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68"/>
  </p:notesMasterIdLst>
  <p:sldIdLst>
    <p:sldId id="273" r:id="rId2"/>
    <p:sldId id="280" r:id="rId3"/>
    <p:sldId id="295" r:id="rId4"/>
    <p:sldId id="274" r:id="rId5"/>
    <p:sldId id="275" r:id="rId6"/>
    <p:sldId id="308" r:id="rId7"/>
    <p:sldId id="309" r:id="rId8"/>
    <p:sldId id="282" r:id="rId9"/>
    <p:sldId id="278" r:id="rId10"/>
    <p:sldId id="263" r:id="rId11"/>
    <p:sldId id="265" r:id="rId12"/>
    <p:sldId id="266" r:id="rId13"/>
    <p:sldId id="267" r:id="rId14"/>
    <p:sldId id="268" r:id="rId15"/>
    <p:sldId id="262" r:id="rId16"/>
    <p:sldId id="269" r:id="rId17"/>
    <p:sldId id="270" r:id="rId18"/>
    <p:sldId id="271" r:id="rId19"/>
    <p:sldId id="272" r:id="rId20"/>
    <p:sldId id="296" r:id="rId21"/>
    <p:sldId id="297" r:id="rId22"/>
    <p:sldId id="298" r:id="rId23"/>
    <p:sldId id="299" r:id="rId24"/>
    <p:sldId id="300" r:id="rId25"/>
    <p:sldId id="301" r:id="rId26"/>
    <p:sldId id="302" r:id="rId27"/>
    <p:sldId id="284" r:id="rId28"/>
    <p:sldId id="314" r:id="rId29"/>
    <p:sldId id="285" r:id="rId30"/>
    <p:sldId id="286" r:id="rId31"/>
    <p:sldId id="283" r:id="rId32"/>
    <p:sldId id="303" r:id="rId33"/>
    <p:sldId id="304" r:id="rId34"/>
    <p:sldId id="305" r:id="rId35"/>
    <p:sldId id="306" r:id="rId36"/>
    <p:sldId id="307" r:id="rId37"/>
    <p:sldId id="315" r:id="rId38"/>
    <p:sldId id="310" r:id="rId39"/>
    <p:sldId id="311" r:id="rId40"/>
    <p:sldId id="312" r:id="rId41"/>
    <p:sldId id="313" r:id="rId42"/>
    <p:sldId id="316" r:id="rId43"/>
    <p:sldId id="317"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5" r:id="rId64"/>
    <p:sldId id="346" r:id="rId65"/>
    <p:sldId id="347" r:id="rId66"/>
    <p:sldId id="279" r:id="rId6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317" autoAdjust="0"/>
  </p:normalViewPr>
  <p:slideViewPr>
    <p:cSldViewPr snapToGrid="0">
      <p:cViewPr varScale="1">
        <p:scale>
          <a:sx n="70" d="100"/>
          <a:sy n="70" d="100"/>
        </p:scale>
        <p:origin x="7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AD6F3D-A0B2-4A73-9AA7-D88963531C13}" type="doc">
      <dgm:prSet loTypeId="urn:microsoft.com/office/officeart/2005/8/layout/process5" loCatId="process" qsTypeId="urn:microsoft.com/office/officeart/2005/8/quickstyle/3d4" qsCatId="3D" csTypeId="urn:microsoft.com/office/officeart/2005/8/colors/accent3_5" csCatId="accent3" phldr="1"/>
      <dgm:spPr/>
      <dgm:t>
        <a:bodyPr/>
        <a:lstStyle/>
        <a:p>
          <a:endParaRPr lang="es-EC"/>
        </a:p>
      </dgm:t>
    </dgm:pt>
    <dgm:pt modelId="{04285E30-B8F5-4BE3-BE63-63B8F07491CD}">
      <dgm:prSet phldrT="[Texto]"/>
      <dgm:spPr/>
      <dgm:t>
        <a:bodyPr/>
        <a:lstStyle/>
        <a:p>
          <a:r>
            <a:rPr lang="es-ES" noProof="0" dirty="0" smtClean="0"/>
            <a:t>Inicio</a:t>
          </a:r>
          <a:endParaRPr lang="es-ES" noProof="0" dirty="0"/>
        </a:p>
      </dgm:t>
    </dgm:pt>
    <dgm:pt modelId="{895AE775-FC41-4D37-94DA-C71982C89E0D}" type="parTrans" cxnId="{A8B481A1-8384-4FFD-BA72-47219D624475}">
      <dgm:prSet/>
      <dgm:spPr/>
      <dgm:t>
        <a:bodyPr/>
        <a:lstStyle/>
        <a:p>
          <a:endParaRPr lang="es-EC"/>
        </a:p>
      </dgm:t>
    </dgm:pt>
    <dgm:pt modelId="{BF520561-CD30-41C8-A16E-C117A8971993}" type="sibTrans" cxnId="{A8B481A1-8384-4FFD-BA72-47219D624475}">
      <dgm:prSet/>
      <dgm:spPr/>
      <dgm:t>
        <a:bodyPr/>
        <a:lstStyle/>
        <a:p>
          <a:endParaRPr lang="es-EC"/>
        </a:p>
      </dgm:t>
    </dgm:pt>
    <dgm:pt modelId="{0F75ECF7-C092-4AFC-B5F9-500A3B3DE123}">
      <dgm:prSet phldrT="[Texto]"/>
      <dgm:spPr/>
      <dgm:t>
        <a:bodyPr/>
        <a:lstStyle/>
        <a:p>
          <a:r>
            <a:rPr lang="en-US" dirty="0" err="1" smtClean="0"/>
            <a:t>Inicialización</a:t>
          </a:r>
          <a:r>
            <a:rPr lang="en-US" dirty="0" smtClean="0"/>
            <a:t> de variables</a:t>
          </a:r>
          <a:endParaRPr lang="es-EC" dirty="0"/>
        </a:p>
      </dgm:t>
    </dgm:pt>
    <dgm:pt modelId="{D8A94A3D-DD0B-469D-8DD9-C2EAED009176}" type="parTrans" cxnId="{5B630655-7F1B-4ADF-A546-B625929419B3}">
      <dgm:prSet/>
      <dgm:spPr/>
      <dgm:t>
        <a:bodyPr/>
        <a:lstStyle/>
        <a:p>
          <a:endParaRPr lang="es-EC"/>
        </a:p>
      </dgm:t>
    </dgm:pt>
    <dgm:pt modelId="{29A0789E-47F4-489A-86EB-7F3A4F9B0CE1}" type="sibTrans" cxnId="{5B630655-7F1B-4ADF-A546-B625929419B3}">
      <dgm:prSet/>
      <dgm:spPr/>
      <dgm:t>
        <a:bodyPr/>
        <a:lstStyle/>
        <a:p>
          <a:endParaRPr lang="es-EC"/>
        </a:p>
      </dgm:t>
    </dgm:pt>
    <dgm:pt modelId="{C1E30D11-972F-4FC0-9964-C788F6D98DAF}">
      <dgm:prSet phldrT="[Texto]"/>
      <dgm:spPr/>
      <dgm:t>
        <a:bodyPr/>
        <a:lstStyle/>
        <a:p>
          <a:r>
            <a:rPr lang="en-US" dirty="0" err="1" smtClean="0"/>
            <a:t>Configuración</a:t>
          </a:r>
          <a:r>
            <a:rPr lang="en-US" dirty="0" smtClean="0"/>
            <a:t> de </a:t>
          </a:r>
          <a:r>
            <a:rPr lang="en-US" dirty="0" err="1" smtClean="0"/>
            <a:t>funciones</a:t>
          </a:r>
          <a:r>
            <a:rPr lang="en-US" dirty="0" smtClean="0"/>
            <a:t>, </a:t>
          </a:r>
          <a:r>
            <a:rPr lang="en-US" dirty="0" err="1" smtClean="0"/>
            <a:t>ventana</a:t>
          </a:r>
          <a:r>
            <a:rPr lang="en-US" dirty="0" smtClean="0"/>
            <a:t> de </a:t>
          </a:r>
          <a:r>
            <a:rPr lang="en-US" dirty="0" err="1" smtClean="0"/>
            <a:t>captura</a:t>
          </a:r>
          <a:r>
            <a:rPr lang="en-US" dirty="0" smtClean="0"/>
            <a:t> de </a:t>
          </a:r>
          <a:r>
            <a:rPr lang="en-US" dirty="0" err="1" smtClean="0"/>
            <a:t>datos</a:t>
          </a:r>
          <a:endParaRPr lang="es-EC" dirty="0"/>
        </a:p>
      </dgm:t>
    </dgm:pt>
    <dgm:pt modelId="{E3272F07-5CBD-42E3-8A1B-1DC488B327D0}" type="parTrans" cxnId="{706D940E-5044-40C8-84A7-E8A97108BD72}">
      <dgm:prSet/>
      <dgm:spPr/>
      <dgm:t>
        <a:bodyPr/>
        <a:lstStyle/>
        <a:p>
          <a:endParaRPr lang="es-EC"/>
        </a:p>
      </dgm:t>
    </dgm:pt>
    <dgm:pt modelId="{32822E87-F2F8-4605-AFA9-7DF6E0993348}" type="sibTrans" cxnId="{706D940E-5044-40C8-84A7-E8A97108BD72}">
      <dgm:prSet/>
      <dgm:spPr/>
      <dgm:t>
        <a:bodyPr/>
        <a:lstStyle/>
        <a:p>
          <a:endParaRPr lang="es-EC"/>
        </a:p>
      </dgm:t>
    </dgm:pt>
    <dgm:pt modelId="{9AFB2FB5-2187-437B-ACDD-4F819D11105E}">
      <dgm:prSet phldrT="[Texto]"/>
      <dgm:spPr/>
      <dgm:t>
        <a:bodyPr/>
        <a:lstStyle/>
        <a:p>
          <a:r>
            <a:rPr lang="en-US" dirty="0" err="1" smtClean="0"/>
            <a:t>Lectura</a:t>
          </a:r>
          <a:r>
            <a:rPr lang="en-US" dirty="0" smtClean="0"/>
            <a:t> de </a:t>
          </a:r>
          <a:r>
            <a:rPr lang="en-US" dirty="0" err="1" smtClean="0"/>
            <a:t>datos</a:t>
          </a:r>
          <a:endParaRPr lang="es-EC" dirty="0"/>
        </a:p>
      </dgm:t>
    </dgm:pt>
    <dgm:pt modelId="{C1765CEF-1691-49ED-B4E3-96D2F390B8A9}" type="parTrans" cxnId="{C03F806D-CE80-49E4-AAD8-0F5E363B0C3D}">
      <dgm:prSet/>
      <dgm:spPr/>
      <dgm:t>
        <a:bodyPr/>
        <a:lstStyle/>
        <a:p>
          <a:endParaRPr lang="es-EC"/>
        </a:p>
      </dgm:t>
    </dgm:pt>
    <dgm:pt modelId="{34F118CA-5DE8-4126-8291-D10AADFC1068}" type="sibTrans" cxnId="{C03F806D-CE80-49E4-AAD8-0F5E363B0C3D}">
      <dgm:prSet/>
      <dgm:spPr/>
      <dgm:t>
        <a:bodyPr/>
        <a:lstStyle/>
        <a:p>
          <a:endParaRPr lang="es-EC"/>
        </a:p>
      </dgm:t>
    </dgm:pt>
    <dgm:pt modelId="{E9B60C6F-1D65-48FD-A7AA-E6DF03341E79}">
      <dgm:prSet phldrT="[Texto]"/>
      <dgm:spPr/>
      <dgm:t>
        <a:bodyPr/>
        <a:lstStyle/>
        <a:p>
          <a:r>
            <a:rPr lang="en-US" dirty="0" err="1" smtClean="0"/>
            <a:t>Almacenamiento</a:t>
          </a:r>
          <a:r>
            <a:rPr lang="en-US" dirty="0" smtClean="0"/>
            <a:t> en base de </a:t>
          </a:r>
          <a:r>
            <a:rPr lang="en-US" dirty="0" err="1" smtClean="0"/>
            <a:t>Datos</a:t>
          </a:r>
          <a:endParaRPr lang="es-EC" dirty="0"/>
        </a:p>
      </dgm:t>
    </dgm:pt>
    <dgm:pt modelId="{DA8CF417-01D7-42A8-89F9-BA959B7607D9}" type="parTrans" cxnId="{96631496-993D-47D2-BD0D-2FFD77CE1651}">
      <dgm:prSet/>
      <dgm:spPr/>
      <dgm:t>
        <a:bodyPr/>
        <a:lstStyle/>
        <a:p>
          <a:endParaRPr lang="es-EC"/>
        </a:p>
      </dgm:t>
    </dgm:pt>
    <dgm:pt modelId="{9B0303E5-ED13-4641-B6F0-A2B6A14B102E}" type="sibTrans" cxnId="{96631496-993D-47D2-BD0D-2FFD77CE1651}">
      <dgm:prSet/>
      <dgm:spPr/>
      <dgm:t>
        <a:bodyPr/>
        <a:lstStyle/>
        <a:p>
          <a:endParaRPr lang="es-EC"/>
        </a:p>
      </dgm:t>
    </dgm:pt>
    <dgm:pt modelId="{0B54A8FB-48A8-418E-AEB9-C4508E9C6A9B}">
      <dgm:prSet phldrT="[Texto]"/>
      <dgm:spPr/>
      <dgm:t>
        <a:bodyPr/>
        <a:lstStyle/>
        <a:p>
          <a:r>
            <a:rPr lang="en-US" dirty="0" err="1" smtClean="0"/>
            <a:t>Gráfico</a:t>
          </a:r>
          <a:r>
            <a:rPr lang="en-US" dirty="0" smtClean="0"/>
            <a:t> de </a:t>
          </a:r>
          <a:r>
            <a:rPr lang="en-US" dirty="0" err="1" smtClean="0"/>
            <a:t>curvas</a:t>
          </a:r>
          <a:endParaRPr lang="es-EC" dirty="0"/>
        </a:p>
      </dgm:t>
    </dgm:pt>
    <dgm:pt modelId="{8C36F1BA-9F91-40E4-BE9A-954E7DA225FB}" type="parTrans" cxnId="{91DF08D9-83CD-4E13-821E-F728BB81F7FE}">
      <dgm:prSet/>
      <dgm:spPr/>
      <dgm:t>
        <a:bodyPr/>
        <a:lstStyle/>
        <a:p>
          <a:endParaRPr lang="es-EC"/>
        </a:p>
      </dgm:t>
    </dgm:pt>
    <dgm:pt modelId="{F8860A50-E1D7-4060-AEFA-D1EDD01EC68B}" type="sibTrans" cxnId="{91DF08D9-83CD-4E13-821E-F728BB81F7FE}">
      <dgm:prSet/>
      <dgm:spPr/>
      <dgm:t>
        <a:bodyPr/>
        <a:lstStyle/>
        <a:p>
          <a:endParaRPr lang="es-EC"/>
        </a:p>
      </dgm:t>
    </dgm:pt>
    <dgm:pt modelId="{17496ABE-F9B9-430C-B4CC-6E31E2DDDF4F}">
      <dgm:prSet phldrT="[Texto]"/>
      <dgm:spPr/>
      <dgm:t>
        <a:bodyPr/>
        <a:lstStyle/>
        <a:p>
          <a:r>
            <a:rPr lang="en-US" dirty="0" err="1" smtClean="0"/>
            <a:t>Visualización</a:t>
          </a:r>
          <a:r>
            <a:rPr lang="en-US" dirty="0" smtClean="0"/>
            <a:t> de </a:t>
          </a:r>
          <a:r>
            <a:rPr lang="en-US" dirty="0" err="1" smtClean="0"/>
            <a:t>resultados</a:t>
          </a:r>
          <a:r>
            <a:rPr lang="en-US" dirty="0" smtClean="0"/>
            <a:t> </a:t>
          </a:r>
          <a:endParaRPr lang="es-EC" dirty="0"/>
        </a:p>
      </dgm:t>
    </dgm:pt>
    <dgm:pt modelId="{9EFE1C53-980B-42CB-9316-D644BE39DA6F}" type="parTrans" cxnId="{BDEE6BCE-CE5A-440A-A0C6-101E96F309EE}">
      <dgm:prSet/>
      <dgm:spPr/>
      <dgm:t>
        <a:bodyPr/>
        <a:lstStyle/>
        <a:p>
          <a:endParaRPr lang="es-EC"/>
        </a:p>
      </dgm:t>
    </dgm:pt>
    <dgm:pt modelId="{335179DE-DC27-42F6-8C18-F8D351A14B23}" type="sibTrans" cxnId="{BDEE6BCE-CE5A-440A-A0C6-101E96F309EE}">
      <dgm:prSet/>
      <dgm:spPr/>
      <dgm:t>
        <a:bodyPr/>
        <a:lstStyle/>
        <a:p>
          <a:endParaRPr lang="es-EC"/>
        </a:p>
      </dgm:t>
    </dgm:pt>
    <dgm:pt modelId="{4DD7D7E4-2A6F-4CAB-BFD7-A267B0341BE2}">
      <dgm:prSet phldrT="[Texto]"/>
      <dgm:spPr/>
      <dgm:t>
        <a:bodyPr/>
        <a:lstStyle/>
        <a:p>
          <a:r>
            <a:rPr lang="en-US" dirty="0" smtClean="0"/>
            <a:t>Fin</a:t>
          </a:r>
          <a:endParaRPr lang="es-EC" dirty="0"/>
        </a:p>
      </dgm:t>
    </dgm:pt>
    <dgm:pt modelId="{3373CD6C-D975-4F21-A0F9-436ADF70BF9A}" type="parTrans" cxnId="{150919A7-A5F5-4D3B-A88B-4BB69FB5681C}">
      <dgm:prSet/>
      <dgm:spPr/>
      <dgm:t>
        <a:bodyPr/>
        <a:lstStyle/>
        <a:p>
          <a:endParaRPr lang="es-EC"/>
        </a:p>
      </dgm:t>
    </dgm:pt>
    <dgm:pt modelId="{F56F5C7E-E87A-4551-AD0D-EE0C54B2B276}" type="sibTrans" cxnId="{150919A7-A5F5-4D3B-A88B-4BB69FB5681C}">
      <dgm:prSet/>
      <dgm:spPr/>
      <dgm:t>
        <a:bodyPr/>
        <a:lstStyle/>
        <a:p>
          <a:endParaRPr lang="es-EC"/>
        </a:p>
      </dgm:t>
    </dgm:pt>
    <dgm:pt modelId="{3D7867BB-C3B2-4B7B-B974-D7638A3A707D}" type="pres">
      <dgm:prSet presAssocID="{D2AD6F3D-A0B2-4A73-9AA7-D88963531C13}" presName="diagram" presStyleCnt="0">
        <dgm:presLayoutVars>
          <dgm:dir/>
          <dgm:resizeHandles val="exact"/>
        </dgm:presLayoutVars>
      </dgm:prSet>
      <dgm:spPr/>
      <dgm:t>
        <a:bodyPr/>
        <a:lstStyle/>
        <a:p>
          <a:endParaRPr lang="es-ES"/>
        </a:p>
      </dgm:t>
    </dgm:pt>
    <dgm:pt modelId="{97A28623-DFB0-41A6-81E0-62EC6857709B}" type="pres">
      <dgm:prSet presAssocID="{04285E30-B8F5-4BE3-BE63-63B8F07491CD}" presName="node" presStyleLbl="node1" presStyleIdx="0" presStyleCnt="8">
        <dgm:presLayoutVars>
          <dgm:bulletEnabled val="1"/>
        </dgm:presLayoutVars>
      </dgm:prSet>
      <dgm:spPr/>
      <dgm:t>
        <a:bodyPr/>
        <a:lstStyle/>
        <a:p>
          <a:endParaRPr lang="es-ES"/>
        </a:p>
      </dgm:t>
    </dgm:pt>
    <dgm:pt modelId="{7487CBDE-24A7-4CA7-8ACB-3429A759F18E}" type="pres">
      <dgm:prSet presAssocID="{BF520561-CD30-41C8-A16E-C117A8971993}" presName="sibTrans" presStyleLbl="sibTrans2D1" presStyleIdx="0" presStyleCnt="7"/>
      <dgm:spPr/>
      <dgm:t>
        <a:bodyPr/>
        <a:lstStyle/>
        <a:p>
          <a:endParaRPr lang="es-ES"/>
        </a:p>
      </dgm:t>
    </dgm:pt>
    <dgm:pt modelId="{2778D298-C2CB-48A3-ACAA-F7FD1E6A972F}" type="pres">
      <dgm:prSet presAssocID="{BF520561-CD30-41C8-A16E-C117A8971993}" presName="connectorText" presStyleLbl="sibTrans2D1" presStyleIdx="0" presStyleCnt="7"/>
      <dgm:spPr/>
      <dgm:t>
        <a:bodyPr/>
        <a:lstStyle/>
        <a:p>
          <a:endParaRPr lang="es-ES"/>
        </a:p>
      </dgm:t>
    </dgm:pt>
    <dgm:pt modelId="{5FA647CE-EF58-491B-8F2B-9D40EB221B0B}" type="pres">
      <dgm:prSet presAssocID="{0F75ECF7-C092-4AFC-B5F9-500A3B3DE123}" presName="node" presStyleLbl="node1" presStyleIdx="1" presStyleCnt="8">
        <dgm:presLayoutVars>
          <dgm:bulletEnabled val="1"/>
        </dgm:presLayoutVars>
      </dgm:prSet>
      <dgm:spPr/>
      <dgm:t>
        <a:bodyPr/>
        <a:lstStyle/>
        <a:p>
          <a:endParaRPr lang="es-ES"/>
        </a:p>
      </dgm:t>
    </dgm:pt>
    <dgm:pt modelId="{19A66A0F-A49F-4191-8ADC-C4C0E136DFC0}" type="pres">
      <dgm:prSet presAssocID="{29A0789E-47F4-489A-86EB-7F3A4F9B0CE1}" presName="sibTrans" presStyleLbl="sibTrans2D1" presStyleIdx="1" presStyleCnt="7"/>
      <dgm:spPr/>
      <dgm:t>
        <a:bodyPr/>
        <a:lstStyle/>
        <a:p>
          <a:endParaRPr lang="es-ES"/>
        </a:p>
      </dgm:t>
    </dgm:pt>
    <dgm:pt modelId="{B67EFC48-43EF-4719-823B-43A3F832FAFE}" type="pres">
      <dgm:prSet presAssocID="{29A0789E-47F4-489A-86EB-7F3A4F9B0CE1}" presName="connectorText" presStyleLbl="sibTrans2D1" presStyleIdx="1" presStyleCnt="7"/>
      <dgm:spPr/>
      <dgm:t>
        <a:bodyPr/>
        <a:lstStyle/>
        <a:p>
          <a:endParaRPr lang="es-ES"/>
        </a:p>
      </dgm:t>
    </dgm:pt>
    <dgm:pt modelId="{35B11768-FA96-4CA7-857A-66AD8D01945F}" type="pres">
      <dgm:prSet presAssocID="{C1E30D11-972F-4FC0-9964-C788F6D98DAF}" presName="node" presStyleLbl="node1" presStyleIdx="2" presStyleCnt="8">
        <dgm:presLayoutVars>
          <dgm:bulletEnabled val="1"/>
        </dgm:presLayoutVars>
      </dgm:prSet>
      <dgm:spPr/>
      <dgm:t>
        <a:bodyPr/>
        <a:lstStyle/>
        <a:p>
          <a:endParaRPr lang="es-ES"/>
        </a:p>
      </dgm:t>
    </dgm:pt>
    <dgm:pt modelId="{356FE5CD-AEE7-433E-8638-34C58FAF5F3B}" type="pres">
      <dgm:prSet presAssocID="{32822E87-F2F8-4605-AFA9-7DF6E0993348}" presName="sibTrans" presStyleLbl="sibTrans2D1" presStyleIdx="2" presStyleCnt="7"/>
      <dgm:spPr/>
      <dgm:t>
        <a:bodyPr/>
        <a:lstStyle/>
        <a:p>
          <a:endParaRPr lang="es-ES"/>
        </a:p>
      </dgm:t>
    </dgm:pt>
    <dgm:pt modelId="{B1CFA864-EAD6-4066-A1B9-A2E6C5E22128}" type="pres">
      <dgm:prSet presAssocID="{32822E87-F2F8-4605-AFA9-7DF6E0993348}" presName="connectorText" presStyleLbl="sibTrans2D1" presStyleIdx="2" presStyleCnt="7"/>
      <dgm:spPr/>
      <dgm:t>
        <a:bodyPr/>
        <a:lstStyle/>
        <a:p>
          <a:endParaRPr lang="es-ES"/>
        </a:p>
      </dgm:t>
    </dgm:pt>
    <dgm:pt modelId="{8CD40935-6627-4DC1-AEC8-20DE19E2F98E}" type="pres">
      <dgm:prSet presAssocID="{9AFB2FB5-2187-437B-ACDD-4F819D11105E}" presName="node" presStyleLbl="node1" presStyleIdx="3" presStyleCnt="8">
        <dgm:presLayoutVars>
          <dgm:bulletEnabled val="1"/>
        </dgm:presLayoutVars>
      </dgm:prSet>
      <dgm:spPr/>
      <dgm:t>
        <a:bodyPr/>
        <a:lstStyle/>
        <a:p>
          <a:endParaRPr lang="es-ES"/>
        </a:p>
      </dgm:t>
    </dgm:pt>
    <dgm:pt modelId="{48F7B950-50BF-453B-B0F0-0C47EFAA6729}" type="pres">
      <dgm:prSet presAssocID="{34F118CA-5DE8-4126-8291-D10AADFC1068}" presName="sibTrans" presStyleLbl="sibTrans2D1" presStyleIdx="3" presStyleCnt="7"/>
      <dgm:spPr/>
      <dgm:t>
        <a:bodyPr/>
        <a:lstStyle/>
        <a:p>
          <a:endParaRPr lang="es-ES"/>
        </a:p>
      </dgm:t>
    </dgm:pt>
    <dgm:pt modelId="{F5C9D58C-00B7-4F68-80A3-B8CF16E45519}" type="pres">
      <dgm:prSet presAssocID="{34F118CA-5DE8-4126-8291-D10AADFC1068}" presName="connectorText" presStyleLbl="sibTrans2D1" presStyleIdx="3" presStyleCnt="7"/>
      <dgm:spPr/>
      <dgm:t>
        <a:bodyPr/>
        <a:lstStyle/>
        <a:p>
          <a:endParaRPr lang="es-ES"/>
        </a:p>
      </dgm:t>
    </dgm:pt>
    <dgm:pt modelId="{4F8AD558-CA11-442F-928F-C32ECECFFDDE}" type="pres">
      <dgm:prSet presAssocID="{E9B60C6F-1D65-48FD-A7AA-E6DF03341E79}" presName="node" presStyleLbl="node1" presStyleIdx="4" presStyleCnt="8">
        <dgm:presLayoutVars>
          <dgm:bulletEnabled val="1"/>
        </dgm:presLayoutVars>
      </dgm:prSet>
      <dgm:spPr/>
      <dgm:t>
        <a:bodyPr/>
        <a:lstStyle/>
        <a:p>
          <a:endParaRPr lang="es-ES"/>
        </a:p>
      </dgm:t>
    </dgm:pt>
    <dgm:pt modelId="{E18AFE31-92B1-4227-8AEB-04EBADE48C70}" type="pres">
      <dgm:prSet presAssocID="{9B0303E5-ED13-4641-B6F0-A2B6A14B102E}" presName="sibTrans" presStyleLbl="sibTrans2D1" presStyleIdx="4" presStyleCnt="7"/>
      <dgm:spPr/>
      <dgm:t>
        <a:bodyPr/>
        <a:lstStyle/>
        <a:p>
          <a:endParaRPr lang="es-ES"/>
        </a:p>
      </dgm:t>
    </dgm:pt>
    <dgm:pt modelId="{FDDF1E2C-7889-468A-82B6-B51F2AF62253}" type="pres">
      <dgm:prSet presAssocID="{9B0303E5-ED13-4641-B6F0-A2B6A14B102E}" presName="connectorText" presStyleLbl="sibTrans2D1" presStyleIdx="4" presStyleCnt="7"/>
      <dgm:spPr/>
      <dgm:t>
        <a:bodyPr/>
        <a:lstStyle/>
        <a:p>
          <a:endParaRPr lang="es-ES"/>
        </a:p>
      </dgm:t>
    </dgm:pt>
    <dgm:pt modelId="{9E7F0934-192C-4F9C-B84C-C36E909F1A6E}" type="pres">
      <dgm:prSet presAssocID="{0B54A8FB-48A8-418E-AEB9-C4508E9C6A9B}" presName="node" presStyleLbl="node1" presStyleIdx="5" presStyleCnt="8">
        <dgm:presLayoutVars>
          <dgm:bulletEnabled val="1"/>
        </dgm:presLayoutVars>
      </dgm:prSet>
      <dgm:spPr/>
      <dgm:t>
        <a:bodyPr/>
        <a:lstStyle/>
        <a:p>
          <a:endParaRPr lang="es-ES"/>
        </a:p>
      </dgm:t>
    </dgm:pt>
    <dgm:pt modelId="{A50E7E2F-6839-4723-9A75-CFD4A94AF82D}" type="pres">
      <dgm:prSet presAssocID="{F8860A50-E1D7-4060-AEFA-D1EDD01EC68B}" presName="sibTrans" presStyleLbl="sibTrans2D1" presStyleIdx="5" presStyleCnt="7"/>
      <dgm:spPr/>
      <dgm:t>
        <a:bodyPr/>
        <a:lstStyle/>
        <a:p>
          <a:endParaRPr lang="es-ES"/>
        </a:p>
      </dgm:t>
    </dgm:pt>
    <dgm:pt modelId="{C34E8926-D55D-4318-9AD6-69FFAEAD0A23}" type="pres">
      <dgm:prSet presAssocID="{F8860A50-E1D7-4060-AEFA-D1EDD01EC68B}" presName="connectorText" presStyleLbl="sibTrans2D1" presStyleIdx="5" presStyleCnt="7"/>
      <dgm:spPr/>
      <dgm:t>
        <a:bodyPr/>
        <a:lstStyle/>
        <a:p>
          <a:endParaRPr lang="es-ES"/>
        </a:p>
      </dgm:t>
    </dgm:pt>
    <dgm:pt modelId="{378D7168-F36E-45EB-ACB4-4D3C4738889D}" type="pres">
      <dgm:prSet presAssocID="{17496ABE-F9B9-430C-B4CC-6E31E2DDDF4F}" presName="node" presStyleLbl="node1" presStyleIdx="6" presStyleCnt="8">
        <dgm:presLayoutVars>
          <dgm:bulletEnabled val="1"/>
        </dgm:presLayoutVars>
      </dgm:prSet>
      <dgm:spPr/>
      <dgm:t>
        <a:bodyPr/>
        <a:lstStyle/>
        <a:p>
          <a:endParaRPr lang="es-ES"/>
        </a:p>
      </dgm:t>
    </dgm:pt>
    <dgm:pt modelId="{8C504A51-7A79-4C90-93C6-B2EC8480D75F}" type="pres">
      <dgm:prSet presAssocID="{335179DE-DC27-42F6-8C18-F8D351A14B23}" presName="sibTrans" presStyleLbl="sibTrans2D1" presStyleIdx="6" presStyleCnt="7"/>
      <dgm:spPr/>
      <dgm:t>
        <a:bodyPr/>
        <a:lstStyle/>
        <a:p>
          <a:endParaRPr lang="es-ES"/>
        </a:p>
      </dgm:t>
    </dgm:pt>
    <dgm:pt modelId="{3CDD1D3D-452E-4D8F-8E42-C75FB3F0170A}" type="pres">
      <dgm:prSet presAssocID="{335179DE-DC27-42F6-8C18-F8D351A14B23}" presName="connectorText" presStyleLbl="sibTrans2D1" presStyleIdx="6" presStyleCnt="7"/>
      <dgm:spPr/>
      <dgm:t>
        <a:bodyPr/>
        <a:lstStyle/>
        <a:p>
          <a:endParaRPr lang="es-ES"/>
        </a:p>
      </dgm:t>
    </dgm:pt>
    <dgm:pt modelId="{95E54E60-E190-4576-87F2-33A4774738F8}" type="pres">
      <dgm:prSet presAssocID="{4DD7D7E4-2A6F-4CAB-BFD7-A267B0341BE2}" presName="node" presStyleLbl="node1" presStyleIdx="7" presStyleCnt="8">
        <dgm:presLayoutVars>
          <dgm:bulletEnabled val="1"/>
        </dgm:presLayoutVars>
      </dgm:prSet>
      <dgm:spPr/>
      <dgm:t>
        <a:bodyPr/>
        <a:lstStyle/>
        <a:p>
          <a:endParaRPr lang="es-ES"/>
        </a:p>
      </dgm:t>
    </dgm:pt>
  </dgm:ptLst>
  <dgm:cxnLst>
    <dgm:cxn modelId="{150919A7-A5F5-4D3B-A88B-4BB69FB5681C}" srcId="{D2AD6F3D-A0B2-4A73-9AA7-D88963531C13}" destId="{4DD7D7E4-2A6F-4CAB-BFD7-A267B0341BE2}" srcOrd="7" destOrd="0" parTransId="{3373CD6C-D975-4F21-A0F9-436ADF70BF9A}" sibTransId="{F56F5C7E-E87A-4551-AD0D-EE0C54B2B276}"/>
    <dgm:cxn modelId="{E4FA3D5B-0600-4C68-963E-CFA61BE53D82}" type="presOf" srcId="{32822E87-F2F8-4605-AFA9-7DF6E0993348}" destId="{B1CFA864-EAD6-4066-A1B9-A2E6C5E22128}" srcOrd="1" destOrd="0" presId="urn:microsoft.com/office/officeart/2005/8/layout/process5"/>
    <dgm:cxn modelId="{4766CA22-1ECA-42DC-AB2A-A5A5FD53524C}" type="presOf" srcId="{335179DE-DC27-42F6-8C18-F8D351A14B23}" destId="{3CDD1D3D-452E-4D8F-8E42-C75FB3F0170A}" srcOrd="1" destOrd="0" presId="urn:microsoft.com/office/officeart/2005/8/layout/process5"/>
    <dgm:cxn modelId="{09DA231C-2085-4C7B-A77E-7EF8A0C740B1}" type="presOf" srcId="{9AFB2FB5-2187-437B-ACDD-4F819D11105E}" destId="{8CD40935-6627-4DC1-AEC8-20DE19E2F98E}" srcOrd="0" destOrd="0" presId="urn:microsoft.com/office/officeart/2005/8/layout/process5"/>
    <dgm:cxn modelId="{E73EAA85-633F-416F-BDBB-C24352942189}" type="presOf" srcId="{29A0789E-47F4-489A-86EB-7F3A4F9B0CE1}" destId="{19A66A0F-A49F-4191-8ADC-C4C0E136DFC0}" srcOrd="0" destOrd="0" presId="urn:microsoft.com/office/officeart/2005/8/layout/process5"/>
    <dgm:cxn modelId="{BDEE6BCE-CE5A-440A-A0C6-101E96F309EE}" srcId="{D2AD6F3D-A0B2-4A73-9AA7-D88963531C13}" destId="{17496ABE-F9B9-430C-B4CC-6E31E2DDDF4F}" srcOrd="6" destOrd="0" parTransId="{9EFE1C53-980B-42CB-9316-D644BE39DA6F}" sibTransId="{335179DE-DC27-42F6-8C18-F8D351A14B23}"/>
    <dgm:cxn modelId="{4A8F50A0-E809-4AB8-8B68-1498F1501DCB}" type="presOf" srcId="{F8860A50-E1D7-4060-AEFA-D1EDD01EC68B}" destId="{C34E8926-D55D-4318-9AD6-69FFAEAD0A23}" srcOrd="1" destOrd="0" presId="urn:microsoft.com/office/officeart/2005/8/layout/process5"/>
    <dgm:cxn modelId="{130E4209-5C8B-4A8C-B26F-96A3C3F60FC7}" type="presOf" srcId="{0F75ECF7-C092-4AFC-B5F9-500A3B3DE123}" destId="{5FA647CE-EF58-491B-8F2B-9D40EB221B0B}" srcOrd="0" destOrd="0" presId="urn:microsoft.com/office/officeart/2005/8/layout/process5"/>
    <dgm:cxn modelId="{A8B481A1-8384-4FFD-BA72-47219D624475}" srcId="{D2AD6F3D-A0B2-4A73-9AA7-D88963531C13}" destId="{04285E30-B8F5-4BE3-BE63-63B8F07491CD}" srcOrd="0" destOrd="0" parTransId="{895AE775-FC41-4D37-94DA-C71982C89E0D}" sibTransId="{BF520561-CD30-41C8-A16E-C117A8971993}"/>
    <dgm:cxn modelId="{0BABFEE4-989F-4239-847A-8781DCDEE048}" type="presOf" srcId="{29A0789E-47F4-489A-86EB-7F3A4F9B0CE1}" destId="{B67EFC48-43EF-4719-823B-43A3F832FAFE}" srcOrd="1" destOrd="0" presId="urn:microsoft.com/office/officeart/2005/8/layout/process5"/>
    <dgm:cxn modelId="{C30CEB0B-6ABC-4B67-A3D5-2CD8E907FA46}" type="presOf" srcId="{BF520561-CD30-41C8-A16E-C117A8971993}" destId="{2778D298-C2CB-48A3-ACAA-F7FD1E6A972F}" srcOrd="1" destOrd="0" presId="urn:microsoft.com/office/officeart/2005/8/layout/process5"/>
    <dgm:cxn modelId="{BC88E3B4-96D7-468F-82B2-18CB9489F728}" type="presOf" srcId="{32822E87-F2F8-4605-AFA9-7DF6E0993348}" destId="{356FE5CD-AEE7-433E-8638-34C58FAF5F3B}" srcOrd="0" destOrd="0" presId="urn:microsoft.com/office/officeart/2005/8/layout/process5"/>
    <dgm:cxn modelId="{C617B7C7-1B7D-4588-89A3-1AA2CE878A74}" type="presOf" srcId="{17496ABE-F9B9-430C-B4CC-6E31E2DDDF4F}" destId="{378D7168-F36E-45EB-ACB4-4D3C4738889D}" srcOrd="0" destOrd="0" presId="urn:microsoft.com/office/officeart/2005/8/layout/process5"/>
    <dgm:cxn modelId="{5B630655-7F1B-4ADF-A546-B625929419B3}" srcId="{D2AD6F3D-A0B2-4A73-9AA7-D88963531C13}" destId="{0F75ECF7-C092-4AFC-B5F9-500A3B3DE123}" srcOrd="1" destOrd="0" parTransId="{D8A94A3D-DD0B-469D-8DD9-C2EAED009176}" sibTransId="{29A0789E-47F4-489A-86EB-7F3A4F9B0CE1}"/>
    <dgm:cxn modelId="{90618508-141E-4451-9362-023DB81AF4BF}" type="presOf" srcId="{335179DE-DC27-42F6-8C18-F8D351A14B23}" destId="{8C504A51-7A79-4C90-93C6-B2EC8480D75F}" srcOrd="0" destOrd="0" presId="urn:microsoft.com/office/officeart/2005/8/layout/process5"/>
    <dgm:cxn modelId="{337748DE-B09F-496C-A8CE-1BC7E2AE4E24}" type="presOf" srcId="{9B0303E5-ED13-4641-B6F0-A2B6A14B102E}" destId="{E18AFE31-92B1-4227-8AEB-04EBADE48C70}" srcOrd="0" destOrd="0" presId="urn:microsoft.com/office/officeart/2005/8/layout/process5"/>
    <dgm:cxn modelId="{B1B5E997-4838-41F3-9482-108DB28C8E52}" type="presOf" srcId="{34F118CA-5DE8-4126-8291-D10AADFC1068}" destId="{48F7B950-50BF-453B-B0F0-0C47EFAA6729}" srcOrd="0" destOrd="0" presId="urn:microsoft.com/office/officeart/2005/8/layout/process5"/>
    <dgm:cxn modelId="{697E7335-E3EB-4E1A-BF83-B8FC6B7D4856}" type="presOf" srcId="{4DD7D7E4-2A6F-4CAB-BFD7-A267B0341BE2}" destId="{95E54E60-E190-4576-87F2-33A4774738F8}" srcOrd="0" destOrd="0" presId="urn:microsoft.com/office/officeart/2005/8/layout/process5"/>
    <dgm:cxn modelId="{C03F806D-CE80-49E4-AAD8-0F5E363B0C3D}" srcId="{D2AD6F3D-A0B2-4A73-9AA7-D88963531C13}" destId="{9AFB2FB5-2187-437B-ACDD-4F819D11105E}" srcOrd="3" destOrd="0" parTransId="{C1765CEF-1691-49ED-B4E3-96D2F390B8A9}" sibTransId="{34F118CA-5DE8-4126-8291-D10AADFC1068}"/>
    <dgm:cxn modelId="{2A0B3D89-2710-4E2D-B05D-FC9706140E82}" type="presOf" srcId="{C1E30D11-972F-4FC0-9964-C788F6D98DAF}" destId="{35B11768-FA96-4CA7-857A-66AD8D01945F}" srcOrd="0" destOrd="0" presId="urn:microsoft.com/office/officeart/2005/8/layout/process5"/>
    <dgm:cxn modelId="{46CD8250-4C27-46E5-B144-53C6CA92277E}" type="presOf" srcId="{34F118CA-5DE8-4126-8291-D10AADFC1068}" destId="{F5C9D58C-00B7-4F68-80A3-B8CF16E45519}" srcOrd="1" destOrd="0" presId="urn:microsoft.com/office/officeart/2005/8/layout/process5"/>
    <dgm:cxn modelId="{5D799E44-8981-4313-97FA-E43E5804FA35}" type="presOf" srcId="{9B0303E5-ED13-4641-B6F0-A2B6A14B102E}" destId="{FDDF1E2C-7889-468A-82B6-B51F2AF62253}" srcOrd="1" destOrd="0" presId="urn:microsoft.com/office/officeart/2005/8/layout/process5"/>
    <dgm:cxn modelId="{97B68128-D17D-4687-9E3A-9B3945F6F1B3}" type="presOf" srcId="{D2AD6F3D-A0B2-4A73-9AA7-D88963531C13}" destId="{3D7867BB-C3B2-4B7B-B974-D7638A3A707D}" srcOrd="0" destOrd="0" presId="urn:microsoft.com/office/officeart/2005/8/layout/process5"/>
    <dgm:cxn modelId="{E516F8B5-46DB-4B88-BA19-D1F445B3B1D8}" type="presOf" srcId="{F8860A50-E1D7-4060-AEFA-D1EDD01EC68B}" destId="{A50E7E2F-6839-4723-9A75-CFD4A94AF82D}" srcOrd="0" destOrd="0" presId="urn:microsoft.com/office/officeart/2005/8/layout/process5"/>
    <dgm:cxn modelId="{91DF08D9-83CD-4E13-821E-F728BB81F7FE}" srcId="{D2AD6F3D-A0B2-4A73-9AA7-D88963531C13}" destId="{0B54A8FB-48A8-418E-AEB9-C4508E9C6A9B}" srcOrd="5" destOrd="0" parTransId="{8C36F1BA-9F91-40E4-BE9A-954E7DA225FB}" sibTransId="{F8860A50-E1D7-4060-AEFA-D1EDD01EC68B}"/>
    <dgm:cxn modelId="{65077433-10D7-4440-8AB7-49FF27B11505}" type="presOf" srcId="{E9B60C6F-1D65-48FD-A7AA-E6DF03341E79}" destId="{4F8AD558-CA11-442F-928F-C32ECECFFDDE}" srcOrd="0" destOrd="0" presId="urn:microsoft.com/office/officeart/2005/8/layout/process5"/>
    <dgm:cxn modelId="{C31F4568-B69F-412B-9533-8C4B4765D39A}" type="presOf" srcId="{BF520561-CD30-41C8-A16E-C117A8971993}" destId="{7487CBDE-24A7-4CA7-8ACB-3429A759F18E}" srcOrd="0" destOrd="0" presId="urn:microsoft.com/office/officeart/2005/8/layout/process5"/>
    <dgm:cxn modelId="{706D940E-5044-40C8-84A7-E8A97108BD72}" srcId="{D2AD6F3D-A0B2-4A73-9AA7-D88963531C13}" destId="{C1E30D11-972F-4FC0-9964-C788F6D98DAF}" srcOrd="2" destOrd="0" parTransId="{E3272F07-5CBD-42E3-8A1B-1DC488B327D0}" sibTransId="{32822E87-F2F8-4605-AFA9-7DF6E0993348}"/>
    <dgm:cxn modelId="{96631496-993D-47D2-BD0D-2FFD77CE1651}" srcId="{D2AD6F3D-A0B2-4A73-9AA7-D88963531C13}" destId="{E9B60C6F-1D65-48FD-A7AA-E6DF03341E79}" srcOrd="4" destOrd="0" parTransId="{DA8CF417-01D7-42A8-89F9-BA959B7607D9}" sibTransId="{9B0303E5-ED13-4641-B6F0-A2B6A14B102E}"/>
    <dgm:cxn modelId="{710D4E85-2DFF-4DA9-ACFE-3FA08C445745}" type="presOf" srcId="{04285E30-B8F5-4BE3-BE63-63B8F07491CD}" destId="{97A28623-DFB0-41A6-81E0-62EC6857709B}" srcOrd="0" destOrd="0" presId="urn:microsoft.com/office/officeart/2005/8/layout/process5"/>
    <dgm:cxn modelId="{F8948953-1A14-43D1-8458-2F79D53AC215}" type="presOf" srcId="{0B54A8FB-48A8-418E-AEB9-C4508E9C6A9B}" destId="{9E7F0934-192C-4F9C-B84C-C36E909F1A6E}" srcOrd="0" destOrd="0" presId="urn:microsoft.com/office/officeart/2005/8/layout/process5"/>
    <dgm:cxn modelId="{15C23C3C-EDC5-438C-8C4F-CBDCD83B8592}" type="presParOf" srcId="{3D7867BB-C3B2-4B7B-B974-D7638A3A707D}" destId="{97A28623-DFB0-41A6-81E0-62EC6857709B}" srcOrd="0" destOrd="0" presId="urn:microsoft.com/office/officeart/2005/8/layout/process5"/>
    <dgm:cxn modelId="{5C031FAE-BDEA-42DA-A12B-F2C553E911E1}" type="presParOf" srcId="{3D7867BB-C3B2-4B7B-B974-D7638A3A707D}" destId="{7487CBDE-24A7-4CA7-8ACB-3429A759F18E}" srcOrd="1" destOrd="0" presId="urn:microsoft.com/office/officeart/2005/8/layout/process5"/>
    <dgm:cxn modelId="{1416D700-52E8-4828-AA57-29E140E153EA}" type="presParOf" srcId="{7487CBDE-24A7-4CA7-8ACB-3429A759F18E}" destId="{2778D298-C2CB-48A3-ACAA-F7FD1E6A972F}" srcOrd="0" destOrd="0" presId="urn:microsoft.com/office/officeart/2005/8/layout/process5"/>
    <dgm:cxn modelId="{C9B1100C-14D4-4F30-81F5-0D434FDC64A9}" type="presParOf" srcId="{3D7867BB-C3B2-4B7B-B974-D7638A3A707D}" destId="{5FA647CE-EF58-491B-8F2B-9D40EB221B0B}" srcOrd="2" destOrd="0" presId="urn:microsoft.com/office/officeart/2005/8/layout/process5"/>
    <dgm:cxn modelId="{00376813-F84C-4CE8-9B75-4E315ACB96F3}" type="presParOf" srcId="{3D7867BB-C3B2-4B7B-B974-D7638A3A707D}" destId="{19A66A0F-A49F-4191-8ADC-C4C0E136DFC0}" srcOrd="3" destOrd="0" presId="urn:microsoft.com/office/officeart/2005/8/layout/process5"/>
    <dgm:cxn modelId="{12D69A02-1CE1-46E3-AADE-1058134CA43B}" type="presParOf" srcId="{19A66A0F-A49F-4191-8ADC-C4C0E136DFC0}" destId="{B67EFC48-43EF-4719-823B-43A3F832FAFE}" srcOrd="0" destOrd="0" presId="urn:microsoft.com/office/officeart/2005/8/layout/process5"/>
    <dgm:cxn modelId="{4E1A4275-707C-4039-87EE-25FA81252DEB}" type="presParOf" srcId="{3D7867BB-C3B2-4B7B-B974-D7638A3A707D}" destId="{35B11768-FA96-4CA7-857A-66AD8D01945F}" srcOrd="4" destOrd="0" presId="urn:microsoft.com/office/officeart/2005/8/layout/process5"/>
    <dgm:cxn modelId="{EDE2CA2C-ECD1-4A36-9FE0-5EF94C8910A7}" type="presParOf" srcId="{3D7867BB-C3B2-4B7B-B974-D7638A3A707D}" destId="{356FE5CD-AEE7-433E-8638-34C58FAF5F3B}" srcOrd="5" destOrd="0" presId="urn:microsoft.com/office/officeart/2005/8/layout/process5"/>
    <dgm:cxn modelId="{C7BE9339-70F8-4189-8CFF-F45876EA802A}" type="presParOf" srcId="{356FE5CD-AEE7-433E-8638-34C58FAF5F3B}" destId="{B1CFA864-EAD6-4066-A1B9-A2E6C5E22128}" srcOrd="0" destOrd="0" presId="urn:microsoft.com/office/officeart/2005/8/layout/process5"/>
    <dgm:cxn modelId="{6D429E0A-0B74-4C2E-8418-88C9CA09CE6A}" type="presParOf" srcId="{3D7867BB-C3B2-4B7B-B974-D7638A3A707D}" destId="{8CD40935-6627-4DC1-AEC8-20DE19E2F98E}" srcOrd="6" destOrd="0" presId="urn:microsoft.com/office/officeart/2005/8/layout/process5"/>
    <dgm:cxn modelId="{20B5E31A-06AC-4A69-80BA-C9C3A91EE5F0}" type="presParOf" srcId="{3D7867BB-C3B2-4B7B-B974-D7638A3A707D}" destId="{48F7B950-50BF-453B-B0F0-0C47EFAA6729}" srcOrd="7" destOrd="0" presId="urn:microsoft.com/office/officeart/2005/8/layout/process5"/>
    <dgm:cxn modelId="{D295909E-5BA3-4975-843A-77A88F4AFD7A}" type="presParOf" srcId="{48F7B950-50BF-453B-B0F0-0C47EFAA6729}" destId="{F5C9D58C-00B7-4F68-80A3-B8CF16E45519}" srcOrd="0" destOrd="0" presId="urn:microsoft.com/office/officeart/2005/8/layout/process5"/>
    <dgm:cxn modelId="{A8C89C46-DC9A-43FB-9D93-E0F8DA9AA1FE}" type="presParOf" srcId="{3D7867BB-C3B2-4B7B-B974-D7638A3A707D}" destId="{4F8AD558-CA11-442F-928F-C32ECECFFDDE}" srcOrd="8" destOrd="0" presId="urn:microsoft.com/office/officeart/2005/8/layout/process5"/>
    <dgm:cxn modelId="{AF0F93CE-DFB6-4458-B3BD-F420C5C9EF83}" type="presParOf" srcId="{3D7867BB-C3B2-4B7B-B974-D7638A3A707D}" destId="{E18AFE31-92B1-4227-8AEB-04EBADE48C70}" srcOrd="9" destOrd="0" presId="urn:microsoft.com/office/officeart/2005/8/layout/process5"/>
    <dgm:cxn modelId="{A8E6583F-95EC-4C1B-8A22-848253E2F8B8}" type="presParOf" srcId="{E18AFE31-92B1-4227-8AEB-04EBADE48C70}" destId="{FDDF1E2C-7889-468A-82B6-B51F2AF62253}" srcOrd="0" destOrd="0" presId="urn:microsoft.com/office/officeart/2005/8/layout/process5"/>
    <dgm:cxn modelId="{853AE3FD-36D4-4F2B-A276-661DFAA47D38}" type="presParOf" srcId="{3D7867BB-C3B2-4B7B-B974-D7638A3A707D}" destId="{9E7F0934-192C-4F9C-B84C-C36E909F1A6E}" srcOrd="10" destOrd="0" presId="urn:microsoft.com/office/officeart/2005/8/layout/process5"/>
    <dgm:cxn modelId="{1E8722D8-666B-49EC-88EF-B6233D50DB0F}" type="presParOf" srcId="{3D7867BB-C3B2-4B7B-B974-D7638A3A707D}" destId="{A50E7E2F-6839-4723-9A75-CFD4A94AF82D}" srcOrd="11" destOrd="0" presId="urn:microsoft.com/office/officeart/2005/8/layout/process5"/>
    <dgm:cxn modelId="{E002D809-C6C5-49AC-AF99-B706812E6F84}" type="presParOf" srcId="{A50E7E2F-6839-4723-9A75-CFD4A94AF82D}" destId="{C34E8926-D55D-4318-9AD6-69FFAEAD0A23}" srcOrd="0" destOrd="0" presId="urn:microsoft.com/office/officeart/2005/8/layout/process5"/>
    <dgm:cxn modelId="{EF32E5B6-B432-49A1-8A56-67EE78FFD099}" type="presParOf" srcId="{3D7867BB-C3B2-4B7B-B974-D7638A3A707D}" destId="{378D7168-F36E-45EB-ACB4-4D3C4738889D}" srcOrd="12" destOrd="0" presId="urn:microsoft.com/office/officeart/2005/8/layout/process5"/>
    <dgm:cxn modelId="{984DB2E2-1C50-437A-8395-4F9B9125EF64}" type="presParOf" srcId="{3D7867BB-C3B2-4B7B-B974-D7638A3A707D}" destId="{8C504A51-7A79-4C90-93C6-B2EC8480D75F}" srcOrd="13" destOrd="0" presId="urn:microsoft.com/office/officeart/2005/8/layout/process5"/>
    <dgm:cxn modelId="{1E38C694-0E69-449B-807D-A5DDC393D62C}" type="presParOf" srcId="{8C504A51-7A79-4C90-93C6-B2EC8480D75F}" destId="{3CDD1D3D-452E-4D8F-8E42-C75FB3F0170A}" srcOrd="0" destOrd="0" presId="urn:microsoft.com/office/officeart/2005/8/layout/process5"/>
    <dgm:cxn modelId="{164DBEA5-0BD7-42C0-BEE7-E058003346E0}" type="presParOf" srcId="{3D7867BB-C3B2-4B7B-B974-D7638A3A707D}" destId="{95E54E60-E190-4576-87F2-33A4774738F8}" srcOrd="1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C03A21-BD33-4AB5-9E62-DAB974FC97F9}" type="doc">
      <dgm:prSet loTypeId="urn:microsoft.com/office/officeart/2005/8/layout/process5" loCatId="process" qsTypeId="urn:microsoft.com/office/officeart/2005/8/quickstyle/3d4" qsCatId="3D" csTypeId="urn:microsoft.com/office/officeart/2005/8/colors/accent3_2" csCatId="accent3" phldr="1"/>
      <dgm:spPr/>
      <dgm:t>
        <a:bodyPr/>
        <a:lstStyle/>
        <a:p>
          <a:endParaRPr lang="es-EC"/>
        </a:p>
      </dgm:t>
    </dgm:pt>
    <dgm:pt modelId="{51854553-9A8A-49AE-80DB-BB6B3C4A030C}">
      <dgm:prSet phldrT="[Texto]"/>
      <dgm:spPr/>
      <dgm:t>
        <a:bodyPr/>
        <a:lstStyle/>
        <a:p>
          <a:r>
            <a:rPr lang="en-US" dirty="0" err="1" smtClean="0"/>
            <a:t>Inicialización</a:t>
          </a:r>
          <a:r>
            <a:rPr lang="en-US" dirty="0" smtClean="0"/>
            <a:t> y </a:t>
          </a:r>
          <a:r>
            <a:rPr lang="en-US" dirty="0" err="1" smtClean="0"/>
            <a:t>configuración</a:t>
          </a:r>
          <a:r>
            <a:rPr lang="en-US" dirty="0" smtClean="0"/>
            <a:t> del Kinect</a:t>
          </a:r>
          <a:endParaRPr lang="es-EC" dirty="0"/>
        </a:p>
      </dgm:t>
    </dgm:pt>
    <dgm:pt modelId="{A906ED93-8215-4841-B64E-28765DB9BE8E}" type="parTrans" cxnId="{47328726-A71F-4C4C-BBA2-5437E7938532}">
      <dgm:prSet/>
      <dgm:spPr/>
      <dgm:t>
        <a:bodyPr/>
        <a:lstStyle/>
        <a:p>
          <a:endParaRPr lang="es-EC"/>
        </a:p>
      </dgm:t>
    </dgm:pt>
    <dgm:pt modelId="{273C4215-4B15-4B01-A8D4-0DE50D412292}" type="sibTrans" cxnId="{47328726-A71F-4C4C-BBA2-5437E7938532}">
      <dgm:prSet/>
      <dgm:spPr/>
      <dgm:t>
        <a:bodyPr/>
        <a:lstStyle/>
        <a:p>
          <a:endParaRPr lang="es-EC"/>
        </a:p>
      </dgm:t>
    </dgm:pt>
    <dgm:pt modelId="{88D3D077-0621-4156-8399-C958CDC27EAF}">
      <dgm:prSet phldrT="[Texto]"/>
      <dgm:spPr/>
      <dgm:t>
        <a:bodyPr/>
        <a:lstStyle/>
        <a:p>
          <a:r>
            <a:rPr lang="en-US" dirty="0" err="1" smtClean="0"/>
            <a:t>Buscar</a:t>
          </a:r>
          <a:r>
            <a:rPr lang="en-US" dirty="0" smtClean="0"/>
            <a:t> y </a:t>
          </a:r>
          <a:r>
            <a:rPr lang="en-US" dirty="0" err="1" smtClean="0"/>
            <a:t>asignar</a:t>
          </a:r>
          <a:r>
            <a:rPr lang="en-US" dirty="0" smtClean="0"/>
            <a:t> el primer Kinect </a:t>
          </a:r>
          <a:r>
            <a:rPr lang="en-US" dirty="0" err="1" smtClean="0"/>
            <a:t>conectado</a:t>
          </a:r>
          <a:endParaRPr lang="es-EC" dirty="0"/>
        </a:p>
      </dgm:t>
    </dgm:pt>
    <dgm:pt modelId="{FBF39817-45E9-435B-BCAB-48C9C152BC22}" type="parTrans" cxnId="{5FEA09C3-4D67-4C9C-BCDC-C645D4F824D7}">
      <dgm:prSet/>
      <dgm:spPr/>
      <dgm:t>
        <a:bodyPr/>
        <a:lstStyle/>
        <a:p>
          <a:endParaRPr lang="es-EC"/>
        </a:p>
      </dgm:t>
    </dgm:pt>
    <dgm:pt modelId="{08D27066-6B91-4BD7-9941-4FAAC0BE57EF}" type="sibTrans" cxnId="{5FEA09C3-4D67-4C9C-BCDC-C645D4F824D7}">
      <dgm:prSet/>
      <dgm:spPr/>
      <dgm:t>
        <a:bodyPr/>
        <a:lstStyle/>
        <a:p>
          <a:endParaRPr lang="es-EC"/>
        </a:p>
      </dgm:t>
    </dgm:pt>
    <dgm:pt modelId="{956B4C20-21E0-4F51-8C33-23E76BA6D10A}">
      <dgm:prSet phldrT="[Texto]"/>
      <dgm:spPr/>
      <dgm:t>
        <a:bodyPr/>
        <a:lstStyle/>
        <a:p>
          <a:r>
            <a:rPr lang="en-US" dirty="0" err="1" smtClean="0"/>
            <a:t>Habilitar</a:t>
          </a:r>
          <a:r>
            <a:rPr lang="en-US" dirty="0" smtClean="0"/>
            <a:t> la </a:t>
          </a:r>
          <a:r>
            <a:rPr lang="en-US" dirty="0" err="1" smtClean="0"/>
            <a:t>captura</a:t>
          </a:r>
          <a:r>
            <a:rPr lang="en-US" dirty="0" smtClean="0"/>
            <a:t> de </a:t>
          </a:r>
          <a:r>
            <a:rPr lang="en-US" dirty="0" err="1" smtClean="0"/>
            <a:t>Datos</a:t>
          </a:r>
          <a:endParaRPr lang="es-EC" dirty="0"/>
        </a:p>
      </dgm:t>
    </dgm:pt>
    <dgm:pt modelId="{86408BEA-335E-49D5-8A6F-D2311D73E929}" type="parTrans" cxnId="{F8D40009-F311-4452-A8F4-5B3ED2A6646B}">
      <dgm:prSet/>
      <dgm:spPr/>
      <dgm:t>
        <a:bodyPr/>
        <a:lstStyle/>
        <a:p>
          <a:endParaRPr lang="es-EC"/>
        </a:p>
      </dgm:t>
    </dgm:pt>
    <dgm:pt modelId="{463479FC-23CC-47D1-AE7E-0943A83E215E}" type="sibTrans" cxnId="{F8D40009-F311-4452-A8F4-5B3ED2A6646B}">
      <dgm:prSet/>
      <dgm:spPr/>
      <dgm:t>
        <a:bodyPr/>
        <a:lstStyle/>
        <a:p>
          <a:endParaRPr lang="es-EC"/>
        </a:p>
      </dgm:t>
    </dgm:pt>
    <dgm:pt modelId="{A1E69BA8-A61F-4A42-BAF1-E3A8D707772F}">
      <dgm:prSet phldrT="[Texto]"/>
      <dgm:spPr/>
      <dgm:t>
        <a:bodyPr/>
        <a:lstStyle/>
        <a:p>
          <a:r>
            <a:rPr lang="en-US" dirty="0" err="1" smtClean="0"/>
            <a:t>Encender</a:t>
          </a:r>
          <a:r>
            <a:rPr lang="en-US" dirty="0" smtClean="0"/>
            <a:t> el Kinect</a:t>
          </a:r>
          <a:endParaRPr lang="es-EC" dirty="0"/>
        </a:p>
      </dgm:t>
    </dgm:pt>
    <dgm:pt modelId="{5BD8E14C-6589-4132-92D5-A03A3CE94711}" type="parTrans" cxnId="{70BA0031-E86D-4A99-AA31-2833E285FEBC}">
      <dgm:prSet/>
      <dgm:spPr/>
      <dgm:t>
        <a:bodyPr/>
        <a:lstStyle/>
        <a:p>
          <a:endParaRPr lang="es-EC"/>
        </a:p>
      </dgm:t>
    </dgm:pt>
    <dgm:pt modelId="{BEDB8D9C-7974-48B5-8856-0AFBF82E5282}" type="sibTrans" cxnId="{70BA0031-E86D-4A99-AA31-2833E285FEBC}">
      <dgm:prSet/>
      <dgm:spPr/>
      <dgm:t>
        <a:bodyPr/>
        <a:lstStyle/>
        <a:p>
          <a:endParaRPr lang="es-EC"/>
        </a:p>
      </dgm:t>
    </dgm:pt>
    <dgm:pt modelId="{6631BB90-4B35-4BFE-870B-CF14FE02407C}">
      <dgm:prSet phldrT="[Texto]"/>
      <dgm:spPr/>
      <dgm:t>
        <a:bodyPr/>
        <a:lstStyle/>
        <a:p>
          <a:r>
            <a:rPr lang="en-US" dirty="0" err="1" smtClean="0"/>
            <a:t>Generar</a:t>
          </a:r>
          <a:r>
            <a:rPr lang="en-US" dirty="0" smtClean="0"/>
            <a:t> y </a:t>
          </a:r>
          <a:r>
            <a:rPr lang="en-US" dirty="0" err="1" smtClean="0"/>
            <a:t>configurar</a:t>
          </a:r>
          <a:r>
            <a:rPr lang="en-US" dirty="0" smtClean="0"/>
            <a:t> los </a:t>
          </a:r>
          <a:r>
            <a:rPr lang="en-US" dirty="0" err="1" smtClean="0"/>
            <a:t>eventos</a:t>
          </a:r>
          <a:r>
            <a:rPr lang="en-US" dirty="0" smtClean="0"/>
            <a:t> para </a:t>
          </a:r>
          <a:r>
            <a:rPr lang="en-US" dirty="0" err="1" smtClean="0"/>
            <a:t>manejar</a:t>
          </a:r>
          <a:r>
            <a:rPr lang="en-US" dirty="0" smtClean="0"/>
            <a:t> la </a:t>
          </a:r>
          <a:r>
            <a:rPr lang="en-US" dirty="0" err="1" smtClean="0"/>
            <a:t>información</a:t>
          </a:r>
          <a:endParaRPr lang="es-EC" dirty="0"/>
        </a:p>
      </dgm:t>
    </dgm:pt>
    <dgm:pt modelId="{547BAB90-F2F2-4F28-9BD3-44F774A6E1A1}" type="parTrans" cxnId="{8F21DEF9-10EF-4BFF-9A41-27983C0A7214}">
      <dgm:prSet/>
      <dgm:spPr/>
      <dgm:t>
        <a:bodyPr/>
        <a:lstStyle/>
        <a:p>
          <a:endParaRPr lang="es-EC"/>
        </a:p>
      </dgm:t>
    </dgm:pt>
    <dgm:pt modelId="{A41BEEE9-8FBA-4B63-B15F-797255B853B9}" type="sibTrans" cxnId="{8F21DEF9-10EF-4BFF-9A41-27983C0A7214}">
      <dgm:prSet/>
      <dgm:spPr/>
      <dgm:t>
        <a:bodyPr/>
        <a:lstStyle/>
        <a:p>
          <a:endParaRPr lang="es-EC"/>
        </a:p>
      </dgm:t>
    </dgm:pt>
    <dgm:pt modelId="{FCB11FC6-E385-4B55-BC31-0D5AFCB7F6DD}">
      <dgm:prSet phldrT="[Texto]"/>
      <dgm:spPr/>
      <dgm:t>
        <a:bodyPr/>
        <a:lstStyle/>
        <a:p>
          <a:r>
            <a:rPr lang="en-US" dirty="0" smtClean="0"/>
            <a:t>Fin</a:t>
          </a:r>
          <a:endParaRPr lang="es-EC" dirty="0"/>
        </a:p>
      </dgm:t>
    </dgm:pt>
    <dgm:pt modelId="{B0C4AC96-8F70-40D3-8931-CBC51B0603BE}" type="parTrans" cxnId="{87671CF9-E73B-4B98-8E35-8577DBABD2D1}">
      <dgm:prSet/>
      <dgm:spPr/>
      <dgm:t>
        <a:bodyPr/>
        <a:lstStyle/>
        <a:p>
          <a:endParaRPr lang="es-EC"/>
        </a:p>
      </dgm:t>
    </dgm:pt>
    <dgm:pt modelId="{00F70B40-2658-4AD1-9E86-0AAC3E0D351F}" type="sibTrans" cxnId="{87671CF9-E73B-4B98-8E35-8577DBABD2D1}">
      <dgm:prSet/>
      <dgm:spPr/>
      <dgm:t>
        <a:bodyPr/>
        <a:lstStyle/>
        <a:p>
          <a:endParaRPr lang="es-EC"/>
        </a:p>
      </dgm:t>
    </dgm:pt>
    <dgm:pt modelId="{855DDB20-A2CE-4378-B3FE-1E54CFC714DE}" type="pres">
      <dgm:prSet presAssocID="{68C03A21-BD33-4AB5-9E62-DAB974FC97F9}" presName="diagram" presStyleCnt="0">
        <dgm:presLayoutVars>
          <dgm:dir/>
          <dgm:resizeHandles val="exact"/>
        </dgm:presLayoutVars>
      </dgm:prSet>
      <dgm:spPr/>
      <dgm:t>
        <a:bodyPr/>
        <a:lstStyle/>
        <a:p>
          <a:endParaRPr lang="es-ES"/>
        </a:p>
      </dgm:t>
    </dgm:pt>
    <dgm:pt modelId="{018C0893-DA72-43DC-A000-6C6E34EF6182}" type="pres">
      <dgm:prSet presAssocID="{51854553-9A8A-49AE-80DB-BB6B3C4A030C}" presName="node" presStyleLbl="node1" presStyleIdx="0" presStyleCnt="6">
        <dgm:presLayoutVars>
          <dgm:bulletEnabled val="1"/>
        </dgm:presLayoutVars>
      </dgm:prSet>
      <dgm:spPr/>
      <dgm:t>
        <a:bodyPr/>
        <a:lstStyle/>
        <a:p>
          <a:endParaRPr lang="es-EC"/>
        </a:p>
      </dgm:t>
    </dgm:pt>
    <dgm:pt modelId="{6C5E38FA-9BC9-47E9-B05B-A8E96C428B77}" type="pres">
      <dgm:prSet presAssocID="{273C4215-4B15-4B01-A8D4-0DE50D412292}" presName="sibTrans" presStyleLbl="sibTrans2D1" presStyleIdx="0" presStyleCnt="5"/>
      <dgm:spPr/>
      <dgm:t>
        <a:bodyPr/>
        <a:lstStyle/>
        <a:p>
          <a:endParaRPr lang="es-ES"/>
        </a:p>
      </dgm:t>
    </dgm:pt>
    <dgm:pt modelId="{C3AB2FBA-3780-450F-8B60-08D9E6DCD3D3}" type="pres">
      <dgm:prSet presAssocID="{273C4215-4B15-4B01-A8D4-0DE50D412292}" presName="connectorText" presStyleLbl="sibTrans2D1" presStyleIdx="0" presStyleCnt="5"/>
      <dgm:spPr/>
      <dgm:t>
        <a:bodyPr/>
        <a:lstStyle/>
        <a:p>
          <a:endParaRPr lang="es-ES"/>
        </a:p>
      </dgm:t>
    </dgm:pt>
    <dgm:pt modelId="{F9C3D061-D79D-40C3-96AB-53D847EE55EB}" type="pres">
      <dgm:prSet presAssocID="{88D3D077-0621-4156-8399-C958CDC27EAF}" presName="node" presStyleLbl="node1" presStyleIdx="1" presStyleCnt="6">
        <dgm:presLayoutVars>
          <dgm:bulletEnabled val="1"/>
        </dgm:presLayoutVars>
      </dgm:prSet>
      <dgm:spPr/>
      <dgm:t>
        <a:bodyPr/>
        <a:lstStyle/>
        <a:p>
          <a:endParaRPr lang="es-EC"/>
        </a:p>
      </dgm:t>
    </dgm:pt>
    <dgm:pt modelId="{0ABD81BF-3334-4F32-A3FF-7889DEEAE8DB}" type="pres">
      <dgm:prSet presAssocID="{08D27066-6B91-4BD7-9941-4FAAC0BE57EF}" presName="sibTrans" presStyleLbl="sibTrans2D1" presStyleIdx="1" presStyleCnt="5"/>
      <dgm:spPr/>
      <dgm:t>
        <a:bodyPr/>
        <a:lstStyle/>
        <a:p>
          <a:endParaRPr lang="es-ES"/>
        </a:p>
      </dgm:t>
    </dgm:pt>
    <dgm:pt modelId="{BC3BAAC2-1392-4425-AEAD-75BCABBD6BC4}" type="pres">
      <dgm:prSet presAssocID="{08D27066-6B91-4BD7-9941-4FAAC0BE57EF}" presName="connectorText" presStyleLbl="sibTrans2D1" presStyleIdx="1" presStyleCnt="5"/>
      <dgm:spPr/>
      <dgm:t>
        <a:bodyPr/>
        <a:lstStyle/>
        <a:p>
          <a:endParaRPr lang="es-ES"/>
        </a:p>
      </dgm:t>
    </dgm:pt>
    <dgm:pt modelId="{2D482BDE-7410-411B-A04F-124449F909BB}" type="pres">
      <dgm:prSet presAssocID="{956B4C20-21E0-4F51-8C33-23E76BA6D10A}" presName="node" presStyleLbl="node1" presStyleIdx="2" presStyleCnt="6">
        <dgm:presLayoutVars>
          <dgm:bulletEnabled val="1"/>
        </dgm:presLayoutVars>
      </dgm:prSet>
      <dgm:spPr/>
      <dgm:t>
        <a:bodyPr/>
        <a:lstStyle/>
        <a:p>
          <a:endParaRPr lang="es-EC"/>
        </a:p>
      </dgm:t>
    </dgm:pt>
    <dgm:pt modelId="{029B8408-C71B-4145-802F-88B99D3D7F16}" type="pres">
      <dgm:prSet presAssocID="{463479FC-23CC-47D1-AE7E-0943A83E215E}" presName="sibTrans" presStyleLbl="sibTrans2D1" presStyleIdx="2" presStyleCnt="5"/>
      <dgm:spPr/>
      <dgm:t>
        <a:bodyPr/>
        <a:lstStyle/>
        <a:p>
          <a:endParaRPr lang="es-ES"/>
        </a:p>
      </dgm:t>
    </dgm:pt>
    <dgm:pt modelId="{3E98D26B-D1B0-4618-AF5F-5839849BF668}" type="pres">
      <dgm:prSet presAssocID="{463479FC-23CC-47D1-AE7E-0943A83E215E}" presName="connectorText" presStyleLbl="sibTrans2D1" presStyleIdx="2" presStyleCnt="5"/>
      <dgm:spPr/>
      <dgm:t>
        <a:bodyPr/>
        <a:lstStyle/>
        <a:p>
          <a:endParaRPr lang="es-ES"/>
        </a:p>
      </dgm:t>
    </dgm:pt>
    <dgm:pt modelId="{E344C1B7-84B5-4417-8CB1-E021E82AD8A7}" type="pres">
      <dgm:prSet presAssocID="{6631BB90-4B35-4BFE-870B-CF14FE02407C}" presName="node" presStyleLbl="node1" presStyleIdx="3" presStyleCnt="6">
        <dgm:presLayoutVars>
          <dgm:bulletEnabled val="1"/>
        </dgm:presLayoutVars>
      </dgm:prSet>
      <dgm:spPr/>
      <dgm:t>
        <a:bodyPr/>
        <a:lstStyle/>
        <a:p>
          <a:endParaRPr lang="es-EC"/>
        </a:p>
      </dgm:t>
    </dgm:pt>
    <dgm:pt modelId="{39ED4C79-FFAA-4713-B20F-00DDEEC305ED}" type="pres">
      <dgm:prSet presAssocID="{A41BEEE9-8FBA-4B63-B15F-797255B853B9}" presName="sibTrans" presStyleLbl="sibTrans2D1" presStyleIdx="3" presStyleCnt="5"/>
      <dgm:spPr/>
      <dgm:t>
        <a:bodyPr/>
        <a:lstStyle/>
        <a:p>
          <a:endParaRPr lang="es-ES"/>
        </a:p>
      </dgm:t>
    </dgm:pt>
    <dgm:pt modelId="{A4848991-E88F-4194-981A-D6BE5B135112}" type="pres">
      <dgm:prSet presAssocID="{A41BEEE9-8FBA-4B63-B15F-797255B853B9}" presName="connectorText" presStyleLbl="sibTrans2D1" presStyleIdx="3" presStyleCnt="5"/>
      <dgm:spPr/>
      <dgm:t>
        <a:bodyPr/>
        <a:lstStyle/>
        <a:p>
          <a:endParaRPr lang="es-ES"/>
        </a:p>
      </dgm:t>
    </dgm:pt>
    <dgm:pt modelId="{46706CBB-AEEB-4197-BEC3-1B2F915836C3}" type="pres">
      <dgm:prSet presAssocID="{A1E69BA8-A61F-4A42-BAF1-E3A8D707772F}" presName="node" presStyleLbl="node1" presStyleIdx="4" presStyleCnt="6">
        <dgm:presLayoutVars>
          <dgm:bulletEnabled val="1"/>
        </dgm:presLayoutVars>
      </dgm:prSet>
      <dgm:spPr/>
      <dgm:t>
        <a:bodyPr/>
        <a:lstStyle/>
        <a:p>
          <a:endParaRPr lang="es-ES"/>
        </a:p>
      </dgm:t>
    </dgm:pt>
    <dgm:pt modelId="{2B365E31-42DA-4C0C-994A-1D13E4564FDE}" type="pres">
      <dgm:prSet presAssocID="{BEDB8D9C-7974-48B5-8856-0AFBF82E5282}" presName="sibTrans" presStyleLbl="sibTrans2D1" presStyleIdx="4" presStyleCnt="5"/>
      <dgm:spPr/>
      <dgm:t>
        <a:bodyPr/>
        <a:lstStyle/>
        <a:p>
          <a:endParaRPr lang="es-ES"/>
        </a:p>
      </dgm:t>
    </dgm:pt>
    <dgm:pt modelId="{CB862CCA-7B97-45BA-8FE4-95547677AF11}" type="pres">
      <dgm:prSet presAssocID="{BEDB8D9C-7974-48B5-8856-0AFBF82E5282}" presName="connectorText" presStyleLbl="sibTrans2D1" presStyleIdx="4" presStyleCnt="5"/>
      <dgm:spPr/>
      <dgm:t>
        <a:bodyPr/>
        <a:lstStyle/>
        <a:p>
          <a:endParaRPr lang="es-ES"/>
        </a:p>
      </dgm:t>
    </dgm:pt>
    <dgm:pt modelId="{E07E0E24-7AB3-4175-8DC0-C848E051E2C2}" type="pres">
      <dgm:prSet presAssocID="{FCB11FC6-E385-4B55-BC31-0D5AFCB7F6DD}" presName="node" presStyleLbl="node1" presStyleIdx="5" presStyleCnt="6">
        <dgm:presLayoutVars>
          <dgm:bulletEnabled val="1"/>
        </dgm:presLayoutVars>
      </dgm:prSet>
      <dgm:spPr/>
      <dgm:t>
        <a:bodyPr/>
        <a:lstStyle/>
        <a:p>
          <a:endParaRPr lang="es-ES"/>
        </a:p>
      </dgm:t>
    </dgm:pt>
  </dgm:ptLst>
  <dgm:cxnLst>
    <dgm:cxn modelId="{5B4EE83F-55E7-46BA-84D1-7432E2BA9641}" type="presOf" srcId="{08D27066-6B91-4BD7-9941-4FAAC0BE57EF}" destId="{BC3BAAC2-1392-4425-AEAD-75BCABBD6BC4}" srcOrd="1" destOrd="0" presId="urn:microsoft.com/office/officeart/2005/8/layout/process5"/>
    <dgm:cxn modelId="{7BE11F92-E524-4615-8BEB-35617935076D}" type="presOf" srcId="{A41BEEE9-8FBA-4B63-B15F-797255B853B9}" destId="{39ED4C79-FFAA-4713-B20F-00DDEEC305ED}" srcOrd="0" destOrd="0" presId="urn:microsoft.com/office/officeart/2005/8/layout/process5"/>
    <dgm:cxn modelId="{47328726-A71F-4C4C-BBA2-5437E7938532}" srcId="{68C03A21-BD33-4AB5-9E62-DAB974FC97F9}" destId="{51854553-9A8A-49AE-80DB-BB6B3C4A030C}" srcOrd="0" destOrd="0" parTransId="{A906ED93-8215-4841-B64E-28765DB9BE8E}" sibTransId="{273C4215-4B15-4B01-A8D4-0DE50D412292}"/>
    <dgm:cxn modelId="{856D8377-B1C8-4006-A781-B8BA02A9B55E}" type="presOf" srcId="{BEDB8D9C-7974-48B5-8856-0AFBF82E5282}" destId="{2B365E31-42DA-4C0C-994A-1D13E4564FDE}" srcOrd="0" destOrd="0" presId="urn:microsoft.com/office/officeart/2005/8/layout/process5"/>
    <dgm:cxn modelId="{84D1408A-9C41-4453-9D0B-37E20E3B4999}" type="presOf" srcId="{FCB11FC6-E385-4B55-BC31-0D5AFCB7F6DD}" destId="{E07E0E24-7AB3-4175-8DC0-C848E051E2C2}" srcOrd="0" destOrd="0" presId="urn:microsoft.com/office/officeart/2005/8/layout/process5"/>
    <dgm:cxn modelId="{FC330164-A385-4AD3-A5FB-334E1E68F3F4}" type="presOf" srcId="{08D27066-6B91-4BD7-9941-4FAAC0BE57EF}" destId="{0ABD81BF-3334-4F32-A3FF-7889DEEAE8DB}" srcOrd="0" destOrd="0" presId="urn:microsoft.com/office/officeart/2005/8/layout/process5"/>
    <dgm:cxn modelId="{FCE5DAD1-39B5-4208-A78B-CA35AA3926D7}" type="presOf" srcId="{463479FC-23CC-47D1-AE7E-0943A83E215E}" destId="{3E98D26B-D1B0-4618-AF5F-5839849BF668}" srcOrd="1" destOrd="0" presId="urn:microsoft.com/office/officeart/2005/8/layout/process5"/>
    <dgm:cxn modelId="{5FEA09C3-4D67-4C9C-BCDC-C645D4F824D7}" srcId="{68C03A21-BD33-4AB5-9E62-DAB974FC97F9}" destId="{88D3D077-0621-4156-8399-C958CDC27EAF}" srcOrd="1" destOrd="0" parTransId="{FBF39817-45E9-435B-BCAB-48C9C152BC22}" sibTransId="{08D27066-6B91-4BD7-9941-4FAAC0BE57EF}"/>
    <dgm:cxn modelId="{43494A90-3ECD-4E7D-9FC4-F9CF80C9D47F}" type="presOf" srcId="{273C4215-4B15-4B01-A8D4-0DE50D412292}" destId="{C3AB2FBA-3780-450F-8B60-08D9E6DCD3D3}" srcOrd="1" destOrd="0" presId="urn:microsoft.com/office/officeart/2005/8/layout/process5"/>
    <dgm:cxn modelId="{DB5FF9D0-8016-4179-92C2-E5D6662B138F}" type="presOf" srcId="{273C4215-4B15-4B01-A8D4-0DE50D412292}" destId="{6C5E38FA-9BC9-47E9-B05B-A8E96C428B77}" srcOrd="0" destOrd="0" presId="urn:microsoft.com/office/officeart/2005/8/layout/process5"/>
    <dgm:cxn modelId="{C4DEF8F8-F337-4CE9-BC5A-C983E87E9B35}" type="presOf" srcId="{A41BEEE9-8FBA-4B63-B15F-797255B853B9}" destId="{A4848991-E88F-4194-981A-D6BE5B135112}" srcOrd="1" destOrd="0" presId="urn:microsoft.com/office/officeart/2005/8/layout/process5"/>
    <dgm:cxn modelId="{F68092B0-7EA3-4A57-8315-77747BEB4F6C}" type="presOf" srcId="{6631BB90-4B35-4BFE-870B-CF14FE02407C}" destId="{E344C1B7-84B5-4417-8CB1-E021E82AD8A7}" srcOrd="0" destOrd="0" presId="urn:microsoft.com/office/officeart/2005/8/layout/process5"/>
    <dgm:cxn modelId="{9DEBCB91-0136-441F-BED5-DDFFBD3F4ABD}" type="presOf" srcId="{68C03A21-BD33-4AB5-9E62-DAB974FC97F9}" destId="{855DDB20-A2CE-4378-B3FE-1E54CFC714DE}" srcOrd="0" destOrd="0" presId="urn:microsoft.com/office/officeart/2005/8/layout/process5"/>
    <dgm:cxn modelId="{70BA0031-E86D-4A99-AA31-2833E285FEBC}" srcId="{68C03A21-BD33-4AB5-9E62-DAB974FC97F9}" destId="{A1E69BA8-A61F-4A42-BAF1-E3A8D707772F}" srcOrd="4" destOrd="0" parTransId="{5BD8E14C-6589-4132-92D5-A03A3CE94711}" sibTransId="{BEDB8D9C-7974-48B5-8856-0AFBF82E5282}"/>
    <dgm:cxn modelId="{0BEFA402-7672-4AC3-AD82-1F00DF13DAD2}" type="presOf" srcId="{BEDB8D9C-7974-48B5-8856-0AFBF82E5282}" destId="{CB862CCA-7B97-45BA-8FE4-95547677AF11}" srcOrd="1" destOrd="0" presId="urn:microsoft.com/office/officeart/2005/8/layout/process5"/>
    <dgm:cxn modelId="{BD685604-1A76-4D04-B66E-05A39E3AF76B}" type="presOf" srcId="{88D3D077-0621-4156-8399-C958CDC27EAF}" destId="{F9C3D061-D79D-40C3-96AB-53D847EE55EB}" srcOrd="0" destOrd="0" presId="urn:microsoft.com/office/officeart/2005/8/layout/process5"/>
    <dgm:cxn modelId="{88B76443-646C-41F5-B5C7-42517B6AA134}" type="presOf" srcId="{A1E69BA8-A61F-4A42-BAF1-E3A8D707772F}" destId="{46706CBB-AEEB-4197-BEC3-1B2F915836C3}" srcOrd="0" destOrd="0" presId="urn:microsoft.com/office/officeart/2005/8/layout/process5"/>
    <dgm:cxn modelId="{4E86D7A3-AF58-4432-ABF8-DA5FB7F7CCDC}" type="presOf" srcId="{51854553-9A8A-49AE-80DB-BB6B3C4A030C}" destId="{018C0893-DA72-43DC-A000-6C6E34EF6182}" srcOrd="0" destOrd="0" presId="urn:microsoft.com/office/officeart/2005/8/layout/process5"/>
    <dgm:cxn modelId="{F8D40009-F311-4452-A8F4-5B3ED2A6646B}" srcId="{68C03A21-BD33-4AB5-9E62-DAB974FC97F9}" destId="{956B4C20-21E0-4F51-8C33-23E76BA6D10A}" srcOrd="2" destOrd="0" parTransId="{86408BEA-335E-49D5-8A6F-D2311D73E929}" sibTransId="{463479FC-23CC-47D1-AE7E-0943A83E215E}"/>
    <dgm:cxn modelId="{AE54212C-BDCE-4EB1-AF87-D9B4AC4BD918}" type="presOf" srcId="{956B4C20-21E0-4F51-8C33-23E76BA6D10A}" destId="{2D482BDE-7410-411B-A04F-124449F909BB}" srcOrd="0" destOrd="0" presId="urn:microsoft.com/office/officeart/2005/8/layout/process5"/>
    <dgm:cxn modelId="{8F21DEF9-10EF-4BFF-9A41-27983C0A7214}" srcId="{68C03A21-BD33-4AB5-9E62-DAB974FC97F9}" destId="{6631BB90-4B35-4BFE-870B-CF14FE02407C}" srcOrd="3" destOrd="0" parTransId="{547BAB90-F2F2-4F28-9BD3-44F774A6E1A1}" sibTransId="{A41BEEE9-8FBA-4B63-B15F-797255B853B9}"/>
    <dgm:cxn modelId="{87671CF9-E73B-4B98-8E35-8577DBABD2D1}" srcId="{68C03A21-BD33-4AB5-9E62-DAB974FC97F9}" destId="{FCB11FC6-E385-4B55-BC31-0D5AFCB7F6DD}" srcOrd="5" destOrd="0" parTransId="{B0C4AC96-8F70-40D3-8931-CBC51B0603BE}" sibTransId="{00F70B40-2658-4AD1-9E86-0AAC3E0D351F}"/>
    <dgm:cxn modelId="{FE4E1C61-A303-4687-B676-8BCBDB70A121}" type="presOf" srcId="{463479FC-23CC-47D1-AE7E-0943A83E215E}" destId="{029B8408-C71B-4145-802F-88B99D3D7F16}" srcOrd="0" destOrd="0" presId="urn:microsoft.com/office/officeart/2005/8/layout/process5"/>
    <dgm:cxn modelId="{2A2A3DEE-BCB3-4FA4-BF8D-F9E6F344375C}" type="presParOf" srcId="{855DDB20-A2CE-4378-B3FE-1E54CFC714DE}" destId="{018C0893-DA72-43DC-A000-6C6E34EF6182}" srcOrd="0" destOrd="0" presId="urn:microsoft.com/office/officeart/2005/8/layout/process5"/>
    <dgm:cxn modelId="{4FB0908F-90A0-4C90-A0E4-7D660D0EF8B2}" type="presParOf" srcId="{855DDB20-A2CE-4378-B3FE-1E54CFC714DE}" destId="{6C5E38FA-9BC9-47E9-B05B-A8E96C428B77}" srcOrd="1" destOrd="0" presId="urn:microsoft.com/office/officeart/2005/8/layout/process5"/>
    <dgm:cxn modelId="{881AA964-0550-4F72-A148-87002714042D}" type="presParOf" srcId="{6C5E38FA-9BC9-47E9-B05B-A8E96C428B77}" destId="{C3AB2FBA-3780-450F-8B60-08D9E6DCD3D3}" srcOrd="0" destOrd="0" presId="urn:microsoft.com/office/officeart/2005/8/layout/process5"/>
    <dgm:cxn modelId="{DE932C9C-1CD9-4C2D-890E-E2732F42B512}" type="presParOf" srcId="{855DDB20-A2CE-4378-B3FE-1E54CFC714DE}" destId="{F9C3D061-D79D-40C3-96AB-53D847EE55EB}" srcOrd="2" destOrd="0" presId="urn:microsoft.com/office/officeart/2005/8/layout/process5"/>
    <dgm:cxn modelId="{9894499A-E68C-4C7E-8AC7-92324BCD90E8}" type="presParOf" srcId="{855DDB20-A2CE-4378-B3FE-1E54CFC714DE}" destId="{0ABD81BF-3334-4F32-A3FF-7889DEEAE8DB}" srcOrd="3" destOrd="0" presId="urn:microsoft.com/office/officeart/2005/8/layout/process5"/>
    <dgm:cxn modelId="{E58F8FBA-1A5F-495E-8496-4D92F761BE69}" type="presParOf" srcId="{0ABD81BF-3334-4F32-A3FF-7889DEEAE8DB}" destId="{BC3BAAC2-1392-4425-AEAD-75BCABBD6BC4}" srcOrd="0" destOrd="0" presId="urn:microsoft.com/office/officeart/2005/8/layout/process5"/>
    <dgm:cxn modelId="{D99511A2-8012-4845-BC9D-1E8D5D0D9A14}" type="presParOf" srcId="{855DDB20-A2CE-4378-B3FE-1E54CFC714DE}" destId="{2D482BDE-7410-411B-A04F-124449F909BB}" srcOrd="4" destOrd="0" presId="urn:microsoft.com/office/officeart/2005/8/layout/process5"/>
    <dgm:cxn modelId="{E46D2A31-2ECA-4520-BAAF-F0D1A5EF3BA4}" type="presParOf" srcId="{855DDB20-A2CE-4378-B3FE-1E54CFC714DE}" destId="{029B8408-C71B-4145-802F-88B99D3D7F16}" srcOrd="5" destOrd="0" presId="urn:microsoft.com/office/officeart/2005/8/layout/process5"/>
    <dgm:cxn modelId="{F1B6A4E1-EBD8-4950-A03A-B44CC781E557}" type="presParOf" srcId="{029B8408-C71B-4145-802F-88B99D3D7F16}" destId="{3E98D26B-D1B0-4618-AF5F-5839849BF668}" srcOrd="0" destOrd="0" presId="urn:microsoft.com/office/officeart/2005/8/layout/process5"/>
    <dgm:cxn modelId="{83496463-4A59-433A-BDF6-55B98429BFCF}" type="presParOf" srcId="{855DDB20-A2CE-4378-B3FE-1E54CFC714DE}" destId="{E344C1B7-84B5-4417-8CB1-E021E82AD8A7}" srcOrd="6" destOrd="0" presId="urn:microsoft.com/office/officeart/2005/8/layout/process5"/>
    <dgm:cxn modelId="{742BC0E3-7FF7-437E-953B-B9F1D4E01DF4}" type="presParOf" srcId="{855DDB20-A2CE-4378-B3FE-1E54CFC714DE}" destId="{39ED4C79-FFAA-4713-B20F-00DDEEC305ED}" srcOrd="7" destOrd="0" presId="urn:microsoft.com/office/officeart/2005/8/layout/process5"/>
    <dgm:cxn modelId="{A97A2EB7-9628-4C3E-BB2A-3ED3FCDAB028}" type="presParOf" srcId="{39ED4C79-FFAA-4713-B20F-00DDEEC305ED}" destId="{A4848991-E88F-4194-981A-D6BE5B135112}" srcOrd="0" destOrd="0" presId="urn:microsoft.com/office/officeart/2005/8/layout/process5"/>
    <dgm:cxn modelId="{3FC574D3-F39B-4141-86D5-C31FB6AC2563}" type="presParOf" srcId="{855DDB20-A2CE-4378-B3FE-1E54CFC714DE}" destId="{46706CBB-AEEB-4197-BEC3-1B2F915836C3}" srcOrd="8" destOrd="0" presId="urn:microsoft.com/office/officeart/2005/8/layout/process5"/>
    <dgm:cxn modelId="{DF81FE6F-65CE-4808-9435-3A0104CC373A}" type="presParOf" srcId="{855DDB20-A2CE-4378-B3FE-1E54CFC714DE}" destId="{2B365E31-42DA-4C0C-994A-1D13E4564FDE}" srcOrd="9" destOrd="0" presId="urn:microsoft.com/office/officeart/2005/8/layout/process5"/>
    <dgm:cxn modelId="{7CE37465-7DE8-434D-969F-A800CB2C032F}" type="presParOf" srcId="{2B365E31-42DA-4C0C-994A-1D13E4564FDE}" destId="{CB862CCA-7B97-45BA-8FE4-95547677AF11}" srcOrd="0" destOrd="0" presId="urn:microsoft.com/office/officeart/2005/8/layout/process5"/>
    <dgm:cxn modelId="{28A8678F-9D9F-42C9-B9DD-48124D6CC63B}" type="presParOf" srcId="{855DDB20-A2CE-4378-B3FE-1E54CFC714DE}" destId="{E07E0E24-7AB3-4175-8DC0-C848E051E2C2}"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C0893-DA72-43DC-A000-6C6E34EF6182}">
      <dsp:nvSpPr>
        <dsp:cNvPr id="0" name=""/>
        <dsp:cNvSpPr/>
      </dsp:nvSpPr>
      <dsp:spPr>
        <a:xfrm>
          <a:off x="321253" y="733"/>
          <a:ext cx="1584561" cy="950736"/>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smtClean="0"/>
            <a:t>Inicialización</a:t>
          </a:r>
          <a:r>
            <a:rPr lang="en-US" sz="1100" kern="1200" dirty="0" smtClean="0"/>
            <a:t> y </a:t>
          </a:r>
          <a:r>
            <a:rPr lang="en-US" sz="1100" kern="1200" dirty="0" err="1" smtClean="0"/>
            <a:t>configuración</a:t>
          </a:r>
          <a:r>
            <a:rPr lang="en-US" sz="1100" kern="1200" dirty="0" smtClean="0"/>
            <a:t> del Kinect</a:t>
          </a:r>
          <a:endParaRPr lang="es-EC" sz="1100" kern="1200" dirty="0"/>
        </a:p>
      </dsp:txBody>
      <dsp:txXfrm>
        <a:off x="349099" y="28579"/>
        <a:ext cx="1528869" cy="895044"/>
      </dsp:txXfrm>
    </dsp:sp>
    <dsp:sp modelId="{6C5E38FA-9BC9-47E9-B05B-A8E96C428B77}">
      <dsp:nvSpPr>
        <dsp:cNvPr id="0" name=""/>
        <dsp:cNvSpPr/>
      </dsp:nvSpPr>
      <dsp:spPr>
        <a:xfrm>
          <a:off x="2045256" y="279616"/>
          <a:ext cx="335926" cy="392971"/>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a:off x="2045256" y="358210"/>
        <a:ext cx="235148" cy="235783"/>
      </dsp:txXfrm>
    </dsp:sp>
    <dsp:sp modelId="{F9C3D061-D79D-40C3-96AB-53D847EE55EB}">
      <dsp:nvSpPr>
        <dsp:cNvPr id="0" name=""/>
        <dsp:cNvSpPr/>
      </dsp:nvSpPr>
      <dsp:spPr>
        <a:xfrm>
          <a:off x="2539639" y="733"/>
          <a:ext cx="1584561" cy="950736"/>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smtClean="0"/>
            <a:t>Buscar</a:t>
          </a:r>
          <a:r>
            <a:rPr lang="en-US" sz="1100" kern="1200" dirty="0" smtClean="0"/>
            <a:t> y </a:t>
          </a:r>
          <a:r>
            <a:rPr lang="en-US" sz="1100" kern="1200" dirty="0" err="1" smtClean="0"/>
            <a:t>asignar</a:t>
          </a:r>
          <a:r>
            <a:rPr lang="en-US" sz="1100" kern="1200" dirty="0" smtClean="0"/>
            <a:t> el primer Kinect </a:t>
          </a:r>
          <a:r>
            <a:rPr lang="en-US" sz="1100" kern="1200" dirty="0" err="1" smtClean="0"/>
            <a:t>conectado</a:t>
          </a:r>
          <a:endParaRPr lang="es-EC" sz="1100" kern="1200" dirty="0"/>
        </a:p>
      </dsp:txBody>
      <dsp:txXfrm>
        <a:off x="2567485" y="28579"/>
        <a:ext cx="1528869" cy="895044"/>
      </dsp:txXfrm>
    </dsp:sp>
    <dsp:sp modelId="{0ABD81BF-3334-4F32-A3FF-7889DEEAE8DB}">
      <dsp:nvSpPr>
        <dsp:cNvPr id="0" name=""/>
        <dsp:cNvSpPr/>
      </dsp:nvSpPr>
      <dsp:spPr>
        <a:xfrm rot="5400000">
          <a:off x="3163956" y="1062389"/>
          <a:ext cx="335926" cy="392971"/>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rot="-5400000">
        <a:off x="3214028" y="1090911"/>
        <a:ext cx="235783" cy="235148"/>
      </dsp:txXfrm>
    </dsp:sp>
    <dsp:sp modelId="{2D482BDE-7410-411B-A04F-124449F909BB}">
      <dsp:nvSpPr>
        <dsp:cNvPr id="0" name=""/>
        <dsp:cNvSpPr/>
      </dsp:nvSpPr>
      <dsp:spPr>
        <a:xfrm>
          <a:off x="2539639" y="1585294"/>
          <a:ext cx="1584561" cy="950736"/>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smtClean="0"/>
            <a:t>Habilitar</a:t>
          </a:r>
          <a:r>
            <a:rPr lang="en-US" sz="1100" kern="1200" dirty="0" smtClean="0"/>
            <a:t> la </a:t>
          </a:r>
          <a:r>
            <a:rPr lang="en-US" sz="1100" kern="1200" dirty="0" err="1" smtClean="0"/>
            <a:t>captura</a:t>
          </a:r>
          <a:r>
            <a:rPr lang="en-US" sz="1100" kern="1200" dirty="0" smtClean="0"/>
            <a:t> de </a:t>
          </a:r>
          <a:r>
            <a:rPr lang="en-US" sz="1100" kern="1200" dirty="0" err="1" smtClean="0"/>
            <a:t>Datos</a:t>
          </a:r>
          <a:endParaRPr lang="es-EC" sz="1100" kern="1200" dirty="0"/>
        </a:p>
      </dsp:txBody>
      <dsp:txXfrm>
        <a:off x="2567485" y="1613140"/>
        <a:ext cx="1528869" cy="895044"/>
      </dsp:txXfrm>
    </dsp:sp>
    <dsp:sp modelId="{029B8408-C71B-4145-802F-88B99D3D7F16}">
      <dsp:nvSpPr>
        <dsp:cNvPr id="0" name=""/>
        <dsp:cNvSpPr/>
      </dsp:nvSpPr>
      <dsp:spPr>
        <a:xfrm rot="10800000">
          <a:off x="2064270" y="1864177"/>
          <a:ext cx="335926" cy="392971"/>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rot="10800000">
        <a:off x="2165048" y="1942771"/>
        <a:ext cx="235148" cy="235783"/>
      </dsp:txXfrm>
    </dsp:sp>
    <dsp:sp modelId="{E344C1B7-84B5-4417-8CB1-E021E82AD8A7}">
      <dsp:nvSpPr>
        <dsp:cNvPr id="0" name=""/>
        <dsp:cNvSpPr/>
      </dsp:nvSpPr>
      <dsp:spPr>
        <a:xfrm>
          <a:off x="321253" y="1585294"/>
          <a:ext cx="1584561" cy="950736"/>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smtClean="0"/>
            <a:t>Generar</a:t>
          </a:r>
          <a:r>
            <a:rPr lang="en-US" sz="1100" kern="1200" dirty="0" smtClean="0"/>
            <a:t> y </a:t>
          </a:r>
          <a:r>
            <a:rPr lang="en-US" sz="1100" kern="1200" dirty="0" err="1" smtClean="0"/>
            <a:t>configurar</a:t>
          </a:r>
          <a:r>
            <a:rPr lang="en-US" sz="1100" kern="1200" dirty="0" smtClean="0"/>
            <a:t> los </a:t>
          </a:r>
          <a:r>
            <a:rPr lang="en-US" sz="1100" kern="1200" dirty="0" err="1" smtClean="0"/>
            <a:t>eventos</a:t>
          </a:r>
          <a:r>
            <a:rPr lang="en-US" sz="1100" kern="1200" dirty="0" smtClean="0"/>
            <a:t> para </a:t>
          </a:r>
          <a:r>
            <a:rPr lang="en-US" sz="1100" kern="1200" dirty="0" err="1" smtClean="0"/>
            <a:t>manejar</a:t>
          </a:r>
          <a:r>
            <a:rPr lang="en-US" sz="1100" kern="1200" dirty="0" smtClean="0"/>
            <a:t> la </a:t>
          </a:r>
          <a:r>
            <a:rPr lang="en-US" sz="1100" kern="1200" dirty="0" err="1" smtClean="0"/>
            <a:t>información</a:t>
          </a:r>
          <a:endParaRPr lang="es-EC" sz="1100" kern="1200" dirty="0"/>
        </a:p>
      </dsp:txBody>
      <dsp:txXfrm>
        <a:off x="349099" y="1613140"/>
        <a:ext cx="1528869" cy="895044"/>
      </dsp:txXfrm>
    </dsp:sp>
    <dsp:sp modelId="{39ED4C79-FFAA-4713-B20F-00DDEEC305ED}">
      <dsp:nvSpPr>
        <dsp:cNvPr id="0" name=""/>
        <dsp:cNvSpPr/>
      </dsp:nvSpPr>
      <dsp:spPr>
        <a:xfrm rot="5400000">
          <a:off x="945570" y="2646950"/>
          <a:ext cx="335926" cy="392971"/>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rot="-5400000">
        <a:off x="995642" y="2675472"/>
        <a:ext cx="235783" cy="235148"/>
      </dsp:txXfrm>
    </dsp:sp>
    <dsp:sp modelId="{46706CBB-AEEB-4197-BEC3-1B2F915836C3}">
      <dsp:nvSpPr>
        <dsp:cNvPr id="0" name=""/>
        <dsp:cNvSpPr/>
      </dsp:nvSpPr>
      <dsp:spPr>
        <a:xfrm>
          <a:off x="321253" y="3169855"/>
          <a:ext cx="1584561" cy="950736"/>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smtClean="0"/>
            <a:t>Encender</a:t>
          </a:r>
          <a:r>
            <a:rPr lang="en-US" sz="1100" kern="1200" dirty="0" smtClean="0"/>
            <a:t> el Kinect</a:t>
          </a:r>
          <a:endParaRPr lang="es-EC" sz="1100" kern="1200" dirty="0"/>
        </a:p>
      </dsp:txBody>
      <dsp:txXfrm>
        <a:off x="349099" y="3197701"/>
        <a:ext cx="1528869" cy="895044"/>
      </dsp:txXfrm>
    </dsp:sp>
    <dsp:sp modelId="{2B365E31-42DA-4C0C-994A-1D13E4564FDE}">
      <dsp:nvSpPr>
        <dsp:cNvPr id="0" name=""/>
        <dsp:cNvSpPr/>
      </dsp:nvSpPr>
      <dsp:spPr>
        <a:xfrm>
          <a:off x="2045256" y="3448738"/>
          <a:ext cx="335926" cy="392971"/>
        </a:xfrm>
        <a:prstGeom prst="rightArrow">
          <a:avLst>
            <a:gd name="adj1" fmla="val 60000"/>
            <a:gd name="adj2" fmla="val 50000"/>
          </a:avLst>
        </a:prstGeom>
        <a:solidFill>
          <a:schemeClr val="accent3">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a:off x="2045256" y="3527332"/>
        <a:ext cx="235148" cy="235783"/>
      </dsp:txXfrm>
    </dsp:sp>
    <dsp:sp modelId="{E07E0E24-7AB3-4175-8DC0-C848E051E2C2}">
      <dsp:nvSpPr>
        <dsp:cNvPr id="0" name=""/>
        <dsp:cNvSpPr/>
      </dsp:nvSpPr>
      <dsp:spPr>
        <a:xfrm>
          <a:off x="2539639" y="3169855"/>
          <a:ext cx="1584561" cy="950736"/>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Fin</a:t>
          </a:r>
          <a:endParaRPr lang="es-EC" sz="1100" kern="1200" dirty="0"/>
        </a:p>
      </dsp:txBody>
      <dsp:txXfrm>
        <a:off x="2567485" y="3197701"/>
        <a:ext cx="1528869" cy="8950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EFA9E6-085C-4950-B900-36A0F9530309}" type="datetimeFigureOut">
              <a:rPr lang="es-EC" smtClean="0"/>
              <a:t>08/04/2015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59198-BBF1-4B36-9C4E-E341BD74CA5E}" type="slidenum">
              <a:rPr lang="es-EC" smtClean="0"/>
              <a:t>‹Nº›</a:t>
            </a:fld>
            <a:endParaRPr lang="es-EC"/>
          </a:p>
        </p:txBody>
      </p:sp>
    </p:spTree>
    <p:extLst>
      <p:ext uri="{BB962C8B-B14F-4D97-AF65-F5344CB8AC3E}">
        <p14:creationId xmlns:p14="http://schemas.microsoft.com/office/powerpoint/2010/main" val="372236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a:t>
            </a:fld>
            <a:endParaRPr lang="es-EC"/>
          </a:p>
        </p:txBody>
      </p:sp>
    </p:spTree>
    <p:extLst>
      <p:ext uri="{BB962C8B-B14F-4D97-AF65-F5344CB8AC3E}">
        <p14:creationId xmlns:p14="http://schemas.microsoft.com/office/powerpoint/2010/main" val="3740176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10</a:t>
            </a:fld>
            <a:endParaRPr lang="es-EC"/>
          </a:p>
        </p:txBody>
      </p:sp>
    </p:spTree>
    <p:extLst>
      <p:ext uri="{BB962C8B-B14F-4D97-AF65-F5344CB8AC3E}">
        <p14:creationId xmlns:p14="http://schemas.microsoft.com/office/powerpoint/2010/main" val="202524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11</a:t>
            </a:fld>
            <a:endParaRPr lang="es-EC"/>
          </a:p>
        </p:txBody>
      </p:sp>
    </p:spTree>
    <p:extLst>
      <p:ext uri="{BB962C8B-B14F-4D97-AF65-F5344CB8AC3E}">
        <p14:creationId xmlns:p14="http://schemas.microsoft.com/office/powerpoint/2010/main" val="27039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12</a:t>
            </a:fld>
            <a:endParaRPr lang="es-EC"/>
          </a:p>
        </p:txBody>
      </p:sp>
    </p:spTree>
    <p:extLst>
      <p:ext uri="{BB962C8B-B14F-4D97-AF65-F5344CB8AC3E}">
        <p14:creationId xmlns:p14="http://schemas.microsoft.com/office/powerpoint/2010/main" val="1714236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13</a:t>
            </a:fld>
            <a:endParaRPr lang="es-EC"/>
          </a:p>
        </p:txBody>
      </p:sp>
    </p:spTree>
    <p:extLst>
      <p:ext uri="{BB962C8B-B14F-4D97-AF65-F5344CB8AC3E}">
        <p14:creationId xmlns:p14="http://schemas.microsoft.com/office/powerpoint/2010/main" val="2693189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14</a:t>
            </a:fld>
            <a:endParaRPr lang="es-EC"/>
          </a:p>
        </p:txBody>
      </p:sp>
    </p:spTree>
    <p:extLst>
      <p:ext uri="{BB962C8B-B14F-4D97-AF65-F5344CB8AC3E}">
        <p14:creationId xmlns:p14="http://schemas.microsoft.com/office/powerpoint/2010/main" val="3416088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smtClean="0"/>
              <a:t>GG</a:t>
            </a:r>
            <a:r>
              <a:rPr lang="en-US" dirty="0" smtClean="0"/>
              <a:t> (24’967.155)</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15</a:t>
            </a:fld>
            <a:endParaRPr lang="es-EC"/>
          </a:p>
        </p:txBody>
      </p:sp>
    </p:spTree>
    <p:extLst>
      <p:ext uri="{BB962C8B-B14F-4D97-AF65-F5344CB8AC3E}">
        <p14:creationId xmlns:p14="http://schemas.microsoft.com/office/powerpoint/2010/main" val="180839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16</a:t>
            </a:fld>
            <a:endParaRPr lang="es-EC"/>
          </a:p>
        </p:txBody>
      </p:sp>
    </p:spTree>
    <p:extLst>
      <p:ext uri="{BB962C8B-B14F-4D97-AF65-F5344CB8AC3E}">
        <p14:creationId xmlns:p14="http://schemas.microsoft.com/office/powerpoint/2010/main" val="282223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err="1" smtClean="0"/>
              <a:t>GG</a:t>
            </a:r>
            <a:r>
              <a:rPr lang="es-ES" noProof="0" dirty="0" smtClean="0"/>
              <a:t> (Se uso esta tarjeta, por la cantidad de entradas que pueden ser usadas posteriormente para otros sensores)</a:t>
            </a:r>
            <a:endParaRPr lang="es-ES" noProof="0"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17</a:t>
            </a:fld>
            <a:endParaRPr lang="es-EC"/>
          </a:p>
        </p:txBody>
      </p:sp>
    </p:spTree>
    <p:extLst>
      <p:ext uri="{BB962C8B-B14F-4D97-AF65-F5344CB8AC3E}">
        <p14:creationId xmlns:p14="http://schemas.microsoft.com/office/powerpoint/2010/main" val="3734016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smtClean="0"/>
              <a:t>GG</a:t>
            </a:r>
            <a:r>
              <a:rPr lang="en-US" dirty="0" smtClean="0"/>
              <a:t> (1.Costo,</a:t>
            </a:r>
            <a:r>
              <a:rPr lang="en-US" baseline="0" dirty="0" smtClean="0"/>
              <a:t> 2. 3D, 3. Software </a:t>
            </a:r>
            <a:r>
              <a:rPr lang="en-US" baseline="0" dirty="0" err="1" smtClean="0"/>
              <a:t>libre</a:t>
            </a:r>
            <a:r>
              <a:rPr lang="en-US" dirty="0" smtClean="0"/>
              <a:t>)</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18</a:t>
            </a:fld>
            <a:endParaRPr lang="es-EC"/>
          </a:p>
        </p:txBody>
      </p:sp>
    </p:spTree>
    <p:extLst>
      <p:ext uri="{BB962C8B-B14F-4D97-AF65-F5344CB8AC3E}">
        <p14:creationId xmlns:p14="http://schemas.microsoft.com/office/powerpoint/2010/main" val="2453888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19</a:t>
            </a:fld>
            <a:endParaRPr lang="es-EC"/>
          </a:p>
        </p:txBody>
      </p:sp>
    </p:spTree>
    <p:extLst>
      <p:ext uri="{BB962C8B-B14F-4D97-AF65-F5344CB8AC3E}">
        <p14:creationId xmlns:p14="http://schemas.microsoft.com/office/powerpoint/2010/main" val="225108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a:t>
            </a:fld>
            <a:endParaRPr lang="es-EC"/>
          </a:p>
        </p:txBody>
      </p:sp>
    </p:spTree>
    <p:extLst>
      <p:ext uri="{BB962C8B-B14F-4D97-AF65-F5344CB8AC3E}">
        <p14:creationId xmlns:p14="http://schemas.microsoft.com/office/powerpoint/2010/main" val="832068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20</a:t>
            </a:fld>
            <a:endParaRPr lang="es-EC"/>
          </a:p>
        </p:txBody>
      </p:sp>
    </p:spTree>
    <p:extLst>
      <p:ext uri="{BB962C8B-B14F-4D97-AF65-F5344CB8AC3E}">
        <p14:creationId xmlns:p14="http://schemas.microsoft.com/office/powerpoint/2010/main" val="759377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21</a:t>
            </a:fld>
            <a:endParaRPr lang="es-EC"/>
          </a:p>
        </p:txBody>
      </p:sp>
    </p:spTree>
    <p:extLst>
      <p:ext uri="{BB962C8B-B14F-4D97-AF65-F5344CB8AC3E}">
        <p14:creationId xmlns:p14="http://schemas.microsoft.com/office/powerpoint/2010/main" val="1005642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22</a:t>
            </a:fld>
            <a:endParaRPr lang="es-EC"/>
          </a:p>
        </p:txBody>
      </p:sp>
    </p:spTree>
    <p:extLst>
      <p:ext uri="{BB962C8B-B14F-4D97-AF65-F5344CB8AC3E}">
        <p14:creationId xmlns:p14="http://schemas.microsoft.com/office/powerpoint/2010/main" val="832076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23</a:t>
            </a:fld>
            <a:endParaRPr lang="es-EC"/>
          </a:p>
        </p:txBody>
      </p:sp>
    </p:spTree>
    <p:extLst>
      <p:ext uri="{BB962C8B-B14F-4D97-AF65-F5344CB8AC3E}">
        <p14:creationId xmlns:p14="http://schemas.microsoft.com/office/powerpoint/2010/main" val="3356609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24</a:t>
            </a:fld>
            <a:endParaRPr lang="es-EC"/>
          </a:p>
        </p:txBody>
      </p:sp>
    </p:spTree>
    <p:extLst>
      <p:ext uri="{BB962C8B-B14F-4D97-AF65-F5344CB8AC3E}">
        <p14:creationId xmlns:p14="http://schemas.microsoft.com/office/powerpoint/2010/main" val="3065341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25</a:t>
            </a:fld>
            <a:endParaRPr lang="es-EC"/>
          </a:p>
        </p:txBody>
      </p:sp>
    </p:spTree>
    <p:extLst>
      <p:ext uri="{BB962C8B-B14F-4D97-AF65-F5344CB8AC3E}">
        <p14:creationId xmlns:p14="http://schemas.microsoft.com/office/powerpoint/2010/main" val="2523758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smtClean="0"/>
              <a:t>GG</a:t>
            </a:r>
            <a:r>
              <a:rPr lang="en-US" dirty="0" smtClean="0"/>
              <a:t> (X VS T, Y </a:t>
            </a:r>
            <a:r>
              <a:rPr lang="en-US" dirty="0" err="1" smtClean="0"/>
              <a:t>VST</a:t>
            </a:r>
            <a:r>
              <a:rPr lang="en-US" dirty="0" smtClean="0"/>
              <a:t>, Z VS T, X VS Y </a:t>
            </a:r>
            <a:r>
              <a:rPr lang="en-US" dirty="0" err="1" smtClean="0"/>
              <a:t>ETC</a:t>
            </a:r>
            <a:r>
              <a:rPr lang="en-US" dirty="0" smtClean="0"/>
              <a:t>) ; (X1, T1, X2, T2, </a:t>
            </a:r>
            <a:r>
              <a:rPr lang="en-US" dirty="0" err="1" smtClean="0"/>
              <a:t>ECT</a:t>
            </a:r>
            <a:r>
              <a:rPr lang="en-US" dirty="0" smtClean="0"/>
              <a:t>)</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26</a:t>
            </a:fld>
            <a:endParaRPr lang="es-EC"/>
          </a:p>
        </p:txBody>
      </p:sp>
    </p:spTree>
    <p:extLst>
      <p:ext uri="{BB962C8B-B14F-4D97-AF65-F5344CB8AC3E}">
        <p14:creationId xmlns:p14="http://schemas.microsoft.com/office/powerpoint/2010/main" val="3030680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27</a:t>
            </a:fld>
            <a:endParaRPr lang="es-EC"/>
          </a:p>
        </p:txBody>
      </p:sp>
    </p:spTree>
    <p:extLst>
      <p:ext uri="{BB962C8B-B14F-4D97-AF65-F5344CB8AC3E}">
        <p14:creationId xmlns:p14="http://schemas.microsoft.com/office/powerpoint/2010/main" val="1408940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28</a:t>
            </a:fld>
            <a:endParaRPr lang="es-EC"/>
          </a:p>
        </p:txBody>
      </p:sp>
    </p:spTree>
    <p:extLst>
      <p:ext uri="{BB962C8B-B14F-4D97-AF65-F5344CB8AC3E}">
        <p14:creationId xmlns:p14="http://schemas.microsoft.com/office/powerpoint/2010/main" val="354172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29</a:t>
            </a:fld>
            <a:endParaRPr lang="es-EC"/>
          </a:p>
        </p:txBody>
      </p:sp>
    </p:spTree>
    <p:extLst>
      <p:ext uri="{BB962C8B-B14F-4D97-AF65-F5344CB8AC3E}">
        <p14:creationId xmlns:p14="http://schemas.microsoft.com/office/powerpoint/2010/main" val="79368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AA  </a:t>
            </a:r>
            <a:r>
              <a:rPr lang="en-US" dirty="0" err="1" smtClean="0"/>
              <a:t>dijo</a:t>
            </a:r>
            <a:r>
              <a:rPr lang="en-US" dirty="0" smtClean="0"/>
              <a:t> </a:t>
            </a:r>
            <a:r>
              <a:rPr lang="en-US" dirty="0" err="1" smtClean="0"/>
              <a:t>que</a:t>
            </a:r>
            <a:r>
              <a:rPr lang="en-US" dirty="0" smtClean="0"/>
              <a:t> la </a:t>
            </a:r>
            <a:r>
              <a:rPr lang="en-US" dirty="0" err="1" smtClean="0"/>
              <a:t>marcha</a:t>
            </a:r>
            <a:r>
              <a:rPr lang="en-US" dirty="0" smtClean="0"/>
              <a:t> de </a:t>
            </a:r>
            <a:r>
              <a:rPr lang="en-US" dirty="0" err="1" smtClean="0"/>
              <a:t>pende</a:t>
            </a:r>
            <a:r>
              <a:rPr lang="en-US" dirty="0" smtClean="0"/>
              <a:t> de </a:t>
            </a:r>
            <a:r>
              <a:rPr lang="en-US" dirty="0" err="1" smtClean="0"/>
              <a:t>varios</a:t>
            </a:r>
            <a:r>
              <a:rPr lang="en-US" dirty="0" smtClean="0"/>
              <a:t> </a:t>
            </a:r>
            <a:r>
              <a:rPr lang="en-US" dirty="0" err="1" smtClean="0"/>
              <a:t>factores</a:t>
            </a:r>
            <a:r>
              <a:rPr lang="en-US" dirty="0" smtClean="0"/>
              <a:t>, </a:t>
            </a:r>
            <a:r>
              <a:rPr lang="en-US" dirty="0" err="1" smtClean="0"/>
              <a:t>diferencias</a:t>
            </a:r>
            <a:r>
              <a:rPr lang="en-US" baseline="0" dirty="0" smtClean="0"/>
              <a:t> </a:t>
            </a:r>
            <a:r>
              <a:rPr lang="en-US" baseline="0" dirty="0" err="1" smtClean="0"/>
              <a:t>raciales</a:t>
            </a:r>
            <a:r>
              <a:rPr lang="en-US" baseline="0" dirty="0" smtClean="0"/>
              <a:t>, </a:t>
            </a:r>
            <a:r>
              <a:rPr lang="en-US" baseline="0" dirty="0" err="1" smtClean="0"/>
              <a:t>culturaks</a:t>
            </a:r>
            <a:r>
              <a:rPr lang="en-US" baseline="0" dirty="0" smtClean="0"/>
              <a:t>, </a:t>
            </a:r>
            <a:r>
              <a:rPr lang="en-US" baseline="0" dirty="0" err="1" smtClean="0"/>
              <a:t>sociales</a:t>
            </a:r>
            <a:r>
              <a:rPr lang="en-US" baseline="0" dirty="0" smtClean="0"/>
              <a:t> y </a:t>
            </a:r>
            <a:r>
              <a:rPr lang="en-US" baseline="0" dirty="0" err="1" smtClean="0"/>
              <a:t>climaticas</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a:t>
            </a:fld>
            <a:endParaRPr lang="es-EC"/>
          </a:p>
        </p:txBody>
      </p:sp>
    </p:spTree>
    <p:extLst>
      <p:ext uri="{BB962C8B-B14F-4D97-AF65-F5344CB8AC3E}">
        <p14:creationId xmlns:p14="http://schemas.microsoft.com/office/powerpoint/2010/main" val="2731930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30</a:t>
            </a:fld>
            <a:endParaRPr lang="es-EC"/>
          </a:p>
        </p:txBody>
      </p:sp>
    </p:spTree>
    <p:extLst>
      <p:ext uri="{BB962C8B-B14F-4D97-AF65-F5344CB8AC3E}">
        <p14:creationId xmlns:p14="http://schemas.microsoft.com/office/powerpoint/2010/main" val="3923581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31</a:t>
            </a:fld>
            <a:endParaRPr lang="es-EC"/>
          </a:p>
        </p:txBody>
      </p:sp>
    </p:spTree>
    <p:extLst>
      <p:ext uri="{BB962C8B-B14F-4D97-AF65-F5344CB8AC3E}">
        <p14:creationId xmlns:p14="http://schemas.microsoft.com/office/powerpoint/2010/main" val="2035494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32</a:t>
            </a:fld>
            <a:endParaRPr lang="es-EC"/>
          </a:p>
        </p:txBody>
      </p:sp>
    </p:spTree>
    <p:extLst>
      <p:ext uri="{BB962C8B-B14F-4D97-AF65-F5344CB8AC3E}">
        <p14:creationId xmlns:p14="http://schemas.microsoft.com/office/powerpoint/2010/main" val="2670108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33</a:t>
            </a:fld>
            <a:endParaRPr lang="es-EC"/>
          </a:p>
        </p:txBody>
      </p:sp>
    </p:spTree>
    <p:extLst>
      <p:ext uri="{BB962C8B-B14F-4D97-AF65-F5344CB8AC3E}">
        <p14:creationId xmlns:p14="http://schemas.microsoft.com/office/powerpoint/2010/main" val="1114258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34</a:t>
            </a:fld>
            <a:endParaRPr lang="es-EC"/>
          </a:p>
        </p:txBody>
      </p:sp>
    </p:spTree>
    <p:extLst>
      <p:ext uri="{BB962C8B-B14F-4D97-AF65-F5344CB8AC3E}">
        <p14:creationId xmlns:p14="http://schemas.microsoft.com/office/powerpoint/2010/main" val="3507313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35</a:t>
            </a:fld>
            <a:endParaRPr lang="es-EC"/>
          </a:p>
        </p:txBody>
      </p:sp>
    </p:spTree>
    <p:extLst>
      <p:ext uri="{BB962C8B-B14F-4D97-AF65-F5344CB8AC3E}">
        <p14:creationId xmlns:p14="http://schemas.microsoft.com/office/powerpoint/2010/main" val="409796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36</a:t>
            </a:fld>
            <a:endParaRPr lang="es-EC"/>
          </a:p>
        </p:txBody>
      </p:sp>
    </p:spTree>
    <p:extLst>
      <p:ext uri="{BB962C8B-B14F-4D97-AF65-F5344CB8AC3E}">
        <p14:creationId xmlns:p14="http://schemas.microsoft.com/office/powerpoint/2010/main" val="1589948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AA </a:t>
            </a:r>
            <a:r>
              <a:rPr lang="en-US" dirty="0" err="1"/>
              <a:t>Cada</a:t>
            </a:r>
            <a:r>
              <a:rPr lang="en-US" dirty="0"/>
              <a:t> Persona </a:t>
            </a:r>
            <a:r>
              <a:rPr lang="en-US" dirty="0" err="1"/>
              <a:t>tiene</a:t>
            </a:r>
            <a:r>
              <a:rPr lang="en-US" baseline="0" dirty="0"/>
              <a:t> </a:t>
            </a:r>
            <a:r>
              <a:rPr lang="en-US" baseline="0" dirty="0" err="1"/>
              <a:t>una</a:t>
            </a:r>
            <a:r>
              <a:rPr lang="en-US" baseline="0" dirty="0"/>
              <a:t> CADENCIA PARTICULAR de </a:t>
            </a:r>
            <a:r>
              <a:rPr lang="en-US" baseline="0" dirty="0" err="1"/>
              <a:t>caminar</a:t>
            </a:r>
            <a:r>
              <a:rPr lang="en-US" baseline="0" dirty="0"/>
              <a:t>, </a:t>
            </a:r>
            <a:r>
              <a:rPr lang="en-US" baseline="0" dirty="0" err="1"/>
              <a:t>Hallar</a:t>
            </a:r>
            <a:r>
              <a:rPr lang="en-US" baseline="0" dirty="0"/>
              <a:t> un PATRÓN GENERICO  </a:t>
            </a:r>
            <a:r>
              <a:rPr lang="en-US" baseline="0" dirty="0" err="1"/>
              <a:t>resulta</a:t>
            </a:r>
            <a:r>
              <a:rPr lang="en-US" baseline="0" dirty="0"/>
              <a:t> </a:t>
            </a:r>
            <a:r>
              <a:rPr lang="en-US" baseline="0" dirty="0" err="1"/>
              <a:t>Dificil</a:t>
            </a:r>
            <a:endParaRPr lang="es-EC"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37</a:t>
            </a:fld>
            <a:endParaRPr lang="es-EC"/>
          </a:p>
        </p:txBody>
      </p:sp>
    </p:spTree>
    <p:extLst>
      <p:ext uri="{BB962C8B-B14F-4D97-AF65-F5344CB8AC3E}">
        <p14:creationId xmlns:p14="http://schemas.microsoft.com/office/powerpoint/2010/main" val="1521302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r>
              <a:rPr lang="en-US"/>
              <a:t> Ciclo </a:t>
            </a:r>
            <a:r>
              <a:rPr lang="en-US" dirty="0"/>
              <a:t>de la MARCHA TIEMPO</a:t>
            </a:r>
            <a:r>
              <a:rPr lang="en-US" baseline="0" dirty="0"/>
              <a:t> DISTINTO, </a:t>
            </a:r>
            <a:r>
              <a:rPr lang="en-US" baseline="0" dirty="0" err="1"/>
              <a:t>es</a:t>
            </a:r>
            <a:r>
              <a:rPr lang="en-US" baseline="0" dirty="0"/>
              <a:t> probable </a:t>
            </a:r>
            <a:r>
              <a:rPr lang="en-US" baseline="0" dirty="0" err="1"/>
              <a:t>que</a:t>
            </a:r>
            <a:r>
              <a:rPr lang="en-US" baseline="0" dirty="0"/>
              <a:t> </a:t>
            </a:r>
            <a:r>
              <a:rPr lang="en-US" baseline="0" dirty="0" err="1"/>
              <a:t>exista</a:t>
            </a:r>
            <a:r>
              <a:rPr lang="en-US" baseline="0" dirty="0"/>
              <a:t> DESFASE</a:t>
            </a:r>
            <a:endParaRPr lang="es-EC"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38</a:t>
            </a:fld>
            <a:endParaRPr lang="es-EC"/>
          </a:p>
        </p:txBody>
      </p:sp>
    </p:spTree>
    <p:extLst>
      <p:ext uri="{BB962C8B-B14F-4D97-AF65-F5344CB8AC3E}">
        <p14:creationId xmlns:p14="http://schemas.microsoft.com/office/powerpoint/2010/main" val="1506081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39</a:t>
            </a:fld>
            <a:endParaRPr lang="es-EC"/>
          </a:p>
        </p:txBody>
      </p:sp>
    </p:spTree>
    <p:extLst>
      <p:ext uri="{BB962C8B-B14F-4D97-AF65-F5344CB8AC3E}">
        <p14:creationId xmlns:p14="http://schemas.microsoft.com/office/powerpoint/2010/main" val="24749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AA </a:t>
            </a:r>
            <a:r>
              <a:rPr lang="en-US" dirty="0" err="1" smtClean="0"/>
              <a:t>ahora</a:t>
            </a:r>
            <a:r>
              <a:rPr lang="en-US" dirty="0" smtClean="0"/>
              <a:t> se </a:t>
            </a:r>
            <a:r>
              <a:rPr lang="en-US" dirty="0" err="1" smtClean="0"/>
              <a:t>puede</a:t>
            </a:r>
            <a:r>
              <a:rPr lang="en-US" baseline="0" dirty="0" smtClean="0"/>
              <a:t> </a:t>
            </a:r>
            <a:r>
              <a:rPr lang="en-US" baseline="0" dirty="0" err="1" smtClean="0"/>
              <a:t>cualquier</a:t>
            </a:r>
            <a:r>
              <a:rPr lang="en-US" baseline="0" dirty="0" smtClean="0"/>
              <a:t> </a:t>
            </a:r>
            <a:r>
              <a:rPr lang="en-US" baseline="0" dirty="0" err="1" smtClean="0"/>
              <a:t>evento</a:t>
            </a:r>
            <a:r>
              <a:rPr lang="en-US" baseline="0" dirty="0" smtClean="0"/>
              <a:t> </a:t>
            </a:r>
            <a:r>
              <a:rPr lang="en-US" baseline="0" dirty="0" err="1" smtClean="0"/>
              <a:t>desde</a:t>
            </a:r>
            <a:r>
              <a:rPr lang="en-US" baseline="0" dirty="0" smtClean="0"/>
              <a:t> la </a:t>
            </a:r>
            <a:r>
              <a:rPr lang="en-US" baseline="0" dirty="0" err="1" smtClean="0"/>
              <a:t>marcha</a:t>
            </a:r>
            <a:r>
              <a:rPr lang="en-US" baseline="0" dirty="0" smtClean="0"/>
              <a:t> de un </a:t>
            </a:r>
            <a:r>
              <a:rPr lang="en-US" baseline="0" dirty="0" err="1" smtClean="0"/>
              <a:t>nino</a:t>
            </a:r>
            <a:r>
              <a:rPr lang="en-US" baseline="0" smtClean="0"/>
              <a:t> hasta un atleta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a:t>
            </a:fld>
            <a:endParaRPr lang="es-EC"/>
          </a:p>
        </p:txBody>
      </p:sp>
    </p:spTree>
    <p:extLst>
      <p:ext uri="{BB962C8B-B14F-4D97-AF65-F5344CB8AC3E}">
        <p14:creationId xmlns:p14="http://schemas.microsoft.com/office/powerpoint/2010/main" val="2433655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40</a:t>
            </a:fld>
            <a:endParaRPr lang="es-EC"/>
          </a:p>
        </p:txBody>
      </p:sp>
    </p:spTree>
    <p:extLst>
      <p:ext uri="{BB962C8B-B14F-4D97-AF65-F5344CB8AC3E}">
        <p14:creationId xmlns:p14="http://schemas.microsoft.com/office/powerpoint/2010/main" val="2678731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41</a:t>
            </a:fld>
            <a:endParaRPr lang="es-EC"/>
          </a:p>
        </p:txBody>
      </p:sp>
    </p:spTree>
    <p:extLst>
      <p:ext uri="{BB962C8B-B14F-4D97-AF65-F5344CB8AC3E}">
        <p14:creationId xmlns:p14="http://schemas.microsoft.com/office/powerpoint/2010/main" val="1106497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42</a:t>
            </a:fld>
            <a:endParaRPr lang="es-EC"/>
          </a:p>
        </p:txBody>
      </p:sp>
    </p:spTree>
    <p:extLst>
      <p:ext uri="{BB962C8B-B14F-4D97-AF65-F5344CB8AC3E}">
        <p14:creationId xmlns:p14="http://schemas.microsoft.com/office/powerpoint/2010/main" val="1846912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43</a:t>
            </a:fld>
            <a:endParaRPr lang="es-EC"/>
          </a:p>
        </p:txBody>
      </p:sp>
    </p:spTree>
    <p:extLst>
      <p:ext uri="{BB962C8B-B14F-4D97-AF65-F5344CB8AC3E}">
        <p14:creationId xmlns:p14="http://schemas.microsoft.com/office/powerpoint/2010/main" val="4220948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44</a:t>
            </a:fld>
            <a:endParaRPr lang="es-EC"/>
          </a:p>
        </p:txBody>
      </p:sp>
    </p:spTree>
    <p:extLst>
      <p:ext uri="{BB962C8B-B14F-4D97-AF65-F5344CB8AC3E}">
        <p14:creationId xmlns:p14="http://schemas.microsoft.com/office/powerpoint/2010/main" val="3692626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45</a:t>
            </a:fld>
            <a:endParaRPr lang="es-EC"/>
          </a:p>
        </p:txBody>
      </p:sp>
    </p:spTree>
    <p:extLst>
      <p:ext uri="{BB962C8B-B14F-4D97-AF65-F5344CB8AC3E}">
        <p14:creationId xmlns:p14="http://schemas.microsoft.com/office/powerpoint/2010/main" val="1885210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46</a:t>
            </a:fld>
            <a:endParaRPr lang="es-EC"/>
          </a:p>
        </p:txBody>
      </p:sp>
    </p:spTree>
    <p:extLst>
      <p:ext uri="{BB962C8B-B14F-4D97-AF65-F5344CB8AC3E}">
        <p14:creationId xmlns:p14="http://schemas.microsoft.com/office/powerpoint/2010/main" val="2528120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47</a:t>
            </a:fld>
            <a:endParaRPr lang="es-EC"/>
          </a:p>
        </p:txBody>
      </p:sp>
    </p:spTree>
    <p:extLst>
      <p:ext uri="{BB962C8B-B14F-4D97-AF65-F5344CB8AC3E}">
        <p14:creationId xmlns:p14="http://schemas.microsoft.com/office/powerpoint/2010/main" val="6934158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48</a:t>
            </a:fld>
            <a:endParaRPr lang="es-EC"/>
          </a:p>
        </p:txBody>
      </p:sp>
    </p:spTree>
    <p:extLst>
      <p:ext uri="{BB962C8B-B14F-4D97-AF65-F5344CB8AC3E}">
        <p14:creationId xmlns:p14="http://schemas.microsoft.com/office/powerpoint/2010/main" val="33110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49</a:t>
            </a:fld>
            <a:endParaRPr lang="es-EC"/>
          </a:p>
        </p:txBody>
      </p:sp>
    </p:spTree>
    <p:extLst>
      <p:ext uri="{BB962C8B-B14F-4D97-AF65-F5344CB8AC3E}">
        <p14:creationId xmlns:p14="http://schemas.microsoft.com/office/powerpoint/2010/main" val="2240423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a:t>
            </a:fld>
            <a:endParaRPr lang="es-EC"/>
          </a:p>
        </p:txBody>
      </p:sp>
    </p:spTree>
    <p:extLst>
      <p:ext uri="{BB962C8B-B14F-4D97-AF65-F5344CB8AC3E}">
        <p14:creationId xmlns:p14="http://schemas.microsoft.com/office/powerpoint/2010/main" val="15780738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50</a:t>
            </a:fld>
            <a:endParaRPr lang="es-EC"/>
          </a:p>
        </p:txBody>
      </p:sp>
    </p:spTree>
    <p:extLst>
      <p:ext uri="{BB962C8B-B14F-4D97-AF65-F5344CB8AC3E}">
        <p14:creationId xmlns:p14="http://schemas.microsoft.com/office/powerpoint/2010/main" val="771836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51</a:t>
            </a:fld>
            <a:endParaRPr lang="es-EC"/>
          </a:p>
        </p:txBody>
      </p:sp>
    </p:spTree>
    <p:extLst>
      <p:ext uri="{BB962C8B-B14F-4D97-AF65-F5344CB8AC3E}">
        <p14:creationId xmlns:p14="http://schemas.microsoft.com/office/powerpoint/2010/main" val="2805614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52</a:t>
            </a:fld>
            <a:endParaRPr lang="es-EC"/>
          </a:p>
        </p:txBody>
      </p:sp>
    </p:spTree>
    <p:extLst>
      <p:ext uri="{BB962C8B-B14F-4D97-AF65-F5344CB8AC3E}">
        <p14:creationId xmlns:p14="http://schemas.microsoft.com/office/powerpoint/2010/main" val="3429565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53</a:t>
            </a:fld>
            <a:endParaRPr lang="es-EC"/>
          </a:p>
        </p:txBody>
      </p:sp>
    </p:spTree>
    <p:extLst>
      <p:ext uri="{BB962C8B-B14F-4D97-AF65-F5344CB8AC3E}">
        <p14:creationId xmlns:p14="http://schemas.microsoft.com/office/powerpoint/2010/main" val="4278758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54</a:t>
            </a:fld>
            <a:endParaRPr lang="es-EC"/>
          </a:p>
        </p:txBody>
      </p:sp>
    </p:spTree>
    <p:extLst>
      <p:ext uri="{BB962C8B-B14F-4D97-AF65-F5344CB8AC3E}">
        <p14:creationId xmlns:p14="http://schemas.microsoft.com/office/powerpoint/2010/main" val="18933792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55</a:t>
            </a:fld>
            <a:endParaRPr lang="es-EC"/>
          </a:p>
        </p:txBody>
      </p:sp>
    </p:spTree>
    <p:extLst>
      <p:ext uri="{BB962C8B-B14F-4D97-AF65-F5344CB8AC3E}">
        <p14:creationId xmlns:p14="http://schemas.microsoft.com/office/powerpoint/2010/main" val="2281902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56</a:t>
            </a:fld>
            <a:endParaRPr lang="es-EC"/>
          </a:p>
        </p:txBody>
      </p:sp>
    </p:spTree>
    <p:extLst>
      <p:ext uri="{BB962C8B-B14F-4D97-AF65-F5344CB8AC3E}">
        <p14:creationId xmlns:p14="http://schemas.microsoft.com/office/powerpoint/2010/main" val="23827709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AA</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57</a:t>
            </a:fld>
            <a:endParaRPr lang="es-EC"/>
          </a:p>
        </p:txBody>
      </p:sp>
    </p:spTree>
    <p:extLst>
      <p:ext uri="{BB962C8B-B14F-4D97-AF65-F5344CB8AC3E}">
        <p14:creationId xmlns:p14="http://schemas.microsoft.com/office/powerpoint/2010/main" val="2974023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58</a:t>
            </a:fld>
            <a:endParaRPr lang="es-EC"/>
          </a:p>
        </p:txBody>
      </p:sp>
    </p:spTree>
    <p:extLst>
      <p:ext uri="{BB962C8B-B14F-4D97-AF65-F5344CB8AC3E}">
        <p14:creationId xmlns:p14="http://schemas.microsoft.com/office/powerpoint/2010/main" val="634689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59</a:t>
            </a:fld>
            <a:endParaRPr lang="es-EC"/>
          </a:p>
        </p:txBody>
      </p:sp>
    </p:spTree>
    <p:extLst>
      <p:ext uri="{BB962C8B-B14F-4D97-AF65-F5344CB8AC3E}">
        <p14:creationId xmlns:p14="http://schemas.microsoft.com/office/powerpoint/2010/main" val="128329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6</a:t>
            </a:fld>
            <a:endParaRPr lang="es-EC"/>
          </a:p>
        </p:txBody>
      </p:sp>
    </p:spTree>
    <p:extLst>
      <p:ext uri="{BB962C8B-B14F-4D97-AF65-F5344CB8AC3E}">
        <p14:creationId xmlns:p14="http://schemas.microsoft.com/office/powerpoint/2010/main" val="15053468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60</a:t>
            </a:fld>
            <a:endParaRPr lang="es-EC"/>
          </a:p>
        </p:txBody>
      </p:sp>
    </p:spTree>
    <p:extLst>
      <p:ext uri="{BB962C8B-B14F-4D97-AF65-F5344CB8AC3E}">
        <p14:creationId xmlns:p14="http://schemas.microsoft.com/office/powerpoint/2010/main" val="852197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61</a:t>
            </a:fld>
            <a:endParaRPr lang="es-EC"/>
          </a:p>
        </p:txBody>
      </p:sp>
    </p:spTree>
    <p:extLst>
      <p:ext uri="{BB962C8B-B14F-4D97-AF65-F5344CB8AC3E}">
        <p14:creationId xmlns:p14="http://schemas.microsoft.com/office/powerpoint/2010/main" val="15236938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62</a:t>
            </a:fld>
            <a:endParaRPr lang="es-EC"/>
          </a:p>
        </p:txBody>
      </p:sp>
    </p:spTree>
    <p:extLst>
      <p:ext uri="{BB962C8B-B14F-4D97-AF65-F5344CB8AC3E}">
        <p14:creationId xmlns:p14="http://schemas.microsoft.com/office/powerpoint/2010/main" val="157716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err="1" smtClean="0"/>
              <a:t>GG</a:t>
            </a:r>
            <a:r>
              <a:rPr lang="es-ES" noProof="0" dirty="0" smtClean="0"/>
              <a:t> Antes que nada, (Investigaciones con respecto al análisis de la marcha</a:t>
            </a:r>
            <a:r>
              <a:rPr lang="en-US" dirty="0" smtClean="0"/>
              <a:t>)</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7</a:t>
            </a:fld>
            <a:endParaRPr lang="es-EC"/>
          </a:p>
        </p:txBody>
      </p:sp>
    </p:spTree>
    <p:extLst>
      <p:ext uri="{BB962C8B-B14F-4D97-AF65-F5344CB8AC3E}">
        <p14:creationId xmlns:p14="http://schemas.microsoft.com/office/powerpoint/2010/main" val="833087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smtClean="0"/>
              <a:t>GG</a:t>
            </a:r>
            <a:endParaRPr lang="es-ES" dirty="0"/>
          </a:p>
        </p:txBody>
      </p:sp>
      <p:sp>
        <p:nvSpPr>
          <p:cNvPr id="4" name="Marcador de número de diapositiva 3"/>
          <p:cNvSpPr>
            <a:spLocks noGrp="1"/>
          </p:cNvSpPr>
          <p:nvPr>
            <p:ph type="sldNum" sz="quarter" idx="10"/>
          </p:nvPr>
        </p:nvSpPr>
        <p:spPr/>
        <p:txBody>
          <a:bodyPr/>
          <a:lstStyle/>
          <a:p>
            <a:fld id="{18059198-BBF1-4B36-9C4E-E341BD74CA5E}" type="slidenum">
              <a:rPr lang="es-EC" smtClean="0"/>
              <a:t>8</a:t>
            </a:fld>
            <a:endParaRPr lang="es-EC"/>
          </a:p>
        </p:txBody>
      </p:sp>
    </p:spTree>
    <p:extLst>
      <p:ext uri="{BB962C8B-B14F-4D97-AF65-F5344CB8AC3E}">
        <p14:creationId xmlns:p14="http://schemas.microsoft.com/office/powerpoint/2010/main" val="357488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AA</a:t>
            </a:r>
            <a:endParaRPr lang="es-ES"/>
          </a:p>
        </p:txBody>
      </p:sp>
      <p:sp>
        <p:nvSpPr>
          <p:cNvPr id="4" name="Marcador de número de diapositiva 3"/>
          <p:cNvSpPr>
            <a:spLocks noGrp="1"/>
          </p:cNvSpPr>
          <p:nvPr>
            <p:ph type="sldNum" sz="quarter" idx="10"/>
          </p:nvPr>
        </p:nvSpPr>
        <p:spPr/>
        <p:txBody>
          <a:bodyPr/>
          <a:lstStyle/>
          <a:p>
            <a:fld id="{18059198-BBF1-4B36-9C4E-E341BD74CA5E}" type="slidenum">
              <a:rPr lang="es-EC" smtClean="0"/>
              <a:t>9</a:t>
            </a:fld>
            <a:endParaRPr lang="es-EC"/>
          </a:p>
        </p:txBody>
      </p:sp>
    </p:spTree>
    <p:extLst>
      <p:ext uri="{BB962C8B-B14F-4D97-AF65-F5344CB8AC3E}">
        <p14:creationId xmlns:p14="http://schemas.microsoft.com/office/powerpoint/2010/main" val="2302990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2587EFB-0CE8-47C4-8652-07425C3A782F}" type="datetimeFigureOut">
              <a:rPr lang="es-EC" smtClean="0"/>
              <a:t>08/04/2015</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380282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2587EFB-0CE8-47C4-8652-07425C3A782F}" type="datetimeFigureOut">
              <a:rPr lang="es-EC" smtClean="0"/>
              <a:t>08/04/2015</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874816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2587EFB-0CE8-47C4-8652-07425C3A782F}" type="datetimeFigureOut">
              <a:rPr lang="es-EC" smtClean="0"/>
              <a:t>08/04/2015</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D48E654-53D5-49FA-B5AF-61F47A4BC508}"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85442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82587EFB-0CE8-47C4-8652-07425C3A782F}" type="datetimeFigureOut">
              <a:rPr lang="es-EC" smtClean="0"/>
              <a:t>08/04/2015</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1980441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82587EFB-0CE8-47C4-8652-07425C3A782F}" type="datetimeFigureOut">
              <a:rPr lang="es-EC" smtClean="0"/>
              <a:t>08/04/2015</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D48E654-53D5-49FA-B5AF-61F47A4BC508}"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89951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82587EFB-0CE8-47C4-8652-07425C3A782F}" type="datetimeFigureOut">
              <a:rPr lang="es-EC" smtClean="0"/>
              <a:t>08/04/2015</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3631708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2587EFB-0CE8-47C4-8652-07425C3A782F}" type="datetimeFigureOut">
              <a:rPr lang="es-EC" smtClean="0"/>
              <a:t>08/04/2015</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1859833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2587EFB-0CE8-47C4-8652-07425C3A782F}" type="datetimeFigureOut">
              <a:rPr lang="es-EC" smtClean="0"/>
              <a:t>08/04/2015</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82001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2587EFB-0CE8-47C4-8652-07425C3A782F}" type="datetimeFigureOut">
              <a:rPr lang="es-EC" smtClean="0"/>
              <a:t>08/04/2015</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2397649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2587EFB-0CE8-47C4-8652-07425C3A782F}" type="datetimeFigureOut">
              <a:rPr lang="es-EC" smtClean="0"/>
              <a:t>08/04/2015</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2295144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2587EFB-0CE8-47C4-8652-07425C3A782F}" type="datetimeFigureOut">
              <a:rPr lang="es-EC" smtClean="0"/>
              <a:t>08/04/2015</a:t>
            </a:fld>
            <a:endParaRPr lang="es-EC"/>
          </a:p>
        </p:txBody>
      </p:sp>
      <p:sp>
        <p:nvSpPr>
          <p:cNvPr id="6" name="Footer Placeholder 5"/>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25297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2587EFB-0CE8-47C4-8652-07425C3A782F}" type="datetimeFigureOut">
              <a:rPr lang="es-EC" smtClean="0"/>
              <a:t>08/04/2015</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188119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2587EFB-0CE8-47C4-8652-07425C3A782F}" type="datetimeFigureOut">
              <a:rPr lang="es-EC" smtClean="0"/>
              <a:t>08/04/2015</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67230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87EFB-0CE8-47C4-8652-07425C3A782F}" type="datetimeFigureOut">
              <a:rPr lang="es-EC" smtClean="0"/>
              <a:t>08/04/2015</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2393166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2587EFB-0CE8-47C4-8652-07425C3A782F}" type="datetimeFigureOut">
              <a:rPr lang="es-EC" smtClean="0"/>
              <a:t>08/04/2015</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162640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2587EFB-0CE8-47C4-8652-07425C3A782F}" type="datetimeFigureOut">
              <a:rPr lang="es-EC" smtClean="0"/>
              <a:t>08/04/2015</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D48E654-53D5-49FA-B5AF-61F47A4BC508}" type="slidenum">
              <a:rPr lang="es-EC" smtClean="0"/>
              <a:t>‹Nº›</a:t>
            </a:fld>
            <a:endParaRPr lang="es-EC"/>
          </a:p>
        </p:txBody>
      </p:sp>
    </p:spTree>
    <p:extLst>
      <p:ext uri="{BB962C8B-B14F-4D97-AF65-F5344CB8AC3E}">
        <p14:creationId xmlns:p14="http://schemas.microsoft.com/office/powerpoint/2010/main" val="1803371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2587EFB-0CE8-47C4-8652-07425C3A782F}" type="datetimeFigureOut">
              <a:rPr lang="es-EC" smtClean="0"/>
              <a:t>08/04/2015</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D48E654-53D5-49FA-B5AF-61F47A4BC508}" type="slidenum">
              <a:rPr lang="es-EC" smtClean="0"/>
              <a:t>‹Nº›</a:t>
            </a:fld>
            <a:endParaRPr lang="es-EC"/>
          </a:p>
        </p:txBody>
      </p:sp>
    </p:spTree>
    <p:extLst>
      <p:ext uri="{BB962C8B-B14F-4D97-AF65-F5344CB8AC3E}">
        <p14:creationId xmlns:p14="http://schemas.microsoft.com/office/powerpoint/2010/main" val="23027205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1.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jpe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package" Target="../embeddings/Dibujo_de_Microsoft_Visio111.vsdx"/><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2.xml"/><Relationship Id="rId7" Type="http://schemas.openxmlformats.org/officeDocument/2006/relationships/image" Target="../media/image22.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package" Target="../embeddings/Dibujo_de_Microsoft_Visio222.vsdx"/><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4.xml"/><Relationship Id="rId7"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package" Target="../embeddings/Dibujo_de_Microsoft_Visio333.vsdx"/></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32.emf"/><Relationship Id="rId4" Type="http://schemas.openxmlformats.org/officeDocument/2006/relationships/package" Target="../embeddings/Dibujo_de_Microsoft_Visio444.vsdx"/></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38.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39.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image" Target="../media/image40.e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41.emf"/><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701454" y="2383972"/>
            <a:ext cx="10478175" cy="916137"/>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800" dirty="0" smtClean="0">
                <a:solidFill>
                  <a:schemeClr val="tx1"/>
                </a:solidFill>
              </a:rPr>
              <a:t>DISEÑO E IMPLEMENTACIÓN DE UN SISTEMA PARA EL ANÁLISIS DEL MOVIMIENTO CORPORAL HUMANO</a:t>
            </a:r>
            <a:endParaRPr lang="es-ES" sz="2800" b="1" dirty="0">
              <a:solidFill>
                <a:schemeClr val="tx1"/>
              </a:solidFill>
              <a:latin typeface="Times New Roman" panose="02020603050405020304" pitchFamily="18" charset="0"/>
              <a:cs typeface="Times New Roman" panose="02020603050405020304" pitchFamily="18" charset="0"/>
            </a:endParaRPr>
          </a:p>
        </p:txBody>
      </p:sp>
      <p:sp>
        <p:nvSpPr>
          <p:cNvPr id="8" name="Subtítulo 2"/>
          <p:cNvSpPr txBox="1">
            <a:spLocks/>
          </p:cNvSpPr>
          <p:nvPr/>
        </p:nvSpPr>
        <p:spPr>
          <a:xfrm>
            <a:off x="0" y="3812385"/>
            <a:ext cx="12192000" cy="2933471"/>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lnSpc>
                <a:spcPct val="115000"/>
              </a:lnSpc>
              <a:spcBef>
                <a:spcPts val="0"/>
              </a:spcBef>
              <a:spcAft>
                <a:spcPts val="1000"/>
              </a:spcAft>
            </a:pPr>
            <a:r>
              <a:rPr lang="es-ES" sz="2000" b="1" dirty="0" smtClean="0">
                <a:solidFill>
                  <a:schemeClr val="tx1"/>
                </a:solidFill>
                <a:latin typeface="Times New Roman" panose="02020603050405020304" pitchFamily="18" charset="0"/>
                <a:cs typeface="Times New Roman" panose="02020603050405020304" pitchFamily="18" charset="0"/>
              </a:rPr>
              <a:t>Alberto Mosquera</a:t>
            </a:r>
          </a:p>
          <a:p>
            <a:pPr algn="ctr">
              <a:lnSpc>
                <a:spcPct val="115000"/>
              </a:lnSpc>
              <a:spcBef>
                <a:spcPts val="0"/>
              </a:spcBef>
              <a:spcAft>
                <a:spcPts val="1000"/>
              </a:spcAft>
            </a:pPr>
            <a:r>
              <a:rPr lang="es-ES" sz="2000" b="1" dirty="0" smtClean="0">
                <a:solidFill>
                  <a:schemeClr val="tx1"/>
                </a:solidFill>
                <a:latin typeface="Times New Roman" panose="02020603050405020304" pitchFamily="18" charset="0"/>
                <a:cs typeface="Times New Roman" panose="02020603050405020304" pitchFamily="18" charset="0"/>
              </a:rPr>
              <a:t>Gustavo Ortiz</a:t>
            </a:r>
          </a:p>
          <a:p>
            <a:pPr algn="ctr">
              <a:lnSpc>
                <a:spcPct val="115000"/>
              </a:lnSpc>
              <a:spcBef>
                <a:spcPts val="0"/>
              </a:spcBef>
              <a:spcAft>
                <a:spcPts val="1000"/>
              </a:spcAft>
            </a:pPr>
            <a:r>
              <a:rPr lang="es-ES" sz="2000" b="1" dirty="0" smtClean="0">
                <a:solidFill>
                  <a:schemeClr val="tx1"/>
                </a:solidFill>
                <a:latin typeface="Times New Roman" panose="02020603050405020304" pitchFamily="18" charset="0"/>
                <a:cs typeface="Times New Roman" panose="02020603050405020304" pitchFamily="18" charset="0"/>
              </a:rPr>
              <a:t> </a:t>
            </a:r>
            <a:endParaRPr lang="es-EC" sz="2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s-EC" sz="2000" b="1" dirty="0" smtClean="0">
                <a:solidFill>
                  <a:schemeClr val="tx1"/>
                </a:solidFill>
                <a:latin typeface="Times New Roman" panose="02020603050405020304" pitchFamily="18" charset="0"/>
                <a:cs typeface="Times New Roman" panose="02020603050405020304" pitchFamily="18" charset="0"/>
              </a:rPr>
              <a:t>DEPARTAMENTO DE ELECTRICA Y ELECTRONICA</a:t>
            </a:r>
            <a:endParaRPr lang="es-ES" sz="2000" b="1" dirty="0" smtClean="0">
              <a:solidFill>
                <a:schemeClr val="tx1"/>
              </a:solidFill>
              <a:latin typeface="Times New Roman" panose="02020603050405020304" pitchFamily="18" charset="0"/>
              <a:cs typeface="Times New Roman" panose="02020603050405020304" pitchFamily="18" charset="0"/>
            </a:endParaRPr>
          </a:p>
          <a:p>
            <a:pPr algn="ctr"/>
            <a:r>
              <a:rPr lang="es-EC" b="1" dirty="0" smtClean="0">
                <a:solidFill>
                  <a:schemeClr val="tx1"/>
                </a:solidFill>
                <a:latin typeface="Times New Roman" panose="02020603050405020304" pitchFamily="18" charset="0"/>
                <a:cs typeface="Times New Roman" panose="02020603050405020304" pitchFamily="18" charset="0"/>
              </a:rPr>
              <a:t>SANGOLQUÍ-ECUADOR</a:t>
            </a:r>
          </a:p>
          <a:p>
            <a:pPr algn="ctr"/>
            <a:r>
              <a:rPr lang="es-EC" sz="1600" b="1" dirty="0" smtClean="0">
                <a:solidFill>
                  <a:schemeClr val="tx1"/>
                </a:solidFill>
                <a:latin typeface="Times New Roman" panose="02020603050405020304" pitchFamily="18" charset="0"/>
                <a:cs typeface="Times New Roman" panose="02020603050405020304" pitchFamily="18" charset="0"/>
              </a:rPr>
              <a:t>ABRIL, </a:t>
            </a:r>
            <a:r>
              <a:rPr lang="es-EC" sz="1600" b="1" dirty="0" smtClean="0">
                <a:solidFill>
                  <a:schemeClr val="tx1"/>
                </a:solidFill>
                <a:latin typeface="Times New Roman" panose="02020603050405020304" pitchFamily="18" charset="0"/>
                <a:cs typeface="Times New Roman" panose="02020603050405020304" pitchFamily="18" charset="0"/>
              </a:rPr>
              <a:t>2015</a:t>
            </a:r>
            <a:endParaRPr lang="es-ES" sz="1600" b="1" dirty="0">
              <a:solidFill>
                <a:schemeClr val="tx1"/>
              </a:solidFill>
              <a:latin typeface="Times New Roman" panose="02020603050405020304" pitchFamily="18" charset="0"/>
              <a:cs typeface="Times New Roman" panose="02020603050405020304" pitchFamily="18" charset="0"/>
            </a:endParaRPr>
          </a:p>
          <a:p>
            <a:pPr algn="ctr">
              <a:lnSpc>
                <a:spcPct val="115000"/>
              </a:lnSpc>
              <a:spcBef>
                <a:spcPts val="0"/>
              </a:spcBef>
              <a:spcAft>
                <a:spcPts val="1000"/>
              </a:spcAft>
            </a:pPr>
            <a:endParaRPr lang="es-EC"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2" descr="LOGO PRINCIPAL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581" y="360310"/>
            <a:ext cx="6651868" cy="17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062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Planos y ejes del cuerpo humano</a:t>
            </a:r>
            <a:endParaRPr lang="es-EC" dirty="0"/>
          </a:p>
        </p:txBody>
      </p:sp>
      <p:sp>
        <p:nvSpPr>
          <p:cNvPr id="6" name="Marcador de texto 5"/>
          <p:cNvSpPr>
            <a:spLocks noGrp="1"/>
          </p:cNvSpPr>
          <p:nvPr>
            <p:ph type="body" idx="1"/>
          </p:nvPr>
        </p:nvSpPr>
        <p:spPr/>
        <p:txBody>
          <a:bodyPr/>
          <a:lstStyle/>
          <a:p>
            <a:r>
              <a:rPr lang="en-US" dirty="0" err="1" smtClean="0"/>
              <a:t>Posición</a:t>
            </a:r>
            <a:r>
              <a:rPr lang="en-US" dirty="0" smtClean="0"/>
              <a:t> </a:t>
            </a:r>
            <a:r>
              <a:rPr lang="en-US" dirty="0" err="1" smtClean="0"/>
              <a:t>anatómica</a:t>
            </a:r>
            <a:endParaRPr lang="es-EC" dirty="0"/>
          </a:p>
        </p:txBody>
      </p:sp>
      <p:pic>
        <p:nvPicPr>
          <p:cNvPr id="10" name="Marcador de contenido 9" descr="http://www.vgmpharmatech.com/images/stories/anat1.jpg"/>
          <p:cNvPicPr>
            <a:picLocks noGrp="1"/>
          </p:cNvPicPr>
          <p:nvPr>
            <p:ph sz="half" idx="2"/>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46507" y="3048870"/>
            <a:ext cx="2501307" cy="2684418"/>
          </a:xfrm>
          <a:prstGeom prst="rect">
            <a:avLst/>
          </a:prstGeom>
          <a:noFill/>
          <a:ln>
            <a:noFill/>
          </a:ln>
        </p:spPr>
      </p:pic>
      <p:sp>
        <p:nvSpPr>
          <p:cNvPr id="8" name="Marcador de texto 7"/>
          <p:cNvSpPr>
            <a:spLocks noGrp="1"/>
          </p:cNvSpPr>
          <p:nvPr>
            <p:ph type="body" sz="quarter" idx="3"/>
          </p:nvPr>
        </p:nvSpPr>
        <p:spPr/>
        <p:txBody>
          <a:bodyPr/>
          <a:lstStyle/>
          <a:p>
            <a:r>
              <a:rPr lang="en-US" dirty="0" err="1" smtClean="0"/>
              <a:t>Planos</a:t>
            </a:r>
            <a:r>
              <a:rPr lang="en-US" dirty="0" smtClean="0"/>
              <a:t> </a:t>
            </a:r>
            <a:r>
              <a:rPr lang="en-US" dirty="0" err="1"/>
              <a:t>c</a:t>
            </a:r>
            <a:r>
              <a:rPr lang="en-US" dirty="0" err="1" smtClean="0"/>
              <a:t>orporales</a:t>
            </a:r>
            <a:endParaRPr lang="es-EC" dirty="0"/>
          </a:p>
        </p:txBody>
      </p:sp>
      <p:pic>
        <p:nvPicPr>
          <p:cNvPr id="11" name="Marcador de contenido 10" descr="http://1.bp.blogspot.com/-hmso7ajBSgo/UV45FvT-bCI/AAAAAAAAAA0/dTy02wsvfNA/s1600/Planos.png"/>
          <p:cNvPicPr>
            <a:picLocks noGrp="1"/>
          </p:cNvPicPr>
          <p:nvPr>
            <p:ph sz="quarter" idx="4"/>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64829" y="2505075"/>
            <a:ext cx="3712028" cy="3558267"/>
          </a:xfrm>
          <a:prstGeom prst="rect">
            <a:avLst/>
          </a:prstGeom>
          <a:noFill/>
          <a:ln>
            <a:noFill/>
          </a:ln>
        </p:spPr>
      </p:pic>
    </p:spTree>
    <p:extLst>
      <p:ext uri="{BB962C8B-B14F-4D97-AF65-F5344CB8AC3E}">
        <p14:creationId xmlns:p14="http://schemas.microsoft.com/office/powerpoint/2010/main" val="1181835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Diseño de Hardware</a:t>
            </a:r>
            <a:endParaRPr lang="es-EC" dirty="0"/>
          </a:p>
        </p:txBody>
      </p:sp>
      <p:sp>
        <p:nvSpPr>
          <p:cNvPr id="10"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1" name="Objeto 10"/>
          <p:cNvGraphicFramePr>
            <a:graphicFrameLocks noChangeAspect="1"/>
          </p:cNvGraphicFramePr>
          <p:nvPr>
            <p:extLst>
              <p:ext uri="{D42A27DB-BD31-4B8C-83A1-F6EECF244321}">
                <p14:modId xmlns:p14="http://schemas.microsoft.com/office/powerpoint/2010/main" val="2576612395"/>
              </p:ext>
            </p:extLst>
          </p:nvPr>
        </p:nvGraphicFramePr>
        <p:xfrm>
          <a:off x="1066800" y="2090880"/>
          <a:ext cx="9699171" cy="2079171"/>
        </p:xfrm>
        <a:graphic>
          <a:graphicData uri="http://schemas.openxmlformats.org/presentationml/2006/ole">
            <mc:AlternateContent xmlns:mc="http://schemas.openxmlformats.org/markup-compatibility/2006">
              <mc:Choice xmlns:v="urn:schemas-microsoft-com:vml" Requires="v">
                <p:oleObj spid="_x0000_s2114" r:id="rId4" imgW="9746068" imgH="1279990" progId="Visio.Drawing.15">
                  <p:embed/>
                </p:oleObj>
              </mc:Choice>
              <mc:Fallback>
                <p:oleObj r:id="rId4" imgW="9746068" imgH="1279990" progId="Visio.Drawing.15">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090880"/>
                        <a:ext cx="9699171" cy="2079171"/>
                      </a:xfrm>
                      <a:prstGeom prst="rect">
                        <a:avLst/>
                      </a:prstGeom>
                      <a:noFill/>
                    </p:spPr>
                  </p:pic>
                </p:oleObj>
              </mc:Fallback>
            </mc:AlternateContent>
          </a:graphicData>
        </a:graphic>
      </p:graphicFrame>
      <p:pic>
        <p:nvPicPr>
          <p:cNvPr id="5" name="Imagen 4" descr="http://mail.excell.com.tw/excell_en/uploads/product/20131122110224tdr1s5.jpg"/>
          <p:cNvPicPr/>
          <p:nvPr/>
        </p:nvPicPr>
        <p:blipFill rotWithShape="1">
          <a:blip r:embed="rId6">
            <a:extLst>
              <a:ext uri="{28A0092B-C50C-407E-A947-70E740481C1C}">
                <a14:useLocalDpi xmlns:a14="http://schemas.microsoft.com/office/drawing/2010/main" val="0"/>
              </a:ext>
            </a:extLst>
          </a:blip>
          <a:srcRect t="29291" b="21510"/>
          <a:stretch/>
        </p:blipFill>
        <p:spPr bwMode="auto">
          <a:xfrm>
            <a:off x="1561492" y="3710946"/>
            <a:ext cx="1133475" cy="736600"/>
          </a:xfrm>
          <a:prstGeom prst="rect">
            <a:avLst/>
          </a:prstGeom>
          <a:ln>
            <a:noFill/>
          </a:ln>
          <a:effectLst>
            <a:softEdge rad="112500"/>
          </a:effectLst>
          <a:extLst>
            <a:ext uri="{53640926-AAD7-44D8-BBD7-CCE9431645EC}">
              <a14:shadowObscured xmlns:a14="http://schemas.microsoft.com/office/drawing/2010/main"/>
            </a:ext>
          </a:extLst>
        </p:spPr>
      </p:pic>
      <p:pic>
        <p:nvPicPr>
          <p:cNvPr id="6" name="Imagen 5" descr="http://mail.excell.com.tw/excell_en/uploads/product/20131122110224tdr1s5.jpg"/>
          <p:cNvPicPr/>
          <p:nvPr/>
        </p:nvPicPr>
        <p:blipFill rotWithShape="1">
          <a:blip r:embed="rId6">
            <a:extLst>
              <a:ext uri="{28A0092B-C50C-407E-A947-70E740481C1C}">
                <a14:useLocalDpi xmlns:a14="http://schemas.microsoft.com/office/drawing/2010/main" val="0"/>
              </a:ext>
            </a:extLst>
          </a:blip>
          <a:srcRect t="29291" b="21510"/>
          <a:stretch/>
        </p:blipFill>
        <p:spPr bwMode="auto">
          <a:xfrm>
            <a:off x="2099972" y="4001776"/>
            <a:ext cx="1133475" cy="736600"/>
          </a:xfrm>
          <a:prstGeom prst="rect">
            <a:avLst/>
          </a:prstGeom>
          <a:ln>
            <a:noFill/>
          </a:ln>
          <a:effectLst>
            <a:softEdge rad="112500"/>
          </a:effectLst>
          <a:extLst>
            <a:ext uri="{53640926-AAD7-44D8-BBD7-CCE9431645EC}">
              <a14:shadowObscured xmlns:a14="http://schemas.microsoft.com/office/drawing/2010/main"/>
            </a:ext>
          </a:extLst>
        </p:spPr>
      </p:pic>
      <p:pic>
        <p:nvPicPr>
          <p:cNvPr id="7" name="Imagen 6"/>
          <p:cNvPicPr/>
          <p:nvPr/>
        </p:nvPicPr>
        <p:blipFill rotWithShape="1">
          <a:blip r:embed="rId7"/>
          <a:srcRect l="9322" t="39117" r="54598" b="43927"/>
          <a:stretch/>
        </p:blipFill>
        <p:spPr bwMode="auto">
          <a:xfrm>
            <a:off x="3662085" y="3763334"/>
            <a:ext cx="1435100" cy="657860"/>
          </a:xfrm>
          <a:prstGeom prst="rect">
            <a:avLst/>
          </a:prstGeom>
          <a:ln>
            <a:noFill/>
          </a:ln>
          <a:effectLst>
            <a:softEdge rad="112500"/>
          </a:effectLst>
          <a:extLst>
            <a:ext uri="{53640926-AAD7-44D8-BBD7-CCE9431645EC}">
              <a14:shadowObscured xmlns:a14="http://schemas.microsoft.com/office/drawing/2010/main"/>
            </a:ext>
          </a:extLst>
        </p:spPr>
      </p:pic>
      <p:pic>
        <p:nvPicPr>
          <p:cNvPr id="8" name="Imagen 7" descr="http://arduino.cc/en/uploads/Main/ArduinoUno_R3_Front_450px.jpg"/>
          <p:cNvPicPr/>
          <p:nvPr/>
        </p:nvPicPr>
        <p:blipFill rotWithShape="1">
          <a:blip r:embed="rId8" cstate="print">
            <a:extLst>
              <a:ext uri="{28A0092B-C50C-407E-A947-70E740481C1C}">
                <a14:useLocalDpi xmlns:a14="http://schemas.microsoft.com/office/drawing/2010/main" val="0"/>
              </a:ext>
            </a:extLst>
          </a:blip>
          <a:srcRect l="7788" r="8069" b="-1839"/>
          <a:stretch/>
        </p:blipFill>
        <p:spPr bwMode="auto">
          <a:xfrm>
            <a:off x="5740167" y="3710946"/>
            <a:ext cx="1389380" cy="918210"/>
          </a:xfrm>
          <a:prstGeom prst="rect">
            <a:avLst/>
          </a:prstGeom>
          <a:ln>
            <a:noFill/>
          </a:ln>
          <a:effectLst>
            <a:softEdge rad="112500"/>
          </a:effectLst>
          <a:extLst>
            <a:ext uri="{53640926-AAD7-44D8-BBD7-CCE9431645EC}">
              <a14:shadowObscured xmlns:a14="http://schemas.microsoft.com/office/drawing/2010/main"/>
            </a:ext>
          </a:extLst>
        </p:spPr>
      </p:pic>
      <p:pic>
        <p:nvPicPr>
          <p:cNvPr id="9" name="Picture 10" descr="http://img2.wikia.nocookie.net/__cb20131219182302/elderscrolls/es/images/4/4c/IconoPC.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82067" y="3564261"/>
            <a:ext cx="1064895" cy="10648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wp7forum.ru/wp-content/uploads/2012/05/Kinect.png"/>
          <p:cNvPicPr/>
          <p:nvPr/>
        </p:nvPicPr>
        <p:blipFill rotWithShape="1">
          <a:blip r:embed="rId10" cstate="print">
            <a:extLst>
              <a:ext uri="{28A0092B-C50C-407E-A947-70E740481C1C}">
                <a14:useLocalDpi xmlns:a14="http://schemas.microsoft.com/office/drawing/2010/main" val="0"/>
              </a:ext>
            </a:extLst>
          </a:blip>
          <a:srcRect t="49937"/>
          <a:stretch/>
        </p:blipFill>
        <p:spPr bwMode="auto">
          <a:xfrm>
            <a:off x="9844948" y="3860489"/>
            <a:ext cx="1564005" cy="5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633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592924" y="624110"/>
            <a:ext cx="4109801" cy="1280890"/>
          </a:xfrm>
        </p:spPr>
        <p:txBody>
          <a:bodyPr/>
          <a:lstStyle/>
          <a:p>
            <a:r>
              <a:rPr lang="es-ES" dirty="0"/>
              <a:t>Bloque sensor de peso</a:t>
            </a:r>
            <a:endParaRPr lang="es-EC" dirty="0"/>
          </a:p>
        </p:txBody>
      </p:sp>
      <p:sp>
        <p:nvSpPr>
          <p:cNvPr id="9" name="Marcador de contenido 8"/>
          <p:cNvSpPr>
            <a:spLocks noGrp="1"/>
          </p:cNvSpPr>
          <p:nvPr>
            <p:ph sz="half" idx="1"/>
          </p:nvPr>
        </p:nvSpPr>
        <p:spPr>
          <a:xfrm>
            <a:off x="2182483" y="2133600"/>
            <a:ext cx="4720593" cy="3777622"/>
          </a:xfrm>
        </p:spPr>
        <p:txBody>
          <a:bodyPr/>
          <a:lstStyle/>
          <a:p>
            <a:pPr algn="just"/>
            <a:r>
              <a:rPr lang="es-ES" dirty="0"/>
              <a:t>Este bloque será encargado de sensar el peso ejercido por la persona al momento de dar un paso o ejecutar un salto y, entregarla mediante una señal de voltaje hacia el Bloque </a:t>
            </a:r>
            <a:r>
              <a:rPr lang="es-ES" dirty="0" smtClean="0"/>
              <a:t>Acondicionador de </a:t>
            </a:r>
            <a:r>
              <a:rPr lang="es-ES" dirty="0"/>
              <a:t>Señales; a su vez, contará con un área de apoyo adecuada para que la pisada de la persona se realice de forma concreta</a:t>
            </a:r>
            <a:r>
              <a:rPr lang="es-ES" dirty="0" smtClean="0"/>
              <a:t>.</a:t>
            </a:r>
            <a:endParaRPr lang="es-EC" dirty="0"/>
          </a:p>
        </p:txBody>
      </p:sp>
      <p:sp>
        <p:nvSpPr>
          <p:cNvPr id="1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Objeto 13"/>
          <p:cNvGraphicFramePr>
            <a:graphicFrameLocks/>
          </p:cNvGraphicFramePr>
          <p:nvPr>
            <p:extLst>
              <p:ext uri="{D42A27DB-BD31-4B8C-83A1-F6EECF244321}">
                <p14:modId xmlns:p14="http://schemas.microsoft.com/office/powerpoint/2010/main" val="474940335"/>
              </p:ext>
            </p:extLst>
          </p:nvPr>
        </p:nvGraphicFramePr>
        <p:xfrm>
          <a:off x="7446650" y="624110"/>
          <a:ext cx="4528456" cy="3528559"/>
        </p:xfrm>
        <a:graphic>
          <a:graphicData uri="http://schemas.openxmlformats.org/presentationml/2006/ole">
            <mc:AlternateContent xmlns:mc="http://schemas.openxmlformats.org/markup-compatibility/2006">
              <mc:Choice xmlns:v="urn:schemas-microsoft-com:vml" Requires="v">
                <p:oleObj spid="_x0000_s3135" r:id="rId4" imgW="3093832" imgH="2034434" progId="Visio.Drawing.15">
                  <p:embed/>
                </p:oleObj>
              </mc:Choice>
              <mc:Fallback>
                <p:oleObj r:id="rId4" imgW="3093832" imgH="2034434" progId="Visio.Drawing.15">
                  <p:embed/>
                  <p:pic>
                    <p:nvPicPr>
                      <p:cNvPr id="0" name="Objec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6650" y="624110"/>
                        <a:ext cx="4528456" cy="3528559"/>
                      </a:xfrm>
                      <a:prstGeom prst="rect">
                        <a:avLst/>
                      </a:prstGeom>
                      <a:noFill/>
                    </p:spPr>
                  </p:pic>
                </p:oleObj>
              </mc:Fallback>
            </mc:AlternateContent>
          </a:graphicData>
        </a:graphic>
      </p:graphicFrame>
      <p:pic>
        <p:nvPicPr>
          <p:cNvPr id="6" name="Imagen 5"/>
          <p:cNvPicPr/>
          <p:nvPr/>
        </p:nvPicPr>
        <p:blipFill>
          <a:blip r:embed="rId6">
            <a:extLst>
              <a:ext uri="{28A0092B-C50C-407E-A947-70E740481C1C}">
                <a14:useLocalDpi xmlns:a14="http://schemas.microsoft.com/office/drawing/2010/main" val="0"/>
              </a:ext>
            </a:extLst>
          </a:blip>
          <a:srcRect/>
          <a:stretch>
            <a:fillRect/>
          </a:stretch>
        </p:blipFill>
        <p:spPr bwMode="auto">
          <a:xfrm>
            <a:off x="2618281" y="5262458"/>
            <a:ext cx="2274570" cy="1028700"/>
          </a:xfrm>
          <a:prstGeom prst="rect">
            <a:avLst/>
          </a:prstGeom>
          <a:noFill/>
          <a:ln>
            <a:noFill/>
          </a:ln>
        </p:spPr>
      </p:pic>
      <p:grpSp>
        <p:nvGrpSpPr>
          <p:cNvPr id="2" name="Grupo 7"/>
          <p:cNvGrpSpPr/>
          <p:nvPr/>
        </p:nvGrpSpPr>
        <p:grpSpPr>
          <a:xfrm>
            <a:off x="5376246" y="5068450"/>
            <a:ext cx="2295107" cy="1516380"/>
            <a:chOff x="4358336" y="5068450"/>
            <a:chExt cx="2295107" cy="1516380"/>
          </a:xfrm>
        </p:grpSpPr>
        <p:pic>
          <p:nvPicPr>
            <p:cNvPr id="7" name="Imagen 10"/>
            <p:cNvPicPr/>
            <p:nvPr/>
          </p:nvPicPr>
          <p:blipFill>
            <a:blip r:embed="rId7">
              <a:extLst>
                <a:ext uri="{28A0092B-C50C-407E-A947-70E740481C1C}">
                  <a14:useLocalDpi xmlns:a14="http://schemas.microsoft.com/office/drawing/2010/main" val="0"/>
                </a:ext>
              </a:extLst>
            </a:blip>
            <a:srcRect/>
            <a:stretch>
              <a:fillRect/>
            </a:stretch>
          </p:blipFill>
          <p:spPr bwMode="auto">
            <a:xfrm>
              <a:off x="4358336" y="5068450"/>
              <a:ext cx="2294255" cy="1516380"/>
            </a:xfrm>
            <a:prstGeom prst="rect">
              <a:avLst/>
            </a:prstGeom>
            <a:noFill/>
            <a:ln>
              <a:noFill/>
            </a:ln>
          </p:spPr>
        </p:pic>
        <p:pic>
          <p:nvPicPr>
            <p:cNvPr id="8" name="Imagen 11"/>
            <p:cNvPicPr/>
            <p:nvPr/>
          </p:nvPicPr>
          <p:blipFill rotWithShape="1">
            <a:blip r:embed="rId8" cstate="print">
              <a:extLst>
                <a:ext uri="{28A0092B-C50C-407E-A947-70E740481C1C}">
                  <a14:useLocalDpi xmlns:a14="http://schemas.microsoft.com/office/drawing/2010/main" val="0"/>
                </a:ext>
              </a:extLst>
            </a:blip>
            <a:srcRect b="-44509"/>
            <a:stretch/>
          </p:blipFill>
          <p:spPr bwMode="auto">
            <a:xfrm>
              <a:off x="6193767" y="5073022"/>
              <a:ext cx="459676" cy="922336"/>
            </a:xfrm>
            <a:prstGeom prst="rect">
              <a:avLst/>
            </a:prstGeom>
            <a:noFill/>
            <a:ln>
              <a:noFill/>
            </a:ln>
            <a:extLst>
              <a:ext uri="{53640926-AAD7-44D8-BBD7-CCE9431645EC}">
                <a14:shadowObscured xmlns:a14="http://schemas.microsoft.com/office/drawing/2010/main"/>
              </a:ext>
            </a:extLst>
          </p:spPr>
        </p:pic>
      </p:grpSp>
      <p:pic>
        <p:nvPicPr>
          <p:cNvPr id="10" name="Imagen 9" descr="http://mail.excell.com.tw/excell_en/uploads/product/20131122110224tdr1s5.jpg"/>
          <p:cNvPicPr/>
          <p:nvPr/>
        </p:nvPicPr>
        <p:blipFill rotWithShape="1">
          <a:blip r:embed="rId9">
            <a:extLst>
              <a:ext uri="{28A0092B-C50C-407E-A947-70E740481C1C}">
                <a14:useLocalDpi xmlns:a14="http://schemas.microsoft.com/office/drawing/2010/main" val="0"/>
              </a:ext>
            </a:extLst>
          </a:blip>
          <a:srcRect t="29291" b="21510"/>
          <a:stretch/>
        </p:blipFill>
        <p:spPr bwMode="auto">
          <a:xfrm>
            <a:off x="8164250" y="5068450"/>
            <a:ext cx="2920693" cy="1516380"/>
          </a:xfrm>
          <a:prstGeom prst="rect">
            <a:avLst/>
          </a:prstGeom>
          <a:noFill/>
          <a:ln>
            <a:noFill/>
          </a:ln>
          <a:extLst>
            <a:ext uri="{53640926-AAD7-44D8-BBD7-CCE9431645EC}">
              <a14:shadowObscured xmlns:a14="http://schemas.microsoft.com/office/drawing/2010/main"/>
            </a:ext>
          </a:extLst>
        </p:spPr>
      </p:pic>
      <p:sp>
        <p:nvSpPr>
          <p:cNvPr id="3" name="CuadroTexto 2"/>
          <p:cNvSpPr txBox="1"/>
          <p:nvPr/>
        </p:nvSpPr>
        <p:spPr>
          <a:xfrm>
            <a:off x="2870548" y="6291158"/>
            <a:ext cx="1770036" cy="430887"/>
          </a:xfrm>
          <a:prstGeom prst="rect">
            <a:avLst/>
          </a:prstGeom>
          <a:noFill/>
        </p:spPr>
        <p:txBody>
          <a:bodyPr wrap="none" rtlCol="0">
            <a:spAutoFit/>
          </a:bodyPr>
          <a:lstStyle/>
          <a:p>
            <a:r>
              <a:rPr lang="es-ES" sz="1100" dirty="0" smtClean="0"/>
              <a:t>Módulo sensor de peso</a:t>
            </a:r>
          </a:p>
          <a:p>
            <a:r>
              <a:rPr lang="es-ES" sz="1100" dirty="0" smtClean="0"/>
              <a:t>(Celda de carga)</a:t>
            </a:r>
            <a:endParaRPr lang="es-ES" sz="1100" dirty="0"/>
          </a:p>
        </p:txBody>
      </p:sp>
      <p:sp>
        <p:nvSpPr>
          <p:cNvPr id="12" name="CuadroTexto 11"/>
          <p:cNvSpPr txBox="1"/>
          <p:nvPr/>
        </p:nvSpPr>
        <p:spPr>
          <a:xfrm>
            <a:off x="7159919" y="4773957"/>
            <a:ext cx="1492716" cy="261610"/>
          </a:xfrm>
          <a:prstGeom prst="rect">
            <a:avLst/>
          </a:prstGeom>
          <a:noFill/>
        </p:spPr>
        <p:txBody>
          <a:bodyPr wrap="none" rtlCol="0">
            <a:spAutoFit/>
          </a:bodyPr>
          <a:lstStyle/>
          <a:p>
            <a:r>
              <a:rPr lang="es-ES" sz="1100" dirty="0" smtClean="0"/>
              <a:t>Módulo de soporte</a:t>
            </a:r>
          </a:p>
        </p:txBody>
      </p:sp>
    </p:spTree>
    <p:extLst>
      <p:ext uri="{BB962C8B-B14F-4D97-AF65-F5344CB8AC3E}">
        <p14:creationId xmlns:p14="http://schemas.microsoft.com/office/powerpoint/2010/main" val="154737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S" b="1" dirty="0" smtClean="0"/>
              <a:t>Celda </a:t>
            </a:r>
            <a:r>
              <a:rPr lang="es-ES" b="1" dirty="0"/>
              <a:t>de carga TEDEA </a:t>
            </a:r>
            <a:r>
              <a:rPr lang="es-ES" b="1" dirty="0" smtClean="0"/>
              <a:t>1263</a:t>
            </a:r>
            <a:endParaRPr lang="es-EC"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3407934049"/>
              </p:ext>
            </p:extLst>
          </p:nvPr>
        </p:nvGraphicFramePr>
        <p:xfrm>
          <a:off x="2589213" y="2133600"/>
          <a:ext cx="4313237" cy="4351344"/>
        </p:xfrm>
        <a:graphic>
          <a:graphicData uri="http://schemas.openxmlformats.org/drawingml/2006/table">
            <a:tbl>
              <a:tblPr firstRow="1" bandRow="1">
                <a:tableStyleId>{5C22544A-7EE6-4342-B048-85BDC9FD1C3A}</a:tableStyleId>
              </a:tblPr>
              <a:tblGrid>
                <a:gridCol w="3096041"/>
                <a:gridCol w="1217196"/>
              </a:tblGrid>
              <a:tr h="543918">
                <a:tc>
                  <a:txBody>
                    <a:bodyPr/>
                    <a:lstStyle/>
                    <a:p>
                      <a:pPr algn="ctr">
                        <a:lnSpc>
                          <a:spcPct val="150000"/>
                        </a:lnSpc>
                        <a:spcAft>
                          <a:spcPts val="0"/>
                        </a:spcAft>
                      </a:pPr>
                      <a:r>
                        <a:rPr lang="es-ES" sz="900" dirty="0">
                          <a:effectLst/>
                        </a:rPr>
                        <a:t>Descripción</a:t>
                      </a:r>
                      <a:endParaRPr lang="es-EC" sz="9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c>
                  <a:txBody>
                    <a:bodyPr/>
                    <a:lstStyle/>
                    <a:p>
                      <a:pPr algn="ctr">
                        <a:lnSpc>
                          <a:spcPct val="150000"/>
                        </a:lnSpc>
                        <a:spcAft>
                          <a:spcPts val="0"/>
                        </a:spcAft>
                      </a:pPr>
                      <a:r>
                        <a:rPr lang="es-ES" sz="900">
                          <a:effectLst/>
                        </a:rPr>
                        <a:t>Valor</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r>
              <a:tr h="543918">
                <a:tc>
                  <a:txBody>
                    <a:bodyPr/>
                    <a:lstStyle/>
                    <a:p>
                      <a:pPr algn="l">
                        <a:lnSpc>
                          <a:spcPct val="150000"/>
                        </a:lnSpc>
                        <a:spcAft>
                          <a:spcPts val="0"/>
                        </a:spcAft>
                      </a:pPr>
                      <a:r>
                        <a:rPr lang="es-ES" sz="900">
                          <a:effectLst/>
                        </a:rPr>
                        <a:t>Rango</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c>
                  <a:txBody>
                    <a:bodyPr/>
                    <a:lstStyle/>
                    <a:p>
                      <a:pPr algn="l">
                        <a:lnSpc>
                          <a:spcPct val="150000"/>
                        </a:lnSpc>
                        <a:spcAft>
                          <a:spcPts val="0"/>
                        </a:spcAft>
                      </a:pPr>
                      <a:r>
                        <a:rPr lang="es-ES" sz="900">
                          <a:effectLst/>
                        </a:rPr>
                        <a:t>0-300 kg</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r>
              <a:tr h="543918">
                <a:tc>
                  <a:txBody>
                    <a:bodyPr/>
                    <a:lstStyle/>
                    <a:p>
                      <a:pPr algn="l">
                        <a:lnSpc>
                          <a:spcPct val="150000"/>
                        </a:lnSpc>
                        <a:spcAft>
                          <a:spcPts val="0"/>
                        </a:spcAft>
                      </a:pPr>
                      <a:r>
                        <a:rPr lang="es-ES" sz="900">
                          <a:effectLst/>
                        </a:rPr>
                        <a:t>Longitud del cable</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c>
                  <a:txBody>
                    <a:bodyPr/>
                    <a:lstStyle/>
                    <a:p>
                      <a:pPr algn="l">
                        <a:lnSpc>
                          <a:spcPct val="150000"/>
                        </a:lnSpc>
                        <a:spcAft>
                          <a:spcPts val="0"/>
                        </a:spcAft>
                      </a:pPr>
                      <a:r>
                        <a:rPr lang="es-ES" sz="900">
                          <a:effectLst/>
                        </a:rPr>
                        <a:t>1.5m</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r>
              <a:tr h="543918">
                <a:tc>
                  <a:txBody>
                    <a:bodyPr/>
                    <a:lstStyle/>
                    <a:p>
                      <a:pPr algn="l">
                        <a:lnSpc>
                          <a:spcPct val="150000"/>
                        </a:lnSpc>
                        <a:spcAft>
                          <a:spcPts val="0"/>
                        </a:spcAft>
                      </a:pPr>
                      <a:r>
                        <a:rPr lang="es-ES" sz="900">
                          <a:effectLst/>
                        </a:rPr>
                        <a:t>Voltaje de alimentación recomendado</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c>
                  <a:txBody>
                    <a:bodyPr/>
                    <a:lstStyle/>
                    <a:p>
                      <a:pPr algn="l">
                        <a:lnSpc>
                          <a:spcPct val="150000"/>
                        </a:lnSpc>
                        <a:spcAft>
                          <a:spcPts val="0"/>
                        </a:spcAft>
                      </a:pPr>
                      <a:r>
                        <a:rPr lang="es-ES" sz="900">
                          <a:effectLst/>
                        </a:rPr>
                        <a:t>10V</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r>
              <a:tr h="543918">
                <a:tc>
                  <a:txBody>
                    <a:bodyPr/>
                    <a:lstStyle/>
                    <a:p>
                      <a:pPr algn="l">
                        <a:lnSpc>
                          <a:spcPct val="150000"/>
                        </a:lnSpc>
                        <a:spcAft>
                          <a:spcPts val="0"/>
                        </a:spcAft>
                      </a:pPr>
                      <a:r>
                        <a:rPr lang="es-ES" sz="900">
                          <a:effectLst/>
                        </a:rPr>
                        <a:t>Voltaje de alimentación máximo</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c>
                  <a:txBody>
                    <a:bodyPr/>
                    <a:lstStyle/>
                    <a:p>
                      <a:pPr algn="l">
                        <a:lnSpc>
                          <a:spcPct val="150000"/>
                        </a:lnSpc>
                        <a:spcAft>
                          <a:spcPts val="0"/>
                        </a:spcAft>
                      </a:pPr>
                      <a:r>
                        <a:rPr lang="es-ES" sz="900">
                          <a:effectLst/>
                        </a:rPr>
                        <a:t>15 V</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r>
              <a:tr h="543918">
                <a:tc>
                  <a:txBody>
                    <a:bodyPr/>
                    <a:lstStyle/>
                    <a:p>
                      <a:pPr algn="l">
                        <a:lnSpc>
                          <a:spcPct val="150000"/>
                        </a:lnSpc>
                        <a:spcAft>
                          <a:spcPts val="0"/>
                        </a:spcAft>
                      </a:pPr>
                      <a:r>
                        <a:rPr lang="es-ES" sz="900">
                          <a:effectLst/>
                        </a:rPr>
                        <a:t>Rango de Temperatura</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c>
                  <a:txBody>
                    <a:bodyPr/>
                    <a:lstStyle/>
                    <a:p>
                      <a:pPr algn="l">
                        <a:lnSpc>
                          <a:spcPct val="150000"/>
                        </a:lnSpc>
                        <a:spcAft>
                          <a:spcPts val="0"/>
                        </a:spcAft>
                      </a:pPr>
                      <a:r>
                        <a:rPr lang="es-ES" sz="900">
                          <a:effectLst/>
                        </a:rPr>
                        <a:t>(-20) – (+70) °C</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r>
              <a:tr h="543918">
                <a:tc>
                  <a:txBody>
                    <a:bodyPr/>
                    <a:lstStyle/>
                    <a:p>
                      <a:pPr algn="l">
                        <a:lnSpc>
                          <a:spcPct val="150000"/>
                        </a:lnSpc>
                        <a:spcAft>
                          <a:spcPts val="0"/>
                        </a:spcAft>
                      </a:pPr>
                      <a:r>
                        <a:rPr lang="es-ES" sz="900" dirty="0">
                          <a:effectLst/>
                        </a:rPr>
                        <a:t>Material</a:t>
                      </a:r>
                      <a:endParaRPr lang="es-EC" sz="9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c>
                  <a:txBody>
                    <a:bodyPr/>
                    <a:lstStyle/>
                    <a:p>
                      <a:pPr algn="l">
                        <a:lnSpc>
                          <a:spcPct val="150000"/>
                        </a:lnSpc>
                        <a:spcAft>
                          <a:spcPts val="0"/>
                        </a:spcAft>
                      </a:pPr>
                      <a:r>
                        <a:rPr lang="es-ES" sz="900">
                          <a:effectLst/>
                        </a:rPr>
                        <a:t>Aluminio</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r>
              <a:tr h="543918">
                <a:tc>
                  <a:txBody>
                    <a:bodyPr/>
                    <a:lstStyle/>
                    <a:p>
                      <a:pPr algn="l">
                        <a:lnSpc>
                          <a:spcPct val="150000"/>
                        </a:lnSpc>
                        <a:spcAft>
                          <a:spcPts val="0"/>
                        </a:spcAft>
                      </a:pPr>
                      <a:r>
                        <a:rPr lang="es-ES" sz="900">
                          <a:effectLst/>
                        </a:rPr>
                        <a:t>Tamaño de la plataforma</a:t>
                      </a:r>
                      <a:endParaRPr lang="es-EC" sz="90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c>
                  <a:txBody>
                    <a:bodyPr/>
                    <a:lstStyle/>
                    <a:p>
                      <a:pPr algn="l">
                        <a:lnSpc>
                          <a:spcPct val="150000"/>
                        </a:lnSpc>
                        <a:spcAft>
                          <a:spcPts val="0"/>
                        </a:spcAft>
                      </a:pPr>
                      <a:r>
                        <a:rPr lang="es-ES" sz="900" dirty="0">
                          <a:effectLst/>
                        </a:rPr>
                        <a:t>600x600 mm</a:t>
                      </a:r>
                      <a:endParaRPr lang="es-EC" sz="900" dirty="0">
                        <a:solidFill>
                          <a:srgbClr val="2E74B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1822" marR="41822" marT="0" marB="0" anchor="ctr"/>
                </a:tc>
              </a:tr>
            </a:tbl>
          </a:graphicData>
        </a:graphic>
      </p:graphicFrame>
      <p:pic>
        <p:nvPicPr>
          <p:cNvPr id="6" name="Marcador de contenido 5"/>
          <p:cNvPicPr>
            <a:picLocks noGrp="1"/>
          </p:cNvPicPr>
          <p:nvPr>
            <p:ph sz="half" idx="2"/>
          </p:nvPr>
        </p:nvPicPr>
        <p:blipFill rotWithShape="1">
          <a:blip r:embed="rId3"/>
          <a:srcRect l="38270" t="39544" r="37329" b="35212"/>
          <a:stretch/>
        </p:blipFill>
        <p:spPr bwMode="auto">
          <a:xfrm>
            <a:off x="8289984" y="3122762"/>
            <a:ext cx="2579299" cy="15268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3228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Bloque acondicionador de señales</a:t>
            </a:r>
            <a:endParaRPr lang="es-EC" dirty="0"/>
          </a:p>
        </p:txBody>
      </p:sp>
      <p:sp>
        <p:nvSpPr>
          <p:cNvPr id="3" name="Marcador de contenido 2"/>
          <p:cNvSpPr>
            <a:spLocks noGrp="1"/>
          </p:cNvSpPr>
          <p:nvPr>
            <p:ph sz="half" idx="1"/>
          </p:nvPr>
        </p:nvSpPr>
        <p:spPr>
          <a:xfrm>
            <a:off x="2589212" y="1712976"/>
            <a:ext cx="4313864" cy="2740325"/>
          </a:xfrm>
        </p:spPr>
        <p:txBody>
          <a:bodyPr/>
          <a:lstStyle/>
          <a:p>
            <a:r>
              <a:rPr lang="es-ES" dirty="0"/>
              <a:t>Este bloque es el encargado de alimentar tanto a los sensores de peso como a la tarjeta que se usará para adquisición de datos. A su vez, recibirá y convertirá las señales de voltaje de los sensores de peso para trasmitirlas hacia la tarjeta de adquisición de </a:t>
            </a:r>
            <a:r>
              <a:rPr lang="es-ES" dirty="0" smtClean="0"/>
              <a:t>datos.</a:t>
            </a:r>
            <a:endParaRPr lang="es-EC" dirty="0"/>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2270982628"/>
              </p:ext>
            </p:extLst>
          </p:nvPr>
        </p:nvGraphicFramePr>
        <p:xfrm>
          <a:off x="7121070" y="1739402"/>
          <a:ext cx="4745297" cy="2487541"/>
        </p:xfrm>
        <a:graphic>
          <a:graphicData uri="http://schemas.openxmlformats.org/presentationml/2006/ole">
            <mc:AlternateContent xmlns:mc="http://schemas.openxmlformats.org/markup-compatibility/2006">
              <mc:Choice xmlns:v="urn:schemas-microsoft-com:vml" Requires="v">
                <p:oleObj spid="_x0000_s5190" r:id="rId4" imgW="3657600" imgH="1912712" progId="Visio.Drawing.15">
                  <p:embed/>
                </p:oleObj>
              </mc:Choice>
              <mc:Fallback>
                <p:oleObj r:id="rId4" imgW="3657600" imgH="1912712"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070" y="1739402"/>
                        <a:ext cx="4745297" cy="2487541"/>
                      </a:xfrm>
                      <a:prstGeom prst="rect">
                        <a:avLst/>
                      </a:prstGeom>
                      <a:noFill/>
                      <a:extLst/>
                    </p:spPr>
                  </p:pic>
                </p:oleObj>
              </mc:Fallback>
            </mc:AlternateContent>
          </a:graphicData>
        </a:graphic>
      </p:graphicFrame>
      <p:pic>
        <p:nvPicPr>
          <p:cNvPr id="5159" name="Picture 39" descr="http://www.fullalarmas.cl/sitio/components/com_virtuemart/shop_image/product/Transformador_24_502f9bfc8eef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0075" y="4873925"/>
            <a:ext cx="1708333" cy="1512767"/>
          </a:xfrm>
          <a:prstGeom prst="rect">
            <a:avLst/>
          </a:prstGeom>
          <a:noFill/>
          <a:extLst>
            <a:ext uri="{909E8E84-426E-40DD-AFC4-6F175D3DCCD1}">
              <a14:hiddenFill xmlns:a14="http://schemas.microsoft.com/office/drawing/2010/main">
                <a:solidFill>
                  <a:srgbClr val="FFFFFF"/>
                </a:solidFill>
              </a14:hiddenFill>
            </a:ext>
          </a:extLst>
        </p:spPr>
      </p:pic>
      <p:pic>
        <p:nvPicPr>
          <p:cNvPr id="5161" name="Picture 41" descr="http://imall.iteadstudio.com/media/catalog/product/cache/1/image/9df78eab33525d08d6e5fb8d27136e95/i/m/im131029002_6_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39" t="18650" r="9425" b="16347"/>
          <a:stretch/>
        </p:blipFill>
        <p:spPr bwMode="auto">
          <a:xfrm>
            <a:off x="9558060" y="5015092"/>
            <a:ext cx="1794295"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441136" y="5394869"/>
            <a:ext cx="2045753" cy="276999"/>
          </a:xfrm>
          <a:prstGeom prst="rect">
            <a:avLst/>
          </a:prstGeom>
          <a:noFill/>
        </p:spPr>
        <p:txBody>
          <a:bodyPr wrap="none" rtlCol="0">
            <a:spAutoFit/>
          </a:bodyPr>
          <a:lstStyle/>
          <a:p>
            <a:r>
              <a:rPr lang="es-ES" sz="1200" dirty="0" smtClean="0"/>
              <a:t>Módulo de Alimentación</a:t>
            </a:r>
            <a:endParaRPr lang="es-ES" sz="1200" dirty="0"/>
          </a:p>
        </p:txBody>
      </p:sp>
      <p:sp>
        <p:nvSpPr>
          <p:cNvPr id="10" name="CuadroTexto 9"/>
          <p:cNvSpPr txBox="1"/>
          <p:nvPr/>
        </p:nvSpPr>
        <p:spPr>
          <a:xfrm>
            <a:off x="7598569" y="5483216"/>
            <a:ext cx="2029723" cy="461665"/>
          </a:xfrm>
          <a:prstGeom prst="rect">
            <a:avLst/>
          </a:prstGeom>
          <a:noFill/>
        </p:spPr>
        <p:txBody>
          <a:bodyPr wrap="none" rtlCol="0">
            <a:spAutoFit/>
          </a:bodyPr>
          <a:lstStyle/>
          <a:p>
            <a:pPr algn="r"/>
            <a:r>
              <a:rPr lang="es-ES" sz="1200" dirty="0" smtClean="0"/>
              <a:t>Módulo Acondicionador</a:t>
            </a:r>
          </a:p>
          <a:p>
            <a:pPr algn="r"/>
            <a:r>
              <a:rPr lang="es-ES" sz="1200" dirty="0" smtClean="0"/>
              <a:t>(HX711)</a:t>
            </a:r>
            <a:endParaRPr lang="es-ES" sz="1200" dirty="0"/>
          </a:p>
        </p:txBody>
      </p:sp>
      <p:pic>
        <p:nvPicPr>
          <p:cNvPr id="11" name="Imagen 10"/>
          <p:cNvPicPr>
            <a:picLocks noChangeAspect="1"/>
          </p:cNvPicPr>
          <p:nvPr/>
        </p:nvPicPr>
        <p:blipFill rotWithShape="1">
          <a:blip r:embed="rId8" cstate="print">
            <a:extLst>
              <a:ext uri="{28A0092B-C50C-407E-A947-70E740481C1C}">
                <a14:useLocalDpi xmlns:a14="http://schemas.microsoft.com/office/drawing/2010/main" val="0"/>
              </a:ext>
            </a:extLst>
          </a:blip>
          <a:srcRect l="3491" r="2804"/>
          <a:stretch/>
        </p:blipFill>
        <p:spPr>
          <a:xfrm>
            <a:off x="4813542" y="4655524"/>
            <a:ext cx="2329132" cy="1949570"/>
          </a:xfrm>
          <a:prstGeom prst="rect">
            <a:avLst/>
          </a:prstGeom>
        </p:spPr>
      </p:pic>
    </p:spTree>
    <p:extLst>
      <p:ext uri="{BB962C8B-B14F-4D97-AF65-F5344CB8AC3E}">
        <p14:creationId xmlns:p14="http://schemas.microsoft.com/office/powerpoint/2010/main" val="685459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HX711</a:t>
            </a:r>
            <a:endParaRPr lang="es-EC" dirty="0"/>
          </a:p>
        </p:txBody>
      </p:sp>
      <p:sp>
        <p:nvSpPr>
          <p:cNvPr id="3" name="Marcador de contenido 2"/>
          <p:cNvSpPr>
            <a:spLocks noGrp="1"/>
          </p:cNvSpPr>
          <p:nvPr>
            <p:ph sz="half" idx="1"/>
          </p:nvPr>
        </p:nvSpPr>
        <p:spPr/>
        <p:txBody>
          <a:bodyPr/>
          <a:lstStyle/>
          <a:p>
            <a:r>
              <a:rPr lang="es-ES" dirty="0"/>
              <a:t>HX711 Es un conversor análogo digital de precisión de 24 bits diseñado como interfaz para escalas de peso y aplicaciones industriales de control con celdas de carga.</a:t>
            </a:r>
            <a:endParaRPr lang="es-EC" dirty="0"/>
          </a:p>
        </p:txBody>
      </p:sp>
      <p:pic>
        <p:nvPicPr>
          <p:cNvPr id="5" name="Marcador de contenido 4"/>
          <p:cNvPicPr>
            <a:picLocks noGrp="1"/>
          </p:cNvPicPr>
          <p:nvPr>
            <p:ph sz="half" idx="2"/>
          </p:nvPr>
        </p:nvPicPr>
        <p:blipFill rotWithShape="1">
          <a:blip r:embed="rId3"/>
          <a:srcRect l="9781" t="38668" r="54599" b="42922"/>
          <a:stretch/>
        </p:blipFill>
        <p:spPr bwMode="auto">
          <a:xfrm>
            <a:off x="7835488" y="917413"/>
            <a:ext cx="3505200" cy="1099533"/>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41" descr="http://imall.iteadstudio.com/media/catalog/product/cache/1/image/9df78eab33525d08d6e5fb8d27136e95/i/m/im131029002_6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9" t="18650" r="9425" b="16347"/>
          <a:stretch/>
        </p:blipFill>
        <p:spPr bwMode="auto">
          <a:xfrm>
            <a:off x="8041104" y="4261284"/>
            <a:ext cx="1447950" cy="1106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01685" y="4359985"/>
            <a:ext cx="3946783" cy="2016291"/>
          </a:xfrm>
          <a:prstGeom prst="rect">
            <a:avLst/>
          </a:prstGeom>
        </p:spPr>
      </p:pic>
      <p:pic>
        <p:nvPicPr>
          <p:cNvPr id="9" name="Picture 41" descr="http://imall.iteadstudio.com/media/catalog/product/cache/1/image/9df78eab33525d08d6e5fb8d27136e95/i/m/im131029002_6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9" t="18650" r="9425" b="16347"/>
          <a:stretch/>
        </p:blipFill>
        <p:spPr bwMode="auto">
          <a:xfrm>
            <a:off x="8066986" y="5133907"/>
            <a:ext cx="1447950" cy="1106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1" name="Conector recto de flecha 10"/>
          <p:cNvCxnSpPr/>
          <p:nvPr/>
        </p:nvCxnSpPr>
        <p:spPr>
          <a:xfrm flipH="1">
            <a:off x="5710687" y="4520242"/>
            <a:ext cx="2432649" cy="534837"/>
          </a:xfrm>
          <a:prstGeom prst="straightConnector1">
            <a:avLst/>
          </a:prstGeom>
          <a:ln>
            <a:solidFill>
              <a:srgbClr val="C00000"/>
            </a:solidFill>
            <a:tailEnd type="triangle"/>
          </a:ln>
        </p:spPr>
        <p:style>
          <a:lnRef idx="2">
            <a:schemeClr val="accent6"/>
          </a:lnRef>
          <a:fillRef idx="0">
            <a:schemeClr val="accent6"/>
          </a:fillRef>
          <a:effectRef idx="1">
            <a:schemeClr val="accent6"/>
          </a:effectRef>
          <a:fontRef idx="minor">
            <a:schemeClr val="tx1"/>
          </a:fontRef>
        </p:style>
      </p:cxnSp>
      <p:cxnSp>
        <p:nvCxnSpPr>
          <p:cNvPr id="13" name="Conector recto de flecha 12"/>
          <p:cNvCxnSpPr>
            <a:stCxn id="9" idx="1"/>
          </p:cNvCxnSpPr>
          <p:nvPr/>
        </p:nvCxnSpPr>
        <p:spPr>
          <a:xfrm flipH="1" flipV="1">
            <a:off x="6538823" y="5280136"/>
            <a:ext cx="1528163" cy="407194"/>
          </a:xfrm>
          <a:prstGeom prst="straightConnector1">
            <a:avLst/>
          </a:prstGeom>
          <a:ln>
            <a:solidFill>
              <a:srgbClr val="C00000"/>
            </a:solidFill>
            <a:tailEnd type="triangle"/>
          </a:ln>
        </p:spPr>
        <p:style>
          <a:lnRef idx="2">
            <a:schemeClr val="accent6"/>
          </a:lnRef>
          <a:fillRef idx="0">
            <a:schemeClr val="accent6"/>
          </a:fillRef>
          <a:effectRef idx="1">
            <a:schemeClr val="accent6"/>
          </a:effectRef>
          <a:fontRef idx="minor">
            <a:schemeClr val="tx1"/>
          </a:fontRef>
        </p:style>
      </p:cxnSp>
      <p:graphicFrame>
        <p:nvGraphicFramePr>
          <p:cNvPr id="14" name="Tabla 13"/>
          <p:cNvGraphicFramePr>
            <a:graphicFrameLocks noGrp="1"/>
          </p:cNvGraphicFramePr>
          <p:nvPr>
            <p:extLst>
              <p:ext uri="{D42A27DB-BD31-4B8C-83A1-F6EECF244321}">
                <p14:modId xmlns:p14="http://schemas.microsoft.com/office/powerpoint/2010/main" val="588975606"/>
              </p:ext>
            </p:extLst>
          </p:nvPr>
        </p:nvGraphicFramePr>
        <p:xfrm>
          <a:off x="7586689" y="1879844"/>
          <a:ext cx="4026191" cy="1645920"/>
        </p:xfrm>
        <a:graphic>
          <a:graphicData uri="http://schemas.openxmlformats.org/drawingml/2006/table">
            <a:tbl>
              <a:tblPr firstRow="1" bandRow="1">
                <a:tableStyleId>{5C22544A-7EE6-4342-B048-85BDC9FD1C3A}</a:tableStyleId>
              </a:tblPr>
              <a:tblGrid>
                <a:gridCol w="2305748"/>
                <a:gridCol w="1720443"/>
              </a:tblGrid>
              <a:tr h="0">
                <a:tc>
                  <a:txBody>
                    <a:bodyPr/>
                    <a:lstStyle/>
                    <a:p>
                      <a:pPr algn="ctr">
                        <a:lnSpc>
                          <a:spcPct val="150000"/>
                        </a:lnSpc>
                        <a:spcAft>
                          <a:spcPts val="0"/>
                        </a:spcAft>
                      </a:pPr>
                      <a:r>
                        <a:rPr lang="es-ES" sz="1200" dirty="0">
                          <a:effectLst/>
                        </a:rPr>
                        <a:t>Descripción</a:t>
                      </a:r>
                      <a:endParaRPr lang="es-ES"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dirty="0">
                          <a:effectLst/>
                        </a:rPr>
                        <a:t>Parámetro Técnico</a:t>
                      </a:r>
                      <a:endParaRPr lang="es-ES"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2570">
                <a:tc>
                  <a:txBody>
                    <a:bodyPr/>
                    <a:lstStyle/>
                    <a:p>
                      <a:pPr algn="l">
                        <a:lnSpc>
                          <a:spcPct val="150000"/>
                        </a:lnSpc>
                        <a:spcAft>
                          <a:spcPts val="0"/>
                        </a:spcAft>
                      </a:pPr>
                      <a:r>
                        <a:rPr lang="es-ES" sz="1200">
                          <a:effectLst/>
                        </a:rPr>
                        <a:t>Tipo de acondicionador</a:t>
                      </a:r>
                      <a:endParaRPr lang="es-ES"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es-ES" sz="1200">
                          <a:effectLst/>
                        </a:rPr>
                        <a:t>ADC</a:t>
                      </a:r>
                      <a:endParaRPr lang="es-ES"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l">
                        <a:lnSpc>
                          <a:spcPct val="150000"/>
                        </a:lnSpc>
                        <a:spcAft>
                          <a:spcPts val="0"/>
                        </a:spcAft>
                      </a:pPr>
                      <a:r>
                        <a:rPr lang="es-ES" sz="1200">
                          <a:effectLst/>
                        </a:rPr>
                        <a:t>Voltaje de alimentación</a:t>
                      </a:r>
                      <a:endParaRPr lang="es-ES"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es-ES" sz="1200">
                          <a:effectLst/>
                        </a:rPr>
                        <a:t>5VDC</a:t>
                      </a:r>
                      <a:endParaRPr lang="es-ES"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l">
                        <a:lnSpc>
                          <a:spcPct val="150000"/>
                        </a:lnSpc>
                        <a:spcAft>
                          <a:spcPts val="0"/>
                        </a:spcAft>
                      </a:pPr>
                      <a:r>
                        <a:rPr lang="es-ES" sz="1200">
                          <a:effectLst/>
                        </a:rPr>
                        <a:t>Voltaje de entrada</a:t>
                      </a:r>
                      <a:endParaRPr lang="es-ES"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es-ES" sz="1200">
                          <a:effectLst/>
                        </a:rPr>
                        <a:t>+-20mV</a:t>
                      </a:r>
                      <a:endParaRPr lang="es-ES"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l">
                        <a:lnSpc>
                          <a:spcPct val="150000"/>
                        </a:lnSpc>
                        <a:spcAft>
                          <a:spcPts val="0"/>
                        </a:spcAft>
                      </a:pPr>
                      <a:r>
                        <a:rPr lang="es-ES" sz="1200">
                          <a:effectLst/>
                        </a:rPr>
                        <a:t>Ganancia</a:t>
                      </a:r>
                      <a:endParaRPr lang="es-ES"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es-ES" sz="1200" dirty="0" smtClean="0">
                          <a:effectLst/>
                        </a:rPr>
                        <a:t>128/64</a:t>
                      </a:r>
                      <a:endParaRPr lang="es-ES"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l">
                        <a:lnSpc>
                          <a:spcPct val="150000"/>
                        </a:lnSpc>
                        <a:spcAft>
                          <a:spcPts val="0"/>
                        </a:spcAft>
                      </a:pPr>
                      <a:r>
                        <a:rPr lang="es-ES" sz="1200">
                          <a:effectLst/>
                        </a:rPr>
                        <a:t>Resolución</a:t>
                      </a:r>
                      <a:endParaRPr lang="es-ES"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50000"/>
                        </a:lnSpc>
                        <a:spcAft>
                          <a:spcPts val="0"/>
                        </a:spcAft>
                      </a:pPr>
                      <a:r>
                        <a:rPr lang="es-ES" sz="1200" dirty="0">
                          <a:effectLst/>
                        </a:rPr>
                        <a:t>24 bits</a:t>
                      </a:r>
                      <a:endParaRPr lang="es-ES"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730664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Bloque de adquisición de datos</a:t>
            </a:r>
            <a:endParaRPr lang="es-EC" dirty="0"/>
          </a:p>
        </p:txBody>
      </p:sp>
      <p:sp>
        <p:nvSpPr>
          <p:cNvPr id="3" name="Marcador de contenido 2"/>
          <p:cNvSpPr>
            <a:spLocks noGrp="1"/>
          </p:cNvSpPr>
          <p:nvPr>
            <p:ph sz="half" idx="1"/>
          </p:nvPr>
        </p:nvSpPr>
        <p:spPr/>
        <p:txBody>
          <a:bodyPr/>
          <a:lstStyle/>
          <a:p>
            <a:r>
              <a:rPr lang="es-ES" dirty="0"/>
              <a:t>Este bloque será encargado de recibir los datos del “bloque acondicionador de señales”, específicamente del convertidor análogo digital HX711; mediante una tarjeta de adquisición de datos, misma que será responsable de transmitir los datos digitales de peso </a:t>
            </a:r>
            <a:r>
              <a:rPr lang="es-ES" dirty="0" err="1"/>
              <a:t>serialmente</a:t>
            </a:r>
            <a:r>
              <a:rPr lang="es-ES" dirty="0"/>
              <a:t> hacia PC dentro del Bloque de Procesamiento</a:t>
            </a:r>
            <a:endParaRPr lang="es-EC" dirty="0"/>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2425713929"/>
              </p:ext>
            </p:extLst>
          </p:nvPr>
        </p:nvGraphicFramePr>
        <p:xfrm>
          <a:off x="7241450" y="2055812"/>
          <a:ext cx="4281900" cy="2135188"/>
        </p:xfrm>
        <a:graphic>
          <a:graphicData uri="http://schemas.openxmlformats.org/presentationml/2006/ole">
            <mc:AlternateContent xmlns:mc="http://schemas.openxmlformats.org/markup-compatibility/2006">
              <mc:Choice xmlns:v="urn:schemas-microsoft-com:vml" Requires="v">
                <p:oleObj spid="_x0000_s6205" r:id="rId4" imgW="3230944" imgH="1196163" progId="Visio.Drawing.15">
                  <p:embed/>
                </p:oleObj>
              </mc:Choice>
              <mc:Fallback>
                <p:oleObj r:id="rId4" imgW="3230944" imgH="1196163"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450" y="2055812"/>
                        <a:ext cx="4281900" cy="2135188"/>
                      </a:xfrm>
                      <a:prstGeom prst="rect">
                        <a:avLst/>
                      </a:prstGeom>
                      <a:noFill/>
                    </p:spPr>
                  </p:pic>
                </p:oleObj>
              </mc:Fallback>
            </mc:AlternateContent>
          </a:graphicData>
        </a:graphic>
      </p:graphicFrame>
    </p:spTree>
    <p:extLst>
      <p:ext uri="{BB962C8B-B14F-4D97-AF65-F5344CB8AC3E}">
        <p14:creationId xmlns:p14="http://schemas.microsoft.com/office/powerpoint/2010/main" val="4056693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Arduino</a:t>
            </a:r>
            <a:r>
              <a:rPr lang="es-ES" dirty="0"/>
              <a:t> UNO</a:t>
            </a:r>
            <a:endParaRPr lang="es-EC" dirty="0"/>
          </a:p>
        </p:txBody>
      </p:sp>
      <p:sp>
        <p:nvSpPr>
          <p:cNvPr id="3" name="Marcador de contenido 2"/>
          <p:cNvSpPr>
            <a:spLocks noGrp="1"/>
          </p:cNvSpPr>
          <p:nvPr>
            <p:ph sz="half" idx="1"/>
          </p:nvPr>
        </p:nvSpPr>
        <p:spPr/>
        <p:txBody>
          <a:bodyPr>
            <a:normAutofit/>
          </a:bodyPr>
          <a:lstStyle/>
          <a:p>
            <a:r>
              <a:rPr lang="es-ES" dirty="0"/>
              <a:t>La tarjeta </a:t>
            </a:r>
            <a:r>
              <a:rPr lang="es-ES" dirty="0" err="1"/>
              <a:t>Arduino</a:t>
            </a:r>
            <a:r>
              <a:rPr lang="es-ES" dirty="0"/>
              <a:t> UNO es una placa electrónica basada en el </a:t>
            </a:r>
            <a:r>
              <a:rPr lang="es-ES" dirty="0" err="1"/>
              <a:t>microcontrolador</a:t>
            </a:r>
            <a:r>
              <a:rPr lang="es-ES" dirty="0"/>
              <a:t> ATmega328, permite un sinnúmero de funciones, entre ellas la adquisición de datos analógicos y digitales. Se basa en un software de código abierto, cuenta con interface USB y es muy versátil para adaptarse a una gran cantidad de proyectos de ingeniería y electrónica</a:t>
            </a:r>
            <a:endParaRPr lang="es-EC" dirty="0"/>
          </a:p>
        </p:txBody>
      </p:sp>
      <p:pic>
        <p:nvPicPr>
          <p:cNvPr id="5" name="Marcador de contenido 4" descr="http://arduino.cc/en/uploads/Main/ArduinoUno_R3_Front_450px.jpg"/>
          <p:cNvPicPr>
            <a:picLocks noGrp="1"/>
          </p:cNvPicPr>
          <p:nvPr>
            <p:ph sz="half" idx="2"/>
          </p:nvPr>
        </p:nvPicPr>
        <p:blipFill rotWithShape="1">
          <a:blip r:embed="rId3">
            <a:extLst>
              <a:ext uri="{28A0092B-C50C-407E-A947-70E740481C1C}">
                <a14:useLocalDpi xmlns:a14="http://schemas.microsoft.com/office/drawing/2010/main" val="0"/>
              </a:ext>
            </a:extLst>
          </a:blip>
          <a:srcRect l="8507" r="11805" b="7645"/>
          <a:stretch/>
        </p:blipFill>
        <p:spPr bwMode="auto">
          <a:xfrm>
            <a:off x="7892142" y="1926771"/>
            <a:ext cx="3451593" cy="28953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6575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Bloque de adquisición de </a:t>
            </a:r>
            <a:r>
              <a:rPr lang="es-ES" dirty="0" smtClean="0"/>
              <a:t>Imágenes(Kinect</a:t>
            </a:r>
            <a:r>
              <a:rPr lang="es-ES" dirty="0"/>
              <a:t>)</a:t>
            </a:r>
            <a:endParaRPr lang="es-EC" dirty="0"/>
          </a:p>
        </p:txBody>
      </p:sp>
      <p:sp>
        <p:nvSpPr>
          <p:cNvPr id="3" name="Marcador de contenido 2"/>
          <p:cNvSpPr>
            <a:spLocks noGrp="1"/>
          </p:cNvSpPr>
          <p:nvPr>
            <p:ph sz="half" idx="1"/>
          </p:nvPr>
        </p:nvSpPr>
        <p:spPr/>
        <p:txBody>
          <a:bodyPr>
            <a:normAutofit fontScale="92500" lnSpcReduction="20000"/>
          </a:bodyPr>
          <a:lstStyle/>
          <a:p>
            <a:pPr algn="just"/>
            <a:r>
              <a:rPr lang="es-ES" dirty="0"/>
              <a:t>Kinect es un dispositivo de juego (para Xbox 360) mediante el cual </a:t>
            </a:r>
            <a:r>
              <a:rPr lang="es-ES" dirty="0" smtClean="0"/>
              <a:t>se puede </a:t>
            </a:r>
            <a:r>
              <a:rPr lang="es-ES" dirty="0"/>
              <a:t>jugar con todo el cuerpo, es decir, sin mandos. Kinect también reconoce gestos, comandos de voz, objetos e imágenes. También, es capaz de modelar nuestro avatar a nuestra imagen y semejanza y entablar conversaciones con hasta 8 avatares diferentes en escenarios virtuales (24) gracias a la aplicación Kinect Avatar que usa la tecnología de reconocimiento de Kinect y de esta forma los gestos que hacemos con la cabeza y boca se trasladan a la conversación virtual.</a:t>
            </a:r>
            <a:endParaRPr lang="es-EC" dirty="0"/>
          </a:p>
        </p:txBody>
      </p:sp>
      <p:pic>
        <p:nvPicPr>
          <p:cNvPr id="8" name="Imagen 7"/>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7348268" y="3332356"/>
            <a:ext cx="4156343" cy="2616946"/>
          </a:xfrm>
          <a:prstGeom prst="rect">
            <a:avLst/>
          </a:prstGeom>
          <a:noFill/>
          <a:ln>
            <a:noFill/>
          </a:ln>
        </p:spPr>
      </p:pic>
      <p:pic>
        <p:nvPicPr>
          <p:cNvPr id="5" name="Picture 14" descr="http://wp7forum.ru/wp-content/uploads/2012/05/Kinect.png"/>
          <p:cNvPicPr/>
          <p:nvPr/>
        </p:nvPicPr>
        <p:blipFill rotWithShape="1">
          <a:blip r:embed="rId4" cstate="print">
            <a:extLst>
              <a:ext uri="{28A0092B-C50C-407E-A947-70E740481C1C}">
                <a14:useLocalDpi xmlns:a14="http://schemas.microsoft.com/office/drawing/2010/main" val="0"/>
              </a:ext>
            </a:extLst>
          </a:blip>
          <a:srcRect t="49937"/>
          <a:stretch/>
        </p:blipFill>
        <p:spPr bwMode="auto">
          <a:xfrm>
            <a:off x="7601066" y="1812990"/>
            <a:ext cx="3961841" cy="1144426"/>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p:nvPr/>
        </p:nvPicPr>
        <p:blipFill rotWithShape="1">
          <a:blip r:embed="rId5" cstate="print">
            <a:extLst>
              <a:ext uri="{28A0092B-C50C-407E-A947-70E740481C1C}">
                <a14:useLocalDpi xmlns:a14="http://schemas.microsoft.com/office/drawing/2010/main" val="0"/>
              </a:ext>
            </a:extLst>
          </a:blip>
          <a:srcRect t="2336" r="13043" b="3470"/>
          <a:stretch/>
        </p:blipFill>
        <p:spPr bwMode="auto">
          <a:xfrm>
            <a:off x="7090461" y="1723215"/>
            <a:ext cx="756285" cy="13239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2328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Skeleton </a:t>
            </a:r>
            <a:endParaRPr lang="es-EC" dirty="0"/>
          </a:p>
        </p:txBody>
      </p:sp>
      <p:sp>
        <p:nvSpPr>
          <p:cNvPr id="3" name="Marcador de contenido 2"/>
          <p:cNvSpPr>
            <a:spLocks noGrp="1"/>
          </p:cNvSpPr>
          <p:nvPr>
            <p:ph sz="half" idx="1"/>
          </p:nvPr>
        </p:nvSpPr>
        <p:spPr/>
        <p:txBody>
          <a:bodyPr/>
          <a:lstStyle/>
          <a:p>
            <a:r>
              <a:rPr lang="es-ES" dirty="0" smtClean="0"/>
              <a:t>Cada esqueleto se compone de un </a:t>
            </a:r>
            <a:r>
              <a:rPr lang="es-ES" dirty="0" err="1" smtClean="0"/>
              <a:t>array</a:t>
            </a:r>
            <a:r>
              <a:rPr lang="es-ES" dirty="0" smtClean="0"/>
              <a:t> de 20 articulaciones</a:t>
            </a:r>
          </a:p>
          <a:p>
            <a:r>
              <a:rPr lang="es-ES" dirty="0" smtClean="0"/>
              <a:t>Cada una de las articulaciones provee un dato con valores en x, y, z; en metros tomando como referencia la posición en la que se encuentra ubicado el dispositivo Kinect.</a:t>
            </a:r>
            <a:endParaRPr lang="es-ES" dirty="0"/>
          </a:p>
        </p:txBody>
      </p:sp>
      <p:pic>
        <p:nvPicPr>
          <p:cNvPr id="8194" name="Picture 2" descr="http://blogs.msdn.com/cfs-file.ashx/__key/communityserver-blogs-components-weblogfiles/00-00-01-40-66-metablogapi/1884.image_5F00_01FB8F38.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35853" y="1467059"/>
            <a:ext cx="3940628" cy="3916452"/>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6"/>
          <p:cNvPicPr>
            <a:picLocks noChangeAspect="1"/>
          </p:cNvPicPr>
          <p:nvPr/>
        </p:nvPicPr>
        <p:blipFill rotWithShape="1">
          <a:blip r:embed="rId4"/>
          <a:srcRect l="35723" t="41724" r="34126" b="6943"/>
          <a:stretch/>
        </p:blipFill>
        <p:spPr>
          <a:xfrm>
            <a:off x="3974192" y="4730284"/>
            <a:ext cx="1434569" cy="1718956"/>
          </a:xfrm>
          <a:prstGeom prst="rect">
            <a:avLst/>
          </a:prstGeom>
        </p:spPr>
      </p:pic>
    </p:spTree>
    <p:extLst>
      <p:ext uri="{BB962C8B-B14F-4D97-AF65-F5344CB8AC3E}">
        <p14:creationId xmlns:p14="http://schemas.microsoft.com/office/powerpoint/2010/main" val="2191815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US" dirty="0" err="1"/>
              <a:t>Antecedentes</a:t>
            </a:r>
            <a:endParaRPr lang="es-EC" dirty="0"/>
          </a:p>
        </p:txBody>
      </p:sp>
      <p:sp>
        <p:nvSpPr>
          <p:cNvPr id="5" name="Marcador de contenido 4"/>
          <p:cNvSpPr>
            <a:spLocks noGrp="1"/>
          </p:cNvSpPr>
          <p:nvPr>
            <p:ph sz="half" idx="1"/>
          </p:nvPr>
        </p:nvSpPr>
        <p:spPr>
          <a:xfrm>
            <a:off x="1121229" y="2125663"/>
            <a:ext cx="5629447" cy="3777622"/>
          </a:xfrm>
        </p:spPr>
        <p:txBody>
          <a:bodyPr>
            <a:normAutofit/>
          </a:bodyPr>
          <a:lstStyle/>
          <a:p>
            <a:pPr algn="just"/>
            <a:r>
              <a:rPr lang="es-ES" dirty="0"/>
              <a:t>Los inicios del análisis de movimiento se remontan de tiempos pre-históricos con dibujos encontrados en cuevas o grabados en </a:t>
            </a:r>
            <a:r>
              <a:rPr lang="es-ES" dirty="0" smtClean="0"/>
              <a:t>estatuas</a:t>
            </a:r>
          </a:p>
          <a:p>
            <a:pPr algn="just"/>
            <a:r>
              <a:rPr lang="es-EC" dirty="0"/>
              <a:t>Pero, no fue sino hasta hace un siglo, que este proceso subjetivo de interpretar el movimiento marcó una pauta mas objetiva e instrumental con la aparición de los primeros estudios utilizando cámaras de cine cuyo objetivo fue grabar los patrones de locomoción en animales y en humanos</a:t>
            </a:r>
          </a:p>
        </p:txBody>
      </p:sp>
      <p:pic>
        <p:nvPicPr>
          <p:cNvPr id="7170" name="Picture 2" descr="http://g-se.com/uploads/imagen/2013-02-18-09-48-15_vetrubio-png.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458869" y="2125663"/>
            <a:ext cx="3778250"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14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Diseño</a:t>
            </a:r>
            <a:r>
              <a:rPr lang="en-US" dirty="0" smtClean="0"/>
              <a:t> de Software</a:t>
            </a:r>
            <a:endParaRPr lang="es-EC" dirty="0"/>
          </a:p>
        </p:txBody>
      </p:sp>
      <p:graphicFrame>
        <p:nvGraphicFramePr>
          <p:cNvPr id="8" name="Marcador de contenido 7"/>
          <p:cNvGraphicFramePr>
            <a:graphicFrameLocks noGrp="1"/>
          </p:cNvGraphicFramePr>
          <p:nvPr>
            <p:ph sz="half" idx="1"/>
            <p:extLst>
              <p:ext uri="{D42A27DB-BD31-4B8C-83A1-F6EECF244321}">
                <p14:modId xmlns:p14="http://schemas.microsoft.com/office/powerpoint/2010/main" val="2285534445"/>
              </p:ext>
            </p:extLst>
          </p:nvPr>
        </p:nvGraphicFramePr>
        <p:xfrm>
          <a:off x="2589213" y="2133600"/>
          <a:ext cx="8915398" cy="377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709148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Inicialización de las variables</a:t>
            </a:r>
            <a:endParaRPr lang="es-EC" dirty="0"/>
          </a:p>
        </p:txBody>
      </p:sp>
      <p:sp>
        <p:nvSpPr>
          <p:cNvPr id="3" name="Marcador de contenido 2"/>
          <p:cNvSpPr>
            <a:spLocks noGrp="1"/>
          </p:cNvSpPr>
          <p:nvPr>
            <p:ph sz="half" idx="1"/>
          </p:nvPr>
        </p:nvSpPr>
        <p:spPr/>
        <p:txBody>
          <a:bodyPr/>
          <a:lstStyle/>
          <a:p>
            <a:r>
              <a:rPr lang="en-US" dirty="0" err="1" smtClean="0"/>
              <a:t>Una</a:t>
            </a:r>
            <a:r>
              <a:rPr lang="en-US" dirty="0" smtClean="0"/>
              <a:t> </a:t>
            </a:r>
            <a:r>
              <a:rPr lang="en-US" dirty="0" err="1" smtClean="0"/>
              <a:t>vez</a:t>
            </a:r>
            <a:r>
              <a:rPr lang="en-US" dirty="0" smtClean="0"/>
              <a:t> </a:t>
            </a:r>
            <a:r>
              <a:rPr lang="en-US" dirty="0" err="1" smtClean="0"/>
              <a:t>que</a:t>
            </a:r>
            <a:r>
              <a:rPr lang="en-US" dirty="0" smtClean="0"/>
              <a:t> se </a:t>
            </a:r>
            <a:r>
              <a:rPr lang="en-US" dirty="0" err="1" smtClean="0"/>
              <a:t>abre</a:t>
            </a:r>
            <a:r>
              <a:rPr lang="en-US" dirty="0" smtClean="0"/>
              <a:t> el </a:t>
            </a:r>
            <a:r>
              <a:rPr lang="en-US" dirty="0" err="1" smtClean="0"/>
              <a:t>programa</a:t>
            </a:r>
            <a:r>
              <a:rPr lang="en-US" dirty="0" smtClean="0"/>
              <a:t> se </a:t>
            </a:r>
            <a:r>
              <a:rPr lang="en-US" dirty="0" err="1" smtClean="0"/>
              <a:t>inicializan</a:t>
            </a:r>
            <a:r>
              <a:rPr lang="en-US" dirty="0" smtClean="0"/>
              <a:t> </a:t>
            </a:r>
            <a:r>
              <a:rPr lang="en-US" dirty="0" err="1" smtClean="0"/>
              <a:t>las</a:t>
            </a:r>
            <a:r>
              <a:rPr lang="en-US" dirty="0" smtClean="0"/>
              <a:t> variables.</a:t>
            </a:r>
          </a:p>
          <a:p>
            <a:r>
              <a:rPr lang="en-US" dirty="0" smtClean="0"/>
              <a:t>Se </a:t>
            </a:r>
            <a:r>
              <a:rPr lang="en-US" dirty="0" err="1" smtClean="0"/>
              <a:t>han</a:t>
            </a:r>
            <a:r>
              <a:rPr lang="en-US" dirty="0" smtClean="0"/>
              <a:t> </a:t>
            </a:r>
            <a:r>
              <a:rPr lang="en-US" dirty="0" err="1" smtClean="0"/>
              <a:t>clasificado</a:t>
            </a:r>
            <a:r>
              <a:rPr lang="en-US" dirty="0" smtClean="0"/>
              <a:t> </a:t>
            </a:r>
            <a:r>
              <a:rPr lang="en-US" dirty="0" err="1" smtClean="0"/>
              <a:t>las</a:t>
            </a:r>
            <a:r>
              <a:rPr lang="en-US" dirty="0" smtClean="0"/>
              <a:t> variables en 3 </a:t>
            </a:r>
            <a:r>
              <a:rPr lang="en-US" dirty="0" err="1" smtClean="0"/>
              <a:t>tipos</a:t>
            </a:r>
            <a:r>
              <a:rPr lang="en-US" dirty="0" smtClean="0"/>
              <a:t>:</a:t>
            </a:r>
          </a:p>
          <a:p>
            <a:pPr lvl="1"/>
            <a:r>
              <a:rPr lang="en-US" dirty="0" smtClean="0"/>
              <a:t>Kinect </a:t>
            </a:r>
          </a:p>
          <a:p>
            <a:pPr lvl="1"/>
            <a:r>
              <a:rPr lang="en-US" dirty="0" err="1" smtClean="0"/>
              <a:t>Tiempo</a:t>
            </a:r>
            <a:endParaRPr lang="en-US" dirty="0" smtClean="0"/>
          </a:p>
          <a:p>
            <a:pPr lvl="1"/>
            <a:r>
              <a:rPr lang="en-US" dirty="0" err="1" smtClean="0"/>
              <a:t>Pantalla</a:t>
            </a:r>
            <a:r>
              <a:rPr lang="en-US" dirty="0" smtClean="0"/>
              <a:t> RGB</a:t>
            </a:r>
          </a:p>
          <a:p>
            <a:pPr lvl="1"/>
            <a:r>
              <a:rPr lang="en-US" dirty="0" smtClean="0"/>
              <a:t>Base de </a:t>
            </a:r>
            <a:r>
              <a:rPr lang="en-US" dirty="0" err="1"/>
              <a:t>D</a:t>
            </a:r>
            <a:r>
              <a:rPr lang="en-US" dirty="0" err="1" smtClean="0"/>
              <a:t>atos</a:t>
            </a:r>
            <a:endParaRPr lang="en-US" dirty="0" smtClean="0"/>
          </a:p>
          <a:p>
            <a:pPr lvl="1"/>
            <a:r>
              <a:rPr lang="en-US" dirty="0" err="1" smtClean="0"/>
              <a:t>Comunicacion</a:t>
            </a:r>
            <a:r>
              <a:rPr lang="en-US" dirty="0" smtClean="0"/>
              <a:t> Serial</a:t>
            </a:r>
            <a:endParaRPr lang="es-EC" dirty="0"/>
          </a:p>
        </p:txBody>
      </p:sp>
    </p:spTree>
    <p:extLst>
      <p:ext uri="{BB962C8B-B14F-4D97-AF65-F5344CB8AC3E}">
        <p14:creationId xmlns:p14="http://schemas.microsoft.com/office/powerpoint/2010/main" val="3556095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1" algn="l" defTabSz="457200" rtl="0">
              <a:spcBef>
                <a:spcPct val="0"/>
              </a:spcBef>
            </a:pPr>
            <a:r>
              <a:rPr lang="es-ES" sz="2800" b="1" dirty="0"/>
              <a:t>Configuración de funciones ventana captura de </a:t>
            </a:r>
            <a:r>
              <a:rPr lang="es-ES" sz="2800" b="1" dirty="0" smtClean="0"/>
              <a:t>datos</a:t>
            </a:r>
            <a:endParaRPr lang="es-EC" sz="2800" dirty="0"/>
          </a:p>
        </p:txBody>
      </p:sp>
      <p:sp>
        <p:nvSpPr>
          <p:cNvPr id="3" name="Marcador de contenido 2"/>
          <p:cNvSpPr>
            <a:spLocks noGrp="1"/>
          </p:cNvSpPr>
          <p:nvPr>
            <p:ph sz="half" idx="1"/>
          </p:nvPr>
        </p:nvSpPr>
        <p:spPr/>
        <p:txBody>
          <a:bodyPr/>
          <a:lstStyle/>
          <a:p>
            <a:r>
              <a:rPr lang="es-ES" dirty="0"/>
              <a:t>Una vez que se han inicializado todas las variables, se configuran los eventos que controlaran el Kinect</a:t>
            </a:r>
            <a:r>
              <a:rPr lang="es-ES" dirty="0" smtClean="0"/>
              <a:t>.</a:t>
            </a:r>
          </a:p>
          <a:p>
            <a:r>
              <a:rPr lang="es-ES" dirty="0" smtClean="0"/>
              <a:t>El procedimiento se lo observa en la siguiente figura.</a:t>
            </a:r>
            <a:endParaRPr lang="es-EC" dirty="0"/>
          </a:p>
        </p:txBody>
      </p:sp>
      <p:graphicFrame>
        <p:nvGraphicFramePr>
          <p:cNvPr id="7" name="Marcador de contenido 6"/>
          <p:cNvGraphicFramePr>
            <a:graphicFrameLocks noGrp="1"/>
          </p:cNvGraphicFramePr>
          <p:nvPr>
            <p:ph sz="half" idx="2"/>
            <p:extLst>
              <p:ext uri="{D42A27DB-BD31-4B8C-83A1-F6EECF244321}">
                <p14:modId xmlns:p14="http://schemas.microsoft.com/office/powerpoint/2010/main" val="691183483"/>
              </p:ext>
            </p:extLst>
          </p:nvPr>
        </p:nvGraphicFramePr>
        <p:xfrm>
          <a:off x="7191375" y="1782587"/>
          <a:ext cx="4445454" cy="4121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2993444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Lectura</a:t>
            </a:r>
            <a:r>
              <a:rPr lang="en-US" dirty="0" smtClean="0"/>
              <a:t> de </a:t>
            </a:r>
            <a:r>
              <a:rPr lang="en-US" dirty="0" err="1" smtClean="0"/>
              <a:t>datos</a:t>
            </a:r>
            <a:r>
              <a:rPr lang="en-US" dirty="0" smtClean="0"/>
              <a:t> </a:t>
            </a:r>
            <a:endParaRPr lang="es-EC" dirty="0"/>
          </a:p>
        </p:txBody>
      </p:sp>
      <p:sp>
        <p:nvSpPr>
          <p:cNvPr id="3" name="Marcador de contenido 2"/>
          <p:cNvSpPr>
            <a:spLocks noGrp="1"/>
          </p:cNvSpPr>
          <p:nvPr>
            <p:ph sz="half" idx="1"/>
          </p:nvPr>
        </p:nvSpPr>
        <p:spPr/>
        <p:txBody>
          <a:bodyPr/>
          <a:lstStyle/>
          <a:p>
            <a:r>
              <a:rPr lang="en-US" dirty="0" smtClean="0"/>
              <a:t>Para la </a:t>
            </a:r>
            <a:r>
              <a:rPr lang="en-US" dirty="0" err="1" smtClean="0"/>
              <a:t>lectura</a:t>
            </a:r>
            <a:r>
              <a:rPr lang="en-US" dirty="0" smtClean="0"/>
              <a:t> de </a:t>
            </a:r>
            <a:r>
              <a:rPr lang="en-US" dirty="0" err="1" smtClean="0"/>
              <a:t>datos</a:t>
            </a:r>
            <a:r>
              <a:rPr lang="en-US" dirty="0" smtClean="0"/>
              <a:t> se </a:t>
            </a:r>
            <a:r>
              <a:rPr lang="en-US" dirty="0" err="1" smtClean="0"/>
              <a:t>detallan</a:t>
            </a:r>
            <a:r>
              <a:rPr lang="en-US" dirty="0" smtClean="0"/>
              <a:t> 3 </a:t>
            </a:r>
            <a:r>
              <a:rPr lang="en-US" dirty="0" err="1" smtClean="0"/>
              <a:t>funciones</a:t>
            </a:r>
            <a:r>
              <a:rPr lang="en-US" dirty="0" smtClean="0"/>
              <a:t>:</a:t>
            </a:r>
          </a:p>
          <a:p>
            <a:pPr lvl="1"/>
            <a:r>
              <a:rPr lang="en-US" dirty="0" err="1" smtClean="0"/>
              <a:t>Detección</a:t>
            </a:r>
            <a:r>
              <a:rPr lang="en-US" dirty="0" smtClean="0"/>
              <a:t> del </a:t>
            </a:r>
            <a:r>
              <a:rPr lang="en-US" dirty="0" err="1" smtClean="0"/>
              <a:t>Esqueleto</a:t>
            </a:r>
            <a:endParaRPr lang="en-US" dirty="0" smtClean="0"/>
          </a:p>
          <a:p>
            <a:pPr lvl="1"/>
            <a:r>
              <a:rPr lang="en-US" dirty="0" err="1" smtClean="0"/>
              <a:t>Detección</a:t>
            </a:r>
            <a:r>
              <a:rPr lang="en-US" dirty="0" smtClean="0"/>
              <a:t> de la </a:t>
            </a:r>
            <a:r>
              <a:rPr lang="en-US" dirty="0" err="1" smtClean="0"/>
              <a:t>Imagen</a:t>
            </a:r>
            <a:endParaRPr lang="en-US" dirty="0" smtClean="0"/>
          </a:p>
          <a:p>
            <a:pPr lvl="1"/>
            <a:r>
              <a:rPr lang="en-US" dirty="0" err="1" smtClean="0"/>
              <a:t>Comunicación</a:t>
            </a:r>
            <a:r>
              <a:rPr lang="en-US" dirty="0" smtClean="0"/>
              <a:t> serial</a:t>
            </a:r>
          </a:p>
          <a:p>
            <a:pPr marL="457200" lvl="1" indent="0">
              <a:buNone/>
            </a:pPr>
            <a:endParaRPr lang="es-EC" dirty="0"/>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1989655076"/>
              </p:ext>
            </p:extLst>
          </p:nvPr>
        </p:nvGraphicFramePr>
        <p:xfrm>
          <a:off x="7543800" y="1264555"/>
          <a:ext cx="2710543" cy="5150032"/>
        </p:xfrm>
        <a:graphic>
          <a:graphicData uri="http://schemas.openxmlformats.org/presentationml/2006/ole">
            <mc:AlternateContent xmlns:mc="http://schemas.openxmlformats.org/markup-compatibility/2006">
              <mc:Choice xmlns:v="urn:schemas-microsoft-com:vml" Requires="v">
                <p:oleObj spid="_x0000_s9256" name="Visio" r:id="rId4" imgW="3563134" imgH="6713292" progId="Visio.Drawing.11">
                  <p:embed/>
                </p:oleObj>
              </mc:Choice>
              <mc:Fallback>
                <p:oleObj name="Visio" r:id="rId4" imgW="3563134" imgH="6713292" progId="Visio.Drawing.11">
                  <p:embed/>
                  <p:pic>
                    <p:nvPicPr>
                      <p:cNvPr id="0" name="Object 1"/>
                      <p:cNvPicPr>
                        <a:picLocks noChangeAspect="1" noChangeArrowheads="1"/>
                      </p:cNvPicPr>
                      <p:nvPr/>
                    </p:nvPicPr>
                    <p:blipFill>
                      <a:blip r:embed="rId5"/>
                      <a:srcRect/>
                      <a:stretch>
                        <a:fillRect/>
                      </a:stretch>
                    </p:blipFill>
                    <p:spPr bwMode="auto">
                      <a:xfrm>
                        <a:off x="7543800" y="1264555"/>
                        <a:ext cx="2710543" cy="5150032"/>
                      </a:xfrm>
                      <a:prstGeom prst="rect">
                        <a:avLst/>
                      </a:prstGeom>
                      <a:noFill/>
                    </p:spPr>
                  </p:pic>
                </p:oleObj>
              </mc:Fallback>
            </mc:AlternateContent>
          </a:graphicData>
        </a:graphic>
      </p:graphicFrame>
    </p:spTree>
    <p:extLst>
      <p:ext uri="{BB962C8B-B14F-4D97-AF65-F5344CB8AC3E}">
        <p14:creationId xmlns:p14="http://schemas.microsoft.com/office/powerpoint/2010/main" val="1910750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Lectura</a:t>
            </a:r>
            <a:r>
              <a:rPr lang="en-US" dirty="0" smtClean="0"/>
              <a:t> de </a:t>
            </a:r>
            <a:r>
              <a:rPr lang="en-US" dirty="0" err="1" smtClean="0"/>
              <a:t>Datos</a:t>
            </a:r>
            <a:endParaRPr lang="es-EC" dirty="0"/>
          </a:p>
        </p:txBody>
      </p:sp>
      <p:graphicFrame>
        <p:nvGraphicFramePr>
          <p:cNvPr id="7" name="Marcador de contenido 6"/>
          <p:cNvGraphicFramePr>
            <a:graphicFrameLocks noGrp="1"/>
          </p:cNvGraphicFramePr>
          <p:nvPr>
            <p:ph sz="half" idx="2"/>
            <p:extLst>
              <p:ext uri="{D42A27DB-BD31-4B8C-83A1-F6EECF244321}">
                <p14:modId xmlns:p14="http://schemas.microsoft.com/office/powerpoint/2010/main" val="1711372509"/>
              </p:ext>
            </p:extLst>
          </p:nvPr>
        </p:nvGraphicFramePr>
        <p:xfrm>
          <a:off x="6890656" y="2265032"/>
          <a:ext cx="4376057" cy="2853060"/>
        </p:xfrm>
        <a:graphic>
          <a:graphicData uri="http://schemas.openxmlformats.org/drawingml/2006/table">
            <a:tbl>
              <a:tblPr firstRow="1" bandRow="1">
                <a:tableStyleId>{5C22544A-7EE6-4342-B048-85BDC9FD1C3A}</a:tableStyleId>
              </a:tblPr>
              <a:tblGrid>
                <a:gridCol w="3185639"/>
                <a:gridCol w="1190418"/>
              </a:tblGrid>
              <a:tr h="247283">
                <a:tc>
                  <a:txBody>
                    <a:bodyPr/>
                    <a:lstStyle/>
                    <a:p>
                      <a:pPr algn="ctr">
                        <a:lnSpc>
                          <a:spcPct val="150000"/>
                        </a:lnSpc>
                        <a:spcAft>
                          <a:spcPts val="0"/>
                        </a:spcAft>
                      </a:pPr>
                      <a:r>
                        <a:rPr lang="es-ES" sz="1200">
                          <a:effectLst/>
                        </a:rPr>
                        <a:t>Parámetro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Valor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78301">
                <a:tc>
                  <a:txBody>
                    <a:bodyPr/>
                    <a:lstStyle/>
                    <a:p>
                      <a:pPr algn="l">
                        <a:lnSpc>
                          <a:spcPct val="150000"/>
                        </a:lnSpc>
                        <a:spcAft>
                          <a:spcPts val="0"/>
                        </a:spcAft>
                      </a:pPr>
                      <a:r>
                        <a:rPr lang="es-ES" sz="1200">
                          <a:effectLst/>
                        </a:rPr>
                        <a:t>Numero de puerto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S" sz="1200">
                          <a:effectLst/>
                        </a:rPr>
                        <a:t>Seleccionado desde interfaz</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47348">
                <a:tc>
                  <a:txBody>
                    <a:bodyPr/>
                    <a:lstStyle/>
                    <a:p>
                      <a:pPr algn="l">
                        <a:lnSpc>
                          <a:spcPct val="150000"/>
                        </a:lnSpc>
                        <a:spcAft>
                          <a:spcPts val="0"/>
                        </a:spcAft>
                      </a:pPr>
                      <a:r>
                        <a:rPr lang="es-ES" sz="1200">
                          <a:effectLst/>
                        </a:rPr>
                        <a:t>Baudios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S" sz="1200">
                          <a:effectLst/>
                        </a:rPr>
                        <a:t>19200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28839">
                <a:tc>
                  <a:txBody>
                    <a:bodyPr/>
                    <a:lstStyle/>
                    <a:p>
                      <a:pPr algn="l">
                        <a:lnSpc>
                          <a:spcPct val="150000"/>
                        </a:lnSpc>
                        <a:spcAft>
                          <a:spcPts val="0"/>
                        </a:spcAft>
                      </a:pPr>
                      <a:r>
                        <a:rPr lang="es-ES" sz="1200">
                          <a:effectLst/>
                        </a:rPr>
                        <a:t>Paridad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S" sz="1200">
                          <a:effectLst/>
                        </a:rPr>
                        <a:t>ninguna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47348">
                <a:tc>
                  <a:txBody>
                    <a:bodyPr/>
                    <a:lstStyle/>
                    <a:p>
                      <a:pPr algn="l">
                        <a:lnSpc>
                          <a:spcPct val="150000"/>
                        </a:lnSpc>
                        <a:spcAft>
                          <a:spcPts val="0"/>
                        </a:spcAft>
                      </a:pPr>
                      <a:r>
                        <a:rPr lang="es-ES" sz="1200">
                          <a:effectLst/>
                        </a:rPr>
                        <a:t>Longitud de la palabra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S" sz="1200">
                          <a:effectLst/>
                        </a:rPr>
                        <a:t>8 bits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47348">
                <a:tc>
                  <a:txBody>
                    <a:bodyPr/>
                    <a:lstStyle/>
                    <a:p>
                      <a:pPr algn="l">
                        <a:lnSpc>
                          <a:spcPct val="150000"/>
                        </a:lnSpc>
                        <a:spcAft>
                          <a:spcPts val="0"/>
                        </a:spcAft>
                      </a:pPr>
                      <a:r>
                        <a:rPr lang="es-ES" sz="1200">
                          <a:effectLst/>
                        </a:rPr>
                        <a:t>Bits de parada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S"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47348">
                <a:tc>
                  <a:txBody>
                    <a:bodyPr/>
                    <a:lstStyle/>
                    <a:p>
                      <a:pPr algn="l">
                        <a:lnSpc>
                          <a:spcPct val="150000"/>
                        </a:lnSpc>
                        <a:spcAft>
                          <a:spcPts val="0"/>
                        </a:spcAft>
                      </a:pPr>
                      <a:r>
                        <a:rPr lang="es-ES" sz="1200">
                          <a:effectLst/>
                        </a:rPr>
                        <a:t>Tiempo de lectura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S" sz="1200">
                          <a:effectLst/>
                        </a:rPr>
                        <a:t>500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47348">
                <a:tc>
                  <a:txBody>
                    <a:bodyPr/>
                    <a:lstStyle/>
                    <a:p>
                      <a:pPr algn="l">
                        <a:lnSpc>
                          <a:spcPct val="150000"/>
                        </a:lnSpc>
                        <a:spcAft>
                          <a:spcPts val="0"/>
                        </a:spcAft>
                      </a:pPr>
                      <a:r>
                        <a:rPr lang="es-ES" sz="1200">
                          <a:effectLst/>
                        </a:rPr>
                        <a:t>Tiempo de escritura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es-ES" sz="1200" dirty="0">
                          <a:effectLst/>
                        </a:rPr>
                        <a:t>500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979827240"/>
              </p:ext>
            </p:extLst>
          </p:nvPr>
        </p:nvGraphicFramePr>
        <p:xfrm>
          <a:off x="3526971" y="1905000"/>
          <a:ext cx="1802183" cy="4069445"/>
        </p:xfrm>
        <a:graphic>
          <a:graphicData uri="http://schemas.openxmlformats.org/presentationml/2006/ole">
            <mc:AlternateContent xmlns:mc="http://schemas.openxmlformats.org/markup-compatibility/2006">
              <mc:Choice xmlns:v="urn:schemas-microsoft-com:vml" Requires="v">
                <p:oleObj spid="_x0000_s10280" name="Visio" r:id="rId4" imgW="2048861" imgH="4553238" progId="Visio.Drawing.11">
                  <p:embed/>
                </p:oleObj>
              </mc:Choice>
              <mc:Fallback>
                <p:oleObj name="Visio" r:id="rId4" imgW="2048861" imgH="4553238"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971" y="1905000"/>
                        <a:ext cx="1802183" cy="4069445"/>
                      </a:xfrm>
                      <a:prstGeom prst="rect">
                        <a:avLst/>
                      </a:prstGeom>
                      <a:noFill/>
                    </p:spPr>
                  </p:pic>
                </p:oleObj>
              </mc:Fallback>
            </mc:AlternateContent>
          </a:graphicData>
        </a:graphic>
      </p:graphicFrame>
    </p:spTree>
    <p:extLst>
      <p:ext uri="{BB962C8B-B14F-4D97-AF65-F5344CB8AC3E}">
        <p14:creationId xmlns:p14="http://schemas.microsoft.com/office/powerpoint/2010/main" val="3835225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Almacenamiento </a:t>
            </a:r>
            <a:r>
              <a:rPr lang="es-EC" dirty="0"/>
              <a:t>en la base de datos</a:t>
            </a:r>
          </a:p>
        </p:txBody>
      </p:sp>
      <p:sp>
        <p:nvSpPr>
          <p:cNvPr id="3" name="Marcador de contenido 2"/>
          <p:cNvSpPr>
            <a:spLocks noGrp="1"/>
          </p:cNvSpPr>
          <p:nvPr>
            <p:ph sz="half" idx="1"/>
          </p:nvPr>
        </p:nvSpPr>
        <p:spPr/>
        <p:txBody>
          <a:bodyPr/>
          <a:lstStyle/>
          <a:p>
            <a:r>
              <a:rPr lang="en-US" dirty="0" smtClean="0"/>
              <a:t>Para el </a:t>
            </a:r>
            <a:r>
              <a:rPr lang="en-US" dirty="0" err="1" smtClean="0"/>
              <a:t>almacenamiento</a:t>
            </a:r>
            <a:r>
              <a:rPr lang="en-US" dirty="0" smtClean="0"/>
              <a:t> en la base de </a:t>
            </a:r>
            <a:r>
              <a:rPr lang="en-US" dirty="0" err="1" smtClean="0"/>
              <a:t>datos</a:t>
            </a:r>
            <a:r>
              <a:rPr lang="en-US" dirty="0" smtClean="0"/>
              <a:t> se </a:t>
            </a:r>
            <a:r>
              <a:rPr lang="en-US" dirty="0" err="1" smtClean="0"/>
              <a:t>desarrollaron</a:t>
            </a:r>
            <a:r>
              <a:rPr lang="en-US" dirty="0" smtClean="0"/>
              <a:t> dos </a:t>
            </a:r>
            <a:r>
              <a:rPr lang="en-US" dirty="0" err="1" smtClean="0"/>
              <a:t>funciones</a:t>
            </a:r>
            <a:r>
              <a:rPr lang="en-US" dirty="0"/>
              <a:t> </a:t>
            </a:r>
            <a:r>
              <a:rPr lang="en-US" dirty="0" smtClean="0"/>
              <a:t>para la </a:t>
            </a:r>
            <a:r>
              <a:rPr lang="en-US" dirty="0" err="1" smtClean="0"/>
              <a:t>lectura</a:t>
            </a:r>
            <a:r>
              <a:rPr lang="en-US" dirty="0" smtClean="0"/>
              <a:t> y la </a:t>
            </a:r>
            <a:r>
              <a:rPr lang="en-US" dirty="0" err="1" smtClean="0"/>
              <a:t>escritura</a:t>
            </a:r>
            <a:r>
              <a:rPr lang="en-US" dirty="0" smtClean="0"/>
              <a:t> en la </a:t>
            </a:r>
            <a:r>
              <a:rPr lang="en-US" dirty="0" err="1" smtClean="0"/>
              <a:t>misma</a:t>
            </a:r>
            <a:endParaRPr lang="en-US" dirty="0" smtClean="0"/>
          </a:p>
          <a:p>
            <a:endParaRPr lang="en-US" dirty="0" smtClean="0"/>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673869882"/>
              </p:ext>
            </p:extLst>
          </p:nvPr>
        </p:nvGraphicFramePr>
        <p:xfrm>
          <a:off x="8044543" y="1349968"/>
          <a:ext cx="2427514" cy="4958326"/>
        </p:xfrm>
        <a:graphic>
          <a:graphicData uri="http://schemas.openxmlformats.org/presentationml/2006/ole">
            <mc:AlternateContent xmlns:mc="http://schemas.openxmlformats.org/markup-compatibility/2006">
              <mc:Choice xmlns:v="urn:schemas-microsoft-com:vml" Requires="v">
                <p:oleObj spid="_x0000_s11303" name="Visio" r:id="rId4" imgW="3293137" imgH="6713292" progId="Visio.Drawing.11">
                  <p:embed/>
                </p:oleObj>
              </mc:Choice>
              <mc:Fallback>
                <p:oleObj name="Visio" r:id="rId4" imgW="3293137" imgH="6713292"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4543" y="1349968"/>
                        <a:ext cx="2427514" cy="4958326"/>
                      </a:xfrm>
                      <a:prstGeom prst="rect">
                        <a:avLst/>
                      </a:prstGeom>
                      <a:noFill/>
                    </p:spPr>
                  </p:pic>
                </p:oleObj>
              </mc:Fallback>
            </mc:AlternateContent>
          </a:graphicData>
        </a:graphic>
      </p:graphicFrame>
    </p:spTree>
    <p:extLst>
      <p:ext uri="{BB962C8B-B14F-4D97-AF65-F5344CB8AC3E}">
        <p14:creationId xmlns:p14="http://schemas.microsoft.com/office/powerpoint/2010/main" val="653807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Gráfico </a:t>
            </a:r>
            <a:r>
              <a:rPr lang="es-EC" dirty="0"/>
              <a:t>de curvas</a:t>
            </a: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1006273061"/>
              </p:ext>
            </p:extLst>
          </p:nvPr>
        </p:nvGraphicFramePr>
        <p:xfrm>
          <a:off x="5421086" y="1371600"/>
          <a:ext cx="1066800" cy="5029200"/>
        </p:xfrm>
        <a:graphic>
          <a:graphicData uri="http://schemas.openxmlformats.org/presentationml/2006/ole">
            <mc:AlternateContent xmlns:mc="http://schemas.openxmlformats.org/markup-compatibility/2006">
              <mc:Choice xmlns:v="urn:schemas-microsoft-com:vml" Requires="v">
                <p:oleObj spid="_x0000_s12328" name="Visio" r:id="rId4" imgW="953311" imgH="4553238" progId="Visio.Drawing.11">
                  <p:embed/>
                </p:oleObj>
              </mc:Choice>
              <mc:Fallback>
                <p:oleObj name="Visio" r:id="rId4" imgW="953311" imgH="4553238"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086" y="1371600"/>
                        <a:ext cx="1066800"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6513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381000"/>
            <a:ext cx="9144002" cy="1103784"/>
          </a:xfrm>
        </p:spPr>
        <p:txBody>
          <a:bodyPr/>
          <a:lstStyle/>
          <a:p>
            <a:pPr algn="ctr"/>
            <a:r>
              <a:rPr lang="en-US" dirty="0" err="1" smtClean="0"/>
              <a:t>Visualización</a:t>
            </a:r>
            <a:r>
              <a:rPr lang="en-US" dirty="0" smtClean="0"/>
              <a:t> </a:t>
            </a:r>
            <a:r>
              <a:rPr lang="en-US" dirty="0"/>
              <a:t>de </a:t>
            </a:r>
            <a:r>
              <a:rPr lang="en-US" dirty="0" err="1"/>
              <a:t>resultados</a:t>
            </a:r>
            <a:r>
              <a:rPr lang="en-US" dirty="0"/>
              <a:t> </a:t>
            </a:r>
          </a:p>
        </p:txBody>
      </p:sp>
      <p:sp>
        <p:nvSpPr>
          <p:cNvPr id="3" name="Marcador de posición de texto 2"/>
          <p:cNvSpPr>
            <a:spLocks noGrp="1"/>
          </p:cNvSpPr>
          <p:nvPr>
            <p:ph type="body" idx="1"/>
          </p:nvPr>
        </p:nvSpPr>
        <p:spPr>
          <a:xfrm>
            <a:off x="381182" y="1977008"/>
            <a:ext cx="2581216" cy="659420"/>
          </a:xfrm>
        </p:spPr>
        <p:txBody>
          <a:bodyPr/>
          <a:lstStyle/>
          <a:p>
            <a:r>
              <a:rPr lang="es-ES" dirty="0" smtClean="0"/>
              <a:t>VENTANA</a:t>
            </a:r>
            <a:r>
              <a:rPr lang="en-US" dirty="0" smtClean="0"/>
              <a:t> DE </a:t>
            </a:r>
            <a:r>
              <a:rPr lang="es-ES" dirty="0" smtClean="0"/>
              <a:t>PRESENTACIÓN</a:t>
            </a:r>
            <a:endParaRPr lang="es-ES" dirty="0"/>
          </a:p>
        </p:txBody>
      </p:sp>
      <p:pic>
        <p:nvPicPr>
          <p:cNvPr id="7" name="Marcador de contenido 6"/>
          <p:cNvPicPr>
            <a:picLocks noGrp="1" noChangeAspect="1"/>
          </p:cNvPicPr>
          <p:nvPr>
            <p:ph sz="half" idx="2"/>
          </p:nvPr>
        </p:nvPicPr>
        <p:blipFill>
          <a:blip r:embed="rId3"/>
          <a:stretch>
            <a:fillRect/>
          </a:stretch>
        </p:blipFill>
        <p:spPr>
          <a:xfrm>
            <a:off x="370110" y="3212977"/>
            <a:ext cx="2808309" cy="1976535"/>
          </a:xfrm>
          <a:prstGeom prst="rect">
            <a:avLst/>
          </a:prstGeom>
        </p:spPr>
      </p:pic>
      <p:sp>
        <p:nvSpPr>
          <p:cNvPr id="5" name="Marcador de posición de texto 4"/>
          <p:cNvSpPr>
            <a:spLocks noGrp="1"/>
          </p:cNvSpPr>
          <p:nvPr>
            <p:ph type="body" sz="quarter" idx="3"/>
          </p:nvPr>
        </p:nvSpPr>
        <p:spPr>
          <a:xfrm>
            <a:off x="3322438" y="1895057"/>
            <a:ext cx="3738551" cy="659420"/>
          </a:xfrm>
        </p:spPr>
        <p:txBody>
          <a:bodyPr/>
          <a:lstStyle/>
          <a:p>
            <a:r>
              <a:rPr lang="es-ES" dirty="0" smtClean="0"/>
              <a:t>VENTANA DE CAPTURA DE DATOS</a:t>
            </a:r>
            <a:endParaRPr lang="es-ES" dirty="0"/>
          </a:p>
        </p:txBody>
      </p:sp>
      <p:sp>
        <p:nvSpPr>
          <p:cNvPr id="13" name="Marcador de posición de texto 4"/>
          <p:cNvSpPr txBox="1">
            <a:spLocks/>
          </p:cNvSpPr>
          <p:nvPr/>
        </p:nvSpPr>
        <p:spPr>
          <a:xfrm>
            <a:off x="7619501" y="1890976"/>
            <a:ext cx="3738551" cy="65942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b="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10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9pPr>
          </a:lstStyle>
          <a:p>
            <a:r>
              <a:rPr lang="es-ES" dirty="0"/>
              <a:t>VENTANA DE ANÁLISIS DE DATOS</a:t>
            </a:r>
          </a:p>
        </p:txBody>
      </p:sp>
      <p:pic>
        <p:nvPicPr>
          <p:cNvPr id="17" name="Imagen 16"/>
          <p:cNvPicPr>
            <a:picLocks noChangeAspect="1"/>
          </p:cNvPicPr>
          <p:nvPr/>
        </p:nvPicPr>
        <p:blipFill>
          <a:blip r:embed="rId4"/>
          <a:stretch>
            <a:fillRect/>
          </a:stretch>
        </p:blipFill>
        <p:spPr>
          <a:xfrm>
            <a:off x="3322437" y="2797098"/>
            <a:ext cx="4158640" cy="2720135"/>
          </a:xfrm>
          <a:prstGeom prst="rect">
            <a:avLst/>
          </a:prstGeom>
        </p:spPr>
      </p:pic>
      <p:pic>
        <p:nvPicPr>
          <p:cNvPr id="19" name="Imagen 18"/>
          <p:cNvPicPr>
            <a:picLocks noChangeAspect="1"/>
          </p:cNvPicPr>
          <p:nvPr/>
        </p:nvPicPr>
        <p:blipFill>
          <a:blip r:embed="rId5"/>
          <a:stretch>
            <a:fillRect/>
          </a:stretch>
        </p:blipFill>
        <p:spPr>
          <a:xfrm>
            <a:off x="7633202" y="2797097"/>
            <a:ext cx="4223439" cy="2720135"/>
          </a:xfrm>
          <a:prstGeom prst="rect">
            <a:avLst/>
          </a:prstGeom>
        </p:spPr>
      </p:pic>
    </p:spTree>
    <p:extLst>
      <p:ext uri="{BB962C8B-B14F-4D97-AF65-F5344CB8AC3E}">
        <p14:creationId xmlns:p14="http://schemas.microsoft.com/office/powerpoint/2010/main" val="12600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n-US" dirty="0" err="1" smtClean="0"/>
              <a:t>Ventana</a:t>
            </a:r>
            <a:r>
              <a:rPr lang="en-US" dirty="0" smtClean="0"/>
              <a:t> de </a:t>
            </a:r>
            <a:r>
              <a:rPr lang="en-US" dirty="0" err="1" smtClean="0"/>
              <a:t>Presentación</a:t>
            </a:r>
            <a:endParaRPr lang="es-EC" dirty="0"/>
          </a:p>
        </p:txBody>
      </p:sp>
      <p:pic>
        <p:nvPicPr>
          <p:cNvPr id="9" name="Marcador de contenido 6"/>
          <p:cNvPicPr>
            <a:picLocks noGrp="1" noChangeAspect="1"/>
          </p:cNvPicPr>
          <p:nvPr>
            <p:ph idx="1"/>
          </p:nvPr>
        </p:nvPicPr>
        <p:blipFill>
          <a:blip r:embed="rId3"/>
          <a:stretch>
            <a:fillRect/>
          </a:stretch>
        </p:blipFill>
        <p:spPr>
          <a:xfrm>
            <a:off x="3080086" y="1629646"/>
            <a:ext cx="6494532" cy="4570961"/>
          </a:xfrm>
          <a:prstGeom prst="rect">
            <a:avLst/>
          </a:prstGeom>
        </p:spPr>
      </p:pic>
    </p:spTree>
    <p:extLst>
      <p:ext uri="{BB962C8B-B14F-4D97-AF65-F5344CB8AC3E}">
        <p14:creationId xmlns:p14="http://schemas.microsoft.com/office/powerpoint/2010/main" val="31332282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03714" y="664028"/>
            <a:ext cx="9144002" cy="527720"/>
          </a:xfrm>
        </p:spPr>
        <p:txBody>
          <a:bodyPr>
            <a:noAutofit/>
          </a:bodyPr>
          <a:lstStyle/>
          <a:p>
            <a:r>
              <a:rPr lang="es-ES" dirty="0"/>
              <a:t>Ventana</a:t>
            </a:r>
            <a:r>
              <a:rPr lang="es-ES"/>
              <a:t> de captura de </a:t>
            </a:r>
            <a:r>
              <a:rPr lang="es-ES" smtClean="0"/>
              <a:t>datos</a:t>
            </a:r>
            <a:endParaRPr lang="en-US" dirty="0"/>
          </a:p>
        </p:txBody>
      </p:sp>
      <p:pic>
        <p:nvPicPr>
          <p:cNvPr id="8" name="Imagen 7"/>
          <p:cNvPicPr>
            <a:picLocks noChangeAspect="1"/>
          </p:cNvPicPr>
          <p:nvPr/>
        </p:nvPicPr>
        <p:blipFill>
          <a:blip r:embed="rId3"/>
          <a:stretch>
            <a:fillRect/>
          </a:stretch>
        </p:blipFill>
        <p:spPr>
          <a:xfrm>
            <a:off x="2362199" y="1431236"/>
            <a:ext cx="7264796" cy="4751849"/>
          </a:xfrm>
          <a:prstGeom prst="rect">
            <a:avLst/>
          </a:prstGeom>
        </p:spPr>
      </p:pic>
    </p:spTree>
    <p:extLst>
      <p:ext uri="{BB962C8B-B14F-4D97-AF65-F5344CB8AC3E}">
        <p14:creationId xmlns:p14="http://schemas.microsoft.com/office/powerpoint/2010/main" val="288649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Antecedentes</a:t>
            </a:r>
            <a:endParaRPr lang="es-ES" dirty="0"/>
          </a:p>
        </p:txBody>
      </p:sp>
      <p:sp>
        <p:nvSpPr>
          <p:cNvPr id="3" name="Marcador de contenido 2"/>
          <p:cNvSpPr>
            <a:spLocks noGrp="1"/>
          </p:cNvSpPr>
          <p:nvPr>
            <p:ph sz="half" idx="1"/>
          </p:nvPr>
        </p:nvSpPr>
        <p:spPr/>
        <p:txBody>
          <a:bodyPr>
            <a:normAutofit fontScale="92500" lnSpcReduction="20000"/>
          </a:bodyPr>
          <a:lstStyle/>
          <a:p>
            <a:pPr algn="just"/>
            <a:r>
              <a:rPr lang="es-ES" dirty="0"/>
              <a:t>Honore de </a:t>
            </a:r>
            <a:r>
              <a:rPr lang="es-ES" dirty="0" smtClean="0"/>
              <a:t>Balzac</a:t>
            </a:r>
          </a:p>
          <a:p>
            <a:pPr algn="just"/>
            <a:r>
              <a:rPr lang="es-ES" dirty="0" smtClean="0"/>
              <a:t>La </a:t>
            </a:r>
            <a:r>
              <a:rPr lang="es-ES" dirty="0"/>
              <a:t>manera de caminar es un aspecto que considera importante, razón por la cual escribió un tratado sobre la manera de caminar titulado “Teoría del andar</a:t>
            </a:r>
            <a:r>
              <a:rPr lang="es-ES" dirty="0" smtClean="0"/>
              <a:t>”, </a:t>
            </a:r>
            <a:r>
              <a:rPr lang="es-ES" dirty="0"/>
              <a:t>realizando afirmaciones muy acertadas y proponiendo una serie de axiomas, en donde considera los factores que pueden modular la marcha, como diferencias raciales, culturales, sociales y climáticas, además de otros factores como el calzado, el peso, la altura o diversas patologías.</a:t>
            </a:r>
          </a:p>
        </p:txBody>
      </p:sp>
      <p:pic>
        <p:nvPicPr>
          <p:cNvPr id="7170" name="Picture 2" descr="http://www.moonmentum.com/blog/wp-content/uploads/2012/05/Balzac-Semilla-251x300.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6468" t="6105" r="6213" b="5745"/>
          <a:stretch/>
        </p:blipFill>
        <p:spPr bwMode="auto">
          <a:xfrm>
            <a:off x="8307238" y="2760453"/>
            <a:ext cx="2087592" cy="2518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588818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87014" y="708777"/>
            <a:ext cx="8298700" cy="527720"/>
          </a:xfrm>
        </p:spPr>
        <p:txBody>
          <a:bodyPr>
            <a:noAutofit/>
          </a:bodyPr>
          <a:lstStyle/>
          <a:p>
            <a:r>
              <a:rPr lang="es-ES" dirty="0"/>
              <a:t>Ventana</a:t>
            </a:r>
            <a:r>
              <a:rPr lang="es-ES"/>
              <a:t> de análisis de </a:t>
            </a:r>
            <a:r>
              <a:rPr lang="es-ES" smtClean="0"/>
              <a:t>resultados</a:t>
            </a:r>
            <a:endParaRPr lang="en-US" dirty="0"/>
          </a:p>
        </p:txBody>
      </p:sp>
      <p:pic>
        <p:nvPicPr>
          <p:cNvPr id="4" name="Imagen 3"/>
          <p:cNvPicPr>
            <a:picLocks noChangeAspect="1"/>
          </p:cNvPicPr>
          <p:nvPr/>
        </p:nvPicPr>
        <p:blipFill>
          <a:blip r:embed="rId3"/>
          <a:stretch>
            <a:fillRect/>
          </a:stretch>
        </p:blipFill>
        <p:spPr>
          <a:xfrm>
            <a:off x="2587014" y="1680756"/>
            <a:ext cx="8396372" cy="4632959"/>
          </a:xfrm>
          <a:prstGeom prst="rect">
            <a:avLst/>
          </a:prstGeom>
        </p:spPr>
      </p:pic>
      <p:pic>
        <p:nvPicPr>
          <p:cNvPr id="3" name="Imagen 2"/>
          <p:cNvPicPr>
            <a:picLocks noChangeAspect="1"/>
          </p:cNvPicPr>
          <p:nvPr/>
        </p:nvPicPr>
        <p:blipFill>
          <a:blip r:embed="rId4"/>
          <a:stretch>
            <a:fillRect/>
          </a:stretch>
        </p:blipFill>
        <p:spPr>
          <a:xfrm>
            <a:off x="691539" y="2277427"/>
            <a:ext cx="1895475" cy="2486025"/>
          </a:xfrm>
          <a:prstGeom prst="rect">
            <a:avLst/>
          </a:prstGeom>
        </p:spPr>
      </p:pic>
    </p:spTree>
    <p:extLst>
      <p:ext uri="{BB962C8B-B14F-4D97-AF65-F5344CB8AC3E}">
        <p14:creationId xmlns:p14="http://schemas.microsoft.com/office/powerpoint/2010/main" val="296024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PRUEBAS</a:t>
            </a:r>
            <a:r>
              <a:rPr lang="en-US" dirty="0" smtClean="0"/>
              <a:t> Y </a:t>
            </a:r>
            <a:r>
              <a:rPr lang="es-ES" dirty="0" smtClean="0"/>
              <a:t>RESULTADOS</a:t>
            </a:r>
            <a:endParaRPr lang="es-ES" dirty="0"/>
          </a:p>
        </p:txBody>
      </p:sp>
      <p:sp>
        <p:nvSpPr>
          <p:cNvPr id="3" name="Marcador de posición de texto 2"/>
          <p:cNvSpPr>
            <a:spLocks noGrp="1"/>
          </p:cNvSpPr>
          <p:nvPr>
            <p:ph type="body" idx="1"/>
          </p:nvPr>
        </p:nvSpPr>
        <p:spPr/>
        <p:txBody>
          <a:bodyPr/>
          <a:lstStyle/>
          <a:p>
            <a:r>
              <a:rPr lang="es-ES" dirty="0" smtClean="0"/>
              <a:t>Análisis</a:t>
            </a:r>
            <a:r>
              <a:rPr lang="en-US" dirty="0" smtClean="0"/>
              <a:t> de la </a:t>
            </a:r>
            <a:r>
              <a:rPr lang="es-ES" dirty="0" smtClean="0"/>
              <a:t>marcha</a:t>
            </a:r>
            <a:endParaRPr lang="es-ES" dirty="0"/>
          </a:p>
        </p:txBody>
      </p:sp>
    </p:spTree>
    <p:extLst>
      <p:ext uri="{BB962C8B-B14F-4D97-AF65-F5344CB8AC3E}">
        <p14:creationId xmlns:p14="http://schemas.microsoft.com/office/powerpoint/2010/main" val="185888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Entorno </a:t>
            </a:r>
            <a:r>
              <a:rPr lang="es-EC" dirty="0"/>
              <a:t>de pruebas del sistema de análisis del movimiento</a:t>
            </a:r>
          </a:p>
        </p:txBody>
      </p:sp>
      <p:sp>
        <p:nvSpPr>
          <p:cNvPr id="7" name="Marcador de contenido 6"/>
          <p:cNvSpPr>
            <a:spLocks noGrp="1"/>
          </p:cNvSpPr>
          <p:nvPr>
            <p:ph idx="1"/>
          </p:nvPr>
        </p:nvSpPr>
        <p:spPr/>
        <p:txBody>
          <a:bodyPr/>
          <a:lstStyle/>
          <a:p>
            <a:r>
              <a:rPr lang="es-ES" dirty="0"/>
              <a:t>Para la ejecución de la etapa de pruebas y resultados, se han elaborado mediciones del movimiento de la marcha humana, mediante el sistema de análisis de movimiento y la intervención de varias personas. Esto, en un entorno de pruebas que contempla los siguientes elementos principales:</a:t>
            </a:r>
            <a:endParaRPr lang="es-EC" dirty="0"/>
          </a:p>
          <a:p>
            <a:pPr lvl="1"/>
            <a:r>
              <a:rPr lang="es-ES" dirty="0"/>
              <a:t>1 Sensor Kinect</a:t>
            </a:r>
            <a:endParaRPr lang="es-EC" dirty="0"/>
          </a:p>
          <a:p>
            <a:pPr lvl="1"/>
            <a:r>
              <a:rPr lang="es-ES" dirty="0"/>
              <a:t>2 Plataformas de peso</a:t>
            </a:r>
            <a:endParaRPr lang="es-EC" dirty="0"/>
          </a:p>
          <a:p>
            <a:pPr lvl="1"/>
            <a:r>
              <a:rPr lang="es-ES" dirty="0"/>
              <a:t>3 Plataformas de reposo</a:t>
            </a:r>
            <a:endParaRPr lang="es-EC" dirty="0"/>
          </a:p>
          <a:p>
            <a:endParaRPr lang="es-EC" dirty="0"/>
          </a:p>
        </p:txBody>
      </p:sp>
    </p:spTree>
    <p:extLst>
      <p:ext uri="{BB962C8B-B14F-4D97-AF65-F5344CB8AC3E}">
        <p14:creationId xmlns:p14="http://schemas.microsoft.com/office/powerpoint/2010/main" val="39942895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Entorno de pruebas del sistema de análisis del movimiento</a:t>
            </a:r>
          </a:p>
        </p:txBody>
      </p:sp>
      <p:pic>
        <p:nvPicPr>
          <p:cNvPr id="3" name="Imagen 47"/>
          <p:cNvPicPr>
            <a:picLocks noChangeAspect="1"/>
          </p:cNvPicPr>
          <p:nvPr/>
        </p:nvPicPr>
        <p:blipFill>
          <a:blip r:embed="rId3"/>
          <a:stretch>
            <a:fillRect/>
          </a:stretch>
        </p:blipFill>
        <p:spPr>
          <a:xfrm>
            <a:off x="4039362" y="2261616"/>
            <a:ext cx="4991100" cy="3962400"/>
          </a:xfrm>
          <a:prstGeom prst="rect">
            <a:avLst/>
          </a:prstGeom>
        </p:spPr>
      </p:pic>
    </p:spTree>
    <p:extLst>
      <p:ext uri="{BB962C8B-B14F-4D97-AF65-F5344CB8AC3E}">
        <p14:creationId xmlns:p14="http://schemas.microsoft.com/office/powerpoint/2010/main" val="1725570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Pruebas </a:t>
            </a:r>
            <a:r>
              <a:rPr lang="es-EC" dirty="0"/>
              <a:t>de funcionamiento del sistema y resultados experimentales</a:t>
            </a:r>
          </a:p>
        </p:txBody>
      </p:sp>
      <p:sp>
        <p:nvSpPr>
          <p:cNvPr id="3" name="Marcador de contenido 2"/>
          <p:cNvSpPr>
            <a:spLocks noGrp="1"/>
          </p:cNvSpPr>
          <p:nvPr>
            <p:ph sz="half" idx="1"/>
          </p:nvPr>
        </p:nvSpPr>
        <p:spPr/>
        <p:txBody>
          <a:bodyPr/>
          <a:lstStyle/>
          <a:p>
            <a:pPr algn="just"/>
            <a:r>
              <a:rPr lang="es-ES" dirty="0"/>
              <a:t>Previo a desarrollar los experimentos de la marcha, se desarrollaron varias pruebas para determinar una curva de la secuencia del ciclo de la marcha ideal, la misma que permite crear un patrón de referencia, para compararla respecto de la secuencia de la persona a ser evaluada. Por tanto, en el proceso de pruebas se consideran las siguientes etapas:</a:t>
            </a:r>
            <a:endParaRPr lang="es-EC" dirty="0"/>
          </a:p>
          <a:p>
            <a:endParaRPr lang="es-EC" dirty="0"/>
          </a:p>
        </p:txBody>
      </p:sp>
      <p:sp>
        <p:nvSpPr>
          <p:cNvPr id="4" name="Marcador de contenido 3"/>
          <p:cNvSpPr>
            <a:spLocks noGrp="1"/>
          </p:cNvSpPr>
          <p:nvPr>
            <p:ph sz="half" idx="2"/>
          </p:nvPr>
        </p:nvSpPr>
        <p:spPr/>
        <p:txBody>
          <a:bodyPr/>
          <a:lstStyle/>
          <a:p>
            <a:pPr lvl="0" algn="just"/>
            <a:r>
              <a:rPr lang="es-ES" dirty="0"/>
              <a:t>Construcción de la curva ideal de la marcha humana: En escenario de marcha pronunciada y normal.</a:t>
            </a:r>
            <a:endParaRPr lang="es-EC" dirty="0"/>
          </a:p>
          <a:p>
            <a:pPr lvl="0" algn="just"/>
            <a:r>
              <a:rPr lang="es-ES" dirty="0"/>
              <a:t>Generación de pruebas en tres escenarios de marcha: pronunciada, normal y limitada.</a:t>
            </a:r>
            <a:endParaRPr lang="es-EC" dirty="0"/>
          </a:p>
          <a:p>
            <a:pPr lvl="0" algn="just"/>
            <a:r>
              <a:rPr lang="es-ES" dirty="0"/>
              <a:t>Pruebas experimentales con 2 pacientes</a:t>
            </a:r>
            <a:r>
              <a:rPr lang="es-ES" dirty="0" smtClean="0"/>
              <a:t>.</a:t>
            </a:r>
            <a:endParaRPr lang="es-EC" dirty="0"/>
          </a:p>
        </p:txBody>
      </p:sp>
    </p:spTree>
    <p:extLst>
      <p:ext uri="{BB962C8B-B14F-4D97-AF65-F5344CB8AC3E}">
        <p14:creationId xmlns:p14="http://schemas.microsoft.com/office/powerpoint/2010/main" val="30113349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Construcción </a:t>
            </a:r>
            <a:r>
              <a:rPr lang="es-EC" dirty="0"/>
              <a:t>de la curva ideal de la marcha</a:t>
            </a:r>
          </a:p>
        </p:txBody>
      </p:sp>
      <p:sp>
        <p:nvSpPr>
          <p:cNvPr id="3" name="Marcador de contenido 2"/>
          <p:cNvSpPr>
            <a:spLocks noGrp="1"/>
          </p:cNvSpPr>
          <p:nvPr>
            <p:ph sz="half" idx="1"/>
          </p:nvPr>
        </p:nvSpPr>
        <p:spPr/>
        <p:txBody>
          <a:bodyPr/>
          <a:lstStyle/>
          <a:p>
            <a:pPr algn="just"/>
            <a:r>
              <a:rPr lang="es-ES" dirty="0"/>
              <a:t>En este proceso intervinieron 5 personas diferentes, cada una efectuando 5 veces el ciclo de la marcha correspondiente, con un estilo de caminata pronunciado y normal respectivamente, a lo largo de las plataformas del entorno de pruebas</a:t>
            </a:r>
            <a:endParaRPr lang="es-EC" dirty="0"/>
          </a:p>
        </p:txBody>
      </p:sp>
      <p:pic>
        <p:nvPicPr>
          <p:cNvPr id="5" name="Marcador de contenido 4"/>
          <p:cNvPicPr>
            <a:picLocks noGrp="1" noChangeAspect="1"/>
          </p:cNvPicPr>
          <p:nvPr>
            <p:ph sz="half" idx="2"/>
          </p:nvPr>
        </p:nvPicPr>
        <p:blipFill rotWithShape="1">
          <a:blip r:embed="rId3"/>
          <a:srcRect l="33834" t="25856" r="29067" b="11661"/>
          <a:stretch/>
        </p:blipFill>
        <p:spPr>
          <a:xfrm>
            <a:off x="7904746" y="2133600"/>
            <a:ext cx="3602567" cy="3412958"/>
          </a:xfrm>
          <a:prstGeom prst="rect">
            <a:avLst/>
          </a:prstGeom>
        </p:spPr>
      </p:pic>
    </p:spTree>
    <p:extLst>
      <p:ext uri="{BB962C8B-B14F-4D97-AF65-F5344CB8AC3E}">
        <p14:creationId xmlns:p14="http://schemas.microsoft.com/office/powerpoint/2010/main" val="15943505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dirty="0" smtClean="0"/>
              <a:t>Datos </a:t>
            </a:r>
            <a:r>
              <a:rPr lang="es-EC" dirty="0"/>
              <a:t>generales de participantes en la obtención de curva ideal de la marcha</a:t>
            </a:r>
            <a:br>
              <a:rPr lang="es-EC" dirty="0"/>
            </a:br>
            <a:endParaRPr lang="es-EC" dirty="0"/>
          </a:p>
        </p:txBody>
      </p:sp>
      <p:sp>
        <p:nvSpPr>
          <p:cNvPr id="3" name="Marcador de contenido 2"/>
          <p:cNvSpPr>
            <a:spLocks noGrp="1"/>
          </p:cNvSpPr>
          <p:nvPr>
            <p:ph sz="half" idx="1"/>
          </p:nvPr>
        </p:nvSpPr>
        <p:spPr>
          <a:xfrm>
            <a:off x="1698875" y="2205789"/>
            <a:ext cx="4313864" cy="3777622"/>
          </a:xfrm>
        </p:spPr>
        <p:txBody>
          <a:bodyPr>
            <a:normAutofit fontScale="92500"/>
          </a:bodyPr>
          <a:lstStyle/>
          <a:p>
            <a:pPr algn="just"/>
            <a:r>
              <a:rPr lang="en-US" dirty="0" smtClean="0"/>
              <a:t>La </a:t>
            </a:r>
            <a:r>
              <a:rPr lang="en-US" dirty="0" err="1" smtClean="0"/>
              <a:t>tabla</a:t>
            </a:r>
            <a:r>
              <a:rPr lang="en-US" dirty="0" smtClean="0"/>
              <a:t> </a:t>
            </a:r>
            <a:r>
              <a:rPr lang="en-US" dirty="0" err="1" smtClean="0"/>
              <a:t>muestra</a:t>
            </a:r>
            <a:r>
              <a:rPr lang="en-US" dirty="0" smtClean="0"/>
              <a:t> los </a:t>
            </a:r>
            <a:r>
              <a:rPr lang="en-US" dirty="0" err="1" smtClean="0"/>
              <a:t>datos</a:t>
            </a:r>
            <a:r>
              <a:rPr lang="en-US" dirty="0" smtClean="0"/>
              <a:t> con </a:t>
            </a:r>
            <a:r>
              <a:rPr lang="en-US" dirty="0" err="1" smtClean="0"/>
              <a:t>las</a:t>
            </a:r>
            <a:r>
              <a:rPr lang="en-US" dirty="0" smtClean="0"/>
              <a:t> </a:t>
            </a:r>
            <a:r>
              <a:rPr lang="en-US" dirty="0" err="1" smtClean="0"/>
              <a:t>cararcteristicas</a:t>
            </a:r>
            <a:r>
              <a:rPr lang="en-US" dirty="0" smtClean="0"/>
              <a:t>  de </a:t>
            </a:r>
            <a:r>
              <a:rPr lang="en-US" dirty="0" err="1" smtClean="0"/>
              <a:t>edad</a:t>
            </a:r>
            <a:r>
              <a:rPr lang="en-US" dirty="0" smtClean="0"/>
              <a:t>, </a:t>
            </a:r>
            <a:r>
              <a:rPr lang="en-US" dirty="0" err="1" smtClean="0"/>
              <a:t>estatura</a:t>
            </a:r>
            <a:r>
              <a:rPr lang="en-US" dirty="0" smtClean="0"/>
              <a:t> y peso de </a:t>
            </a:r>
            <a:r>
              <a:rPr lang="en-US" dirty="0" err="1" smtClean="0"/>
              <a:t>cada</a:t>
            </a:r>
            <a:r>
              <a:rPr lang="en-US" dirty="0" smtClean="0"/>
              <a:t> </a:t>
            </a:r>
            <a:r>
              <a:rPr lang="en-US" dirty="0" err="1" smtClean="0"/>
              <a:t>uno</a:t>
            </a:r>
            <a:r>
              <a:rPr lang="en-US" dirty="0" smtClean="0"/>
              <a:t> de los </a:t>
            </a:r>
            <a:r>
              <a:rPr lang="en-US" dirty="0" err="1" smtClean="0"/>
              <a:t>participantes</a:t>
            </a:r>
            <a:r>
              <a:rPr lang="en-US" dirty="0" smtClean="0"/>
              <a:t>.</a:t>
            </a:r>
          </a:p>
          <a:p>
            <a:pPr algn="just"/>
            <a:r>
              <a:rPr lang="es-ES" dirty="0"/>
              <a:t>En el proceso de obtención de dichas curvas, se capturaron los puntos del cuerpo correspondientes a la cadera, rodillas, tobillos y </a:t>
            </a:r>
            <a:r>
              <a:rPr lang="es-ES" dirty="0" smtClean="0"/>
              <a:t>pies; </a:t>
            </a:r>
            <a:r>
              <a:rPr lang="es-ES" dirty="0"/>
              <a:t>datos que son indispensables para el análisis de la </a:t>
            </a:r>
            <a:r>
              <a:rPr lang="es-ES" dirty="0" smtClean="0"/>
              <a:t>marcha. </a:t>
            </a:r>
          </a:p>
          <a:p>
            <a:pPr algn="just"/>
            <a:r>
              <a:rPr lang="es-ES" dirty="0" smtClean="0"/>
              <a:t>La prueba se realizó </a:t>
            </a:r>
            <a:r>
              <a:rPr lang="es-ES" dirty="0"/>
              <a:t>durante un tiempo aproximado de 5 segundos</a:t>
            </a:r>
            <a:endParaRPr lang="en-US" dirty="0" smtClean="0"/>
          </a:p>
          <a:p>
            <a:endParaRPr lang="es-EC" dirty="0"/>
          </a:p>
        </p:txBody>
      </p:sp>
      <p:graphicFrame>
        <p:nvGraphicFramePr>
          <p:cNvPr id="5" name="Marcador de contenido 4"/>
          <p:cNvGraphicFramePr>
            <a:graphicFrameLocks noGrp="1"/>
          </p:cNvGraphicFramePr>
          <p:nvPr>
            <p:ph sz="half" idx="2"/>
            <p:extLst>
              <p:ext uri="{D42A27DB-BD31-4B8C-83A1-F6EECF244321}">
                <p14:modId xmlns:p14="http://schemas.microsoft.com/office/powerpoint/2010/main" val="1559448751"/>
              </p:ext>
            </p:extLst>
          </p:nvPr>
        </p:nvGraphicFramePr>
        <p:xfrm>
          <a:off x="6304548" y="2815536"/>
          <a:ext cx="5200063" cy="2558128"/>
        </p:xfrm>
        <a:graphic>
          <a:graphicData uri="http://schemas.openxmlformats.org/drawingml/2006/table">
            <a:tbl>
              <a:tblPr firstRow="1" bandRow="1">
                <a:tableStyleId>{5C22544A-7EE6-4342-B048-85BDC9FD1C3A}</a:tableStyleId>
              </a:tblPr>
              <a:tblGrid>
                <a:gridCol w="1179096"/>
                <a:gridCol w="1371600"/>
                <a:gridCol w="1521499"/>
                <a:gridCol w="1127868"/>
              </a:tblGrid>
              <a:tr h="729328">
                <a:tc>
                  <a:txBody>
                    <a:bodyPr/>
                    <a:lstStyle/>
                    <a:p>
                      <a:pPr algn="ctr">
                        <a:lnSpc>
                          <a:spcPct val="150000"/>
                        </a:lnSpc>
                        <a:spcAft>
                          <a:spcPts val="0"/>
                        </a:spcAft>
                      </a:pPr>
                      <a:r>
                        <a:rPr lang="es-ES" sz="1600" dirty="0">
                          <a:effectLst/>
                        </a:rPr>
                        <a:t> </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tc>
                <a:tc>
                  <a:txBody>
                    <a:bodyPr/>
                    <a:lstStyle/>
                    <a:p>
                      <a:pPr algn="ctr">
                        <a:lnSpc>
                          <a:spcPct val="150000"/>
                        </a:lnSpc>
                        <a:spcAft>
                          <a:spcPts val="0"/>
                        </a:spcAft>
                      </a:pPr>
                      <a:r>
                        <a:rPr lang="es-ES" sz="1600" dirty="0">
                          <a:effectLst/>
                        </a:rPr>
                        <a:t>Edad (Años)</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a:effectLst/>
                        </a:rPr>
                        <a:t>Estatura (cm)</a:t>
                      </a:r>
                      <a:endParaRPr lang="es-EC" sz="16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dirty="0" smtClean="0">
                          <a:effectLst/>
                        </a:rPr>
                        <a:t>Peso (</a:t>
                      </a:r>
                      <a:r>
                        <a:rPr lang="es-ES" sz="1600" dirty="0">
                          <a:effectLst/>
                        </a:rPr>
                        <a:t>kg)</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r>
              <a:tr h="364664">
                <a:tc>
                  <a:txBody>
                    <a:bodyPr/>
                    <a:lstStyle/>
                    <a:p>
                      <a:pPr algn="l">
                        <a:lnSpc>
                          <a:spcPct val="150000"/>
                        </a:lnSpc>
                        <a:spcAft>
                          <a:spcPts val="0"/>
                        </a:spcAft>
                      </a:pPr>
                      <a:r>
                        <a:rPr lang="es-ES" sz="1600" dirty="0">
                          <a:effectLst/>
                        </a:rPr>
                        <a:t>Persona 1</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tc>
                <a:tc>
                  <a:txBody>
                    <a:bodyPr/>
                    <a:lstStyle/>
                    <a:p>
                      <a:pPr algn="ctr">
                        <a:lnSpc>
                          <a:spcPct val="150000"/>
                        </a:lnSpc>
                        <a:spcAft>
                          <a:spcPts val="0"/>
                        </a:spcAft>
                      </a:pPr>
                      <a:r>
                        <a:rPr lang="es-ES" sz="1600" dirty="0">
                          <a:effectLst/>
                        </a:rPr>
                        <a:t>25</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a:effectLst/>
                        </a:rPr>
                        <a:t>171</a:t>
                      </a:r>
                      <a:endParaRPr lang="es-EC" sz="16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a:effectLst/>
                        </a:rPr>
                        <a:t>72</a:t>
                      </a:r>
                      <a:endParaRPr lang="es-EC" sz="16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r>
              <a:tr h="364664">
                <a:tc>
                  <a:txBody>
                    <a:bodyPr/>
                    <a:lstStyle/>
                    <a:p>
                      <a:pPr algn="l">
                        <a:lnSpc>
                          <a:spcPct val="150000"/>
                        </a:lnSpc>
                        <a:spcAft>
                          <a:spcPts val="0"/>
                        </a:spcAft>
                      </a:pPr>
                      <a:r>
                        <a:rPr lang="es-ES" sz="1600" dirty="0">
                          <a:effectLst/>
                        </a:rPr>
                        <a:t>Persona 2</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tc>
                <a:tc>
                  <a:txBody>
                    <a:bodyPr/>
                    <a:lstStyle/>
                    <a:p>
                      <a:pPr algn="ctr">
                        <a:lnSpc>
                          <a:spcPct val="150000"/>
                        </a:lnSpc>
                        <a:spcAft>
                          <a:spcPts val="0"/>
                        </a:spcAft>
                      </a:pPr>
                      <a:r>
                        <a:rPr lang="es-ES" sz="1600" dirty="0">
                          <a:effectLst/>
                        </a:rPr>
                        <a:t>26</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a:effectLst/>
                        </a:rPr>
                        <a:t>171</a:t>
                      </a:r>
                      <a:endParaRPr lang="es-EC" sz="16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a:effectLst/>
                        </a:rPr>
                        <a:t>55</a:t>
                      </a:r>
                      <a:endParaRPr lang="es-EC" sz="16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r>
              <a:tr h="364664">
                <a:tc>
                  <a:txBody>
                    <a:bodyPr/>
                    <a:lstStyle/>
                    <a:p>
                      <a:pPr algn="l">
                        <a:lnSpc>
                          <a:spcPct val="150000"/>
                        </a:lnSpc>
                        <a:spcAft>
                          <a:spcPts val="0"/>
                        </a:spcAft>
                      </a:pPr>
                      <a:r>
                        <a:rPr lang="es-ES" sz="1600" dirty="0">
                          <a:effectLst/>
                        </a:rPr>
                        <a:t>Persona 3</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tc>
                <a:tc>
                  <a:txBody>
                    <a:bodyPr/>
                    <a:lstStyle/>
                    <a:p>
                      <a:pPr algn="ctr">
                        <a:lnSpc>
                          <a:spcPct val="150000"/>
                        </a:lnSpc>
                        <a:spcAft>
                          <a:spcPts val="0"/>
                        </a:spcAft>
                      </a:pPr>
                      <a:r>
                        <a:rPr lang="es-ES" sz="1600" dirty="0">
                          <a:effectLst/>
                        </a:rPr>
                        <a:t>45</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a:effectLst/>
                        </a:rPr>
                        <a:t>162</a:t>
                      </a:r>
                      <a:endParaRPr lang="es-EC" sz="16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a:effectLst/>
                        </a:rPr>
                        <a:t>74</a:t>
                      </a:r>
                      <a:endParaRPr lang="es-EC" sz="16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r>
              <a:tr h="364664">
                <a:tc>
                  <a:txBody>
                    <a:bodyPr/>
                    <a:lstStyle/>
                    <a:p>
                      <a:pPr algn="l">
                        <a:lnSpc>
                          <a:spcPct val="150000"/>
                        </a:lnSpc>
                        <a:spcAft>
                          <a:spcPts val="0"/>
                        </a:spcAft>
                      </a:pPr>
                      <a:r>
                        <a:rPr lang="es-ES" sz="1600" dirty="0">
                          <a:effectLst/>
                        </a:rPr>
                        <a:t>Persona 4</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tc>
                <a:tc>
                  <a:txBody>
                    <a:bodyPr/>
                    <a:lstStyle/>
                    <a:p>
                      <a:pPr algn="ctr">
                        <a:lnSpc>
                          <a:spcPct val="150000"/>
                        </a:lnSpc>
                        <a:spcAft>
                          <a:spcPts val="0"/>
                        </a:spcAft>
                      </a:pPr>
                      <a:r>
                        <a:rPr lang="es-ES" sz="1600" dirty="0">
                          <a:effectLst/>
                        </a:rPr>
                        <a:t>51</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a:effectLst/>
                        </a:rPr>
                        <a:t>171</a:t>
                      </a:r>
                      <a:endParaRPr lang="es-EC" sz="16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a:effectLst/>
                        </a:rPr>
                        <a:t>64</a:t>
                      </a:r>
                      <a:endParaRPr lang="es-EC" sz="16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r>
              <a:tr h="364664">
                <a:tc>
                  <a:txBody>
                    <a:bodyPr/>
                    <a:lstStyle/>
                    <a:p>
                      <a:pPr algn="l">
                        <a:lnSpc>
                          <a:spcPct val="150000"/>
                        </a:lnSpc>
                        <a:spcAft>
                          <a:spcPts val="0"/>
                        </a:spcAft>
                      </a:pPr>
                      <a:r>
                        <a:rPr lang="es-ES" sz="1600" dirty="0">
                          <a:effectLst/>
                        </a:rPr>
                        <a:t>Persona 5</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tc>
                <a:tc>
                  <a:txBody>
                    <a:bodyPr/>
                    <a:lstStyle/>
                    <a:p>
                      <a:pPr algn="ctr">
                        <a:lnSpc>
                          <a:spcPct val="150000"/>
                        </a:lnSpc>
                        <a:spcAft>
                          <a:spcPts val="0"/>
                        </a:spcAft>
                      </a:pPr>
                      <a:r>
                        <a:rPr lang="es-ES" sz="1600" dirty="0">
                          <a:effectLst/>
                        </a:rPr>
                        <a:t>22</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dirty="0">
                          <a:effectLst/>
                        </a:rPr>
                        <a:t>159</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c>
                  <a:txBody>
                    <a:bodyPr/>
                    <a:lstStyle/>
                    <a:p>
                      <a:pPr algn="ctr">
                        <a:lnSpc>
                          <a:spcPct val="150000"/>
                        </a:lnSpc>
                        <a:spcAft>
                          <a:spcPts val="0"/>
                        </a:spcAft>
                      </a:pPr>
                      <a:r>
                        <a:rPr lang="es-ES" sz="1600" dirty="0">
                          <a:effectLst/>
                        </a:rPr>
                        <a:t>66</a:t>
                      </a:r>
                      <a:endParaRPr lang="es-EC" sz="16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71" marR="50271" marT="0" marB="0" anchor="ctr"/>
                </a:tc>
              </a:tr>
            </a:tbl>
          </a:graphicData>
        </a:graphic>
      </p:graphicFrame>
    </p:spTree>
    <p:extLst>
      <p:ext uri="{BB962C8B-B14F-4D97-AF65-F5344CB8AC3E}">
        <p14:creationId xmlns:p14="http://schemas.microsoft.com/office/powerpoint/2010/main" val="11824151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Curvas</a:t>
            </a:r>
            <a:r>
              <a:rPr lang="en-US" dirty="0" smtClean="0"/>
              <a:t> </a:t>
            </a:r>
            <a:r>
              <a:rPr lang="en-US" dirty="0" err="1" smtClean="0"/>
              <a:t>características</a:t>
            </a:r>
            <a:r>
              <a:rPr lang="en-US" dirty="0" smtClean="0"/>
              <a:t> de la </a:t>
            </a:r>
            <a:r>
              <a:rPr lang="en-US" dirty="0" err="1" smtClean="0"/>
              <a:t>Marcha</a:t>
            </a:r>
            <a:r>
              <a:rPr lang="en-US" dirty="0" smtClean="0"/>
              <a:t> </a:t>
            </a:r>
            <a:r>
              <a:rPr lang="en-US" dirty="0" err="1" smtClean="0"/>
              <a:t>Pronunciada</a:t>
            </a:r>
            <a:endParaRPr lang="es-EC" dirty="0"/>
          </a:p>
        </p:txBody>
      </p:sp>
      <p:sp>
        <p:nvSpPr>
          <p:cNvPr id="4" name="Marcador de contenido 3"/>
          <p:cNvSpPr>
            <a:spLocks noGrp="1"/>
          </p:cNvSpPr>
          <p:nvPr>
            <p:ph sz="half" idx="2"/>
          </p:nvPr>
        </p:nvSpPr>
        <p:spPr>
          <a:xfrm>
            <a:off x="9516979" y="2126222"/>
            <a:ext cx="1987632" cy="3777622"/>
          </a:xfrm>
        </p:spPr>
        <p:txBody>
          <a:bodyPr/>
          <a:lstStyle/>
          <a:p>
            <a:r>
              <a:rPr lang="en-US" dirty="0" smtClean="0"/>
              <a:t>Pie </a:t>
            </a:r>
            <a:r>
              <a:rPr lang="en-US" dirty="0" err="1" smtClean="0"/>
              <a:t>Izquierdo</a:t>
            </a:r>
            <a:endParaRPr lang="en-US" dirty="0" smtClean="0"/>
          </a:p>
          <a:p>
            <a:endParaRPr lang="en-US" dirty="0"/>
          </a:p>
          <a:p>
            <a:endParaRPr lang="en-US" dirty="0" smtClean="0"/>
          </a:p>
          <a:p>
            <a:endParaRPr lang="en-US" dirty="0"/>
          </a:p>
          <a:p>
            <a:endParaRPr lang="en-US" dirty="0" smtClean="0"/>
          </a:p>
          <a:p>
            <a:r>
              <a:rPr lang="en-US" dirty="0" smtClean="0"/>
              <a:t>Pie </a:t>
            </a:r>
            <a:r>
              <a:rPr lang="en-US" dirty="0" err="1" smtClean="0"/>
              <a:t>Derecho</a:t>
            </a:r>
            <a:endParaRPr lang="es-EC" dirty="0"/>
          </a:p>
        </p:txBody>
      </p:sp>
      <p:pic>
        <p:nvPicPr>
          <p:cNvPr id="14338" name="Imagen 4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096" y="1882774"/>
            <a:ext cx="7387629" cy="2020740"/>
          </a:xfrm>
          <a:prstGeom prst="rect">
            <a:avLst/>
          </a:prstGeom>
          <a:noFill/>
          <a:extLst>
            <a:ext uri="{909E8E84-426E-40DD-AFC4-6F175D3DCCD1}">
              <a14:hiddenFill xmlns:a14="http://schemas.microsoft.com/office/drawing/2010/main">
                <a:solidFill>
                  <a:srgbClr val="FFFFFF"/>
                </a:solidFill>
              </a14:hiddenFill>
            </a:ext>
          </a:extLst>
        </p:spPr>
      </p:pic>
      <p:pic>
        <p:nvPicPr>
          <p:cNvPr id="14337" name="Imagen 4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095" y="3903514"/>
            <a:ext cx="7387629" cy="20176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a:off x="0" y="1882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0405989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Curvas</a:t>
            </a:r>
            <a:r>
              <a:rPr lang="en-US" dirty="0" smtClean="0"/>
              <a:t> </a:t>
            </a:r>
            <a:r>
              <a:rPr lang="en-US" dirty="0" err="1" smtClean="0"/>
              <a:t>características</a:t>
            </a:r>
            <a:r>
              <a:rPr lang="en-US" dirty="0" smtClean="0"/>
              <a:t> de la </a:t>
            </a:r>
            <a:r>
              <a:rPr lang="en-US" dirty="0" err="1" smtClean="0"/>
              <a:t>Marcha</a:t>
            </a:r>
            <a:r>
              <a:rPr lang="en-US" dirty="0" smtClean="0"/>
              <a:t> Normal</a:t>
            </a:r>
            <a:endParaRPr lang="es-EC" dirty="0"/>
          </a:p>
        </p:txBody>
      </p:sp>
      <p:sp>
        <p:nvSpPr>
          <p:cNvPr id="4" name="Marcador de contenido 3"/>
          <p:cNvSpPr>
            <a:spLocks noGrp="1"/>
          </p:cNvSpPr>
          <p:nvPr>
            <p:ph sz="half" idx="2"/>
          </p:nvPr>
        </p:nvSpPr>
        <p:spPr>
          <a:xfrm>
            <a:off x="9516979" y="2126222"/>
            <a:ext cx="1987632" cy="3777622"/>
          </a:xfrm>
        </p:spPr>
        <p:txBody>
          <a:bodyPr/>
          <a:lstStyle/>
          <a:p>
            <a:r>
              <a:rPr lang="en-US" dirty="0" smtClean="0"/>
              <a:t>Pie </a:t>
            </a:r>
            <a:r>
              <a:rPr lang="en-US" dirty="0" err="1" smtClean="0"/>
              <a:t>Izquierdo</a:t>
            </a:r>
            <a:endParaRPr lang="en-US" dirty="0" smtClean="0"/>
          </a:p>
          <a:p>
            <a:endParaRPr lang="en-US" dirty="0"/>
          </a:p>
          <a:p>
            <a:endParaRPr lang="en-US" dirty="0" smtClean="0"/>
          </a:p>
          <a:p>
            <a:endParaRPr lang="en-US" dirty="0"/>
          </a:p>
          <a:p>
            <a:endParaRPr lang="en-US" dirty="0" smtClean="0"/>
          </a:p>
          <a:p>
            <a:r>
              <a:rPr lang="en-US" dirty="0" smtClean="0"/>
              <a:t>Pie </a:t>
            </a:r>
            <a:r>
              <a:rPr lang="en-US" dirty="0" err="1" smtClean="0"/>
              <a:t>Derecho</a:t>
            </a:r>
            <a:endParaRPr lang="es-EC" dirty="0"/>
          </a:p>
        </p:txBody>
      </p:sp>
      <p:pic>
        <p:nvPicPr>
          <p:cNvPr id="14337" name="Imagen 4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095" y="3903514"/>
            <a:ext cx="7387629" cy="20176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a:off x="0" y="1882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Imagen 7"/>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33095" y="1905000"/>
            <a:ext cx="7387630" cy="1998514"/>
          </a:xfrm>
          <a:prstGeom prst="rect">
            <a:avLst/>
          </a:prstGeom>
          <a:noFill/>
          <a:ln>
            <a:noFill/>
          </a:ln>
        </p:spPr>
      </p:pic>
    </p:spTree>
    <p:extLst>
      <p:ext uri="{BB962C8B-B14F-4D97-AF65-F5344CB8AC3E}">
        <p14:creationId xmlns:p14="http://schemas.microsoft.com/office/powerpoint/2010/main" val="17398507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Pruebas </a:t>
            </a:r>
            <a:r>
              <a:rPr lang="es-EC" dirty="0"/>
              <a:t>de la marcha en distintos escenarios</a:t>
            </a:r>
          </a:p>
        </p:txBody>
      </p:sp>
      <p:sp>
        <p:nvSpPr>
          <p:cNvPr id="3" name="Marcador de contenido 2"/>
          <p:cNvSpPr>
            <a:spLocks noGrp="1"/>
          </p:cNvSpPr>
          <p:nvPr>
            <p:ph sz="half" idx="1"/>
          </p:nvPr>
        </p:nvSpPr>
        <p:spPr/>
        <p:txBody>
          <a:bodyPr>
            <a:normAutofit/>
          </a:bodyPr>
          <a:lstStyle/>
          <a:p>
            <a:r>
              <a:rPr lang="es-ES" dirty="0"/>
              <a:t>Para </a:t>
            </a:r>
            <a:r>
              <a:rPr lang="es-ES" dirty="0" smtClean="0"/>
              <a:t>el </a:t>
            </a:r>
            <a:r>
              <a:rPr lang="es-ES" dirty="0"/>
              <a:t>desarrollo de pruebas y generación de resultados </a:t>
            </a:r>
            <a:r>
              <a:rPr lang="es-ES" dirty="0" smtClean="0"/>
              <a:t>se ha tomado en cuenta escenarios </a:t>
            </a:r>
            <a:r>
              <a:rPr lang="es-ES" dirty="0"/>
              <a:t>de marcha (pronunciada, normal y limitada</a:t>
            </a:r>
            <a:r>
              <a:rPr lang="es-ES" dirty="0" smtClean="0"/>
              <a:t>).</a:t>
            </a:r>
          </a:p>
          <a:p>
            <a:r>
              <a:rPr lang="es-ES" dirty="0" smtClean="0"/>
              <a:t>Se </a:t>
            </a:r>
            <a:r>
              <a:rPr lang="es-ES" dirty="0"/>
              <a:t>ha considerado como referencia de partida el “pie izquierdo</a:t>
            </a:r>
            <a:r>
              <a:rPr lang="es-ES" dirty="0" smtClean="0"/>
              <a:t>”.</a:t>
            </a:r>
          </a:p>
          <a:p>
            <a:r>
              <a:rPr lang="es-ES" dirty="0"/>
              <a:t>Para el proceso de análisis de curvas se tienen las siguientes fases del ciclo de la marcha humana:</a:t>
            </a:r>
            <a:endParaRPr lang="es-EC" dirty="0"/>
          </a:p>
          <a:p>
            <a:endParaRPr lang="es-ES" dirty="0" smtClean="0"/>
          </a:p>
          <a:p>
            <a:endParaRPr lang="es-EC" dirty="0"/>
          </a:p>
        </p:txBody>
      </p:sp>
      <p:sp>
        <p:nvSpPr>
          <p:cNvPr id="4" name="Marcador de contenido 3"/>
          <p:cNvSpPr>
            <a:spLocks noGrp="1"/>
          </p:cNvSpPr>
          <p:nvPr>
            <p:ph sz="half" idx="2"/>
          </p:nvPr>
        </p:nvSpPr>
        <p:spPr/>
        <p:txBody>
          <a:bodyPr>
            <a:normAutofit/>
          </a:bodyPr>
          <a:lstStyle/>
          <a:p>
            <a:pPr lvl="0"/>
            <a:r>
              <a:rPr lang="es-ES" dirty="0" smtClean="0"/>
              <a:t>Duración </a:t>
            </a:r>
            <a:r>
              <a:rPr lang="es-ES" dirty="0"/>
              <a:t>del ciclo de la marcha (contacto inicial del pie izquierdo, contacto final del pie izquierdo)</a:t>
            </a:r>
            <a:endParaRPr lang="es-EC" dirty="0"/>
          </a:p>
          <a:p>
            <a:pPr lvl="0"/>
            <a:r>
              <a:rPr lang="es-ES" dirty="0"/>
              <a:t>Fase de apoyo izquierdo/derecho</a:t>
            </a:r>
            <a:endParaRPr lang="es-EC" dirty="0"/>
          </a:p>
          <a:p>
            <a:pPr lvl="1"/>
            <a:r>
              <a:rPr lang="es-ES" dirty="0"/>
              <a:t>Fase de primer apoyo </a:t>
            </a:r>
            <a:r>
              <a:rPr lang="es-ES" dirty="0" err="1"/>
              <a:t>bipodal</a:t>
            </a:r>
            <a:endParaRPr lang="es-EC" dirty="0"/>
          </a:p>
          <a:p>
            <a:pPr lvl="1"/>
            <a:r>
              <a:rPr lang="es-ES" dirty="0"/>
              <a:t>Fase de apoyo </a:t>
            </a:r>
            <a:r>
              <a:rPr lang="es-ES" dirty="0" err="1"/>
              <a:t>monopodal</a:t>
            </a:r>
            <a:r>
              <a:rPr lang="es-ES" dirty="0"/>
              <a:t> del pie izquierdo/derecho</a:t>
            </a:r>
            <a:endParaRPr lang="es-EC" dirty="0"/>
          </a:p>
          <a:p>
            <a:pPr lvl="1"/>
            <a:r>
              <a:rPr lang="es-ES" dirty="0"/>
              <a:t>Fase de segundo apoyo </a:t>
            </a:r>
            <a:r>
              <a:rPr lang="es-ES" dirty="0" err="1"/>
              <a:t>bipodal</a:t>
            </a:r>
            <a:endParaRPr lang="es-EC" dirty="0"/>
          </a:p>
          <a:p>
            <a:pPr lvl="0"/>
            <a:r>
              <a:rPr lang="es-ES" dirty="0"/>
              <a:t>Fase de oscilación izquierda/derecha</a:t>
            </a:r>
            <a:endParaRPr lang="es-EC" dirty="0"/>
          </a:p>
          <a:p>
            <a:endParaRPr lang="es-EC" dirty="0"/>
          </a:p>
        </p:txBody>
      </p:sp>
    </p:spTree>
    <p:extLst>
      <p:ext uri="{BB962C8B-B14F-4D97-AF65-F5344CB8AC3E}">
        <p14:creationId xmlns:p14="http://schemas.microsoft.com/office/powerpoint/2010/main" val="2999952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Antecedentes</a:t>
            </a:r>
            <a:r>
              <a:rPr lang="en-US" dirty="0" smtClean="0"/>
              <a:t> </a:t>
            </a:r>
            <a:endParaRPr lang="es-EC" dirty="0"/>
          </a:p>
        </p:txBody>
      </p:sp>
      <p:sp>
        <p:nvSpPr>
          <p:cNvPr id="3" name="Marcador de contenido 2"/>
          <p:cNvSpPr>
            <a:spLocks noGrp="1"/>
          </p:cNvSpPr>
          <p:nvPr>
            <p:ph sz="half" idx="1"/>
          </p:nvPr>
        </p:nvSpPr>
        <p:spPr>
          <a:xfrm>
            <a:off x="707571" y="1825625"/>
            <a:ext cx="6195505" cy="4651375"/>
          </a:xfrm>
        </p:spPr>
        <p:txBody>
          <a:bodyPr>
            <a:normAutofit fontScale="92500" lnSpcReduction="10000"/>
          </a:bodyPr>
          <a:lstStyle/>
          <a:p>
            <a:pPr algn="just"/>
            <a:r>
              <a:rPr lang="es-EC" dirty="0"/>
              <a:t>El progreso en esta área de análisis del movimiento (Biomecánica) ha sido rápido durante este siglo XX y es así como ahora se puede grabar y analizar cualquier evento desde la marcha de un niño con parálisis cerebral hasta el desempeño de un atleta de alto rendimiento </a:t>
            </a:r>
            <a:endParaRPr lang="es-EC" dirty="0" smtClean="0"/>
          </a:p>
          <a:p>
            <a:pPr algn="just"/>
            <a:r>
              <a:rPr lang="es-EC" dirty="0" smtClean="0"/>
              <a:t>En la actualidad, el análisis del movimiento se lo realiza con fines de mejorar el rendimiento de los deportistas en las diferentes áreas. </a:t>
            </a:r>
            <a:r>
              <a:rPr lang="en-US" dirty="0" smtClean="0"/>
              <a:t>En </a:t>
            </a:r>
            <a:r>
              <a:rPr lang="es-EC" dirty="0" smtClean="0"/>
              <a:t>nuestro país el laboratorio</a:t>
            </a:r>
            <a:r>
              <a:rPr lang="en-US" dirty="0" smtClean="0"/>
              <a:t> de</a:t>
            </a:r>
            <a:r>
              <a:rPr lang="es-EC" dirty="0" smtClean="0"/>
              <a:t> análisis de movimiento LAM, utiliza cámaras comunes con sensores infrarrojos y marcadores </a:t>
            </a:r>
            <a:r>
              <a:rPr lang="es-EC" dirty="0" err="1" smtClean="0"/>
              <a:t>reflectivos</a:t>
            </a:r>
            <a:r>
              <a:rPr lang="es-EC" dirty="0" smtClean="0"/>
              <a:t>, para capturar el movimiento de los atletas, obteniendo el modelo </a:t>
            </a:r>
            <a:r>
              <a:rPr lang="es-EC" dirty="0" err="1" smtClean="0"/>
              <a:t>skeleton</a:t>
            </a:r>
            <a:r>
              <a:rPr lang="es-EC" dirty="0" smtClean="0"/>
              <a:t>  mediante el procesamiento digital de señales y sistemas propietarios. Esta tecnología, el laboratorio LAM la importado desde Francia y es cerrada, es decir solo personal de la empresa fabricante tiene acceso para actualizaciones en hardware.</a:t>
            </a:r>
            <a:endParaRPr lang="es-EC" dirty="0"/>
          </a:p>
        </p:txBody>
      </p:sp>
      <p:pic>
        <p:nvPicPr>
          <p:cNvPr id="5" name="Marcador de contenido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9453" t="23996" r="72480" b="47163"/>
          <a:stretch/>
        </p:blipFill>
        <p:spPr>
          <a:xfrm>
            <a:off x="7195460" y="1825625"/>
            <a:ext cx="2090058" cy="4096204"/>
          </a:xfr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78556" t="35714" r="-126" b="20953"/>
          <a:stretch/>
        </p:blipFill>
        <p:spPr>
          <a:xfrm>
            <a:off x="9296405" y="1825625"/>
            <a:ext cx="1915886" cy="4096204"/>
          </a:xfrm>
          <a:prstGeom prst="rect">
            <a:avLst/>
          </a:prstGeom>
        </p:spPr>
      </p:pic>
    </p:spTree>
    <p:extLst>
      <p:ext uri="{BB962C8B-B14F-4D97-AF65-F5344CB8AC3E}">
        <p14:creationId xmlns:p14="http://schemas.microsoft.com/office/powerpoint/2010/main" val="3602320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Pruebas de la marcha en distintos escenarios</a:t>
            </a:r>
          </a:p>
        </p:txBody>
      </p:sp>
      <p:sp>
        <p:nvSpPr>
          <p:cNvPr id="3" name="Marcador de contenido 2"/>
          <p:cNvSpPr>
            <a:spLocks noGrp="1"/>
          </p:cNvSpPr>
          <p:nvPr>
            <p:ph sz="half" idx="1"/>
          </p:nvPr>
        </p:nvSpPr>
        <p:spPr/>
        <p:txBody>
          <a:bodyPr>
            <a:normAutofit/>
          </a:bodyPr>
          <a:lstStyle/>
          <a:p>
            <a:r>
              <a:rPr lang="es-ES" dirty="0"/>
              <a:t>para cada uno de los tres escenarios, se considerarán los siguientes parámetros:</a:t>
            </a:r>
            <a:endParaRPr lang="es-EC" dirty="0"/>
          </a:p>
          <a:p>
            <a:r>
              <a:rPr lang="es-ES" dirty="0"/>
              <a:t>Escenario 1 – Marcha pronunciada:</a:t>
            </a:r>
            <a:endParaRPr lang="es-EC" dirty="0"/>
          </a:p>
          <a:p>
            <a:pPr lvl="0"/>
            <a:r>
              <a:rPr lang="es-ES" dirty="0"/>
              <a:t>Fases del ciclo de la marcha</a:t>
            </a:r>
            <a:endParaRPr lang="es-EC" dirty="0"/>
          </a:p>
          <a:p>
            <a:pPr lvl="0"/>
            <a:r>
              <a:rPr lang="es-ES" dirty="0"/>
              <a:t>Ángulos de rodillas izquierda/derecha</a:t>
            </a:r>
            <a:endParaRPr lang="es-EC" dirty="0"/>
          </a:p>
          <a:p>
            <a:endParaRPr lang="es-EC" dirty="0"/>
          </a:p>
        </p:txBody>
      </p:sp>
      <p:sp>
        <p:nvSpPr>
          <p:cNvPr id="4" name="Marcador de contenido 3"/>
          <p:cNvSpPr>
            <a:spLocks noGrp="1"/>
          </p:cNvSpPr>
          <p:nvPr>
            <p:ph sz="half" idx="2"/>
          </p:nvPr>
        </p:nvSpPr>
        <p:spPr/>
        <p:txBody>
          <a:bodyPr>
            <a:normAutofit/>
          </a:bodyPr>
          <a:lstStyle/>
          <a:p>
            <a:r>
              <a:rPr lang="es-ES" dirty="0"/>
              <a:t>Escenario 2 – Marcha normal:</a:t>
            </a:r>
            <a:endParaRPr lang="es-EC" dirty="0"/>
          </a:p>
          <a:p>
            <a:pPr lvl="0"/>
            <a:r>
              <a:rPr lang="es-ES" dirty="0"/>
              <a:t>Fases del ciclo de la marcha</a:t>
            </a:r>
            <a:endParaRPr lang="es-EC" dirty="0"/>
          </a:p>
          <a:p>
            <a:pPr lvl="0"/>
            <a:r>
              <a:rPr lang="es-ES" dirty="0"/>
              <a:t>Ángulos de rodillas izquierda/derecha</a:t>
            </a:r>
            <a:endParaRPr lang="es-EC" dirty="0"/>
          </a:p>
          <a:p>
            <a:r>
              <a:rPr lang="es-ES" dirty="0"/>
              <a:t>Escenario 3 – Marcha limitada:</a:t>
            </a:r>
            <a:endParaRPr lang="es-EC" dirty="0"/>
          </a:p>
          <a:p>
            <a:pPr lvl="0"/>
            <a:r>
              <a:rPr lang="es-ES" dirty="0"/>
              <a:t>Datos no analizados por limitaciones del dispositivo Kinect</a:t>
            </a:r>
            <a:endParaRPr lang="es-EC" dirty="0"/>
          </a:p>
          <a:p>
            <a:pPr marL="0" indent="0">
              <a:buNone/>
            </a:pPr>
            <a:endParaRPr lang="es-EC" dirty="0"/>
          </a:p>
        </p:txBody>
      </p:sp>
    </p:spTree>
    <p:extLst>
      <p:ext uri="{BB962C8B-B14F-4D97-AF65-F5344CB8AC3E}">
        <p14:creationId xmlns:p14="http://schemas.microsoft.com/office/powerpoint/2010/main" val="38604693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Fases</a:t>
            </a:r>
            <a:r>
              <a:rPr lang="en-US" dirty="0" smtClean="0"/>
              <a:t> del </a:t>
            </a:r>
            <a:r>
              <a:rPr lang="en-US" dirty="0" err="1" smtClean="0"/>
              <a:t>ciclo</a:t>
            </a:r>
            <a:r>
              <a:rPr lang="en-US" dirty="0" smtClean="0"/>
              <a:t> de la </a:t>
            </a:r>
            <a:r>
              <a:rPr lang="en-US" dirty="0" err="1" smtClean="0"/>
              <a:t>marcha</a:t>
            </a:r>
            <a:r>
              <a:rPr lang="en-US" dirty="0" smtClean="0"/>
              <a:t> </a:t>
            </a:r>
            <a:endParaRPr lang="es-EC" dirty="0"/>
          </a:p>
        </p:txBody>
      </p:sp>
      <p:pic>
        <p:nvPicPr>
          <p:cNvPr id="5" name="Imagen 4"/>
          <p:cNvPicPr>
            <a:picLocks noChangeAspect="1"/>
          </p:cNvPicPr>
          <p:nvPr/>
        </p:nvPicPr>
        <p:blipFill rotWithShape="1">
          <a:blip r:embed="rId3"/>
          <a:srcRect l="24605" t="23894" r="18000" b="12246"/>
          <a:stretch/>
        </p:blipFill>
        <p:spPr>
          <a:xfrm>
            <a:off x="2592924" y="1264555"/>
            <a:ext cx="7555065" cy="4728410"/>
          </a:xfrm>
          <a:prstGeom prst="rect">
            <a:avLst/>
          </a:prstGeom>
        </p:spPr>
      </p:pic>
    </p:spTree>
    <p:extLst>
      <p:ext uri="{BB962C8B-B14F-4D97-AF65-F5344CB8AC3E}">
        <p14:creationId xmlns:p14="http://schemas.microsoft.com/office/powerpoint/2010/main" val="19714649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t>Escenario </a:t>
            </a:r>
            <a:r>
              <a:rPr lang="es-ES" dirty="0"/>
              <a:t>1: Marcha pronunciada</a:t>
            </a:r>
            <a:endParaRPr lang="es-EC" dirty="0"/>
          </a:p>
        </p:txBody>
      </p:sp>
      <p:sp>
        <p:nvSpPr>
          <p:cNvPr id="3" name="Marcador de contenido 2"/>
          <p:cNvSpPr>
            <a:spLocks noGrp="1"/>
          </p:cNvSpPr>
          <p:nvPr>
            <p:ph sz="half" idx="1"/>
          </p:nvPr>
        </p:nvSpPr>
        <p:spPr/>
        <p:txBody>
          <a:bodyPr/>
          <a:lstStyle/>
          <a:p>
            <a:r>
              <a:rPr lang="es-ES" dirty="0"/>
              <a:t>Para el escenario de la marcha pronunciada, se obtendrán los datos de 5 personas, a fin de determinar un promedio general de los ciclos de la marcha pronunciada; </a:t>
            </a:r>
            <a:endParaRPr lang="es-ES" dirty="0" smtClean="0"/>
          </a:p>
          <a:p>
            <a:r>
              <a:rPr lang="es-ES" dirty="0" smtClean="0"/>
              <a:t>Posteriormente serán comparados </a:t>
            </a:r>
            <a:r>
              <a:rPr lang="es-ES" dirty="0"/>
              <a:t>con los de una secuencia experimental, de una persona denominada paciente.</a:t>
            </a:r>
            <a:endParaRPr lang="es-EC" dirty="0"/>
          </a:p>
        </p:txBody>
      </p:sp>
      <p:pic>
        <p:nvPicPr>
          <p:cNvPr id="9" name="Imagen 8"/>
          <p:cNvPicPr>
            <a:picLocks noChangeAspect="1"/>
          </p:cNvPicPr>
          <p:nvPr/>
        </p:nvPicPr>
        <p:blipFill rotWithShape="1">
          <a:blip r:embed="rId3"/>
          <a:srcRect l="40237" t="21649" r="35684" b="8596"/>
          <a:stretch/>
        </p:blipFill>
        <p:spPr>
          <a:xfrm>
            <a:off x="7700211" y="1760326"/>
            <a:ext cx="2547331" cy="4150896"/>
          </a:xfrm>
          <a:prstGeom prst="rect">
            <a:avLst/>
          </a:prstGeom>
        </p:spPr>
      </p:pic>
    </p:spTree>
    <p:extLst>
      <p:ext uri="{BB962C8B-B14F-4D97-AF65-F5344CB8AC3E}">
        <p14:creationId xmlns:p14="http://schemas.microsoft.com/office/powerpoint/2010/main" val="15973823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Marcha</a:t>
            </a:r>
            <a:r>
              <a:rPr lang="en-US" dirty="0" smtClean="0"/>
              <a:t> </a:t>
            </a:r>
            <a:r>
              <a:rPr lang="en-US" dirty="0" err="1" smtClean="0"/>
              <a:t>pronunciada</a:t>
            </a:r>
            <a:endParaRPr lang="es-EC" dirty="0"/>
          </a:p>
        </p:txBody>
      </p:sp>
      <p:graphicFrame>
        <p:nvGraphicFramePr>
          <p:cNvPr id="7" name="Marcador de contenido 6"/>
          <p:cNvGraphicFramePr>
            <a:graphicFrameLocks noGrp="1"/>
          </p:cNvGraphicFramePr>
          <p:nvPr>
            <p:ph sz="half" idx="2"/>
            <p:extLst>
              <p:ext uri="{D42A27DB-BD31-4B8C-83A1-F6EECF244321}">
                <p14:modId xmlns:p14="http://schemas.microsoft.com/office/powerpoint/2010/main" val="2702591309"/>
              </p:ext>
            </p:extLst>
          </p:nvPr>
        </p:nvGraphicFramePr>
        <p:xfrm>
          <a:off x="2081461" y="1323473"/>
          <a:ext cx="8698833" cy="5209830"/>
        </p:xfrm>
        <a:graphic>
          <a:graphicData uri="http://schemas.openxmlformats.org/drawingml/2006/table">
            <a:tbl>
              <a:tblPr firstRow="1" firstCol="1" bandRow="1">
                <a:tableStyleId>{5C22544A-7EE6-4342-B048-85BDC9FD1C3A}</a:tableStyleId>
              </a:tblPr>
              <a:tblGrid>
                <a:gridCol w="1624958"/>
                <a:gridCol w="1076270"/>
                <a:gridCol w="329449"/>
                <a:gridCol w="922076"/>
                <a:gridCol w="923816"/>
                <a:gridCol w="923816"/>
                <a:gridCol w="922076"/>
                <a:gridCol w="1054296"/>
                <a:gridCol w="922076"/>
              </a:tblGrid>
              <a:tr h="355050">
                <a:tc gridSpan="9">
                  <a:txBody>
                    <a:bodyPr/>
                    <a:lstStyle/>
                    <a:p>
                      <a:pPr indent="252095" algn="ctr">
                        <a:lnSpc>
                          <a:spcPct val="150000"/>
                        </a:lnSpc>
                        <a:spcAft>
                          <a:spcPts val="0"/>
                        </a:spcAft>
                      </a:pPr>
                      <a:r>
                        <a:rPr lang="es-ES" sz="1000" dirty="0">
                          <a:effectLst/>
                        </a:rPr>
                        <a:t>TIEMPOS DE LA FASE DEL CICLO </a:t>
                      </a:r>
                      <a:r>
                        <a:rPr lang="es-ES" sz="1000" dirty="0" smtClean="0">
                          <a:effectLst/>
                        </a:rPr>
                        <a:t> DE </a:t>
                      </a:r>
                      <a:r>
                        <a:rPr lang="es-ES" sz="1000" dirty="0">
                          <a:effectLst/>
                        </a:rPr>
                        <a:t>LA MARCHA PRONUNCIADA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77526">
                <a:tc gridSpan="9">
                  <a:txBody>
                    <a:bodyPr/>
                    <a:lstStyle/>
                    <a:p>
                      <a:pPr indent="252095" algn="ctr">
                        <a:lnSpc>
                          <a:spcPct val="150000"/>
                        </a:lnSpc>
                        <a:spcAft>
                          <a:spcPts val="0"/>
                        </a:spcAft>
                      </a:pPr>
                      <a:r>
                        <a:rPr lang="es-ES" sz="900" dirty="0">
                          <a:effectLst/>
                        </a:rPr>
                        <a:t>(PIE IZQUIERDO)</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43815">
                <a:tc rowSpan="2">
                  <a:txBody>
                    <a:bodyPr/>
                    <a:lstStyle/>
                    <a:p>
                      <a:pPr>
                        <a:lnSpc>
                          <a:spcPct val="107000"/>
                        </a:lnSpc>
                      </a:pPr>
                      <a:endParaRPr lang="es-EC" sz="500">
                        <a:effectLst/>
                        <a:latin typeface="Calibri" panose="020F0502020204030204" pitchFamily="34" charset="0"/>
                        <a:cs typeface="Times New Roman" panose="02020603050405020304" pitchFamily="18" charset="0"/>
                      </a:endParaRPr>
                    </a:p>
                  </a:txBody>
                  <a:tcPr marL="21505" marR="21505" marT="0" marB="0"/>
                </a:tc>
                <a:tc>
                  <a:txBody>
                    <a:bodyPr/>
                    <a:lstStyle/>
                    <a:p>
                      <a:pPr indent="252095" algn="ctr">
                        <a:lnSpc>
                          <a:spcPct val="150000"/>
                        </a:lnSpc>
                        <a:spcAft>
                          <a:spcPts val="0"/>
                        </a:spcAft>
                      </a:pPr>
                      <a:r>
                        <a:rPr lang="es-ES" sz="900" dirty="0">
                          <a:effectLst/>
                        </a:rPr>
                        <a:t>Persona 1</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2">
                  <a:txBody>
                    <a:bodyPr/>
                    <a:lstStyle/>
                    <a:p>
                      <a:pPr indent="252095" algn="ctr">
                        <a:lnSpc>
                          <a:spcPct val="150000"/>
                        </a:lnSpc>
                        <a:spcAft>
                          <a:spcPts val="0"/>
                        </a:spcAft>
                      </a:pPr>
                      <a:r>
                        <a:rPr lang="es-ES" sz="900" dirty="0">
                          <a:effectLst/>
                        </a:rPr>
                        <a:t>Persona 2</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pPr indent="252095" algn="ctr">
                        <a:lnSpc>
                          <a:spcPct val="150000"/>
                        </a:lnSpc>
                        <a:spcAft>
                          <a:spcPts val="0"/>
                        </a:spcAft>
                      </a:pP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900" dirty="0">
                          <a:effectLst/>
                        </a:rPr>
                        <a:t>Persona 3</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900" dirty="0">
                          <a:effectLst/>
                        </a:rPr>
                        <a:t>Persona 4</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900" dirty="0">
                          <a:effectLst/>
                        </a:rPr>
                        <a:t>Persona 5</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900" dirty="0">
                          <a:effectLst/>
                        </a:rPr>
                        <a:t>Promedio</a:t>
                      </a:r>
                      <a:endParaRPr lang="es-EC" sz="900" dirty="0">
                        <a:effectLst/>
                      </a:endParaRPr>
                    </a:p>
                    <a:p>
                      <a:pPr indent="252095" algn="ctr">
                        <a:lnSpc>
                          <a:spcPct val="150000"/>
                        </a:lnSpc>
                        <a:spcAft>
                          <a:spcPts val="0"/>
                        </a:spcAft>
                      </a:pPr>
                      <a:r>
                        <a:rPr lang="es-ES" sz="900" dirty="0">
                          <a:effectLst/>
                        </a:rPr>
                        <a:t>[µ]</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900" dirty="0" err="1">
                          <a:effectLst/>
                        </a:rPr>
                        <a:t>Desv</a:t>
                      </a:r>
                      <a:r>
                        <a:rPr lang="es-ES" sz="900" dirty="0">
                          <a:effectLst/>
                        </a:rPr>
                        <a:t>. </a:t>
                      </a:r>
                      <a:r>
                        <a:rPr lang="es-ES" sz="900" dirty="0" smtClean="0">
                          <a:effectLst/>
                        </a:rPr>
                        <a:t>Estándar [</a:t>
                      </a:r>
                      <a:r>
                        <a:rPr lang="es-ES" sz="900" dirty="0">
                          <a:effectLst/>
                        </a:rPr>
                        <a:t>σ]</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tc>
              </a:tr>
              <a:tr h="133144">
                <a:tc vMerge="1">
                  <a:txBody>
                    <a:bodyPr/>
                    <a:lstStyle/>
                    <a:p>
                      <a:endParaRPr lang="es-EC"/>
                    </a:p>
                  </a:txBody>
                  <a:tcPr/>
                </a:tc>
                <a:tc gridSpan="7">
                  <a:txBody>
                    <a:bodyPr/>
                    <a:lstStyle/>
                    <a:p>
                      <a:pPr indent="252095" algn="ctr">
                        <a:lnSpc>
                          <a:spcPct val="150000"/>
                        </a:lnSpc>
                        <a:spcAft>
                          <a:spcPts val="600"/>
                        </a:spcAft>
                      </a:pPr>
                      <a:r>
                        <a:rPr lang="es-ES" sz="900" dirty="0">
                          <a:effectLst/>
                        </a:rPr>
                        <a:t>T i e m p o   [ s e g u n d o s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gn="ctr">
                        <a:lnSpc>
                          <a:spcPct val="150000"/>
                        </a:lnSpc>
                        <a:spcAft>
                          <a:spcPts val="0"/>
                        </a:spcAft>
                      </a:pPr>
                      <a:r>
                        <a:rPr lang="es-ES" sz="800" dirty="0">
                          <a:effectLst/>
                        </a:rPr>
                        <a:t> </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tc>
              </a:tr>
              <a:tr h="374522">
                <a:tc>
                  <a:txBody>
                    <a:bodyPr/>
                    <a:lstStyle/>
                    <a:p>
                      <a:pPr indent="252095" algn="ctr">
                        <a:lnSpc>
                          <a:spcPct val="150000"/>
                        </a:lnSpc>
                        <a:spcAft>
                          <a:spcPts val="0"/>
                        </a:spcAft>
                      </a:pPr>
                      <a:r>
                        <a:rPr lang="es-ES" sz="900" dirty="0">
                          <a:effectLst/>
                        </a:rPr>
                        <a:t>Ciclo de la marcha</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2.08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2">
                  <a:txBody>
                    <a:bodyPr/>
                    <a:lstStyle/>
                    <a:p>
                      <a:pPr indent="252095" algn="ctr">
                        <a:lnSpc>
                          <a:spcPct val="150000"/>
                        </a:lnSpc>
                        <a:spcAft>
                          <a:spcPts val="0"/>
                        </a:spcAft>
                      </a:pPr>
                      <a:r>
                        <a:rPr lang="es-ES" sz="1600">
                          <a:effectLst/>
                        </a:rPr>
                        <a:t>2.03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pPr indent="252095" algn="ctr">
                        <a:lnSpc>
                          <a:spcPct val="150000"/>
                        </a:lnSpc>
                        <a:spcAft>
                          <a:spcPts val="0"/>
                        </a:spcAft>
                      </a:pP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2.06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2.06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1.97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2,04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573897">
                <a:tc>
                  <a:txBody>
                    <a:bodyPr/>
                    <a:lstStyle/>
                    <a:p>
                      <a:pPr indent="252095" algn="ctr">
                        <a:lnSpc>
                          <a:spcPct val="150000"/>
                        </a:lnSpc>
                        <a:spcAft>
                          <a:spcPts val="0"/>
                        </a:spcAft>
                      </a:pPr>
                      <a:r>
                        <a:rPr lang="es-ES" sz="900" dirty="0">
                          <a:effectLst/>
                        </a:rPr>
                        <a:t>Apoyo izquierdo (fase de apoyo)</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1.11</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2">
                  <a:txBody>
                    <a:bodyPr/>
                    <a:lstStyle/>
                    <a:p>
                      <a:pPr indent="252095" algn="ctr">
                        <a:lnSpc>
                          <a:spcPct val="150000"/>
                        </a:lnSpc>
                        <a:spcAft>
                          <a:spcPts val="0"/>
                        </a:spcAft>
                      </a:pPr>
                      <a:r>
                        <a:rPr lang="es-ES" sz="1600">
                          <a:effectLst/>
                        </a:rPr>
                        <a:t>1.47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pPr indent="252095" algn="ctr">
                        <a:lnSpc>
                          <a:spcPct val="150000"/>
                        </a:lnSpc>
                        <a:spcAft>
                          <a:spcPts val="0"/>
                        </a:spcAft>
                      </a:pP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1.16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1.13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1.09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1,19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0,16</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374522">
                <a:tc>
                  <a:txBody>
                    <a:bodyPr/>
                    <a:lstStyle/>
                    <a:p>
                      <a:pPr indent="252095" algn="ctr">
                        <a:lnSpc>
                          <a:spcPct val="150000"/>
                        </a:lnSpc>
                        <a:spcAft>
                          <a:spcPts val="0"/>
                        </a:spcAft>
                      </a:pPr>
                      <a:r>
                        <a:rPr lang="es-ES" sz="900" dirty="0">
                          <a:effectLst/>
                        </a:rPr>
                        <a:t>1er apoyo </a:t>
                      </a:r>
                      <a:r>
                        <a:rPr lang="es-ES" sz="900" dirty="0" err="1">
                          <a:effectLst/>
                        </a:rPr>
                        <a:t>bipodal</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2">
                  <a:txBody>
                    <a:bodyPr/>
                    <a:lstStyle/>
                    <a:p>
                      <a:pPr indent="252095" algn="ctr">
                        <a:lnSpc>
                          <a:spcPct val="150000"/>
                        </a:lnSpc>
                        <a:spcAft>
                          <a:spcPts val="0"/>
                        </a:spcAft>
                      </a:pPr>
                      <a:r>
                        <a:rPr lang="es-ES" sz="1600">
                          <a:effectLst/>
                        </a:rPr>
                        <a:t>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pPr indent="252095" algn="ctr">
                        <a:lnSpc>
                          <a:spcPct val="150000"/>
                        </a:lnSpc>
                        <a:spcAft>
                          <a:spcPts val="0"/>
                        </a:spcAft>
                      </a:pP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0,02</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374522">
                <a:tc>
                  <a:txBody>
                    <a:bodyPr/>
                    <a:lstStyle/>
                    <a:p>
                      <a:pPr indent="252095" algn="ctr">
                        <a:lnSpc>
                          <a:spcPct val="150000"/>
                        </a:lnSpc>
                        <a:spcAft>
                          <a:spcPts val="0"/>
                        </a:spcAft>
                      </a:pPr>
                      <a:r>
                        <a:rPr lang="es-ES" sz="900" dirty="0">
                          <a:effectLst/>
                        </a:rPr>
                        <a:t>2do apoyo </a:t>
                      </a:r>
                      <a:r>
                        <a:rPr lang="es-ES" sz="900" dirty="0" err="1">
                          <a:effectLst/>
                        </a:rPr>
                        <a:t>bipodal</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2">
                  <a:txBody>
                    <a:bodyPr/>
                    <a:lstStyle/>
                    <a:p>
                      <a:pPr indent="252095" algn="ctr">
                        <a:lnSpc>
                          <a:spcPct val="150000"/>
                        </a:lnSpc>
                        <a:spcAft>
                          <a:spcPts val="0"/>
                        </a:spcAft>
                      </a:pPr>
                      <a:r>
                        <a:rPr lang="es-ES" sz="1600">
                          <a:effectLst/>
                        </a:rPr>
                        <a:t>0.16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pPr indent="252095" algn="ctr">
                        <a:lnSpc>
                          <a:spcPct val="150000"/>
                        </a:lnSpc>
                        <a:spcAft>
                          <a:spcPts val="0"/>
                        </a:spcAft>
                      </a:pP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573897">
                <a:tc>
                  <a:txBody>
                    <a:bodyPr/>
                    <a:lstStyle/>
                    <a:p>
                      <a:pPr indent="252095" algn="ctr">
                        <a:lnSpc>
                          <a:spcPct val="150000"/>
                        </a:lnSpc>
                        <a:spcAft>
                          <a:spcPts val="0"/>
                        </a:spcAft>
                      </a:pPr>
                      <a:r>
                        <a:rPr lang="es-ES" sz="900" dirty="0">
                          <a:effectLst/>
                        </a:rPr>
                        <a:t>Apoyo </a:t>
                      </a:r>
                      <a:r>
                        <a:rPr lang="es-ES" sz="900" dirty="0" err="1">
                          <a:effectLst/>
                        </a:rPr>
                        <a:t>monopodal</a:t>
                      </a:r>
                      <a:r>
                        <a:rPr lang="es-ES" sz="900" dirty="0">
                          <a:effectLst/>
                        </a:rPr>
                        <a:t> izquierdo</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0.95</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2">
                  <a:txBody>
                    <a:bodyPr/>
                    <a:lstStyle/>
                    <a:p>
                      <a:pPr indent="252095" algn="ctr">
                        <a:lnSpc>
                          <a:spcPct val="150000"/>
                        </a:lnSpc>
                        <a:spcAft>
                          <a:spcPts val="0"/>
                        </a:spcAft>
                      </a:pPr>
                      <a:r>
                        <a:rPr lang="es-ES" sz="1600">
                          <a:effectLst/>
                        </a:rPr>
                        <a:t>0.88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pPr indent="252095" algn="ctr">
                        <a:lnSpc>
                          <a:spcPct val="150000"/>
                        </a:lnSpc>
                        <a:spcAft>
                          <a:spcPts val="0"/>
                        </a:spcAft>
                      </a:pP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0.97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1.03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0.97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0,96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0,05</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573897">
                <a:tc>
                  <a:txBody>
                    <a:bodyPr/>
                    <a:lstStyle/>
                    <a:p>
                      <a:pPr indent="252095" algn="ctr">
                        <a:lnSpc>
                          <a:spcPct val="150000"/>
                        </a:lnSpc>
                        <a:spcAft>
                          <a:spcPts val="0"/>
                        </a:spcAft>
                      </a:pPr>
                      <a:r>
                        <a:rPr lang="es-ES" sz="900" dirty="0">
                          <a:effectLst/>
                        </a:rPr>
                        <a:t>Apoyo </a:t>
                      </a:r>
                      <a:r>
                        <a:rPr lang="es-ES" sz="900" dirty="0" err="1">
                          <a:effectLst/>
                        </a:rPr>
                        <a:t>monopodal</a:t>
                      </a:r>
                      <a:r>
                        <a:rPr lang="es-ES" sz="900" dirty="0">
                          <a:effectLst/>
                        </a:rPr>
                        <a:t> derecho</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0.97</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2">
                  <a:txBody>
                    <a:bodyPr/>
                    <a:lstStyle/>
                    <a:p>
                      <a:pPr indent="252095" algn="ctr">
                        <a:lnSpc>
                          <a:spcPct val="150000"/>
                        </a:lnSpc>
                        <a:spcAft>
                          <a:spcPts val="0"/>
                        </a:spcAft>
                      </a:pPr>
                      <a:r>
                        <a:rPr lang="es-ES" sz="1600">
                          <a:effectLst/>
                        </a:rPr>
                        <a:t>0.94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pPr indent="252095" algn="ctr">
                        <a:lnSpc>
                          <a:spcPct val="150000"/>
                        </a:lnSpc>
                        <a:spcAft>
                          <a:spcPts val="0"/>
                        </a:spcAft>
                      </a:pP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0.91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0.97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0.88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0,93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573897">
                <a:tc>
                  <a:txBody>
                    <a:bodyPr/>
                    <a:lstStyle/>
                    <a:p>
                      <a:pPr indent="252095" algn="ctr">
                        <a:lnSpc>
                          <a:spcPct val="150000"/>
                        </a:lnSpc>
                        <a:spcAft>
                          <a:spcPts val="0"/>
                        </a:spcAft>
                      </a:pPr>
                      <a:r>
                        <a:rPr lang="es-ES" sz="900" dirty="0">
                          <a:effectLst/>
                        </a:rPr>
                        <a:t>Oscilación izquierda (fase de oscilación)</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0.97</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2">
                  <a:txBody>
                    <a:bodyPr/>
                    <a:lstStyle/>
                    <a:p>
                      <a:pPr indent="252095" algn="ctr">
                        <a:lnSpc>
                          <a:spcPct val="150000"/>
                        </a:lnSpc>
                        <a:spcAft>
                          <a:spcPts val="0"/>
                        </a:spcAft>
                      </a:pPr>
                      <a:r>
                        <a:rPr lang="es-ES" sz="1600" dirty="0">
                          <a:effectLst/>
                        </a:rPr>
                        <a:t>0.94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pPr indent="252095" algn="ctr">
                        <a:lnSpc>
                          <a:spcPct val="150000"/>
                        </a:lnSpc>
                        <a:spcAft>
                          <a:spcPts val="0"/>
                        </a:spcAft>
                      </a:pP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0.91</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0.97</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0.88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0,93</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182278">
                <a:tc>
                  <a:txBody>
                    <a:bodyPr/>
                    <a:lstStyle/>
                    <a:p>
                      <a:pPr indent="252095" algn="ctr">
                        <a:lnSpc>
                          <a:spcPct val="150000"/>
                        </a:lnSpc>
                        <a:spcAft>
                          <a:spcPts val="0"/>
                        </a:spcAft>
                      </a:pPr>
                      <a:r>
                        <a:rPr lang="es-ES" sz="800" dirty="0">
                          <a:effectLst/>
                        </a:rPr>
                        <a:t> </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7">
                  <a:txBody>
                    <a:bodyPr/>
                    <a:lstStyle/>
                    <a:p>
                      <a:pPr indent="252095" algn="ctr">
                        <a:lnSpc>
                          <a:spcPct val="150000"/>
                        </a:lnSpc>
                        <a:spcAft>
                          <a:spcPts val="0"/>
                        </a:spcAft>
                      </a:pPr>
                      <a:r>
                        <a:rPr lang="es-ES" sz="900" dirty="0">
                          <a:effectLst/>
                        </a:rPr>
                        <a:t>Ángulo [ grados ]</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gn="ctr">
                        <a:lnSpc>
                          <a:spcPct val="150000"/>
                        </a:lnSpc>
                        <a:spcAft>
                          <a:spcPts val="0"/>
                        </a:spcAft>
                      </a:pPr>
                      <a:r>
                        <a:rPr lang="es-ES" sz="800" dirty="0">
                          <a:effectLst/>
                        </a:rPr>
                        <a:t> </a:t>
                      </a:r>
                      <a:endParaRPr lang="es-EC"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374591">
                <a:tc>
                  <a:txBody>
                    <a:bodyPr/>
                    <a:lstStyle/>
                    <a:p>
                      <a:pPr indent="252095" algn="ctr">
                        <a:lnSpc>
                          <a:spcPct val="150000"/>
                        </a:lnSpc>
                        <a:spcAft>
                          <a:spcPts val="0"/>
                        </a:spcAft>
                      </a:pPr>
                      <a:r>
                        <a:rPr lang="es-ES" sz="900" dirty="0">
                          <a:effectLst/>
                        </a:rPr>
                        <a:t>Ángulo rodilla izquierda</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2">
                  <a:txBody>
                    <a:bodyPr/>
                    <a:lstStyle/>
                    <a:p>
                      <a:pPr indent="252095" algn="ctr">
                        <a:lnSpc>
                          <a:spcPct val="150000"/>
                        </a:lnSpc>
                        <a:spcAft>
                          <a:spcPts val="0"/>
                        </a:spcAft>
                      </a:pPr>
                      <a:r>
                        <a:rPr lang="es-ES" sz="1400" dirty="0">
                          <a:effectLst/>
                        </a:rPr>
                        <a:t>90.90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endParaRPr lang="es-EC"/>
                    </a:p>
                  </a:txBody>
                  <a:tcPr/>
                </a:tc>
                <a:tc>
                  <a:txBody>
                    <a:bodyPr/>
                    <a:lstStyle/>
                    <a:p>
                      <a:pPr indent="252095" algn="ctr">
                        <a:lnSpc>
                          <a:spcPct val="150000"/>
                        </a:lnSpc>
                        <a:spcAft>
                          <a:spcPts val="0"/>
                        </a:spcAft>
                      </a:pPr>
                      <a:r>
                        <a:rPr lang="es-ES" sz="1400" dirty="0">
                          <a:effectLst/>
                        </a:rPr>
                        <a:t>76.99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81.57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70.65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72.84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78,59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8,05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bl>
          </a:graphicData>
        </a:graphic>
      </p:graphicFrame>
    </p:spTree>
    <p:extLst>
      <p:ext uri="{BB962C8B-B14F-4D97-AF65-F5344CB8AC3E}">
        <p14:creationId xmlns:p14="http://schemas.microsoft.com/office/powerpoint/2010/main" val="3088986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t>Escenario 2: </a:t>
            </a:r>
            <a:r>
              <a:rPr lang="es-ES" dirty="0"/>
              <a:t>Marcha </a:t>
            </a:r>
            <a:r>
              <a:rPr lang="es-ES" dirty="0" smtClean="0"/>
              <a:t>Normal</a:t>
            </a:r>
            <a:endParaRPr lang="es-EC" dirty="0"/>
          </a:p>
        </p:txBody>
      </p:sp>
      <p:sp>
        <p:nvSpPr>
          <p:cNvPr id="3" name="Marcador de contenido 2"/>
          <p:cNvSpPr>
            <a:spLocks noGrp="1"/>
          </p:cNvSpPr>
          <p:nvPr>
            <p:ph sz="half" idx="1"/>
          </p:nvPr>
        </p:nvSpPr>
        <p:spPr/>
        <p:txBody>
          <a:bodyPr/>
          <a:lstStyle/>
          <a:p>
            <a:r>
              <a:rPr lang="es-ES" dirty="0"/>
              <a:t>Para el escenario de la marcha </a:t>
            </a:r>
            <a:r>
              <a:rPr lang="es-ES" dirty="0" smtClean="0"/>
              <a:t>normal, </a:t>
            </a:r>
            <a:r>
              <a:rPr lang="es-ES" dirty="0"/>
              <a:t>se obtendrán los datos de 5 personas, a fin de determinar un promedio general de los ciclos de la marcha </a:t>
            </a:r>
            <a:r>
              <a:rPr lang="es-ES" dirty="0" smtClean="0"/>
              <a:t>normal; </a:t>
            </a:r>
          </a:p>
          <a:p>
            <a:r>
              <a:rPr lang="es-ES" dirty="0" smtClean="0"/>
              <a:t>Posteriormente serán comparados </a:t>
            </a:r>
            <a:r>
              <a:rPr lang="es-ES" dirty="0"/>
              <a:t>con los de una secuencia experimental, de una persona denominada paciente.</a:t>
            </a:r>
            <a:endParaRPr lang="es-EC" dirty="0"/>
          </a:p>
        </p:txBody>
      </p:sp>
      <p:pic>
        <p:nvPicPr>
          <p:cNvPr id="4" name="Imagen 3"/>
          <p:cNvPicPr>
            <a:picLocks noChangeAspect="1"/>
          </p:cNvPicPr>
          <p:nvPr/>
        </p:nvPicPr>
        <p:blipFill rotWithShape="1">
          <a:blip r:embed="rId3"/>
          <a:srcRect l="40769" t="23812" r="37000" b="11778"/>
          <a:stretch/>
        </p:blipFill>
        <p:spPr>
          <a:xfrm>
            <a:off x="7671916" y="1499716"/>
            <a:ext cx="2930769" cy="4776443"/>
          </a:xfrm>
          <a:prstGeom prst="rect">
            <a:avLst/>
          </a:prstGeom>
        </p:spPr>
      </p:pic>
    </p:spTree>
    <p:extLst>
      <p:ext uri="{BB962C8B-B14F-4D97-AF65-F5344CB8AC3E}">
        <p14:creationId xmlns:p14="http://schemas.microsoft.com/office/powerpoint/2010/main" val="1371611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Marcha</a:t>
            </a:r>
            <a:r>
              <a:rPr lang="en-US" dirty="0" smtClean="0"/>
              <a:t> </a:t>
            </a:r>
            <a:r>
              <a:rPr lang="en-US" dirty="0" err="1" smtClean="0"/>
              <a:t>pronunciada</a:t>
            </a:r>
            <a:endParaRPr lang="es-EC" dirty="0"/>
          </a:p>
        </p:txBody>
      </p:sp>
      <p:graphicFrame>
        <p:nvGraphicFramePr>
          <p:cNvPr id="4" name="Marcador de contenido 3"/>
          <p:cNvGraphicFramePr>
            <a:graphicFrameLocks noGrp="1"/>
          </p:cNvGraphicFramePr>
          <p:nvPr>
            <p:ph sz="half" idx="2"/>
            <p:extLst>
              <p:ext uri="{D42A27DB-BD31-4B8C-83A1-F6EECF244321}">
                <p14:modId xmlns:p14="http://schemas.microsoft.com/office/powerpoint/2010/main" val="1674516543"/>
              </p:ext>
            </p:extLst>
          </p:nvPr>
        </p:nvGraphicFramePr>
        <p:xfrm>
          <a:off x="1752599" y="1491343"/>
          <a:ext cx="9752014" cy="5118251"/>
        </p:xfrm>
        <a:graphic>
          <a:graphicData uri="http://schemas.openxmlformats.org/drawingml/2006/table">
            <a:tbl>
              <a:tblPr firstRow="1" firstCol="1" bandRow="1">
                <a:tableStyleId>{5C22544A-7EE6-4342-B048-85BDC9FD1C3A}</a:tableStyleId>
              </a:tblPr>
              <a:tblGrid>
                <a:gridCol w="2227361"/>
                <a:gridCol w="1170243"/>
                <a:gridCol w="1033713"/>
                <a:gridCol w="1035664"/>
                <a:gridCol w="1035664"/>
                <a:gridCol w="1033713"/>
                <a:gridCol w="1181943"/>
                <a:gridCol w="1033713"/>
              </a:tblGrid>
              <a:tr h="424923">
                <a:tc gridSpan="8">
                  <a:txBody>
                    <a:bodyPr/>
                    <a:lstStyle/>
                    <a:p>
                      <a:pPr indent="252095" algn="ctr">
                        <a:lnSpc>
                          <a:spcPct val="150000"/>
                        </a:lnSpc>
                        <a:spcAft>
                          <a:spcPts val="0"/>
                        </a:spcAft>
                      </a:pPr>
                      <a:r>
                        <a:rPr lang="es-ES" sz="900" dirty="0">
                          <a:effectLst/>
                        </a:rPr>
                        <a:t>TIEMPOS DE LA FASE DEL CICLO </a:t>
                      </a:r>
                      <a:r>
                        <a:rPr lang="es-ES" sz="900" dirty="0" smtClean="0">
                          <a:effectLst/>
                        </a:rPr>
                        <a:t> DE </a:t>
                      </a:r>
                      <a:r>
                        <a:rPr lang="es-ES" sz="900" dirty="0">
                          <a:effectLst/>
                        </a:rPr>
                        <a:t>LA MARCHA NORMAL</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2461">
                <a:tc gridSpan="8">
                  <a:txBody>
                    <a:bodyPr/>
                    <a:lstStyle/>
                    <a:p>
                      <a:pPr indent="252095" algn="ctr">
                        <a:lnSpc>
                          <a:spcPct val="150000"/>
                        </a:lnSpc>
                        <a:spcAft>
                          <a:spcPts val="0"/>
                        </a:spcAft>
                      </a:pPr>
                      <a:r>
                        <a:rPr lang="es-ES" sz="900" dirty="0">
                          <a:effectLst/>
                        </a:rPr>
                        <a:t>(PIE IZQUIERDO)</a:t>
                      </a:r>
                      <a:endParaRPr lang="es-EC"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54103">
                <a:tc rowSpan="2">
                  <a:txBody>
                    <a:bodyPr/>
                    <a:lstStyle/>
                    <a:p>
                      <a:pPr>
                        <a:lnSpc>
                          <a:spcPct val="107000"/>
                        </a:lnSpc>
                      </a:pPr>
                      <a:endParaRPr lang="es-EC" sz="900" dirty="0">
                        <a:effectLst/>
                        <a:latin typeface="Calibri" panose="020F0502020204030204" pitchFamily="34" charset="0"/>
                        <a:cs typeface="Times New Roman" panose="02020603050405020304" pitchFamily="18" charset="0"/>
                      </a:endParaRPr>
                    </a:p>
                  </a:txBody>
                  <a:tcPr marL="21505" marR="21505" marT="0" marB="0"/>
                </a:tc>
                <a:tc>
                  <a:txBody>
                    <a:bodyPr/>
                    <a:lstStyle/>
                    <a:p>
                      <a:pPr indent="252095" algn="ctr">
                        <a:lnSpc>
                          <a:spcPct val="150000"/>
                        </a:lnSpc>
                        <a:spcAft>
                          <a:spcPts val="0"/>
                        </a:spcAft>
                      </a:pPr>
                      <a:r>
                        <a:rPr lang="es-ES" sz="1000" dirty="0">
                          <a:effectLst/>
                        </a:rPr>
                        <a:t>Persona 1</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000">
                          <a:effectLst/>
                        </a:rPr>
                        <a:t>Persona 2</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000">
                          <a:effectLst/>
                        </a:rPr>
                        <a:t>Persona 3</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000">
                          <a:effectLst/>
                        </a:rPr>
                        <a:t>Persona 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000">
                          <a:effectLst/>
                        </a:rPr>
                        <a:t>Persona 5</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000">
                          <a:effectLst/>
                        </a:rPr>
                        <a:t>Promedio [µ]</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000">
                          <a:effectLst/>
                        </a:rPr>
                        <a:t>Desv. Estándar [σ]</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tc>
              </a:tr>
              <a:tr h="159345">
                <a:tc vMerge="1">
                  <a:txBody>
                    <a:bodyPr/>
                    <a:lstStyle/>
                    <a:p>
                      <a:endParaRPr lang="es-EC"/>
                    </a:p>
                  </a:txBody>
                  <a:tcPr/>
                </a:tc>
                <a:tc gridSpan="6">
                  <a:txBody>
                    <a:bodyPr/>
                    <a:lstStyle/>
                    <a:p>
                      <a:pPr indent="252095" algn="ctr">
                        <a:lnSpc>
                          <a:spcPct val="150000"/>
                        </a:lnSpc>
                        <a:spcAft>
                          <a:spcPts val="600"/>
                        </a:spcAft>
                      </a:pPr>
                      <a:r>
                        <a:rPr lang="es-ES" sz="900" dirty="0">
                          <a:effectLst/>
                        </a:rPr>
                        <a:t>T i e m p o   [ s e g u n d o s ]</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gn="ctr">
                        <a:lnSpc>
                          <a:spcPct val="150000"/>
                        </a:lnSpc>
                        <a:spcAft>
                          <a:spcPts val="0"/>
                        </a:spcAft>
                      </a:pPr>
                      <a:r>
                        <a:rPr lang="es-ES" sz="900" dirty="0">
                          <a:effectLst/>
                        </a:rPr>
                        <a:t> </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tc>
              </a:tr>
              <a:tr h="412520">
                <a:tc>
                  <a:txBody>
                    <a:bodyPr/>
                    <a:lstStyle/>
                    <a:p>
                      <a:pPr indent="252095" algn="ctr">
                        <a:lnSpc>
                          <a:spcPct val="150000"/>
                        </a:lnSpc>
                        <a:spcAft>
                          <a:spcPts val="0"/>
                        </a:spcAft>
                      </a:pPr>
                      <a:r>
                        <a:rPr lang="es-ES" sz="1000" dirty="0">
                          <a:effectLst/>
                        </a:rPr>
                        <a:t>Ciclo de la marcha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2.13</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2.41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2.34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2.30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2.27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2,29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424923">
                <a:tc>
                  <a:txBody>
                    <a:bodyPr/>
                    <a:lstStyle/>
                    <a:p>
                      <a:pPr indent="252095" algn="ctr">
                        <a:lnSpc>
                          <a:spcPct val="150000"/>
                        </a:lnSpc>
                        <a:spcAft>
                          <a:spcPts val="0"/>
                        </a:spcAft>
                      </a:pPr>
                      <a:r>
                        <a:rPr lang="es-ES" sz="1000" dirty="0">
                          <a:effectLst/>
                        </a:rPr>
                        <a:t>Apoyo izquierdo (fase de apoyo)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1.13</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1.38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1.17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1.09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1.13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1,18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412520">
                <a:tc>
                  <a:txBody>
                    <a:bodyPr/>
                    <a:lstStyle/>
                    <a:p>
                      <a:pPr indent="252095" algn="ctr">
                        <a:lnSpc>
                          <a:spcPct val="150000"/>
                        </a:lnSpc>
                        <a:spcAft>
                          <a:spcPts val="0"/>
                        </a:spcAft>
                      </a:pPr>
                      <a:r>
                        <a:rPr lang="es-ES" sz="1000" dirty="0">
                          <a:effectLst/>
                        </a:rPr>
                        <a:t>1er apoyo </a:t>
                      </a:r>
                      <a:r>
                        <a:rPr lang="es-ES" sz="1000" dirty="0" err="1">
                          <a:effectLst/>
                        </a:rPr>
                        <a:t>bipodal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0.24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0.24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0.20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412520">
                <a:tc>
                  <a:txBody>
                    <a:bodyPr/>
                    <a:lstStyle/>
                    <a:p>
                      <a:pPr indent="252095" algn="ctr">
                        <a:lnSpc>
                          <a:spcPct val="150000"/>
                        </a:lnSpc>
                        <a:spcAft>
                          <a:spcPts val="0"/>
                        </a:spcAft>
                      </a:pPr>
                      <a:r>
                        <a:rPr lang="es-ES" sz="1000" dirty="0">
                          <a:effectLst/>
                        </a:rPr>
                        <a:t>2do apoyo </a:t>
                      </a:r>
                      <a:r>
                        <a:rPr lang="es-ES" sz="1000" dirty="0" err="1">
                          <a:effectLst/>
                        </a:rPr>
                        <a:t>bipodal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0.09</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0,13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424923">
                <a:tc>
                  <a:txBody>
                    <a:bodyPr/>
                    <a:lstStyle/>
                    <a:p>
                      <a:pPr indent="252095" algn="ctr">
                        <a:lnSpc>
                          <a:spcPct val="150000"/>
                        </a:lnSpc>
                        <a:spcAft>
                          <a:spcPts val="0"/>
                        </a:spcAft>
                      </a:pPr>
                      <a:r>
                        <a:rPr lang="es-ES" sz="1000" dirty="0">
                          <a:effectLst/>
                        </a:rPr>
                        <a:t>Apoyo </a:t>
                      </a:r>
                      <a:r>
                        <a:rPr lang="es-ES" sz="1000" dirty="0" err="1">
                          <a:effectLst/>
                        </a:rPr>
                        <a:t>monopodal</a:t>
                      </a:r>
                      <a:r>
                        <a:rPr lang="es-ES" sz="1000" dirty="0">
                          <a:effectLst/>
                        </a:rPr>
                        <a:t> izquierdo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0.80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1.02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0.95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0.86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0.83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0,89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424923">
                <a:tc>
                  <a:txBody>
                    <a:bodyPr/>
                    <a:lstStyle/>
                    <a:p>
                      <a:pPr indent="252095" algn="ctr">
                        <a:lnSpc>
                          <a:spcPct val="150000"/>
                        </a:lnSpc>
                        <a:spcAft>
                          <a:spcPts val="0"/>
                        </a:spcAft>
                      </a:pPr>
                      <a:r>
                        <a:rPr lang="es-ES" sz="1000" dirty="0">
                          <a:effectLst/>
                        </a:rPr>
                        <a:t>Apoyo </a:t>
                      </a:r>
                      <a:r>
                        <a:rPr lang="es-ES" sz="1000" dirty="0" err="1">
                          <a:effectLst/>
                        </a:rPr>
                        <a:t>monopodal</a:t>
                      </a:r>
                      <a:r>
                        <a:rPr lang="es-ES" sz="1000" dirty="0">
                          <a:effectLst/>
                        </a:rPr>
                        <a:t> derecho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1.00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1.03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1.03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1.05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0.97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1,02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a:effectLst/>
                        </a:rPr>
                        <a:t>0,03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632098">
                <a:tc>
                  <a:txBody>
                    <a:bodyPr/>
                    <a:lstStyle/>
                    <a:p>
                      <a:pPr indent="252095" algn="ctr">
                        <a:lnSpc>
                          <a:spcPct val="150000"/>
                        </a:lnSpc>
                        <a:spcAft>
                          <a:spcPts val="0"/>
                        </a:spcAft>
                      </a:pPr>
                      <a:r>
                        <a:rPr lang="es-ES" sz="1000" dirty="0">
                          <a:effectLst/>
                        </a:rPr>
                        <a:t>Oscilación izquierda (fase de oscilación)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1.00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1.03</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1.03</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1.05</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0.97</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1,02</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600" dirty="0">
                          <a:effectLst/>
                        </a:rPr>
                        <a:t>0,03</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212461">
                <a:tc>
                  <a:txBody>
                    <a:bodyPr/>
                    <a:lstStyle/>
                    <a:p>
                      <a:pPr indent="252095" algn="ctr">
                        <a:lnSpc>
                          <a:spcPct val="150000"/>
                        </a:lnSpc>
                        <a:spcAft>
                          <a:spcPts val="0"/>
                        </a:spcAft>
                      </a:pPr>
                      <a:r>
                        <a:rPr lang="es-ES" sz="1000" dirty="0">
                          <a:effectLst/>
                        </a:rPr>
                        <a:t>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gridSpan="6">
                  <a:txBody>
                    <a:bodyPr/>
                    <a:lstStyle/>
                    <a:p>
                      <a:pPr indent="252095" algn="ctr">
                        <a:lnSpc>
                          <a:spcPct val="150000"/>
                        </a:lnSpc>
                        <a:spcAft>
                          <a:spcPts val="0"/>
                        </a:spcAft>
                      </a:pPr>
                      <a:r>
                        <a:rPr lang="es-ES" sz="900" dirty="0">
                          <a:effectLst/>
                        </a:rPr>
                        <a:t>Ángulo [ grados ]</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indent="252095" algn="ctr">
                        <a:lnSpc>
                          <a:spcPct val="150000"/>
                        </a:lnSpc>
                        <a:spcAft>
                          <a:spcPts val="0"/>
                        </a:spcAft>
                      </a:pPr>
                      <a:r>
                        <a:rPr lang="es-ES" sz="600">
                          <a:effectLst/>
                        </a:rPr>
                        <a:t> </a:t>
                      </a:r>
                      <a:endParaRPr lang="es-EC" sz="60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r h="412623">
                <a:tc>
                  <a:txBody>
                    <a:bodyPr/>
                    <a:lstStyle/>
                    <a:p>
                      <a:pPr indent="252095" algn="ctr">
                        <a:lnSpc>
                          <a:spcPct val="150000"/>
                        </a:lnSpc>
                        <a:spcAft>
                          <a:spcPts val="0"/>
                        </a:spcAft>
                      </a:pPr>
                      <a:r>
                        <a:rPr lang="es-ES" sz="1000" dirty="0">
                          <a:effectLst/>
                        </a:rPr>
                        <a:t>Ángulo rodilla izquierda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33.45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39.86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36.08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35.02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40.88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37,06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c>
                  <a:txBody>
                    <a:bodyPr/>
                    <a:lstStyle/>
                    <a:p>
                      <a:pPr indent="252095" algn="ctr">
                        <a:lnSpc>
                          <a:spcPct val="150000"/>
                        </a:lnSpc>
                        <a:spcAft>
                          <a:spcPts val="0"/>
                        </a:spcAft>
                      </a:pPr>
                      <a:r>
                        <a:rPr lang="es-ES" sz="1400" dirty="0">
                          <a:effectLst/>
                        </a:rPr>
                        <a:t>3,19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505" marR="21505" marT="0" marB="0" anchor="ctr"/>
                </a:tc>
              </a:tr>
            </a:tbl>
          </a:graphicData>
        </a:graphic>
      </p:graphicFrame>
    </p:spTree>
    <p:extLst>
      <p:ext uri="{BB962C8B-B14F-4D97-AF65-F5344CB8AC3E}">
        <p14:creationId xmlns:p14="http://schemas.microsoft.com/office/powerpoint/2010/main" val="30643898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Escenario 3: Marcha Limitada</a:t>
            </a:r>
          </a:p>
        </p:txBody>
      </p:sp>
      <p:pic>
        <p:nvPicPr>
          <p:cNvPr id="5" name="Marcador de contenido 4"/>
          <p:cNvPicPr>
            <a:picLocks noGrp="1" noChangeAspect="1"/>
          </p:cNvPicPr>
          <p:nvPr>
            <p:ph sz="half" idx="1"/>
          </p:nvPr>
        </p:nvPicPr>
        <p:blipFill rotWithShape="1">
          <a:blip r:embed="rId3"/>
          <a:srcRect l="35875" t="47962" r="31316" b="32265"/>
          <a:stretch/>
        </p:blipFill>
        <p:spPr>
          <a:xfrm>
            <a:off x="2092181" y="1713118"/>
            <a:ext cx="4145333" cy="2271053"/>
          </a:xfrm>
          <a:prstGeom prst="rect">
            <a:avLst/>
          </a:prstGeom>
        </p:spPr>
      </p:pic>
      <p:pic>
        <p:nvPicPr>
          <p:cNvPr id="6" name="Marcador de contenido 5"/>
          <p:cNvPicPr>
            <a:picLocks noGrp="1" noChangeAspect="1"/>
          </p:cNvPicPr>
          <p:nvPr>
            <p:ph sz="half" idx="2"/>
          </p:nvPr>
        </p:nvPicPr>
        <p:blipFill rotWithShape="1">
          <a:blip r:embed="rId4"/>
          <a:srcRect l="35933" t="37970" r="32268" b="21650"/>
          <a:stretch/>
        </p:blipFill>
        <p:spPr>
          <a:xfrm>
            <a:off x="6732687" y="1713118"/>
            <a:ext cx="4276750" cy="3246706"/>
          </a:xfrm>
          <a:prstGeom prst="rect">
            <a:avLst/>
          </a:prstGeom>
        </p:spPr>
      </p:pic>
    </p:spTree>
    <p:extLst>
      <p:ext uri="{BB962C8B-B14F-4D97-AF65-F5344CB8AC3E}">
        <p14:creationId xmlns:p14="http://schemas.microsoft.com/office/powerpoint/2010/main" val="10508307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Experimentos </a:t>
            </a:r>
            <a:r>
              <a:rPr lang="es-EC" dirty="0"/>
              <a:t>con pacientes en marcha pronunciada y normal</a:t>
            </a:r>
          </a:p>
        </p:txBody>
      </p:sp>
      <p:sp>
        <p:nvSpPr>
          <p:cNvPr id="3" name="Marcador de contenido 2"/>
          <p:cNvSpPr>
            <a:spLocks noGrp="1"/>
          </p:cNvSpPr>
          <p:nvPr>
            <p:ph sz="half" idx="1"/>
          </p:nvPr>
        </p:nvSpPr>
        <p:spPr>
          <a:xfrm>
            <a:off x="2371498" y="5083628"/>
            <a:ext cx="8800012" cy="1208314"/>
          </a:xfrm>
        </p:spPr>
        <p:txBody>
          <a:bodyPr/>
          <a:lstStyle/>
          <a:p>
            <a:r>
              <a:rPr lang="es-ES" dirty="0"/>
              <a:t>la curva de color azul corresponde al movimiento del pie izquierdo, la curva de color marrón, al pie derecho; las curvas amarillo y lila a los datos obtenidos por los sensores de peso correspondientes al pie izquierdo y derecho, respectivamente.</a:t>
            </a:r>
            <a:endParaRPr lang="es-EC" dirty="0"/>
          </a:p>
        </p:txBody>
      </p:sp>
      <p:pic>
        <p:nvPicPr>
          <p:cNvPr id="5" name="Imagen 4"/>
          <p:cNvPicPr>
            <a:picLocks noChangeAspect="1"/>
          </p:cNvPicPr>
          <p:nvPr/>
        </p:nvPicPr>
        <p:blipFill rotWithShape="1">
          <a:blip r:embed="rId3"/>
          <a:srcRect l="27786" t="41238" r="18900" b="22800"/>
          <a:stretch/>
        </p:blipFill>
        <p:spPr>
          <a:xfrm>
            <a:off x="2708955" y="1952897"/>
            <a:ext cx="8125097" cy="3082834"/>
          </a:xfrm>
          <a:prstGeom prst="rect">
            <a:avLst/>
          </a:prstGeom>
        </p:spPr>
      </p:pic>
    </p:spTree>
    <p:extLst>
      <p:ext uri="{BB962C8B-B14F-4D97-AF65-F5344CB8AC3E}">
        <p14:creationId xmlns:p14="http://schemas.microsoft.com/office/powerpoint/2010/main" val="713177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Experimentos con pacientes en marcha pronunciada y normal</a:t>
            </a:r>
          </a:p>
        </p:txBody>
      </p:sp>
      <p:sp>
        <p:nvSpPr>
          <p:cNvPr id="4" name="Marcador de contenido 3"/>
          <p:cNvSpPr>
            <a:spLocks noGrp="1"/>
          </p:cNvSpPr>
          <p:nvPr>
            <p:ph sz="half" idx="2"/>
          </p:nvPr>
        </p:nvSpPr>
        <p:spPr>
          <a:xfrm>
            <a:off x="2449286" y="5352288"/>
            <a:ext cx="9055325" cy="1027044"/>
          </a:xfrm>
        </p:spPr>
        <p:txBody>
          <a:bodyPr/>
          <a:lstStyle/>
          <a:p>
            <a:r>
              <a:rPr lang="en-US" dirty="0" err="1" smtClean="0"/>
              <a:t>Fases</a:t>
            </a:r>
            <a:r>
              <a:rPr lang="en-US" dirty="0" smtClean="0"/>
              <a:t> del </a:t>
            </a:r>
            <a:r>
              <a:rPr lang="en-US" dirty="0" err="1" smtClean="0"/>
              <a:t>ciclo</a:t>
            </a:r>
            <a:r>
              <a:rPr lang="en-US" dirty="0" smtClean="0"/>
              <a:t> de la </a:t>
            </a:r>
            <a:r>
              <a:rPr lang="en-US" dirty="0" err="1" smtClean="0"/>
              <a:t>marcha</a:t>
            </a:r>
            <a:r>
              <a:rPr lang="en-US" dirty="0" smtClean="0"/>
              <a:t>, </a:t>
            </a:r>
            <a:endParaRPr lang="es-EC" dirty="0"/>
          </a:p>
        </p:txBody>
      </p:sp>
      <p:pic>
        <p:nvPicPr>
          <p:cNvPr id="7" name="Marcador de contenido 6"/>
          <p:cNvPicPr>
            <a:picLocks noGrp="1" noChangeAspect="1"/>
          </p:cNvPicPr>
          <p:nvPr>
            <p:ph sz="half" idx="1"/>
          </p:nvPr>
        </p:nvPicPr>
        <p:blipFill>
          <a:blip r:embed="rId3"/>
          <a:stretch>
            <a:fillRect/>
          </a:stretch>
        </p:blipFill>
        <p:spPr>
          <a:xfrm>
            <a:off x="2900109" y="2061365"/>
            <a:ext cx="7103427" cy="2987134"/>
          </a:xfrm>
          <a:prstGeom prst="rect">
            <a:avLst/>
          </a:prstGeom>
        </p:spPr>
      </p:pic>
    </p:spTree>
    <p:extLst>
      <p:ext uri="{BB962C8B-B14F-4D97-AF65-F5344CB8AC3E}">
        <p14:creationId xmlns:p14="http://schemas.microsoft.com/office/powerpoint/2010/main" val="12616824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Duración</a:t>
            </a:r>
            <a:r>
              <a:rPr lang="en-US" dirty="0" smtClean="0"/>
              <a:t> del </a:t>
            </a:r>
            <a:r>
              <a:rPr lang="en-US" dirty="0" err="1" smtClean="0"/>
              <a:t>ciclo</a:t>
            </a:r>
            <a:r>
              <a:rPr lang="en-US" dirty="0" smtClean="0"/>
              <a:t> de la </a:t>
            </a:r>
            <a:r>
              <a:rPr lang="en-US" dirty="0" err="1" smtClean="0"/>
              <a:t>marcha</a:t>
            </a:r>
            <a:endParaRPr lang="es-EC" dirty="0"/>
          </a:p>
        </p:txBody>
      </p:sp>
      <p:pic>
        <p:nvPicPr>
          <p:cNvPr id="5" name="Marcador de contenido 4"/>
          <p:cNvPicPr>
            <a:picLocks noGrp="1" noChangeAspect="1"/>
          </p:cNvPicPr>
          <p:nvPr>
            <p:ph sz="half" idx="1"/>
          </p:nvPr>
        </p:nvPicPr>
        <p:blipFill rotWithShape="1">
          <a:blip r:embed="rId3"/>
          <a:srcRect l="24911" t="37993" r="18303" b="28356"/>
          <a:stretch/>
        </p:blipFill>
        <p:spPr>
          <a:xfrm>
            <a:off x="2079171" y="1547771"/>
            <a:ext cx="5932715" cy="1977573"/>
          </a:xfrm>
          <a:prstGeom prst="rect">
            <a:avLst/>
          </a:prstGeom>
        </p:spPr>
      </p:pic>
      <p:sp>
        <p:nvSpPr>
          <p:cNvPr id="4" name="Marcador de contenido 3"/>
          <p:cNvSpPr>
            <a:spLocks noGrp="1"/>
          </p:cNvSpPr>
          <p:nvPr>
            <p:ph sz="half" idx="2"/>
          </p:nvPr>
        </p:nvSpPr>
        <p:spPr>
          <a:xfrm>
            <a:off x="8299562" y="1732327"/>
            <a:ext cx="3205049" cy="2001473"/>
          </a:xfrm>
        </p:spPr>
        <p:txBody>
          <a:bodyPr/>
          <a:lstStyle/>
          <a:p>
            <a:r>
              <a:rPr lang="es-ES"/>
              <a:t>Se </a:t>
            </a:r>
            <a:r>
              <a:rPr lang="es-ES" dirty="0"/>
              <a:t>mide</a:t>
            </a:r>
            <a:r>
              <a:rPr lang="es-ES"/>
              <a:t> situando con el mouse  desde el contacto </a:t>
            </a:r>
            <a:r>
              <a:rPr lang="es-ES" dirty="0"/>
              <a:t>inicial del pie </a:t>
            </a:r>
            <a:r>
              <a:rPr lang="es-ES"/>
              <a:t>izquierdo hasta  </a:t>
            </a:r>
            <a:r>
              <a:rPr lang="es-ES" smtClean="0"/>
              <a:t>el </a:t>
            </a:r>
            <a:r>
              <a:rPr lang="es-ES" dirty="0"/>
              <a:t>contacto final del mismo pie</a:t>
            </a:r>
            <a:endParaRPr lang="es-EC" dirty="0"/>
          </a:p>
        </p:txBody>
      </p:sp>
      <p:graphicFrame>
        <p:nvGraphicFramePr>
          <p:cNvPr id="7" name="Tabla 8"/>
          <p:cNvGraphicFramePr>
            <a:graphicFrameLocks noGrp="1"/>
          </p:cNvGraphicFramePr>
          <p:nvPr>
            <p:extLst>
              <p:ext uri="{D42A27DB-BD31-4B8C-83A1-F6EECF244321}">
                <p14:modId xmlns:p14="http://schemas.microsoft.com/office/powerpoint/2010/main" val="3627984841"/>
              </p:ext>
            </p:extLst>
          </p:nvPr>
        </p:nvGraphicFramePr>
        <p:xfrm>
          <a:off x="8425543" y="4107192"/>
          <a:ext cx="3242354" cy="1097280"/>
        </p:xfrm>
        <a:graphic>
          <a:graphicData uri="http://schemas.openxmlformats.org/drawingml/2006/table">
            <a:tbl>
              <a:tblPr firstRow="1" bandRow="1">
                <a:tableStyleId>{5C22544A-7EE6-4342-B048-85BDC9FD1C3A}</a:tableStyleId>
              </a:tblPr>
              <a:tblGrid>
                <a:gridCol w="1481756"/>
                <a:gridCol w="770384"/>
                <a:gridCol w="990214"/>
              </a:tblGrid>
              <a:tr h="413385">
                <a:tc>
                  <a:txBody>
                    <a:bodyPr/>
                    <a:lstStyle/>
                    <a:p>
                      <a:pPr algn="ctr">
                        <a:lnSpc>
                          <a:spcPct val="150000"/>
                        </a:lnSpc>
                        <a:spcAft>
                          <a:spcPts val="0"/>
                        </a:spcAft>
                      </a:pPr>
                      <a:r>
                        <a:rPr lang="es-ES" sz="1200" dirty="0">
                          <a:effectLst/>
                        </a:rPr>
                        <a:t/>
                      </a:r>
                      <a:br>
                        <a:rPr lang="es-ES" sz="1200" dirty="0">
                          <a:effectLst/>
                        </a:rPr>
                      </a:br>
                      <a:endParaRPr lang="es-EC"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Longitud</a:t>
                      </a:r>
                      <a:endParaRPr lang="es-EC" sz="1200">
                        <a:effectLst/>
                      </a:endParaRPr>
                    </a:p>
                    <a:p>
                      <a:pPr algn="ctr">
                        <a:lnSpc>
                          <a:spcPct val="150000"/>
                        </a:lnSpc>
                        <a:spcAft>
                          <a:spcPts val="0"/>
                        </a:spcAft>
                      </a:pPr>
                      <a:r>
                        <a:rPr lang="es-ES" sz="1200">
                          <a:effectLst/>
                        </a:rPr>
                        <a:t>[m]</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rPr>
                        <a:t>Tiempo</a:t>
                      </a:r>
                      <a:endParaRPr lang="es-EC" sz="1200">
                        <a:effectLst/>
                      </a:endParaRPr>
                    </a:p>
                    <a:p>
                      <a:pPr algn="ctr">
                        <a:lnSpc>
                          <a:spcPct val="150000"/>
                        </a:lnSpc>
                        <a:spcAft>
                          <a:spcPts val="0"/>
                        </a:spcAft>
                      </a:pPr>
                      <a:r>
                        <a:rPr lang="es-ES" sz="1200">
                          <a:effectLst/>
                        </a:rPr>
                        <a:t>[s]</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2570">
                <a:tc>
                  <a:txBody>
                    <a:bodyPr/>
                    <a:lstStyle/>
                    <a:p>
                      <a:pPr algn="l">
                        <a:lnSpc>
                          <a:spcPct val="150000"/>
                        </a:lnSpc>
                        <a:spcAft>
                          <a:spcPts val="0"/>
                        </a:spcAft>
                      </a:pPr>
                      <a:r>
                        <a:rPr lang="es-ES" sz="1200">
                          <a:effectLst/>
                        </a:rPr>
                        <a:t>Ciclo de la marcha</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1.29</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rPr>
                        <a:t>3.10</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8" name="Marcador de contenido 4"/>
          <p:cNvPicPr>
            <a:picLocks/>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532" r="19006"/>
          <a:stretch/>
        </p:blipFill>
        <p:spPr bwMode="auto">
          <a:xfrm>
            <a:off x="2079171" y="3632762"/>
            <a:ext cx="5932715" cy="17447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16735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4" y="330196"/>
            <a:ext cx="8911687" cy="638633"/>
          </a:xfrm>
        </p:spPr>
        <p:txBody>
          <a:bodyPr>
            <a:normAutofit fontScale="90000"/>
          </a:bodyPr>
          <a:lstStyle/>
          <a:p>
            <a:r>
              <a:rPr lang="es-EC" dirty="0" smtClean="0"/>
              <a:t>Motivación</a:t>
            </a:r>
            <a:r>
              <a:rPr lang="en-US" dirty="0" smtClean="0"/>
              <a:t> del </a:t>
            </a:r>
            <a:r>
              <a:rPr lang="en-US" dirty="0" err="1" smtClean="0"/>
              <a:t>proyecto</a:t>
            </a:r>
            <a:endParaRPr lang="es-EC" dirty="0"/>
          </a:p>
        </p:txBody>
      </p:sp>
      <p:sp>
        <p:nvSpPr>
          <p:cNvPr id="3" name="Marcador de contenido 2"/>
          <p:cNvSpPr>
            <a:spLocks noGrp="1"/>
          </p:cNvSpPr>
          <p:nvPr>
            <p:ph sz="half" idx="1"/>
          </p:nvPr>
        </p:nvSpPr>
        <p:spPr>
          <a:xfrm>
            <a:off x="751124" y="1240974"/>
            <a:ext cx="7629712" cy="3156861"/>
          </a:xfrm>
        </p:spPr>
        <p:txBody>
          <a:bodyPr>
            <a:normAutofit/>
          </a:bodyPr>
          <a:lstStyle/>
          <a:p>
            <a:pPr algn="just"/>
            <a:r>
              <a:rPr lang="es-ES" sz="1600" dirty="0" smtClean="0"/>
              <a:t>El alto costo de estos sistemas en el mercado y la tecnología cerrada de los mismos que no permiten manipular los datos de acuerdo a nuestros requerimientos nos ha motivado al desarrollo del presente proyecto el mismo que usa tecnología de punta como son las cámaras Kinect que actualmente forman parte de los sistemas de video juego XBOX. </a:t>
            </a:r>
            <a:endParaRPr lang="es-EC" sz="1200" dirty="0"/>
          </a:p>
        </p:txBody>
      </p:sp>
      <p:pic>
        <p:nvPicPr>
          <p:cNvPr id="1036" name="Picture 12" descr="http://www.sensorkinect.com/wp-content/uploads/kinectPng.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620312" y="1870529"/>
            <a:ext cx="3190688" cy="161249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2592923" y="3654729"/>
            <a:ext cx="784647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t>Objetivo del proyecto</a:t>
            </a:r>
            <a:endParaRPr lang="es-EC" dirty="0"/>
          </a:p>
        </p:txBody>
      </p:sp>
      <p:sp>
        <p:nvSpPr>
          <p:cNvPr id="6" name="Marcador de contenido 2"/>
          <p:cNvSpPr txBox="1">
            <a:spLocks/>
          </p:cNvSpPr>
          <p:nvPr/>
        </p:nvSpPr>
        <p:spPr>
          <a:xfrm>
            <a:off x="1415345" y="4823853"/>
            <a:ext cx="8915400" cy="11321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es-ES" dirty="0" smtClean="0"/>
              <a:t>Diseñar e implementar un sistema de análisis de movimiento corporal humano mediante el uso de una cámara Kinect y sensores de peso, que permitan determinar las curvas características del movimiento al caminar.</a:t>
            </a:r>
            <a:endParaRPr lang="es-EC" dirty="0"/>
          </a:p>
        </p:txBody>
      </p:sp>
    </p:spTree>
    <p:extLst>
      <p:ext uri="{BB962C8B-B14F-4D97-AF65-F5344CB8AC3E}">
        <p14:creationId xmlns:p14="http://schemas.microsoft.com/office/powerpoint/2010/main" val="41042945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Fase de apoyo izquierdo/derecho</a:t>
            </a:r>
          </a:p>
        </p:txBody>
      </p:sp>
      <p:sp>
        <p:nvSpPr>
          <p:cNvPr id="4" name="Marcador de contenido 3"/>
          <p:cNvSpPr>
            <a:spLocks noGrp="1"/>
          </p:cNvSpPr>
          <p:nvPr>
            <p:ph sz="half" idx="2"/>
          </p:nvPr>
        </p:nvSpPr>
        <p:spPr>
          <a:xfrm>
            <a:off x="8752114" y="1665515"/>
            <a:ext cx="2621868" cy="2688772"/>
          </a:xfrm>
        </p:spPr>
        <p:txBody>
          <a:bodyPr>
            <a:normAutofit/>
          </a:bodyPr>
          <a:lstStyle/>
          <a:p>
            <a:r>
              <a:rPr lang="es-ES" dirty="0"/>
              <a:t>se considera que esta fase, a la vez contiene la primera y segunda fase de apoyo </a:t>
            </a:r>
            <a:r>
              <a:rPr lang="es-ES" dirty="0" err="1"/>
              <a:t>bipodal</a:t>
            </a:r>
            <a:r>
              <a:rPr lang="es-ES" dirty="0"/>
              <a:t> y la fase de apoyo </a:t>
            </a:r>
            <a:r>
              <a:rPr lang="es-ES" dirty="0" err="1"/>
              <a:t>monopodal</a:t>
            </a:r>
            <a:r>
              <a:rPr lang="es-ES" dirty="0"/>
              <a:t> </a:t>
            </a:r>
            <a:r>
              <a:rPr lang="es-ES" dirty="0" smtClean="0"/>
              <a:t>izquierda/derecha</a:t>
            </a:r>
            <a:endParaRPr lang="es-EC" dirty="0"/>
          </a:p>
        </p:txBody>
      </p:sp>
      <p:pic>
        <p:nvPicPr>
          <p:cNvPr id="7" name="Marcador de contenido 6"/>
          <p:cNvPicPr>
            <a:picLocks noGrp="1"/>
          </p:cNvPicPr>
          <p:nvPr>
            <p:ph sz="half" idx="1"/>
          </p:nvPr>
        </p:nvPicPr>
        <p:blipFill rotWithShape="1">
          <a:blip r:embed="rId3" cstate="print">
            <a:extLst>
              <a:ext uri="{28A0092B-C50C-407E-A947-70E740481C1C}">
                <a14:useLocalDpi xmlns:a14="http://schemas.microsoft.com/office/drawing/2010/main" val="0"/>
              </a:ext>
            </a:extLst>
          </a:blip>
          <a:srcRect l="4386" r="18860"/>
          <a:stretch/>
        </p:blipFill>
        <p:spPr bwMode="auto">
          <a:xfrm>
            <a:off x="1585821" y="1665514"/>
            <a:ext cx="6730865" cy="2013080"/>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4" cstate="print">
            <a:extLst>
              <a:ext uri="{28A0092B-C50C-407E-A947-70E740481C1C}">
                <a14:useLocalDpi xmlns:a14="http://schemas.microsoft.com/office/drawing/2010/main" val="0"/>
              </a:ext>
            </a:extLst>
          </a:blip>
          <a:srcRect l="4240" r="18567"/>
          <a:stretch/>
        </p:blipFill>
        <p:spPr bwMode="auto">
          <a:xfrm>
            <a:off x="1585821" y="3678593"/>
            <a:ext cx="6730865" cy="1905777"/>
          </a:xfrm>
          <a:prstGeom prst="rect">
            <a:avLst/>
          </a:prstGeom>
          <a:noFill/>
          <a:ln>
            <a:noFill/>
          </a:ln>
          <a:extLst>
            <a:ext uri="{53640926-AAD7-44D8-BBD7-CCE9431645EC}">
              <a14:shadowObscured xmlns:a14="http://schemas.microsoft.com/office/drawing/2010/main"/>
            </a:ext>
          </a:extLst>
        </p:spPr>
      </p:pic>
      <p:graphicFrame>
        <p:nvGraphicFramePr>
          <p:cNvPr id="9" name="Tabla 2"/>
          <p:cNvGraphicFramePr>
            <a:graphicFrameLocks noGrp="1"/>
          </p:cNvGraphicFramePr>
          <p:nvPr>
            <p:extLst>
              <p:ext uri="{D42A27DB-BD31-4B8C-83A1-F6EECF244321}">
                <p14:modId xmlns:p14="http://schemas.microsoft.com/office/powerpoint/2010/main" val="2803864238"/>
              </p:ext>
            </p:extLst>
          </p:nvPr>
        </p:nvGraphicFramePr>
        <p:xfrm>
          <a:off x="8839089" y="4354287"/>
          <a:ext cx="2665522" cy="1645920"/>
        </p:xfrm>
        <a:graphic>
          <a:graphicData uri="http://schemas.openxmlformats.org/drawingml/2006/table">
            <a:tbl>
              <a:tblPr firstRow="1" bandRow="1">
                <a:tableStyleId>{5C22544A-7EE6-4342-B048-85BDC9FD1C3A}</a:tableStyleId>
              </a:tblPr>
              <a:tblGrid>
                <a:gridCol w="1003890"/>
                <a:gridCol w="903557"/>
                <a:gridCol w="758075"/>
              </a:tblGrid>
              <a:tr h="318135">
                <a:tc>
                  <a:txBody>
                    <a:bodyPr/>
                    <a:lstStyle/>
                    <a:p>
                      <a:pPr algn="ctr">
                        <a:lnSpc>
                          <a:spcPct val="150000"/>
                        </a:lnSpc>
                        <a:spcAft>
                          <a:spcPts val="0"/>
                        </a:spcAft>
                      </a:pPr>
                      <a:r>
                        <a:rPr lang="es-ES" sz="1200" dirty="0">
                          <a:effectLst/>
                        </a:rPr>
                        <a:t/>
                      </a:r>
                      <a:br>
                        <a:rPr lang="es-ES" sz="1200" dirty="0">
                          <a:effectLst/>
                        </a:rPr>
                      </a:br>
                      <a:endParaRPr lang="es-EC"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Longitud</a:t>
                      </a:r>
                      <a:endParaRPr lang="es-EC" sz="1200">
                        <a:effectLst/>
                      </a:endParaRPr>
                    </a:p>
                    <a:p>
                      <a:pPr algn="ctr">
                        <a:lnSpc>
                          <a:spcPct val="150000"/>
                        </a:lnSpc>
                        <a:spcAft>
                          <a:spcPts val="0"/>
                        </a:spcAft>
                      </a:pPr>
                      <a:r>
                        <a:rPr lang="es-ES" sz="1200">
                          <a:effectLst/>
                        </a:rPr>
                        <a:t>[m]</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rPr>
                        <a:t>Tiempo</a:t>
                      </a:r>
                      <a:endParaRPr lang="es-EC" sz="1200">
                        <a:effectLst/>
                      </a:endParaRPr>
                    </a:p>
                    <a:p>
                      <a:pPr algn="ctr">
                        <a:lnSpc>
                          <a:spcPct val="150000"/>
                        </a:lnSpc>
                        <a:spcAft>
                          <a:spcPts val="0"/>
                        </a:spcAft>
                      </a:pPr>
                      <a:r>
                        <a:rPr lang="es-ES" sz="1200">
                          <a:effectLst/>
                        </a:rPr>
                        <a:t>[s]</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32715">
                <a:tc>
                  <a:txBody>
                    <a:bodyPr/>
                    <a:lstStyle/>
                    <a:p>
                      <a:pPr algn="l">
                        <a:lnSpc>
                          <a:spcPct val="150000"/>
                        </a:lnSpc>
                        <a:spcAft>
                          <a:spcPts val="0"/>
                        </a:spcAft>
                      </a:pPr>
                      <a:r>
                        <a:rPr lang="es-ES" sz="1200">
                          <a:effectLst/>
                        </a:rPr>
                        <a:t>Apoyo Izquierdo</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0.51</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rPr>
                        <a:t>2.10</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l">
                        <a:lnSpc>
                          <a:spcPct val="150000"/>
                        </a:lnSpc>
                        <a:spcAft>
                          <a:spcPts val="0"/>
                        </a:spcAft>
                      </a:pPr>
                      <a:r>
                        <a:rPr lang="es-ES" sz="1200">
                          <a:effectLst/>
                        </a:rPr>
                        <a:t>Apoyo Derecho</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0.10</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rPr>
                        <a:t>1.55</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3750821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Primera</a:t>
            </a:r>
            <a:r>
              <a:rPr lang="es-EC"/>
              <a:t> y segunda fase de apoyo bipodal</a:t>
            </a:r>
          </a:p>
        </p:txBody>
      </p:sp>
      <p:sp>
        <p:nvSpPr>
          <p:cNvPr id="4" name="Marcador de contenido 3"/>
          <p:cNvSpPr>
            <a:spLocks noGrp="1"/>
          </p:cNvSpPr>
          <p:nvPr>
            <p:ph sz="half" idx="2"/>
          </p:nvPr>
        </p:nvSpPr>
        <p:spPr>
          <a:xfrm>
            <a:off x="9067799" y="2126222"/>
            <a:ext cx="2436811" cy="3777622"/>
          </a:xfrm>
        </p:spPr>
        <p:txBody>
          <a:bodyPr/>
          <a:lstStyle/>
          <a:p>
            <a:r>
              <a:rPr lang="es-ES" dirty="0"/>
              <a:t>Cuando</a:t>
            </a:r>
            <a:r>
              <a:rPr lang="es-ES"/>
              <a:t> los dos pies se encuentran en contacto con el suelo</a:t>
            </a:r>
            <a:endParaRPr lang="es-EC"/>
          </a:p>
        </p:txBody>
      </p:sp>
      <p:pic>
        <p:nvPicPr>
          <p:cNvPr id="5" name="Marcador de contenido 4"/>
          <p:cNvPicPr>
            <a:picLocks noGrp="1"/>
          </p:cNvPicPr>
          <p:nvPr>
            <p:ph sz="half" idx="1"/>
          </p:nvPr>
        </p:nvPicPr>
        <p:blipFill rotWithShape="1">
          <a:blip r:embed="rId3" cstate="print">
            <a:extLst>
              <a:ext uri="{28A0092B-C50C-407E-A947-70E740481C1C}">
                <a14:useLocalDpi xmlns:a14="http://schemas.microsoft.com/office/drawing/2010/main" val="0"/>
              </a:ext>
            </a:extLst>
          </a:blip>
          <a:srcRect l="4379" r="18687"/>
          <a:stretch/>
        </p:blipFill>
        <p:spPr bwMode="auto">
          <a:xfrm>
            <a:off x="2284413" y="1905000"/>
            <a:ext cx="6206444" cy="1981200"/>
          </a:xfrm>
          <a:prstGeom prst="rect">
            <a:avLst/>
          </a:prstGeom>
          <a:noFill/>
          <a:ln>
            <a:noFill/>
          </a:ln>
          <a:extLst>
            <a:ext uri="{53640926-AAD7-44D8-BBD7-CCE9431645EC}">
              <a14:shadowObscured xmlns:a14="http://schemas.microsoft.com/office/drawing/2010/main"/>
            </a:ext>
          </a:extLst>
        </p:spPr>
      </p:pic>
      <p:pic>
        <p:nvPicPr>
          <p:cNvPr id="6" name="Imagen 7"/>
          <p:cNvPicPr/>
          <p:nvPr/>
        </p:nvPicPr>
        <p:blipFill rotWithShape="1">
          <a:blip r:embed="rId4" cstate="print">
            <a:extLst>
              <a:ext uri="{28A0092B-C50C-407E-A947-70E740481C1C}">
                <a14:useLocalDpi xmlns:a14="http://schemas.microsoft.com/office/drawing/2010/main" val="0"/>
              </a:ext>
            </a:extLst>
          </a:blip>
          <a:srcRect l="4240" r="18567"/>
          <a:stretch/>
        </p:blipFill>
        <p:spPr bwMode="auto">
          <a:xfrm>
            <a:off x="2284413" y="3886199"/>
            <a:ext cx="6206444" cy="1937657"/>
          </a:xfrm>
          <a:prstGeom prst="rect">
            <a:avLst/>
          </a:prstGeom>
          <a:noFill/>
          <a:ln>
            <a:noFill/>
          </a:ln>
          <a:extLst>
            <a:ext uri="{53640926-AAD7-44D8-BBD7-CCE9431645EC}">
              <a14:shadowObscured xmlns:a14="http://schemas.microsoft.com/office/drawing/2010/main"/>
            </a:ext>
          </a:extLst>
        </p:spPr>
      </p:pic>
      <p:graphicFrame>
        <p:nvGraphicFramePr>
          <p:cNvPr id="7" name="Tabla 8"/>
          <p:cNvGraphicFramePr>
            <a:graphicFrameLocks noGrp="1"/>
          </p:cNvGraphicFramePr>
          <p:nvPr>
            <p:extLst>
              <p:ext uri="{D42A27DB-BD31-4B8C-83A1-F6EECF244321}">
                <p14:modId xmlns:p14="http://schemas.microsoft.com/office/powerpoint/2010/main" val="2952568822"/>
              </p:ext>
            </p:extLst>
          </p:nvPr>
        </p:nvGraphicFramePr>
        <p:xfrm>
          <a:off x="8753021" y="4257924"/>
          <a:ext cx="3041968" cy="1645920"/>
        </p:xfrm>
        <a:graphic>
          <a:graphicData uri="http://schemas.openxmlformats.org/drawingml/2006/table">
            <a:tbl>
              <a:tblPr firstRow="1" bandRow="1">
                <a:tableStyleId>{5C22544A-7EE6-4342-B048-85BDC9FD1C3A}</a:tableStyleId>
              </a:tblPr>
              <a:tblGrid>
                <a:gridCol w="1338036"/>
                <a:gridCol w="983450"/>
                <a:gridCol w="720482"/>
              </a:tblGrid>
              <a:tr h="0">
                <a:tc>
                  <a:txBody>
                    <a:bodyPr/>
                    <a:lstStyle/>
                    <a:p>
                      <a:pPr algn="ctr">
                        <a:lnSpc>
                          <a:spcPct val="150000"/>
                        </a:lnSpc>
                        <a:spcAft>
                          <a:spcPts val="0"/>
                        </a:spcAft>
                      </a:pPr>
                      <a:r>
                        <a:rPr lang="es-ES" sz="1200" dirty="0">
                          <a:effectLst/>
                        </a:rPr>
                        <a:t/>
                      </a:r>
                      <a:br>
                        <a:rPr lang="es-ES" sz="1200" dirty="0">
                          <a:effectLst/>
                        </a:rPr>
                      </a:br>
                      <a:endParaRPr lang="es-EC"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dirty="0">
                          <a:effectLst/>
                        </a:rPr>
                        <a:t>Longitud</a:t>
                      </a:r>
                      <a:endParaRPr lang="es-EC" sz="1200" dirty="0">
                        <a:effectLst/>
                      </a:endParaRPr>
                    </a:p>
                    <a:p>
                      <a:pPr algn="ctr">
                        <a:lnSpc>
                          <a:spcPct val="150000"/>
                        </a:lnSpc>
                        <a:spcAft>
                          <a:spcPts val="0"/>
                        </a:spcAft>
                      </a:pPr>
                      <a:r>
                        <a:rPr lang="es-ES" sz="1200" dirty="0">
                          <a:effectLst/>
                        </a:rPr>
                        <a:t>[m]</a:t>
                      </a:r>
                      <a:endParaRPr lang="es-EC"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rPr>
                        <a:t>Tiempo</a:t>
                      </a:r>
                      <a:endParaRPr lang="es-EC" sz="1200">
                        <a:effectLst/>
                      </a:endParaRPr>
                    </a:p>
                    <a:p>
                      <a:pPr algn="ctr">
                        <a:lnSpc>
                          <a:spcPct val="150000"/>
                        </a:lnSpc>
                        <a:spcAft>
                          <a:spcPts val="0"/>
                        </a:spcAft>
                      </a:pPr>
                      <a:r>
                        <a:rPr lang="es-ES" sz="1200">
                          <a:effectLst/>
                        </a:rPr>
                        <a:t>[s]</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31445">
                <a:tc>
                  <a:txBody>
                    <a:bodyPr/>
                    <a:lstStyle/>
                    <a:p>
                      <a:pPr algn="l">
                        <a:lnSpc>
                          <a:spcPct val="150000"/>
                        </a:lnSpc>
                        <a:spcAft>
                          <a:spcPts val="0"/>
                        </a:spcAft>
                      </a:pPr>
                      <a:r>
                        <a:rPr lang="es-ES" sz="1200">
                          <a:effectLst/>
                        </a:rPr>
                        <a:t>Primer Apoyo Bipodal</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0.0</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rPr>
                        <a:t>0.50</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l">
                        <a:lnSpc>
                          <a:spcPct val="150000"/>
                        </a:lnSpc>
                        <a:spcAft>
                          <a:spcPts val="0"/>
                        </a:spcAft>
                      </a:pPr>
                      <a:r>
                        <a:rPr lang="es-ES" sz="1200" dirty="0">
                          <a:effectLst/>
                        </a:rPr>
                        <a:t>Segundo Apoyo </a:t>
                      </a:r>
                      <a:r>
                        <a:rPr lang="es-ES" sz="1200" dirty="0" err="1">
                          <a:effectLst/>
                        </a:rPr>
                        <a:t>Bipodal</a:t>
                      </a:r>
                      <a:endParaRPr lang="es-EC"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0.01</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rPr>
                        <a:t>0.54</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5589565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Fase de Apoyo </a:t>
            </a:r>
            <a:r>
              <a:rPr lang="es-EC" dirty="0" err="1"/>
              <a:t>monopodal</a:t>
            </a:r>
            <a:endParaRPr lang="es-EC" dirty="0"/>
          </a:p>
        </p:txBody>
      </p:sp>
      <p:sp>
        <p:nvSpPr>
          <p:cNvPr id="4" name="Marcador de contenido 3"/>
          <p:cNvSpPr>
            <a:spLocks noGrp="1"/>
          </p:cNvSpPr>
          <p:nvPr>
            <p:ph sz="half" idx="2"/>
          </p:nvPr>
        </p:nvSpPr>
        <p:spPr>
          <a:xfrm>
            <a:off x="8958943" y="1905000"/>
            <a:ext cx="2796040" cy="2315149"/>
          </a:xfrm>
        </p:spPr>
        <p:txBody>
          <a:bodyPr/>
          <a:lstStyle/>
          <a:p>
            <a:r>
              <a:rPr lang="es-ES" dirty="0"/>
              <a:t>cuando, solo un pie, izquierdo o derecho, se encuentra en el piso, soportando todo el peso del cuerpo.</a:t>
            </a:r>
            <a:endParaRPr lang="es-EC" dirty="0"/>
          </a:p>
        </p:txBody>
      </p:sp>
      <p:pic>
        <p:nvPicPr>
          <p:cNvPr id="5" name="Marcador de contenido 4"/>
          <p:cNvPicPr>
            <a:picLocks noGrp="1"/>
          </p:cNvPicPr>
          <p:nvPr>
            <p:ph sz="half" idx="1"/>
          </p:nvPr>
        </p:nvPicPr>
        <p:blipFill rotWithShape="1">
          <a:blip r:embed="rId3" cstate="print">
            <a:extLst>
              <a:ext uri="{28A0092B-C50C-407E-A947-70E740481C1C}">
                <a14:useLocalDpi xmlns:a14="http://schemas.microsoft.com/office/drawing/2010/main" val="0"/>
              </a:ext>
            </a:extLst>
          </a:blip>
          <a:srcRect l="3947" r="18567"/>
          <a:stretch/>
        </p:blipFill>
        <p:spPr bwMode="auto">
          <a:xfrm>
            <a:off x="2142899" y="1905000"/>
            <a:ext cx="6206444" cy="1897831"/>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4" cstate="print">
            <a:extLst>
              <a:ext uri="{28A0092B-C50C-407E-A947-70E740481C1C}">
                <a14:useLocalDpi xmlns:a14="http://schemas.microsoft.com/office/drawing/2010/main" val="0"/>
              </a:ext>
            </a:extLst>
          </a:blip>
          <a:srcRect l="4088" r="18394"/>
          <a:stretch/>
        </p:blipFill>
        <p:spPr bwMode="auto">
          <a:xfrm>
            <a:off x="2142899" y="3808911"/>
            <a:ext cx="6206444" cy="1938746"/>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2275572998"/>
              </p:ext>
            </p:extLst>
          </p:nvPr>
        </p:nvGraphicFramePr>
        <p:xfrm>
          <a:off x="9149388" y="4220149"/>
          <a:ext cx="2415149" cy="1645920"/>
        </p:xfrm>
        <a:graphic>
          <a:graphicData uri="http://schemas.openxmlformats.org/drawingml/2006/table">
            <a:tbl>
              <a:tblPr firstRow="1" bandRow="1">
                <a:tableStyleId>{5C22544A-7EE6-4342-B048-85BDC9FD1C3A}</a:tableStyleId>
              </a:tblPr>
              <a:tblGrid>
                <a:gridCol w="903515"/>
                <a:gridCol w="824765"/>
                <a:gridCol w="686869"/>
              </a:tblGrid>
              <a:tr h="0">
                <a:tc>
                  <a:txBody>
                    <a:bodyPr/>
                    <a:lstStyle/>
                    <a:p>
                      <a:pPr algn="ctr">
                        <a:lnSpc>
                          <a:spcPct val="150000"/>
                        </a:lnSpc>
                        <a:spcAft>
                          <a:spcPts val="0"/>
                        </a:spcAft>
                      </a:pPr>
                      <a:r>
                        <a:rPr lang="es-ES" sz="1200" dirty="0">
                          <a:effectLst/>
                        </a:rPr>
                        <a:t> </a:t>
                      </a:r>
                      <a:endParaRPr lang="es-EC"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Longitud</a:t>
                      </a:r>
                      <a:endParaRPr lang="es-EC" sz="1200">
                        <a:effectLst/>
                      </a:endParaRPr>
                    </a:p>
                    <a:p>
                      <a:pPr algn="ctr">
                        <a:lnSpc>
                          <a:spcPct val="150000"/>
                        </a:lnSpc>
                        <a:spcAft>
                          <a:spcPts val="0"/>
                        </a:spcAft>
                      </a:pPr>
                      <a:r>
                        <a:rPr lang="es-ES" sz="1200">
                          <a:effectLst/>
                        </a:rPr>
                        <a:t>[m]</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rPr>
                        <a:t>Tiempo</a:t>
                      </a:r>
                      <a:endParaRPr lang="es-EC" sz="1200">
                        <a:effectLst/>
                      </a:endParaRPr>
                    </a:p>
                    <a:p>
                      <a:pPr algn="ctr">
                        <a:lnSpc>
                          <a:spcPct val="150000"/>
                        </a:lnSpc>
                        <a:spcAft>
                          <a:spcPts val="0"/>
                        </a:spcAft>
                      </a:pPr>
                      <a:r>
                        <a:rPr lang="es-ES" sz="1200">
                          <a:effectLst/>
                        </a:rPr>
                        <a:t>[s]</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2570">
                <a:tc>
                  <a:txBody>
                    <a:bodyPr/>
                    <a:lstStyle/>
                    <a:p>
                      <a:pPr algn="l">
                        <a:lnSpc>
                          <a:spcPct val="150000"/>
                        </a:lnSpc>
                        <a:spcAft>
                          <a:spcPts val="0"/>
                        </a:spcAft>
                      </a:pPr>
                      <a:r>
                        <a:rPr lang="es-ES" sz="1200">
                          <a:effectLst/>
                        </a:rPr>
                        <a:t>Pie Izquierdo</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0.05</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rPr>
                        <a:t>1.06</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l">
                        <a:lnSpc>
                          <a:spcPct val="150000"/>
                        </a:lnSpc>
                        <a:spcAft>
                          <a:spcPts val="0"/>
                        </a:spcAft>
                      </a:pPr>
                      <a:r>
                        <a:rPr lang="es-ES" sz="1200">
                          <a:effectLst/>
                        </a:rPr>
                        <a:t>Pie Derecho</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0.11</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rPr>
                        <a:t>1.00</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9779775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Fase de oscilación de los pies izquierdo y derecho</a:t>
            </a:r>
          </a:p>
        </p:txBody>
      </p:sp>
      <p:sp>
        <p:nvSpPr>
          <p:cNvPr id="4" name="Marcador de contenido 3"/>
          <p:cNvSpPr>
            <a:spLocks noGrp="1"/>
          </p:cNvSpPr>
          <p:nvPr>
            <p:ph sz="half" idx="2"/>
          </p:nvPr>
        </p:nvSpPr>
        <p:spPr>
          <a:xfrm>
            <a:off x="8904514" y="1766993"/>
            <a:ext cx="2600097" cy="2837664"/>
          </a:xfrm>
        </p:spPr>
        <p:txBody>
          <a:bodyPr/>
          <a:lstStyle/>
          <a:p>
            <a:r>
              <a:rPr lang="es-ES" dirty="0"/>
              <a:t>En la fases de oscilación, el pie oscilante se encuentra elevado el piso, por lo que se asume que no existe algún desplazamiento</a:t>
            </a:r>
            <a:endParaRPr lang="es-EC" dirty="0"/>
          </a:p>
        </p:txBody>
      </p:sp>
      <p:pic>
        <p:nvPicPr>
          <p:cNvPr id="5" name="Marcador de contenido 4"/>
          <p:cNvPicPr>
            <a:picLocks noGrp="1"/>
          </p:cNvPicPr>
          <p:nvPr>
            <p:ph sz="half" idx="1"/>
          </p:nvPr>
        </p:nvPicPr>
        <p:blipFill rotWithShape="1">
          <a:blip r:embed="rId3" cstate="print">
            <a:extLst>
              <a:ext uri="{28A0092B-C50C-407E-A947-70E740481C1C}">
                <a14:useLocalDpi xmlns:a14="http://schemas.microsoft.com/office/drawing/2010/main" val="0"/>
              </a:ext>
            </a:extLst>
          </a:blip>
          <a:srcRect l="3947" r="18714"/>
          <a:stretch/>
        </p:blipFill>
        <p:spPr bwMode="auto">
          <a:xfrm>
            <a:off x="2592924" y="2126221"/>
            <a:ext cx="5778190" cy="1705549"/>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4" cstate="print">
            <a:extLst>
              <a:ext uri="{28A0092B-C50C-407E-A947-70E740481C1C}">
                <a14:useLocalDpi xmlns:a14="http://schemas.microsoft.com/office/drawing/2010/main" val="0"/>
              </a:ext>
            </a:extLst>
          </a:blip>
          <a:srcRect l="3802" r="18421"/>
          <a:stretch/>
        </p:blipFill>
        <p:spPr bwMode="auto">
          <a:xfrm>
            <a:off x="2592924" y="3831769"/>
            <a:ext cx="5778190" cy="1621973"/>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3230795337"/>
              </p:ext>
            </p:extLst>
          </p:nvPr>
        </p:nvGraphicFramePr>
        <p:xfrm>
          <a:off x="8871748" y="4448873"/>
          <a:ext cx="2632863" cy="1143000"/>
        </p:xfrm>
        <a:graphic>
          <a:graphicData uri="http://schemas.openxmlformats.org/drawingml/2006/table">
            <a:tbl>
              <a:tblPr firstRow="1" bandRow="1">
                <a:tableStyleId>{5C22544A-7EE6-4342-B048-85BDC9FD1C3A}</a:tableStyleId>
              </a:tblPr>
              <a:tblGrid>
                <a:gridCol w="1135817"/>
                <a:gridCol w="748260"/>
                <a:gridCol w="748786"/>
              </a:tblGrid>
              <a:tr h="0">
                <a:tc>
                  <a:txBody>
                    <a:bodyPr/>
                    <a:lstStyle/>
                    <a:p>
                      <a:pPr algn="ctr">
                        <a:lnSpc>
                          <a:spcPct val="150000"/>
                        </a:lnSpc>
                        <a:spcAft>
                          <a:spcPts val="0"/>
                        </a:spcAft>
                      </a:pPr>
                      <a:r>
                        <a:rPr lang="es-ES" sz="1200" dirty="0">
                          <a:effectLst/>
                        </a:rPr>
                        <a:t> </a:t>
                      </a:r>
                      <a:endParaRPr lang="es-EC"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100">
                          <a:effectLst/>
                        </a:rPr>
                        <a:t>Longitud</a:t>
                      </a:r>
                      <a:endParaRPr lang="es-EC" sz="1200">
                        <a:effectLst/>
                      </a:endParaRPr>
                    </a:p>
                    <a:p>
                      <a:pPr algn="ctr">
                        <a:lnSpc>
                          <a:spcPct val="150000"/>
                        </a:lnSpc>
                        <a:spcAft>
                          <a:spcPts val="0"/>
                        </a:spcAft>
                      </a:pPr>
                      <a:r>
                        <a:rPr lang="es-ES" sz="1100">
                          <a:effectLst/>
                        </a:rPr>
                        <a:t>[m]</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100">
                          <a:effectLst/>
                        </a:rPr>
                        <a:t>Tiempo</a:t>
                      </a:r>
                      <a:endParaRPr lang="es-EC" sz="1200">
                        <a:effectLst/>
                      </a:endParaRPr>
                    </a:p>
                    <a:p>
                      <a:pPr algn="ctr">
                        <a:lnSpc>
                          <a:spcPct val="150000"/>
                        </a:lnSpc>
                        <a:spcAft>
                          <a:spcPts val="0"/>
                        </a:spcAft>
                      </a:pPr>
                      <a:r>
                        <a:rPr lang="es-ES" sz="1100">
                          <a:effectLst/>
                        </a:rPr>
                        <a:t>[s]</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5105">
                <a:tc>
                  <a:txBody>
                    <a:bodyPr/>
                    <a:lstStyle/>
                    <a:p>
                      <a:pPr algn="l">
                        <a:lnSpc>
                          <a:spcPct val="150000"/>
                        </a:lnSpc>
                        <a:spcAft>
                          <a:spcPts val="0"/>
                        </a:spcAft>
                      </a:pPr>
                      <a:r>
                        <a:rPr lang="es-ES" sz="1200">
                          <a:effectLst/>
                        </a:rPr>
                        <a:t>Pie Izquierdo</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0.78</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rPr>
                        <a:t>1.00</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l">
                        <a:lnSpc>
                          <a:spcPct val="150000"/>
                        </a:lnSpc>
                        <a:spcAft>
                          <a:spcPts val="0"/>
                        </a:spcAft>
                      </a:pPr>
                      <a:r>
                        <a:rPr lang="es-ES" sz="1200">
                          <a:effectLst/>
                        </a:rPr>
                        <a:t>Pie Derecho</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0.92</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rPr>
                        <a:t>1.06</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4181594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Ángulos de flexión de la rodilla</a:t>
            </a:r>
          </a:p>
        </p:txBody>
      </p:sp>
      <p:sp>
        <p:nvSpPr>
          <p:cNvPr id="4" name="Marcador de contenido 3"/>
          <p:cNvSpPr>
            <a:spLocks noGrp="1"/>
          </p:cNvSpPr>
          <p:nvPr>
            <p:ph sz="half" idx="2"/>
          </p:nvPr>
        </p:nvSpPr>
        <p:spPr>
          <a:xfrm>
            <a:off x="8164286" y="1625479"/>
            <a:ext cx="3481840" cy="3000950"/>
          </a:xfrm>
        </p:spPr>
        <p:txBody>
          <a:bodyPr/>
          <a:lstStyle/>
          <a:p>
            <a:r>
              <a:rPr lang="es-ES" dirty="0"/>
              <a:t>Una de las necesidades más importantes de los médicos especialistas en el campo de la fisioterapia, consiste en medir el ángulo de flexión de la rodilla al momento de monitorear la rehabilitación de un paciente</a:t>
            </a:r>
            <a:endParaRPr lang="es-EC" dirty="0"/>
          </a:p>
        </p:txBody>
      </p:sp>
      <p:pic>
        <p:nvPicPr>
          <p:cNvPr id="7" name="Marcador de contenido 6"/>
          <p:cNvPicPr>
            <a:picLocks noGrp="1" noChangeAspect="1"/>
          </p:cNvPicPr>
          <p:nvPr>
            <p:ph sz="half" idx="1"/>
          </p:nvPr>
        </p:nvPicPr>
        <p:blipFill rotWithShape="1">
          <a:blip r:embed="rId3"/>
          <a:srcRect l="24265" t="23330" r="18697" b="53932"/>
          <a:stretch/>
        </p:blipFill>
        <p:spPr>
          <a:xfrm>
            <a:off x="2162775" y="1625478"/>
            <a:ext cx="6003980" cy="1346321"/>
          </a:xfrm>
          <a:prstGeom prst="rect">
            <a:avLst/>
          </a:prstGeom>
        </p:spPr>
      </p:pic>
      <p:pic>
        <p:nvPicPr>
          <p:cNvPr id="8" name="Marcador de contenido 6"/>
          <p:cNvPicPr>
            <a:picLocks noChangeAspect="1"/>
          </p:cNvPicPr>
          <p:nvPr/>
        </p:nvPicPr>
        <p:blipFill rotWithShape="1">
          <a:blip r:embed="rId3"/>
          <a:srcRect l="24265" t="65810" r="18697" b="10714"/>
          <a:stretch/>
        </p:blipFill>
        <p:spPr>
          <a:xfrm>
            <a:off x="2162775" y="3080656"/>
            <a:ext cx="6001511" cy="1389436"/>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555438296"/>
              </p:ext>
            </p:extLst>
          </p:nvPr>
        </p:nvGraphicFramePr>
        <p:xfrm>
          <a:off x="2511435" y="4630403"/>
          <a:ext cx="8243650" cy="1245429"/>
        </p:xfrm>
        <a:graphic>
          <a:graphicData uri="http://schemas.openxmlformats.org/drawingml/2006/table">
            <a:tbl>
              <a:tblPr firstRow="1" bandRow="1">
                <a:tableStyleId>{5C22544A-7EE6-4342-B048-85BDC9FD1C3A}</a:tableStyleId>
              </a:tblPr>
              <a:tblGrid>
                <a:gridCol w="2265808"/>
                <a:gridCol w="1492400"/>
                <a:gridCol w="1495697"/>
                <a:gridCol w="1495697"/>
                <a:gridCol w="1494048"/>
              </a:tblGrid>
              <a:tr h="605349">
                <a:tc>
                  <a:txBody>
                    <a:bodyPr/>
                    <a:lstStyle/>
                    <a:p>
                      <a:pPr algn="ctr">
                        <a:lnSpc>
                          <a:spcPct val="150000"/>
                        </a:lnSpc>
                        <a:spcAft>
                          <a:spcPts val="0"/>
                        </a:spcAft>
                      </a:pPr>
                      <a:r>
                        <a:rPr lang="es-ES" sz="1200" dirty="0">
                          <a:effectLst/>
                        </a:rPr>
                        <a:t> </a:t>
                      </a:r>
                      <a:endParaRPr lang="es-EC" sz="12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Flexión angular 1</a:t>
                      </a:r>
                      <a:endParaRPr lang="es-EC" sz="1200">
                        <a:effectLst/>
                      </a:endParaRPr>
                    </a:p>
                    <a:p>
                      <a:pPr algn="ctr">
                        <a:lnSpc>
                          <a:spcPct val="150000"/>
                        </a:lnSpc>
                        <a:spcAft>
                          <a:spcPts val="0"/>
                        </a:spcAft>
                      </a:pPr>
                      <a:r>
                        <a:rPr lang="es-ES" sz="1200">
                          <a:effectLst/>
                        </a:rPr>
                        <a:t>[grados]</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rPr>
                        <a:t>Tiempo flexión 1</a:t>
                      </a:r>
                      <a:endParaRPr lang="es-EC" sz="1200">
                        <a:effectLst/>
                      </a:endParaRPr>
                    </a:p>
                    <a:p>
                      <a:pPr algn="ctr">
                        <a:lnSpc>
                          <a:spcPct val="150000"/>
                        </a:lnSpc>
                        <a:spcAft>
                          <a:spcPts val="0"/>
                        </a:spcAft>
                      </a:pPr>
                      <a:r>
                        <a:rPr lang="es-ES" sz="1200">
                          <a:effectLst/>
                        </a:rPr>
                        <a:t>[s]</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200">
                          <a:effectLst/>
                        </a:rPr>
                        <a:t>Flexión angular 2</a:t>
                      </a:r>
                      <a:endParaRPr lang="es-EC" sz="1200">
                        <a:effectLst/>
                      </a:endParaRPr>
                    </a:p>
                    <a:p>
                      <a:pPr algn="ctr">
                        <a:lnSpc>
                          <a:spcPct val="150000"/>
                        </a:lnSpc>
                        <a:spcAft>
                          <a:spcPts val="0"/>
                        </a:spcAft>
                      </a:pPr>
                      <a:r>
                        <a:rPr lang="es-ES" sz="1200">
                          <a:effectLst/>
                        </a:rPr>
                        <a:t>[grados]</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200">
                          <a:effectLst/>
                        </a:rPr>
                        <a:t>Tiempo flexión 2</a:t>
                      </a:r>
                      <a:endParaRPr lang="es-EC" sz="1200">
                        <a:effectLst/>
                      </a:endParaRPr>
                    </a:p>
                    <a:p>
                      <a:pPr algn="ctr">
                        <a:lnSpc>
                          <a:spcPct val="150000"/>
                        </a:lnSpc>
                        <a:spcAft>
                          <a:spcPts val="0"/>
                        </a:spcAft>
                      </a:pPr>
                      <a:r>
                        <a:rPr lang="es-ES" sz="1200">
                          <a:effectLst/>
                        </a:rPr>
                        <a:t>[s]</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3167">
                <a:tc>
                  <a:txBody>
                    <a:bodyPr/>
                    <a:lstStyle/>
                    <a:p>
                      <a:pPr algn="l">
                        <a:lnSpc>
                          <a:spcPct val="150000"/>
                        </a:lnSpc>
                        <a:spcAft>
                          <a:spcPts val="0"/>
                        </a:spcAft>
                      </a:pPr>
                      <a:r>
                        <a:rPr lang="es-ES" sz="1200">
                          <a:effectLst/>
                        </a:rPr>
                        <a:t>Rodilla Izquierda</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84.67</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rPr>
                        <a:t>0.49</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a:effectLst/>
                        </a:rPr>
                        <a:t>98.68 </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0.49</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3167">
                <a:tc>
                  <a:txBody>
                    <a:bodyPr/>
                    <a:lstStyle/>
                    <a:p>
                      <a:pPr algn="l">
                        <a:lnSpc>
                          <a:spcPct val="150000"/>
                        </a:lnSpc>
                        <a:spcAft>
                          <a:spcPts val="0"/>
                        </a:spcAft>
                      </a:pPr>
                      <a:r>
                        <a:rPr lang="es-ES" sz="1200">
                          <a:effectLst/>
                        </a:rPr>
                        <a:t>Rodilla Derecha</a:t>
                      </a:r>
                      <a:endParaRPr lang="es-EC" sz="12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107.99</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rPr>
                        <a:t>0.50</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S" sz="1400" dirty="0">
                          <a:effectLst/>
                        </a:rPr>
                        <a:t>55.45</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0.50</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6544708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Datos</a:t>
            </a:r>
            <a:r>
              <a:rPr lang="en-US" dirty="0" smtClean="0"/>
              <a:t> </a:t>
            </a:r>
            <a:r>
              <a:rPr lang="en-US" dirty="0" err="1" smtClean="0"/>
              <a:t>porcentuales</a:t>
            </a:r>
            <a:r>
              <a:rPr lang="en-US" dirty="0" smtClean="0"/>
              <a:t> </a:t>
            </a:r>
            <a:r>
              <a:rPr lang="en-US" dirty="0" err="1" smtClean="0"/>
              <a:t>Marcha</a:t>
            </a:r>
            <a:r>
              <a:rPr lang="en-US" dirty="0" smtClean="0"/>
              <a:t> </a:t>
            </a:r>
            <a:r>
              <a:rPr lang="en-US" dirty="0" err="1" smtClean="0"/>
              <a:t>pronunciada</a:t>
            </a:r>
            <a:r>
              <a:rPr lang="en-US" dirty="0" smtClean="0"/>
              <a:t> </a:t>
            </a:r>
            <a:r>
              <a:rPr lang="en-US" dirty="0" err="1" smtClean="0"/>
              <a:t>paciente</a:t>
            </a:r>
            <a:r>
              <a:rPr lang="en-US" dirty="0" smtClean="0"/>
              <a:t> 1 </a:t>
            </a:r>
            <a:endParaRPr lang="es-EC"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2977680067"/>
              </p:ext>
            </p:extLst>
          </p:nvPr>
        </p:nvGraphicFramePr>
        <p:xfrm>
          <a:off x="2186442" y="1905000"/>
          <a:ext cx="8915396" cy="4357794"/>
        </p:xfrm>
        <a:graphic>
          <a:graphicData uri="http://schemas.openxmlformats.org/drawingml/2006/table">
            <a:tbl>
              <a:tblPr firstRow="1" firstCol="1" bandRow="1">
                <a:tableStyleId>{5C22544A-7EE6-4342-B048-85BDC9FD1C3A}</a:tableStyleId>
              </a:tblPr>
              <a:tblGrid>
                <a:gridCol w="2352901"/>
                <a:gridCol w="1562742"/>
                <a:gridCol w="1249939"/>
                <a:gridCol w="1249939"/>
                <a:gridCol w="1304037"/>
                <a:gridCol w="1195838"/>
              </a:tblGrid>
              <a:tr h="164513">
                <a:tc gridSpan="6">
                  <a:txBody>
                    <a:bodyPr/>
                    <a:lstStyle/>
                    <a:p>
                      <a:pPr indent="252095" algn="ctr">
                        <a:lnSpc>
                          <a:spcPct val="150000"/>
                        </a:lnSpc>
                        <a:spcAft>
                          <a:spcPts val="0"/>
                        </a:spcAft>
                      </a:pPr>
                      <a:r>
                        <a:rPr lang="es-ES" sz="1000" dirty="0">
                          <a:effectLst/>
                        </a:rPr>
                        <a:t>PORCENTAJES DE LA FASE DEL CICLO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4513">
                <a:tc gridSpan="6">
                  <a:txBody>
                    <a:bodyPr/>
                    <a:lstStyle/>
                    <a:p>
                      <a:pPr indent="252095" algn="ctr">
                        <a:lnSpc>
                          <a:spcPct val="150000"/>
                        </a:lnSpc>
                        <a:spcAft>
                          <a:spcPts val="0"/>
                        </a:spcAft>
                      </a:pPr>
                      <a:r>
                        <a:rPr lang="es-ES" sz="1000" dirty="0">
                          <a:effectLst/>
                        </a:rPr>
                        <a:t>DE LA MARCHA DEL PACIENTE 1 / M. PRONUNCIADA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4513">
                <a:tc gridSpan="6">
                  <a:txBody>
                    <a:bodyPr/>
                    <a:lstStyle/>
                    <a:p>
                      <a:pPr indent="252095" algn="ctr">
                        <a:lnSpc>
                          <a:spcPct val="150000"/>
                        </a:lnSpc>
                        <a:spcAft>
                          <a:spcPts val="0"/>
                        </a:spcAft>
                      </a:pPr>
                      <a:r>
                        <a:rPr lang="es-ES" sz="1000" dirty="0">
                          <a:effectLst/>
                        </a:rPr>
                        <a:t>(PIE IZQUIERDO)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42735">
                <a:tc rowSpan="2">
                  <a:txBody>
                    <a:bodyPr/>
                    <a:lstStyle/>
                    <a:p>
                      <a:pPr indent="252095" algn="ctr">
                        <a:lnSpc>
                          <a:spcPct val="150000"/>
                        </a:lnSpc>
                        <a:spcAft>
                          <a:spcPts val="0"/>
                        </a:spcAft>
                      </a:pPr>
                      <a:r>
                        <a:rPr lang="es-ES" sz="900" dirty="0">
                          <a:effectLst/>
                        </a:rPr>
                        <a:t>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dirty="0">
                          <a:effectLst/>
                        </a:rPr>
                        <a:t>Paciente 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Promedio 5 personas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Paciente 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Promedio 5 personas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Pctje Ideal   </a:t>
                      </a:r>
                      <a:r>
                        <a:rPr lang="es-ES" sz="900">
                          <a:effectLst/>
                        </a:rPr>
                        <a:t>(M. Normal)</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137095">
                <a:tc vMerge="1">
                  <a:txBody>
                    <a:bodyPr/>
                    <a:lstStyle/>
                    <a:p>
                      <a:endParaRPr lang="es-EC"/>
                    </a:p>
                  </a:txBody>
                  <a:tcPr/>
                </a:tc>
                <a:tc>
                  <a:txBody>
                    <a:bodyPr/>
                    <a:lstStyle/>
                    <a:p>
                      <a:pPr indent="252095" algn="ctr">
                        <a:lnSpc>
                          <a:spcPct val="150000"/>
                        </a:lnSpc>
                        <a:spcAft>
                          <a:spcPts val="0"/>
                        </a:spcAft>
                      </a:pPr>
                      <a:r>
                        <a:rPr lang="es-ES" sz="1050" dirty="0">
                          <a:effectLst/>
                        </a:rPr>
                        <a:t>[s]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50" dirty="0">
                          <a:effectLst/>
                        </a:rPr>
                        <a:t>[s]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50" dirty="0">
                          <a:effectLst/>
                        </a:rPr>
                        <a:t>[%]</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50" dirty="0">
                          <a:effectLst/>
                        </a:rPr>
                        <a:t>[%]</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50" dirty="0">
                          <a:effectLst/>
                        </a:rPr>
                        <a:t>[%]</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20534">
                <a:tc>
                  <a:txBody>
                    <a:bodyPr/>
                    <a:lstStyle/>
                    <a:p>
                      <a:pPr indent="252095" algn="ctr">
                        <a:lnSpc>
                          <a:spcPct val="150000"/>
                        </a:lnSpc>
                        <a:spcAft>
                          <a:spcPts val="0"/>
                        </a:spcAft>
                      </a:pPr>
                      <a:r>
                        <a:rPr lang="es-ES" sz="900" dirty="0">
                          <a:effectLst/>
                        </a:rPr>
                        <a:t>Ciclo de la marcha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3.10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2.04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20534">
                <a:tc>
                  <a:txBody>
                    <a:bodyPr/>
                    <a:lstStyle/>
                    <a:p>
                      <a:pPr indent="252095" algn="ctr">
                        <a:lnSpc>
                          <a:spcPct val="150000"/>
                        </a:lnSpc>
                        <a:spcAft>
                          <a:spcPts val="0"/>
                        </a:spcAft>
                      </a:pPr>
                      <a:r>
                        <a:rPr lang="es-ES" sz="900" dirty="0">
                          <a:effectLst/>
                        </a:rPr>
                        <a:t>Apoyo izquierdo (fase de apoyo)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2.10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1.19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67.64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58.33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60±5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20534">
                <a:tc>
                  <a:txBody>
                    <a:bodyPr/>
                    <a:lstStyle/>
                    <a:p>
                      <a:pPr indent="252095" algn="ctr">
                        <a:lnSpc>
                          <a:spcPct val="150000"/>
                        </a:lnSpc>
                        <a:spcAft>
                          <a:spcPts val="0"/>
                        </a:spcAft>
                      </a:pPr>
                      <a:r>
                        <a:rPr lang="es-ES" sz="900" dirty="0">
                          <a:effectLst/>
                        </a:rPr>
                        <a:t>1er apoyo </a:t>
                      </a:r>
                      <a:r>
                        <a:rPr lang="es-ES" sz="900" dirty="0" err="1">
                          <a:effectLst/>
                        </a:rPr>
                        <a:t>bipodal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0.50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0.06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16.13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2.94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20534">
                <a:tc>
                  <a:txBody>
                    <a:bodyPr/>
                    <a:lstStyle/>
                    <a:p>
                      <a:pPr indent="252095" algn="ctr">
                        <a:lnSpc>
                          <a:spcPct val="150000"/>
                        </a:lnSpc>
                        <a:spcAft>
                          <a:spcPts val="0"/>
                        </a:spcAft>
                      </a:pPr>
                      <a:r>
                        <a:rPr lang="es-ES" sz="900" dirty="0">
                          <a:effectLst/>
                        </a:rPr>
                        <a:t>2do apoyo </a:t>
                      </a:r>
                      <a:r>
                        <a:rPr lang="es-ES" sz="900" dirty="0" err="1">
                          <a:effectLst/>
                        </a:rPr>
                        <a:t>bipodal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0.54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17.42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4.9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20534">
                <a:tc>
                  <a:txBody>
                    <a:bodyPr/>
                    <a:lstStyle/>
                    <a:p>
                      <a:pPr indent="252095" algn="ctr">
                        <a:lnSpc>
                          <a:spcPct val="150000"/>
                        </a:lnSpc>
                        <a:spcAft>
                          <a:spcPts val="0"/>
                        </a:spcAft>
                      </a:pPr>
                      <a:r>
                        <a:rPr lang="es-ES" sz="900" dirty="0">
                          <a:effectLst/>
                        </a:rPr>
                        <a:t>Apoyo </a:t>
                      </a:r>
                      <a:r>
                        <a:rPr lang="es-ES" sz="900" dirty="0" err="1">
                          <a:effectLst/>
                        </a:rPr>
                        <a:t>monopodal</a:t>
                      </a:r>
                      <a:r>
                        <a:rPr lang="es-ES" sz="900" dirty="0">
                          <a:effectLst/>
                        </a:rPr>
                        <a:t> izquierdo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1.06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0.96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34.19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47.06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20534">
                <a:tc>
                  <a:txBody>
                    <a:bodyPr/>
                    <a:lstStyle/>
                    <a:p>
                      <a:pPr indent="252095" algn="ctr">
                        <a:lnSpc>
                          <a:spcPct val="150000"/>
                        </a:lnSpc>
                        <a:spcAft>
                          <a:spcPts val="0"/>
                        </a:spcAft>
                      </a:pPr>
                      <a:r>
                        <a:rPr lang="es-ES" sz="900" dirty="0">
                          <a:effectLst/>
                        </a:rPr>
                        <a:t>Apoyo </a:t>
                      </a:r>
                      <a:r>
                        <a:rPr lang="es-ES" sz="900" dirty="0" err="1">
                          <a:effectLst/>
                        </a:rPr>
                        <a:t>monopodal</a:t>
                      </a:r>
                      <a:r>
                        <a:rPr lang="es-ES" sz="900" dirty="0">
                          <a:effectLst/>
                        </a:rPr>
                        <a:t> derecho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0.93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32.26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45.59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20534">
                <a:tc>
                  <a:txBody>
                    <a:bodyPr/>
                    <a:lstStyle/>
                    <a:p>
                      <a:pPr indent="252095" algn="ctr">
                        <a:lnSpc>
                          <a:spcPct val="150000"/>
                        </a:lnSpc>
                        <a:spcAft>
                          <a:spcPts val="0"/>
                        </a:spcAft>
                      </a:pPr>
                      <a:r>
                        <a:rPr lang="es-ES" sz="900" dirty="0">
                          <a:effectLst/>
                        </a:rPr>
                        <a:t>Oscilación izquierda (fase de oscilación)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0.93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32.26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45.59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40±5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164513">
                <a:tc gridSpan="6">
                  <a:txBody>
                    <a:bodyPr/>
                    <a:lstStyle/>
                    <a:p>
                      <a:pPr indent="252095" algn="ctr">
                        <a:lnSpc>
                          <a:spcPct val="150000"/>
                        </a:lnSpc>
                        <a:spcAft>
                          <a:spcPts val="0"/>
                        </a:spcAft>
                      </a:pPr>
                      <a:r>
                        <a:rPr lang="es-ES" sz="1000" dirty="0">
                          <a:effectLst/>
                        </a:rPr>
                        <a:t>Ángulos [grados]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29026">
                <a:tc>
                  <a:txBody>
                    <a:bodyPr/>
                    <a:lstStyle/>
                    <a:p>
                      <a:pPr indent="252095" algn="ctr">
                        <a:lnSpc>
                          <a:spcPct val="150000"/>
                        </a:lnSpc>
                        <a:spcAft>
                          <a:spcPts val="0"/>
                        </a:spcAft>
                      </a:pPr>
                      <a:r>
                        <a:rPr lang="es-ES" sz="900" dirty="0">
                          <a:effectLst/>
                        </a:rPr>
                        <a:t>Ángulo de flexión de rodilla izquierda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84.67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78.59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78.59±8.05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bl>
          </a:graphicData>
        </a:graphic>
      </p:graphicFrame>
    </p:spTree>
    <p:extLst>
      <p:ext uri="{BB962C8B-B14F-4D97-AF65-F5344CB8AC3E}">
        <p14:creationId xmlns:p14="http://schemas.microsoft.com/office/powerpoint/2010/main" val="41239272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Datos</a:t>
            </a:r>
            <a:r>
              <a:rPr lang="en-US" dirty="0"/>
              <a:t> </a:t>
            </a:r>
            <a:r>
              <a:rPr lang="en-US" dirty="0" err="1"/>
              <a:t>porcentuales</a:t>
            </a:r>
            <a:r>
              <a:rPr lang="en-US" dirty="0"/>
              <a:t> </a:t>
            </a:r>
            <a:r>
              <a:rPr lang="en-US" dirty="0" err="1"/>
              <a:t>Marcha</a:t>
            </a:r>
            <a:r>
              <a:rPr lang="en-US" dirty="0"/>
              <a:t> </a:t>
            </a:r>
            <a:r>
              <a:rPr lang="en-US" dirty="0" smtClean="0"/>
              <a:t>normal </a:t>
            </a:r>
            <a:r>
              <a:rPr lang="en-US" dirty="0" err="1" smtClean="0"/>
              <a:t>paciente</a:t>
            </a:r>
            <a:r>
              <a:rPr lang="en-US" dirty="0" smtClean="0"/>
              <a:t> </a:t>
            </a:r>
            <a:r>
              <a:rPr lang="en-US" dirty="0"/>
              <a:t>1 </a:t>
            </a:r>
            <a:endParaRPr lang="es-EC"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1022697413"/>
              </p:ext>
            </p:extLst>
          </p:nvPr>
        </p:nvGraphicFramePr>
        <p:xfrm>
          <a:off x="2110242" y="1905000"/>
          <a:ext cx="8915397" cy="4286250"/>
        </p:xfrm>
        <a:graphic>
          <a:graphicData uri="http://schemas.openxmlformats.org/drawingml/2006/table">
            <a:tbl>
              <a:tblPr firstRow="1" firstCol="1" bandRow="1">
                <a:tableStyleId>{5C22544A-7EE6-4342-B048-85BDC9FD1C3A}</a:tableStyleId>
              </a:tblPr>
              <a:tblGrid>
                <a:gridCol w="2665704"/>
                <a:gridCol w="1249939"/>
                <a:gridCol w="1249939"/>
                <a:gridCol w="1249939"/>
                <a:gridCol w="1282266"/>
                <a:gridCol w="1217610"/>
              </a:tblGrid>
              <a:tr h="158072">
                <a:tc gridSpan="6">
                  <a:txBody>
                    <a:bodyPr/>
                    <a:lstStyle/>
                    <a:p>
                      <a:pPr indent="252095" algn="ctr">
                        <a:lnSpc>
                          <a:spcPct val="150000"/>
                        </a:lnSpc>
                        <a:spcAft>
                          <a:spcPts val="0"/>
                        </a:spcAft>
                      </a:pPr>
                      <a:r>
                        <a:rPr lang="es-ES" sz="1100" dirty="0">
                          <a:effectLst/>
                        </a:rPr>
                        <a:t>PORCENTAJES DE LA FASE DEL CICLO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58072">
                <a:tc gridSpan="6">
                  <a:txBody>
                    <a:bodyPr/>
                    <a:lstStyle/>
                    <a:p>
                      <a:pPr indent="252095" algn="ctr">
                        <a:lnSpc>
                          <a:spcPct val="150000"/>
                        </a:lnSpc>
                        <a:spcAft>
                          <a:spcPts val="0"/>
                        </a:spcAft>
                      </a:pPr>
                      <a:r>
                        <a:rPr lang="es-ES" sz="1100" dirty="0">
                          <a:effectLst/>
                        </a:rPr>
                        <a:t>DE LA MARCHA DEL PACIENTE 1 / M. NORMAL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58072">
                <a:tc gridSpan="6">
                  <a:txBody>
                    <a:bodyPr/>
                    <a:lstStyle/>
                    <a:p>
                      <a:pPr indent="252095" algn="ctr">
                        <a:lnSpc>
                          <a:spcPct val="150000"/>
                        </a:lnSpc>
                        <a:spcAft>
                          <a:spcPts val="0"/>
                        </a:spcAft>
                      </a:pPr>
                      <a:r>
                        <a:rPr lang="es-ES" sz="1100" dirty="0">
                          <a:effectLst/>
                        </a:rPr>
                        <a:t>(PIE IZQUIERDO)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29315">
                <a:tc rowSpan="2">
                  <a:txBody>
                    <a:bodyPr/>
                    <a:lstStyle/>
                    <a:p>
                      <a:pPr indent="252095" algn="ctr">
                        <a:lnSpc>
                          <a:spcPct val="150000"/>
                        </a:lnSpc>
                        <a:spcAft>
                          <a:spcPts val="0"/>
                        </a:spcAft>
                      </a:pPr>
                      <a:r>
                        <a:rPr lang="es-ES" sz="900" dirty="0">
                          <a:effectLst/>
                        </a:rPr>
                        <a:t>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dirty="0">
                          <a:effectLst/>
                        </a:rPr>
                        <a:t>Paciente 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Promedio 5 personas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Paciente 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Promedio 5 personas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dirty="0" err="1">
                          <a:effectLst/>
                        </a:rPr>
                        <a:t>Pctje</a:t>
                      </a:r>
                      <a:r>
                        <a:rPr lang="es-ES" sz="1000" dirty="0">
                          <a:effectLst/>
                        </a:rPr>
                        <a:t> Ideal   </a:t>
                      </a:r>
                      <a:r>
                        <a:rPr lang="es-ES" sz="900" dirty="0">
                          <a:effectLst/>
                        </a:rPr>
                        <a:t>(M. Normal)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131726">
                <a:tc vMerge="1">
                  <a:txBody>
                    <a:bodyPr/>
                    <a:lstStyle/>
                    <a:p>
                      <a:endParaRPr lang="es-EC"/>
                    </a:p>
                  </a:txBody>
                  <a:tcPr/>
                </a:tc>
                <a:tc>
                  <a:txBody>
                    <a:bodyPr/>
                    <a:lstStyle/>
                    <a:p>
                      <a:pPr indent="252095" algn="ctr">
                        <a:lnSpc>
                          <a:spcPct val="150000"/>
                        </a:lnSpc>
                        <a:spcAft>
                          <a:spcPts val="0"/>
                        </a:spcAft>
                      </a:pPr>
                      <a:r>
                        <a:rPr lang="es-ES" sz="1050" dirty="0">
                          <a:effectLst/>
                        </a:rPr>
                        <a:t>[s]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50">
                          <a:effectLst/>
                        </a:rPr>
                        <a:t>[s]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50">
                          <a:effectLst/>
                        </a:rPr>
                        <a:t>[%]</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50">
                          <a:effectLst/>
                        </a:rPr>
                        <a:t>[%]</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50">
                          <a:effectLst/>
                        </a:rPr>
                        <a:t>[%]</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07983">
                <a:tc>
                  <a:txBody>
                    <a:bodyPr/>
                    <a:lstStyle/>
                    <a:p>
                      <a:pPr indent="252095" algn="ctr">
                        <a:lnSpc>
                          <a:spcPct val="150000"/>
                        </a:lnSpc>
                        <a:spcAft>
                          <a:spcPts val="0"/>
                        </a:spcAft>
                      </a:pPr>
                      <a:r>
                        <a:rPr lang="es-ES" sz="900" dirty="0">
                          <a:effectLst/>
                        </a:rPr>
                        <a:t>Ciclo de la marcha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3.10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2.29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07983">
                <a:tc>
                  <a:txBody>
                    <a:bodyPr/>
                    <a:lstStyle/>
                    <a:p>
                      <a:pPr indent="252095" algn="ctr">
                        <a:lnSpc>
                          <a:spcPct val="150000"/>
                        </a:lnSpc>
                        <a:spcAft>
                          <a:spcPts val="0"/>
                        </a:spcAft>
                      </a:pPr>
                      <a:r>
                        <a:rPr lang="es-ES" sz="900" dirty="0">
                          <a:effectLst/>
                        </a:rPr>
                        <a:t>Apoyo izquierdo (fase de apoyo)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2.10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1.18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67.64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51.53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60±5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07983">
                <a:tc>
                  <a:txBody>
                    <a:bodyPr/>
                    <a:lstStyle/>
                    <a:p>
                      <a:pPr indent="252095" algn="ctr">
                        <a:lnSpc>
                          <a:spcPct val="150000"/>
                        </a:lnSpc>
                        <a:spcAft>
                          <a:spcPts val="0"/>
                        </a:spcAft>
                      </a:pPr>
                      <a:r>
                        <a:rPr lang="es-ES" sz="900" dirty="0">
                          <a:effectLst/>
                        </a:rPr>
                        <a:t>1er apoyo </a:t>
                      </a:r>
                      <a:r>
                        <a:rPr lang="es-ES" sz="900" dirty="0" err="1">
                          <a:effectLst/>
                        </a:rPr>
                        <a:t>bipodal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0.50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0.19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16.13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8.30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07983">
                <a:tc>
                  <a:txBody>
                    <a:bodyPr/>
                    <a:lstStyle/>
                    <a:p>
                      <a:pPr indent="252095" algn="ctr">
                        <a:lnSpc>
                          <a:spcPct val="150000"/>
                        </a:lnSpc>
                        <a:spcAft>
                          <a:spcPts val="0"/>
                        </a:spcAft>
                      </a:pPr>
                      <a:r>
                        <a:rPr lang="es-ES" sz="900" dirty="0">
                          <a:effectLst/>
                        </a:rPr>
                        <a:t>2do apoyo </a:t>
                      </a:r>
                      <a:r>
                        <a:rPr lang="es-ES" sz="900" dirty="0" err="1">
                          <a:effectLst/>
                        </a:rPr>
                        <a:t>bipodal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0.54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17.42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5.68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07983">
                <a:tc>
                  <a:txBody>
                    <a:bodyPr/>
                    <a:lstStyle/>
                    <a:p>
                      <a:pPr indent="252095" algn="ctr">
                        <a:lnSpc>
                          <a:spcPct val="150000"/>
                        </a:lnSpc>
                        <a:spcAft>
                          <a:spcPts val="0"/>
                        </a:spcAft>
                      </a:pPr>
                      <a:r>
                        <a:rPr lang="es-ES" sz="900" dirty="0">
                          <a:effectLst/>
                        </a:rPr>
                        <a:t>Apoyo </a:t>
                      </a:r>
                      <a:r>
                        <a:rPr lang="es-ES" sz="900" dirty="0" err="1">
                          <a:effectLst/>
                        </a:rPr>
                        <a:t>monopodal</a:t>
                      </a:r>
                      <a:r>
                        <a:rPr lang="es-ES" sz="900" dirty="0">
                          <a:effectLst/>
                        </a:rPr>
                        <a:t> izquierdo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1.06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0.89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34.19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38.86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07983">
                <a:tc>
                  <a:txBody>
                    <a:bodyPr/>
                    <a:lstStyle/>
                    <a:p>
                      <a:pPr indent="252095" algn="ctr">
                        <a:lnSpc>
                          <a:spcPct val="150000"/>
                        </a:lnSpc>
                        <a:spcAft>
                          <a:spcPts val="0"/>
                        </a:spcAft>
                      </a:pPr>
                      <a:r>
                        <a:rPr lang="es-ES" sz="900" dirty="0">
                          <a:effectLst/>
                        </a:rPr>
                        <a:t>Apoyo </a:t>
                      </a:r>
                      <a:r>
                        <a:rPr lang="es-ES" sz="900" dirty="0" err="1">
                          <a:effectLst/>
                        </a:rPr>
                        <a:t>monopodal</a:t>
                      </a:r>
                      <a:r>
                        <a:rPr lang="es-ES" sz="900" dirty="0">
                          <a:effectLst/>
                        </a:rPr>
                        <a:t> derecho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32.26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44.54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07983">
                <a:tc>
                  <a:txBody>
                    <a:bodyPr/>
                    <a:lstStyle/>
                    <a:p>
                      <a:pPr indent="252095" algn="ctr">
                        <a:lnSpc>
                          <a:spcPct val="150000"/>
                        </a:lnSpc>
                        <a:spcAft>
                          <a:spcPts val="0"/>
                        </a:spcAft>
                      </a:pPr>
                      <a:r>
                        <a:rPr lang="es-ES" sz="900" dirty="0">
                          <a:effectLst/>
                        </a:rPr>
                        <a:t>Oscilación izquierda (fase de oscilación)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1.02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32.26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45.54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40±5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158072">
                <a:tc gridSpan="6">
                  <a:txBody>
                    <a:bodyPr/>
                    <a:lstStyle/>
                    <a:p>
                      <a:pPr indent="252095" algn="ctr">
                        <a:lnSpc>
                          <a:spcPct val="150000"/>
                        </a:lnSpc>
                        <a:spcAft>
                          <a:spcPts val="0"/>
                        </a:spcAft>
                      </a:pPr>
                      <a:r>
                        <a:rPr lang="es-ES" sz="1200" dirty="0">
                          <a:effectLst/>
                        </a:rPr>
                        <a:t>Ángulos [grados]</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16142">
                <a:tc>
                  <a:txBody>
                    <a:bodyPr/>
                    <a:lstStyle/>
                    <a:p>
                      <a:pPr indent="252095" algn="ctr">
                        <a:lnSpc>
                          <a:spcPct val="150000"/>
                        </a:lnSpc>
                        <a:spcAft>
                          <a:spcPts val="0"/>
                        </a:spcAft>
                      </a:pPr>
                      <a:r>
                        <a:rPr lang="es-ES" sz="900" dirty="0">
                          <a:effectLst/>
                        </a:rPr>
                        <a:t>Ángulo de flexión de rodilla izquierda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84.67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37.06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37.06±3.19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bl>
          </a:graphicData>
        </a:graphic>
      </p:graphicFrame>
    </p:spTree>
    <p:extLst>
      <p:ext uri="{BB962C8B-B14F-4D97-AF65-F5344CB8AC3E}">
        <p14:creationId xmlns:p14="http://schemas.microsoft.com/office/powerpoint/2010/main" val="29108962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Modelo</a:t>
            </a:r>
            <a:r>
              <a:rPr lang="en-US" dirty="0" smtClean="0"/>
              <a:t> </a:t>
            </a:r>
            <a:r>
              <a:rPr lang="en-US" dirty="0" err="1" smtClean="0"/>
              <a:t>marcha</a:t>
            </a:r>
            <a:r>
              <a:rPr lang="en-US" dirty="0" smtClean="0"/>
              <a:t> </a:t>
            </a:r>
            <a:r>
              <a:rPr lang="en-US" dirty="0" err="1" smtClean="0"/>
              <a:t>pronunciada</a:t>
            </a:r>
            <a:r>
              <a:rPr lang="en-US" dirty="0" smtClean="0"/>
              <a:t> </a:t>
            </a:r>
            <a:r>
              <a:rPr lang="en-US" dirty="0" err="1" smtClean="0"/>
              <a:t>Vs</a:t>
            </a:r>
            <a:r>
              <a:rPr lang="en-US" dirty="0" smtClean="0"/>
              <a:t> </a:t>
            </a:r>
            <a:r>
              <a:rPr lang="en-US" dirty="0" err="1" smtClean="0"/>
              <a:t>Modelo</a:t>
            </a:r>
            <a:r>
              <a:rPr lang="en-US" dirty="0" smtClean="0"/>
              <a:t> </a:t>
            </a:r>
            <a:r>
              <a:rPr lang="en-US" dirty="0" err="1" smtClean="0"/>
              <a:t>paciente</a:t>
            </a:r>
            <a:r>
              <a:rPr lang="en-US" dirty="0" smtClean="0"/>
              <a:t> 1</a:t>
            </a:r>
            <a:endParaRPr lang="es-EC" dirty="0"/>
          </a:p>
        </p:txBody>
      </p:sp>
      <p:sp>
        <p:nvSpPr>
          <p:cNvPr id="4" name="Marcador de contenido 3"/>
          <p:cNvSpPr>
            <a:spLocks noGrp="1"/>
          </p:cNvSpPr>
          <p:nvPr>
            <p:ph sz="half" idx="2"/>
          </p:nvPr>
        </p:nvSpPr>
        <p:spPr/>
        <p:txBody>
          <a:bodyPr/>
          <a:lstStyle/>
          <a:p>
            <a:r>
              <a:rPr lang="es-ES" dirty="0"/>
              <a:t>Una vez determinado que el paciente 1, ejecutó una marcha dentro de los parámetros de marcha </a:t>
            </a:r>
            <a:r>
              <a:rPr lang="es-ES" dirty="0" smtClean="0"/>
              <a:t>pronunciada</a:t>
            </a:r>
          </a:p>
          <a:p>
            <a:r>
              <a:rPr lang="es-ES" dirty="0" smtClean="0"/>
              <a:t>la </a:t>
            </a:r>
            <a:r>
              <a:rPr lang="es-ES" dirty="0"/>
              <a:t>gráfica promedio del escenario de pruebas de marcha pronunciada (color rojo), sobrepuesta con la obtenida del paciente 1, al flexionar la rodilla izquierda (color naranja).</a:t>
            </a:r>
            <a:endParaRPr lang="es-EC" dirty="0"/>
          </a:p>
          <a:p>
            <a:endParaRPr lang="es-EC" dirty="0"/>
          </a:p>
        </p:txBody>
      </p:sp>
      <p:pic>
        <p:nvPicPr>
          <p:cNvPr id="8" name="Marcador de contenido 7"/>
          <p:cNvPicPr>
            <a:picLocks noGrp="1" noChangeAspect="1"/>
          </p:cNvPicPr>
          <p:nvPr>
            <p:ph sz="half" idx="1"/>
          </p:nvPr>
        </p:nvPicPr>
        <p:blipFill rotWithShape="1">
          <a:blip r:embed="rId3"/>
          <a:srcRect l="37389" t="29566" r="29802" b="25567"/>
          <a:stretch/>
        </p:blipFill>
        <p:spPr>
          <a:xfrm>
            <a:off x="2592924" y="2126222"/>
            <a:ext cx="4132218" cy="3178628"/>
          </a:xfrm>
          <a:prstGeom prst="rect">
            <a:avLst/>
          </a:prstGeom>
        </p:spPr>
      </p:pic>
    </p:spTree>
    <p:extLst>
      <p:ext uri="{BB962C8B-B14F-4D97-AF65-F5344CB8AC3E}">
        <p14:creationId xmlns:p14="http://schemas.microsoft.com/office/powerpoint/2010/main" val="29934673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Experimentos </a:t>
            </a:r>
            <a:r>
              <a:rPr lang="es-EC" dirty="0"/>
              <a:t>con pacientes en marcha </a:t>
            </a:r>
            <a:r>
              <a:rPr lang="es-EC" dirty="0" smtClean="0"/>
              <a:t>pronunciada y </a:t>
            </a:r>
            <a:r>
              <a:rPr lang="es-EC" dirty="0"/>
              <a:t>normal</a:t>
            </a:r>
          </a:p>
        </p:txBody>
      </p:sp>
      <p:sp>
        <p:nvSpPr>
          <p:cNvPr id="3" name="Marcador de contenido 2"/>
          <p:cNvSpPr>
            <a:spLocks noGrp="1"/>
          </p:cNvSpPr>
          <p:nvPr>
            <p:ph sz="half" idx="1"/>
          </p:nvPr>
        </p:nvSpPr>
        <p:spPr>
          <a:xfrm>
            <a:off x="2371498" y="5083628"/>
            <a:ext cx="8800012" cy="1208314"/>
          </a:xfrm>
        </p:spPr>
        <p:txBody>
          <a:bodyPr/>
          <a:lstStyle/>
          <a:p>
            <a:r>
              <a:rPr lang="es-ES" dirty="0"/>
              <a:t>la curva de color azul corresponde al movimiento del pie izquierdo, la curva de color marrón, al pie derecho; las curvas amarillo y lila a los datos obtenidos por los sensores de peso correspondientes al pie izquierdo y derecho, respectivamente.</a:t>
            </a:r>
            <a:endParaRPr lang="es-EC" dirty="0"/>
          </a:p>
        </p:txBody>
      </p:sp>
      <p:pic>
        <p:nvPicPr>
          <p:cNvPr id="4" name="Imagen 3"/>
          <p:cNvPicPr>
            <a:picLocks noChangeAspect="1"/>
          </p:cNvPicPr>
          <p:nvPr/>
        </p:nvPicPr>
        <p:blipFill rotWithShape="1">
          <a:blip r:embed="rId3"/>
          <a:srcRect l="24701" t="42800" r="18714" b="24603"/>
          <a:stretch/>
        </p:blipFill>
        <p:spPr>
          <a:xfrm>
            <a:off x="2196737" y="1905000"/>
            <a:ext cx="8623663" cy="2794363"/>
          </a:xfrm>
          <a:prstGeom prst="rect">
            <a:avLst/>
          </a:prstGeom>
        </p:spPr>
      </p:pic>
    </p:spTree>
    <p:extLst>
      <p:ext uri="{BB962C8B-B14F-4D97-AF65-F5344CB8AC3E}">
        <p14:creationId xmlns:p14="http://schemas.microsoft.com/office/powerpoint/2010/main" val="41032339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4" y="624110"/>
            <a:ext cx="8911687" cy="736604"/>
          </a:xfrm>
        </p:spPr>
        <p:txBody>
          <a:bodyPr/>
          <a:lstStyle/>
          <a:p>
            <a:r>
              <a:rPr lang="en-US" dirty="0" err="1" smtClean="0"/>
              <a:t>Fases</a:t>
            </a:r>
            <a:r>
              <a:rPr lang="en-US" dirty="0" smtClean="0"/>
              <a:t> del </a:t>
            </a:r>
            <a:r>
              <a:rPr lang="en-US" dirty="0" err="1" smtClean="0"/>
              <a:t>ciclo</a:t>
            </a:r>
            <a:r>
              <a:rPr lang="en-US" dirty="0" smtClean="0"/>
              <a:t> de la </a:t>
            </a:r>
            <a:r>
              <a:rPr lang="en-US" dirty="0" err="1" smtClean="0"/>
              <a:t>marcha</a:t>
            </a:r>
            <a:r>
              <a:rPr lang="en-US" dirty="0" smtClean="0"/>
              <a:t> normal </a:t>
            </a:r>
            <a:endParaRPr lang="es-EC"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3301210705"/>
              </p:ext>
            </p:extLst>
          </p:nvPr>
        </p:nvGraphicFramePr>
        <p:xfrm>
          <a:off x="2921513" y="1360714"/>
          <a:ext cx="6418430" cy="5282925"/>
        </p:xfrm>
        <a:graphic>
          <a:graphicData uri="http://schemas.openxmlformats.org/drawingml/2006/table">
            <a:tbl>
              <a:tblPr firstRow="1" firstCol="1" bandRow="1">
                <a:tableStyleId>{5C22544A-7EE6-4342-B048-85BDC9FD1C3A}</a:tableStyleId>
              </a:tblPr>
              <a:tblGrid>
                <a:gridCol w="4155744"/>
                <a:gridCol w="1047288"/>
                <a:gridCol w="1215398"/>
              </a:tblGrid>
              <a:tr h="322852">
                <a:tc gridSpan="3">
                  <a:txBody>
                    <a:bodyPr/>
                    <a:lstStyle/>
                    <a:p>
                      <a:pPr algn="ctr">
                        <a:lnSpc>
                          <a:spcPct val="150000"/>
                        </a:lnSpc>
                        <a:spcAft>
                          <a:spcPts val="0"/>
                        </a:spcAft>
                      </a:pPr>
                      <a:r>
                        <a:rPr lang="es-ES" sz="1000" dirty="0">
                          <a:effectLst/>
                        </a:rPr>
                        <a:t>FASES DEL CICLO DE LA MARCHA </a:t>
                      </a:r>
                      <a:r>
                        <a:rPr lang="es-ES" sz="1000" dirty="0" smtClean="0">
                          <a:effectLst/>
                        </a:rPr>
                        <a:t>NORMAL (</a:t>
                      </a:r>
                      <a:r>
                        <a:rPr lang="es-ES" sz="1000" dirty="0">
                          <a:effectLst/>
                        </a:rPr>
                        <a:t>PIE IZQUIERDO/DERECHO)</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hMerge="1">
                  <a:txBody>
                    <a:bodyPr/>
                    <a:lstStyle/>
                    <a:p>
                      <a:endParaRPr lang="es-EC"/>
                    </a:p>
                  </a:txBody>
                  <a:tcPr/>
                </a:tc>
                <a:tc hMerge="1">
                  <a:txBody>
                    <a:bodyPr/>
                    <a:lstStyle/>
                    <a:p>
                      <a:endParaRPr lang="es-EC"/>
                    </a:p>
                  </a:txBody>
                  <a:tcPr/>
                </a:tc>
              </a:tr>
              <a:tr h="264455">
                <a:tc>
                  <a:txBody>
                    <a:bodyPr/>
                    <a:lstStyle/>
                    <a:p>
                      <a:endParaRPr lang="es-EC" sz="900" dirty="0">
                        <a:solidFill>
                          <a:srgbClr val="2F5496"/>
                        </a:solidFill>
                        <a:effectLst/>
                        <a:latin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800" dirty="0" smtClean="0">
                          <a:effectLst/>
                        </a:rPr>
                        <a:t>Tiempo [s</a:t>
                      </a:r>
                      <a:r>
                        <a:rPr lang="es-ES" sz="800" dirty="0">
                          <a:effectLst/>
                        </a:rPr>
                        <a:t>]</a:t>
                      </a:r>
                      <a:endParaRPr lang="es-EC" sz="8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800" dirty="0" smtClean="0">
                          <a:effectLst/>
                        </a:rPr>
                        <a:t>Longitud [</a:t>
                      </a:r>
                      <a:r>
                        <a:rPr lang="es-ES" sz="800" dirty="0">
                          <a:effectLst/>
                        </a:rPr>
                        <a:t>m]</a:t>
                      </a:r>
                      <a:endParaRPr lang="es-EC" sz="8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Ciclo de la marcha</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2.60</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1.13</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Apoyo izquierdo</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1.40</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0.09</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Apoyo derecho</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1.37</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0.06</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1er apoyo </a:t>
                      </a:r>
                      <a:r>
                        <a:rPr lang="es-ES" sz="1000" dirty="0" err="1">
                          <a:effectLst/>
                        </a:rPr>
                        <a:t>bipodal</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0.13</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0.00</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2do apoyo </a:t>
                      </a:r>
                      <a:r>
                        <a:rPr lang="es-ES" sz="1000" dirty="0" err="1">
                          <a:effectLst/>
                        </a:rPr>
                        <a:t>bipodal</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0.13</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0.08</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Apoyo </a:t>
                      </a:r>
                      <a:r>
                        <a:rPr lang="es-ES" sz="1000" dirty="0" err="1">
                          <a:effectLst/>
                        </a:rPr>
                        <a:t>monopodal</a:t>
                      </a:r>
                      <a:r>
                        <a:rPr lang="es-ES" sz="1000" dirty="0">
                          <a:effectLst/>
                        </a:rPr>
                        <a:t> izquierdo</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1.14</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0.01</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Apoyo </a:t>
                      </a:r>
                      <a:r>
                        <a:rPr lang="es-ES" sz="1000" dirty="0" err="1">
                          <a:effectLst/>
                        </a:rPr>
                        <a:t>monopodal</a:t>
                      </a:r>
                      <a:r>
                        <a:rPr lang="es-ES" sz="1000" dirty="0">
                          <a:effectLst/>
                        </a:rPr>
                        <a:t> derecho</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1.24</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0.05</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Oscilación izquierda</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1.24</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1.21</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Oscilación derecha</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1.14</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1.12</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273300">
                <a:tc gridSpan="3">
                  <a:txBody>
                    <a:bodyPr/>
                    <a:lstStyle/>
                    <a:p>
                      <a:pPr algn="ctr">
                        <a:lnSpc>
                          <a:spcPct val="150000"/>
                        </a:lnSpc>
                        <a:spcAft>
                          <a:spcPts val="0"/>
                        </a:spcAft>
                      </a:pPr>
                      <a:r>
                        <a:rPr lang="es-ES" sz="1000" dirty="0">
                          <a:effectLst/>
                        </a:rPr>
                        <a:t>DATOS DEL MOVIMIENTO DE RODILLA IZQUIERDA/DERECHA (MARCHA NORMAL)</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hMerge="1">
                  <a:txBody>
                    <a:bodyPr/>
                    <a:lstStyle/>
                    <a:p>
                      <a:endParaRPr lang="es-EC"/>
                    </a:p>
                  </a:txBody>
                  <a:tcPr/>
                </a:tc>
                <a:tc hMerge="1">
                  <a:txBody>
                    <a:bodyPr/>
                    <a:lstStyle/>
                    <a:p>
                      <a:endParaRPr lang="es-EC"/>
                    </a:p>
                  </a:txBody>
                  <a:tcPr/>
                </a:tc>
              </a:tr>
              <a:tr h="261798">
                <a:tc>
                  <a:txBody>
                    <a:bodyPr/>
                    <a:lstStyle/>
                    <a:p>
                      <a:endParaRPr lang="es-EC" sz="900" dirty="0">
                        <a:solidFill>
                          <a:srgbClr val="2F5496"/>
                        </a:solidFill>
                        <a:effectLst/>
                        <a:latin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800" dirty="0" smtClean="0">
                          <a:effectLst/>
                        </a:rPr>
                        <a:t>Tiempo [</a:t>
                      </a:r>
                      <a:r>
                        <a:rPr lang="es-ES" sz="800" dirty="0">
                          <a:effectLst/>
                        </a:rPr>
                        <a:t>s]</a:t>
                      </a:r>
                      <a:endParaRPr lang="es-EC" sz="8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800" dirty="0" smtClean="0">
                          <a:effectLst/>
                        </a:rPr>
                        <a:t>Ángulo [</a:t>
                      </a:r>
                      <a:r>
                        <a:rPr lang="es-ES" sz="800" dirty="0">
                          <a:effectLst/>
                        </a:rPr>
                        <a:t>grados]</a:t>
                      </a:r>
                      <a:endParaRPr lang="es-EC" sz="8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Flexión Angular izquierda 1</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0.67</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38.37°</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Flexión Angular izquierda 2</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0.87</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43.93°</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Flexión Angular derecha 1</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0.94</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a:effectLst/>
                        </a:rPr>
                        <a:t>37.79°</a:t>
                      </a:r>
                      <a:endParaRPr lang="es-EC" sz="14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r h="187042">
                <a:tc>
                  <a:txBody>
                    <a:bodyPr/>
                    <a:lstStyle/>
                    <a:p>
                      <a:pPr algn="ctr">
                        <a:lnSpc>
                          <a:spcPct val="150000"/>
                        </a:lnSpc>
                        <a:spcAft>
                          <a:spcPts val="0"/>
                        </a:spcAft>
                      </a:pPr>
                      <a:r>
                        <a:rPr lang="es-ES" sz="1000" dirty="0">
                          <a:effectLst/>
                        </a:rPr>
                        <a:t>Flexión Angular derecha 2</a:t>
                      </a:r>
                      <a:endParaRPr lang="es-EC" sz="10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0.57</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c>
                  <a:txBody>
                    <a:bodyPr/>
                    <a:lstStyle/>
                    <a:p>
                      <a:pPr algn="ctr">
                        <a:lnSpc>
                          <a:spcPct val="150000"/>
                        </a:lnSpc>
                        <a:spcAft>
                          <a:spcPts val="0"/>
                        </a:spcAft>
                      </a:pPr>
                      <a:r>
                        <a:rPr lang="es-ES" sz="1400" dirty="0">
                          <a:effectLst/>
                        </a:rPr>
                        <a:t>59.70°</a:t>
                      </a:r>
                      <a:endParaRPr lang="es-EC" sz="14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79" marR="44979" marT="0" marB="0"/>
                </a:tc>
              </a:tr>
            </a:tbl>
          </a:graphicData>
        </a:graphic>
      </p:graphicFrame>
    </p:spTree>
    <p:extLst>
      <p:ext uri="{BB962C8B-B14F-4D97-AF65-F5344CB8AC3E}">
        <p14:creationId xmlns:p14="http://schemas.microsoft.com/office/powerpoint/2010/main" val="1586212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Objetivos Específicos</a:t>
            </a:r>
            <a:endParaRPr lang="es-ES" dirty="0"/>
          </a:p>
        </p:txBody>
      </p:sp>
      <p:sp>
        <p:nvSpPr>
          <p:cNvPr id="3" name="Marcador de contenido 2"/>
          <p:cNvSpPr>
            <a:spLocks noGrp="1"/>
          </p:cNvSpPr>
          <p:nvPr>
            <p:ph sz="half" idx="1"/>
          </p:nvPr>
        </p:nvSpPr>
        <p:spPr>
          <a:xfrm>
            <a:off x="2589212" y="2133600"/>
            <a:ext cx="5381596" cy="3777622"/>
          </a:xfrm>
        </p:spPr>
        <p:txBody>
          <a:bodyPr>
            <a:normAutofit fontScale="77500" lnSpcReduction="20000"/>
          </a:bodyPr>
          <a:lstStyle/>
          <a:p>
            <a:pPr algn="just"/>
            <a:r>
              <a:rPr lang="es-ES" dirty="0" smtClean="0"/>
              <a:t>Investigar </a:t>
            </a:r>
            <a:r>
              <a:rPr lang="es-ES" dirty="0"/>
              <a:t>sobre los movimientos característicos generados por una  persona al caminar.</a:t>
            </a:r>
          </a:p>
          <a:p>
            <a:pPr algn="just"/>
            <a:r>
              <a:rPr lang="es-ES" dirty="0" smtClean="0"/>
              <a:t>Diseñar </a:t>
            </a:r>
            <a:r>
              <a:rPr lang="es-ES" dirty="0"/>
              <a:t>e implementar el hardware para: </a:t>
            </a:r>
          </a:p>
          <a:p>
            <a:pPr algn="just"/>
            <a:r>
              <a:rPr lang="es-ES" dirty="0"/>
              <a:t>i)	Recolectar la información de presión de la pisada.</a:t>
            </a:r>
          </a:p>
          <a:p>
            <a:pPr algn="just"/>
            <a:r>
              <a:rPr lang="es-ES" dirty="0" smtClean="0"/>
              <a:t>ii)Captar  </a:t>
            </a:r>
            <a:r>
              <a:rPr lang="es-ES" dirty="0"/>
              <a:t>la información de los movimientos de la persona mediante la adquisición de las señales corporales usando el dispositivo Kinect.</a:t>
            </a:r>
          </a:p>
          <a:p>
            <a:pPr algn="just"/>
            <a:r>
              <a:rPr lang="es-ES" dirty="0" smtClean="0"/>
              <a:t>iii)Transmitir </a:t>
            </a:r>
            <a:r>
              <a:rPr lang="es-ES" dirty="0"/>
              <a:t>la información al sistema de monitoreo.</a:t>
            </a:r>
          </a:p>
          <a:p>
            <a:pPr algn="just"/>
            <a:r>
              <a:rPr lang="es-ES" dirty="0" smtClean="0"/>
              <a:t>Diseñar </a:t>
            </a:r>
            <a:r>
              <a:rPr lang="es-ES" dirty="0"/>
              <a:t>y desarrollar el software para la captura y manipulación de la información del movimiento y de la presión de pisada de la persona.</a:t>
            </a:r>
          </a:p>
          <a:p>
            <a:pPr algn="just"/>
            <a:r>
              <a:rPr lang="es-ES" dirty="0" smtClean="0"/>
              <a:t>Generar </a:t>
            </a:r>
            <a:r>
              <a:rPr lang="es-ES" dirty="0"/>
              <a:t>y procesar las curvas características del movimiento al caminar.</a:t>
            </a:r>
          </a:p>
          <a:p>
            <a:pPr algn="just"/>
            <a:r>
              <a:rPr lang="es-ES" dirty="0" smtClean="0"/>
              <a:t>Evaluar </a:t>
            </a:r>
            <a:r>
              <a:rPr lang="es-ES" dirty="0"/>
              <a:t>el desempeño del prototipo mediante mediciones realizadas en varios individuos, en el caso de personas con problemas al caminar.</a:t>
            </a:r>
          </a:p>
          <a:p>
            <a:pPr algn="just"/>
            <a:endParaRPr lang="es-ES" dirty="0"/>
          </a:p>
        </p:txBody>
      </p:sp>
      <p:pic>
        <p:nvPicPr>
          <p:cNvPr id="5" name="Picture 12" descr="http://www.sensorkinect.com/wp-content/uploads/kinectPng.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620312" y="1870529"/>
            <a:ext cx="3190688" cy="161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220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Datos</a:t>
            </a:r>
            <a:r>
              <a:rPr lang="en-US" dirty="0" smtClean="0"/>
              <a:t> </a:t>
            </a:r>
            <a:r>
              <a:rPr lang="en-US" dirty="0" err="1" smtClean="0"/>
              <a:t>porcentuales</a:t>
            </a:r>
            <a:r>
              <a:rPr lang="en-US" dirty="0" smtClean="0"/>
              <a:t> </a:t>
            </a:r>
            <a:r>
              <a:rPr lang="en-US" dirty="0" err="1" smtClean="0"/>
              <a:t>Marcha</a:t>
            </a:r>
            <a:r>
              <a:rPr lang="en-US" dirty="0" smtClean="0"/>
              <a:t> Normal </a:t>
            </a:r>
            <a:r>
              <a:rPr lang="en-US" dirty="0" err="1" smtClean="0"/>
              <a:t>paciente</a:t>
            </a:r>
            <a:r>
              <a:rPr lang="en-US" dirty="0" smtClean="0"/>
              <a:t> 2</a:t>
            </a:r>
            <a:endParaRPr lang="es-EC" dirty="0"/>
          </a:p>
        </p:txBody>
      </p:sp>
      <p:graphicFrame>
        <p:nvGraphicFramePr>
          <p:cNvPr id="4" name="Marcador de contenido 3"/>
          <p:cNvGraphicFramePr>
            <a:graphicFrameLocks noGrp="1"/>
          </p:cNvGraphicFramePr>
          <p:nvPr>
            <p:ph sz="half" idx="1"/>
            <p:extLst>
              <p:ext uri="{D42A27DB-BD31-4B8C-83A1-F6EECF244321}">
                <p14:modId xmlns:p14="http://schemas.microsoft.com/office/powerpoint/2010/main" val="234954630"/>
              </p:ext>
            </p:extLst>
          </p:nvPr>
        </p:nvGraphicFramePr>
        <p:xfrm>
          <a:off x="2044925" y="1905000"/>
          <a:ext cx="9319760" cy="4381514"/>
        </p:xfrm>
        <a:graphic>
          <a:graphicData uri="http://schemas.openxmlformats.org/drawingml/2006/table">
            <a:tbl>
              <a:tblPr firstRow="1" firstCol="1" bandRow="1">
                <a:tableStyleId>{5C22544A-7EE6-4342-B048-85BDC9FD1C3A}</a:tableStyleId>
              </a:tblPr>
              <a:tblGrid>
                <a:gridCol w="2786608"/>
                <a:gridCol w="1306631"/>
                <a:gridCol w="1306631"/>
                <a:gridCol w="1306631"/>
                <a:gridCol w="1394060"/>
                <a:gridCol w="1219199"/>
              </a:tblGrid>
              <a:tr h="161933">
                <a:tc gridSpan="6">
                  <a:txBody>
                    <a:bodyPr/>
                    <a:lstStyle/>
                    <a:p>
                      <a:pPr indent="252095" algn="ctr">
                        <a:lnSpc>
                          <a:spcPct val="150000"/>
                        </a:lnSpc>
                        <a:spcAft>
                          <a:spcPts val="0"/>
                        </a:spcAft>
                      </a:pPr>
                      <a:r>
                        <a:rPr lang="es-ES" sz="1100" dirty="0">
                          <a:effectLst/>
                        </a:rPr>
                        <a:t>PORCENTAJES DE LA FASE DEL CICLO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1933">
                <a:tc gridSpan="6">
                  <a:txBody>
                    <a:bodyPr/>
                    <a:lstStyle/>
                    <a:p>
                      <a:pPr indent="252095" algn="ctr">
                        <a:lnSpc>
                          <a:spcPct val="150000"/>
                        </a:lnSpc>
                        <a:spcAft>
                          <a:spcPts val="0"/>
                        </a:spcAft>
                      </a:pPr>
                      <a:r>
                        <a:rPr lang="es-ES" sz="1100" dirty="0">
                          <a:effectLst/>
                        </a:rPr>
                        <a:t>DE LA MARCHA DEL PACIENTE 2 / M. NORMAL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1933">
                <a:tc gridSpan="6">
                  <a:txBody>
                    <a:bodyPr/>
                    <a:lstStyle/>
                    <a:p>
                      <a:pPr indent="252095" algn="ctr">
                        <a:lnSpc>
                          <a:spcPct val="150000"/>
                        </a:lnSpc>
                        <a:spcAft>
                          <a:spcPts val="0"/>
                        </a:spcAft>
                      </a:pPr>
                      <a:r>
                        <a:rPr lang="es-ES" sz="1100" dirty="0">
                          <a:effectLst/>
                        </a:rPr>
                        <a:t>(PIE IZQUIERDO)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37359">
                <a:tc rowSpan="2">
                  <a:txBody>
                    <a:bodyPr/>
                    <a:lstStyle/>
                    <a:p>
                      <a:pPr indent="252095" algn="l">
                        <a:lnSpc>
                          <a:spcPct val="150000"/>
                        </a:lnSpc>
                        <a:spcAft>
                          <a:spcPts val="0"/>
                        </a:spcAft>
                      </a:pPr>
                      <a:r>
                        <a:rPr lang="es-ES" sz="900" dirty="0">
                          <a:effectLst/>
                        </a:rPr>
                        <a:t>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dirty="0">
                          <a:effectLst/>
                        </a:rPr>
                        <a:t>Paciente 2</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Promedio 5 personas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Paciente 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Promedio 5 personas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Pctje Ideal </a:t>
                      </a:r>
                      <a:r>
                        <a:rPr lang="es-ES" sz="900">
                          <a:effectLst/>
                        </a:rPr>
                        <a:t>(M. Normal)</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134944">
                <a:tc vMerge="1">
                  <a:txBody>
                    <a:bodyPr/>
                    <a:lstStyle/>
                    <a:p>
                      <a:endParaRPr lang="es-EC"/>
                    </a:p>
                  </a:txBody>
                  <a:tcPr/>
                </a:tc>
                <a:tc>
                  <a:txBody>
                    <a:bodyPr/>
                    <a:lstStyle/>
                    <a:p>
                      <a:pPr indent="252095" algn="ctr">
                        <a:lnSpc>
                          <a:spcPct val="150000"/>
                        </a:lnSpc>
                        <a:spcAft>
                          <a:spcPts val="0"/>
                        </a:spcAft>
                      </a:pPr>
                      <a:r>
                        <a:rPr lang="es-ES" sz="1000" dirty="0">
                          <a:effectLst/>
                        </a:rPr>
                        <a:t>[s]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50">
                          <a:effectLst/>
                        </a:rPr>
                        <a:t>[%]</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000">
                          <a:effectLst/>
                        </a:rPr>
                        <a:t>[%]</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15505">
                <a:tc>
                  <a:txBody>
                    <a:bodyPr/>
                    <a:lstStyle/>
                    <a:p>
                      <a:pPr indent="252095" algn="ctr">
                        <a:lnSpc>
                          <a:spcPct val="150000"/>
                        </a:lnSpc>
                        <a:spcAft>
                          <a:spcPts val="0"/>
                        </a:spcAft>
                      </a:pPr>
                      <a:r>
                        <a:rPr lang="es-ES" sz="900" dirty="0">
                          <a:effectLst/>
                        </a:rPr>
                        <a:t>Ciclo de la marcha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2.60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2.29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15505">
                <a:tc>
                  <a:txBody>
                    <a:bodyPr/>
                    <a:lstStyle/>
                    <a:p>
                      <a:pPr indent="252095" algn="ctr">
                        <a:lnSpc>
                          <a:spcPct val="150000"/>
                        </a:lnSpc>
                        <a:spcAft>
                          <a:spcPts val="0"/>
                        </a:spcAft>
                      </a:pPr>
                      <a:r>
                        <a:rPr lang="es-ES" sz="900" dirty="0">
                          <a:effectLst/>
                        </a:rPr>
                        <a:t>Apoyo izquierdo (fase de apoyo)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1.40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1.18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53.85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51.53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60±5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15505">
                <a:tc>
                  <a:txBody>
                    <a:bodyPr/>
                    <a:lstStyle/>
                    <a:p>
                      <a:pPr indent="252095" algn="ctr">
                        <a:lnSpc>
                          <a:spcPct val="150000"/>
                        </a:lnSpc>
                        <a:spcAft>
                          <a:spcPts val="0"/>
                        </a:spcAft>
                      </a:pPr>
                      <a:r>
                        <a:rPr lang="es-ES" sz="900" dirty="0">
                          <a:effectLst/>
                        </a:rPr>
                        <a:t>1er apoyo </a:t>
                      </a:r>
                      <a:r>
                        <a:rPr lang="es-ES" sz="900" dirty="0" err="1">
                          <a:effectLst/>
                        </a:rPr>
                        <a:t>bipodal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0.13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0.19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8.3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15505">
                <a:tc>
                  <a:txBody>
                    <a:bodyPr/>
                    <a:lstStyle/>
                    <a:p>
                      <a:pPr indent="252095" algn="ctr">
                        <a:lnSpc>
                          <a:spcPct val="150000"/>
                        </a:lnSpc>
                        <a:spcAft>
                          <a:spcPts val="0"/>
                        </a:spcAft>
                      </a:pPr>
                      <a:r>
                        <a:rPr lang="es-ES" sz="900" dirty="0">
                          <a:effectLst/>
                        </a:rPr>
                        <a:t>2do apoyo </a:t>
                      </a:r>
                      <a:r>
                        <a:rPr lang="es-ES" sz="900" dirty="0" err="1">
                          <a:effectLst/>
                        </a:rPr>
                        <a:t>bipodal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0.13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5.68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15505">
                <a:tc>
                  <a:txBody>
                    <a:bodyPr/>
                    <a:lstStyle/>
                    <a:p>
                      <a:pPr indent="252095" algn="ctr">
                        <a:lnSpc>
                          <a:spcPct val="150000"/>
                        </a:lnSpc>
                        <a:spcAft>
                          <a:spcPts val="0"/>
                        </a:spcAft>
                      </a:pPr>
                      <a:r>
                        <a:rPr lang="es-ES" sz="900" dirty="0">
                          <a:effectLst/>
                        </a:rPr>
                        <a:t>Apoyo </a:t>
                      </a:r>
                      <a:r>
                        <a:rPr lang="es-ES" sz="900" dirty="0" err="1">
                          <a:effectLst/>
                        </a:rPr>
                        <a:t>monopodal</a:t>
                      </a:r>
                      <a:r>
                        <a:rPr lang="es-ES" sz="900" dirty="0">
                          <a:effectLst/>
                        </a:rPr>
                        <a:t> izquierdo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1.14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0.89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43.85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38.86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15505">
                <a:tc>
                  <a:txBody>
                    <a:bodyPr/>
                    <a:lstStyle/>
                    <a:p>
                      <a:pPr indent="252095" algn="ctr">
                        <a:lnSpc>
                          <a:spcPct val="150000"/>
                        </a:lnSpc>
                        <a:spcAft>
                          <a:spcPts val="0"/>
                        </a:spcAft>
                      </a:pPr>
                      <a:r>
                        <a:rPr lang="es-ES" sz="900" dirty="0">
                          <a:effectLst/>
                        </a:rPr>
                        <a:t>Apoyo </a:t>
                      </a:r>
                      <a:r>
                        <a:rPr lang="es-ES" sz="900" dirty="0" err="1">
                          <a:effectLst/>
                        </a:rPr>
                        <a:t>monopodal</a:t>
                      </a:r>
                      <a:r>
                        <a:rPr lang="es-ES" sz="900" dirty="0">
                          <a:effectLst/>
                        </a:rPr>
                        <a:t> derecho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1.24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1.02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47.69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44.54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a:effectLst/>
                        </a:rPr>
                        <a:t>40±5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315505">
                <a:tc>
                  <a:txBody>
                    <a:bodyPr/>
                    <a:lstStyle/>
                    <a:p>
                      <a:pPr indent="252095" algn="ctr">
                        <a:lnSpc>
                          <a:spcPct val="150000"/>
                        </a:lnSpc>
                        <a:spcAft>
                          <a:spcPts val="0"/>
                        </a:spcAft>
                      </a:pPr>
                      <a:r>
                        <a:rPr lang="es-ES" sz="900" dirty="0">
                          <a:effectLst/>
                        </a:rPr>
                        <a:t>Oscilación izquierda (fase de oscilación)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1.24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1.02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43.85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44.54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40±5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r h="161933">
                <a:tc gridSpan="6">
                  <a:txBody>
                    <a:bodyPr/>
                    <a:lstStyle/>
                    <a:p>
                      <a:pPr indent="252095" algn="ctr">
                        <a:lnSpc>
                          <a:spcPct val="150000"/>
                        </a:lnSpc>
                        <a:spcAft>
                          <a:spcPts val="0"/>
                        </a:spcAft>
                      </a:pPr>
                      <a:r>
                        <a:rPr lang="es-ES" sz="1600" dirty="0">
                          <a:effectLst/>
                        </a:rPr>
                        <a:t>Ángulo [grados]</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23864">
                <a:tc>
                  <a:txBody>
                    <a:bodyPr/>
                    <a:lstStyle/>
                    <a:p>
                      <a:pPr indent="252095" algn="ctr">
                        <a:lnSpc>
                          <a:spcPct val="150000"/>
                        </a:lnSpc>
                        <a:spcAft>
                          <a:spcPts val="0"/>
                        </a:spcAft>
                      </a:pPr>
                      <a:r>
                        <a:rPr lang="es-ES" sz="900" dirty="0">
                          <a:effectLst/>
                        </a:rPr>
                        <a:t>Ángulo de flexión de rodilla izquierda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38.37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37.06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c>
                  <a:txBody>
                    <a:bodyPr/>
                    <a:lstStyle/>
                    <a:p>
                      <a:pPr indent="252095" algn="ctr">
                        <a:lnSpc>
                          <a:spcPct val="150000"/>
                        </a:lnSpc>
                        <a:spcAft>
                          <a:spcPts val="0"/>
                        </a:spcAft>
                      </a:pPr>
                      <a:r>
                        <a:rPr lang="es-ES" sz="1400" dirty="0">
                          <a:effectLst/>
                        </a:rPr>
                        <a:t>37.06±3.19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006" marR="25006" marT="0" marB="0" anchor="ctr"/>
                </a:tc>
              </a:tr>
            </a:tbl>
          </a:graphicData>
        </a:graphic>
      </p:graphicFrame>
    </p:spTree>
    <p:extLst>
      <p:ext uri="{BB962C8B-B14F-4D97-AF65-F5344CB8AC3E}">
        <p14:creationId xmlns:p14="http://schemas.microsoft.com/office/powerpoint/2010/main" val="39786722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Datos</a:t>
            </a:r>
            <a:r>
              <a:rPr lang="en-US" dirty="0"/>
              <a:t> </a:t>
            </a:r>
            <a:r>
              <a:rPr lang="en-US" dirty="0" err="1"/>
              <a:t>porcentuales</a:t>
            </a:r>
            <a:r>
              <a:rPr lang="en-US" dirty="0"/>
              <a:t> </a:t>
            </a:r>
            <a:r>
              <a:rPr lang="en-US" dirty="0" err="1"/>
              <a:t>Marcha</a:t>
            </a:r>
            <a:r>
              <a:rPr lang="en-US" dirty="0"/>
              <a:t> </a:t>
            </a:r>
            <a:r>
              <a:rPr lang="en-US" dirty="0" err="1" smtClean="0"/>
              <a:t>Pronunciada</a:t>
            </a:r>
            <a:r>
              <a:rPr lang="en-US" dirty="0" smtClean="0"/>
              <a:t> </a:t>
            </a:r>
            <a:r>
              <a:rPr lang="en-US" dirty="0" err="1" smtClean="0"/>
              <a:t>paciente</a:t>
            </a:r>
            <a:r>
              <a:rPr lang="en-US" dirty="0" smtClean="0"/>
              <a:t> 2</a:t>
            </a:r>
            <a:endParaRPr lang="es-EC" dirty="0"/>
          </a:p>
        </p:txBody>
      </p:sp>
      <p:graphicFrame>
        <p:nvGraphicFramePr>
          <p:cNvPr id="3" name="Tabla 2"/>
          <p:cNvGraphicFramePr>
            <a:graphicFrameLocks noGrp="1"/>
          </p:cNvGraphicFramePr>
          <p:nvPr>
            <p:extLst>
              <p:ext uri="{D42A27DB-BD31-4B8C-83A1-F6EECF244321}">
                <p14:modId xmlns:p14="http://schemas.microsoft.com/office/powerpoint/2010/main" val="1994280575"/>
              </p:ext>
            </p:extLst>
          </p:nvPr>
        </p:nvGraphicFramePr>
        <p:xfrm>
          <a:off x="1774373" y="1796143"/>
          <a:ext cx="9316581" cy="4630287"/>
        </p:xfrm>
        <a:graphic>
          <a:graphicData uri="http://schemas.openxmlformats.org/drawingml/2006/table">
            <a:tbl>
              <a:tblPr firstRow="1" firstCol="1" bandRow="1">
                <a:tableStyleId>{5C22544A-7EE6-4342-B048-85BDC9FD1C3A}</a:tableStyleId>
              </a:tblPr>
              <a:tblGrid>
                <a:gridCol w="2785657"/>
                <a:gridCol w="1306185"/>
                <a:gridCol w="1306185"/>
                <a:gridCol w="1306185"/>
                <a:gridCol w="1383872"/>
                <a:gridCol w="1228497"/>
              </a:tblGrid>
              <a:tr h="232012">
                <a:tc gridSpan="6">
                  <a:txBody>
                    <a:bodyPr/>
                    <a:lstStyle/>
                    <a:p>
                      <a:pPr indent="252095" algn="ctr">
                        <a:lnSpc>
                          <a:spcPct val="150000"/>
                        </a:lnSpc>
                        <a:spcAft>
                          <a:spcPts val="0"/>
                        </a:spcAft>
                      </a:pPr>
                      <a:r>
                        <a:rPr lang="es-ES" sz="1200" dirty="0">
                          <a:effectLst/>
                        </a:rPr>
                        <a:t>PORCENTAJES DE LA FASE DEL CICLO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2012">
                <a:tc gridSpan="6">
                  <a:txBody>
                    <a:bodyPr/>
                    <a:lstStyle/>
                    <a:p>
                      <a:pPr indent="252095" algn="ctr">
                        <a:lnSpc>
                          <a:spcPct val="150000"/>
                        </a:lnSpc>
                        <a:spcAft>
                          <a:spcPts val="0"/>
                        </a:spcAft>
                      </a:pPr>
                      <a:r>
                        <a:rPr lang="es-ES" sz="1200" dirty="0">
                          <a:effectLst/>
                        </a:rPr>
                        <a:t>DE LA MARCHA DEL PACIENTE 2 / M. PRONUNCIADA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2012">
                <a:tc gridSpan="6">
                  <a:txBody>
                    <a:bodyPr/>
                    <a:lstStyle/>
                    <a:p>
                      <a:pPr indent="252095" algn="ctr">
                        <a:lnSpc>
                          <a:spcPct val="150000"/>
                        </a:lnSpc>
                        <a:spcAft>
                          <a:spcPts val="0"/>
                        </a:spcAft>
                      </a:pPr>
                      <a:r>
                        <a:rPr lang="es-ES" sz="1200" dirty="0">
                          <a:effectLst/>
                        </a:rPr>
                        <a:t>(PIE IZQUIERDO)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83358">
                <a:tc rowSpan="2">
                  <a:txBody>
                    <a:bodyPr/>
                    <a:lstStyle/>
                    <a:p>
                      <a:pPr indent="252095" algn="l">
                        <a:lnSpc>
                          <a:spcPct val="150000"/>
                        </a:lnSpc>
                        <a:spcAft>
                          <a:spcPts val="0"/>
                        </a:spcAft>
                      </a:pPr>
                      <a:r>
                        <a:rPr lang="es-ES" sz="900" dirty="0">
                          <a:effectLst/>
                        </a:rPr>
                        <a:t>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050" dirty="0">
                          <a:effectLst/>
                        </a:rPr>
                        <a:t>Paciente 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050">
                          <a:effectLst/>
                        </a:rPr>
                        <a:t>Promedio 5 personas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050">
                          <a:effectLst/>
                        </a:rPr>
                        <a:t>Paciente 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050">
                          <a:effectLst/>
                        </a:rPr>
                        <a:t>Promedio 5 personas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050">
                          <a:effectLst/>
                        </a:rPr>
                        <a:t>Pctje Ideal   </a:t>
                      </a:r>
                      <a:r>
                        <a:rPr lang="es-ES" sz="900">
                          <a:effectLst/>
                        </a:rPr>
                        <a:t>(M. Normal)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r h="193343">
                <a:tc vMerge="1">
                  <a:txBody>
                    <a:bodyPr/>
                    <a:lstStyle/>
                    <a:p>
                      <a:endParaRPr lang="es-EC"/>
                    </a:p>
                  </a:txBody>
                  <a:tcPr/>
                </a:tc>
                <a:tc>
                  <a:txBody>
                    <a:bodyPr/>
                    <a:lstStyle/>
                    <a:p>
                      <a:pPr indent="252095" algn="ctr">
                        <a:lnSpc>
                          <a:spcPct val="150000"/>
                        </a:lnSpc>
                        <a:spcAft>
                          <a:spcPts val="0"/>
                        </a:spcAft>
                      </a:pPr>
                      <a:r>
                        <a:rPr lang="es-ES" sz="1050" dirty="0">
                          <a:effectLst/>
                        </a:rPr>
                        <a:t>[s]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050">
                          <a:effectLst/>
                        </a:rPr>
                        <a:t>[s]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050">
                          <a:effectLst/>
                        </a:rPr>
                        <a: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050">
                          <a:effectLst/>
                        </a:rPr>
                        <a: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050">
                          <a:effectLst/>
                        </a:rPr>
                        <a: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r h="232012">
                <a:tc>
                  <a:txBody>
                    <a:bodyPr/>
                    <a:lstStyle/>
                    <a:p>
                      <a:pPr indent="252095" algn="ctr">
                        <a:lnSpc>
                          <a:spcPct val="150000"/>
                        </a:lnSpc>
                        <a:spcAft>
                          <a:spcPts val="0"/>
                        </a:spcAft>
                      </a:pPr>
                      <a:r>
                        <a:rPr lang="es-ES" sz="900" dirty="0">
                          <a:effectLst/>
                        </a:rPr>
                        <a:t>Ciclo de la marcha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2.60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2.04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100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r h="232012">
                <a:tc>
                  <a:txBody>
                    <a:bodyPr/>
                    <a:lstStyle/>
                    <a:p>
                      <a:pPr indent="252095" algn="ctr">
                        <a:lnSpc>
                          <a:spcPct val="150000"/>
                        </a:lnSpc>
                        <a:spcAft>
                          <a:spcPts val="0"/>
                        </a:spcAft>
                      </a:pPr>
                      <a:r>
                        <a:rPr lang="es-ES" sz="900">
                          <a:effectLst/>
                        </a:rPr>
                        <a:t>Apoyo izquierdo (fase de apoyo)</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1.40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1.19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53.85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58.33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60±5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r h="232012">
                <a:tc>
                  <a:txBody>
                    <a:bodyPr/>
                    <a:lstStyle/>
                    <a:p>
                      <a:pPr indent="252095" algn="ctr">
                        <a:lnSpc>
                          <a:spcPct val="150000"/>
                        </a:lnSpc>
                        <a:spcAft>
                          <a:spcPts val="0"/>
                        </a:spcAft>
                      </a:pPr>
                      <a:r>
                        <a:rPr lang="es-ES" sz="900">
                          <a:effectLst/>
                        </a:rPr>
                        <a:t>1er apoyo bipodal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0.13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0.06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2.94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10±5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r h="232012">
                <a:tc>
                  <a:txBody>
                    <a:bodyPr/>
                    <a:lstStyle/>
                    <a:p>
                      <a:pPr indent="252095" algn="ctr">
                        <a:lnSpc>
                          <a:spcPct val="150000"/>
                        </a:lnSpc>
                        <a:spcAft>
                          <a:spcPts val="0"/>
                        </a:spcAft>
                      </a:pPr>
                      <a:r>
                        <a:rPr lang="es-ES" sz="900">
                          <a:effectLst/>
                        </a:rPr>
                        <a:t>2do apoyo bipodal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0.13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0.10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4.90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10±5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r h="232012">
                <a:tc>
                  <a:txBody>
                    <a:bodyPr/>
                    <a:lstStyle/>
                    <a:p>
                      <a:pPr indent="252095" algn="ctr">
                        <a:lnSpc>
                          <a:spcPct val="150000"/>
                        </a:lnSpc>
                        <a:spcAft>
                          <a:spcPts val="0"/>
                        </a:spcAft>
                      </a:pPr>
                      <a:r>
                        <a:rPr lang="es-ES" sz="900">
                          <a:effectLst/>
                        </a:rPr>
                        <a:t>Apoyo monopodal izquierdo</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1.14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0.96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43.85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47.06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40±5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r h="232012">
                <a:tc>
                  <a:txBody>
                    <a:bodyPr/>
                    <a:lstStyle/>
                    <a:p>
                      <a:pPr indent="252095" algn="ctr">
                        <a:lnSpc>
                          <a:spcPct val="150000"/>
                        </a:lnSpc>
                        <a:spcAft>
                          <a:spcPts val="0"/>
                        </a:spcAft>
                      </a:pPr>
                      <a:r>
                        <a:rPr lang="es-ES" sz="900">
                          <a:effectLst/>
                        </a:rPr>
                        <a:t>Apoyo monopodal derecho</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1.24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0.93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47.69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45.59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a:effectLst/>
                        </a:rPr>
                        <a:t>40±5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r h="425355">
                <a:tc>
                  <a:txBody>
                    <a:bodyPr/>
                    <a:lstStyle/>
                    <a:p>
                      <a:pPr indent="252095" algn="ctr">
                        <a:lnSpc>
                          <a:spcPct val="150000"/>
                        </a:lnSpc>
                        <a:spcAft>
                          <a:spcPts val="0"/>
                        </a:spcAft>
                      </a:pPr>
                      <a:r>
                        <a:rPr lang="es-ES" sz="900">
                          <a:effectLst/>
                        </a:rPr>
                        <a:t>Oscilación izquierda (fase de oscilación)</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1.24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0.93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43.85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45.59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40±5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r h="232012">
                <a:tc gridSpan="6">
                  <a:txBody>
                    <a:bodyPr/>
                    <a:lstStyle/>
                    <a:p>
                      <a:pPr indent="252095" algn="ctr">
                        <a:lnSpc>
                          <a:spcPct val="150000"/>
                        </a:lnSpc>
                        <a:spcAft>
                          <a:spcPts val="0"/>
                        </a:spcAft>
                      </a:pPr>
                      <a:r>
                        <a:rPr lang="es-ES" sz="1200" dirty="0">
                          <a:effectLst/>
                        </a:rPr>
                        <a:t>Ángulo [grados]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64024">
                <a:tc>
                  <a:txBody>
                    <a:bodyPr/>
                    <a:lstStyle/>
                    <a:p>
                      <a:pPr indent="252095" algn="ctr">
                        <a:lnSpc>
                          <a:spcPct val="150000"/>
                        </a:lnSpc>
                        <a:spcAft>
                          <a:spcPts val="0"/>
                        </a:spcAft>
                      </a:pPr>
                      <a:r>
                        <a:rPr lang="es-ES" sz="900">
                          <a:effectLst/>
                        </a:rPr>
                        <a:t>Ángulo de flexión de rodilla izquierda</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38.37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78.59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c>
                  <a:txBody>
                    <a:bodyPr/>
                    <a:lstStyle/>
                    <a:p>
                      <a:pPr indent="252095" algn="ctr">
                        <a:lnSpc>
                          <a:spcPct val="150000"/>
                        </a:lnSpc>
                        <a:spcAft>
                          <a:spcPts val="0"/>
                        </a:spcAft>
                      </a:pPr>
                      <a:r>
                        <a:rPr lang="es-ES" sz="1400" dirty="0">
                          <a:effectLst/>
                        </a:rPr>
                        <a:t>78.59±8.05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595" marR="37595" marT="0" marB="0" anchor="ctr"/>
                </a:tc>
              </a:tr>
            </a:tbl>
          </a:graphicData>
        </a:graphic>
      </p:graphicFrame>
    </p:spTree>
    <p:extLst>
      <p:ext uri="{BB962C8B-B14F-4D97-AF65-F5344CB8AC3E}">
        <p14:creationId xmlns:p14="http://schemas.microsoft.com/office/powerpoint/2010/main" val="643574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Modelo</a:t>
            </a:r>
            <a:r>
              <a:rPr lang="en-US" dirty="0" smtClean="0"/>
              <a:t> </a:t>
            </a:r>
            <a:r>
              <a:rPr lang="en-US" dirty="0" err="1" smtClean="0"/>
              <a:t>marcha</a:t>
            </a:r>
            <a:r>
              <a:rPr lang="en-US" dirty="0" smtClean="0"/>
              <a:t> normal </a:t>
            </a:r>
            <a:r>
              <a:rPr lang="en-US" dirty="0" err="1" smtClean="0"/>
              <a:t>Vs</a:t>
            </a:r>
            <a:r>
              <a:rPr lang="en-US" dirty="0" smtClean="0"/>
              <a:t> </a:t>
            </a:r>
            <a:r>
              <a:rPr lang="en-US" dirty="0" err="1" smtClean="0"/>
              <a:t>Modelo</a:t>
            </a:r>
            <a:r>
              <a:rPr lang="en-US" dirty="0" smtClean="0"/>
              <a:t> </a:t>
            </a:r>
            <a:r>
              <a:rPr lang="en-US" dirty="0" err="1" smtClean="0"/>
              <a:t>paciente</a:t>
            </a:r>
            <a:r>
              <a:rPr lang="en-US" dirty="0" smtClean="0"/>
              <a:t> 2</a:t>
            </a:r>
            <a:endParaRPr lang="es-EC" dirty="0"/>
          </a:p>
        </p:txBody>
      </p:sp>
      <p:sp>
        <p:nvSpPr>
          <p:cNvPr id="4" name="Marcador de contenido 3"/>
          <p:cNvSpPr>
            <a:spLocks noGrp="1"/>
          </p:cNvSpPr>
          <p:nvPr>
            <p:ph sz="half" idx="2"/>
          </p:nvPr>
        </p:nvSpPr>
        <p:spPr/>
        <p:txBody>
          <a:bodyPr/>
          <a:lstStyle/>
          <a:p>
            <a:r>
              <a:rPr lang="es-ES" dirty="0"/>
              <a:t>Una vez determinado que el paciente </a:t>
            </a:r>
            <a:r>
              <a:rPr lang="es-ES" dirty="0" smtClean="0"/>
              <a:t>2, </a:t>
            </a:r>
            <a:r>
              <a:rPr lang="es-ES" dirty="0"/>
              <a:t>ejecutó una marcha dentro de los parámetros de marcha </a:t>
            </a:r>
            <a:r>
              <a:rPr lang="es-ES" dirty="0" smtClean="0"/>
              <a:t>normal</a:t>
            </a:r>
          </a:p>
          <a:p>
            <a:r>
              <a:rPr lang="es-ES" dirty="0" smtClean="0"/>
              <a:t>la </a:t>
            </a:r>
            <a:r>
              <a:rPr lang="es-ES" dirty="0"/>
              <a:t>gráfica promedio del escenario de pruebas de marcha </a:t>
            </a:r>
            <a:r>
              <a:rPr lang="es-ES" dirty="0" smtClean="0"/>
              <a:t>normal(color </a:t>
            </a:r>
            <a:r>
              <a:rPr lang="es-ES" dirty="0"/>
              <a:t>rojo), sobrepuesta con la obtenida del paciente </a:t>
            </a:r>
            <a:r>
              <a:rPr lang="es-ES" dirty="0" smtClean="0"/>
              <a:t>2, </a:t>
            </a:r>
            <a:r>
              <a:rPr lang="es-ES" dirty="0"/>
              <a:t>al flexionar la rodilla izquierda (color naranja</a:t>
            </a:r>
            <a:r>
              <a:rPr lang="es-ES" dirty="0" smtClean="0"/>
              <a:t>).</a:t>
            </a:r>
            <a:endParaRPr lang="es-EC" dirty="0"/>
          </a:p>
          <a:p>
            <a:endParaRPr lang="es-EC" dirty="0"/>
          </a:p>
        </p:txBody>
      </p:sp>
      <p:pic>
        <p:nvPicPr>
          <p:cNvPr id="3" name="Imagen 2"/>
          <p:cNvPicPr>
            <a:picLocks noChangeAspect="1"/>
          </p:cNvPicPr>
          <p:nvPr/>
        </p:nvPicPr>
        <p:blipFill rotWithShape="1">
          <a:blip r:embed="rId3"/>
          <a:srcRect l="37375" t="31466" r="30929" b="16096"/>
          <a:stretch/>
        </p:blipFill>
        <p:spPr>
          <a:xfrm>
            <a:off x="2592924" y="1905000"/>
            <a:ext cx="3953213" cy="3678827"/>
          </a:xfrm>
          <a:prstGeom prst="rect">
            <a:avLst/>
          </a:prstGeom>
        </p:spPr>
      </p:pic>
      <p:sp>
        <p:nvSpPr>
          <p:cNvPr id="6" name="Rectángulo 5"/>
          <p:cNvSpPr/>
          <p:nvPr/>
        </p:nvSpPr>
        <p:spPr>
          <a:xfrm>
            <a:off x="4528457" y="5279571"/>
            <a:ext cx="152400" cy="141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372908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Resumen de marcha en 2 pacientes</a:t>
            </a:r>
            <a:endParaRPr lang="es-ES"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3537119991"/>
              </p:ext>
            </p:extLst>
          </p:nvPr>
        </p:nvGraphicFramePr>
        <p:xfrm>
          <a:off x="3092133" y="2375435"/>
          <a:ext cx="7514908" cy="2598902"/>
        </p:xfrm>
        <a:graphic>
          <a:graphicData uri="http://schemas.openxmlformats.org/drawingml/2006/table">
            <a:tbl>
              <a:tblPr firstRow="1" firstCol="1" bandRow="1">
                <a:tableStyleId>{5C22544A-7EE6-4342-B048-85BDC9FD1C3A}</a:tableStyleId>
              </a:tblPr>
              <a:tblGrid>
                <a:gridCol w="1160898"/>
                <a:gridCol w="949827"/>
                <a:gridCol w="2711189"/>
                <a:gridCol w="2692994"/>
              </a:tblGrid>
              <a:tr h="1113816">
                <a:tc>
                  <a:txBody>
                    <a:bodyPr/>
                    <a:lstStyle/>
                    <a:p>
                      <a:pPr indent="252095" algn="l">
                        <a:lnSpc>
                          <a:spcPct val="150000"/>
                        </a:lnSpc>
                        <a:spcAft>
                          <a:spcPts val="0"/>
                        </a:spcAft>
                      </a:pPr>
                      <a:r>
                        <a:rPr lang="es-ES" sz="1200" dirty="0">
                          <a:effectLst/>
                        </a:rPr>
                        <a:t>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c>
                  <a:txBody>
                    <a:bodyPr/>
                    <a:lstStyle/>
                    <a:p>
                      <a:pPr indent="252095" algn="ctr">
                        <a:lnSpc>
                          <a:spcPct val="150000"/>
                        </a:lnSpc>
                        <a:spcAft>
                          <a:spcPts val="0"/>
                        </a:spcAft>
                      </a:pPr>
                      <a:r>
                        <a:rPr lang="es-ES" sz="1200">
                          <a:effectLst/>
                        </a:rPr>
                        <a:t>Ángulo Rodilla</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c>
                  <a:txBody>
                    <a:bodyPr/>
                    <a:lstStyle/>
                    <a:p>
                      <a:pPr indent="252095" algn="ctr">
                        <a:lnSpc>
                          <a:spcPct val="150000"/>
                        </a:lnSpc>
                        <a:spcAft>
                          <a:spcPts val="0"/>
                        </a:spcAft>
                      </a:pPr>
                      <a:r>
                        <a:rPr lang="es-ES" sz="1200">
                          <a:effectLst/>
                        </a:rPr>
                        <a:t>Modelo marcha pronunciada</a:t>
                      </a:r>
                      <a:br>
                        <a:rPr lang="es-ES" sz="1200">
                          <a:effectLst/>
                        </a:rPr>
                      </a:br>
                      <a:r>
                        <a:rPr lang="es-ES" sz="1200">
                          <a:effectLst/>
                        </a:rPr>
                        <a:t>[78.59°-8.05°, 78.59°+8.05°]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c>
                  <a:txBody>
                    <a:bodyPr/>
                    <a:lstStyle/>
                    <a:p>
                      <a:pPr indent="252095" algn="ctr">
                        <a:lnSpc>
                          <a:spcPct val="150000"/>
                        </a:lnSpc>
                        <a:spcAft>
                          <a:spcPts val="0"/>
                        </a:spcAft>
                      </a:pPr>
                      <a:r>
                        <a:rPr lang="es-ES" sz="1200">
                          <a:effectLst/>
                        </a:rPr>
                        <a:t>Modelo marcha normal</a:t>
                      </a:r>
                      <a:br>
                        <a:rPr lang="es-ES" sz="1200">
                          <a:effectLst/>
                        </a:rPr>
                      </a:br>
                      <a:r>
                        <a:rPr lang="es-ES" sz="1200">
                          <a:effectLst/>
                        </a:rPr>
                        <a:t>[37.06°-3.19°, 37.06°+3.19°]</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r>
              <a:tr h="742543">
                <a:tc>
                  <a:txBody>
                    <a:bodyPr/>
                    <a:lstStyle/>
                    <a:p>
                      <a:pPr indent="252095" algn="l">
                        <a:lnSpc>
                          <a:spcPct val="150000"/>
                        </a:lnSpc>
                        <a:spcAft>
                          <a:spcPts val="0"/>
                        </a:spcAft>
                      </a:pPr>
                      <a:r>
                        <a:rPr lang="es-ES" sz="1200">
                          <a:effectLst/>
                        </a:rPr>
                        <a:t>Paciente 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c>
                  <a:txBody>
                    <a:bodyPr/>
                    <a:lstStyle/>
                    <a:p>
                      <a:pPr indent="252095" algn="ctr">
                        <a:lnSpc>
                          <a:spcPct val="150000"/>
                        </a:lnSpc>
                        <a:spcAft>
                          <a:spcPts val="0"/>
                        </a:spcAft>
                      </a:pPr>
                      <a:r>
                        <a:rPr lang="es-ES" sz="1200">
                          <a:effectLst/>
                        </a:rPr>
                        <a:t>84.67°</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c>
                  <a:txBody>
                    <a:bodyPr/>
                    <a:lstStyle/>
                    <a:p>
                      <a:pPr indent="252095" algn="ctr">
                        <a:lnSpc>
                          <a:spcPct val="150000"/>
                        </a:lnSpc>
                        <a:spcAft>
                          <a:spcPts val="0"/>
                        </a:spcAft>
                      </a:pPr>
                      <a:r>
                        <a:rPr lang="es-ES" sz="1200">
                          <a:effectLst/>
                        </a:rPr>
                        <a:t>Si</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c>
                  <a:txBody>
                    <a:bodyPr/>
                    <a:lstStyle/>
                    <a:p>
                      <a:pPr indent="252095" algn="ctr">
                        <a:lnSpc>
                          <a:spcPct val="150000"/>
                        </a:lnSpc>
                        <a:spcAft>
                          <a:spcPts val="0"/>
                        </a:spcAft>
                      </a:pPr>
                      <a:r>
                        <a:rPr lang="es-ES" sz="1200">
                          <a:effectLst/>
                        </a:rPr>
                        <a:t>No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r>
              <a:tr h="742543">
                <a:tc>
                  <a:txBody>
                    <a:bodyPr/>
                    <a:lstStyle/>
                    <a:p>
                      <a:pPr indent="252095" algn="l">
                        <a:lnSpc>
                          <a:spcPct val="150000"/>
                        </a:lnSpc>
                        <a:spcAft>
                          <a:spcPts val="0"/>
                        </a:spcAft>
                      </a:pPr>
                      <a:r>
                        <a:rPr lang="es-ES" sz="1200">
                          <a:effectLst/>
                        </a:rPr>
                        <a:t>Paciente 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c>
                  <a:txBody>
                    <a:bodyPr/>
                    <a:lstStyle/>
                    <a:p>
                      <a:pPr indent="252095" algn="ctr">
                        <a:lnSpc>
                          <a:spcPct val="150000"/>
                        </a:lnSpc>
                        <a:spcAft>
                          <a:spcPts val="0"/>
                        </a:spcAft>
                      </a:pPr>
                      <a:r>
                        <a:rPr lang="es-ES" sz="1200">
                          <a:effectLst/>
                        </a:rPr>
                        <a:t>38.37°</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c>
                  <a:txBody>
                    <a:bodyPr/>
                    <a:lstStyle/>
                    <a:p>
                      <a:pPr indent="252095" algn="ctr">
                        <a:lnSpc>
                          <a:spcPct val="150000"/>
                        </a:lnSpc>
                        <a:spcAft>
                          <a:spcPts val="0"/>
                        </a:spcAft>
                      </a:pPr>
                      <a:r>
                        <a:rPr lang="es-ES" sz="1200">
                          <a:effectLst/>
                        </a:rPr>
                        <a:t>No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c>
                  <a:txBody>
                    <a:bodyPr/>
                    <a:lstStyle/>
                    <a:p>
                      <a:pPr indent="252095" algn="ctr">
                        <a:lnSpc>
                          <a:spcPct val="150000"/>
                        </a:lnSpc>
                        <a:spcAft>
                          <a:spcPts val="0"/>
                        </a:spcAft>
                      </a:pPr>
                      <a:r>
                        <a:rPr lang="es-ES" sz="1200" dirty="0">
                          <a:effectLst/>
                        </a:rPr>
                        <a:t>Si</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53" marR="36553" marT="0" marB="0" anchor="ctr"/>
                </a:tc>
              </a:tr>
            </a:tbl>
          </a:graphicData>
        </a:graphic>
      </p:graphicFrame>
    </p:spTree>
    <p:extLst>
      <p:ext uri="{BB962C8B-B14F-4D97-AF65-F5344CB8AC3E}">
        <p14:creationId xmlns:p14="http://schemas.microsoft.com/office/powerpoint/2010/main" val="39911153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Conclusiones</a:t>
            </a:r>
            <a:endParaRPr lang="es-ES" dirty="0"/>
          </a:p>
        </p:txBody>
      </p:sp>
      <p:sp>
        <p:nvSpPr>
          <p:cNvPr id="3" name="Marcador de contenido 2"/>
          <p:cNvSpPr>
            <a:spLocks noGrp="1"/>
          </p:cNvSpPr>
          <p:nvPr>
            <p:ph sz="half" idx="1"/>
          </p:nvPr>
        </p:nvSpPr>
        <p:spPr/>
        <p:txBody>
          <a:bodyPr>
            <a:normAutofit fontScale="55000" lnSpcReduction="20000"/>
          </a:bodyPr>
          <a:lstStyle/>
          <a:p>
            <a:pPr algn="just"/>
            <a:r>
              <a:rPr lang="es-ES" dirty="0"/>
              <a:t>En este trabajo se ha diseñado e implementado un sistema de análisis del movimiento corporal humano, generando las curvas características del movimiento de las articulaciones de los miembros inferiores del cuerpo, en los planos corporales, permitiendo medir datos de desplazamiento espacial, angular y datos de tiempo relacionados con el ciclo de la marcha.</a:t>
            </a:r>
          </a:p>
          <a:p>
            <a:pPr algn="just"/>
            <a:r>
              <a:rPr lang="es-ES" dirty="0"/>
              <a:t>El sistema está compuesto de: un sensor Kinect, plataformas de peso y plataformas de reposo, a fin de poder capturar adecuadamente cada uno de los datos a </a:t>
            </a:r>
            <a:r>
              <a:rPr lang="es-ES" dirty="0" err="1"/>
              <a:t>sensar</a:t>
            </a:r>
            <a:r>
              <a:rPr lang="es-ES" dirty="0"/>
              <a:t>, con varios individuos, en tres escenarios distintos: marcha pronunciada, marcha normal y marcha limitada.</a:t>
            </a:r>
          </a:p>
          <a:p>
            <a:pPr algn="just"/>
            <a:r>
              <a:rPr lang="es-ES" dirty="0"/>
              <a:t>Los datos de desplazamiento y presión de la pisada, obtenidos por el sistema,  permiten a determinar las fases de apoyo monopodal y bipodal, así como la fase de oscilación de los pies derecho e izquierdo, con sus respectivos tiempos de duración, haciendo posible el cálculo de  sus porcentajes, y su posterior comparación con los datos teóricos de la marcha</a:t>
            </a:r>
            <a:r>
              <a:rPr lang="es-ES" dirty="0" smtClean="0"/>
              <a:t>.</a:t>
            </a:r>
          </a:p>
          <a:p>
            <a:pPr algn="just"/>
            <a:r>
              <a:rPr lang="es-ES" dirty="0"/>
              <a:t>Para probar el desempeño del sistema se usaron dos pacientes; se logró determinar qué tipo de marcha realizan, en comparación con los escenarios de pruebas elaborados. Los valores angulares obtenidos, proporcionaron el dato más importante para determinar el modo de marcha que el paciente realizó:</a:t>
            </a:r>
          </a:p>
          <a:p>
            <a:pPr algn="just"/>
            <a:endParaRPr lang="es-ES" dirty="0"/>
          </a:p>
        </p:txBody>
      </p:sp>
      <p:sp>
        <p:nvSpPr>
          <p:cNvPr id="4" name="Marcador de contenido 3"/>
          <p:cNvSpPr>
            <a:spLocks noGrp="1"/>
          </p:cNvSpPr>
          <p:nvPr>
            <p:ph sz="half" idx="2"/>
          </p:nvPr>
        </p:nvSpPr>
        <p:spPr/>
        <p:txBody>
          <a:bodyPr>
            <a:normAutofit fontScale="55000" lnSpcReduction="20000"/>
          </a:bodyPr>
          <a:lstStyle/>
          <a:p>
            <a:pPr lvl="1" algn="just"/>
            <a:r>
              <a:rPr lang="es-ES" dirty="0" smtClean="0"/>
              <a:t>El </a:t>
            </a:r>
            <a:r>
              <a:rPr lang="es-ES" dirty="0"/>
              <a:t>ángulo de flexión realizada por el paciente 1, en el caso de la marcha pronunciada, fue de 84.67º, mismo que según los datos encontrados en la interpolación de valores con 5 personas, se encuentra dentro del rango de ocurrencia de 78.6º ±8.1º; determinando a la vez que efectivamente el paciente está realizando un ciclo de marcha exagerado en la flexión de sus rodillas.</a:t>
            </a:r>
          </a:p>
          <a:p>
            <a:pPr lvl="1" algn="just"/>
            <a:r>
              <a:rPr lang="es-ES" dirty="0"/>
              <a:t>Para el caso del ángulo de flexión realizada por el paciente 2, en la marcha normal, se obtuvo un valor de 38.37º, mismo que según los datos encontrados en la interpolación de valores con 5 personas para la marcha normal, tenemos que se encuentra dentro del rango de ocurrencia de 37.1º ±3.2º; determinando a la vez que efectivamente el paciente está realizando un ciclo de marcha normal en la flexión de sus rodillas.</a:t>
            </a:r>
          </a:p>
          <a:p>
            <a:pPr algn="just"/>
            <a:r>
              <a:rPr lang="es-ES" dirty="0"/>
              <a:t>Finalmente, anotar que la operación del sistema es de gran facilidad, al poseer una interface sencilla y de grandes prestaciones, al momento de la captura de datos y presentación de resultados, pues brinda una gran cantidad de opciones al operador, de acuerdo a lo que se requiere analizar y visualizar. Cabe recalcar que el sistema es una herramienta de ayuda, que ofrece una gran cantidad de información organizada y de fácil visualización, referente al movimiento del cuerpo, siendo responsabilidad del médico especialista, dar el uso pertinente de acuerdo a las necesidades del caso.</a:t>
            </a:r>
          </a:p>
          <a:p>
            <a:pPr algn="just"/>
            <a:endParaRPr lang="es-ES" dirty="0"/>
          </a:p>
        </p:txBody>
      </p:sp>
    </p:spTree>
    <p:extLst>
      <p:ext uri="{BB962C8B-B14F-4D97-AF65-F5344CB8AC3E}">
        <p14:creationId xmlns:p14="http://schemas.microsoft.com/office/powerpoint/2010/main" val="25109928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Recomendaciones</a:t>
            </a:r>
            <a:endParaRPr lang="es-ES" dirty="0"/>
          </a:p>
        </p:txBody>
      </p:sp>
      <p:sp>
        <p:nvSpPr>
          <p:cNvPr id="3" name="Marcador de contenido 2"/>
          <p:cNvSpPr>
            <a:spLocks noGrp="1"/>
          </p:cNvSpPr>
          <p:nvPr>
            <p:ph sz="half" idx="1"/>
          </p:nvPr>
        </p:nvSpPr>
        <p:spPr/>
        <p:txBody>
          <a:bodyPr>
            <a:normAutofit fontScale="70000" lnSpcReduction="20000"/>
          </a:bodyPr>
          <a:lstStyle/>
          <a:p>
            <a:pPr algn="just"/>
            <a:r>
              <a:rPr lang="es-ES" dirty="0"/>
              <a:t>En cuanto al uso del dispositivo Kinect, es recomendable situar los escenarios de pruebas en un lugar con buena iluminación artificial, ya que la luz natural directa del sol afecta en gran medida los datos capturados por el dispositivo, obteniendo gran cantidad de interferencia o ruido, y provocando inconvenientes en el análisis.</a:t>
            </a:r>
          </a:p>
          <a:p>
            <a:pPr algn="just"/>
            <a:r>
              <a:rPr lang="es-ES" dirty="0"/>
              <a:t>Como se ha descrito, el método de captura del Kinect, posee la capacidad de asumir datos de articulaciones inexistentes, tomando como referencia los datos de las distancias de los segmentos del cuerpo capturado y asumiendo las supuestas posiciones de sus articulaciones, es decir, no siempre los datos son reales.</a:t>
            </a:r>
          </a:p>
          <a:p>
            <a:pPr algn="just"/>
            <a:endParaRPr lang="es-ES" dirty="0"/>
          </a:p>
        </p:txBody>
      </p:sp>
      <p:sp>
        <p:nvSpPr>
          <p:cNvPr id="4" name="Marcador de contenido 3"/>
          <p:cNvSpPr>
            <a:spLocks noGrp="1"/>
          </p:cNvSpPr>
          <p:nvPr>
            <p:ph sz="half" idx="2"/>
          </p:nvPr>
        </p:nvSpPr>
        <p:spPr/>
        <p:txBody>
          <a:bodyPr>
            <a:normAutofit fontScale="70000" lnSpcReduction="20000"/>
          </a:bodyPr>
          <a:lstStyle/>
          <a:p>
            <a:pPr algn="just"/>
            <a:r>
              <a:rPr lang="es-ES" dirty="0"/>
              <a:t>Además, es recomendable conectar el módulo de adquisición de datos en una toma regulada, dado que las variaciones de voltaje afectan considerablemente el funcionamiento de las celdas de carga, que miden el peso.</a:t>
            </a:r>
          </a:p>
          <a:p>
            <a:pPr algn="just"/>
            <a:r>
              <a:rPr lang="es-ES" dirty="0"/>
              <a:t>Para el correcto funcionamiento del sistema, se recomienda usar un PC con sistemas operativos Windows 7 u 8, con procesador Core i5/i7 a 2.0Ghz, 6GB RAM, o superiores.</a:t>
            </a:r>
          </a:p>
          <a:p>
            <a:pPr algn="just"/>
            <a:r>
              <a:rPr lang="es-ES" dirty="0"/>
              <a:t>En implementaciones futuras, el uso de más dispositivos Kinect permitirá un mejor resultado, ya que se podrá realizar capturas desde diferentes ángulos, lo cual, permitirá obtener datos más precisos y reales; además, se podrá reducir la interferencia o ruido, ocasionada por la falta de visión al momento del cruce entre extremidades, propio a la ubicación del dispositivo y la naturaleza de la prueba.</a:t>
            </a:r>
          </a:p>
          <a:p>
            <a:pPr algn="just"/>
            <a:endParaRPr lang="es-ES" dirty="0"/>
          </a:p>
        </p:txBody>
      </p:sp>
    </p:spTree>
    <p:extLst>
      <p:ext uri="{BB962C8B-B14F-4D97-AF65-F5344CB8AC3E}">
        <p14:creationId xmlns:p14="http://schemas.microsoft.com/office/powerpoint/2010/main" val="25200320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3"/>
          <p:cNvSpPr>
            <a:spLocks noGrp="1"/>
          </p:cNvSpPr>
          <p:nvPr>
            <p:ph type="title"/>
          </p:nvPr>
        </p:nvSpPr>
        <p:spPr/>
        <p:txBody>
          <a:bodyPr/>
          <a:lstStyle/>
          <a:p>
            <a:pPr algn="ctr"/>
            <a:r>
              <a:rPr lang="en-US" sz="6200" b="1" dirty="0" smtClean="0">
                <a:latin typeface="Times New Roman" panose="02020603050405020304" pitchFamily="18" charset="0"/>
                <a:cs typeface="Times New Roman" panose="02020603050405020304" pitchFamily="18" charset="0"/>
              </a:rPr>
              <a:t>GRACIAS</a:t>
            </a:r>
            <a:endParaRPr lang="en-US" sz="6200" b="1" dirty="0">
              <a:latin typeface="Times New Roman" panose="02020603050405020304" pitchFamily="18" charset="0"/>
              <a:cs typeface="Times New Roman" panose="02020603050405020304" pitchFamily="18" charset="0"/>
            </a:endParaRPr>
          </a:p>
        </p:txBody>
      </p:sp>
      <p:pic>
        <p:nvPicPr>
          <p:cNvPr id="8" name="Picture 2" descr="LOGO PRINCIPAL ESP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89213" y="2871445"/>
            <a:ext cx="8915400" cy="230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92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Estado del Arte</a:t>
            </a:r>
            <a:endParaRPr lang="es-ES" dirty="0"/>
          </a:p>
        </p:txBody>
      </p:sp>
      <p:graphicFrame>
        <p:nvGraphicFramePr>
          <p:cNvPr id="5" name="Marcador de contenido 4"/>
          <p:cNvGraphicFramePr>
            <a:graphicFrameLocks noGrp="1"/>
          </p:cNvGraphicFramePr>
          <p:nvPr>
            <p:ph sz="half" idx="1"/>
            <p:extLst>
              <p:ext uri="{D42A27DB-BD31-4B8C-83A1-F6EECF244321}">
                <p14:modId xmlns:p14="http://schemas.microsoft.com/office/powerpoint/2010/main" val="3671588760"/>
              </p:ext>
            </p:extLst>
          </p:nvPr>
        </p:nvGraphicFramePr>
        <p:xfrm>
          <a:off x="2092712" y="2051342"/>
          <a:ext cx="5701932" cy="3713069"/>
        </p:xfrm>
        <a:graphic>
          <a:graphicData uri="http://schemas.openxmlformats.org/drawingml/2006/table">
            <a:tbl>
              <a:tblPr firstRow="1" bandRow="1">
                <a:tableStyleId>{5C22544A-7EE6-4342-B048-85BDC9FD1C3A}</a:tableStyleId>
              </a:tblPr>
              <a:tblGrid>
                <a:gridCol w="1376722"/>
                <a:gridCol w="1081302"/>
                <a:gridCol w="1376722"/>
                <a:gridCol w="1867186"/>
              </a:tblGrid>
              <a:tr h="312207">
                <a:tc>
                  <a:txBody>
                    <a:bodyPr/>
                    <a:lstStyle/>
                    <a:p>
                      <a:pPr algn="ctr">
                        <a:lnSpc>
                          <a:spcPct val="115000"/>
                        </a:lnSpc>
                        <a:spcAft>
                          <a:spcPts val="0"/>
                        </a:spcAft>
                      </a:pPr>
                      <a:r>
                        <a:rPr lang="es-ES" sz="800" dirty="0">
                          <a:effectLst/>
                        </a:rPr>
                        <a:t>Autor</a:t>
                      </a:r>
                      <a:endParaRPr lang="es-ES" sz="8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15000"/>
                        </a:lnSpc>
                        <a:spcAft>
                          <a:spcPts val="0"/>
                        </a:spcAft>
                      </a:pPr>
                      <a:r>
                        <a:rPr lang="es-ES" sz="800" dirty="0">
                          <a:effectLst/>
                        </a:rPr>
                        <a:t>Sensor</a:t>
                      </a:r>
                      <a:endParaRPr lang="es-ES" sz="8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15000"/>
                        </a:lnSpc>
                        <a:spcAft>
                          <a:spcPts val="0"/>
                        </a:spcAft>
                      </a:pPr>
                      <a:r>
                        <a:rPr lang="es-ES" sz="800">
                          <a:effectLst/>
                        </a:rPr>
                        <a:t>Técnica Usada</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15000"/>
                        </a:lnSpc>
                        <a:spcAft>
                          <a:spcPts val="0"/>
                        </a:spcAft>
                      </a:pPr>
                      <a:r>
                        <a:rPr lang="es-ES" sz="800">
                          <a:effectLst/>
                        </a:rPr>
                        <a:t>Problema a resolver</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r>
              <a:tr h="848476">
                <a:tc>
                  <a:txBody>
                    <a:bodyPr/>
                    <a:lstStyle/>
                    <a:p>
                      <a:pPr algn="ctr">
                        <a:lnSpc>
                          <a:spcPct val="150000"/>
                        </a:lnSpc>
                        <a:spcAft>
                          <a:spcPts val="0"/>
                        </a:spcAft>
                      </a:pPr>
                      <a:r>
                        <a:rPr lang="en-US" sz="800">
                          <a:effectLst/>
                        </a:rPr>
                        <a:t>(Stone &amp; Skubic, 2011)</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Cámaras web.</a:t>
                      </a:r>
                    </a:p>
                    <a:p>
                      <a:pPr algn="ctr">
                        <a:lnSpc>
                          <a:spcPct val="150000"/>
                        </a:lnSpc>
                        <a:spcAft>
                          <a:spcPts val="0"/>
                        </a:spcAft>
                      </a:pPr>
                      <a:r>
                        <a:rPr lang="es-ES" sz="800">
                          <a:effectLst/>
                        </a:rPr>
                        <a:t>Kinect</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Monitoreo basado en visión </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dirty="0">
                          <a:effectLst/>
                        </a:rPr>
                        <a:t>Caídas en personas de tercera edad, mediante análisis de la zancada </a:t>
                      </a:r>
                      <a:endParaRPr lang="es-ES" sz="8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r>
              <a:tr h="848476">
                <a:tc>
                  <a:txBody>
                    <a:bodyPr/>
                    <a:lstStyle/>
                    <a:p>
                      <a:pPr algn="ctr">
                        <a:lnSpc>
                          <a:spcPct val="150000"/>
                        </a:lnSpc>
                        <a:spcAft>
                          <a:spcPts val="0"/>
                        </a:spcAft>
                      </a:pPr>
                      <a:r>
                        <a:rPr lang="es-ES" sz="800">
                          <a:effectLst/>
                        </a:rPr>
                        <a:t>(Parra Dominguez, Taati, &amp; Mihailidis, 2012)</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Kinect</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Monitoreo basado en visión</a:t>
                      </a:r>
                    </a:p>
                    <a:p>
                      <a:pPr algn="ctr">
                        <a:lnSpc>
                          <a:spcPct val="150000"/>
                        </a:lnSpc>
                        <a:spcAft>
                          <a:spcPts val="0"/>
                        </a:spcAft>
                      </a:pPr>
                      <a:r>
                        <a:rPr lang="es-ES" sz="800">
                          <a:effectLst/>
                        </a:rPr>
                        <a:t>Algoritmos de aprendizaje</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Caídas en el descenso de gradas en personas de tercera edad</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r>
              <a:tr h="855434">
                <a:tc>
                  <a:txBody>
                    <a:bodyPr/>
                    <a:lstStyle/>
                    <a:p>
                      <a:pPr algn="ctr">
                        <a:lnSpc>
                          <a:spcPct val="150000"/>
                        </a:lnSpc>
                        <a:spcAft>
                          <a:spcPts val="0"/>
                        </a:spcAft>
                      </a:pPr>
                      <a:r>
                        <a:rPr lang="es-ES" sz="800">
                          <a:effectLst/>
                        </a:rPr>
                        <a:t>(Gabel, Bachrach, Renshaw, &amp; Schuster, 2012)</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Kinect.</a:t>
                      </a:r>
                    </a:p>
                    <a:p>
                      <a:pPr algn="ctr">
                        <a:lnSpc>
                          <a:spcPct val="150000"/>
                        </a:lnSpc>
                        <a:spcAft>
                          <a:spcPts val="0"/>
                        </a:spcAft>
                      </a:pPr>
                      <a:r>
                        <a:rPr lang="es-ES" sz="800">
                          <a:effectLst/>
                        </a:rPr>
                        <a:t>Sensores de peso.</a:t>
                      </a:r>
                    </a:p>
                    <a:p>
                      <a:pPr algn="ctr">
                        <a:lnSpc>
                          <a:spcPct val="150000"/>
                        </a:lnSpc>
                        <a:spcAft>
                          <a:spcPts val="0"/>
                        </a:spcAft>
                      </a:pPr>
                      <a:r>
                        <a:rPr lang="es-ES" sz="800">
                          <a:effectLst/>
                        </a:rPr>
                        <a:t>Giroscopios</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Monitoreo basado en visión</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Análisis de zancada mediante predicción, y uso de algoritmo MART</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r>
              <a:tr h="848476">
                <a:tc>
                  <a:txBody>
                    <a:bodyPr/>
                    <a:lstStyle/>
                    <a:p>
                      <a:pPr algn="ctr">
                        <a:lnSpc>
                          <a:spcPct val="150000"/>
                        </a:lnSpc>
                        <a:spcAft>
                          <a:spcPts val="0"/>
                        </a:spcAft>
                      </a:pPr>
                      <a:r>
                        <a:rPr lang="es-ES" sz="700" dirty="0">
                          <a:effectLst/>
                        </a:rPr>
                        <a:t>(</a:t>
                      </a:r>
                      <a:r>
                        <a:rPr lang="es-ES" sz="700" dirty="0" err="1">
                          <a:effectLst/>
                        </a:rPr>
                        <a:t>Kastaniotis</a:t>
                      </a:r>
                      <a:r>
                        <a:rPr lang="es-ES" sz="700" dirty="0">
                          <a:effectLst/>
                        </a:rPr>
                        <a:t>, </a:t>
                      </a:r>
                      <a:r>
                        <a:rPr lang="es-ES" sz="700" dirty="0" err="1">
                          <a:effectLst/>
                        </a:rPr>
                        <a:t>Theodorakopoulos</a:t>
                      </a:r>
                      <a:r>
                        <a:rPr lang="es-ES" sz="700" dirty="0">
                          <a:effectLst/>
                        </a:rPr>
                        <a:t>, </a:t>
                      </a:r>
                      <a:r>
                        <a:rPr lang="es-ES" sz="700" dirty="0" err="1">
                          <a:effectLst/>
                        </a:rPr>
                        <a:t>Economou</a:t>
                      </a:r>
                      <a:r>
                        <a:rPr lang="es-ES" sz="700" dirty="0">
                          <a:effectLst/>
                        </a:rPr>
                        <a:t>, &amp; </a:t>
                      </a:r>
                      <a:r>
                        <a:rPr lang="es-ES" sz="700" dirty="0" err="1" smtClean="0">
                          <a:effectLst/>
                        </a:rPr>
                        <a:t>Fotopoulos</a:t>
                      </a:r>
                      <a:r>
                        <a:rPr lang="es-ES" sz="700" dirty="0" smtClean="0">
                          <a:effectLst/>
                        </a:rPr>
                        <a:t>, 2013)</a:t>
                      </a:r>
                      <a:endParaRPr lang="es-ES" sz="8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Kinect</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a:effectLst/>
                        </a:rPr>
                        <a:t>Monitoreo basado en visión</a:t>
                      </a:r>
                      <a:endParaRPr lang="es-ES" sz="80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c>
                  <a:txBody>
                    <a:bodyPr/>
                    <a:lstStyle/>
                    <a:p>
                      <a:pPr algn="ctr">
                        <a:lnSpc>
                          <a:spcPct val="150000"/>
                        </a:lnSpc>
                        <a:spcAft>
                          <a:spcPts val="0"/>
                        </a:spcAft>
                      </a:pPr>
                      <a:r>
                        <a:rPr lang="es-ES" sz="800" dirty="0">
                          <a:effectLst/>
                        </a:rPr>
                        <a:t>Reconocer el género de una persona mediante la marcha y su postura</a:t>
                      </a:r>
                      <a:endParaRPr lang="es-ES" sz="800" dirty="0">
                        <a:solidFill>
                          <a:srgbClr val="2F549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179" marR="33179" marT="0" marB="0" anchor="ctr"/>
                </a:tc>
              </a:tr>
            </a:tbl>
          </a:graphicData>
        </a:graphic>
      </p:graphicFrame>
      <p:pic>
        <p:nvPicPr>
          <p:cNvPr id="6" name="Marcador de contenido 5"/>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842962" y="1264555"/>
            <a:ext cx="1613331" cy="2265182"/>
          </a:xfrm>
          <a:prstGeom prst="rect">
            <a:avLst/>
          </a:prstGeom>
          <a:noFill/>
          <a:ln>
            <a:noFill/>
          </a:ln>
        </p:spPr>
      </p:pic>
      <p:pic>
        <p:nvPicPr>
          <p:cNvPr id="24" name="Imagen 23"/>
          <p:cNvPicPr/>
          <p:nvPr/>
        </p:nvPicPr>
        <p:blipFill rotWithShape="1">
          <a:blip r:embed="rId4" cstate="print">
            <a:extLst>
              <a:ext uri="{28A0092B-C50C-407E-A947-70E740481C1C}">
                <a14:useLocalDpi xmlns:a14="http://schemas.microsoft.com/office/drawing/2010/main" val="0"/>
              </a:ext>
            </a:extLst>
          </a:blip>
          <a:srcRect l="2578" t="1963" r="6692" b="-79"/>
          <a:stretch/>
        </p:blipFill>
        <p:spPr bwMode="auto">
          <a:xfrm>
            <a:off x="8367848" y="3680241"/>
            <a:ext cx="950228" cy="1783519"/>
          </a:xfrm>
          <a:prstGeom prst="rect">
            <a:avLst/>
          </a:prstGeom>
          <a:noFill/>
          <a:ln>
            <a:noFill/>
          </a:ln>
          <a:extLst>
            <a:ext uri="{53640926-AAD7-44D8-BBD7-CCE9431645EC}">
              <a14:shadowObscured xmlns:a14="http://schemas.microsoft.com/office/drawing/2010/main"/>
            </a:ext>
          </a:extLst>
        </p:spPr>
      </p:pic>
      <p:pic>
        <p:nvPicPr>
          <p:cNvPr id="25" name="Imagen 2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18643" y="3680241"/>
            <a:ext cx="1558009" cy="1871442"/>
          </a:xfrm>
          <a:prstGeom prst="rect">
            <a:avLst/>
          </a:prstGeom>
          <a:noFill/>
          <a:ln>
            <a:noFill/>
          </a:ln>
        </p:spPr>
      </p:pic>
    </p:spTree>
    <p:extLst>
      <p:ext uri="{BB962C8B-B14F-4D97-AF65-F5344CB8AC3E}">
        <p14:creationId xmlns:p14="http://schemas.microsoft.com/office/powerpoint/2010/main" val="3957320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cap="all" dirty="0"/>
              <a:t>Fundamentos Teóricos DE LA MARCHA</a:t>
            </a:r>
            <a:endParaRPr lang="es-EC" dirty="0"/>
          </a:p>
        </p:txBody>
      </p:sp>
      <p:sp>
        <p:nvSpPr>
          <p:cNvPr id="3" name="Marcador de contenido 2"/>
          <p:cNvSpPr>
            <a:spLocks noGrp="1"/>
          </p:cNvSpPr>
          <p:nvPr>
            <p:ph sz="half" idx="1"/>
          </p:nvPr>
        </p:nvSpPr>
        <p:spPr>
          <a:xfrm>
            <a:off x="2286000" y="2133600"/>
            <a:ext cx="4617076" cy="2758440"/>
          </a:xfrm>
        </p:spPr>
        <p:txBody>
          <a:bodyPr>
            <a:normAutofit fontScale="92500" lnSpcReduction="10000"/>
          </a:bodyPr>
          <a:lstStyle/>
          <a:p>
            <a:pPr algn="just"/>
            <a:r>
              <a:rPr lang="es-ES" dirty="0"/>
              <a:t>El ciclo de marcha o también llamado zancada, es la secuencia de acontecimientos que tienen lugar entre dos repeticiones consecutivas de uno o cualquiera de los sucesos de la marcha. Por conveniencia, se adopta como principio del ciclo el instante en que uno de los pies toma contacto con el suelo, habitualmente a través del talón, hasta el siguiente contacto del mismo talón con el suelo.</a:t>
            </a:r>
            <a:endParaRPr lang="es-EC" dirty="0"/>
          </a:p>
        </p:txBody>
      </p:sp>
      <p:sp>
        <p:nvSpPr>
          <p:cNvPr id="4" name="Marcador de contenido 3"/>
          <p:cNvSpPr>
            <a:spLocks noGrp="1"/>
          </p:cNvSpPr>
          <p:nvPr>
            <p:ph sz="half" idx="2"/>
          </p:nvPr>
        </p:nvSpPr>
        <p:spPr/>
        <p:txBody>
          <a:bodyPr>
            <a:normAutofit fontScale="92500" lnSpcReduction="10000"/>
          </a:bodyPr>
          <a:lstStyle/>
          <a:p>
            <a:pPr lvl="0"/>
            <a:r>
              <a:rPr lang="es-ES" dirty="0"/>
              <a:t>Una </a:t>
            </a:r>
            <a:r>
              <a:rPr lang="es-ES" b="1" dirty="0"/>
              <a:t>fase de apoyo</a:t>
            </a:r>
            <a:r>
              <a:rPr lang="es-ES" dirty="0"/>
              <a:t> (60% del ciclo), durante la cual el pie de referencia se encuentra en contacto con el suelo. Esta fase comienza con el contacto inicial y finaliza con el despegue del ante pie. </a:t>
            </a:r>
            <a:endParaRPr lang="es-EC" dirty="0"/>
          </a:p>
          <a:p>
            <a:r>
              <a:rPr lang="es-ES" dirty="0"/>
              <a:t>Una </a:t>
            </a:r>
            <a:r>
              <a:rPr lang="es-ES" b="1" dirty="0"/>
              <a:t>fase de oscilación</a:t>
            </a:r>
            <a:r>
              <a:rPr lang="es-ES" dirty="0"/>
              <a:t> (40% del ciclo), en el cual el pie se halla en el aire al tiempo que avanza, como preparación para el siguiente apoyo. Esta fase transcurre desde el instante de despegue del ante pie hasta el siguiente contacto con el suelo.</a:t>
            </a:r>
            <a:endParaRPr lang="es-EC" dirty="0"/>
          </a:p>
        </p:txBody>
      </p:sp>
      <p:pic>
        <p:nvPicPr>
          <p:cNvPr id="5" name="Imagen 5"/>
          <p:cNvPicPr>
            <a:picLocks noChangeAspect="1"/>
          </p:cNvPicPr>
          <p:nvPr/>
        </p:nvPicPr>
        <p:blipFill>
          <a:blip r:embed="rId3"/>
          <a:stretch>
            <a:fillRect/>
          </a:stretch>
        </p:blipFill>
        <p:spPr>
          <a:xfrm>
            <a:off x="2706623" y="4892041"/>
            <a:ext cx="4196453" cy="1426197"/>
          </a:xfrm>
          <a:prstGeom prst="rect">
            <a:avLst/>
          </a:prstGeom>
        </p:spPr>
      </p:pic>
    </p:spTree>
    <p:extLst>
      <p:ext uri="{BB962C8B-B14F-4D97-AF65-F5344CB8AC3E}">
        <p14:creationId xmlns:p14="http://schemas.microsoft.com/office/powerpoint/2010/main" val="981490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b="1" cap="all" dirty="0"/>
              <a:t>Fundamentos Teóricos DE LA </a:t>
            </a:r>
            <a:r>
              <a:rPr lang="es-ES" b="1" cap="all" dirty="0" smtClean="0"/>
              <a:t>MARCHA</a:t>
            </a:r>
            <a:endParaRPr lang="es-EC" dirty="0"/>
          </a:p>
        </p:txBody>
      </p:sp>
      <p:pic>
        <p:nvPicPr>
          <p:cNvPr id="13" name="Marcador de contenido 12"/>
          <p:cNvPicPr>
            <a:picLocks noGrp="1"/>
          </p:cNvPicPr>
          <p:nvPr>
            <p:ph idx="1"/>
          </p:nvPr>
        </p:nvPicPr>
        <p:blipFill rotWithShape="1">
          <a:blip r:embed="rId3" cstate="print"/>
          <a:srcRect l="14911" t="11312" r="19043" b="10860"/>
          <a:stretch/>
        </p:blipFill>
        <p:spPr bwMode="auto">
          <a:xfrm>
            <a:off x="2907792" y="1805730"/>
            <a:ext cx="7196328" cy="4832814"/>
          </a:xfrm>
          <a:prstGeom prst="rect">
            <a:avLst/>
          </a:prstGeom>
          <a:noFill/>
          <a:ln w="9525">
            <a:noFill/>
            <a:miter lim="800000"/>
            <a:headEnd/>
            <a:tailEnd/>
          </a:ln>
        </p:spPr>
      </p:pic>
    </p:spTree>
    <p:extLst>
      <p:ext uri="{BB962C8B-B14F-4D97-AF65-F5344CB8AC3E}">
        <p14:creationId xmlns:p14="http://schemas.microsoft.com/office/powerpoint/2010/main" val="1452334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6386</TotalTime>
  <Words>4558</Words>
  <Application>Microsoft Office PowerPoint</Application>
  <PresentationFormat>Panorámica</PresentationFormat>
  <Paragraphs>964</Paragraphs>
  <Slides>66</Slides>
  <Notes>62</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2</vt:i4>
      </vt:variant>
      <vt:variant>
        <vt:lpstr>Títulos de diapositiva</vt:lpstr>
      </vt:variant>
      <vt:variant>
        <vt:i4>66</vt:i4>
      </vt:variant>
    </vt:vector>
  </HeadingPairs>
  <TitlesOfParts>
    <vt:vector size="74" baseType="lpstr">
      <vt:lpstr>Arial</vt:lpstr>
      <vt:lpstr>Calibri</vt:lpstr>
      <vt:lpstr>Century Gothic</vt:lpstr>
      <vt:lpstr>Times New Roman</vt:lpstr>
      <vt:lpstr>Wingdings 3</vt:lpstr>
      <vt:lpstr>Espiral</vt:lpstr>
      <vt:lpstr>Visio.Drawing.15</vt:lpstr>
      <vt:lpstr>Visio</vt:lpstr>
      <vt:lpstr>Presentación de PowerPoint</vt:lpstr>
      <vt:lpstr>Antecedentes</vt:lpstr>
      <vt:lpstr>Antecedentes</vt:lpstr>
      <vt:lpstr>Antecedentes </vt:lpstr>
      <vt:lpstr>Motivación del proyecto</vt:lpstr>
      <vt:lpstr>Objetivos Específicos</vt:lpstr>
      <vt:lpstr>Estado del Arte</vt:lpstr>
      <vt:lpstr>Fundamentos Teóricos DE LA MARCHA</vt:lpstr>
      <vt:lpstr>Fundamentos Teóricos DE LA MARCHA</vt:lpstr>
      <vt:lpstr>Planos y ejes del cuerpo humano</vt:lpstr>
      <vt:lpstr>Diseño de Hardware</vt:lpstr>
      <vt:lpstr>Bloque sensor de peso</vt:lpstr>
      <vt:lpstr>Celda de carga TEDEA 1263</vt:lpstr>
      <vt:lpstr>Bloque acondicionador de señales</vt:lpstr>
      <vt:lpstr>HX711</vt:lpstr>
      <vt:lpstr>Bloque de adquisición de datos</vt:lpstr>
      <vt:lpstr>Arduino UNO</vt:lpstr>
      <vt:lpstr>Bloque de adquisición de Imágenes(Kinect)</vt:lpstr>
      <vt:lpstr>Skeleton </vt:lpstr>
      <vt:lpstr>Diseño de Software</vt:lpstr>
      <vt:lpstr>Inicialización de las variables</vt:lpstr>
      <vt:lpstr>Configuración de funciones ventana captura de datos</vt:lpstr>
      <vt:lpstr>Lectura de datos </vt:lpstr>
      <vt:lpstr>Lectura de Datos</vt:lpstr>
      <vt:lpstr>Almacenamiento en la base de datos</vt:lpstr>
      <vt:lpstr>Gráfico de curvas</vt:lpstr>
      <vt:lpstr>Visualización de resultados </vt:lpstr>
      <vt:lpstr>Ventana de Presentación</vt:lpstr>
      <vt:lpstr>Ventana de captura de datos</vt:lpstr>
      <vt:lpstr>Ventana de análisis de resultados</vt:lpstr>
      <vt:lpstr>PRUEBAS Y RESULTADOS</vt:lpstr>
      <vt:lpstr>Entorno de pruebas del sistema de análisis del movimiento</vt:lpstr>
      <vt:lpstr>Entorno de pruebas del sistema de análisis del movimiento</vt:lpstr>
      <vt:lpstr>Pruebas de funcionamiento del sistema y resultados experimentales</vt:lpstr>
      <vt:lpstr>Construcción de la curva ideal de la marcha</vt:lpstr>
      <vt:lpstr>Datos generales de participantes en la obtención de curva ideal de la marcha </vt:lpstr>
      <vt:lpstr>Curvas características de la Marcha Pronunciada</vt:lpstr>
      <vt:lpstr>Curvas características de la Marcha Normal</vt:lpstr>
      <vt:lpstr>Pruebas de la marcha en distintos escenarios</vt:lpstr>
      <vt:lpstr>Pruebas de la marcha en distintos escenarios</vt:lpstr>
      <vt:lpstr>Fases del ciclo de la marcha </vt:lpstr>
      <vt:lpstr>Escenario 1: Marcha pronunciada</vt:lpstr>
      <vt:lpstr>Marcha pronunciada</vt:lpstr>
      <vt:lpstr>Escenario 2: Marcha Normal</vt:lpstr>
      <vt:lpstr>Marcha pronunciada</vt:lpstr>
      <vt:lpstr>Escenario 3: Marcha Limitada</vt:lpstr>
      <vt:lpstr>Experimentos con pacientes en marcha pronunciada y normal</vt:lpstr>
      <vt:lpstr>Experimentos con pacientes en marcha pronunciada y normal</vt:lpstr>
      <vt:lpstr>Duración del ciclo de la marcha</vt:lpstr>
      <vt:lpstr>Fase de apoyo izquierdo/derecho</vt:lpstr>
      <vt:lpstr>Primera y segunda fase de apoyo bipodal</vt:lpstr>
      <vt:lpstr>Fase de Apoyo monopodal</vt:lpstr>
      <vt:lpstr>Fase de oscilación de los pies izquierdo y derecho</vt:lpstr>
      <vt:lpstr>Ángulos de flexión de la rodilla</vt:lpstr>
      <vt:lpstr>Datos porcentuales Marcha pronunciada paciente 1 </vt:lpstr>
      <vt:lpstr>Datos porcentuales Marcha normal paciente 1 </vt:lpstr>
      <vt:lpstr>Modelo marcha pronunciada Vs Modelo paciente 1</vt:lpstr>
      <vt:lpstr>Experimentos con pacientes en marcha pronunciada y normal</vt:lpstr>
      <vt:lpstr>Fases del ciclo de la marcha normal </vt:lpstr>
      <vt:lpstr>Datos porcentuales Marcha Normal paciente 2</vt:lpstr>
      <vt:lpstr>Datos porcentuales Marcha Pronunciada paciente 2</vt:lpstr>
      <vt:lpstr>Modelo marcha normal Vs Modelo paciente 2</vt:lpstr>
      <vt:lpstr>Resumen de marcha en 2 pacientes</vt:lpstr>
      <vt:lpstr>Conclusiones</vt:lpstr>
      <vt:lpstr>Recomendaciones</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de Movimiento</dc:title>
  <dc:creator>Alberto Mosquera</dc:creator>
  <cp:lastModifiedBy>Ortiz, Gustavo</cp:lastModifiedBy>
  <cp:revision>96</cp:revision>
  <dcterms:created xsi:type="dcterms:W3CDTF">2014-11-18T06:49:58Z</dcterms:created>
  <dcterms:modified xsi:type="dcterms:W3CDTF">2015-04-08T17:44:02Z</dcterms:modified>
</cp:coreProperties>
</file>