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6"/>
  </p:notesMasterIdLst>
  <p:handoutMasterIdLst>
    <p:handoutMasterId r:id="rId57"/>
  </p:handoutMasterIdLst>
  <p:sldIdLst>
    <p:sldId id="258" r:id="rId2"/>
    <p:sldId id="338" r:id="rId3"/>
    <p:sldId id="328" r:id="rId4"/>
    <p:sldId id="329" r:id="rId5"/>
    <p:sldId id="368" r:id="rId6"/>
    <p:sldId id="321" r:id="rId7"/>
    <p:sldId id="339" r:id="rId8"/>
    <p:sldId id="272" r:id="rId9"/>
    <p:sldId id="295" r:id="rId10"/>
    <p:sldId id="383" r:id="rId11"/>
    <p:sldId id="380" r:id="rId12"/>
    <p:sldId id="342" r:id="rId13"/>
    <p:sldId id="386" r:id="rId14"/>
    <p:sldId id="387" r:id="rId15"/>
    <p:sldId id="394" r:id="rId16"/>
    <p:sldId id="395" r:id="rId17"/>
    <p:sldId id="388" r:id="rId18"/>
    <p:sldId id="389" r:id="rId19"/>
    <p:sldId id="390" r:id="rId20"/>
    <p:sldId id="392" r:id="rId21"/>
    <p:sldId id="391" r:id="rId22"/>
    <p:sldId id="393" r:id="rId23"/>
    <p:sldId id="382" r:id="rId24"/>
    <p:sldId id="369" r:id="rId25"/>
    <p:sldId id="370" r:id="rId26"/>
    <p:sldId id="349" r:id="rId27"/>
    <p:sldId id="344" r:id="rId28"/>
    <p:sldId id="345" r:id="rId29"/>
    <p:sldId id="347" r:id="rId30"/>
    <p:sldId id="372" r:id="rId31"/>
    <p:sldId id="350" r:id="rId32"/>
    <p:sldId id="351" r:id="rId33"/>
    <p:sldId id="354" r:id="rId34"/>
    <p:sldId id="356" r:id="rId35"/>
    <p:sldId id="357" r:id="rId36"/>
    <p:sldId id="358" r:id="rId37"/>
    <p:sldId id="359" r:id="rId38"/>
    <p:sldId id="360" r:id="rId39"/>
    <p:sldId id="361" r:id="rId40"/>
    <p:sldId id="362" r:id="rId41"/>
    <p:sldId id="363" r:id="rId42"/>
    <p:sldId id="364" r:id="rId43"/>
    <p:sldId id="365" r:id="rId44"/>
    <p:sldId id="366" r:id="rId45"/>
    <p:sldId id="371" r:id="rId46"/>
    <p:sldId id="367" r:id="rId47"/>
    <p:sldId id="290" r:id="rId48"/>
    <p:sldId id="376" r:id="rId49"/>
    <p:sldId id="381" r:id="rId50"/>
    <p:sldId id="375" r:id="rId51"/>
    <p:sldId id="374" r:id="rId52"/>
    <p:sldId id="379" r:id="rId53"/>
    <p:sldId id="377" r:id="rId54"/>
    <p:sldId id="378" r:id="rId55"/>
  </p:sldIdLst>
  <p:sldSz cx="9144000" cy="6858000" type="screen4x3"/>
  <p:notesSz cx="6888163" cy="100203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CC"/>
    <a:srgbClr val="66FF33"/>
    <a:srgbClr val="FFFF99"/>
    <a:srgbClr val="FF66FF"/>
    <a:srgbClr val="A5E9AD"/>
    <a:srgbClr val="99CCFF"/>
    <a:srgbClr val="FFCCFF"/>
    <a:srgbClr val="00FF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21" autoAdjust="0"/>
  </p:normalViewPr>
  <p:slideViewPr>
    <p:cSldViewPr>
      <p:cViewPr varScale="1">
        <p:scale>
          <a:sx n="70" d="100"/>
          <a:sy n="70" d="100"/>
        </p:scale>
        <p:origin x="82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D:\Fabi&#225;n\TESIS\ENCUESTAS\TABULACI&#211;N%20DE%20DATOS\DATOS%20TABULADO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6.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9.4497954333576505E-3"/>
          <c:y val="9.5569242306410396E-2"/>
          <c:w val="0.59239178738594267"/>
          <c:h val="0.75374611154316185"/>
        </c:manualLayout>
      </c:layout>
      <c:pie3DChart>
        <c:varyColors val="1"/>
        <c:ser>
          <c:idx val="0"/>
          <c:order val="0"/>
          <c:dPt>
            <c:idx val="0"/>
            <c:bubble3D val="0"/>
            <c:spPr>
              <a:solidFill>
                <a:srgbClr val="FFFF00"/>
              </a:solidFill>
            </c:spPr>
          </c:dPt>
          <c:dPt>
            <c:idx val="1"/>
            <c:bubble3D val="0"/>
            <c:spPr>
              <a:solidFill>
                <a:srgbClr val="FF0000"/>
              </a:solidFill>
            </c:spPr>
          </c:dPt>
          <c:dPt>
            <c:idx val="2"/>
            <c:bubble3D val="0"/>
            <c:spPr>
              <a:solidFill>
                <a:schemeClr val="accent6">
                  <a:lumMod val="75000"/>
                </a:schemeClr>
              </a:solidFill>
            </c:spPr>
          </c:dPt>
          <c:dLbls>
            <c:spPr>
              <a:noFill/>
              <a:ln>
                <a:noFill/>
              </a:ln>
              <a:effectLst/>
            </c:spPr>
            <c:txPr>
              <a:bodyPr/>
              <a:lstStyle/>
              <a:p>
                <a:pPr>
                  <a:defRPr sz="2000">
                    <a:latin typeface="Arial" panose="020B0604020202020204" pitchFamily="34" charset="0"/>
                    <a:cs typeface="Arial" panose="020B0604020202020204" pitchFamily="34" charset="0"/>
                  </a:defRPr>
                </a:pPr>
                <a:endParaRPr lang="es-EC"/>
              </a:p>
            </c:tx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'EIE METOD.'!$B$3:$D$3</c:f>
              <c:strCache>
                <c:ptCount val="3"/>
                <c:pt idx="0">
                  <c:v>MUY SATISFACTORIA</c:v>
                </c:pt>
                <c:pt idx="1">
                  <c:v>POCO SATISFACTORIA</c:v>
                </c:pt>
                <c:pt idx="2">
                  <c:v>NADA SATISFACTORIA</c:v>
                </c:pt>
              </c:strCache>
            </c:strRef>
          </c:cat>
          <c:val>
            <c:numRef>
              <c:f>'EIE METOD.'!$B$4:$D$4</c:f>
              <c:numCache>
                <c:formatCode>0.00</c:formatCode>
                <c:ptCount val="3"/>
                <c:pt idx="0">
                  <c:v>26</c:v>
                </c:pt>
                <c:pt idx="1">
                  <c:v>59</c:v>
                </c:pt>
                <c:pt idx="2">
                  <c:v>36</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53347079558581945"/>
          <c:y val="5.0741323880679923E-2"/>
          <c:w val="0.45625526505684916"/>
          <c:h val="0.89851735223864015"/>
        </c:manualLayout>
      </c:layout>
      <c:overlay val="0"/>
      <c:txPr>
        <a:bodyPr/>
        <a:lstStyle/>
        <a:p>
          <a:pPr>
            <a:defRPr sz="2000">
              <a:latin typeface="+mn-lt"/>
            </a:defRPr>
          </a:pPr>
          <a:endParaRPr lang="es-EC"/>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4.0611699428223423E-2"/>
          <c:y val="0.11978282512674411"/>
          <c:w val="0.78168609804783973"/>
          <c:h val="0.79688712187937194"/>
        </c:manualLayout>
      </c:layout>
      <c:pie3DChart>
        <c:varyColors val="1"/>
        <c:ser>
          <c:idx val="0"/>
          <c:order val="0"/>
          <c:dPt>
            <c:idx val="0"/>
            <c:bubble3D val="0"/>
            <c:spPr>
              <a:solidFill>
                <a:srgbClr val="FF0000"/>
              </a:solidFill>
            </c:spPr>
          </c:dPt>
          <c:dPt>
            <c:idx val="1"/>
            <c:bubble3D val="0"/>
            <c:spPr>
              <a:solidFill>
                <a:srgbClr val="FFFF00"/>
              </a:solidFill>
            </c:spPr>
          </c:dPt>
          <c:dLbls>
            <c:spPr>
              <a:noFill/>
              <a:ln>
                <a:noFill/>
              </a:ln>
              <a:effectLst/>
            </c:spPr>
            <c:txPr>
              <a:bodyPr/>
              <a:lstStyle/>
              <a:p>
                <a:pPr>
                  <a:defRPr sz="2000">
                    <a:latin typeface="Arial" panose="020B0604020202020204" pitchFamily="34" charset="0"/>
                    <a:cs typeface="Arial" panose="020B0604020202020204" pitchFamily="34" charset="0"/>
                  </a:defRPr>
                </a:pPr>
                <a:endParaRPr lang="es-EC"/>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Hoja1!$A$1:$A$2</c:f>
              <c:strCache>
                <c:ptCount val="2"/>
                <c:pt idx="0">
                  <c:v>Si</c:v>
                </c:pt>
                <c:pt idx="1">
                  <c:v>No</c:v>
                </c:pt>
              </c:strCache>
            </c:strRef>
          </c:cat>
          <c:val>
            <c:numRef>
              <c:f>Hoja1!$B$1:$B$2</c:f>
              <c:numCache>
                <c:formatCode>0.00%</c:formatCode>
                <c:ptCount val="2"/>
                <c:pt idx="0">
                  <c:v>0.59499999999999997</c:v>
                </c:pt>
                <c:pt idx="1">
                  <c:v>0.40500000000000003</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a:defRPr sz="2000"/>
          </a:pPr>
          <a:endParaRPr lang="es-EC"/>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FF0000"/>
              </a:solidFill>
            </c:spPr>
          </c:dPt>
          <c:dPt>
            <c:idx val="2"/>
            <c:bubble3D val="0"/>
            <c:spPr>
              <a:solidFill>
                <a:srgbClr val="FFFF00"/>
              </a:solidFill>
            </c:spPr>
          </c:dPt>
          <c:dPt>
            <c:idx val="3"/>
            <c:bubble3D val="0"/>
            <c:spPr>
              <a:solidFill>
                <a:srgbClr val="00B050"/>
              </a:solidFill>
            </c:spPr>
          </c:dPt>
          <c:dLbls>
            <c:dLbl>
              <c:idx val="1"/>
              <c:layout>
                <c:manualLayout>
                  <c:x val="-6.3923077616000624E-3"/>
                  <c:y val="1.829073085446646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5504546041430828E-2"/>
                  <c:y val="1.303290862418795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6.1679520593807893E-2"/>
                  <c:y val="-2.052257351522345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800" b="0">
                    <a:latin typeface="Arial" panose="020B0604020202020204" pitchFamily="34" charset="0"/>
                    <a:cs typeface="Arial" panose="020B0604020202020204" pitchFamily="34" charset="0"/>
                  </a:defRPr>
                </a:pPr>
                <a:endParaRPr lang="es-EC"/>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Hoja1!$A$1:$A$5</c:f>
              <c:strCache>
                <c:ptCount val="5"/>
                <c:pt idx="0">
                  <c:v>Nuevas Tecnologías</c:v>
                </c:pt>
                <c:pt idx="1">
                  <c:v>Actualice conocimientos</c:v>
                </c:pt>
                <c:pt idx="2">
                  <c:v>Llame a más cursos</c:v>
                </c:pt>
                <c:pt idx="3">
                  <c:v>Demuestre con e ejemplo</c:v>
                </c:pt>
                <c:pt idx="4">
                  <c:v>Otros</c:v>
                </c:pt>
              </c:strCache>
            </c:strRef>
          </c:cat>
          <c:val>
            <c:numRef>
              <c:f>Hoja1!$B$1:$B$5</c:f>
              <c:numCache>
                <c:formatCode>0.00%</c:formatCode>
                <c:ptCount val="5"/>
                <c:pt idx="0">
                  <c:v>0.60299999999999998</c:v>
                </c:pt>
                <c:pt idx="1">
                  <c:v>8.3000000000000004E-2</c:v>
                </c:pt>
                <c:pt idx="2" formatCode="0%">
                  <c:v>0.14000000000000001</c:v>
                </c:pt>
                <c:pt idx="3">
                  <c:v>9.1999999999999998E-2</c:v>
                </c:pt>
                <c:pt idx="4">
                  <c:v>8.2000000000000003E-2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2755477119158931"/>
          <c:y val="0.20603595214566803"/>
          <c:w val="0.36291175354890498"/>
          <c:h val="0.587928095708664"/>
        </c:manualLayout>
      </c:layout>
      <c:overlay val="0"/>
      <c:txPr>
        <a:bodyPr/>
        <a:lstStyle/>
        <a:p>
          <a:pPr>
            <a:defRPr sz="1800"/>
          </a:pPr>
          <a:endParaRPr lang="es-EC"/>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dPt>
            <c:idx val="4"/>
            <c:bubble3D val="0"/>
            <c:spPr>
              <a:solidFill>
                <a:srgbClr val="FF0000"/>
              </a:solidFill>
            </c:spPr>
          </c:dPt>
          <c:dLbls>
            <c:spPr>
              <a:noFill/>
              <a:ln>
                <a:noFill/>
              </a:ln>
              <a:effectLst/>
            </c:spPr>
            <c:txPr>
              <a:bodyPr/>
              <a:lstStyle/>
              <a:p>
                <a:pPr>
                  <a:defRPr>
                    <a:latin typeface="Arial" panose="020B0604020202020204" pitchFamily="34" charset="0"/>
                    <a:cs typeface="Arial" panose="020B0604020202020204" pitchFamily="34" charset="0"/>
                  </a:defRPr>
                </a:pPr>
                <a:endParaRPr lang="es-EC"/>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Hoja1!$A$1:$A$5</c:f>
              <c:strCache>
                <c:ptCount val="5"/>
                <c:pt idx="0">
                  <c:v>Práctica docente</c:v>
                </c:pt>
                <c:pt idx="1">
                  <c:v>Evaluación</c:v>
                </c:pt>
                <c:pt idx="2">
                  <c:v>Software educativo</c:v>
                </c:pt>
                <c:pt idx="3">
                  <c:v>Técnicas de estudio</c:v>
                </c:pt>
                <c:pt idx="4">
                  <c:v>Otros</c:v>
                </c:pt>
              </c:strCache>
            </c:strRef>
          </c:cat>
          <c:val>
            <c:numRef>
              <c:f>Hoja1!$B$1:$B$5</c:f>
              <c:numCache>
                <c:formatCode>0.00%</c:formatCode>
                <c:ptCount val="5"/>
                <c:pt idx="0">
                  <c:v>0.123</c:v>
                </c:pt>
                <c:pt idx="1">
                  <c:v>0.13200000000000001</c:v>
                </c:pt>
                <c:pt idx="2">
                  <c:v>9.1999999999999998E-2</c:v>
                </c:pt>
                <c:pt idx="3">
                  <c:v>0.107</c:v>
                </c:pt>
                <c:pt idx="4">
                  <c:v>0.54600000000000004</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spPr>
    <a:ln>
      <a:noFill/>
    </a:ln>
  </c:spPr>
  <c:txPr>
    <a:bodyPr/>
    <a:lstStyle/>
    <a:p>
      <a:pPr>
        <a:defRPr sz="1800"/>
      </a:pPr>
      <a:endParaRPr lang="es-EC"/>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dPt>
            <c:idx val="1"/>
            <c:bubble3D val="0"/>
            <c:spPr>
              <a:solidFill>
                <a:srgbClr val="FF0000"/>
              </a:solidFill>
            </c:spPr>
          </c:dPt>
          <c:dLbls>
            <c:spPr>
              <a:noFill/>
              <a:ln>
                <a:noFill/>
              </a:ln>
              <a:effectLst/>
            </c:spPr>
            <c:txPr>
              <a:bodyPr wrap="square" lIns="38100" tIns="19050" rIns="38100" bIns="19050" anchor="ctr">
                <a:spAutoFit/>
              </a:bodyPr>
              <a:lstStyle/>
              <a:p>
                <a:pPr>
                  <a:defRPr sz="1800">
                    <a:latin typeface="Arial" panose="020B0604020202020204" pitchFamily="34" charset="0"/>
                    <a:cs typeface="Arial" panose="020B0604020202020204" pitchFamily="34" charset="0"/>
                  </a:defRPr>
                </a:pPr>
                <a:endParaRPr lang="es-EC"/>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Hoja1!$A$1:$A$2</c:f>
              <c:strCache>
                <c:ptCount val="2"/>
                <c:pt idx="0">
                  <c:v>Si</c:v>
                </c:pt>
                <c:pt idx="1">
                  <c:v>No</c:v>
                </c:pt>
              </c:strCache>
            </c:strRef>
          </c:cat>
          <c:val>
            <c:numRef>
              <c:f>Hoja1!$B$1:$B$2</c:f>
              <c:numCache>
                <c:formatCode>0.00%</c:formatCode>
                <c:ptCount val="2"/>
                <c:pt idx="0">
                  <c:v>0.41299999999999998</c:v>
                </c:pt>
                <c:pt idx="1">
                  <c:v>0.58699999999999997</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a:defRPr sz="1800"/>
          </a:pPr>
          <a:endParaRPr lang="es-EC"/>
        </a:p>
      </c:txPr>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9.8936674316727244E-2"/>
          <c:y val="0.12312694422841906"/>
          <c:w val="0.66014917925018768"/>
          <c:h val="0.75374611154316185"/>
        </c:manualLayout>
      </c:layout>
      <c:pie3DChart>
        <c:varyColors val="1"/>
        <c:ser>
          <c:idx val="0"/>
          <c:order val="0"/>
          <c:dPt>
            <c:idx val="1"/>
            <c:bubble3D val="0"/>
            <c:spPr>
              <a:solidFill>
                <a:srgbClr val="FFFF00"/>
              </a:solidFill>
            </c:spPr>
          </c:dPt>
          <c:dPt>
            <c:idx val="2"/>
            <c:bubble3D val="0"/>
            <c:spPr>
              <a:solidFill>
                <a:srgbClr val="FF0000"/>
              </a:solidFill>
            </c:spPr>
          </c:dPt>
          <c:dLbls>
            <c:dLbl>
              <c:idx val="0"/>
              <c:layout>
                <c:manualLayout>
                  <c:x val="-0.19953699128580557"/>
                  <c:y val="8.54288759582268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16195913775080853"/>
                  <c:y val="-0.36987339948339071"/>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latin typeface="Arial" panose="020B0604020202020204" pitchFamily="34" charset="0"/>
                    <a:cs typeface="Arial" panose="020B0604020202020204" pitchFamily="34" charset="0"/>
                  </a:defRPr>
                </a:pPr>
                <a:endParaRPr lang="es-EC"/>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Hoja1!$A$1:$A$3</c:f>
              <c:strCache>
                <c:ptCount val="3"/>
                <c:pt idx="0">
                  <c:v>Alto</c:v>
                </c:pt>
                <c:pt idx="1">
                  <c:v>Mediano</c:v>
                </c:pt>
                <c:pt idx="2">
                  <c:v>Bajo</c:v>
                </c:pt>
              </c:strCache>
            </c:strRef>
          </c:cat>
          <c:val>
            <c:numRef>
              <c:f>Hoja1!$B$1:$B$3</c:f>
              <c:numCache>
                <c:formatCode>0.00%</c:formatCode>
                <c:ptCount val="3"/>
                <c:pt idx="0" formatCode="0%">
                  <c:v>0</c:v>
                </c:pt>
                <c:pt idx="1">
                  <c:v>0.16600000000000001</c:v>
                </c:pt>
                <c:pt idx="2">
                  <c:v>0.83399999999999996</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spPr>
    <a:ln>
      <a:noFill/>
    </a:ln>
  </c:spPr>
  <c:txPr>
    <a:bodyPr/>
    <a:lstStyle/>
    <a:p>
      <a:pPr>
        <a:defRPr sz="1800"/>
      </a:pPr>
      <a:endParaRPr lang="es-EC"/>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8.1427341406510409E-2"/>
          <c:y val="0.14959368067553444"/>
          <c:w val="0.8359023081428234"/>
          <c:h val="0.78790655918604002"/>
        </c:manualLayout>
      </c:layout>
      <c:pie3DChart>
        <c:varyColors val="1"/>
        <c:ser>
          <c:idx val="0"/>
          <c:order val="0"/>
          <c:dPt>
            <c:idx val="1"/>
            <c:bubble3D val="0"/>
            <c:spPr>
              <a:solidFill>
                <a:srgbClr val="FF0000"/>
              </a:solidFill>
            </c:spPr>
          </c:dPt>
          <c:dLbls>
            <c:spPr>
              <a:noFill/>
              <a:ln>
                <a:noFill/>
              </a:ln>
              <a:effectLst/>
            </c:spPr>
            <c:txPr>
              <a:bodyPr/>
              <a:lstStyle/>
              <a:p>
                <a:pPr>
                  <a:defRPr sz="1800">
                    <a:latin typeface="Arial" panose="020B0604020202020204" pitchFamily="34" charset="0"/>
                    <a:cs typeface="Arial" panose="020B0604020202020204" pitchFamily="34" charset="0"/>
                  </a:defRPr>
                </a:pPr>
                <a:endParaRPr lang="es-EC"/>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Hoja1!$A$1:$A$2</c:f>
              <c:strCache>
                <c:ptCount val="2"/>
                <c:pt idx="0">
                  <c:v>Si</c:v>
                </c:pt>
                <c:pt idx="1">
                  <c:v>No</c:v>
                </c:pt>
              </c:strCache>
            </c:strRef>
          </c:cat>
          <c:val>
            <c:numRef>
              <c:f>Hoja1!$B$1:$B$2</c:f>
              <c:numCache>
                <c:formatCode>0%</c:formatCode>
                <c:ptCount val="2"/>
                <c:pt idx="0">
                  <c:v>0</c:v>
                </c:pt>
                <c:pt idx="1">
                  <c:v>1</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83992111987556939"/>
          <c:y val="0.33232789157857562"/>
          <c:w val="0.14949672258637933"/>
          <c:h val="0.33534377925032521"/>
        </c:manualLayout>
      </c:layout>
      <c:overlay val="0"/>
      <c:txPr>
        <a:bodyPr/>
        <a:lstStyle/>
        <a:p>
          <a:pPr>
            <a:defRPr sz="2000"/>
          </a:pPr>
          <a:endParaRPr lang="es-EC"/>
        </a:p>
      </c:txPr>
    </c:legend>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3.1220810856406947E-3"/>
          <c:y val="7.6245366236436921E-2"/>
          <c:w val="0.71325935492764181"/>
          <c:h val="0.86125497199448009"/>
        </c:manualLayout>
      </c:layout>
      <c:pie3DChart>
        <c:varyColors val="1"/>
        <c:ser>
          <c:idx val="0"/>
          <c:order val="0"/>
          <c:dPt>
            <c:idx val="0"/>
            <c:bubble3D val="0"/>
            <c:spPr>
              <a:solidFill>
                <a:srgbClr val="FF0000"/>
              </a:solidFill>
            </c:spPr>
          </c:dPt>
          <c:dPt>
            <c:idx val="3"/>
            <c:bubble3D val="0"/>
            <c:spPr>
              <a:solidFill>
                <a:srgbClr val="00B050"/>
              </a:solidFill>
            </c:spPr>
          </c:dPt>
          <c:dPt>
            <c:idx val="4"/>
            <c:bubble3D val="0"/>
            <c:spPr>
              <a:solidFill>
                <a:srgbClr val="FFFF00"/>
              </a:solidFill>
            </c:spPr>
          </c:dPt>
          <c:dLbls>
            <c:dLbl>
              <c:idx val="1"/>
              <c:layout>
                <c:manualLayout>
                  <c:x val="0.18976852366197994"/>
                  <c:y val="-4.020618556701031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2078789085163377"/>
                  <c:y val="-1.2714776632302405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a:latin typeface="Arial" panose="020B0604020202020204" pitchFamily="34" charset="0"/>
                    <a:cs typeface="Arial" panose="020B0604020202020204" pitchFamily="34" charset="0"/>
                  </a:defRPr>
                </a:pPr>
                <a:endParaRPr lang="es-EC"/>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Hoja1!$A$1:$A$5</c:f>
              <c:strCache>
                <c:ptCount val="5"/>
                <c:pt idx="0">
                  <c:v>Práctica docente</c:v>
                </c:pt>
                <c:pt idx="1">
                  <c:v>Evaluación</c:v>
                </c:pt>
                <c:pt idx="2">
                  <c:v>Software educativo</c:v>
                </c:pt>
                <c:pt idx="3">
                  <c:v>Técnicas de estudio</c:v>
                </c:pt>
                <c:pt idx="4">
                  <c:v>Otros</c:v>
                </c:pt>
              </c:strCache>
            </c:strRef>
          </c:cat>
          <c:val>
            <c:numRef>
              <c:f>Hoja1!$B$1:$B$5</c:f>
              <c:numCache>
                <c:formatCode>0%</c:formatCode>
                <c:ptCount val="5"/>
                <c:pt idx="0">
                  <c:v>0.5</c:v>
                </c:pt>
                <c:pt idx="1">
                  <c:v>0</c:v>
                </c:pt>
                <c:pt idx="2">
                  <c:v>0</c:v>
                </c:pt>
                <c:pt idx="3" formatCode="0.00%">
                  <c:v>0.16600000000000001</c:v>
                </c:pt>
                <c:pt idx="4" formatCode="0.00%">
                  <c:v>0.33400000000000002</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a:defRPr sz="1800"/>
          </a:pPr>
          <a:endParaRPr lang="es-EC"/>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s-EC"/>
          </a:p>
        </p:txBody>
      </p:sp>
      <p:sp>
        <p:nvSpPr>
          <p:cNvPr id="3" name="2 Marcador de fecha"/>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20A3C7F2-C697-4FB5-BFCB-3329D6D08529}" type="datetimeFigureOut">
              <a:rPr lang="es-EC" smtClean="0"/>
              <a:t>17/03/2015</a:t>
            </a:fld>
            <a:endParaRPr lang="es-EC"/>
          </a:p>
        </p:txBody>
      </p:sp>
      <p:sp>
        <p:nvSpPr>
          <p:cNvPr id="4" name="3 Marcador de pie de página"/>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es-EC"/>
          </a:p>
        </p:txBody>
      </p:sp>
      <p:sp>
        <p:nvSpPr>
          <p:cNvPr id="5" name="4 Marcador de número de diapositiva"/>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634E7DFD-3727-4451-8BD8-E2FD877AC832}" type="slidenum">
              <a:rPr lang="es-EC" smtClean="0"/>
              <a:t>‹Nº›</a:t>
            </a:fld>
            <a:endParaRPr lang="es-EC"/>
          </a:p>
        </p:txBody>
      </p:sp>
    </p:spTree>
    <p:extLst>
      <p:ext uri="{BB962C8B-B14F-4D97-AF65-F5344CB8AC3E}">
        <p14:creationId xmlns:p14="http://schemas.microsoft.com/office/powerpoint/2010/main" val="3007153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s-ES"/>
          </a:p>
        </p:txBody>
      </p:sp>
      <p:sp>
        <p:nvSpPr>
          <p:cNvPr id="3" name="2 Marcador de fecha"/>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6B7C00B3-77A1-49FE-8B3D-9A27844F0F36}" type="datetimeFigureOut">
              <a:rPr lang="es-ES" smtClean="0"/>
              <a:pPr/>
              <a:t>17/03/2015</a:t>
            </a:fld>
            <a:endParaRPr lang="es-ES"/>
          </a:p>
        </p:txBody>
      </p:sp>
      <p:sp>
        <p:nvSpPr>
          <p:cNvPr id="4" name="3 Marcador de imagen de diapositiva"/>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s-ES"/>
          </a:p>
        </p:txBody>
      </p:sp>
      <p:sp>
        <p:nvSpPr>
          <p:cNvPr id="5" name="4 Marcador de notas"/>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s-ES"/>
          </a:p>
        </p:txBody>
      </p:sp>
      <p:sp>
        <p:nvSpPr>
          <p:cNvPr id="7" name="6 Marcador de número de diapositiva"/>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38BAB6B5-9622-4D4C-86DD-5D4B1AFC9B5F}" type="slidenum">
              <a:rPr lang="es-ES" smtClean="0"/>
              <a:pPr/>
              <a:t>‹Nº›</a:t>
            </a:fld>
            <a:endParaRPr lang="es-ES"/>
          </a:p>
        </p:txBody>
      </p:sp>
    </p:spTree>
    <p:extLst>
      <p:ext uri="{BB962C8B-B14F-4D97-AF65-F5344CB8AC3E}">
        <p14:creationId xmlns:p14="http://schemas.microsoft.com/office/powerpoint/2010/main" val="824542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8BAB6B5-9622-4D4C-86DD-5D4B1AFC9B5F}" type="slidenum">
              <a:rPr lang="es-ES" smtClean="0"/>
              <a:pPr/>
              <a:t>6</a:t>
            </a:fld>
            <a:endParaRPr lang="es-ES"/>
          </a:p>
        </p:txBody>
      </p:sp>
    </p:spTree>
    <p:extLst>
      <p:ext uri="{BB962C8B-B14F-4D97-AF65-F5344CB8AC3E}">
        <p14:creationId xmlns:p14="http://schemas.microsoft.com/office/powerpoint/2010/main" val="2318846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B35E042-26FC-4BA0-B6A6-4B5EAD3BB1E1}" type="datetimeFigureOut">
              <a:rPr lang="es-ES" smtClean="0"/>
              <a:pPr/>
              <a:t>17/03/2015</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40A51A49-2982-4278-806A-52ACC3375B2B}"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B35E042-26FC-4BA0-B6A6-4B5EAD3BB1E1}" type="datetimeFigureOut">
              <a:rPr lang="es-ES" smtClean="0"/>
              <a:pPr/>
              <a:t>17/03/2015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A51A49-2982-4278-806A-52ACC3375B2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B35E042-26FC-4BA0-B6A6-4B5EAD3BB1E1}" type="datetimeFigureOut">
              <a:rPr lang="es-ES" smtClean="0"/>
              <a:pPr/>
              <a:t>17/03/2015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A51A49-2982-4278-806A-52ACC3375B2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B35E042-26FC-4BA0-B6A6-4B5EAD3BB1E1}" type="datetimeFigureOut">
              <a:rPr lang="es-ES" smtClean="0"/>
              <a:pPr/>
              <a:t>17/03/2015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A51A49-2982-4278-806A-52ACC3375B2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B35E042-26FC-4BA0-B6A6-4B5EAD3BB1E1}" type="datetimeFigureOut">
              <a:rPr lang="es-ES" smtClean="0"/>
              <a:pPr/>
              <a:t>17/03/2015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A51A49-2982-4278-806A-52ACC3375B2B}"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B35E042-26FC-4BA0-B6A6-4B5EAD3BB1E1}" type="datetimeFigureOut">
              <a:rPr lang="es-ES" smtClean="0"/>
              <a:pPr/>
              <a:t>17/03/2015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A51A49-2982-4278-806A-52ACC3375B2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B35E042-26FC-4BA0-B6A6-4B5EAD3BB1E1}" type="datetimeFigureOut">
              <a:rPr lang="es-ES" smtClean="0"/>
              <a:pPr/>
              <a:t>17/03/2015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0A51A49-2982-4278-806A-52ACC3375B2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B35E042-26FC-4BA0-B6A6-4B5EAD3BB1E1}" type="datetimeFigureOut">
              <a:rPr lang="es-ES" smtClean="0"/>
              <a:pPr/>
              <a:t>17/03/2015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0A51A49-2982-4278-806A-52ACC3375B2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B35E042-26FC-4BA0-B6A6-4B5EAD3BB1E1}" type="datetimeFigureOut">
              <a:rPr lang="es-ES" smtClean="0"/>
              <a:pPr/>
              <a:t>17/03/2015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0A51A49-2982-4278-806A-52ACC3375B2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B35E042-26FC-4BA0-B6A6-4B5EAD3BB1E1}" type="datetimeFigureOut">
              <a:rPr lang="es-ES" smtClean="0"/>
              <a:pPr/>
              <a:t>17/03/2015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A51A49-2982-4278-806A-52ACC3375B2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B35E042-26FC-4BA0-B6A6-4B5EAD3BB1E1}" type="datetimeFigureOut">
              <a:rPr lang="es-ES" smtClean="0"/>
              <a:pPr/>
              <a:t>17/03/2015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40A51A49-2982-4278-806A-52ACC3375B2B}"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B35E042-26FC-4BA0-B6A6-4B5EAD3BB1E1}" type="datetimeFigureOut">
              <a:rPr lang="es-ES" smtClean="0"/>
              <a:pPr/>
              <a:t>17/03/2015</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A51A49-2982-4278-806A-52ACC3375B2B}"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slide" Target="slide49.xml"/><Relationship Id="rId1" Type="http://schemas.openxmlformats.org/officeDocument/2006/relationships/slideLayout" Target="../slideLayouts/slideLayout2.xml"/><Relationship Id="rId6" Type="http://schemas.openxmlformats.org/officeDocument/2006/relationships/slide" Target="slide54.xml"/><Relationship Id="rId5" Type="http://schemas.openxmlformats.org/officeDocument/2006/relationships/slide" Target="slide53.xml"/><Relationship Id="rId4" Type="http://schemas.openxmlformats.org/officeDocument/2006/relationships/slide" Target="slide5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6" name="5 Rectángulo"/>
          <p:cNvSpPr>
            <a:spLocks noChangeArrowheads="1"/>
          </p:cNvSpPr>
          <p:nvPr/>
        </p:nvSpPr>
        <p:spPr bwMode="auto">
          <a:xfrm>
            <a:off x="642910" y="2182212"/>
            <a:ext cx="7929618" cy="3046988"/>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400" dirty="0">
                <a:solidFill>
                  <a:schemeClr val="bg1"/>
                </a:solidFill>
                <a:latin typeface="Times New Roman" panose="02020603050405020304" pitchFamily="18" charset="0"/>
                <a:cs typeface="Times New Roman" panose="02020603050405020304" pitchFamily="18" charset="0"/>
              </a:rPr>
              <a:t> “</a:t>
            </a:r>
            <a:r>
              <a:rPr lang="es-EC" sz="2400" b="1" dirty="0">
                <a:solidFill>
                  <a:schemeClr val="bg1"/>
                </a:solidFill>
                <a:latin typeface="Times New Roman" panose="02020603050405020304" pitchFamily="18" charset="0"/>
                <a:cs typeface="Times New Roman" panose="02020603050405020304" pitchFamily="18" charset="0"/>
              </a:rPr>
              <a:t>ANÁLISIS DE LA METODOLOGÍA DE ENSEÑANZA APLICADA POR EL PERSONAL DOCENTE DEL COMANDO DE EDUCACIÓN Y DOCTRINA DEL EJÉRCITO, PARA LA FORMACIÓN DE DOCENTES MILITARES Y SU RELACIÓN CON EL NIVEL DE DESEMPEÑO EN LAS ESCUELAS DE PERFECCIONAMIENTO DE TROPA DE LA CIUDAD DE </a:t>
            </a:r>
            <a:r>
              <a:rPr lang="es-EC" sz="2400" b="1" dirty="0" smtClean="0">
                <a:solidFill>
                  <a:schemeClr val="bg1"/>
                </a:solidFill>
                <a:latin typeface="Times New Roman" panose="02020603050405020304" pitchFamily="18" charset="0"/>
                <a:cs typeface="Times New Roman" panose="02020603050405020304" pitchFamily="18" charset="0"/>
              </a:rPr>
              <a:t>QUITO”.</a:t>
            </a:r>
            <a:endParaRPr lang="es-ES" sz="2400" dirty="0">
              <a:solidFill>
                <a:schemeClr val="bg1"/>
              </a:solidFill>
              <a:latin typeface="Times New Roman" panose="02020603050405020304" pitchFamily="18" charset="0"/>
              <a:cs typeface="Times New Roman" panose="02020603050405020304" pitchFamily="18" charset="0"/>
            </a:endParaRPr>
          </a:p>
        </p:txBody>
      </p:sp>
      <p:sp>
        <p:nvSpPr>
          <p:cNvPr id="2053" name="6 Rectángulo"/>
          <p:cNvSpPr>
            <a:spLocks noChangeArrowheads="1"/>
          </p:cNvSpPr>
          <p:nvPr/>
        </p:nvSpPr>
        <p:spPr bwMode="auto">
          <a:xfrm>
            <a:off x="815425" y="5333146"/>
            <a:ext cx="7500991" cy="400110"/>
          </a:xfrm>
          <a:prstGeom prst="rect">
            <a:avLst/>
          </a:prstGeom>
          <a:noFill/>
          <a:ln w="9525">
            <a:noFill/>
            <a:miter lim="800000"/>
            <a:headEnd/>
            <a:tailEnd/>
          </a:ln>
        </p:spPr>
        <p:txBody>
          <a:bodyPr wrap="square">
            <a:spAutoFit/>
          </a:bodyPr>
          <a:lstStyle/>
          <a:p>
            <a:pPr algn="ctr"/>
            <a:r>
              <a:rPr lang="es-ES" sz="2000" b="1" dirty="0" smtClean="0">
                <a:solidFill>
                  <a:schemeClr val="bg1"/>
                </a:solidFill>
                <a:latin typeface="Times New Roman" panose="02020603050405020304" pitchFamily="18" charset="0"/>
                <a:cs typeface="Times New Roman" panose="02020603050405020304" pitchFamily="18" charset="0"/>
              </a:rPr>
              <a:t>AUTOR: CARLOS </a:t>
            </a:r>
            <a:r>
              <a:rPr lang="es-ES" sz="2000" b="1" dirty="0">
                <a:solidFill>
                  <a:schemeClr val="bg1"/>
                </a:solidFill>
                <a:latin typeface="Times New Roman" panose="02020603050405020304" pitchFamily="18" charset="0"/>
                <a:cs typeface="Times New Roman" panose="02020603050405020304" pitchFamily="18" charset="0"/>
              </a:rPr>
              <a:t>FABIÁN MORENO </a:t>
            </a:r>
            <a:r>
              <a:rPr lang="es-ES" sz="2000" b="1" dirty="0" err="1" smtClean="0">
                <a:solidFill>
                  <a:schemeClr val="bg1"/>
                </a:solidFill>
                <a:latin typeface="Times New Roman" panose="02020603050405020304" pitchFamily="18" charset="0"/>
                <a:cs typeface="Times New Roman" panose="02020603050405020304" pitchFamily="18" charset="0"/>
              </a:rPr>
              <a:t>SASIG</a:t>
            </a:r>
            <a:endParaRPr lang="es-ES" sz="2000" b="1" dirty="0">
              <a:solidFill>
                <a:schemeClr val="bg1"/>
              </a:solidFill>
              <a:latin typeface="Times New Roman" panose="02020603050405020304" pitchFamily="18" charset="0"/>
              <a:cs typeface="Times New Roman" panose="02020603050405020304" pitchFamily="18" charset="0"/>
            </a:endParaRPr>
          </a:p>
        </p:txBody>
      </p:sp>
      <p:sp>
        <p:nvSpPr>
          <p:cNvPr id="2" name="Rectángulo 1"/>
          <p:cNvSpPr/>
          <p:nvPr/>
        </p:nvSpPr>
        <p:spPr>
          <a:xfrm>
            <a:off x="3563888" y="5785519"/>
            <a:ext cx="2345514" cy="369332"/>
          </a:xfrm>
          <a:prstGeom prst="rect">
            <a:avLst/>
          </a:prstGeom>
        </p:spPr>
        <p:txBody>
          <a:bodyPr wrap="none">
            <a:spAutoFit/>
          </a:bodyPr>
          <a:lstStyle/>
          <a:p>
            <a:pPr algn="ctr"/>
            <a:r>
              <a:rPr lang="es-ES" b="1" dirty="0">
                <a:solidFill>
                  <a:schemeClr val="bg1"/>
                </a:solidFill>
                <a:latin typeface="Times New Roman" panose="02020603050405020304" pitchFamily="18" charset="0"/>
                <a:cs typeface="Times New Roman" panose="02020603050405020304" pitchFamily="18" charset="0"/>
              </a:rPr>
              <a:t>SANGOLQUÍ    2015 </a:t>
            </a:r>
            <a:endParaRPr lang="es-EC" dirty="0">
              <a:solidFill>
                <a:schemeClr val="bg1"/>
              </a:solidFill>
              <a:latin typeface="Times New Roman" panose="02020603050405020304" pitchFamily="18" charset="0"/>
              <a:cs typeface="Times New Roman" panose="02020603050405020304" pitchFamily="18" charset="0"/>
            </a:endParaRPr>
          </a:p>
        </p:txBody>
      </p:sp>
      <p:pic>
        <p:nvPicPr>
          <p:cNvPr id="8" name="7 Imagen"/>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32656"/>
            <a:ext cx="6696744" cy="1584176"/>
          </a:xfrm>
          <a:prstGeom prst="rect">
            <a:avLst/>
          </a:prstGeom>
          <a:noFill/>
          <a:ln>
            <a:noFill/>
          </a:ln>
          <a:scene3d>
            <a:camera prst="orthographicFront"/>
            <a:lightRig rig="threePt" dir="t"/>
          </a:scene3d>
          <a:sp3d>
            <a:bevelT/>
          </a:sp3d>
        </p:spPr>
      </p:pic>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53"/>
                                        </p:tgtEl>
                                        <p:attrNameLst>
                                          <p:attrName>style.visibility</p:attrName>
                                        </p:attrNameLst>
                                      </p:cBhvr>
                                      <p:to>
                                        <p:strVal val="visible"/>
                                      </p:to>
                                    </p:set>
                                    <p:anim calcmode="lin" valueType="num">
                                      <p:cBhvr additive="base">
                                        <p:cTn id="12" dur="500" fill="hold"/>
                                        <p:tgtEl>
                                          <p:spTgt spid="2053"/>
                                        </p:tgtEl>
                                        <p:attrNameLst>
                                          <p:attrName>ppt_x</p:attrName>
                                        </p:attrNameLst>
                                      </p:cBhvr>
                                      <p:tavLst>
                                        <p:tav tm="0">
                                          <p:val>
                                            <p:strVal val="#ppt_x"/>
                                          </p:val>
                                        </p:tav>
                                        <p:tav tm="100000">
                                          <p:val>
                                            <p:strVal val="#ppt_x"/>
                                          </p:val>
                                        </p:tav>
                                      </p:tavLst>
                                    </p:anim>
                                    <p:anim calcmode="lin" valueType="num">
                                      <p:cBhvr additive="base">
                                        <p:cTn id="13" dur="500" fill="hold"/>
                                        <p:tgtEl>
                                          <p:spTgt spid="205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53"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3 CuadroTexto"/>
          <p:cNvSpPr txBox="1"/>
          <p:nvPr/>
        </p:nvSpPr>
        <p:spPr>
          <a:xfrm>
            <a:off x="2195736" y="476672"/>
            <a:ext cx="5040560" cy="584775"/>
          </a:xfrm>
          <a:prstGeom prst="rect">
            <a:avLst/>
          </a:prstGeom>
          <a:solidFill>
            <a:schemeClr val="bg1"/>
          </a:solidFill>
          <a:scene3d>
            <a:camera prst="orthographicFront"/>
            <a:lightRig rig="threePt" dir="t"/>
          </a:scene3d>
          <a:sp3d>
            <a:bevelT/>
          </a:sp3d>
        </p:spPr>
        <p:txBody>
          <a:bodyPr wrap="square" rtlCol="0">
            <a:spAutoFit/>
          </a:bodyPr>
          <a:lstStyle/>
          <a:p>
            <a:pPr algn="ctr"/>
            <a:r>
              <a:rPr lang="es-ES" sz="3200" b="1" dirty="0" smtClean="0"/>
              <a:t>POBLACIÓN Y MUESTRA</a:t>
            </a:r>
            <a:endParaRPr lang="es-ES" sz="3200" b="1" dirty="0"/>
          </a:p>
        </p:txBody>
      </p:sp>
      <p:graphicFrame>
        <p:nvGraphicFramePr>
          <p:cNvPr id="11" name="10 Tabla"/>
          <p:cNvGraphicFramePr>
            <a:graphicFrameLocks noGrp="1"/>
          </p:cNvGraphicFramePr>
          <p:nvPr>
            <p:extLst>
              <p:ext uri="{D42A27DB-BD31-4B8C-83A1-F6EECF244321}">
                <p14:modId xmlns:p14="http://schemas.microsoft.com/office/powerpoint/2010/main" val="3027096514"/>
              </p:ext>
            </p:extLst>
          </p:nvPr>
        </p:nvGraphicFramePr>
        <p:xfrm>
          <a:off x="395536" y="1537907"/>
          <a:ext cx="8280920" cy="4245163"/>
        </p:xfrm>
        <a:graphic>
          <a:graphicData uri="http://schemas.openxmlformats.org/drawingml/2006/table">
            <a:tbl>
              <a:tblPr firstRow="1" firstCol="1" bandRow="1">
                <a:tableStyleId>{5C22544A-7EE6-4342-B048-85BDC9FD1C3A}</a:tableStyleId>
              </a:tblPr>
              <a:tblGrid>
                <a:gridCol w="872161"/>
                <a:gridCol w="4938831"/>
                <a:gridCol w="2469928"/>
              </a:tblGrid>
              <a:tr h="343094">
                <a:tc>
                  <a:txBody>
                    <a:bodyPr/>
                    <a:lstStyle/>
                    <a:p>
                      <a:pPr algn="ctr">
                        <a:lnSpc>
                          <a:spcPct val="150000"/>
                        </a:lnSpc>
                        <a:spcAft>
                          <a:spcPts val="0"/>
                        </a:spcAft>
                      </a:pPr>
                      <a:r>
                        <a:rPr lang="es-EC" sz="2400" dirty="0" smtClean="0">
                          <a:effectLst/>
                        </a:rPr>
                        <a:t>ORD</a:t>
                      </a:r>
                      <a:endParaRPr lang="es-EC" sz="24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s-EC" sz="2400" dirty="0">
                          <a:effectLst/>
                        </a:rPr>
                        <a:t>DETALLE</a:t>
                      </a:r>
                      <a:endParaRPr lang="es-EC" sz="24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s-EC" sz="2400">
                          <a:effectLst/>
                        </a:rPr>
                        <a:t>CANTIDAD</a:t>
                      </a:r>
                      <a:endParaRPr lang="es-EC" sz="2400">
                        <a:effectLst/>
                        <a:latin typeface="Calibri"/>
                        <a:ea typeface="Calibri"/>
                        <a:cs typeface="Times New Roman"/>
                      </a:endParaRPr>
                    </a:p>
                  </a:txBody>
                  <a:tcPr marL="68580" marR="68580" marT="0" marB="0"/>
                </a:tc>
              </a:tr>
              <a:tr h="343094">
                <a:tc>
                  <a:txBody>
                    <a:bodyPr/>
                    <a:lstStyle/>
                    <a:p>
                      <a:pPr algn="ctr">
                        <a:lnSpc>
                          <a:spcPct val="150000"/>
                        </a:lnSpc>
                        <a:spcAft>
                          <a:spcPts val="0"/>
                        </a:spcAft>
                      </a:pPr>
                      <a:r>
                        <a:rPr lang="es-EC" sz="2400">
                          <a:effectLst/>
                        </a:rPr>
                        <a:t>1</a:t>
                      </a:r>
                      <a:endParaRPr lang="es-EC" sz="2400">
                        <a:effectLst/>
                        <a:latin typeface="Calibri"/>
                        <a:ea typeface="Calibri"/>
                        <a:cs typeface="Times New Roman"/>
                      </a:endParaRPr>
                    </a:p>
                  </a:txBody>
                  <a:tcPr marL="68580" marR="68580" marT="0" marB="0"/>
                </a:tc>
                <a:tc>
                  <a:txBody>
                    <a:bodyPr/>
                    <a:lstStyle/>
                    <a:p>
                      <a:pPr algn="just">
                        <a:lnSpc>
                          <a:spcPct val="150000"/>
                        </a:lnSpc>
                        <a:spcAft>
                          <a:spcPts val="0"/>
                        </a:spcAft>
                      </a:pPr>
                      <a:r>
                        <a:rPr lang="es-EC" sz="2400" dirty="0">
                          <a:effectLst/>
                        </a:rPr>
                        <a:t>Directivos de las </a:t>
                      </a:r>
                      <a:r>
                        <a:rPr lang="es-EC" sz="2400" dirty="0" smtClean="0">
                          <a:effectLst/>
                        </a:rPr>
                        <a:t>diferentes Escuelas</a:t>
                      </a:r>
                      <a:endParaRPr lang="es-EC" sz="2400" dirty="0">
                        <a:effectLst/>
                        <a:latin typeface="Calibri"/>
                        <a:ea typeface="Calibri"/>
                        <a:cs typeface="Times New Roman"/>
                      </a:endParaRPr>
                    </a:p>
                  </a:txBody>
                  <a:tcPr marL="68580" marR="68580" marT="0" marB="0"/>
                </a:tc>
                <a:tc>
                  <a:txBody>
                    <a:bodyPr/>
                    <a:lstStyle/>
                    <a:p>
                      <a:pPr algn="l">
                        <a:lnSpc>
                          <a:spcPct val="150000"/>
                        </a:lnSpc>
                        <a:spcAft>
                          <a:spcPts val="0"/>
                        </a:spcAft>
                      </a:pPr>
                      <a:r>
                        <a:rPr lang="es-EC" sz="2400" dirty="0" smtClean="0">
                          <a:effectLst/>
                          <a:latin typeface="Arial" panose="020B0604020202020204" pitchFamily="34" charset="0"/>
                          <a:cs typeface="Arial" panose="020B0604020202020204" pitchFamily="34" charset="0"/>
                        </a:rPr>
                        <a:t>  40</a:t>
                      </a:r>
                      <a:r>
                        <a:rPr lang="es-EC" sz="2400" dirty="0" smtClean="0">
                          <a:effectLst/>
                        </a:rPr>
                        <a:t> Entrevistas</a:t>
                      </a:r>
                      <a:endParaRPr lang="es-EC" sz="2400" dirty="0">
                        <a:effectLst/>
                        <a:latin typeface="Calibri"/>
                        <a:ea typeface="Calibri"/>
                        <a:cs typeface="Times New Roman"/>
                      </a:endParaRPr>
                    </a:p>
                  </a:txBody>
                  <a:tcPr marL="68580" marR="68580" marT="0" marB="0"/>
                </a:tc>
              </a:tr>
              <a:tr h="725705">
                <a:tc>
                  <a:txBody>
                    <a:bodyPr/>
                    <a:lstStyle/>
                    <a:p>
                      <a:pPr algn="ctr">
                        <a:lnSpc>
                          <a:spcPct val="150000"/>
                        </a:lnSpc>
                        <a:spcAft>
                          <a:spcPts val="0"/>
                        </a:spcAft>
                      </a:pPr>
                      <a:r>
                        <a:rPr lang="es-EC" sz="2400">
                          <a:effectLst/>
                        </a:rPr>
                        <a:t>2</a:t>
                      </a:r>
                      <a:endParaRPr lang="es-EC" sz="2400">
                        <a:effectLst/>
                        <a:latin typeface="Calibri"/>
                        <a:ea typeface="Calibri"/>
                        <a:cs typeface="Times New Roman"/>
                      </a:endParaRPr>
                    </a:p>
                  </a:txBody>
                  <a:tcPr marL="68580" marR="68580" marT="0" marB="0" anchor="ctr"/>
                </a:tc>
                <a:tc>
                  <a:txBody>
                    <a:bodyPr/>
                    <a:lstStyle/>
                    <a:p>
                      <a:pPr algn="just">
                        <a:lnSpc>
                          <a:spcPct val="150000"/>
                        </a:lnSpc>
                        <a:spcAft>
                          <a:spcPts val="0"/>
                        </a:spcAft>
                      </a:pPr>
                      <a:r>
                        <a:rPr lang="es-EC" sz="2400" dirty="0">
                          <a:effectLst/>
                        </a:rPr>
                        <a:t>Personal docente de las Escuelas</a:t>
                      </a:r>
                      <a:endParaRPr lang="es-EC" sz="2400" dirty="0">
                        <a:effectLst/>
                        <a:latin typeface="Calibri"/>
                        <a:ea typeface="Calibri"/>
                        <a:cs typeface="Times New Roman"/>
                      </a:endParaRPr>
                    </a:p>
                  </a:txBody>
                  <a:tcPr marL="68580" marR="68580" marT="0" marB="0"/>
                </a:tc>
                <a:tc>
                  <a:txBody>
                    <a:bodyPr/>
                    <a:lstStyle/>
                    <a:p>
                      <a:pPr algn="l">
                        <a:lnSpc>
                          <a:spcPct val="150000"/>
                        </a:lnSpc>
                        <a:spcAft>
                          <a:spcPts val="0"/>
                        </a:spcAft>
                      </a:pPr>
                      <a:r>
                        <a:rPr lang="es-EC" sz="2400" dirty="0" smtClean="0">
                          <a:effectLst/>
                          <a:latin typeface="Arial" panose="020B0604020202020204" pitchFamily="34" charset="0"/>
                          <a:cs typeface="Arial" panose="020B0604020202020204" pitchFamily="34" charset="0"/>
                        </a:rPr>
                        <a:t>154</a:t>
                      </a:r>
                      <a:r>
                        <a:rPr lang="es-EC" sz="2400" dirty="0" smtClean="0">
                          <a:effectLst/>
                        </a:rPr>
                        <a:t> Encuestas</a:t>
                      </a:r>
                      <a:endParaRPr lang="es-EC" sz="2400" dirty="0">
                        <a:effectLst/>
                        <a:latin typeface="Calibri"/>
                        <a:ea typeface="Calibri"/>
                        <a:cs typeface="Times New Roman"/>
                      </a:endParaRPr>
                    </a:p>
                  </a:txBody>
                  <a:tcPr marL="68580" marR="68580" marT="0" marB="0" anchor="ctr"/>
                </a:tc>
              </a:tr>
              <a:tr h="343094">
                <a:tc>
                  <a:txBody>
                    <a:bodyPr/>
                    <a:lstStyle/>
                    <a:p>
                      <a:pPr algn="ctr">
                        <a:lnSpc>
                          <a:spcPct val="150000"/>
                        </a:lnSpc>
                        <a:spcAft>
                          <a:spcPts val="0"/>
                        </a:spcAft>
                      </a:pPr>
                      <a:r>
                        <a:rPr lang="es-EC" sz="2400">
                          <a:effectLst/>
                        </a:rPr>
                        <a:t>3</a:t>
                      </a:r>
                      <a:endParaRPr lang="es-EC" sz="2400">
                        <a:effectLst/>
                        <a:latin typeface="Calibri"/>
                        <a:ea typeface="Calibri"/>
                        <a:cs typeface="Times New Roman"/>
                      </a:endParaRPr>
                    </a:p>
                  </a:txBody>
                  <a:tcPr marL="68580" marR="68580" marT="0" marB="0"/>
                </a:tc>
                <a:tc>
                  <a:txBody>
                    <a:bodyPr/>
                    <a:lstStyle/>
                    <a:p>
                      <a:pPr algn="just">
                        <a:lnSpc>
                          <a:spcPct val="150000"/>
                        </a:lnSpc>
                        <a:spcAft>
                          <a:spcPts val="0"/>
                        </a:spcAft>
                      </a:pPr>
                      <a:r>
                        <a:rPr lang="es-EC" sz="2400" dirty="0">
                          <a:effectLst/>
                        </a:rPr>
                        <a:t>Directivos del CEDE.</a:t>
                      </a:r>
                      <a:endParaRPr lang="es-EC" sz="2400" dirty="0">
                        <a:effectLst/>
                        <a:latin typeface="Calibri"/>
                        <a:ea typeface="Calibri"/>
                        <a:cs typeface="Times New Roman"/>
                      </a:endParaRPr>
                    </a:p>
                  </a:txBody>
                  <a:tcPr marL="68580" marR="68580" marT="0" marB="0"/>
                </a:tc>
                <a:tc>
                  <a:txBody>
                    <a:bodyPr/>
                    <a:lstStyle/>
                    <a:p>
                      <a:pPr marL="0" indent="0" algn="l">
                        <a:lnSpc>
                          <a:spcPct val="150000"/>
                        </a:lnSpc>
                        <a:spcAft>
                          <a:spcPts val="0"/>
                        </a:spcAft>
                        <a:buNone/>
                      </a:pPr>
                      <a:r>
                        <a:rPr lang="es-EC" sz="2400" dirty="0" smtClean="0">
                          <a:effectLst/>
                          <a:latin typeface="Arial" panose="020B0604020202020204" pitchFamily="34" charset="0"/>
                          <a:cs typeface="Arial" panose="020B0604020202020204" pitchFamily="34" charset="0"/>
                        </a:rPr>
                        <a:t>  06 </a:t>
                      </a:r>
                      <a:r>
                        <a:rPr lang="es-EC" sz="2400" dirty="0" smtClean="0">
                          <a:effectLst/>
                        </a:rPr>
                        <a:t>Entrevistas</a:t>
                      </a:r>
                      <a:endParaRPr lang="es-EC" sz="2400" dirty="0">
                        <a:effectLst/>
                        <a:latin typeface="Calibri"/>
                        <a:ea typeface="Calibri"/>
                        <a:cs typeface="Times New Roman"/>
                      </a:endParaRPr>
                    </a:p>
                  </a:txBody>
                  <a:tcPr marL="68580" marR="68580" marT="0" marB="0"/>
                </a:tc>
              </a:tr>
              <a:tr h="1873538">
                <a:tc>
                  <a:txBody>
                    <a:bodyPr/>
                    <a:lstStyle/>
                    <a:p>
                      <a:pPr algn="ctr">
                        <a:lnSpc>
                          <a:spcPct val="150000"/>
                        </a:lnSpc>
                        <a:spcAft>
                          <a:spcPts val="0"/>
                        </a:spcAft>
                      </a:pPr>
                      <a:r>
                        <a:rPr lang="es-EC" sz="2400">
                          <a:effectLst/>
                        </a:rPr>
                        <a:t>4</a:t>
                      </a:r>
                      <a:endParaRPr lang="es-EC" sz="2400">
                        <a:effectLst/>
                        <a:latin typeface="Calibri"/>
                        <a:ea typeface="Calibri"/>
                        <a:cs typeface="Times New Roman"/>
                      </a:endParaRPr>
                    </a:p>
                  </a:txBody>
                  <a:tcPr marL="68580" marR="68580" marT="0" marB="0"/>
                </a:tc>
                <a:tc>
                  <a:txBody>
                    <a:bodyPr/>
                    <a:lstStyle/>
                    <a:p>
                      <a:pPr algn="just">
                        <a:lnSpc>
                          <a:spcPct val="150000"/>
                        </a:lnSpc>
                        <a:spcAft>
                          <a:spcPts val="0"/>
                        </a:spcAft>
                      </a:pPr>
                      <a:r>
                        <a:rPr lang="es-EC" sz="2400" dirty="0">
                          <a:effectLst/>
                        </a:rPr>
                        <a:t>Personal Administrativo y docente del  CEDE.</a:t>
                      </a:r>
                      <a:endParaRPr lang="es-EC" sz="2400" dirty="0">
                        <a:effectLst/>
                        <a:latin typeface="Calibri"/>
                        <a:ea typeface="Calibri"/>
                        <a:cs typeface="Times New Roman"/>
                      </a:endParaRPr>
                    </a:p>
                  </a:txBody>
                  <a:tcPr marL="68580" marR="68580" marT="0" marB="0"/>
                </a:tc>
                <a:tc>
                  <a:txBody>
                    <a:bodyPr/>
                    <a:lstStyle/>
                    <a:p>
                      <a:pPr marL="630238" indent="-630238" algn="l">
                        <a:lnSpc>
                          <a:spcPct val="150000"/>
                        </a:lnSpc>
                        <a:spcAft>
                          <a:spcPts val="0"/>
                        </a:spcAft>
                      </a:pPr>
                      <a:r>
                        <a:rPr lang="es-EC" sz="2400" dirty="0" smtClean="0">
                          <a:effectLst/>
                          <a:latin typeface="Arial" panose="020B0604020202020204" pitchFamily="34" charset="0"/>
                          <a:cs typeface="Arial" panose="020B0604020202020204" pitchFamily="34" charset="0"/>
                        </a:rPr>
                        <a:t>  10</a:t>
                      </a:r>
                      <a:r>
                        <a:rPr lang="es-EC" sz="2400" dirty="0" smtClean="0">
                          <a:effectLst/>
                        </a:rPr>
                        <a:t> Entrevistas           </a:t>
                      </a:r>
                      <a:r>
                        <a:rPr lang="es-EC" sz="2400" baseline="0" dirty="0" smtClean="0">
                          <a:effectLst/>
                        </a:rPr>
                        <a:t>            </a:t>
                      </a:r>
                      <a:r>
                        <a:rPr lang="es-EC" sz="2400" dirty="0" smtClean="0">
                          <a:effectLst/>
                        </a:rPr>
                        <a:t>Encuestas              </a:t>
                      </a:r>
                      <a:r>
                        <a:rPr lang="es-EC" sz="2400" dirty="0">
                          <a:effectLst/>
                        </a:rPr>
                        <a:t>Observación</a:t>
                      </a:r>
                      <a:endParaRPr lang="es-EC"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4470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3 CuadroTexto"/>
          <p:cNvSpPr txBox="1"/>
          <p:nvPr/>
        </p:nvSpPr>
        <p:spPr>
          <a:xfrm>
            <a:off x="1187624" y="644495"/>
            <a:ext cx="6840760" cy="1200329"/>
          </a:xfrm>
          <a:prstGeom prst="rect">
            <a:avLst/>
          </a:prstGeom>
          <a:solidFill>
            <a:schemeClr val="bg1"/>
          </a:solidFill>
          <a:scene3d>
            <a:camera prst="orthographicFront"/>
            <a:lightRig rig="threePt" dir="t"/>
          </a:scene3d>
          <a:sp3d>
            <a:bevelT/>
          </a:sp3d>
        </p:spPr>
        <p:txBody>
          <a:bodyPr wrap="square" rtlCol="0">
            <a:spAutoFit/>
          </a:bodyPr>
          <a:lstStyle/>
          <a:p>
            <a:pPr algn="ctr"/>
            <a:r>
              <a:rPr lang="es-ES" sz="3600" b="1" dirty="0" smtClean="0"/>
              <a:t>ANÁLISIS E INTERPRETACIÓN DE RESULTADOS</a:t>
            </a:r>
            <a:endParaRPr lang="es-ES" sz="3600" b="1"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132856"/>
            <a:ext cx="7272808" cy="4176465"/>
          </a:xfrm>
          <a:prstGeom prst="rect">
            <a:avLst/>
          </a:prstGeom>
          <a:noFill/>
          <a:ln>
            <a:noFill/>
          </a:ln>
          <a:scene3d>
            <a:camera prst="orthographicFront"/>
            <a:lightRig rig="threePt" dir="t"/>
          </a:scene3d>
          <a:sp3d>
            <a:bevel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0106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2622495435"/>
              </p:ext>
            </p:extLst>
          </p:nvPr>
        </p:nvGraphicFramePr>
        <p:xfrm>
          <a:off x="611560" y="1719064"/>
          <a:ext cx="8064896" cy="2286000"/>
        </p:xfrm>
        <a:graphic>
          <a:graphicData uri="http://schemas.openxmlformats.org/drawingml/2006/table">
            <a:tbl>
              <a:tblPr firstRow="1" firstCol="1" bandRow="1">
                <a:tableStyleId>{5C22544A-7EE6-4342-B048-85BDC9FD1C3A}</a:tableStyleId>
              </a:tblPr>
              <a:tblGrid>
                <a:gridCol w="2766017"/>
                <a:gridCol w="2730068"/>
                <a:gridCol w="2568811"/>
              </a:tblGrid>
              <a:tr h="0">
                <a:tc>
                  <a:txBody>
                    <a:bodyPr/>
                    <a:lstStyle/>
                    <a:p>
                      <a:pPr marL="457200" algn="ctr">
                        <a:lnSpc>
                          <a:spcPct val="150000"/>
                        </a:lnSpc>
                        <a:spcAft>
                          <a:spcPts val="0"/>
                        </a:spcAft>
                      </a:pPr>
                      <a:r>
                        <a:rPr lang="es-EC" sz="2000" dirty="0">
                          <a:effectLst/>
                        </a:rPr>
                        <a:t>VARIABLE</a:t>
                      </a:r>
                      <a:endParaRPr lang="es-EC" sz="2000" dirty="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a:effectLst/>
                        </a:rPr>
                        <a:t>FRECUENCIA</a:t>
                      </a:r>
                      <a:endParaRPr lang="es-EC" sz="20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dirty="0">
                          <a:effectLst/>
                        </a:rPr>
                        <a:t>%</a:t>
                      </a:r>
                      <a:endParaRPr lang="es-EC" sz="2000" dirty="0">
                        <a:effectLst/>
                        <a:latin typeface="Calibri"/>
                        <a:ea typeface="Calibri"/>
                        <a:cs typeface="Times New Roman"/>
                      </a:endParaRPr>
                    </a:p>
                  </a:txBody>
                  <a:tcPr marL="68580" marR="68580" marT="0" marB="0"/>
                </a:tc>
              </a:tr>
              <a:tr h="0">
                <a:tc>
                  <a:txBody>
                    <a:bodyPr/>
                    <a:lstStyle/>
                    <a:p>
                      <a:pPr marL="457200">
                        <a:lnSpc>
                          <a:spcPct val="150000"/>
                        </a:lnSpc>
                        <a:spcAft>
                          <a:spcPts val="0"/>
                        </a:spcAft>
                      </a:pPr>
                      <a:r>
                        <a:rPr lang="es-EC" sz="2000" dirty="0">
                          <a:effectLst/>
                        </a:rPr>
                        <a:t>Muy Satisfactoria</a:t>
                      </a:r>
                      <a:endParaRPr lang="es-EC" sz="2000" dirty="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26</a:t>
                      </a:r>
                      <a:endParaRPr lang="es-EC" sz="20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21,00</a:t>
                      </a:r>
                      <a:endParaRPr lang="es-EC" sz="20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nSpc>
                          <a:spcPct val="150000"/>
                        </a:lnSpc>
                        <a:spcAft>
                          <a:spcPts val="0"/>
                        </a:spcAft>
                      </a:pPr>
                      <a:r>
                        <a:rPr lang="es-EC" sz="2000">
                          <a:effectLst/>
                        </a:rPr>
                        <a:t>Poco satisfactoria</a:t>
                      </a:r>
                      <a:endParaRPr lang="es-EC" sz="20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59</a:t>
                      </a:r>
                      <a:endParaRPr lang="es-EC" sz="20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49,00</a:t>
                      </a:r>
                      <a:endParaRPr lang="es-EC" sz="20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nSpc>
                          <a:spcPct val="150000"/>
                        </a:lnSpc>
                        <a:spcAft>
                          <a:spcPts val="0"/>
                        </a:spcAft>
                      </a:pPr>
                      <a:r>
                        <a:rPr lang="es-EC" sz="2000">
                          <a:effectLst/>
                        </a:rPr>
                        <a:t>Nada satisfactoria</a:t>
                      </a:r>
                      <a:endParaRPr lang="es-EC" sz="20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a:effectLst/>
                          <a:latin typeface="Arial" panose="020B0604020202020204" pitchFamily="34" charset="0"/>
                          <a:cs typeface="Arial" panose="020B0604020202020204" pitchFamily="34" charset="0"/>
                        </a:rPr>
                        <a:t>36</a:t>
                      </a:r>
                      <a:endParaRPr lang="es-EC" sz="20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30,00</a:t>
                      </a:r>
                      <a:endParaRPr lang="es-EC" sz="20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gn="ctr">
                        <a:lnSpc>
                          <a:spcPct val="150000"/>
                        </a:lnSpc>
                        <a:spcAft>
                          <a:spcPts val="0"/>
                        </a:spcAft>
                      </a:pPr>
                      <a:r>
                        <a:rPr lang="es-EC" sz="2000" dirty="0">
                          <a:effectLst/>
                        </a:rPr>
                        <a:t>TOTAL</a:t>
                      </a:r>
                      <a:endParaRPr lang="es-EC" sz="2000" dirty="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121</a:t>
                      </a:r>
                      <a:endParaRPr lang="es-EC" sz="20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100</a:t>
                      </a:r>
                      <a:endParaRPr lang="es-EC"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7" name="Rectangle 2"/>
          <p:cNvSpPr>
            <a:spLocks noChangeArrowheads="1"/>
          </p:cNvSpPr>
          <p:nvPr/>
        </p:nvSpPr>
        <p:spPr bwMode="auto">
          <a:xfrm>
            <a:off x="755576" y="476672"/>
            <a:ext cx="7776864" cy="830997"/>
          </a:xfrm>
          <a:prstGeom prst="rect">
            <a:avLst/>
          </a:prstGeom>
          <a:solidFill>
            <a:schemeClr val="bg1"/>
          </a:solidFill>
          <a:ln>
            <a:noFill/>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s-EC" altLang="es-EC" sz="2400" b="1" i="0" u="none" strike="noStrike" cap="none" normalizeH="0" baseline="0" dirty="0" smtClean="0">
                <a:ln>
                  <a:noFill/>
                </a:ln>
                <a:solidFill>
                  <a:srgbClr val="000000"/>
                </a:solidFill>
                <a:effectLst/>
                <a:latin typeface="+mn-lt"/>
                <a:ea typeface="Times New Roman" pitchFamily="18" charset="0"/>
                <a:cs typeface="Times New Roman" pitchFamily="18" charset="0"/>
              </a:rPr>
              <a:t>La enseñanza impartida en el Comando de Educación y Doctrina del Ejército fue:</a:t>
            </a:r>
            <a:endParaRPr kumimoji="0" lang="es-EC" altLang="es-EC" sz="2400" b="0" i="0" u="none" strike="noStrike" cap="none" normalizeH="0" baseline="0" dirty="0" smtClean="0">
              <a:ln>
                <a:noFill/>
              </a:ln>
              <a:solidFill>
                <a:schemeClr val="tx1"/>
              </a:solidFill>
              <a:effectLst/>
              <a:latin typeface="+mn-lt"/>
            </a:endParaRPr>
          </a:p>
        </p:txBody>
      </p:sp>
      <p:graphicFrame>
        <p:nvGraphicFramePr>
          <p:cNvPr id="8" name="7 Gráfico"/>
          <p:cNvGraphicFramePr/>
          <p:nvPr>
            <p:extLst>
              <p:ext uri="{D42A27DB-BD31-4B8C-83A1-F6EECF244321}">
                <p14:modId xmlns:p14="http://schemas.microsoft.com/office/powerpoint/2010/main" val="2737198214"/>
              </p:ext>
            </p:extLst>
          </p:nvPr>
        </p:nvGraphicFramePr>
        <p:xfrm>
          <a:off x="467544" y="4365104"/>
          <a:ext cx="8280920" cy="2304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217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714297387"/>
              </p:ext>
            </p:extLst>
          </p:nvPr>
        </p:nvGraphicFramePr>
        <p:xfrm>
          <a:off x="700070" y="1789176"/>
          <a:ext cx="7616346" cy="1828800"/>
        </p:xfrm>
        <a:graphic>
          <a:graphicData uri="http://schemas.openxmlformats.org/drawingml/2006/table">
            <a:tbl>
              <a:tblPr firstRow="1" firstCol="1" bandRow="1">
                <a:tableStyleId>{5C22544A-7EE6-4342-B048-85BDC9FD1C3A}</a:tableStyleId>
              </a:tblPr>
              <a:tblGrid>
                <a:gridCol w="2650971"/>
                <a:gridCol w="2700645"/>
                <a:gridCol w="2264730"/>
              </a:tblGrid>
              <a:tr h="0">
                <a:tc>
                  <a:txBody>
                    <a:bodyPr/>
                    <a:lstStyle/>
                    <a:p>
                      <a:pPr marL="457200" algn="ctr">
                        <a:lnSpc>
                          <a:spcPct val="150000"/>
                        </a:lnSpc>
                        <a:spcAft>
                          <a:spcPts val="0"/>
                        </a:spcAft>
                      </a:pPr>
                      <a:r>
                        <a:rPr lang="es-EC" sz="2000" dirty="0">
                          <a:effectLst/>
                        </a:rPr>
                        <a:t>VARIABLE</a:t>
                      </a:r>
                      <a:endParaRPr lang="es-EC" sz="2000" dirty="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a:effectLst/>
                        </a:rPr>
                        <a:t>FRECUENCIA</a:t>
                      </a:r>
                      <a:endParaRPr lang="es-EC" sz="20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a:effectLst/>
                        </a:rPr>
                        <a:t>%</a:t>
                      </a:r>
                      <a:endParaRPr lang="es-EC" sz="2000">
                        <a:effectLst/>
                        <a:latin typeface="Calibri"/>
                        <a:ea typeface="Calibri"/>
                        <a:cs typeface="Times New Roman"/>
                      </a:endParaRPr>
                    </a:p>
                  </a:txBody>
                  <a:tcPr marL="68580" marR="68580" marT="0" marB="0"/>
                </a:tc>
              </a:tr>
              <a:tr h="0">
                <a:tc>
                  <a:txBody>
                    <a:bodyPr/>
                    <a:lstStyle/>
                    <a:p>
                      <a:pPr marL="457200">
                        <a:lnSpc>
                          <a:spcPct val="150000"/>
                        </a:lnSpc>
                        <a:spcAft>
                          <a:spcPts val="0"/>
                        </a:spcAft>
                      </a:pPr>
                      <a:r>
                        <a:rPr lang="es-EC" sz="2000">
                          <a:effectLst/>
                        </a:rPr>
                        <a:t>Si</a:t>
                      </a:r>
                      <a:endParaRPr lang="es-EC" sz="20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72</a:t>
                      </a:r>
                      <a:endParaRPr lang="es-EC" sz="20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59,50</a:t>
                      </a:r>
                      <a:endParaRPr lang="es-EC" sz="20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nSpc>
                          <a:spcPct val="150000"/>
                        </a:lnSpc>
                        <a:spcAft>
                          <a:spcPts val="0"/>
                        </a:spcAft>
                      </a:pPr>
                      <a:r>
                        <a:rPr lang="es-EC" sz="2000">
                          <a:effectLst/>
                        </a:rPr>
                        <a:t>No</a:t>
                      </a:r>
                      <a:endParaRPr lang="es-EC" sz="20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a:effectLst/>
                          <a:latin typeface="Arial" panose="020B0604020202020204" pitchFamily="34" charset="0"/>
                          <a:cs typeface="Arial" panose="020B0604020202020204" pitchFamily="34" charset="0"/>
                        </a:rPr>
                        <a:t>49</a:t>
                      </a:r>
                      <a:endParaRPr lang="es-EC" sz="20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40,50</a:t>
                      </a:r>
                      <a:endParaRPr lang="es-EC" sz="20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gn="ctr">
                        <a:lnSpc>
                          <a:spcPct val="150000"/>
                        </a:lnSpc>
                        <a:spcAft>
                          <a:spcPts val="0"/>
                        </a:spcAft>
                      </a:pPr>
                      <a:r>
                        <a:rPr lang="es-EC" sz="2000">
                          <a:effectLst/>
                        </a:rPr>
                        <a:t>TOTAL</a:t>
                      </a:r>
                      <a:endParaRPr lang="es-EC" sz="20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121</a:t>
                      </a:r>
                      <a:endParaRPr lang="es-EC" sz="20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100</a:t>
                      </a:r>
                      <a:endParaRPr lang="es-EC"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5" name="Rectangle 2"/>
          <p:cNvSpPr>
            <a:spLocks noChangeArrowheads="1"/>
          </p:cNvSpPr>
          <p:nvPr/>
        </p:nvSpPr>
        <p:spPr bwMode="auto">
          <a:xfrm>
            <a:off x="700070" y="437763"/>
            <a:ext cx="7616346" cy="830997"/>
          </a:xfrm>
          <a:prstGeom prst="rect">
            <a:avLst/>
          </a:prstGeom>
          <a:solidFill>
            <a:schemeClr val="bg1"/>
          </a:solidFill>
          <a:ln>
            <a:noFill/>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spAutoFit/>
          </a:bodyPr>
          <a:lstStyle>
            <a:lvl1pPr indent="269875"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361950" marR="0" lvl="0" indent="-36195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s-EC" altLang="es-EC" sz="2400" b="1" i="0" u="none" strike="noStrike" cap="none" normalizeH="0" baseline="0" dirty="0" smtClean="0">
                <a:ln>
                  <a:noFill/>
                </a:ln>
                <a:solidFill>
                  <a:srgbClr val="000000"/>
                </a:solidFill>
                <a:effectLst/>
                <a:latin typeface="+mn-lt"/>
                <a:ea typeface="Times New Roman" pitchFamily="18" charset="0"/>
                <a:cs typeface="Times New Roman" pitchFamily="18" charset="0"/>
              </a:rPr>
              <a:t>¿Cree que si su profesor cambia de metodología, recibiría de mejor manera los conocimientos?</a:t>
            </a:r>
            <a:endParaRPr kumimoji="0" lang="es-EC" altLang="es-EC" sz="2400" b="0" i="0" u="none" strike="noStrike" cap="none" normalizeH="0" baseline="0" dirty="0" smtClean="0">
              <a:ln>
                <a:noFill/>
              </a:ln>
              <a:solidFill>
                <a:schemeClr val="tx1"/>
              </a:solidFill>
              <a:effectLst/>
              <a:latin typeface="+mn-lt"/>
            </a:endParaRPr>
          </a:p>
        </p:txBody>
      </p:sp>
      <p:graphicFrame>
        <p:nvGraphicFramePr>
          <p:cNvPr id="8" name="7 Gráfico"/>
          <p:cNvGraphicFramePr/>
          <p:nvPr>
            <p:extLst>
              <p:ext uri="{D42A27DB-BD31-4B8C-83A1-F6EECF244321}">
                <p14:modId xmlns:p14="http://schemas.microsoft.com/office/powerpoint/2010/main" val="834550732"/>
              </p:ext>
            </p:extLst>
          </p:nvPr>
        </p:nvGraphicFramePr>
        <p:xfrm>
          <a:off x="813618" y="3789040"/>
          <a:ext cx="7389250" cy="24387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112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463887056"/>
              </p:ext>
            </p:extLst>
          </p:nvPr>
        </p:nvGraphicFramePr>
        <p:xfrm>
          <a:off x="683568" y="1052736"/>
          <a:ext cx="7560840" cy="2880360"/>
        </p:xfrm>
        <a:graphic>
          <a:graphicData uri="http://schemas.openxmlformats.org/drawingml/2006/table">
            <a:tbl>
              <a:tblPr firstRow="1" firstCol="1" bandRow="1">
                <a:tableStyleId>{5C22544A-7EE6-4342-B048-85BDC9FD1C3A}</a:tableStyleId>
              </a:tblPr>
              <a:tblGrid>
                <a:gridCol w="4104456"/>
                <a:gridCol w="2232248"/>
                <a:gridCol w="1224136"/>
              </a:tblGrid>
              <a:tr h="0">
                <a:tc>
                  <a:txBody>
                    <a:bodyPr/>
                    <a:lstStyle/>
                    <a:p>
                      <a:pPr marL="457200" algn="ctr">
                        <a:lnSpc>
                          <a:spcPct val="150000"/>
                        </a:lnSpc>
                        <a:spcAft>
                          <a:spcPts val="0"/>
                        </a:spcAft>
                      </a:pPr>
                      <a:r>
                        <a:rPr lang="es-EC" sz="1800" dirty="0">
                          <a:effectLst/>
                        </a:rPr>
                        <a:t>VARIABLE</a:t>
                      </a:r>
                      <a:endParaRPr lang="es-EC" sz="1800" dirty="0">
                        <a:effectLst/>
                        <a:latin typeface="Calibri"/>
                        <a:ea typeface="Calibri"/>
                        <a:cs typeface="Times New Roman"/>
                      </a:endParaRPr>
                    </a:p>
                  </a:txBody>
                  <a:tcPr marL="68580" marR="68580" marT="0" marB="0"/>
                </a:tc>
                <a:tc>
                  <a:txBody>
                    <a:bodyPr/>
                    <a:lstStyle/>
                    <a:p>
                      <a:pPr marL="95250" indent="0" algn="ctr">
                        <a:lnSpc>
                          <a:spcPct val="150000"/>
                        </a:lnSpc>
                        <a:spcAft>
                          <a:spcPts val="0"/>
                        </a:spcAft>
                      </a:pPr>
                      <a:r>
                        <a:rPr lang="es-EC" sz="1800" dirty="0">
                          <a:effectLst/>
                        </a:rPr>
                        <a:t>FRECUENCIA</a:t>
                      </a:r>
                      <a:endParaRPr lang="es-EC" sz="1800" dirty="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1800" dirty="0">
                          <a:effectLst/>
                        </a:rPr>
                        <a:t>%</a:t>
                      </a:r>
                      <a:endParaRPr lang="es-EC" sz="1800" dirty="0">
                        <a:effectLst/>
                        <a:latin typeface="Calibri"/>
                        <a:ea typeface="Calibri"/>
                        <a:cs typeface="Times New Roman"/>
                      </a:endParaRPr>
                    </a:p>
                  </a:txBody>
                  <a:tcPr marL="68580" marR="68580" marT="0" marB="0"/>
                </a:tc>
              </a:tr>
              <a:tr h="0">
                <a:tc>
                  <a:txBody>
                    <a:bodyPr/>
                    <a:lstStyle/>
                    <a:p>
                      <a:pPr marL="457200">
                        <a:lnSpc>
                          <a:spcPct val="150000"/>
                        </a:lnSpc>
                        <a:spcAft>
                          <a:spcPts val="0"/>
                        </a:spcAft>
                      </a:pPr>
                      <a:r>
                        <a:rPr lang="es-EC" sz="1800" dirty="0">
                          <a:effectLst/>
                        </a:rPr>
                        <a:t>Nuevas Tecnologías</a:t>
                      </a:r>
                      <a:endParaRPr lang="es-EC" sz="1800" dirty="0">
                        <a:effectLst/>
                        <a:latin typeface="Calibri"/>
                        <a:ea typeface="Calibri"/>
                        <a:cs typeface="Times New Roman"/>
                      </a:endParaRPr>
                    </a:p>
                  </a:txBody>
                  <a:tcPr marL="68580" marR="68580" marT="0" marB="0"/>
                </a:tc>
                <a:tc>
                  <a:txBody>
                    <a:bodyPr/>
                    <a:lstStyle/>
                    <a:p>
                      <a:pPr marL="95250" indent="0" algn="ctr">
                        <a:lnSpc>
                          <a:spcPct val="150000"/>
                        </a:lnSpc>
                        <a:spcAft>
                          <a:spcPts val="0"/>
                        </a:spcAft>
                      </a:pPr>
                      <a:r>
                        <a:rPr lang="es-EC" sz="1800" dirty="0">
                          <a:effectLst/>
                          <a:latin typeface="Arial" panose="020B0604020202020204" pitchFamily="34" charset="0"/>
                          <a:cs typeface="Arial" panose="020B0604020202020204" pitchFamily="34" charset="0"/>
                        </a:rPr>
                        <a:t>73</a:t>
                      </a:r>
                      <a:endParaRPr lang="es-EC" sz="18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95250" indent="0" algn="ctr">
                        <a:lnSpc>
                          <a:spcPct val="150000"/>
                        </a:lnSpc>
                        <a:spcAft>
                          <a:spcPts val="0"/>
                        </a:spcAft>
                      </a:pPr>
                      <a:r>
                        <a:rPr lang="es-EC" sz="1800" dirty="0">
                          <a:effectLst/>
                          <a:latin typeface="Arial" panose="020B0604020202020204" pitchFamily="34" charset="0"/>
                          <a:cs typeface="Arial" panose="020B0604020202020204" pitchFamily="34" charset="0"/>
                        </a:rPr>
                        <a:t>60,30</a:t>
                      </a:r>
                      <a:endParaRPr lang="es-EC" sz="18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nSpc>
                          <a:spcPct val="150000"/>
                        </a:lnSpc>
                        <a:spcAft>
                          <a:spcPts val="0"/>
                        </a:spcAft>
                      </a:pPr>
                      <a:r>
                        <a:rPr lang="es-EC" sz="1800" dirty="0">
                          <a:effectLst/>
                        </a:rPr>
                        <a:t>Actualice conocimientos</a:t>
                      </a:r>
                      <a:endParaRPr lang="es-EC" sz="1800" dirty="0">
                        <a:effectLst/>
                        <a:latin typeface="Calibri"/>
                        <a:ea typeface="Calibri"/>
                        <a:cs typeface="Times New Roman"/>
                      </a:endParaRPr>
                    </a:p>
                  </a:txBody>
                  <a:tcPr marL="68580" marR="68580" marT="0" marB="0"/>
                </a:tc>
                <a:tc>
                  <a:txBody>
                    <a:bodyPr/>
                    <a:lstStyle/>
                    <a:p>
                      <a:pPr marL="95250" indent="0" algn="ctr">
                        <a:lnSpc>
                          <a:spcPct val="150000"/>
                        </a:lnSpc>
                        <a:spcAft>
                          <a:spcPts val="0"/>
                        </a:spcAft>
                      </a:pPr>
                      <a:r>
                        <a:rPr lang="es-EC" sz="1800" dirty="0">
                          <a:effectLst/>
                          <a:latin typeface="Arial" panose="020B0604020202020204" pitchFamily="34" charset="0"/>
                          <a:cs typeface="Arial" panose="020B0604020202020204" pitchFamily="34" charset="0"/>
                        </a:rPr>
                        <a:t>10</a:t>
                      </a:r>
                      <a:endParaRPr lang="es-EC" sz="18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95250" indent="0" algn="ctr">
                        <a:lnSpc>
                          <a:spcPct val="150000"/>
                        </a:lnSpc>
                        <a:spcAft>
                          <a:spcPts val="0"/>
                        </a:spcAft>
                      </a:pPr>
                      <a:r>
                        <a:rPr lang="es-EC" sz="1800" dirty="0">
                          <a:effectLst/>
                          <a:latin typeface="Arial" panose="020B0604020202020204" pitchFamily="34" charset="0"/>
                          <a:cs typeface="Arial" panose="020B0604020202020204" pitchFamily="34" charset="0"/>
                        </a:rPr>
                        <a:t>8,30</a:t>
                      </a:r>
                      <a:endParaRPr lang="es-EC" sz="18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nSpc>
                          <a:spcPct val="150000"/>
                        </a:lnSpc>
                        <a:spcAft>
                          <a:spcPts val="0"/>
                        </a:spcAft>
                      </a:pPr>
                      <a:r>
                        <a:rPr lang="es-EC" sz="1800" dirty="0">
                          <a:effectLst/>
                        </a:rPr>
                        <a:t>Llame a más cursos</a:t>
                      </a:r>
                      <a:endParaRPr lang="es-EC" sz="1800" dirty="0">
                        <a:effectLst/>
                        <a:latin typeface="Calibri"/>
                        <a:ea typeface="Calibri"/>
                        <a:cs typeface="Times New Roman"/>
                      </a:endParaRPr>
                    </a:p>
                  </a:txBody>
                  <a:tcPr marL="68580" marR="68580" marT="0" marB="0"/>
                </a:tc>
                <a:tc>
                  <a:txBody>
                    <a:bodyPr/>
                    <a:lstStyle/>
                    <a:p>
                      <a:pPr marL="95250" indent="0" algn="ctr">
                        <a:lnSpc>
                          <a:spcPct val="150000"/>
                        </a:lnSpc>
                        <a:spcAft>
                          <a:spcPts val="0"/>
                        </a:spcAft>
                      </a:pPr>
                      <a:r>
                        <a:rPr lang="es-EC" sz="1800" dirty="0">
                          <a:effectLst/>
                          <a:latin typeface="Arial" panose="020B0604020202020204" pitchFamily="34" charset="0"/>
                          <a:cs typeface="Arial" panose="020B0604020202020204" pitchFamily="34" charset="0"/>
                        </a:rPr>
                        <a:t>17</a:t>
                      </a:r>
                      <a:endParaRPr lang="es-EC" sz="18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95250" indent="0" algn="ctr">
                        <a:lnSpc>
                          <a:spcPct val="150000"/>
                        </a:lnSpc>
                        <a:spcAft>
                          <a:spcPts val="0"/>
                        </a:spcAft>
                      </a:pPr>
                      <a:r>
                        <a:rPr lang="es-EC" sz="1800" dirty="0">
                          <a:effectLst/>
                          <a:latin typeface="Arial" panose="020B0604020202020204" pitchFamily="34" charset="0"/>
                          <a:cs typeface="Arial" panose="020B0604020202020204" pitchFamily="34" charset="0"/>
                        </a:rPr>
                        <a:t>14,00</a:t>
                      </a:r>
                      <a:endParaRPr lang="es-EC" sz="18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gn="just">
                        <a:lnSpc>
                          <a:spcPct val="150000"/>
                        </a:lnSpc>
                        <a:spcAft>
                          <a:spcPts val="0"/>
                        </a:spcAft>
                      </a:pPr>
                      <a:r>
                        <a:rPr lang="es-EC" sz="1800" dirty="0">
                          <a:effectLst/>
                        </a:rPr>
                        <a:t>Demuestre con el ejemplo</a:t>
                      </a:r>
                      <a:endParaRPr lang="es-EC" sz="1800" dirty="0">
                        <a:effectLst/>
                        <a:latin typeface="Calibri"/>
                        <a:ea typeface="Calibri"/>
                        <a:cs typeface="Times New Roman"/>
                      </a:endParaRPr>
                    </a:p>
                  </a:txBody>
                  <a:tcPr marL="68580" marR="68580" marT="0" marB="0"/>
                </a:tc>
                <a:tc>
                  <a:txBody>
                    <a:bodyPr/>
                    <a:lstStyle/>
                    <a:p>
                      <a:pPr marL="0" indent="0" algn="ctr">
                        <a:lnSpc>
                          <a:spcPct val="150000"/>
                        </a:lnSpc>
                        <a:spcAft>
                          <a:spcPts val="0"/>
                        </a:spcAft>
                      </a:pPr>
                      <a:r>
                        <a:rPr lang="es-EC" sz="1800" dirty="0">
                          <a:effectLst/>
                          <a:latin typeface="Arial" panose="020B0604020202020204" pitchFamily="34" charset="0"/>
                          <a:cs typeface="Arial" panose="020B0604020202020204" pitchFamily="34" charset="0"/>
                        </a:rPr>
                        <a:t>11</a:t>
                      </a:r>
                      <a:endParaRPr lang="es-EC" sz="18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95250" indent="0" algn="ctr">
                        <a:lnSpc>
                          <a:spcPct val="150000"/>
                        </a:lnSpc>
                        <a:spcAft>
                          <a:spcPts val="0"/>
                        </a:spcAft>
                      </a:pPr>
                      <a:r>
                        <a:rPr lang="es-EC" sz="1800" dirty="0">
                          <a:effectLst/>
                          <a:latin typeface="Arial" panose="020B0604020202020204" pitchFamily="34" charset="0"/>
                          <a:cs typeface="Arial" panose="020B0604020202020204" pitchFamily="34" charset="0"/>
                        </a:rPr>
                        <a:t>9,20</a:t>
                      </a:r>
                      <a:endParaRPr lang="es-EC" sz="18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gn="just">
                        <a:lnSpc>
                          <a:spcPct val="150000"/>
                        </a:lnSpc>
                        <a:spcAft>
                          <a:spcPts val="0"/>
                        </a:spcAft>
                      </a:pPr>
                      <a:r>
                        <a:rPr lang="es-EC" sz="1800" dirty="0">
                          <a:effectLst/>
                        </a:rPr>
                        <a:t>Otros</a:t>
                      </a:r>
                      <a:endParaRPr lang="es-EC" sz="1800" dirty="0">
                        <a:effectLst/>
                        <a:latin typeface="Calibri"/>
                        <a:ea typeface="Calibri"/>
                        <a:cs typeface="Times New Roman"/>
                      </a:endParaRPr>
                    </a:p>
                  </a:txBody>
                  <a:tcPr marL="68580" marR="68580" marT="0" marB="0"/>
                </a:tc>
                <a:tc>
                  <a:txBody>
                    <a:bodyPr/>
                    <a:lstStyle/>
                    <a:p>
                      <a:pPr marL="0" indent="0" algn="ctr">
                        <a:lnSpc>
                          <a:spcPct val="150000"/>
                        </a:lnSpc>
                        <a:spcAft>
                          <a:spcPts val="0"/>
                        </a:spcAft>
                      </a:pPr>
                      <a:r>
                        <a:rPr lang="es-EC" sz="1800" dirty="0">
                          <a:effectLst/>
                          <a:latin typeface="Arial" panose="020B0604020202020204" pitchFamily="34" charset="0"/>
                          <a:cs typeface="Arial" panose="020B0604020202020204" pitchFamily="34" charset="0"/>
                        </a:rPr>
                        <a:t>10</a:t>
                      </a:r>
                      <a:endParaRPr lang="es-EC" sz="18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95250" indent="0" algn="ctr">
                        <a:lnSpc>
                          <a:spcPct val="150000"/>
                        </a:lnSpc>
                        <a:spcAft>
                          <a:spcPts val="0"/>
                        </a:spcAft>
                      </a:pPr>
                      <a:r>
                        <a:rPr lang="es-EC" sz="1800" dirty="0">
                          <a:effectLst/>
                          <a:latin typeface="Arial" panose="020B0604020202020204" pitchFamily="34" charset="0"/>
                          <a:cs typeface="Arial" panose="020B0604020202020204" pitchFamily="34" charset="0"/>
                        </a:rPr>
                        <a:t>8,20</a:t>
                      </a:r>
                      <a:endParaRPr lang="es-EC" sz="18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gn="ctr">
                        <a:lnSpc>
                          <a:spcPct val="150000"/>
                        </a:lnSpc>
                        <a:spcAft>
                          <a:spcPts val="0"/>
                        </a:spcAft>
                      </a:pPr>
                      <a:r>
                        <a:rPr lang="es-EC" sz="1800" dirty="0">
                          <a:effectLst/>
                        </a:rPr>
                        <a:t>TOTAL</a:t>
                      </a:r>
                      <a:endParaRPr lang="es-EC" sz="1800" dirty="0">
                        <a:effectLst/>
                        <a:latin typeface="Calibri"/>
                        <a:ea typeface="Calibri"/>
                        <a:cs typeface="Times New Roman"/>
                      </a:endParaRPr>
                    </a:p>
                  </a:txBody>
                  <a:tcPr marL="68580" marR="68580" marT="0" marB="0"/>
                </a:tc>
                <a:tc>
                  <a:txBody>
                    <a:bodyPr/>
                    <a:lstStyle/>
                    <a:p>
                      <a:pPr marL="0" indent="0" algn="ctr">
                        <a:lnSpc>
                          <a:spcPct val="150000"/>
                        </a:lnSpc>
                        <a:spcAft>
                          <a:spcPts val="0"/>
                        </a:spcAft>
                      </a:pPr>
                      <a:r>
                        <a:rPr lang="es-EC" sz="1800" dirty="0">
                          <a:effectLst/>
                          <a:latin typeface="Arial" panose="020B0604020202020204" pitchFamily="34" charset="0"/>
                          <a:cs typeface="Arial" panose="020B0604020202020204" pitchFamily="34" charset="0"/>
                        </a:rPr>
                        <a:t>121</a:t>
                      </a:r>
                      <a:endParaRPr lang="es-EC" sz="18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95250" indent="0" algn="ctr">
                        <a:lnSpc>
                          <a:spcPct val="150000"/>
                        </a:lnSpc>
                        <a:spcAft>
                          <a:spcPts val="0"/>
                        </a:spcAft>
                      </a:pPr>
                      <a:r>
                        <a:rPr lang="es-EC" sz="1800" dirty="0">
                          <a:effectLst/>
                          <a:latin typeface="Arial" panose="020B0604020202020204" pitchFamily="34" charset="0"/>
                          <a:cs typeface="Arial" panose="020B0604020202020204" pitchFamily="34" charset="0"/>
                        </a:rPr>
                        <a:t>100</a:t>
                      </a:r>
                      <a:endParaRPr lang="es-EC" sz="18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4" name="Rectangle 2"/>
          <p:cNvSpPr>
            <a:spLocks noChangeArrowheads="1"/>
          </p:cNvSpPr>
          <p:nvPr/>
        </p:nvSpPr>
        <p:spPr bwMode="auto">
          <a:xfrm>
            <a:off x="539552" y="116632"/>
            <a:ext cx="7848872" cy="830997"/>
          </a:xfrm>
          <a:prstGeom prst="rect">
            <a:avLst/>
          </a:prstGeom>
          <a:solidFill>
            <a:schemeClr val="bg1"/>
          </a:solidFill>
          <a:ln>
            <a:noFill/>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s-EC" altLang="es-EC" sz="2400" b="1" i="0" u="none" strike="noStrike" cap="none" normalizeH="0" baseline="0" dirty="0" smtClean="0">
                <a:ln>
                  <a:noFill/>
                </a:ln>
                <a:solidFill>
                  <a:srgbClr val="000000"/>
                </a:solidFill>
                <a:effectLst/>
                <a:latin typeface="+mn-lt"/>
                <a:ea typeface="Times New Roman" pitchFamily="18" charset="0"/>
                <a:cs typeface="Times New Roman" pitchFamily="18" charset="0"/>
              </a:rPr>
              <a:t>¿Qué recomendaría al personal Docente del CEDE., tome en cuenta para mejorar el sistema educativo?</a:t>
            </a:r>
            <a:endParaRPr kumimoji="0" lang="es-EC" altLang="es-EC" sz="2400" b="0" i="0" u="none" strike="noStrike" cap="none" normalizeH="0" baseline="0" dirty="0" smtClean="0">
              <a:ln>
                <a:noFill/>
              </a:ln>
              <a:solidFill>
                <a:schemeClr val="tx1"/>
              </a:solidFill>
              <a:effectLst/>
              <a:latin typeface="+mn-lt"/>
            </a:endParaRPr>
          </a:p>
        </p:txBody>
      </p:sp>
      <p:graphicFrame>
        <p:nvGraphicFramePr>
          <p:cNvPr id="7" name="6 Gráfico"/>
          <p:cNvGraphicFramePr/>
          <p:nvPr>
            <p:extLst>
              <p:ext uri="{D42A27DB-BD31-4B8C-83A1-F6EECF244321}">
                <p14:modId xmlns:p14="http://schemas.microsoft.com/office/powerpoint/2010/main" val="4282738428"/>
              </p:ext>
            </p:extLst>
          </p:nvPr>
        </p:nvGraphicFramePr>
        <p:xfrm>
          <a:off x="395536" y="3933056"/>
          <a:ext cx="7992888" cy="2736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932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611560" y="116632"/>
            <a:ext cx="7848872" cy="1200329"/>
          </a:xfrm>
          <a:prstGeom prst="rect">
            <a:avLst/>
          </a:prstGeom>
          <a:solidFill>
            <a:schemeClr val="bg1"/>
          </a:solidFill>
          <a:ln>
            <a:noFill/>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71450" lvl="0" indent="-171450">
              <a:buFont typeface="Wingdings" panose="05000000000000000000" pitchFamily="2" charset="2"/>
              <a:buChar char="Ø"/>
            </a:pPr>
            <a:r>
              <a:rPr kumimoji="0" lang="es-EC" altLang="es-EC" sz="2400" b="1" i="0" u="none" strike="noStrike" cap="none" normalizeH="0" baseline="0" dirty="0" smtClean="0">
                <a:ln>
                  <a:noFill/>
                </a:ln>
                <a:solidFill>
                  <a:srgbClr val="000000"/>
                </a:solidFill>
                <a:effectLst/>
                <a:latin typeface="+mn-lt"/>
                <a:ea typeface="Times New Roman" pitchFamily="18" charset="0"/>
                <a:cs typeface="Times New Roman" pitchFamily="18" charset="0"/>
              </a:rPr>
              <a:t>¿</a:t>
            </a:r>
            <a:r>
              <a:rPr lang="es-EC" sz="2400" b="1" dirty="0">
                <a:latin typeface="+mn-lt"/>
              </a:rPr>
              <a:t>En qué temas le gustaría haber sido capacitado antes de ser designado como Docente de las diferentes Escuelas de Tropa</a:t>
            </a:r>
            <a:r>
              <a:rPr kumimoji="0" lang="es-EC" altLang="es-EC" sz="2400" b="1" i="0" u="none" strike="noStrike" cap="none" normalizeH="0" baseline="0" dirty="0" smtClean="0">
                <a:ln>
                  <a:noFill/>
                </a:ln>
                <a:solidFill>
                  <a:srgbClr val="000000"/>
                </a:solidFill>
                <a:effectLst/>
                <a:latin typeface="+mn-lt"/>
                <a:ea typeface="Times New Roman" pitchFamily="18" charset="0"/>
                <a:cs typeface="Times New Roman" pitchFamily="18" charset="0"/>
              </a:rPr>
              <a:t>?</a:t>
            </a:r>
            <a:endParaRPr kumimoji="0" lang="es-EC" altLang="es-EC" sz="2400" b="0" i="0" u="none" strike="noStrike" cap="none" normalizeH="0" baseline="0" dirty="0" smtClean="0">
              <a:ln>
                <a:noFill/>
              </a:ln>
              <a:solidFill>
                <a:schemeClr val="tx1"/>
              </a:solidFill>
              <a:effectLst/>
              <a:latin typeface="+mn-lt"/>
            </a:endParaRPr>
          </a:p>
        </p:txBody>
      </p:sp>
      <p:graphicFrame>
        <p:nvGraphicFramePr>
          <p:cNvPr id="3" name="Tabla 2"/>
          <p:cNvGraphicFramePr>
            <a:graphicFrameLocks noGrp="1"/>
          </p:cNvGraphicFramePr>
          <p:nvPr>
            <p:extLst>
              <p:ext uri="{D42A27DB-BD31-4B8C-83A1-F6EECF244321}">
                <p14:modId xmlns:p14="http://schemas.microsoft.com/office/powerpoint/2010/main" val="2108468410"/>
              </p:ext>
            </p:extLst>
          </p:nvPr>
        </p:nvGraphicFramePr>
        <p:xfrm>
          <a:off x="611560" y="1340768"/>
          <a:ext cx="7848871" cy="2880360"/>
        </p:xfrm>
        <a:graphic>
          <a:graphicData uri="http://schemas.openxmlformats.org/drawingml/2006/table">
            <a:tbl>
              <a:tblPr firstRow="1" firstCol="1" bandRow="1">
                <a:tableStyleId>{5C22544A-7EE6-4342-B048-85BDC9FD1C3A}</a:tableStyleId>
              </a:tblPr>
              <a:tblGrid>
                <a:gridCol w="2962905"/>
                <a:gridCol w="2389930"/>
                <a:gridCol w="2496036"/>
              </a:tblGrid>
              <a:tr h="0">
                <a:tc>
                  <a:txBody>
                    <a:bodyPr/>
                    <a:lstStyle/>
                    <a:p>
                      <a:pPr marL="457200" algn="ctr">
                        <a:lnSpc>
                          <a:spcPct val="150000"/>
                        </a:lnSpc>
                        <a:spcAft>
                          <a:spcPts val="0"/>
                        </a:spcAft>
                      </a:pPr>
                      <a:r>
                        <a:rPr lang="es-EC" sz="1800" dirty="0">
                          <a:effectLst/>
                        </a:rPr>
                        <a:t>VARIABLE</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1800">
                          <a:effectLst/>
                        </a:rPr>
                        <a:t>FRECUENCIA</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1800">
                          <a:effectLst/>
                        </a:rPr>
                        <a:t>%</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457200">
                        <a:lnSpc>
                          <a:spcPct val="150000"/>
                        </a:lnSpc>
                        <a:spcAft>
                          <a:spcPts val="0"/>
                        </a:spcAft>
                      </a:pPr>
                      <a:r>
                        <a:rPr lang="es-EC" sz="1800">
                          <a:effectLst/>
                        </a:rPr>
                        <a:t>Práctica Docente</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15</a:t>
                      </a:r>
                      <a:endParaRPr lang="es-EC"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12,30</a:t>
                      </a:r>
                      <a:endParaRPr lang="es-EC"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457200">
                        <a:lnSpc>
                          <a:spcPct val="150000"/>
                        </a:lnSpc>
                        <a:spcAft>
                          <a:spcPts val="0"/>
                        </a:spcAft>
                      </a:pPr>
                      <a:r>
                        <a:rPr lang="es-EC" sz="1800">
                          <a:effectLst/>
                        </a:rPr>
                        <a:t>Evaluación</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1800">
                          <a:effectLst/>
                          <a:latin typeface="Arial" panose="020B0604020202020204" pitchFamily="34" charset="0"/>
                          <a:cs typeface="Arial" panose="020B0604020202020204" pitchFamily="34" charset="0"/>
                        </a:rPr>
                        <a:t>16</a:t>
                      </a:r>
                      <a:endParaRPr lang="es-EC"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13,20</a:t>
                      </a:r>
                      <a:endParaRPr lang="es-EC"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457200">
                        <a:lnSpc>
                          <a:spcPct val="150000"/>
                        </a:lnSpc>
                        <a:spcAft>
                          <a:spcPts val="0"/>
                        </a:spcAft>
                      </a:pPr>
                      <a:r>
                        <a:rPr lang="es-EC" sz="1800">
                          <a:effectLst/>
                        </a:rPr>
                        <a:t>Software educativo</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1800">
                          <a:effectLst/>
                          <a:latin typeface="Arial" panose="020B0604020202020204" pitchFamily="34" charset="0"/>
                          <a:cs typeface="Arial" panose="020B0604020202020204" pitchFamily="34" charset="0"/>
                        </a:rPr>
                        <a:t>11</a:t>
                      </a:r>
                      <a:endParaRPr lang="es-EC"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9,20</a:t>
                      </a:r>
                      <a:endParaRPr lang="es-EC"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457200" algn="just">
                        <a:lnSpc>
                          <a:spcPct val="150000"/>
                        </a:lnSpc>
                        <a:spcAft>
                          <a:spcPts val="0"/>
                        </a:spcAft>
                      </a:pPr>
                      <a:r>
                        <a:rPr lang="es-EC" sz="1800">
                          <a:effectLst/>
                        </a:rPr>
                        <a:t>Técnicas de estudio</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1800">
                          <a:effectLst/>
                          <a:latin typeface="Arial" panose="020B0604020202020204" pitchFamily="34" charset="0"/>
                          <a:cs typeface="Arial" panose="020B0604020202020204" pitchFamily="34" charset="0"/>
                        </a:rPr>
                        <a:t>13</a:t>
                      </a:r>
                      <a:endParaRPr lang="es-EC"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10,70</a:t>
                      </a:r>
                      <a:endParaRPr lang="es-EC"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457200" algn="just">
                        <a:lnSpc>
                          <a:spcPct val="150000"/>
                        </a:lnSpc>
                        <a:spcAft>
                          <a:spcPts val="0"/>
                        </a:spcAft>
                      </a:pPr>
                      <a:r>
                        <a:rPr lang="es-EC" sz="1800">
                          <a:effectLst/>
                        </a:rPr>
                        <a:t>Otros</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1800">
                          <a:effectLst/>
                          <a:latin typeface="Arial" panose="020B0604020202020204" pitchFamily="34" charset="0"/>
                          <a:cs typeface="Arial" panose="020B0604020202020204" pitchFamily="34" charset="0"/>
                        </a:rPr>
                        <a:t>66</a:t>
                      </a:r>
                      <a:endParaRPr lang="es-EC"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54,60</a:t>
                      </a:r>
                      <a:endParaRPr lang="es-EC"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457200" algn="ctr">
                        <a:lnSpc>
                          <a:spcPct val="150000"/>
                        </a:lnSpc>
                        <a:spcAft>
                          <a:spcPts val="0"/>
                        </a:spcAft>
                      </a:pPr>
                      <a:r>
                        <a:rPr lang="es-EC" sz="1800">
                          <a:effectLst/>
                        </a:rPr>
                        <a:t>TOTAL</a:t>
                      </a:r>
                      <a:endParaRPr lang="es-EC"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1800">
                          <a:effectLst/>
                          <a:latin typeface="Arial" panose="020B0604020202020204" pitchFamily="34" charset="0"/>
                          <a:cs typeface="Arial" panose="020B0604020202020204" pitchFamily="34" charset="0"/>
                        </a:rPr>
                        <a:t>121</a:t>
                      </a:r>
                      <a:endParaRPr lang="es-EC"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100</a:t>
                      </a:r>
                      <a:endParaRPr lang="es-EC"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graphicFrame>
        <p:nvGraphicFramePr>
          <p:cNvPr id="4" name="Gráfico 3"/>
          <p:cNvGraphicFramePr/>
          <p:nvPr>
            <p:extLst>
              <p:ext uri="{D42A27DB-BD31-4B8C-83A1-F6EECF244321}">
                <p14:modId xmlns:p14="http://schemas.microsoft.com/office/powerpoint/2010/main" val="4252205651"/>
              </p:ext>
            </p:extLst>
          </p:nvPr>
        </p:nvGraphicFramePr>
        <p:xfrm>
          <a:off x="611560" y="4293096"/>
          <a:ext cx="7848872" cy="21252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2760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611560" y="301298"/>
            <a:ext cx="7848872" cy="830997"/>
          </a:xfrm>
          <a:prstGeom prst="rect">
            <a:avLst/>
          </a:prstGeom>
          <a:solidFill>
            <a:schemeClr val="bg1"/>
          </a:solidFill>
          <a:ln>
            <a:noFill/>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71450" lvl="0" indent="-171450">
              <a:buFont typeface="Wingdings" panose="05000000000000000000" pitchFamily="2" charset="2"/>
              <a:buChar char="Ø"/>
            </a:pPr>
            <a:r>
              <a:rPr kumimoji="0" lang="es-EC" altLang="es-EC" sz="2400" b="1" i="0" u="none" strike="noStrike" cap="none" normalizeH="0" baseline="0" dirty="0" smtClean="0">
                <a:ln>
                  <a:noFill/>
                </a:ln>
                <a:solidFill>
                  <a:srgbClr val="000000"/>
                </a:solidFill>
                <a:effectLst/>
                <a:latin typeface="+mn-lt"/>
                <a:ea typeface="Times New Roman" pitchFamily="18" charset="0"/>
                <a:cs typeface="Times New Roman" pitchFamily="18" charset="0"/>
              </a:rPr>
              <a:t>¿</a:t>
            </a:r>
            <a:r>
              <a:rPr lang="es-EC" sz="2400" b="1" dirty="0">
                <a:latin typeface="+mn-lt"/>
              </a:rPr>
              <a:t>Usted ha recibido el curso de Pedagogía que dicta el CEDE</a:t>
            </a:r>
            <a:r>
              <a:rPr kumimoji="0" lang="es-EC" altLang="es-EC" sz="2400" b="1" i="0" u="none" strike="noStrike" cap="none" normalizeH="0" baseline="0" dirty="0" smtClean="0">
                <a:ln>
                  <a:noFill/>
                </a:ln>
                <a:solidFill>
                  <a:srgbClr val="000000"/>
                </a:solidFill>
                <a:effectLst/>
                <a:latin typeface="+mn-lt"/>
                <a:ea typeface="Times New Roman" pitchFamily="18" charset="0"/>
                <a:cs typeface="Times New Roman" pitchFamily="18" charset="0"/>
              </a:rPr>
              <a:t>?</a:t>
            </a:r>
            <a:endParaRPr kumimoji="0" lang="es-EC" altLang="es-EC" sz="2400" b="0" i="0" u="none" strike="noStrike" cap="none" normalizeH="0" baseline="0" dirty="0" smtClean="0">
              <a:ln>
                <a:noFill/>
              </a:ln>
              <a:solidFill>
                <a:schemeClr val="tx1"/>
              </a:solidFill>
              <a:effectLst/>
              <a:latin typeface="+mn-lt"/>
            </a:endParaRPr>
          </a:p>
        </p:txBody>
      </p:sp>
      <p:graphicFrame>
        <p:nvGraphicFramePr>
          <p:cNvPr id="5" name="Tabla 4"/>
          <p:cNvGraphicFramePr>
            <a:graphicFrameLocks noGrp="1"/>
          </p:cNvGraphicFramePr>
          <p:nvPr>
            <p:extLst>
              <p:ext uri="{D42A27DB-BD31-4B8C-83A1-F6EECF244321}">
                <p14:modId xmlns:p14="http://schemas.microsoft.com/office/powerpoint/2010/main" val="538928647"/>
              </p:ext>
            </p:extLst>
          </p:nvPr>
        </p:nvGraphicFramePr>
        <p:xfrm>
          <a:off x="611560" y="1484784"/>
          <a:ext cx="7848873" cy="1828800"/>
        </p:xfrm>
        <a:graphic>
          <a:graphicData uri="http://schemas.openxmlformats.org/drawingml/2006/table">
            <a:tbl>
              <a:tblPr firstRow="1" firstCol="1" bandRow="1">
                <a:tableStyleId>{5C22544A-7EE6-4342-B048-85BDC9FD1C3A}</a:tableStyleId>
              </a:tblPr>
              <a:tblGrid>
                <a:gridCol w="2962907"/>
                <a:gridCol w="2389929"/>
                <a:gridCol w="2496037"/>
              </a:tblGrid>
              <a:tr h="0">
                <a:tc>
                  <a:txBody>
                    <a:bodyPr/>
                    <a:lstStyle/>
                    <a:p>
                      <a:pPr marL="457200" algn="ctr">
                        <a:lnSpc>
                          <a:spcPct val="150000"/>
                        </a:lnSpc>
                        <a:spcAft>
                          <a:spcPts val="0"/>
                        </a:spcAft>
                      </a:pPr>
                      <a:r>
                        <a:rPr lang="es-EC" sz="2000" dirty="0">
                          <a:effectLst/>
                        </a:rPr>
                        <a:t>VARIABLE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2000">
                          <a:effectLst/>
                        </a:rPr>
                        <a:t>FRECUENCIA</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2000">
                          <a:effectLst/>
                        </a:rPr>
                        <a:t>%</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457200">
                        <a:lnSpc>
                          <a:spcPct val="150000"/>
                        </a:lnSpc>
                        <a:spcAft>
                          <a:spcPts val="0"/>
                        </a:spcAft>
                      </a:pPr>
                      <a:r>
                        <a:rPr lang="es-EC" sz="2000">
                          <a:effectLst/>
                        </a:rPr>
                        <a:t>Si</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50</a:t>
                      </a:r>
                      <a:endParaRPr lang="es-EC"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a:effectLst/>
                          <a:latin typeface="Arial" panose="020B0604020202020204" pitchFamily="34" charset="0"/>
                          <a:cs typeface="Arial" panose="020B0604020202020204" pitchFamily="34" charset="0"/>
                        </a:rPr>
                        <a:t>41,30</a:t>
                      </a:r>
                      <a:endParaRPr lang="es-EC"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457200">
                        <a:lnSpc>
                          <a:spcPct val="150000"/>
                        </a:lnSpc>
                        <a:spcAft>
                          <a:spcPts val="0"/>
                        </a:spcAft>
                      </a:pPr>
                      <a:r>
                        <a:rPr lang="es-EC" sz="2000">
                          <a:effectLst/>
                        </a:rPr>
                        <a:t>No</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2000">
                          <a:effectLst/>
                          <a:latin typeface="Arial" panose="020B0604020202020204" pitchFamily="34" charset="0"/>
                          <a:cs typeface="Arial" panose="020B0604020202020204" pitchFamily="34" charset="0"/>
                        </a:rPr>
                        <a:t>71</a:t>
                      </a:r>
                      <a:endParaRPr lang="es-EC"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a:effectLst/>
                          <a:latin typeface="Arial" panose="020B0604020202020204" pitchFamily="34" charset="0"/>
                          <a:cs typeface="Arial" panose="020B0604020202020204" pitchFamily="34" charset="0"/>
                        </a:rPr>
                        <a:t>58,70</a:t>
                      </a:r>
                      <a:endParaRPr lang="es-EC"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457200" algn="ctr">
                        <a:lnSpc>
                          <a:spcPct val="150000"/>
                        </a:lnSpc>
                        <a:spcAft>
                          <a:spcPts val="0"/>
                        </a:spcAft>
                      </a:pPr>
                      <a:r>
                        <a:rPr lang="es-EC" sz="2000">
                          <a:effectLst/>
                        </a:rPr>
                        <a:t>TOTAL</a:t>
                      </a:r>
                      <a:endParaRPr lang="es-EC"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50000"/>
                        </a:lnSpc>
                        <a:spcAft>
                          <a:spcPts val="0"/>
                        </a:spcAft>
                      </a:pPr>
                      <a:r>
                        <a:rPr lang="es-EC" sz="2000">
                          <a:effectLst/>
                          <a:latin typeface="Arial" panose="020B0604020202020204" pitchFamily="34" charset="0"/>
                          <a:cs typeface="Arial" panose="020B0604020202020204" pitchFamily="34" charset="0"/>
                        </a:rPr>
                        <a:t>121</a:t>
                      </a:r>
                      <a:endParaRPr lang="es-EC"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100</a:t>
                      </a:r>
                      <a:endParaRPr lang="es-EC"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graphicFrame>
        <p:nvGraphicFramePr>
          <p:cNvPr id="6" name="Gráfico 5"/>
          <p:cNvGraphicFramePr/>
          <p:nvPr>
            <p:extLst>
              <p:ext uri="{D42A27DB-BD31-4B8C-83A1-F6EECF244321}">
                <p14:modId xmlns:p14="http://schemas.microsoft.com/office/powerpoint/2010/main" val="1088893794"/>
              </p:ext>
            </p:extLst>
          </p:nvPr>
        </p:nvGraphicFramePr>
        <p:xfrm>
          <a:off x="611560" y="3717032"/>
          <a:ext cx="7848872" cy="23762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0082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9" name="8 Tabla"/>
          <p:cNvGraphicFramePr>
            <a:graphicFrameLocks noGrp="1"/>
          </p:cNvGraphicFramePr>
          <p:nvPr>
            <p:extLst>
              <p:ext uri="{D42A27DB-BD31-4B8C-83A1-F6EECF244321}">
                <p14:modId xmlns:p14="http://schemas.microsoft.com/office/powerpoint/2010/main" val="449431887"/>
              </p:ext>
            </p:extLst>
          </p:nvPr>
        </p:nvGraphicFramePr>
        <p:xfrm>
          <a:off x="467543" y="2392288"/>
          <a:ext cx="8262148" cy="2011680"/>
        </p:xfrm>
        <a:graphic>
          <a:graphicData uri="http://schemas.openxmlformats.org/drawingml/2006/table">
            <a:tbl>
              <a:tblPr firstRow="1" firstCol="1" bandRow="1">
                <a:tableStyleId>{5C22544A-7EE6-4342-B048-85BDC9FD1C3A}</a:tableStyleId>
              </a:tblPr>
              <a:tblGrid>
                <a:gridCol w="3239203"/>
                <a:gridCol w="2456932"/>
                <a:gridCol w="2566013"/>
              </a:tblGrid>
              <a:tr h="0">
                <a:tc>
                  <a:txBody>
                    <a:bodyPr/>
                    <a:lstStyle/>
                    <a:p>
                      <a:pPr marL="457200" algn="ctr">
                        <a:lnSpc>
                          <a:spcPct val="150000"/>
                        </a:lnSpc>
                        <a:spcAft>
                          <a:spcPts val="0"/>
                        </a:spcAft>
                      </a:pPr>
                      <a:r>
                        <a:rPr lang="es-EC" sz="1600" dirty="0">
                          <a:effectLst/>
                          <a:latin typeface="+mn-lt"/>
                        </a:rPr>
                        <a:t>VARIABLE</a:t>
                      </a:r>
                      <a:endParaRPr lang="es-EC" sz="1600" dirty="0">
                        <a:effectLst/>
                        <a:latin typeface="+mn-lt"/>
                        <a:ea typeface="Calibri"/>
                        <a:cs typeface="Times New Roman"/>
                      </a:endParaRPr>
                    </a:p>
                  </a:txBody>
                  <a:tcPr marL="68580" marR="68580" marT="0" marB="0"/>
                </a:tc>
                <a:tc>
                  <a:txBody>
                    <a:bodyPr/>
                    <a:lstStyle/>
                    <a:p>
                      <a:pPr marL="457200" algn="ctr">
                        <a:lnSpc>
                          <a:spcPct val="150000"/>
                        </a:lnSpc>
                        <a:spcAft>
                          <a:spcPts val="0"/>
                        </a:spcAft>
                      </a:pPr>
                      <a:r>
                        <a:rPr lang="es-EC" sz="1600" dirty="0">
                          <a:effectLst/>
                          <a:latin typeface="+mn-lt"/>
                        </a:rPr>
                        <a:t>FRECUENCIA</a:t>
                      </a:r>
                      <a:endParaRPr lang="es-EC" sz="1600" dirty="0">
                        <a:effectLst/>
                        <a:latin typeface="+mn-lt"/>
                        <a:ea typeface="Calibri"/>
                        <a:cs typeface="Times New Roman"/>
                      </a:endParaRPr>
                    </a:p>
                  </a:txBody>
                  <a:tcPr marL="68580" marR="68580" marT="0" marB="0"/>
                </a:tc>
                <a:tc>
                  <a:txBody>
                    <a:bodyPr/>
                    <a:lstStyle/>
                    <a:p>
                      <a:pPr marL="457200" algn="ctr">
                        <a:lnSpc>
                          <a:spcPct val="150000"/>
                        </a:lnSpc>
                        <a:spcAft>
                          <a:spcPts val="0"/>
                        </a:spcAft>
                      </a:pPr>
                      <a:r>
                        <a:rPr lang="es-EC" sz="1600">
                          <a:effectLst/>
                          <a:latin typeface="+mn-lt"/>
                        </a:rPr>
                        <a:t>%</a:t>
                      </a:r>
                      <a:endParaRPr lang="es-EC" sz="1600">
                        <a:effectLst/>
                        <a:latin typeface="+mn-lt"/>
                        <a:ea typeface="Calibri"/>
                        <a:cs typeface="Times New Roman"/>
                      </a:endParaRPr>
                    </a:p>
                  </a:txBody>
                  <a:tcPr marL="68580" marR="68580" marT="0" marB="0"/>
                </a:tc>
              </a:tr>
              <a:tr h="0">
                <a:tc>
                  <a:txBody>
                    <a:bodyPr/>
                    <a:lstStyle/>
                    <a:p>
                      <a:pPr marL="457200">
                        <a:lnSpc>
                          <a:spcPct val="150000"/>
                        </a:lnSpc>
                        <a:spcAft>
                          <a:spcPts val="0"/>
                        </a:spcAft>
                      </a:pPr>
                      <a:r>
                        <a:rPr lang="es-EC" sz="1600">
                          <a:effectLst/>
                          <a:latin typeface="+mn-lt"/>
                        </a:rPr>
                        <a:t>Alto</a:t>
                      </a:r>
                      <a:endParaRPr lang="es-EC" sz="1600">
                        <a:effectLst/>
                        <a:latin typeface="+mn-lt"/>
                        <a:ea typeface="Calibri"/>
                        <a:cs typeface="Times New Roman"/>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0</a:t>
                      </a:r>
                      <a:endParaRPr lang="es-EC" sz="18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0,00</a:t>
                      </a:r>
                      <a:endParaRPr lang="es-EC" sz="18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nSpc>
                          <a:spcPct val="150000"/>
                        </a:lnSpc>
                        <a:spcAft>
                          <a:spcPts val="0"/>
                        </a:spcAft>
                      </a:pPr>
                      <a:r>
                        <a:rPr lang="es-EC" sz="1600">
                          <a:effectLst/>
                          <a:latin typeface="+mn-lt"/>
                        </a:rPr>
                        <a:t>Mediano</a:t>
                      </a:r>
                      <a:endParaRPr lang="es-EC" sz="1600">
                        <a:effectLst/>
                        <a:latin typeface="+mn-lt"/>
                        <a:ea typeface="Calibri"/>
                        <a:cs typeface="Times New Roman"/>
                      </a:endParaRPr>
                    </a:p>
                  </a:txBody>
                  <a:tcPr marL="68580" marR="68580" marT="0" marB="0"/>
                </a:tc>
                <a:tc>
                  <a:txBody>
                    <a:bodyPr/>
                    <a:lstStyle/>
                    <a:p>
                      <a:pPr marL="457200" algn="ctr">
                        <a:lnSpc>
                          <a:spcPct val="150000"/>
                        </a:lnSpc>
                        <a:spcAft>
                          <a:spcPts val="0"/>
                        </a:spcAft>
                      </a:pPr>
                      <a:r>
                        <a:rPr lang="es-EC" sz="1800">
                          <a:effectLst/>
                          <a:latin typeface="Arial" panose="020B0604020202020204" pitchFamily="34" charset="0"/>
                          <a:cs typeface="Arial" panose="020B0604020202020204" pitchFamily="34" charset="0"/>
                        </a:rPr>
                        <a:t>1</a:t>
                      </a:r>
                      <a:endParaRPr lang="es-EC" sz="18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16,60</a:t>
                      </a:r>
                      <a:endParaRPr lang="es-EC" sz="18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nSpc>
                          <a:spcPct val="150000"/>
                        </a:lnSpc>
                        <a:spcAft>
                          <a:spcPts val="0"/>
                        </a:spcAft>
                      </a:pPr>
                      <a:r>
                        <a:rPr lang="es-EC" sz="1600">
                          <a:effectLst/>
                          <a:latin typeface="+mn-lt"/>
                        </a:rPr>
                        <a:t>Bajo</a:t>
                      </a:r>
                      <a:endParaRPr lang="es-EC" sz="1600">
                        <a:effectLst/>
                        <a:latin typeface="+mn-lt"/>
                        <a:ea typeface="Calibri"/>
                        <a:cs typeface="Times New Roman"/>
                      </a:endParaRPr>
                    </a:p>
                  </a:txBody>
                  <a:tcPr marL="68580" marR="68580" marT="0" marB="0"/>
                </a:tc>
                <a:tc>
                  <a:txBody>
                    <a:bodyPr/>
                    <a:lstStyle/>
                    <a:p>
                      <a:pPr marL="457200" algn="ctr">
                        <a:lnSpc>
                          <a:spcPct val="150000"/>
                        </a:lnSpc>
                        <a:spcAft>
                          <a:spcPts val="0"/>
                        </a:spcAft>
                      </a:pPr>
                      <a:r>
                        <a:rPr lang="es-EC" sz="1800">
                          <a:effectLst/>
                          <a:latin typeface="Arial" panose="020B0604020202020204" pitchFamily="34" charset="0"/>
                          <a:cs typeface="Arial" panose="020B0604020202020204" pitchFamily="34" charset="0"/>
                        </a:rPr>
                        <a:t>5</a:t>
                      </a:r>
                      <a:endParaRPr lang="es-EC" sz="18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83,40</a:t>
                      </a:r>
                      <a:endParaRPr lang="es-EC" sz="18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gn="ctr">
                        <a:lnSpc>
                          <a:spcPct val="150000"/>
                        </a:lnSpc>
                        <a:spcAft>
                          <a:spcPts val="0"/>
                        </a:spcAft>
                      </a:pPr>
                      <a:r>
                        <a:rPr lang="es-EC" sz="1600">
                          <a:effectLst/>
                          <a:latin typeface="+mn-lt"/>
                        </a:rPr>
                        <a:t>TOTAL</a:t>
                      </a:r>
                      <a:endParaRPr lang="es-EC" sz="1600">
                        <a:effectLst/>
                        <a:latin typeface="+mn-lt"/>
                        <a:ea typeface="Calibri"/>
                        <a:cs typeface="Times New Roman"/>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6</a:t>
                      </a:r>
                      <a:endParaRPr lang="es-EC" sz="18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1800" dirty="0">
                          <a:effectLst/>
                          <a:latin typeface="Arial" panose="020B0604020202020204" pitchFamily="34" charset="0"/>
                          <a:cs typeface="Arial" panose="020B0604020202020204" pitchFamily="34" charset="0"/>
                        </a:rPr>
                        <a:t>100</a:t>
                      </a:r>
                      <a:endParaRPr lang="es-EC" sz="18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10" name="Rectangle 5"/>
          <p:cNvSpPr>
            <a:spLocks noChangeArrowheads="1"/>
          </p:cNvSpPr>
          <p:nvPr/>
        </p:nvSpPr>
        <p:spPr bwMode="auto">
          <a:xfrm>
            <a:off x="467544" y="188640"/>
            <a:ext cx="8280920" cy="430887"/>
          </a:xfrm>
          <a:prstGeom prst="rect">
            <a:avLst/>
          </a:prstGeom>
          <a:solidFill>
            <a:schemeClr val="bg1"/>
          </a:solidFill>
          <a:ln>
            <a:noFill/>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R="0" lvl="0" algn="l" defTabSz="914400" rtl="0" eaLnBrk="1" fontAlgn="base" latinLnBrk="0" hangingPunct="1">
              <a:lnSpc>
                <a:spcPct val="100000"/>
              </a:lnSpc>
              <a:spcBef>
                <a:spcPct val="0"/>
              </a:spcBef>
              <a:spcAft>
                <a:spcPct val="0"/>
              </a:spcAft>
              <a:buClrTx/>
              <a:buSzTx/>
              <a:tabLst/>
            </a:pPr>
            <a:r>
              <a:rPr kumimoji="0" lang="es-ES_tradnl" altLang="es-EC" sz="2200" b="1" i="0" u="none" strike="noStrike" cap="none" normalizeH="0" baseline="0" dirty="0" smtClean="0">
                <a:ln>
                  <a:noFill/>
                </a:ln>
                <a:solidFill>
                  <a:schemeClr val="tx1"/>
                </a:solidFill>
                <a:effectLst/>
                <a:latin typeface="+mn-lt"/>
                <a:ea typeface="Calibri" pitchFamily="34" charset="0"/>
                <a:cs typeface="Times New Roman" pitchFamily="18" charset="0"/>
              </a:rPr>
              <a:t>ENCUESTA DIRIGIDA AL PERSONAL DOCENTE DEL CEDE.</a:t>
            </a:r>
            <a:endParaRPr kumimoji="0" lang="es-EC" altLang="es-EC" sz="2200" b="0" i="0" u="none" strike="noStrike" cap="none" normalizeH="0" baseline="0" dirty="0" smtClean="0">
              <a:ln>
                <a:noFill/>
              </a:ln>
              <a:solidFill>
                <a:schemeClr val="tx1"/>
              </a:solidFill>
              <a:effectLst/>
              <a:latin typeface="+mn-lt"/>
            </a:endParaRPr>
          </a:p>
        </p:txBody>
      </p:sp>
      <p:graphicFrame>
        <p:nvGraphicFramePr>
          <p:cNvPr id="11" name="10 Gráfico"/>
          <p:cNvGraphicFramePr/>
          <p:nvPr>
            <p:extLst>
              <p:ext uri="{D42A27DB-BD31-4B8C-83A1-F6EECF244321}">
                <p14:modId xmlns:p14="http://schemas.microsoft.com/office/powerpoint/2010/main" val="1882970502"/>
              </p:ext>
            </p:extLst>
          </p:nvPr>
        </p:nvGraphicFramePr>
        <p:xfrm>
          <a:off x="467544" y="4437112"/>
          <a:ext cx="8262147" cy="2304256"/>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5"/>
          <p:cNvSpPr>
            <a:spLocks noChangeArrowheads="1"/>
          </p:cNvSpPr>
          <p:nvPr/>
        </p:nvSpPr>
        <p:spPr bwMode="auto">
          <a:xfrm>
            <a:off x="467544" y="692696"/>
            <a:ext cx="8280920" cy="1569660"/>
          </a:xfrm>
          <a:prstGeom prst="rect">
            <a:avLst/>
          </a:prstGeom>
          <a:solidFill>
            <a:schemeClr val="bg1"/>
          </a:solidFill>
          <a:ln>
            <a:noFill/>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es-EC" altLang="es-EC" sz="2400" b="1" i="0" u="none" strike="noStrike" cap="none" normalizeH="0" baseline="0" dirty="0" smtClean="0">
                <a:ln>
                  <a:noFill/>
                </a:ln>
                <a:solidFill>
                  <a:schemeClr val="tx1"/>
                </a:solidFill>
                <a:effectLst/>
                <a:latin typeface="+mn-lt"/>
                <a:ea typeface="Times New Roman" pitchFamily="18" charset="0"/>
                <a:cs typeface="Times New Roman" pitchFamily="18" charset="0"/>
              </a:rPr>
              <a:t>¿Cuál es el desempeño del personal militar que no ha recibido el curso de Pedagogía y se encuentra cumpliendo las funciones Docentes en las diferentes Escuelas de Perfeccionamiento de Tropa?</a:t>
            </a:r>
            <a:endParaRPr kumimoji="0" lang="es-EC" altLang="es-EC" sz="24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89689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934485984"/>
              </p:ext>
            </p:extLst>
          </p:nvPr>
        </p:nvGraphicFramePr>
        <p:xfrm>
          <a:off x="971601" y="1916832"/>
          <a:ext cx="7200798" cy="1828800"/>
        </p:xfrm>
        <a:graphic>
          <a:graphicData uri="http://schemas.openxmlformats.org/drawingml/2006/table">
            <a:tbl>
              <a:tblPr firstRow="1" firstCol="1" bandRow="1">
                <a:tableStyleId>{5C22544A-7EE6-4342-B048-85BDC9FD1C3A}</a:tableStyleId>
              </a:tblPr>
              <a:tblGrid>
                <a:gridCol w="2823097"/>
                <a:gridCol w="2141316"/>
                <a:gridCol w="2236385"/>
              </a:tblGrid>
              <a:tr h="0">
                <a:tc>
                  <a:txBody>
                    <a:bodyPr/>
                    <a:lstStyle/>
                    <a:p>
                      <a:pPr marL="457200" algn="ctr">
                        <a:lnSpc>
                          <a:spcPct val="150000"/>
                        </a:lnSpc>
                        <a:spcAft>
                          <a:spcPts val="0"/>
                        </a:spcAft>
                      </a:pPr>
                      <a:r>
                        <a:rPr lang="es-EC" sz="2000" dirty="0">
                          <a:effectLst/>
                        </a:rPr>
                        <a:t>VARIABLE</a:t>
                      </a:r>
                      <a:endParaRPr lang="es-EC" sz="2000" dirty="0">
                        <a:effectLst/>
                        <a:latin typeface="Calibri"/>
                        <a:ea typeface="Calibri"/>
                        <a:cs typeface="Times New Roman"/>
                      </a:endParaRPr>
                    </a:p>
                  </a:txBody>
                  <a:tcPr marL="68580" marR="68580" marT="0" marB="0"/>
                </a:tc>
                <a:tc>
                  <a:txBody>
                    <a:bodyPr/>
                    <a:lstStyle/>
                    <a:p>
                      <a:pPr marL="457200" indent="-457200" algn="ctr">
                        <a:lnSpc>
                          <a:spcPct val="150000"/>
                        </a:lnSpc>
                        <a:spcAft>
                          <a:spcPts val="0"/>
                        </a:spcAft>
                      </a:pPr>
                      <a:r>
                        <a:rPr lang="es-EC" sz="2000" dirty="0">
                          <a:effectLst/>
                        </a:rPr>
                        <a:t>FRECUENCIA</a:t>
                      </a:r>
                      <a:endParaRPr lang="es-EC" sz="2000" dirty="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a:effectLst/>
                        </a:rPr>
                        <a:t>%</a:t>
                      </a:r>
                      <a:endParaRPr lang="es-EC" sz="2000">
                        <a:effectLst/>
                        <a:latin typeface="Calibri"/>
                        <a:ea typeface="Calibri"/>
                        <a:cs typeface="Times New Roman"/>
                      </a:endParaRPr>
                    </a:p>
                  </a:txBody>
                  <a:tcPr marL="68580" marR="68580" marT="0" marB="0"/>
                </a:tc>
              </a:tr>
              <a:tr h="0">
                <a:tc>
                  <a:txBody>
                    <a:bodyPr/>
                    <a:lstStyle/>
                    <a:p>
                      <a:pPr marL="457200">
                        <a:lnSpc>
                          <a:spcPct val="150000"/>
                        </a:lnSpc>
                        <a:spcAft>
                          <a:spcPts val="0"/>
                        </a:spcAft>
                      </a:pPr>
                      <a:r>
                        <a:rPr lang="es-EC" sz="2000">
                          <a:effectLst/>
                        </a:rPr>
                        <a:t>Si</a:t>
                      </a:r>
                      <a:endParaRPr lang="es-EC" sz="20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0</a:t>
                      </a:r>
                      <a:endParaRPr lang="es-EC" sz="20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0,00</a:t>
                      </a:r>
                      <a:endParaRPr lang="es-EC" sz="20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nSpc>
                          <a:spcPct val="150000"/>
                        </a:lnSpc>
                        <a:spcAft>
                          <a:spcPts val="0"/>
                        </a:spcAft>
                      </a:pPr>
                      <a:r>
                        <a:rPr lang="es-EC" sz="2000">
                          <a:effectLst/>
                        </a:rPr>
                        <a:t>No</a:t>
                      </a:r>
                      <a:endParaRPr lang="es-EC" sz="20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6</a:t>
                      </a:r>
                      <a:endParaRPr lang="es-EC" sz="20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100,00</a:t>
                      </a:r>
                      <a:endParaRPr lang="es-EC" sz="20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gn="ctr">
                        <a:lnSpc>
                          <a:spcPct val="150000"/>
                        </a:lnSpc>
                        <a:spcAft>
                          <a:spcPts val="0"/>
                        </a:spcAft>
                      </a:pPr>
                      <a:r>
                        <a:rPr lang="es-EC" sz="2000">
                          <a:effectLst/>
                        </a:rPr>
                        <a:t>TOTAL</a:t>
                      </a:r>
                      <a:endParaRPr lang="es-EC" sz="20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2000">
                          <a:effectLst/>
                          <a:latin typeface="Arial" panose="020B0604020202020204" pitchFamily="34" charset="0"/>
                          <a:cs typeface="Arial" panose="020B0604020202020204" pitchFamily="34" charset="0"/>
                        </a:rPr>
                        <a:t>6</a:t>
                      </a:r>
                      <a:endParaRPr lang="es-EC" sz="20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2000" dirty="0">
                          <a:effectLst/>
                          <a:latin typeface="Arial" panose="020B0604020202020204" pitchFamily="34" charset="0"/>
                          <a:cs typeface="Arial" panose="020B0604020202020204" pitchFamily="34" charset="0"/>
                        </a:rPr>
                        <a:t>100</a:t>
                      </a:r>
                      <a:endParaRPr lang="es-EC" sz="20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6" name="Rectangle 5"/>
          <p:cNvSpPr>
            <a:spLocks noChangeArrowheads="1"/>
          </p:cNvSpPr>
          <p:nvPr/>
        </p:nvSpPr>
        <p:spPr bwMode="auto">
          <a:xfrm>
            <a:off x="971599" y="692696"/>
            <a:ext cx="7200801" cy="830997"/>
          </a:xfrm>
          <a:prstGeom prst="rect">
            <a:avLst/>
          </a:prstGeom>
          <a:solidFill>
            <a:schemeClr val="bg1"/>
          </a:solidFill>
          <a:ln>
            <a:noFill/>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s-EC" altLang="es-EC" sz="2400" b="1" i="0" u="none" strike="noStrike" cap="none" normalizeH="0" baseline="0" dirty="0" smtClean="0">
                <a:ln>
                  <a:noFill/>
                </a:ln>
                <a:solidFill>
                  <a:schemeClr val="tx1"/>
                </a:solidFill>
                <a:effectLst/>
                <a:ea typeface="Times New Roman" pitchFamily="18" charset="0"/>
                <a:cs typeface="Times New Roman" pitchFamily="18" charset="0"/>
              </a:rPr>
              <a:t>¿Cree Ud. que el tiempo designado para dictar el curso de Pedagogía es el suficiente?</a:t>
            </a:r>
            <a:r>
              <a:rPr kumimoji="0" lang="es-EC" altLang="es-EC" sz="2400" b="0" i="0" u="none" strike="noStrike" cap="none" normalizeH="0" baseline="0" dirty="0" smtClean="0">
                <a:ln>
                  <a:noFill/>
                </a:ln>
                <a:solidFill>
                  <a:schemeClr val="tx1"/>
                </a:solidFill>
                <a:effectLst/>
                <a:ea typeface="Times New Roman" pitchFamily="18" charset="0"/>
                <a:cs typeface="Times New Roman" pitchFamily="18" charset="0"/>
              </a:rPr>
              <a:t>	</a:t>
            </a:r>
            <a:endParaRPr kumimoji="0" lang="es-EC" altLang="es-EC" sz="2400" b="0" i="0" u="none" strike="noStrike" cap="none" normalizeH="0" baseline="0" dirty="0" smtClean="0">
              <a:ln>
                <a:noFill/>
              </a:ln>
              <a:solidFill>
                <a:schemeClr val="tx1"/>
              </a:solidFill>
              <a:effectLst/>
              <a:cs typeface="Arial" pitchFamily="34" charset="0"/>
            </a:endParaRPr>
          </a:p>
        </p:txBody>
      </p:sp>
      <p:graphicFrame>
        <p:nvGraphicFramePr>
          <p:cNvPr id="12" name="11 Gráfico"/>
          <p:cNvGraphicFramePr/>
          <p:nvPr>
            <p:extLst>
              <p:ext uri="{D42A27DB-BD31-4B8C-83A1-F6EECF244321}">
                <p14:modId xmlns:p14="http://schemas.microsoft.com/office/powerpoint/2010/main" val="1729713012"/>
              </p:ext>
            </p:extLst>
          </p:nvPr>
        </p:nvGraphicFramePr>
        <p:xfrm>
          <a:off x="971599" y="4077072"/>
          <a:ext cx="7200800" cy="24292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61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490741005"/>
              </p:ext>
            </p:extLst>
          </p:nvPr>
        </p:nvGraphicFramePr>
        <p:xfrm>
          <a:off x="755576" y="1916832"/>
          <a:ext cx="7776863" cy="2560320"/>
        </p:xfrm>
        <a:graphic>
          <a:graphicData uri="http://schemas.openxmlformats.org/drawingml/2006/table">
            <a:tbl>
              <a:tblPr firstRow="1" firstCol="1" bandRow="1">
                <a:tableStyleId>{5C22544A-7EE6-4342-B048-85BDC9FD1C3A}</a:tableStyleId>
              </a:tblPr>
              <a:tblGrid>
                <a:gridCol w="3048945"/>
                <a:gridCol w="2312622"/>
                <a:gridCol w="2415296"/>
              </a:tblGrid>
              <a:tr h="0">
                <a:tc>
                  <a:txBody>
                    <a:bodyPr/>
                    <a:lstStyle/>
                    <a:p>
                      <a:pPr marL="457200" algn="ctr">
                        <a:lnSpc>
                          <a:spcPct val="150000"/>
                        </a:lnSpc>
                        <a:spcAft>
                          <a:spcPts val="0"/>
                        </a:spcAft>
                      </a:pPr>
                      <a:r>
                        <a:rPr lang="es-EC" sz="1600">
                          <a:effectLst/>
                        </a:rPr>
                        <a:t>VARIABLE</a:t>
                      </a:r>
                      <a:endParaRPr lang="es-EC" sz="16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1600">
                          <a:effectLst/>
                        </a:rPr>
                        <a:t>FRECUENCIA</a:t>
                      </a:r>
                      <a:endParaRPr lang="es-EC" sz="16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1600">
                          <a:effectLst/>
                        </a:rPr>
                        <a:t>%</a:t>
                      </a:r>
                      <a:endParaRPr lang="es-EC" sz="1600">
                        <a:effectLst/>
                        <a:latin typeface="Calibri"/>
                        <a:ea typeface="Calibri"/>
                        <a:cs typeface="Times New Roman"/>
                      </a:endParaRPr>
                    </a:p>
                  </a:txBody>
                  <a:tcPr marL="68580" marR="68580" marT="0" marB="0"/>
                </a:tc>
              </a:tr>
              <a:tr h="0">
                <a:tc>
                  <a:txBody>
                    <a:bodyPr/>
                    <a:lstStyle/>
                    <a:p>
                      <a:pPr marL="457200">
                        <a:lnSpc>
                          <a:spcPct val="150000"/>
                        </a:lnSpc>
                        <a:spcAft>
                          <a:spcPts val="0"/>
                        </a:spcAft>
                      </a:pPr>
                      <a:r>
                        <a:rPr lang="es-EC" sz="1600">
                          <a:effectLst/>
                        </a:rPr>
                        <a:t>Práctica Docente</a:t>
                      </a:r>
                      <a:endParaRPr lang="es-EC" sz="16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1600" dirty="0">
                          <a:effectLst/>
                          <a:latin typeface="Arial" panose="020B0604020202020204" pitchFamily="34" charset="0"/>
                          <a:cs typeface="Arial" panose="020B0604020202020204" pitchFamily="34" charset="0"/>
                        </a:rPr>
                        <a:t>3</a:t>
                      </a:r>
                      <a:endParaRPr lang="es-EC" sz="16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1600" dirty="0">
                          <a:effectLst/>
                          <a:latin typeface="Arial" panose="020B0604020202020204" pitchFamily="34" charset="0"/>
                          <a:cs typeface="Arial" panose="020B0604020202020204" pitchFamily="34" charset="0"/>
                        </a:rPr>
                        <a:t>50,00</a:t>
                      </a:r>
                      <a:endParaRPr lang="es-EC" sz="16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nSpc>
                          <a:spcPct val="150000"/>
                        </a:lnSpc>
                        <a:spcAft>
                          <a:spcPts val="0"/>
                        </a:spcAft>
                      </a:pPr>
                      <a:r>
                        <a:rPr lang="es-EC" sz="1600">
                          <a:effectLst/>
                        </a:rPr>
                        <a:t>Evaluación</a:t>
                      </a:r>
                      <a:endParaRPr lang="es-EC" sz="16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1600">
                          <a:effectLst/>
                          <a:latin typeface="Arial" panose="020B0604020202020204" pitchFamily="34" charset="0"/>
                          <a:cs typeface="Arial" panose="020B0604020202020204" pitchFamily="34" charset="0"/>
                        </a:rPr>
                        <a:t>0</a:t>
                      </a:r>
                      <a:endParaRPr lang="es-EC"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1600" dirty="0">
                          <a:effectLst/>
                          <a:latin typeface="Arial" panose="020B0604020202020204" pitchFamily="34" charset="0"/>
                          <a:cs typeface="Arial" panose="020B0604020202020204" pitchFamily="34" charset="0"/>
                        </a:rPr>
                        <a:t>0,00</a:t>
                      </a:r>
                      <a:endParaRPr lang="es-EC" sz="16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nSpc>
                          <a:spcPct val="150000"/>
                        </a:lnSpc>
                        <a:spcAft>
                          <a:spcPts val="0"/>
                        </a:spcAft>
                      </a:pPr>
                      <a:r>
                        <a:rPr lang="es-EC" sz="1600">
                          <a:effectLst/>
                        </a:rPr>
                        <a:t>Software educativo</a:t>
                      </a:r>
                      <a:endParaRPr lang="es-EC" sz="16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1600">
                          <a:effectLst/>
                          <a:latin typeface="Arial" panose="020B0604020202020204" pitchFamily="34" charset="0"/>
                          <a:cs typeface="Arial" panose="020B0604020202020204" pitchFamily="34" charset="0"/>
                        </a:rPr>
                        <a:t>0</a:t>
                      </a:r>
                      <a:endParaRPr lang="es-EC"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1600" dirty="0">
                          <a:effectLst/>
                          <a:latin typeface="Arial" panose="020B0604020202020204" pitchFamily="34" charset="0"/>
                          <a:cs typeface="Arial" panose="020B0604020202020204" pitchFamily="34" charset="0"/>
                        </a:rPr>
                        <a:t>0,00</a:t>
                      </a:r>
                      <a:endParaRPr lang="es-EC" sz="16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nSpc>
                          <a:spcPct val="150000"/>
                        </a:lnSpc>
                        <a:spcAft>
                          <a:spcPts val="0"/>
                        </a:spcAft>
                      </a:pPr>
                      <a:r>
                        <a:rPr lang="es-EC" sz="1600">
                          <a:effectLst/>
                        </a:rPr>
                        <a:t>Técnicas de estudio</a:t>
                      </a:r>
                      <a:endParaRPr lang="es-EC" sz="16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1600">
                          <a:effectLst/>
                          <a:latin typeface="Arial" panose="020B0604020202020204" pitchFamily="34" charset="0"/>
                          <a:cs typeface="Arial" panose="020B0604020202020204" pitchFamily="34" charset="0"/>
                        </a:rPr>
                        <a:t>1</a:t>
                      </a:r>
                      <a:endParaRPr lang="es-EC"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1600" dirty="0">
                          <a:effectLst/>
                          <a:latin typeface="Arial" panose="020B0604020202020204" pitchFamily="34" charset="0"/>
                          <a:cs typeface="Arial" panose="020B0604020202020204" pitchFamily="34" charset="0"/>
                        </a:rPr>
                        <a:t>16,60</a:t>
                      </a:r>
                      <a:endParaRPr lang="es-EC" sz="16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nSpc>
                          <a:spcPct val="150000"/>
                        </a:lnSpc>
                        <a:spcAft>
                          <a:spcPts val="0"/>
                        </a:spcAft>
                      </a:pPr>
                      <a:r>
                        <a:rPr lang="es-EC" sz="1600">
                          <a:effectLst/>
                        </a:rPr>
                        <a:t>Otros</a:t>
                      </a:r>
                      <a:endParaRPr lang="es-EC" sz="16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1600">
                          <a:effectLst/>
                          <a:latin typeface="Arial" panose="020B0604020202020204" pitchFamily="34" charset="0"/>
                          <a:cs typeface="Arial" panose="020B0604020202020204" pitchFamily="34" charset="0"/>
                        </a:rPr>
                        <a:t>2</a:t>
                      </a:r>
                      <a:endParaRPr lang="es-EC"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1600" dirty="0">
                          <a:effectLst/>
                          <a:latin typeface="Arial" panose="020B0604020202020204" pitchFamily="34" charset="0"/>
                          <a:cs typeface="Arial" panose="020B0604020202020204" pitchFamily="34" charset="0"/>
                        </a:rPr>
                        <a:t>33,40</a:t>
                      </a:r>
                      <a:endParaRPr lang="es-EC" sz="1600" dirty="0">
                        <a:effectLst/>
                        <a:latin typeface="Arial" panose="020B0604020202020204" pitchFamily="34" charset="0"/>
                        <a:ea typeface="Calibri"/>
                        <a:cs typeface="Arial" panose="020B0604020202020204" pitchFamily="34" charset="0"/>
                      </a:endParaRPr>
                    </a:p>
                  </a:txBody>
                  <a:tcPr marL="68580" marR="68580" marT="0" marB="0"/>
                </a:tc>
              </a:tr>
              <a:tr h="0">
                <a:tc>
                  <a:txBody>
                    <a:bodyPr/>
                    <a:lstStyle/>
                    <a:p>
                      <a:pPr marL="457200" algn="ctr">
                        <a:lnSpc>
                          <a:spcPct val="150000"/>
                        </a:lnSpc>
                        <a:spcAft>
                          <a:spcPts val="0"/>
                        </a:spcAft>
                      </a:pPr>
                      <a:r>
                        <a:rPr lang="es-EC" sz="1600">
                          <a:effectLst/>
                        </a:rPr>
                        <a:t>TOTAL</a:t>
                      </a:r>
                      <a:endParaRPr lang="es-EC" sz="1600">
                        <a:effectLst/>
                        <a:latin typeface="Calibri"/>
                        <a:ea typeface="Calibri"/>
                        <a:cs typeface="Times New Roman"/>
                      </a:endParaRPr>
                    </a:p>
                  </a:txBody>
                  <a:tcPr marL="68580" marR="68580" marT="0" marB="0"/>
                </a:tc>
                <a:tc>
                  <a:txBody>
                    <a:bodyPr/>
                    <a:lstStyle/>
                    <a:p>
                      <a:pPr marL="457200" algn="ctr">
                        <a:lnSpc>
                          <a:spcPct val="150000"/>
                        </a:lnSpc>
                        <a:spcAft>
                          <a:spcPts val="0"/>
                        </a:spcAft>
                      </a:pPr>
                      <a:r>
                        <a:rPr lang="es-EC" sz="1600">
                          <a:effectLst/>
                          <a:latin typeface="Arial" panose="020B0604020202020204" pitchFamily="34" charset="0"/>
                          <a:cs typeface="Arial" panose="020B0604020202020204" pitchFamily="34" charset="0"/>
                        </a:rPr>
                        <a:t>6</a:t>
                      </a:r>
                      <a:endParaRPr lang="es-EC" sz="1600">
                        <a:effectLst/>
                        <a:latin typeface="Arial" panose="020B0604020202020204" pitchFamily="34" charset="0"/>
                        <a:ea typeface="Calibri"/>
                        <a:cs typeface="Arial" panose="020B0604020202020204" pitchFamily="34" charset="0"/>
                      </a:endParaRPr>
                    </a:p>
                  </a:txBody>
                  <a:tcPr marL="68580" marR="68580" marT="0" marB="0"/>
                </a:tc>
                <a:tc>
                  <a:txBody>
                    <a:bodyPr/>
                    <a:lstStyle/>
                    <a:p>
                      <a:pPr marL="457200" algn="ctr">
                        <a:lnSpc>
                          <a:spcPct val="150000"/>
                        </a:lnSpc>
                        <a:spcAft>
                          <a:spcPts val="0"/>
                        </a:spcAft>
                      </a:pPr>
                      <a:r>
                        <a:rPr lang="es-EC" sz="1600" dirty="0">
                          <a:effectLst/>
                          <a:latin typeface="Arial" panose="020B0604020202020204" pitchFamily="34" charset="0"/>
                          <a:cs typeface="Arial" panose="020B0604020202020204" pitchFamily="34" charset="0"/>
                        </a:rPr>
                        <a:t>100</a:t>
                      </a:r>
                      <a:endParaRPr lang="es-EC" sz="1600" dirty="0">
                        <a:effectLst/>
                        <a:latin typeface="Arial" panose="020B0604020202020204" pitchFamily="34" charset="0"/>
                        <a:ea typeface="Calibri"/>
                        <a:cs typeface="Arial" panose="020B0604020202020204" pitchFamily="34" charset="0"/>
                      </a:endParaRPr>
                    </a:p>
                  </a:txBody>
                  <a:tcPr marL="68580" marR="68580" marT="0" marB="0"/>
                </a:tc>
              </a:tr>
            </a:tbl>
          </a:graphicData>
        </a:graphic>
      </p:graphicFrame>
      <p:sp>
        <p:nvSpPr>
          <p:cNvPr id="3" name="Rectangle 2"/>
          <p:cNvSpPr>
            <a:spLocks noChangeArrowheads="1"/>
          </p:cNvSpPr>
          <p:nvPr/>
        </p:nvSpPr>
        <p:spPr bwMode="auto">
          <a:xfrm>
            <a:off x="755576" y="188640"/>
            <a:ext cx="7776864" cy="1569660"/>
          </a:xfrm>
          <a:prstGeom prst="rect">
            <a:avLst/>
          </a:prstGeom>
          <a:solidFill>
            <a:schemeClr val="bg1"/>
          </a:solidFill>
          <a:ln>
            <a:noFill/>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spAutoFit/>
          </a:bodyPr>
          <a:lstStyle/>
          <a:p>
            <a:pPr marL="171450" marR="0" lvl="0" indent="-17145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s-EC" altLang="es-EC" sz="2400" b="1" i="0" u="none" strike="noStrike" cap="none" normalizeH="0" baseline="0" dirty="0" smtClean="0">
                <a:ln>
                  <a:noFill/>
                </a:ln>
                <a:solidFill>
                  <a:schemeClr val="tx1"/>
                </a:solidFill>
                <a:effectLst/>
                <a:ea typeface="Times New Roman" pitchFamily="18" charset="0"/>
                <a:cs typeface="Times New Roman" pitchFamily="18" charset="0"/>
              </a:rPr>
              <a:t>¿Qué asignatura o temas se debería agregar al curso Pedagogía, con la finalidad de que un Docente Militar, pueda cumplir con las funciones académicas sin ningún inconveniente?</a:t>
            </a:r>
            <a:endParaRPr kumimoji="0" lang="es-EC" altLang="es-EC" sz="2400" b="0" i="0" u="none" strike="noStrike" cap="none" normalizeH="0" baseline="0" dirty="0" smtClean="0">
              <a:ln>
                <a:noFill/>
              </a:ln>
              <a:solidFill>
                <a:schemeClr val="tx1"/>
              </a:solidFill>
              <a:effectLst/>
              <a:cs typeface="Arial" pitchFamily="34" charset="0"/>
            </a:endParaRPr>
          </a:p>
        </p:txBody>
      </p:sp>
      <p:graphicFrame>
        <p:nvGraphicFramePr>
          <p:cNvPr id="7" name="6 Gráfico"/>
          <p:cNvGraphicFramePr/>
          <p:nvPr>
            <p:extLst>
              <p:ext uri="{D42A27DB-BD31-4B8C-83A1-F6EECF244321}">
                <p14:modId xmlns:p14="http://schemas.microsoft.com/office/powerpoint/2010/main" val="1097928844"/>
              </p:ext>
            </p:extLst>
          </p:nvPr>
        </p:nvGraphicFramePr>
        <p:xfrm>
          <a:off x="755576" y="4437112"/>
          <a:ext cx="7776864" cy="2304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118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1 Rectángulo"/>
          <p:cNvSpPr/>
          <p:nvPr/>
        </p:nvSpPr>
        <p:spPr>
          <a:xfrm>
            <a:off x="2285984" y="476672"/>
            <a:ext cx="4500594" cy="830997"/>
          </a:xfrm>
          <a:prstGeom prst="rect">
            <a:avLst/>
          </a:prstGeom>
          <a:noFill/>
        </p:spPr>
        <p:txBody>
          <a:bodyPr wrap="square" lIns="91440" tIns="45720" rIns="91440" bIns="45720">
            <a:spAutoFit/>
          </a:bodyPr>
          <a:lstStyle/>
          <a:p>
            <a:pPr algn="ctr"/>
            <a:r>
              <a:rPr lang="es-ES" sz="4800" b="1" cap="none" spc="100" dirty="0" smtClean="0">
                <a:ln w="18000">
                  <a:solidFill>
                    <a:srgbClr val="FF0000"/>
                  </a:solidFill>
                  <a:prstDash val="solid"/>
                </a:ln>
                <a:solidFill>
                  <a:srgbClr val="FF0000"/>
                </a:solidFill>
                <a:effectLst>
                  <a:outerShdw blurRad="25000" dist="20000" dir="16020000" algn="tl">
                    <a:schemeClr val="accent1">
                      <a:satMod val="200000"/>
                      <a:shade val="1000"/>
                      <a:alpha val="60000"/>
                    </a:schemeClr>
                  </a:outerShdw>
                </a:effectLst>
              </a:rPr>
              <a:t>CAPITULO I</a:t>
            </a:r>
            <a:endParaRPr lang="es-ES" sz="4800" b="1" cap="none" spc="100" dirty="0">
              <a:ln w="18000">
                <a:solidFill>
                  <a:srgbClr val="FF0000"/>
                </a:solidFill>
                <a:prstDash val="solid"/>
              </a:ln>
              <a:solidFill>
                <a:srgbClr val="FF0000"/>
              </a:solidFill>
              <a:effectLst>
                <a:outerShdw blurRad="25000" dist="20000" dir="16020000" algn="tl">
                  <a:schemeClr val="accent1">
                    <a:satMod val="200000"/>
                    <a:shade val="1000"/>
                    <a:alpha val="60000"/>
                  </a:schemeClr>
                </a:outerShdw>
              </a:effectLst>
            </a:endParaRPr>
          </a:p>
        </p:txBody>
      </p:sp>
      <p:sp>
        <p:nvSpPr>
          <p:cNvPr id="4" name="3 Rectángulo"/>
          <p:cNvSpPr/>
          <p:nvPr/>
        </p:nvSpPr>
        <p:spPr>
          <a:xfrm>
            <a:off x="2687161" y="1289078"/>
            <a:ext cx="3906133" cy="707886"/>
          </a:xfrm>
          <a:prstGeom prst="rect">
            <a:avLst/>
          </a:prstGeom>
        </p:spPr>
        <p:txBody>
          <a:bodyPr wrap="none">
            <a:spAutoFit/>
          </a:bodyPr>
          <a:lstStyle/>
          <a:p>
            <a:pPr algn="ctr"/>
            <a:r>
              <a:rPr lang="es-ES" sz="4000" b="1" spc="100" dirty="0" smtClean="0">
                <a:ln w="18000">
                  <a:solidFill>
                    <a:srgbClr val="FF0000"/>
                  </a:solidFill>
                  <a:prstDash val="solid"/>
                </a:ln>
                <a:solidFill>
                  <a:srgbClr val="FF0000"/>
                </a:solidFill>
                <a:effectLst>
                  <a:outerShdw blurRad="25000" dist="20000" dir="16020000" algn="tl">
                    <a:schemeClr val="accent1">
                      <a:satMod val="200000"/>
                      <a:shade val="1000"/>
                      <a:alpha val="60000"/>
                    </a:schemeClr>
                  </a:outerShdw>
                </a:effectLst>
              </a:rPr>
              <a:t>EL PROBLEMA</a:t>
            </a:r>
            <a:endParaRPr lang="es-ES" sz="4000" b="1" spc="100" dirty="0">
              <a:ln w="18000">
                <a:solidFill>
                  <a:srgbClr val="FF0000"/>
                </a:solidFill>
                <a:prstDash val="solid"/>
              </a:ln>
              <a:solidFill>
                <a:srgbClr val="FF0000"/>
              </a:solidFill>
              <a:effectLst>
                <a:outerShdw blurRad="25000" dist="20000" dir="16020000" algn="tl">
                  <a:schemeClr val="accent1">
                    <a:satMod val="200000"/>
                    <a:shade val="1000"/>
                    <a:alpha val="60000"/>
                  </a:schemeClr>
                </a:outerShdw>
              </a:effectLst>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313905"/>
            <a:ext cx="5904656" cy="4067423"/>
          </a:xfrm>
          <a:prstGeom prst="rect">
            <a:avLst/>
          </a:prstGeom>
          <a:noFill/>
          <a:ln>
            <a:noFill/>
          </a:ln>
          <a:scene3d>
            <a:camera prst="orthographicFront"/>
            <a:lightRig rig="threePt" dir="t"/>
          </a:scene3d>
          <a:sp3d>
            <a:bevel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ppt_w</p:attrName>
                                        </p:attrNameLst>
                                      </p:cBhvr>
                                      <p:tavLst>
                                        <p:tav tm="0" fmla="#ppt_w*sin(2.5*pi*$)">
                                          <p:val>
                                            <p:fltVal val="0"/>
                                          </p:val>
                                        </p:tav>
                                        <p:tav tm="100000">
                                          <p:val>
                                            <p:fltVal val="1"/>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3 Rectángulo"/>
          <p:cNvSpPr/>
          <p:nvPr/>
        </p:nvSpPr>
        <p:spPr>
          <a:xfrm>
            <a:off x="395536" y="2780928"/>
            <a:ext cx="8424936" cy="461665"/>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a:cs typeface="Times New Roman" panose="02020603050405020304" pitchFamily="18" charset="0"/>
              </a:rPr>
              <a:t>Se analice perfiles-vocación-capacitación </a:t>
            </a:r>
          </a:p>
        </p:txBody>
      </p:sp>
      <p:sp>
        <p:nvSpPr>
          <p:cNvPr id="5" name="4 Rectángulo"/>
          <p:cNvSpPr/>
          <p:nvPr/>
        </p:nvSpPr>
        <p:spPr>
          <a:xfrm>
            <a:off x="381169" y="1268760"/>
            <a:ext cx="8424935" cy="1446550"/>
          </a:xfrm>
          <a:prstGeom prst="rect">
            <a:avLst/>
          </a:prstGeom>
          <a:solidFill>
            <a:srgbClr val="FFFF66"/>
          </a:solidFill>
          <a:scene3d>
            <a:camera prst="orthographicFront"/>
            <a:lightRig rig="threePt" dir="t"/>
          </a:scene3d>
          <a:sp3d>
            <a:bevelT/>
          </a:sp3d>
        </p:spPr>
        <p:txBody>
          <a:bodyPr wrap="square">
            <a:spAutoFit/>
          </a:bodyPr>
          <a:lstStyle/>
          <a:p>
            <a:pPr lvl="0" algn="just"/>
            <a:r>
              <a:rPr lang="es-EC" sz="2200" b="1" dirty="0" smtClean="0"/>
              <a:t>(CEDE) Como </a:t>
            </a:r>
            <a:r>
              <a:rPr lang="es-EC" sz="2200" b="1" dirty="0"/>
              <a:t>autoridad, que recomendaría Ud. al Escalón Superior considere para designar al personal de tropa que viene en de calidad Docente a las diferentes Escuelas de Tropa y cumpla con efectividad las funciones educativas.</a:t>
            </a:r>
            <a:endParaRPr lang="es-EC" sz="2200" dirty="0"/>
          </a:p>
        </p:txBody>
      </p:sp>
      <p:sp>
        <p:nvSpPr>
          <p:cNvPr id="2" name="1 Rectángulo"/>
          <p:cNvSpPr/>
          <p:nvPr/>
        </p:nvSpPr>
        <p:spPr>
          <a:xfrm>
            <a:off x="3203848" y="457627"/>
            <a:ext cx="2894510" cy="584775"/>
          </a:xfrm>
          <a:prstGeom prst="rect">
            <a:avLst/>
          </a:prstGeom>
          <a:solidFill>
            <a:schemeClr val="bg1"/>
          </a:solidFill>
          <a:scene3d>
            <a:camera prst="orthographicFront"/>
            <a:lightRig rig="threePt" dir="t"/>
          </a:scene3d>
          <a:sp3d>
            <a:bevelT/>
          </a:sp3d>
        </p:spPr>
        <p:txBody>
          <a:bodyPr wrap="none">
            <a:spAutoFit/>
          </a:bodyPr>
          <a:lstStyle/>
          <a:p>
            <a:r>
              <a:rPr lang="es-EC" sz="3200" b="1" dirty="0"/>
              <a:t>ENTREVISTAS</a:t>
            </a:r>
            <a:endParaRPr lang="es-EC" sz="3200" dirty="0"/>
          </a:p>
        </p:txBody>
      </p:sp>
      <p:sp>
        <p:nvSpPr>
          <p:cNvPr id="6" name="5 Rectángulo"/>
          <p:cNvSpPr/>
          <p:nvPr/>
        </p:nvSpPr>
        <p:spPr>
          <a:xfrm>
            <a:off x="395536" y="3327375"/>
            <a:ext cx="8424936" cy="461665"/>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smtClean="0">
                <a:cs typeface="Times New Roman" panose="02020603050405020304" pitchFamily="18" charset="0"/>
              </a:rPr>
              <a:t>Se </a:t>
            </a:r>
            <a:r>
              <a:rPr lang="es-EC" sz="2400" dirty="0">
                <a:cs typeface="Times New Roman" panose="02020603050405020304" pitchFamily="18" charset="0"/>
              </a:rPr>
              <a:t>viabilice la creación del Magisterio Militar</a:t>
            </a:r>
            <a:r>
              <a:rPr lang="es-EC" sz="2400" dirty="0" smtClean="0">
                <a:cs typeface="Times New Roman" panose="02020603050405020304" pitchFamily="18" charset="0"/>
              </a:rPr>
              <a:t>.</a:t>
            </a:r>
            <a:endParaRPr lang="es-EC" sz="2400" dirty="0">
              <a:cs typeface="Times New Roman" panose="02020603050405020304" pitchFamily="18" charset="0"/>
            </a:endParaRPr>
          </a:p>
        </p:txBody>
      </p:sp>
      <p:sp>
        <p:nvSpPr>
          <p:cNvPr id="7" name="6 Rectángulo"/>
          <p:cNvSpPr/>
          <p:nvPr/>
        </p:nvSpPr>
        <p:spPr>
          <a:xfrm>
            <a:off x="395536" y="3861048"/>
            <a:ext cx="8424936" cy="83099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smtClean="0">
                <a:cs typeface="Times New Roman" panose="02020603050405020304" pitchFamily="18" charset="0"/>
              </a:rPr>
              <a:t>Que </a:t>
            </a:r>
            <a:r>
              <a:rPr lang="es-EC" sz="2400" dirty="0">
                <a:cs typeface="Times New Roman" panose="02020603050405020304" pitchFamily="18" charset="0"/>
              </a:rPr>
              <a:t>el personal capacitado en Pedagogía rote en el Subsistema de Educación Militar</a:t>
            </a:r>
            <a:r>
              <a:rPr lang="es-EC" sz="2400" dirty="0" smtClean="0">
                <a:cs typeface="Times New Roman" panose="02020603050405020304" pitchFamily="18" charset="0"/>
              </a:rPr>
              <a:t>.</a:t>
            </a:r>
            <a:endParaRPr lang="es-EC" sz="2400" dirty="0">
              <a:cs typeface="Times New Roman" panose="02020603050405020304" pitchFamily="18" charset="0"/>
            </a:endParaRPr>
          </a:p>
        </p:txBody>
      </p:sp>
      <p:sp>
        <p:nvSpPr>
          <p:cNvPr id="8" name="7 Rectángulo"/>
          <p:cNvSpPr/>
          <p:nvPr/>
        </p:nvSpPr>
        <p:spPr>
          <a:xfrm>
            <a:off x="395536" y="4797152"/>
            <a:ext cx="8424936" cy="83099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smtClean="0">
                <a:cs typeface="Times New Roman" panose="02020603050405020304" pitchFamily="18" charset="0"/>
              </a:rPr>
              <a:t>Se </a:t>
            </a:r>
            <a:r>
              <a:rPr lang="es-EC" sz="2400" dirty="0">
                <a:cs typeface="Times New Roman" panose="02020603050405020304" pitchFamily="18" charset="0"/>
              </a:rPr>
              <a:t>reciba la capacitación básica de </a:t>
            </a:r>
            <a:r>
              <a:rPr lang="es-EC" sz="2400" dirty="0">
                <a:latin typeface="Arial" panose="020B0604020202020204" pitchFamily="34" charset="0"/>
                <a:cs typeface="Arial" panose="020B0604020202020204" pitchFamily="34" charset="0"/>
              </a:rPr>
              <a:t>15</a:t>
            </a:r>
            <a:r>
              <a:rPr lang="es-EC" sz="2400" dirty="0">
                <a:cs typeface="Times New Roman" panose="02020603050405020304" pitchFamily="18" charset="0"/>
              </a:rPr>
              <a:t> días mínimo antes de incorporarse a las Escuelas</a:t>
            </a:r>
            <a:r>
              <a:rPr lang="es-EC" sz="2400" dirty="0" smtClean="0">
                <a:cs typeface="Times New Roman" panose="02020603050405020304" pitchFamily="18" charset="0"/>
              </a:rPr>
              <a:t>.</a:t>
            </a:r>
          </a:p>
        </p:txBody>
      </p:sp>
      <p:sp>
        <p:nvSpPr>
          <p:cNvPr id="9" name="8 Rectángulo"/>
          <p:cNvSpPr/>
          <p:nvPr/>
        </p:nvSpPr>
        <p:spPr>
          <a:xfrm>
            <a:off x="398269" y="5703639"/>
            <a:ext cx="8424936" cy="461665"/>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smtClean="0">
                <a:cs typeface="Times New Roman" panose="02020603050405020304" pitchFamily="18" charset="0"/>
              </a:rPr>
              <a:t>Se capacite en educación para adultos.</a:t>
            </a:r>
            <a:endParaRPr lang="es-EC" sz="2400" dirty="0">
              <a:cs typeface="Times New Roman" panose="02020603050405020304" pitchFamily="18" charset="0"/>
            </a:endParaRPr>
          </a:p>
        </p:txBody>
      </p:sp>
    </p:spTree>
    <p:extLst>
      <p:ext uri="{BB962C8B-B14F-4D97-AF65-F5344CB8AC3E}">
        <p14:creationId xmlns:p14="http://schemas.microsoft.com/office/powerpoint/2010/main" val="317376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2" presetClass="entr" presetSubtype="4"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4 Rectángulo"/>
          <p:cNvSpPr/>
          <p:nvPr/>
        </p:nvSpPr>
        <p:spPr>
          <a:xfrm>
            <a:off x="381169" y="326266"/>
            <a:ext cx="8424935" cy="1446550"/>
          </a:xfrm>
          <a:prstGeom prst="rect">
            <a:avLst/>
          </a:prstGeom>
          <a:solidFill>
            <a:srgbClr val="FFFF66"/>
          </a:solidFill>
          <a:scene3d>
            <a:camera prst="orthographicFront"/>
            <a:lightRig rig="threePt" dir="t"/>
          </a:scene3d>
          <a:sp3d>
            <a:bevelT/>
          </a:sp3d>
        </p:spPr>
        <p:txBody>
          <a:bodyPr wrap="square">
            <a:spAutoFit/>
          </a:bodyPr>
          <a:lstStyle/>
          <a:p>
            <a:pPr lvl="0" algn="just"/>
            <a:r>
              <a:rPr lang="es-EC" sz="2200" b="1" dirty="0" smtClean="0">
                <a:solidFill>
                  <a:prstClr val="black"/>
                </a:solidFill>
              </a:rPr>
              <a:t>(ESCUELAS) como </a:t>
            </a:r>
            <a:r>
              <a:rPr lang="es-EC" sz="2200" b="1" dirty="0">
                <a:solidFill>
                  <a:prstClr val="black"/>
                </a:solidFill>
              </a:rPr>
              <a:t>autoridad, que recomendaría Ud. al Escalón Superior considere para designar al personal de tropa que viene en calidad de Docente a las diferentes Escuelas de Tropa y cumpla con efectividad las funciones educativas.</a:t>
            </a:r>
            <a:endParaRPr lang="es-EC" sz="2200" dirty="0">
              <a:solidFill>
                <a:prstClr val="black"/>
              </a:solidFill>
            </a:endParaRPr>
          </a:p>
        </p:txBody>
      </p:sp>
      <p:sp>
        <p:nvSpPr>
          <p:cNvPr id="16" name="15 Rectángulo"/>
          <p:cNvSpPr/>
          <p:nvPr/>
        </p:nvSpPr>
        <p:spPr>
          <a:xfrm>
            <a:off x="381169" y="1837268"/>
            <a:ext cx="8424936" cy="4832092"/>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200" dirty="0">
                <a:cs typeface="Times New Roman" panose="02020603050405020304" pitchFamily="18" charset="0"/>
              </a:rPr>
              <a:t>Se tome en </a:t>
            </a:r>
            <a:r>
              <a:rPr lang="es-EC" sz="2200" dirty="0" smtClean="0">
                <a:cs typeface="Times New Roman" panose="02020603050405020304" pitchFamily="18" charset="0"/>
              </a:rPr>
              <a:t>cuenta:</a:t>
            </a:r>
            <a:endParaRPr lang="es-EC" sz="2200" dirty="0">
              <a:cs typeface="Times New Roman" panose="02020603050405020304" pitchFamily="18" charset="0"/>
            </a:endParaRPr>
          </a:p>
          <a:p>
            <a:pPr marL="342900" indent="-342900" algn="just">
              <a:buFont typeface="Wingdings" panose="05000000000000000000" pitchFamily="2" charset="2"/>
              <a:buChar char="Ø"/>
            </a:pPr>
            <a:r>
              <a:rPr lang="es-EC" sz="2200" dirty="0" smtClean="0">
                <a:cs typeface="Times New Roman" panose="02020603050405020304" pitchFamily="18" charset="0"/>
              </a:rPr>
              <a:t>El perfil </a:t>
            </a:r>
            <a:r>
              <a:rPr lang="es-EC" sz="2200" dirty="0">
                <a:cs typeface="Times New Roman" panose="02020603050405020304" pitchFamily="18" charset="0"/>
              </a:rPr>
              <a:t>profesional y psicológico.</a:t>
            </a:r>
          </a:p>
          <a:p>
            <a:pPr marL="342900" indent="-342900" algn="just">
              <a:buFont typeface="Wingdings" panose="05000000000000000000" pitchFamily="2" charset="2"/>
              <a:buChar char="Ø"/>
            </a:pPr>
            <a:r>
              <a:rPr lang="es-EC" sz="2200" dirty="0">
                <a:cs typeface="Times New Roman" panose="02020603050405020304" pitchFamily="18" charset="0"/>
              </a:rPr>
              <a:t>Calificaciones anuales y la hoja de vida.</a:t>
            </a:r>
          </a:p>
          <a:p>
            <a:pPr marL="342900" indent="-342900" algn="just">
              <a:buFont typeface="Wingdings" panose="05000000000000000000" pitchFamily="2" charset="2"/>
              <a:buChar char="Ø"/>
            </a:pPr>
            <a:r>
              <a:rPr lang="es-EC" sz="2200" dirty="0">
                <a:cs typeface="Times New Roman" panose="02020603050405020304" pitchFamily="18" charset="0"/>
              </a:rPr>
              <a:t>Buen comportamiento.</a:t>
            </a:r>
          </a:p>
          <a:p>
            <a:pPr marL="342900" indent="-342900" algn="just">
              <a:buFont typeface="Wingdings" panose="05000000000000000000" pitchFamily="2" charset="2"/>
              <a:buChar char="Ø"/>
            </a:pPr>
            <a:r>
              <a:rPr lang="es-EC" sz="2200" dirty="0">
                <a:cs typeface="Times New Roman" panose="02020603050405020304" pitchFamily="18" charset="0"/>
              </a:rPr>
              <a:t>Que sea preparado en Pedagogía.</a:t>
            </a:r>
          </a:p>
          <a:p>
            <a:pPr marL="342900" indent="-342900" algn="just">
              <a:buFont typeface="Wingdings" panose="05000000000000000000" pitchFamily="2" charset="2"/>
              <a:buChar char="Ø"/>
            </a:pPr>
            <a:r>
              <a:rPr lang="es-EC" sz="2200" dirty="0">
                <a:cs typeface="Times New Roman" panose="02020603050405020304" pitchFamily="18" charset="0"/>
              </a:rPr>
              <a:t>Que tenga cursos militares </a:t>
            </a:r>
          </a:p>
          <a:p>
            <a:pPr marL="342900" indent="-342900" algn="just">
              <a:buFont typeface="Wingdings" panose="05000000000000000000" pitchFamily="2" charset="2"/>
              <a:buChar char="Ø"/>
            </a:pPr>
            <a:r>
              <a:rPr lang="es-EC" sz="2200" dirty="0">
                <a:cs typeface="Times New Roman" panose="02020603050405020304" pitchFamily="18" charset="0"/>
              </a:rPr>
              <a:t>Preparación de segundo o tercer nivel en ciencias de la educación.</a:t>
            </a:r>
          </a:p>
          <a:p>
            <a:pPr marL="342900" indent="-342900" algn="just">
              <a:buFont typeface="Wingdings" panose="05000000000000000000" pitchFamily="2" charset="2"/>
              <a:buChar char="Ø"/>
            </a:pPr>
            <a:r>
              <a:rPr lang="es-EC" sz="2200" dirty="0">
                <a:cs typeface="Times New Roman" panose="02020603050405020304" pitchFamily="18" charset="0"/>
              </a:rPr>
              <a:t>Previo el pase, sea capacitado.</a:t>
            </a:r>
          </a:p>
          <a:p>
            <a:pPr marL="342900" indent="-342900" algn="just">
              <a:buFont typeface="Wingdings" panose="05000000000000000000" pitchFamily="2" charset="2"/>
              <a:buChar char="Ø"/>
            </a:pPr>
            <a:r>
              <a:rPr lang="es-EC" sz="2200" dirty="0">
                <a:cs typeface="Times New Roman" panose="02020603050405020304" pitchFamily="18" charset="0"/>
              </a:rPr>
              <a:t>Se realice una selección rigurosa y se remita a las Escuelas de Perfeccionamiento.</a:t>
            </a:r>
          </a:p>
          <a:p>
            <a:pPr marL="342900" indent="-342900" algn="just">
              <a:buFont typeface="Wingdings" panose="05000000000000000000" pitchFamily="2" charset="2"/>
              <a:buChar char="Ø"/>
            </a:pPr>
            <a:r>
              <a:rPr lang="es-EC" sz="2200" dirty="0">
                <a:cs typeface="Times New Roman" panose="02020603050405020304" pitchFamily="18" charset="0"/>
              </a:rPr>
              <a:t>Se conforme el magisterio militar.</a:t>
            </a:r>
          </a:p>
          <a:p>
            <a:pPr marL="342900" indent="-342900" algn="just">
              <a:buFont typeface="Wingdings" panose="05000000000000000000" pitchFamily="2" charset="2"/>
              <a:buChar char="Ø"/>
            </a:pPr>
            <a:r>
              <a:rPr lang="es-EC" sz="2200" dirty="0">
                <a:cs typeface="Times New Roman" panose="02020603050405020304" pitchFamily="18" charset="0"/>
              </a:rPr>
              <a:t>Se pida a las unidades operativas voluntarios destacados con experiencia y luego estos sean capacitados, para que puedan impartir sus conocimientos con situaciones reales vividas.</a:t>
            </a:r>
          </a:p>
        </p:txBody>
      </p:sp>
    </p:spTree>
    <p:extLst>
      <p:ext uri="{BB962C8B-B14F-4D97-AF65-F5344CB8AC3E}">
        <p14:creationId xmlns:p14="http://schemas.microsoft.com/office/powerpoint/2010/main" val="3631355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4221783803"/>
              </p:ext>
            </p:extLst>
          </p:nvPr>
        </p:nvGraphicFramePr>
        <p:xfrm>
          <a:off x="755576" y="1988840"/>
          <a:ext cx="8064896" cy="3840480"/>
        </p:xfrm>
        <a:graphic>
          <a:graphicData uri="http://schemas.openxmlformats.org/drawingml/2006/table">
            <a:tbl>
              <a:tblPr firstRow="1" firstCol="1" bandRow="1">
                <a:tableStyleId>{5C22544A-7EE6-4342-B048-85BDC9FD1C3A}</a:tableStyleId>
              </a:tblPr>
              <a:tblGrid>
                <a:gridCol w="5893830"/>
                <a:gridCol w="2171066"/>
              </a:tblGrid>
              <a:tr h="0">
                <a:tc>
                  <a:txBody>
                    <a:bodyPr/>
                    <a:lstStyle/>
                    <a:p>
                      <a:pPr marL="457200" algn="ctr">
                        <a:lnSpc>
                          <a:spcPct val="150000"/>
                        </a:lnSpc>
                        <a:spcAft>
                          <a:spcPts val="0"/>
                        </a:spcAft>
                      </a:pPr>
                      <a:r>
                        <a:rPr lang="es-EC" sz="2400" dirty="0">
                          <a:effectLst/>
                          <a:latin typeface="+mn-lt"/>
                        </a:rPr>
                        <a:t>VARIABLE</a:t>
                      </a:r>
                      <a:endParaRPr lang="es-EC" sz="2400" dirty="0">
                        <a:effectLst/>
                        <a:latin typeface="+mn-lt"/>
                        <a:ea typeface="Calibri"/>
                        <a:cs typeface="Times New Roman"/>
                      </a:endParaRPr>
                    </a:p>
                  </a:txBody>
                  <a:tcPr marL="68580" marR="68580" marT="0" marB="0"/>
                </a:tc>
                <a:tc>
                  <a:txBody>
                    <a:bodyPr/>
                    <a:lstStyle/>
                    <a:p>
                      <a:pPr marL="457200" algn="ctr">
                        <a:lnSpc>
                          <a:spcPct val="150000"/>
                        </a:lnSpc>
                        <a:spcAft>
                          <a:spcPts val="0"/>
                        </a:spcAft>
                      </a:pPr>
                      <a:r>
                        <a:rPr lang="es-EC" sz="2400">
                          <a:effectLst/>
                          <a:latin typeface="+mn-lt"/>
                        </a:rPr>
                        <a:t>CRITERIO</a:t>
                      </a:r>
                      <a:endParaRPr lang="es-EC" sz="2400">
                        <a:effectLst/>
                        <a:latin typeface="+mn-lt"/>
                        <a:ea typeface="Calibri"/>
                        <a:cs typeface="Times New Roman"/>
                      </a:endParaRPr>
                    </a:p>
                  </a:txBody>
                  <a:tcPr marL="68580" marR="68580" marT="0" marB="0"/>
                </a:tc>
              </a:tr>
              <a:tr h="0">
                <a:tc>
                  <a:txBody>
                    <a:bodyPr/>
                    <a:lstStyle/>
                    <a:p>
                      <a:pPr>
                        <a:lnSpc>
                          <a:spcPct val="150000"/>
                        </a:lnSpc>
                        <a:spcAft>
                          <a:spcPts val="0"/>
                        </a:spcAft>
                      </a:pPr>
                      <a:r>
                        <a:rPr lang="es-EC" sz="2400">
                          <a:effectLst/>
                          <a:latin typeface="+mn-lt"/>
                        </a:rPr>
                        <a:t>Objetivos de la clase</a:t>
                      </a:r>
                      <a:endParaRPr lang="es-EC" sz="2400">
                        <a:effectLst/>
                        <a:latin typeface="+mn-lt"/>
                        <a:ea typeface="Calibri"/>
                        <a:cs typeface="Times New Roman"/>
                      </a:endParaRPr>
                    </a:p>
                  </a:txBody>
                  <a:tcPr marL="68580" marR="68580" marT="0" marB="0"/>
                </a:tc>
                <a:tc>
                  <a:txBody>
                    <a:bodyPr/>
                    <a:lstStyle/>
                    <a:p>
                      <a:pPr marL="457200" indent="-457200" algn="ctr">
                        <a:lnSpc>
                          <a:spcPct val="150000"/>
                        </a:lnSpc>
                        <a:spcAft>
                          <a:spcPts val="0"/>
                        </a:spcAft>
                      </a:pPr>
                      <a:r>
                        <a:rPr lang="es-EC" sz="2400" dirty="0" smtClean="0">
                          <a:effectLst/>
                          <a:latin typeface="+mn-lt"/>
                        </a:rPr>
                        <a:t>CUMPLE</a:t>
                      </a:r>
                      <a:endParaRPr lang="es-EC" sz="2400" dirty="0">
                        <a:effectLst/>
                        <a:latin typeface="+mn-lt"/>
                        <a:ea typeface="Calibri"/>
                        <a:cs typeface="Times New Roman"/>
                      </a:endParaRPr>
                    </a:p>
                  </a:txBody>
                  <a:tcPr marL="68580" marR="68580" marT="0" marB="0"/>
                </a:tc>
              </a:tr>
              <a:tr h="0">
                <a:tc>
                  <a:txBody>
                    <a:bodyPr/>
                    <a:lstStyle/>
                    <a:p>
                      <a:pPr>
                        <a:lnSpc>
                          <a:spcPct val="150000"/>
                        </a:lnSpc>
                        <a:spcAft>
                          <a:spcPts val="0"/>
                        </a:spcAft>
                      </a:pPr>
                      <a:r>
                        <a:rPr lang="es-EC" sz="2400">
                          <a:effectLst/>
                          <a:latin typeface="+mn-lt"/>
                        </a:rPr>
                        <a:t>Posee el Plan de clase </a:t>
                      </a:r>
                      <a:endParaRPr lang="es-EC" sz="2400">
                        <a:effectLst/>
                        <a:latin typeface="+mn-lt"/>
                        <a:ea typeface="Calibri"/>
                        <a:cs typeface="Times New Roman"/>
                      </a:endParaRPr>
                    </a:p>
                  </a:txBody>
                  <a:tcPr marL="68580" marR="68580" marT="0" marB="0"/>
                </a:tc>
                <a:tc>
                  <a:txBody>
                    <a:bodyPr/>
                    <a:lstStyle/>
                    <a:p>
                      <a:pPr marL="457200" indent="-457200" algn="ctr">
                        <a:lnSpc>
                          <a:spcPct val="150000"/>
                        </a:lnSpc>
                        <a:spcAft>
                          <a:spcPts val="0"/>
                        </a:spcAft>
                      </a:pPr>
                      <a:r>
                        <a:rPr lang="es-EC" sz="2400" smtClean="0">
                          <a:effectLst/>
                          <a:latin typeface="+mn-lt"/>
                        </a:rPr>
                        <a:t>CUMPLE</a:t>
                      </a:r>
                      <a:endParaRPr lang="es-EC" sz="2400" dirty="0">
                        <a:effectLst/>
                        <a:latin typeface="+mn-lt"/>
                        <a:ea typeface="Calibri"/>
                        <a:cs typeface="Times New Roman"/>
                      </a:endParaRPr>
                    </a:p>
                  </a:txBody>
                  <a:tcPr marL="68580" marR="68580" marT="0" marB="0"/>
                </a:tc>
              </a:tr>
              <a:tr h="0">
                <a:tc>
                  <a:txBody>
                    <a:bodyPr/>
                    <a:lstStyle/>
                    <a:p>
                      <a:pPr>
                        <a:lnSpc>
                          <a:spcPct val="150000"/>
                        </a:lnSpc>
                        <a:spcAft>
                          <a:spcPts val="0"/>
                        </a:spcAft>
                      </a:pPr>
                      <a:r>
                        <a:rPr lang="es-EC" sz="2400">
                          <a:effectLst/>
                          <a:latin typeface="+mn-lt"/>
                        </a:rPr>
                        <a:t>Posee el Syllabus</a:t>
                      </a:r>
                      <a:endParaRPr lang="es-EC" sz="2400">
                        <a:effectLst/>
                        <a:latin typeface="+mn-lt"/>
                        <a:ea typeface="Calibri"/>
                        <a:cs typeface="Times New Roman"/>
                      </a:endParaRPr>
                    </a:p>
                  </a:txBody>
                  <a:tcPr marL="68580" marR="68580" marT="0" marB="0"/>
                </a:tc>
                <a:tc>
                  <a:txBody>
                    <a:bodyPr/>
                    <a:lstStyle/>
                    <a:p>
                      <a:pPr marL="457200" indent="-457200" algn="ctr">
                        <a:lnSpc>
                          <a:spcPct val="150000"/>
                        </a:lnSpc>
                        <a:spcAft>
                          <a:spcPts val="0"/>
                        </a:spcAft>
                      </a:pPr>
                      <a:r>
                        <a:rPr lang="es-EC" sz="2400" smtClean="0">
                          <a:effectLst/>
                          <a:latin typeface="+mn-lt"/>
                        </a:rPr>
                        <a:t>CUMPLE</a:t>
                      </a:r>
                      <a:endParaRPr lang="es-EC" sz="2400" dirty="0">
                        <a:effectLst/>
                        <a:latin typeface="+mn-lt"/>
                        <a:ea typeface="Calibri"/>
                        <a:cs typeface="Times New Roman"/>
                      </a:endParaRPr>
                    </a:p>
                  </a:txBody>
                  <a:tcPr marL="68580" marR="68580" marT="0" marB="0"/>
                </a:tc>
              </a:tr>
              <a:tr h="0">
                <a:tc>
                  <a:txBody>
                    <a:bodyPr/>
                    <a:lstStyle/>
                    <a:p>
                      <a:pPr>
                        <a:lnSpc>
                          <a:spcPct val="150000"/>
                        </a:lnSpc>
                        <a:spcAft>
                          <a:spcPts val="0"/>
                        </a:spcAft>
                      </a:pPr>
                      <a:r>
                        <a:rPr lang="es-EC" sz="2400">
                          <a:effectLst/>
                          <a:latin typeface="+mn-lt"/>
                        </a:rPr>
                        <a:t>Posee el Portafolio Docente</a:t>
                      </a:r>
                      <a:endParaRPr lang="es-EC" sz="2400">
                        <a:effectLst/>
                        <a:latin typeface="+mn-lt"/>
                        <a:ea typeface="Calibri"/>
                        <a:cs typeface="Times New Roman"/>
                      </a:endParaRPr>
                    </a:p>
                  </a:txBody>
                  <a:tcPr marL="68580" marR="68580" marT="0" marB="0"/>
                </a:tc>
                <a:tc>
                  <a:txBody>
                    <a:bodyPr/>
                    <a:lstStyle/>
                    <a:p>
                      <a:pPr marL="457200" indent="-457200" algn="ctr">
                        <a:lnSpc>
                          <a:spcPct val="150000"/>
                        </a:lnSpc>
                        <a:spcAft>
                          <a:spcPts val="0"/>
                        </a:spcAft>
                      </a:pPr>
                      <a:r>
                        <a:rPr lang="es-EC" sz="2400" smtClean="0">
                          <a:effectLst/>
                          <a:latin typeface="+mn-lt"/>
                        </a:rPr>
                        <a:t>CUMPLE</a:t>
                      </a:r>
                      <a:endParaRPr lang="es-EC" sz="2400" dirty="0">
                        <a:effectLst/>
                        <a:latin typeface="+mn-lt"/>
                        <a:ea typeface="Calibri"/>
                        <a:cs typeface="Times New Roman"/>
                      </a:endParaRPr>
                    </a:p>
                  </a:txBody>
                  <a:tcPr marL="68580" marR="68580" marT="0" marB="0"/>
                </a:tc>
              </a:tr>
              <a:tr h="0">
                <a:tc>
                  <a:txBody>
                    <a:bodyPr/>
                    <a:lstStyle/>
                    <a:p>
                      <a:pPr>
                        <a:lnSpc>
                          <a:spcPct val="150000"/>
                        </a:lnSpc>
                        <a:spcAft>
                          <a:spcPts val="0"/>
                        </a:spcAft>
                      </a:pPr>
                      <a:r>
                        <a:rPr lang="es-EC" sz="2400">
                          <a:effectLst/>
                          <a:latin typeface="+mn-lt"/>
                        </a:rPr>
                        <a:t>Posee la Evaluación de la clase</a:t>
                      </a:r>
                      <a:endParaRPr lang="es-EC" sz="2400">
                        <a:effectLst/>
                        <a:latin typeface="+mn-lt"/>
                        <a:ea typeface="Calibri"/>
                        <a:cs typeface="Times New Roman"/>
                      </a:endParaRPr>
                    </a:p>
                  </a:txBody>
                  <a:tcPr marL="68580" marR="68580" marT="0" marB="0"/>
                </a:tc>
                <a:tc>
                  <a:txBody>
                    <a:bodyPr/>
                    <a:lstStyle/>
                    <a:p>
                      <a:pPr marL="457200" indent="-457200" algn="ctr">
                        <a:lnSpc>
                          <a:spcPct val="150000"/>
                        </a:lnSpc>
                        <a:spcAft>
                          <a:spcPts val="0"/>
                        </a:spcAft>
                      </a:pPr>
                      <a:r>
                        <a:rPr lang="es-EC" sz="2400" dirty="0" smtClean="0">
                          <a:effectLst/>
                          <a:latin typeface="+mn-lt"/>
                        </a:rPr>
                        <a:t>CUMPLE</a:t>
                      </a:r>
                      <a:endParaRPr lang="es-EC" sz="2400" dirty="0">
                        <a:effectLst/>
                        <a:latin typeface="+mn-lt"/>
                        <a:ea typeface="Calibri"/>
                        <a:cs typeface="Times New Roman"/>
                      </a:endParaRPr>
                    </a:p>
                  </a:txBody>
                  <a:tcPr marL="68580" marR="68580" marT="0" marB="0"/>
                </a:tc>
              </a:tr>
              <a:tr h="0">
                <a:tc>
                  <a:txBody>
                    <a:bodyPr/>
                    <a:lstStyle/>
                    <a:p>
                      <a:pPr marL="457200" algn="ctr">
                        <a:lnSpc>
                          <a:spcPct val="150000"/>
                        </a:lnSpc>
                        <a:spcAft>
                          <a:spcPts val="0"/>
                        </a:spcAft>
                      </a:pPr>
                      <a:r>
                        <a:rPr lang="es-EC" sz="2400">
                          <a:effectLst/>
                          <a:latin typeface="+mn-lt"/>
                        </a:rPr>
                        <a:t>TOTAL</a:t>
                      </a:r>
                      <a:endParaRPr lang="es-EC" sz="2400">
                        <a:effectLst/>
                        <a:latin typeface="+mn-lt"/>
                        <a:ea typeface="Calibri"/>
                        <a:cs typeface="Times New Roman"/>
                      </a:endParaRPr>
                    </a:p>
                  </a:txBody>
                  <a:tcPr marL="68580" marR="68580" marT="0" marB="0"/>
                </a:tc>
                <a:tc>
                  <a:txBody>
                    <a:bodyPr/>
                    <a:lstStyle/>
                    <a:p>
                      <a:pPr marL="457200" algn="ctr">
                        <a:lnSpc>
                          <a:spcPct val="150000"/>
                        </a:lnSpc>
                        <a:spcAft>
                          <a:spcPts val="0"/>
                        </a:spcAft>
                      </a:pPr>
                      <a:r>
                        <a:rPr lang="es-EC" sz="2400" dirty="0">
                          <a:effectLst/>
                          <a:latin typeface="+mn-lt"/>
                        </a:rPr>
                        <a:t>5</a:t>
                      </a:r>
                      <a:endParaRPr lang="es-EC" sz="2400" dirty="0">
                        <a:effectLst/>
                        <a:latin typeface="+mn-lt"/>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1907704" y="394793"/>
            <a:ext cx="6502101" cy="584775"/>
          </a:xfrm>
          <a:prstGeom prst="rect">
            <a:avLst/>
          </a:prstGeom>
          <a:solidFill>
            <a:schemeClr val="bg1"/>
          </a:solidFill>
          <a:ln>
            <a:noFill/>
          </a:ln>
          <a:effectLst/>
          <a:scene3d>
            <a:camera prst="orthographicFront"/>
            <a:lightRig rig="threePt" dir="t"/>
          </a:scene3d>
          <a:sp3d>
            <a:bevelT/>
          </a:sp3d>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s-EC" altLang="es-EC" sz="3200" b="1" i="0" u="none" strike="noStrike" cap="none" normalizeH="0" baseline="0" dirty="0" smtClean="0">
                <a:ln>
                  <a:noFill/>
                </a:ln>
                <a:solidFill>
                  <a:srgbClr val="000000"/>
                </a:solidFill>
                <a:effectLst/>
                <a:ea typeface="Times New Roman" pitchFamily="18" charset="0"/>
                <a:cs typeface="Times New Roman" pitchFamily="18" charset="0"/>
              </a:rPr>
              <a:t>OBSERVACIÓN</a:t>
            </a:r>
            <a:r>
              <a:rPr kumimoji="0" lang="es-EC" altLang="es-EC" sz="3200" b="1" i="0" u="none" strike="noStrike" cap="none" normalizeH="0" dirty="0" smtClean="0">
                <a:ln>
                  <a:noFill/>
                </a:ln>
                <a:solidFill>
                  <a:srgbClr val="000000"/>
                </a:solidFill>
                <a:effectLst/>
                <a:ea typeface="Times New Roman" pitchFamily="18" charset="0"/>
                <a:cs typeface="Times New Roman" pitchFamily="18" charset="0"/>
              </a:rPr>
              <a:t> ESTRUCTURADA</a:t>
            </a:r>
          </a:p>
        </p:txBody>
      </p:sp>
      <p:sp>
        <p:nvSpPr>
          <p:cNvPr id="6" name="Rectangle 1"/>
          <p:cNvSpPr>
            <a:spLocks noChangeArrowheads="1"/>
          </p:cNvSpPr>
          <p:nvPr/>
        </p:nvSpPr>
        <p:spPr bwMode="auto">
          <a:xfrm>
            <a:off x="755576" y="1311151"/>
            <a:ext cx="2548455" cy="461665"/>
          </a:xfrm>
          <a:prstGeom prst="rect">
            <a:avLst/>
          </a:prstGeom>
          <a:solidFill>
            <a:srgbClr val="FFFF66"/>
          </a:solidFill>
          <a:ln>
            <a:noFill/>
          </a:ln>
          <a:effectLst/>
          <a:scene3d>
            <a:camera prst="orthographicFront"/>
            <a:lightRig rig="threePt" dir="t"/>
          </a:scene3d>
          <a:sp3d>
            <a:bevelT/>
          </a:sp3d>
        </p:spPr>
        <p:txBody>
          <a:bodyPr vert="horz" wrap="non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es-EC" altLang="es-EC" sz="2400" b="1" i="0" u="none" strike="noStrike" cap="none" normalizeH="0" baseline="0" dirty="0" smtClean="0">
                <a:ln>
                  <a:noFill/>
                </a:ln>
                <a:solidFill>
                  <a:srgbClr val="000000"/>
                </a:solidFill>
                <a:effectLst/>
                <a:ea typeface="Times New Roman" pitchFamily="18" charset="0"/>
                <a:cs typeface="Times New Roman" pitchFamily="18" charset="0"/>
              </a:rPr>
              <a:t>Planificación.</a:t>
            </a:r>
            <a:endParaRPr kumimoji="0" lang="es-EC" altLang="es-EC" sz="2400"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88570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1 Rectángulo"/>
          <p:cNvSpPr/>
          <p:nvPr/>
        </p:nvSpPr>
        <p:spPr>
          <a:xfrm>
            <a:off x="1979712" y="395953"/>
            <a:ext cx="4824536"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a:t>CONCLUSIONES</a:t>
            </a:r>
            <a:endParaRPr lang="es-EC" sz="3200" dirty="0"/>
          </a:p>
        </p:txBody>
      </p:sp>
      <p:sp>
        <p:nvSpPr>
          <p:cNvPr id="3" name="2 Rectángulo"/>
          <p:cNvSpPr/>
          <p:nvPr/>
        </p:nvSpPr>
        <p:spPr>
          <a:xfrm>
            <a:off x="395536" y="1359351"/>
            <a:ext cx="8424936" cy="1938992"/>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a:cs typeface="Times New Roman" panose="02020603050405020304" pitchFamily="18" charset="0"/>
              </a:rPr>
              <a:t>Los estudiantes creen que la enseñanza impartida en el CEDE. es poco satisfactoria, </a:t>
            </a:r>
            <a:r>
              <a:rPr lang="es-EC" sz="2400" dirty="0" smtClean="0">
                <a:cs typeface="Times New Roman" panose="02020603050405020304" pitchFamily="18" charset="0"/>
              </a:rPr>
              <a:t>la </a:t>
            </a:r>
            <a:r>
              <a:rPr lang="es-EC" sz="2400" dirty="0">
                <a:cs typeface="Times New Roman" panose="02020603050405020304" pitchFamily="18" charset="0"/>
              </a:rPr>
              <a:t>metodología no es la adecuada, utilizan todo el tiempo el proyector y la presentación de </a:t>
            </a:r>
            <a:r>
              <a:rPr lang="es-EC" sz="2400" dirty="0" smtClean="0">
                <a:cs typeface="Times New Roman" panose="02020603050405020304" pitchFamily="18" charset="0"/>
              </a:rPr>
              <a:t>diapositivas, </a:t>
            </a:r>
            <a:r>
              <a:rPr lang="es-EC" sz="2400" dirty="0">
                <a:cs typeface="Times New Roman" panose="02020603050405020304" pitchFamily="18" charset="0"/>
              </a:rPr>
              <a:t>no utilizan técnicas de enseñanza activa.</a:t>
            </a:r>
          </a:p>
        </p:txBody>
      </p:sp>
      <p:sp>
        <p:nvSpPr>
          <p:cNvPr id="4" name="3 Rectángulo"/>
          <p:cNvSpPr/>
          <p:nvPr/>
        </p:nvSpPr>
        <p:spPr>
          <a:xfrm>
            <a:off x="395536" y="3375575"/>
            <a:ext cx="8424936" cy="1200329"/>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a:cs typeface="Times New Roman" panose="02020603050405020304" pitchFamily="18" charset="0"/>
              </a:rPr>
              <a:t>El curso de Pedagogía no cubre todas las expectativas vista se enfoca más en la parte técnica documental y no a la de desenvolvimiento dentro del aula.</a:t>
            </a:r>
          </a:p>
        </p:txBody>
      </p:sp>
      <p:sp>
        <p:nvSpPr>
          <p:cNvPr id="5" name="4 Rectángulo"/>
          <p:cNvSpPr/>
          <p:nvPr/>
        </p:nvSpPr>
        <p:spPr>
          <a:xfrm>
            <a:off x="395536" y="4676943"/>
            <a:ext cx="8424936" cy="1200329"/>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a:cs typeface="Times New Roman" panose="02020603050405020304" pitchFamily="18" charset="0"/>
              </a:rPr>
              <a:t>Las autoridades y docentes demuestran inconformidad con el personal que no tiene el curso de pedagogía y cumple las funciones docentes, ya que no están capacitados. </a:t>
            </a:r>
          </a:p>
        </p:txBody>
      </p:sp>
      <p:sp>
        <p:nvSpPr>
          <p:cNvPr id="6" name="5 CuadroTexto"/>
          <p:cNvSpPr txBox="1"/>
          <p:nvPr/>
        </p:nvSpPr>
        <p:spPr>
          <a:xfrm>
            <a:off x="7020272" y="6300028"/>
            <a:ext cx="1728192" cy="369332"/>
          </a:xfrm>
          <a:prstGeom prst="rect">
            <a:avLst/>
          </a:prstGeom>
          <a:noFill/>
        </p:spPr>
        <p:txBody>
          <a:bodyPr wrap="square" rtlCol="0">
            <a:spAutoFit/>
          </a:bodyPr>
          <a:lstStyle/>
          <a:p>
            <a:r>
              <a:rPr lang="es-EC" dirty="0" smtClean="0">
                <a:latin typeface="Arial" panose="020B0604020202020204" pitchFamily="34" charset="0"/>
                <a:cs typeface="Arial" panose="020B0604020202020204" pitchFamily="34" charset="0"/>
              </a:rPr>
              <a:t>Pág. 140 - 142</a:t>
            </a:r>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761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1 Rectángulo"/>
          <p:cNvSpPr/>
          <p:nvPr/>
        </p:nvSpPr>
        <p:spPr>
          <a:xfrm>
            <a:off x="1979712" y="755993"/>
            <a:ext cx="4824536"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a:t>RECOMENDACIONES</a:t>
            </a:r>
            <a:endParaRPr lang="es-EC" sz="3200" dirty="0"/>
          </a:p>
        </p:txBody>
      </p:sp>
      <p:sp>
        <p:nvSpPr>
          <p:cNvPr id="3" name="2 Rectángulo"/>
          <p:cNvSpPr/>
          <p:nvPr/>
        </p:nvSpPr>
        <p:spPr>
          <a:xfrm>
            <a:off x="755576" y="1556792"/>
            <a:ext cx="7776864" cy="1200329"/>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a:cs typeface="Times New Roman" panose="02020603050405020304" pitchFamily="18" charset="0"/>
              </a:rPr>
              <a:t>Es necesario que los docentes del CEDE., cambien la metodología de enseñanza, convirtiéndola en activa para lograr una mejor recepción de los conocimientos.</a:t>
            </a:r>
          </a:p>
        </p:txBody>
      </p:sp>
      <p:sp>
        <p:nvSpPr>
          <p:cNvPr id="4" name="3 Rectángulo"/>
          <p:cNvSpPr/>
          <p:nvPr/>
        </p:nvSpPr>
        <p:spPr>
          <a:xfrm>
            <a:off x="755576" y="2852936"/>
            <a:ext cx="7776864" cy="1569660"/>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a:cs typeface="Times New Roman" panose="02020603050405020304" pitchFamily="18" charset="0"/>
              </a:rPr>
              <a:t>Se planifique cursos de Pedagogía enfocados no solo a la parte documental sino al desenvolvimiento dentro del aula, educación para adultos, motivación, entre otros.</a:t>
            </a:r>
          </a:p>
        </p:txBody>
      </p:sp>
      <p:sp>
        <p:nvSpPr>
          <p:cNvPr id="5" name="4 Rectángulo"/>
          <p:cNvSpPr/>
          <p:nvPr/>
        </p:nvSpPr>
        <p:spPr>
          <a:xfrm>
            <a:off x="755576" y="4514344"/>
            <a:ext cx="7776864" cy="1938992"/>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a:cs typeface="Times New Roman" panose="02020603050405020304" pitchFamily="18" charset="0"/>
              </a:rPr>
              <a:t>Se brinde de forma urgente cualquier capacitación que le permita al Docente conocer los instrumentos micro curriculares, ya que al momento los militares se encuentran aplicando enseñanzas en base a su experiencia.</a:t>
            </a:r>
          </a:p>
        </p:txBody>
      </p:sp>
    </p:spTree>
    <p:extLst>
      <p:ext uri="{BB962C8B-B14F-4D97-AF65-F5344CB8AC3E}">
        <p14:creationId xmlns:p14="http://schemas.microsoft.com/office/powerpoint/2010/main" val="256573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2 Rectángulo"/>
          <p:cNvSpPr/>
          <p:nvPr/>
        </p:nvSpPr>
        <p:spPr>
          <a:xfrm>
            <a:off x="395536" y="548680"/>
            <a:ext cx="8424936" cy="1938992"/>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smtClean="0">
                <a:cs typeface="Times New Roman" panose="02020603050405020304" pitchFamily="18" charset="0"/>
              </a:rPr>
              <a:t>Para </a:t>
            </a:r>
            <a:r>
              <a:rPr lang="es-EC" sz="2400" dirty="0">
                <a:cs typeface="Times New Roman" panose="02020603050405020304" pitchFamily="18" charset="0"/>
              </a:rPr>
              <a:t>futura designación de personal se analice el perfil profesional y psicológico, que tengan conocimiento en Pedagogía, no tengan sanciones, título de segundo o tercer Nivel, especialización acorde a la Escuela y predisposición para trabajar.</a:t>
            </a:r>
          </a:p>
        </p:txBody>
      </p:sp>
      <p:sp>
        <p:nvSpPr>
          <p:cNvPr id="4" name="3 Rectángulo"/>
          <p:cNvSpPr/>
          <p:nvPr/>
        </p:nvSpPr>
        <p:spPr>
          <a:xfrm>
            <a:off x="395536" y="2564904"/>
            <a:ext cx="8424936" cy="2677656"/>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a:cs typeface="Times New Roman" panose="02020603050405020304" pitchFamily="18" charset="0"/>
              </a:rPr>
              <a:t>Se coordine con la Comandancia General de la </a:t>
            </a:r>
            <a:r>
              <a:rPr lang="es-EC" sz="2400" dirty="0" err="1">
                <a:cs typeface="Times New Roman" panose="02020603050405020304" pitchFamily="18" charset="0"/>
              </a:rPr>
              <a:t>FF.TT</a:t>
            </a:r>
            <a:r>
              <a:rPr lang="es-EC" sz="2400" dirty="0">
                <a:cs typeface="Times New Roman" panose="02020603050405020304" pitchFamily="18" charset="0"/>
              </a:rPr>
              <a:t>., el CEDE., y se llame a personal seleccionado de las Unidades Militares, para capacitarlos, evaluarlos y quien se desempeñe </a:t>
            </a:r>
            <a:r>
              <a:rPr lang="es-EC" sz="2400" dirty="0" smtClean="0">
                <a:cs typeface="Times New Roman" panose="02020603050405020304" pitchFamily="18" charset="0"/>
              </a:rPr>
              <a:t>mejor, </a:t>
            </a:r>
            <a:r>
              <a:rPr lang="es-EC" sz="2400" dirty="0">
                <a:cs typeface="Times New Roman" panose="02020603050405020304" pitchFamily="18" charset="0"/>
              </a:rPr>
              <a:t>demuestre cualidades, </a:t>
            </a:r>
            <a:r>
              <a:rPr lang="es-EC" sz="2400" dirty="0" smtClean="0">
                <a:cs typeface="Times New Roman" panose="02020603050405020304" pitchFamily="18" charset="0"/>
              </a:rPr>
              <a:t>capacidades, entre </a:t>
            </a:r>
            <a:r>
              <a:rPr lang="es-EC" sz="2400" dirty="0">
                <a:cs typeface="Times New Roman" panose="02020603050405020304" pitchFamily="18" charset="0"/>
              </a:rPr>
              <a:t>otros, sea designado para formar parte del cuerpo docente de las Escuelas de Perfeccionamiento de Tropa, antes de los pases.</a:t>
            </a:r>
          </a:p>
        </p:txBody>
      </p:sp>
      <p:sp>
        <p:nvSpPr>
          <p:cNvPr id="5" name="4 Rectángulo"/>
          <p:cNvSpPr/>
          <p:nvPr/>
        </p:nvSpPr>
        <p:spPr>
          <a:xfrm>
            <a:off x="395536" y="5325015"/>
            <a:ext cx="8424936" cy="1200329"/>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C" sz="2400" dirty="0">
                <a:cs typeface="Times New Roman" panose="02020603050405020304" pitchFamily="18" charset="0"/>
              </a:rPr>
              <a:t>Se viabilice la conformación del Magisterio Militar, para que esta unidad, capacite a todo el personal en técnicas de enseñanza-aprendizaje.</a:t>
            </a:r>
          </a:p>
        </p:txBody>
      </p:sp>
    </p:spTree>
    <p:extLst>
      <p:ext uri="{BB962C8B-B14F-4D97-AF65-F5344CB8AC3E}">
        <p14:creationId xmlns:p14="http://schemas.microsoft.com/office/powerpoint/2010/main" val="119558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3 Rectángulo"/>
          <p:cNvSpPr/>
          <p:nvPr/>
        </p:nvSpPr>
        <p:spPr>
          <a:xfrm>
            <a:off x="3923928" y="836712"/>
            <a:ext cx="5112568" cy="5509200"/>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3200" b="1" dirty="0">
                <a:cs typeface="Times New Roman" panose="02020603050405020304" pitchFamily="18" charset="0"/>
              </a:rPr>
              <a:t>ELABORACIÓN DE UN PLAN OPERATIVO DE CONTENIDOS PARA EL CURSO DE PEDAGOGÍA, Y </a:t>
            </a:r>
            <a:r>
              <a:rPr lang="es-EC" sz="3200" b="1" dirty="0" smtClean="0">
                <a:cs typeface="Times New Roman" panose="02020603050405020304" pitchFamily="18" charset="0"/>
              </a:rPr>
              <a:t>SEA </a:t>
            </a:r>
            <a:r>
              <a:rPr lang="es-EC" sz="3200" b="1" dirty="0">
                <a:cs typeface="Times New Roman" panose="02020603050405020304" pitchFamily="18" charset="0"/>
              </a:rPr>
              <a:t>IMPARTIDO AL PERSONAL </a:t>
            </a:r>
            <a:r>
              <a:rPr lang="es-EC" sz="3200" b="1" dirty="0" smtClean="0">
                <a:cs typeface="Times New Roman" panose="02020603050405020304" pitchFamily="18" charset="0"/>
              </a:rPr>
              <a:t>DOCENTE </a:t>
            </a:r>
            <a:r>
              <a:rPr lang="es-EC" sz="3200" b="1" dirty="0">
                <a:cs typeface="Times New Roman" panose="02020603050405020304" pitchFamily="18" charset="0"/>
              </a:rPr>
              <a:t>DE LAS ESCUELAS DE PERFECCIONAMIENTO DE TROPA, PERTENECIENTES AL CEDE. </a:t>
            </a:r>
          </a:p>
        </p:txBody>
      </p:sp>
      <p:sp>
        <p:nvSpPr>
          <p:cNvPr id="5" name="4 Rectángulo"/>
          <p:cNvSpPr/>
          <p:nvPr/>
        </p:nvSpPr>
        <p:spPr>
          <a:xfrm>
            <a:off x="2699792" y="188640"/>
            <a:ext cx="3456384"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PROPUESTA</a:t>
            </a:r>
            <a:endParaRPr lang="es-EC" sz="3200"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836712"/>
            <a:ext cx="3744416" cy="5509200"/>
          </a:xfrm>
          <a:prstGeom prst="rect">
            <a:avLst/>
          </a:prstGeom>
          <a:noFill/>
          <a:ln>
            <a:noFill/>
          </a:ln>
          <a:scene3d>
            <a:camera prst="orthographicFront"/>
            <a:lightRig rig="threePt" dir="t"/>
          </a:scene3d>
          <a:sp3d>
            <a:bevel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7092280" y="6444044"/>
            <a:ext cx="1800200" cy="369332"/>
          </a:xfrm>
          <a:prstGeom prst="rect">
            <a:avLst/>
          </a:prstGeom>
          <a:noFill/>
        </p:spPr>
        <p:txBody>
          <a:bodyPr wrap="square" rtlCol="0">
            <a:spAutoFit/>
          </a:bodyPr>
          <a:lstStyle/>
          <a:p>
            <a:r>
              <a:rPr lang="es-EC" dirty="0" smtClean="0">
                <a:latin typeface="Arial" panose="020B0604020202020204" pitchFamily="34" charset="0"/>
                <a:cs typeface="Arial" panose="020B0604020202020204" pitchFamily="34" charset="0"/>
              </a:rPr>
              <a:t>Pág. 143 - 160</a:t>
            </a:r>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959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diamond(in)">
                                      <p:cBhvr>
                                        <p:cTn id="7" dur="200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1 Rectángulo"/>
          <p:cNvSpPr/>
          <p:nvPr/>
        </p:nvSpPr>
        <p:spPr>
          <a:xfrm>
            <a:off x="755576" y="1484784"/>
            <a:ext cx="7992888" cy="489364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450850" indent="-450850" algn="just">
              <a:buFont typeface="Wingdings" panose="05000000000000000000" pitchFamily="2" charset="2"/>
              <a:buChar char="Ø"/>
            </a:pPr>
            <a:r>
              <a:rPr lang="es-EC" sz="2400" b="1" dirty="0">
                <a:cs typeface="Times New Roman" panose="02020603050405020304" pitchFamily="18" charset="0"/>
              </a:rPr>
              <a:t>Institución: </a:t>
            </a:r>
            <a:r>
              <a:rPr lang="es-EC" sz="2400" dirty="0">
                <a:cs typeface="Times New Roman" panose="02020603050405020304" pitchFamily="18" charset="0"/>
              </a:rPr>
              <a:t>	Comando de Educación y Doctrina del </a:t>
            </a:r>
            <a:r>
              <a:rPr lang="es-EC" sz="2400" dirty="0" smtClean="0">
                <a:cs typeface="Times New Roman" panose="02020603050405020304" pitchFamily="18" charset="0"/>
              </a:rPr>
              <a:t>        Ejército.</a:t>
            </a:r>
            <a:endParaRPr lang="es-EC" sz="2400" dirty="0">
              <a:cs typeface="Times New Roman" panose="02020603050405020304" pitchFamily="18" charset="0"/>
            </a:endParaRPr>
          </a:p>
          <a:p>
            <a:pPr marL="457200" indent="-457200" algn="just">
              <a:buFont typeface="Wingdings" panose="05000000000000000000" pitchFamily="2" charset="2"/>
              <a:buChar char="Ø"/>
            </a:pPr>
            <a:endParaRPr lang="es-EC" sz="2400" dirty="0">
              <a:cs typeface="Times New Roman" panose="02020603050405020304" pitchFamily="18" charset="0"/>
            </a:endParaRPr>
          </a:p>
          <a:p>
            <a:pPr marL="457200" indent="-457200" algn="just">
              <a:buFont typeface="Wingdings" panose="05000000000000000000" pitchFamily="2" charset="2"/>
              <a:buChar char="Ø"/>
            </a:pPr>
            <a:r>
              <a:rPr lang="es-EC" sz="2400" b="1" dirty="0">
                <a:cs typeface="Times New Roman" panose="02020603050405020304" pitchFamily="18" charset="0"/>
              </a:rPr>
              <a:t>Provincia:</a:t>
            </a:r>
            <a:r>
              <a:rPr lang="es-EC" sz="2400" dirty="0">
                <a:cs typeface="Times New Roman" panose="02020603050405020304" pitchFamily="18" charset="0"/>
              </a:rPr>
              <a:t>	</a:t>
            </a:r>
            <a:r>
              <a:rPr lang="es-EC" sz="2400" dirty="0" smtClean="0">
                <a:cs typeface="Times New Roman" panose="02020603050405020304" pitchFamily="18" charset="0"/>
              </a:rPr>
              <a:t>Pichincha</a:t>
            </a:r>
            <a:endParaRPr lang="es-EC" sz="2400" dirty="0">
              <a:cs typeface="Times New Roman" panose="02020603050405020304" pitchFamily="18" charset="0"/>
            </a:endParaRPr>
          </a:p>
          <a:p>
            <a:pPr marL="457200" indent="-457200" algn="just">
              <a:buFont typeface="Wingdings" panose="05000000000000000000" pitchFamily="2" charset="2"/>
              <a:buChar char="Ø"/>
            </a:pPr>
            <a:endParaRPr lang="es-EC" sz="2400" dirty="0">
              <a:cs typeface="Times New Roman" panose="02020603050405020304" pitchFamily="18" charset="0"/>
            </a:endParaRPr>
          </a:p>
          <a:p>
            <a:pPr marL="457200" indent="-457200" algn="just">
              <a:buFont typeface="Wingdings" panose="05000000000000000000" pitchFamily="2" charset="2"/>
              <a:buChar char="Ø"/>
            </a:pPr>
            <a:r>
              <a:rPr lang="es-EC" sz="2400" b="1" dirty="0">
                <a:cs typeface="Times New Roman" panose="02020603050405020304" pitchFamily="18" charset="0"/>
              </a:rPr>
              <a:t>Cantón:</a:t>
            </a:r>
            <a:r>
              <a:rPr lang="es-EC" sz="2400" dirty="0">
                <a:cs typeface="Times New Roman" panose="02020603050405020304" pitchFamily="18" charset="0"/>
              </a:rPr>
              <a:t>	</a:t>
            </a:r>
            <a:r>
              <a:rPr lang="es-EC" sz="2400" dirty="0" smtClean="0">
                <a:cs typeface="Times New Roman" panose="02020603050405020304" pitchFamily="18" charset="0"/>
              </a:rPr>
              <a:t>	</a:t>
            </a:r>
            <a:r>
              <a:rPr lang="es-EC" sz="2400" dirty="0" err="1" smtClean="0">
                <a:cs typeface="Times New Roman" panose="02020603050405020304" pitchFamily="18" charset="0"/>
              </a:rPr>
              <a:t>Sangolquí</a:t>
            </a:r>
            <a:endParaRPr lang="es-EC" sz="2400" dirty="0">
              <a:cs typeface="Times New Roman" panose="02020603050405020304" pitchFamily="18" charset="0"/>
            </a:endParaRPr>
          </a:p>
          <a:p>
            <a:pPr marL="457200" indent="-457200" algn="just">
              <a:buFont typeface="Wingdings" panose="05000000000000000000" pitchFamily="2" charset="2"/>
              <a:buChar char="Ø"/>
            </a:pPr>
            <a:endParaRPr lang="es-EC" sz="2400" dirty="0">
              <a:cs typeface="Times New Roman" panose="02020603050405020304" pitchFamily="18" charset="0"/>
            </a:endParaRPr>
          </a:p>
          <a:p>
            <a:pPr marL="457200" indent="-457200" algn="just">
              <a:buFont typeface="Wingdings" panose="05000000000000000000" pitchFamily="2" charset="2"/>
              <a:buChar char="Ø"/>
            </a:pPr>
            <a:r>
              <a:rPr lang="es-EC" sz="2400" b="1" dirty="0">
                <a:cs typeface="Times New Roman" panose="02020603050405020304" pitchFamily="18" charset="0"/>
              </a:rPr>
              <a:t>Parroquia: </a:t>
            </a:r>
            <a:r>
              <a:rPr lang="es-EC" sz="2400" dirty="0">
                <a:cs typeface="Times New Roman" panose="02020603050405020304" pitchFamily="18" charset="0"/>
              </a:rPr>
              <a:t>	San Rafael</a:t>
            </a:r>
          </a:p>
          <a:p>
            <a:pPr marL="457200" indent="-457200" algn="just">
              <a:buFont typeface="Wingdings" panose="05000000000000000000" pitchFamily="2" charset="2"/>
              <a:buChar char="Ø"/>
            </a:pPr>
            <a:endParaRPr lang="es-EC" sz="2400" dirty="0">
              <a:cs typeface="Times New Roman" panose="02020603050405020304" pitchFamily="18" charset="0"/>
            </a:endParaRPr>
          </a:p>
          <a:p>
            <a:pPr marL="457200" indent="-457200" algn="just">
              <a:buFont typeface="Wingdings" panose="05000000000000000000" pitchFamily="2" charset="2"/>
              <a:buChar char="Ø"/>
            </a:pPr>
            <a:r>
              <a:rPr lang="es-EC" sz="2400" b="1" dirty="0">
                <a:cs typeface="Times New Roman" panose="02020603050405020304" pitchFamily="18" charset="0"/>
              </a:rPr>
              <a:t>Año Lectivo: </a:t>
            </a:r>
            <a:r>
              <a:rPr lang="es-EC" sz="2400" dirty="0">
                <a:cs typeface="Times New Roman" panose="02020603050405020304" pitchFamily="18" charset="0"/>
              </a:rPr>
              <a:t>	</a:t>
            </a:r>
            <a:r>
              <a:rPr lang="es-EC" sz="2400" dirty="0">
                <a:latin typeface="Arial" panose="020B0604020202020204" pitchFamily="34" charset="0"/>
                <a:cs typeface="Arial" panose="020B0604020202020204" pitchFamily="34" charset="0"/>
              </a:rPr>
              <a:t>2014 – 2015</a:t>
            </a:r>
          </a:p>
          <a:p>
            <a:pPr marL="457200" indent="-457200" algn="just">
              <a:buFont typeface="Wingdings" panose="05000000000000000000" pitchFamily="2" charset="2"/>
              <a:buChar char="Ø"/>
            </a:pPr>
            <a:endParaRPr lang="es-EC" sz="2400" dirty="0">
              <a:cs typeface="Times New Roman" panose="02020603050405020304" pitchFamily="18" charset="0"/>
            </a:endParaRPr>
          </a:p>
          <a:p>
            <a:pPr marL="450850" indent="-450850" algn="just">
              <a:buFont typeface="Wingdings" panose="05000000000000000000" pitchFamily="2" charset="2"/>
              <a:buChar char="Ø"/>
            </a:pPr>
            <a:r>
              <a:rPr lang="es-EC" sz="2400" b="1" dirty="0">
                <a:cs typeface="Times New Roman" panose="02020603050405020304" pitchFamily="18" charset="0"/>
              </a:rPr>
              <a:t>Destinatarios: </a:t>
            </a:r>
            <a:r>
              <a:rPr lang="es-EC" sz="2400" dirty="0">
                <a:cs typeface="Times New Roman" panose="02020603050405020304" pitchFamily="18" charset="0"/>
              </a:rPr>
              <a:t>Personal docente perteneciente al </a:t>
            </a:r>
            <a:r>
              <a:rPr lang="es-EC" sz="2400" dirty="0" smtClean="0">
                <a:cs typeface="Times New Roman" panose="02020603050405020304" pitchFamily="18" charset="0"/>
              </a:rPr>
              <a:t>CEDE.</a:t>
            </a:r>
            <a:endParaRPr lang="es-EC" sz="2400" dirty="0">
              <a:cs typeface="Times New Roman" panose="02020603050405020304" pitchFamily="18" charset="0"/>
            </a:endParaRPr>
          </a:p>
        </p:txBody>
      </p:sp>
      <p:sp>
        <p:nvSpPr>
          <p:cNvPr id="3" name="2 Rectángulo"/>
          <p:cNvSpPr/>
          <p:nvPr/>
        </p:nvSpPr>
        <p:spPr>
          <a:xfrm>
            <a:off x="1547664" y="620688"/>
            <a:ext cx="5976664" cy="584775"/>
          </a:xfrm>
          <a:prstGeom prst="rect">
            <a:avLst/>
          </a:prstGeom>
          <a:solidFill>
            <a:schemeClr val="bg1"/>
          </a:solidFill>
          <a:scene3d>
            <a:camera prst="orthographicFront"/>
            <a:lightRig rig="threePt" dir="t"/>
          </a:scene3d>
          <a:sp3d>
            <a:bevelT/>
          </a:sp3d>
        </p:spPr>
        <p:txBody>
          <a:bodyPr wrap="square">
            <a:spAutoFit/>
          </a:bodyPr>
          <a:lstStyle/>
          <a:p>
            <a:pPr algn="ctr"/>
            <a:r>
              <a:rPr lang="es-ES" sz="3200" b="1" dirty="0" smtClean="0">
                <a:cs typeface="Times New Roman" panose="02020603050405020304" pitchFamily="18" charset="0"/>
              </a:rPr>
              <a:t>DATOS INFORMATIVOS</a:t>
            </a:r>
            <a:endParaRPr lang="es-EC" sz="3200" dirty="0" smtClean="0">
              <a:cs typeface="Times New Roman" panose="02020603050405020304" pitchFamily="18" charset="0"/>
            </a:endParaRPr>
          </a:p>
        </p:txBody>
      </p:sp>
    </p:spTree>
    <p:extLst>
      <p:ext uri="{BB962C8B-B14F-4D97-AF65-F5344CB8AC3E}">
        <p14:creationId xmlns:p14="http://schemas.microsoft.com/office/powerpoint/2010/main" val="315876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1 Rectángulo"/>
          <p:cNvSpPr/>
          <p:nvPr/>
        </p:nvSpPr>
        <p:spPr>
          <a:xfrm>
            <a:off x="1115616" y="692696"/>
            <a:ext cx="6696744"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latin typeface="Times New Roman" panose="02020603050405020304" pitchFamily="18" charset="0"/>
                <a:cs typeface="Times New Roman" panose="02020603050405020304" pitchFamily="18" charset="0"/>
              </a:rPr>
              <a:t>ANTECEDENTES LA PROPUESTA </a:t>
            </a:r>
            <a:endParaRPr lang="es-EC" sz="3200" dirty="0">
              <a:latin typeface="Times New Roman" panose="02020603050405020304" pitchFamily="18" charset="0"/>
              <a:cs typeface="Times New Roman" panose="02020603050405020304" pitchFamily="18" charset="0"/>
            </a:endParaRPr>
          </a:p>
        </p:txBody>
      </p:sp>
      <p:sp>
        <p:nvSpPr>
          <p:cNvPr id="4" name="3 Rectángulo"/>
          <p:cNvSpPr/>
          <p:nvPr/>
        </p:nvSpPr>
        <p:spPr>
          <a:xfrm>
            <a:off x="878766" y="1484784"/>
            <a:ext cx="7509657" cy="3046988"/>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457200" indent="-457200" algn="just">
              <a:buFont typeface="Wingdings" panose="05000000000000000000" pitchFamily="2" charset="2"/>
              <a:buChar char="Ø"/>
            </a:pPr>
            <a:r>
              <a:rPr lang="es-EC" sz="2400" dirty="0">
                <a:cs typeface="Times New Roman" panose="02020603050405020304" pitchFamily="18" charset="0"/>
              </a:rPr>
              <a:t>Realizadas las investigaciones en diferentes bibliotecas se ha podido comprobar que no existen trabajos similares que brinden orientación y el cambio de las metodologías de estudio en las Escuelas de Perfeccionamiento de Tropa, la propuesta que se pone a consideración, es inédita y está dirigida para una mejorar la capacitación de los docentes de estas Escuelas pertenecientes al CEDE.</a:t>
            </a:r>
          </a:p>
        </p:txBody>
      </p:sp>
      <p:sp>
        <p:nvSpPr>
          <p:cNvPr id="5" name="4 Rectángulo"/>
          <p:cNvSpPr/>
          <p:nvPr/>
        </p:nvSpPr>
        <p:spPr>
          <a:xfrm>
            <a:off x="878765" y="4725144"/>
            <a:ext cx="7509657" cy="1569660"/>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457200" indent="-457200" algn="just">
              <a:buFont typeface="Wingdings" panose="05000000000000000000" pitchFamily="2" charset="2"/>
              <a:buChar char="Ø"/>
            </a:pPr>
            <a:r>
              <a:rPr lang="es-EC" sz="2400" dirty="0">
                <a:cs typeface="Times New Roman" panose="02020603050405020304" pitchFamily="18" charset="0"/>
              </a:rPr>
              <a:t>Se espera que con la aplicación de la propuesta se mejore el desenvolvimiento profesional de los docentes como también se eleve el nivel de rendimiento de los estudiantes. </a:t>
            </a:r>
          </a:p>
        </p:txBody>
      </p:sp>
    </p:spTree>
    <p:extLst>
      <p:ext uri="{BB962C8B-B14F-4D97-AF65-F5344CB8AC3E}">
        <p14:creationId xmlns:p14="http://schemas.microsoft.com/office/powerpoint/2010/main" val="314234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CuadroTexto 1"/>
          <p:cNvSpPr txBox="1"/>
          <p:nvPr/>
        </p:nvSpPr>
        <p:spPr>
          <a:xfrm>
            <a:off x="2483768" y="188640"/>
            <a:ext cx="3384376" cy="584775"/>
          </a:xfrm>
          <a:prstGeom prst="rect">
            <a:avLst/>
          </a:prstGeom>
          <a:solidFill>
            <a:schemeClr val="bg1"/>
          </a:solidFill>
          <a:ln>
            <a:solidFill>
              <a:schemeClr val="accent1">
                <a:shade val="50000"/>
                <a:satMod val="103000"/>
              </a:schemeClr>
            </a:solidFill>
          </a:ln>
          <a:scene3d>
            <a:camera prst="orthographicFront"/>
            <a:lightRig rig="threePt" dir="t"/>
          </a:scene3d>
          <a:sp3d>
            <a:bevelT/>
          </a:sp3d>
        </p:spPr>
        <p:txBody>
          <a:bodyPr wrap="square" rtlCol="0">
            <a:spAutoFit/>
          </a:bodyPr>
          <a:lstStyle/>
          <a:p>
            <a:pPr lvl="0" algn="ctr"/>
            <a:r>
              <a:rPr lang="es-ES" sz="3200" dirty="0">
                <a:cs typeface="Times New Roman" panose="02020603050405020304" pitchFamily="18" charset="0"/>
              </a:rPr>
              <a:t>OBJETIVOS</a:t>
            </a:r>
          </a:p>
        </p:txBody>
      </p:sp>
      <p:sp>
        <p:nvSpPr>
          <p:cNvPr id="3" name="Rectángulo 2"/>
          <p:cNvSpPr/>
          <p:nvPr/>
        </p:nvSpPr>
        <p:spPr>
          <a:xfrm>
            <a:off x="5467863" y="1412776"/>
            <a:ext cx="2084225" cy="461665"/>
          </a:xfrm>
          <a:prstGeom prst="rect">
            <a:avLst/>
          </a:prstGeom>
          <a:solidFill>
            <a:schemeClr val="bg1"/>
          </a:solidFill>
          <a:ln>
            <a:solidFill>
              <a:schemeClr val="accent1">
                <a:shade val="50000"/>
                <a:satMod val="103000"/>
              </a:schemeClr>
            </a:solidFill>
          </a:ln>
          <a:scene3d>
            <a:camera prst="orthographicFront"/>
            <a:lightRig rig="threePt" dir="t"/>
          </a:scene3d>
          <a:sp3d>
            <a:bevelT/>
          </a:sp3d>
        </p:spPr>
        <p:txBody>
          <a:bodyPr wrap="none">
            <a:spAutoFit/>
          </a:bodyPr>
          <a:lstStyle/>
          <a:p>
            <a:pPr lvl="0"/>
            <a:r>
              <a:rPr lang="es-ES" sz="2400" dirty="0">
                <a:cs typeface="Times New Roman" panose="02020603050405020304" pitchFamily="18" charset="0"/>
              </a:rPr>
              <a:t>ESPECÍFICOS</a:t>
            </a:r>
          </a:p>
        </p:txBody>
      </p:sp>
      <p:sp>
        <p:nvSpPr>
          <p:cNvPr id="6" name="Rectángulo 5"/>
          <p:cNvSpPr/>
          <p:nvPr/>
        </p:nvSpPr>
        <p:spPr>
          <a:xfrm>
            <a:off x="395536" y="1436778"/>
            <a:ext cx="1944216" cy="461665"/>
          </a:xfrm>
          <a:prstGeom prst="rect">
            <a:avLst/>
          </a:prstGeom>
          <a:solidFill>
            <a:schemeClr val="bg1"/>
          </a:solidFill>
          <a:ln>
            <a:solidFill>
              <a:schemeClr val="accent1">
                <a:shade val="50000"/>
                <a:satMod val="103000"/>
              </a:schemeClr>
            </a:solidFill>
          </a:ln>
          <a:scene3d>
            <a:camera prst="orthographicFront"/>
            <a:lightRig rig="threePt" dir="t"/>
          </a:scene3d>
          <a:sp3d>
            <a:bevelT/>
          </a:sp3d>
        </p:spPr>
        <p:txBody>
          <a:bodyPr wrap="square">
            <a:spAutoFit/>
          </a:bodyPr>
          <a:lstStyle/>
          <a:p>
            <a:pPr lvl="0" algn="ctr"/>
            <a:r>
              <a:rPr lang="es-ES" sz="2400" dirty="0">
                <a:cs typeface="Times New Roman" panose="02020603050405020304" pitchFamily="18" charset="0"/>
              </a:rPr>
              <a:t>GENERAL</a:t>
            </a:r>
          </a:p>
        </p:txBody>
      </p:sp>
      <p:sp>
        <p:nvSpPr>
          <p:cNvPr id="8" name="Rectángulo 7"/>
          <p:cNvSpPr/>
          <p:nvPr/>
        </p:nvSpPr>
        <p:spPr>
          <a:xfrm>
            <a:off x="35496" y="2420888"/>
            <a:ext cx="2664296" cy="4401205"/>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000" dirty="0">
                <a:cs typeface="Times New Roman" panose="02020603050405020304" pitchFamily="18" charset="0"/>
              </a:rPr>
              <a:t>Proporcionar un Plan Operativo de Contenidos para el curso de Pedagogía, </a:t>
            </a:r>
            <a:r>
              <a:rPr lang="es-EC" sz="2000" dirty="0" smtClean="0">
                <a:cs typeface="Times New Roman" panose="02020603050405020304" pitchFamily="18" charset="0"/>
              </a:rPr>
              <a:t>mediante el análisis </a:t>
            </a:r>
            <a:r>
              <a:rPr lang="es-EC" sz="2000" dirty="0">
                <a:cs typeface="Times New Roman" panose="02020603050405020304" pitchFamily="18" charset="0"/>
              </a:rPr>
              <a:t>de la malla curricular en vigencia, para sustituir por </a:t>
            </a:r>
            <a:r>
              <a:rPr lang="es-EC" sz="2000" dirty="0" smtClean="0">
                <a:cs typeface="Times New Roman" panose="02020603050405020304" pitchFamily="18" charset="0"/>
              </a:rPr>
              <a:t>nuevos contenidos e </a:t>
            </a:r>
            <a:r>
              <a:rPr lang="es-EC" sz="2000" dirty="0">
                <a:cs typeface="Times New Roman" panose="02020603050405020304" pitchFamily="18" charset="0"/>
              </a:rPr>
              <a:t>impartir los conocimientos al personal Docente de las Escuelas, de perfeccionamiento del  CEDE.</a:t>
            </a:r>
            <a:endParaRPr lang="es-ES" sz="2000" dirty="0">
              <a:cs typeface="Times New Roman" panose="02020603050405020304" pitchFamily="18" charset="0"/>
            </a:endParaRPr>
          </a:p>
        </p:txBody>
      </p:sp>
      <p:sp>
        <p:nvSpPr>
          <p:cNvPr id="9" name="Rectángulo 8"/>
          <p:cNvSpPr/>
          <p:nvPr/>
        </p:nvSpPr>
        <p:spPr>
          <a:xfrm>
            <a:off x="2771800" y="2420888"/>
            <a:ext cx="1332148" cy="2246769"/>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000" dirty="0">
                <a:cs typeface="Times New Roman" panose="02020603050405020304" pitchFamily="18" charset="0"/>
              </a:rPr>
              <a:t>Analizar la malla curricular que se encuentra en vigencia.</a:t>
            </a:r>
            <a:endParaRPr lang="es-ES" sz="2000" dirty="0">
              <a:cs typeface="Times New Roman" panose="02020603050405020304" pitchFamily="18" charset="0"/>
            </a:endParaRPr>
          </a:p>
        </p:txBody>
      </p:sp>
      <p:sp>
        <p:nvSpPr>
          <p:cNvPr id="10" name="Rectángulo 9"/>
          <p:cNvSpPr/>
          <p:nvPr/>
        </p:nvSpPr>
        <p:spPr>
          <a:xfrm>
            <a:off x="4175956" y="2420888"/>
            <a:ext cx="1908212" cy="3477875"/>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000" dirty="0">
                <a:cs typeface="Times New Roman" panose="02020603050405020304" pitchFamily="18" charset="0"/>
              </a:rPr>
              <a:t>Proponer unidades de estudio con contenidos en base a la información procesada y los requerimientos de los encuestados y entrevistados.</a:t>
            </a:r>
            <a:endParaRPr lang="es-ES" sz="2000" dirty="0">
              <a:cs typeface="Times New Roman" panose="02020603050405020304" pitchFamily="18" charset="0"/>
            </a:endParaRPr>
          </a:p>
        </p:txBody>
      </p:sp>
      <p:sp>
        <p:nvSpPr>
          <p:cNvPr id="12" name="Rectángulo 11"/>
          <p:cNvSpPr/>
          <p:nvPr/>
        </p:nvSpPr>
        <p:spPr>
          <a:xfrm>
            <a:off x="6156176" y="2420888"/>
            <a:ext cx="1296144" cy="3785652"/>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000" dirty="0">
                <a:latin typeface="Times New Roman" panose="02020603050405020304" pitchFamily="18" charset="0"/>
                <a:cs typeface="Times New Roman" panose="02020603050405020304" pitchFamily="18" charset="0"/>
              </a:rPr>
              <a:t>Elaborar el Plan Operativo de contenidos orientados a la propuesta de aplicación con sus </a:t>
            </a:r>
            <a:r>
              <a:rPr lang="es-EC" sz="2000" dirty="0" smtClean="0">
                <a:latin typeface="Times New Roman" panose="02020603050405020304" pitchFamily="18" charset="0"/>
                <a:cs typeface="Times New Roman" panose="02020603050405020304" pitchFamily="18" charset="0"/>
              </a:rPr>
              <a:t>estrategias</a:t>
            </a:r>
            <a:endParaRPr lang="es-EC" sz="2000" dirty="0">
              <a:latin typeface="Times New Roman" panose="02020603050405020304" pitchFamily="18" charset="0"/>
              <a:cs typeface="Times New Roman" panose="02020603050405020304" pitchFamily="18" charset="0"/>
            </a:endParaRPr>
          </a:p>
        </p:txBody>
      </p:sp>
      <p:cxnSp>
        <p:nvCxnSpPr>
          <p:cNvPr id="18" name="Conector recto 17"/>
          <p:cNvCxnSpPr/>
          <p:nvPr/>
        </p:nvCxnSpPr>
        <p:spPr>
          <a:xfrm>
            <a:off x="1331640" y="1124744"/>
            <a:ext cx="5178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1331640" y="1124744"/>
            <a:ext cx="0" cy="312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ector recto 25"/>
          <p:cNvCxnSpPr>
            <a:endCxn id="3" idx="0"/>
          </p:cNvCxnSpPr>
          <p:nvPr/>
        </p:nvCxnSpPr>
        <p:spPr>
          <a:xfrm>
            <a:off x="6509975" y="1124744"/>
            <a:ext cx="1"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de flecha 29"/>
          <p:cNvCxnSpPr>
            <a:stCxn id="3" idx="2"/>
            <a:endCxn id="9" idx="0"/>
          </p:cNvCxnSpPr>
          <p:nvPr/>
        </p:nvCxnSpPr>
        <p:spPr>
          <a:xfrm flipH="1">
            <a:off x="3437874" y="1874441"/>
            <a:ext cx="3072102" cy="5464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a:stCxn id="3" idx="2"/>
            <a:endCxn id="10" idx="0"/>
          </p:cNvCxnSpPr>
          <p:nvPr/>
        </p:nvCxnSpPr>
        <p:spPr>
          <a:xfrm flipH="1">
            <a:off x="5130062" y="1874441"/>
            <a:ext cx="1379914" cy="5464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p:cNvCxnSpPr>
            <a:stCxn id="3" idx="2"/>
            <a:endCxn id="12" idx="0"/>
          </p:cNvCxnSpPr>
          <p:nvPr/>
        </p:nvCxnSpPr>
        <p:spPr>
          <a:xfrm>
            <a:off x="6509976" y="1874441"/>
            <a:ext cx="294272" cy="5464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ector recto de flecha 35"/>
          <p:cNvCxnSpPr>
            <a:stCxn id="6" idx="2"/>
            <a:endCxn id="8" idx="0"/>
          </p:cNvCxnSpPr>
          <p:nvPr/>
        </p:nvCxnSpPr>
        <p:spPr>
          <a:xfrm>
            <a:off x="1367644" y="1898443"/>
            <a:ext cx="0" cy="522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6 Rectángulo"/>
          <p:cNvSpPr/>
          <p:nvPr/>
        </p:nvSpPr>
        <p:spPr>
          <a:xfrm>
            <a:off x="7527747" y="2420888"/>
            <a:ext cx="1580757" cy="3477875"/>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000" dirty="0">
                <a:cs typeface="Times New Roman" panose="02020603050405020304" pitchFamily="18" charset="0"/>
              </a:rPr>
              <a:t>Elaborar un Cuadro de Distribución del Tiempo de acuerdo a la propuesta para la ejecución del nuevo curso de Pedagogía.</a:t>
            </a:r>
          </a:p>
        </p:txBody>
      </p:sp>
      <p:cxnSp>
        <p:nvCxnSpPr>
          <p:cNvPr id="21" name="Conector recto de flecha 31"/>
          <p:cNvCxnSpPr>
            <a:stCxn id="2" idx="2"/>
          </p:cNvCxnSpPr>
          <p:nvPr/>
        </p:nvCxnSpPr>
        <p:spPr>
          <a:xfrm>
            <a:off x="4175956" y="773415"/>
            <a:ext cx="0" cy="3863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ector recto de flecha 33"/>
          <p:cNvCxnSpPr>
            <a:stCxn id="3" idx="2"/>
            <a:endCxn id="7" idx="0"/>
          </p:cNvCxnSpPr>
          <p:nvPr/>
        </p:nvCxnSpPr>
        <p:spPr>
          <a:xfrm>
            <a:off x="6509976" y="1874441"/>
            <a:ext cx="1808150" cy="5464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45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par>
                                <p:cTn id="8" presetID="8" presetClass="entr" presetSubtype="16"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diamond(in)">
                                      <p:cBhvr>
                                        <p:cTn id="10" dur="2000"/>
                                        <p:tgtEl>
                                          <p:spTgt spid="36"/>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amond(in)">
                                      <p:cBhvr>
                                        <p:cTn id="13" dur="20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diamond(in)">
                                      <p:cBhvr>
                                        <p:cTn id="18" dur="2000"/>
                                        <p:tgtEl>
                                          <p:spTgt spid="3"/>
                                        </p:tgtEl>
                                      </p:cBhvr>
                                    </p:animEffect>
                                  </p:childTnLst>
                                </p:cTn>
                              </p:par>
                              <p:par>
                                <p:cTn id="19" presetID="8" presetClass="entr" presetSubtype="16"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diamond(in)">
                                      <p:cBhvr>
                                        <p:cTn id="21" dur="2000"/>
                                        <p:tgtEl>
                                          <p:spTgt spid="30"/>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amond(in)">
                                      <p:cBhvr>
                                        <p:cTn id="24" dur="2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diamond(in)">
                                      <p:cBhvr>
                                        <p:cTn id="29" dur="2000"/>
                                        <p:tgtEl>
                                          <p:spTgt spid="32"/>
                                        </p:tgtEl>
                                      </p:cBhvr>
                                    </p:animEffect>
                                  </p:childTnLst>
                                </p:cTn>
                              </p:par>
                              <p:par>
                                <p:cTn id="30" presetID="8" presetClass="entr" presetSubtype="16"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amond(in)">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diamond(in)">
                                      <p:cBhvr>
                                        <p:cTn id="37" dur="2000"/>
                                        <p:tgtEl>
                                          <p:spTgt spid="34"/>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diamond(in)">
                                      <p:cBhvr>
                                        <p:cTn id="40" dur="20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diamond(in)">
                                      <p:cBhvr>
                                        <p:cTn id="45" dur="2000"/>
                                        <p:tgtEl>
                                          <p:spTgt spid="28"/>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diamond(in)">
                                      <p:cBhvr>
                                        <p:cTn id="4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9" grpId="0" animBg="1"/>
      <p:bldP spid="10" grpId="0" animBg="1"/>
      <p:bldP spid="12"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11" name="10 Imagen"/>
          <p:cNvPicPr/>
          <p:nvPr/>
        </p:nvPicPr>
        <p:blipFill>
          <a:blip r:embed="rId3">
            <a:extLst>
              <a:ext uri="{28A0092B-C50C-407E-A947-70E740481C1C}">
                <a14:useLocalDpi xmlns:a14="http://schemas.microsoft.com/office/drawing/2010/main" val="0"/>
              </a:ext>
            </a:extLst>
          </a:blip>
          <a:srcRect/>
          <a:stretch>
            <a:fillRect/>
          </a:stretch>
        </p:blipFill>
        <p:spPr bwMode="auto">
          <a:xfrm>
            <a:off x="1691681" y="548680"/>
            <a:ext cx="5616623" cy="2846775"/>
          </a:xfrm>
          <a:prstGeom prst="rect">
            <a:avLst/>
          </a:prstGeom>
          <a:noFill/>
          <a:ln>
            <a:noFill/>
          </a:ln>
          <a:scene3d>
            <a:camera prst="orthographicFront"/>
            <a:lightRig rig="threePt" dir="t"/>
          </a:scene3d>
          <a:sp3d>
            <a:bevelT/>
          </a:sp3d>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5" y="3645024"/>
            <a:ext cx="3788420" cy="2880320"/>
          </a:xfrm>
          <a:prstGeom prst="rect">
            <a:avLst/>
          </a:prstGeom>
          <a:noFill/>
          <a:ln>
            <a:noFill/>
          </a:ln>
          <a:scene3d>
            <a:camera prst="orthographicFront"/>
            <a:lightRig rig="threePt" dir="t"/>
          </a:scene3d>
          <a:sp3d>
            <a:bevel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9993" y="3645024"/>
            <a:ext cx="4104455" cy="2880320"/>
          </a:xfrm>
          <a:prstGeom prst="rect">
            <a:avLst/>
          </a:prstGeom>
          <a:noFill/>
          <a:ln>
            <a:noFill/>
          </a:ln>
          <a:scene3d>
            <a:camera prst="orthographicFront"/>
            <a:lightRig rig="threePt" dir="t"/>
          </a:scene3d>
          <a:sp3d>
            <a:bevel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amond(in)">
                                      <p:cBhvr>
                                        <p:cTn id="7" dur="20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CuadroTexto 1"/>
          <p:cNvSpPr txBox="1"/>
          <p:nvPr/>
        </p:nvSpPr>
        <p:spPr>
          <a:xfrm>
            <a:off x="2699792" y="683985"/>
            <a:ext cx="3384376" cy="584775"/>
          </a:xfrm>
          <a:prstGeom prst="rect">
            <a:avLst/>
          </a:prstGeom>
          <a:solidFill>
            <a:schemeClr val="bg1"/>
          </a:solidFill>
          <a:ln>
            <a:solidFill>
              <a:schemeClr val="accent1">
                <a:shade val="50000"/>
                <a:satMod val="103000"/>
              </a:schemeClr>
            </a:solidFill>
          </a:ln>
          <a:scene3d>
            <a:camera prst="orthographicFront"/>
            <a:lightRig rig="threePt" dir="t"/>
          </a:scene3d>
          <a:sp3d>
            <a:bevelT/>
          </a:sp3d>
        </p:spPr>
        <p:txBody>
          <a:bodyPr wrap="square" rtlCol="0">
            <a:spAutoFit/>
          </a:bodyPr>
          <a:lstStyle/>
          <a:p>
            <a:pPr lvl="0" algn="ctr"/>
            <a:r>
              <a:rPr lang="es-ES" sz="3200" dirty="0" smtClean="0">
                <a:cs typeface="Times New Roman" panose="02020603050405020304" pitchFamily="18" charset="0"/>
              </a:rPr>
              <a:t>JUSTIFICACIÓN</a:t>
            </a:r>
            <a:endParaRPr lang="es-ES" sz="3200" dirty="0">
              <a:cs typeface="Times New Roman" panose="02020603050405020304" pitchFamily="18" charset="0"/>
            </a:endParaRPr>
          </a:p>
        </p:txBody>
      </p:sp>
      <p:sp>
        <p:nvSpPr>
          <p:cNvPr id="6" name="5 Rectángulo"/>
          <p:cNvSpPr/>
          <p:nvPr/>
        </p:nvSpPr>
        <p:spPr>
          <a:xfrm>
            <a:off x="624317" y="1916832"/>
            <a:ext cx="7959308" cy="3785652"/>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457200" indent="-457200" algn="just">
              <a:buFont typeface="Wingdings" panose="05000000000000000000" pitchFamily="2" charset="2"/>
              <a:buChar char="Ø"/>
            </a:pPr>
            <a:r>
              <a:rPr lang="es-EC" sz="3000" dirty="0">
                <a:cs typeface="Times New Roman" panose="02020603050405020304" pitchFamily="18" charset="0"/>
              </a:rPr>
              <a:t>El desafío de este Plan Operativo es el de desarrollar competencias que permitan el dominio teórico-práctico de las herramientas pedagógicas para la enseñanza - aprendizaje con el propósito de formar docentes comprometidos con el proceso educativo capaces de orientar y conducir a sus estudiantes.</a:t>
            </a:r>
          </a:p>
        </p:txBody>
      </p:sp>
    </p:spTree>
    <p:extLst>
      <p:ext uri="{BB962C8B-B14F-4D97-AF65-F5344CB8AC3E}">
        <p14:creationId xmlns:p14="http://schemas.microsoft.com/office/powerpoint/2010/main" val="173744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3 Rectángulo"/>
          <p:cNvSpPr/>
          <p:nvPr/>
        </p:nvSpPr>
        <p:spPr>
          <a:xfrm>
            <a:off x="1475656" y="548680"/>
            <a:ext cx="6264696"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METODOLOGÍA DE TRABAJO</a:t>
            </a:r>
            <a:endParaRPr lang="es-EC" sz="3200" dirty="0"/>
          </a:p>
        </p:txBody>
      </p:sp>
      <p:sp>
        <p:nvSpPr>
          <p:cNvPr id="5" name="4 Rectángulo"/>
          <p:cNvSpPr/>
          <p:nvPr/>
        </p:nvSpPr>
        <p:spPr>
          <a:xfrm>
            <a:off x="827584" y="1340768"/>
            <a:ext cx="7560840" cy="1015663"/>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457200" indent="-457200" algn="just">
              <a:buFont typeface="Wingdings" panose="05000000000000000000" pitchFamily="2" charset="2"/>
              <a:buChar char="Ø"/>
            </a:pPr>
            <a:r>
              <a:rPr lang="es-EC" sz="3000" dirty="0">
                <a:cs typeface="Times New Roman" panose="02020603050405020304" pitchFamily="18" charset="0"/>
              </a:rPr>
              <a:t>Se trabajará con la modalidad de </a:t>
            </a:r>
            <a:r>
              <a:rPr lang="es-EC" sz="3000" dirty="0" smtClean="0">
                <a:cs typeface="Times New Roman" panose="02020603050405020304" pitchFamily="18" charset="0"/>
              </a:rPr>
              <a:t>aula-taller.</a:t>
            </a:r>
          </a:p>
        </p:txBody>
      </p:sp>
      <p:sp>
        <p:nvSpPr>
          <p:cNvPr id="6" name="5 Rectángulo"/>
          <p:cNvSpPr/>
          <p:nvPr/>
        </p:nvSpPr>
        <p:spPr>
          <a:xfrm>
            <a:off x="827584" y="2420888"/>
            <a:ext cx="7560840" cy="1015663"/>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457200" indent="-457200" algn="just">
              <a:buFont typeface="Wingdings" panose="05000000000000000000" pitchFamily="2" charset="2"/>
              <a:buChar char="Ø"/>
            </a:pPr>
            <a:r>
              <a:rPr lang="es-EC" sz="3000" dirty="0" smtClean="0">
                <a:cs typeface="Times New Roman" panose="02020603050405020304" pitchFamily="18" charset="0"/>
              </a:rPr>
              <a:t>Se promoverá </a:t>
            </a:r>
            <a:r>
              <a:rPr lang="es-EC" sz="3000" dirty="0">
                <a:cs typeface="Times New Roman" panose="02020603050405020304" pitchFamily="18" charset="0"/>
              </a:rPr>
              <a:t>el análisis y diseño de situaciones de </a:t>
            </a:r>
            <a:r>
              <a:rPr lang="es-EC" sz="3000" dirty="0" smtClean="0">
                <a:cs typeface="Times New Roman" panose="02020603050405020304" pitchFamily="18" charset="0"/>
              </a:rPr>
              <a:t>enseñanza.</a:t>
            </a:r>
          </a:p>
        </p:txBody>
      </p:sp>
      <p:sp>
        <p:nvSpPr>
          <p:cNvPr id="7" name="6 Rectángulo"/>
          <p:cNvSpPr/>
          <p:nvPr/>
        </p:nvSpPr>
        <p:spPr>
          <a:xfrm>
            <a:off x="827584" y="3501008"/>
            <a:ext cx="7560840" cy="1015663"/>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457200" indent="-457200" algn="just">
              <a:buFont typeface="Wingdings" panose="05000000000000000000" pitchFamily="2" charset="2"/>
              <a:buChar char="Ø"/>
            </a:pPr>
            <a:r>
              <a:rPr lang="es-EC" sz="3000" dirty="0" smtClean="0">
                <a:cs typeface="Times New Roman" panose="02020603050405020304" pitchFamily="18" charset="0"/>
              </a:rPr>
              <a:t>De </a:t>
            </a:r>
            <a:r>
              <a:rPr lang="es-EC" sz="3000" dirty="0">
                <a:cs typeface="Times New Roman" panose="02020603050405020304" pitchFamily="18" charset="0"/>
              </a:rPr>
              <a:t>intercambio grupal y práctico con </a:t>
            </a:r>
            <a:r>
              <a:rPr lang="es-EC" sz="3000" dirty="0" smtClean="0">
                <a:cs typeface="Times New Roman" panose="02020603050405020304" pitchFamily="18" charset="0"/>
              </a:rPr>
              <a:t>reflexión.</a:t>
            </a:r>
          </a:p>
        </p:txBody>
      </p:sp>
      <p:sp>
        <p:nvSpPr>
          <p:cNvPr id="8" name="7 Rectángulo"/>
          <p:cNvSpPr/>
          <p:nvPr/>
        </p:nvSpPr>
        <p:spPr>
          <a:xfrm>
            <a:off x="834874" y="4594837"/>
            <a:ext cx="7560840" cy="1938992"/>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457200" indent="-457200" algn="just">
              <a:buFont typeface="Wingdings" panose="05000000000000000000" pitchFamily="2" charset="2"/>
              <a:buChar char="Ø"/>
            </a:pPr>
            <a:r>
              <a:rPr lang="es-EC" sz="3000" dirty="0" smtClean="0">
                <a:cs typeface="Times New Roman" panose="02020603050405020304" pitchFamily="18" charset="0"/>
              </a:rPr>
              <a:t>La teoría </a:t>
            </a:r>
            <a:r>
              <a:rPr lang="es-EC" sz="3000" dirty="0">
                <a:cs typeface="Times New Roman" panose="02020603050405020304" pitchFamily="18" charset="0"/>
              </a:rPr>
              <a:t>será utilizada como herramienta para enriquecer nuestra comprensión de las situaciones de enseñanza </a:t>
            </a:r>
            <a:r>
              <a:rPr lang="es-EC" sz="3000" dirty="0" smtClean="0">
                <a:cs typeface="Times New Roman" panose="02020603050405020304" pitchFamily="18" charset="0"/>
              </a:rPr>
              <a:t>orientando </a:t>
            </a:r>
            <a:r>
              <a:rPr lang="es-EC" sz="3000" dirty="0">
                <a:cs typeface="Times New Roman" panose="02020603050405020304" pitchFamily="18" charset="0"/>
              </a:rPr>
              <a:t>a </a:t>
            </a:r>
            <a:r>
              <a:rPr lang="es-EC" sz="3000" dirty="0" smtClean="0">
                <a:cs typeface="Times New Roman" panose="02020603050405020304" pitchFamily="18" charset="0"/>
              </a:rPr>
              <a:t>la práctica.</a:t>
            </a:r>
            <a:endParaRPr lang="es-EC" sz="3000" dirty="0">
              <a:cs typeface="Times New Roman" panose="02020603050405020304" pitchFamily="18" charset="0"/>
            </a:endParaRPr>
          </a:p>
        </p:txBody>
      </p:sp>
    </p:spTree>
    <p:extLst>
      <p:ext uri="{BB962C8B-B14F-4D97-AF65-F5344CB8AC3E}">
        <p14:creationId xmlns:p14="http://schemas.microsoft.com/office/powerpoint/2010/main" val="164400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1 Rectángulo"/>
          <p:cNvSpPr/>
          <p:nvPr/>
        </p:nvSpPr>
        <p:spPr>
          <a:xfrm>
            <a:off x="1187624" y="764704"/>
            <a:ext cx="6840760"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a:t> </a:t>
            </a:r>
            <a:r>
              <a:rPr lang="es-EC" sz="3200" b="1" dirty="0" smtClean="0"/>
              <a:t>CONTENIDOS DE LAS UNIDADES</a:t>
            </a:r>
            <a:endParaRPr lang="es-EC" sz="3200" dirty="0">
              <a:solidFill>
                <a:srgbClr val="FF0000"/>
              </a:solidFill>
            </a:endParaRPr>
          </a:p>
        </p:txBody>
      </p:sp>
      <p:sp>
        <p:nvSpPr>
          <p:cNvPr id="3" name="2 Rectángulo"/>
          <p:cNvSpPr/>
          <p:nvPr/>
        </p:nvSpPr>
        <p:spPr>
          <a:xfrm>
            <a:off x="971600" y="1652607"/>
            <a:ext cx="7488832" cy="95410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1350963" indent="-1350963"/>
            <a:r>
              <a:rPr lang="es-EC" sz="2800" b="1" dirty="0">
                <a:cs typeface="Times New Roman" panose="02020603050405020304" pitchFamily="18" charset="0"/>
              </a:rPr>
              <a:t>Unidad</a:t>
            </a:r>
            <a:r>
              <a:rPr lang="es-EC" sz="2800" dirty="0">
                <a:latin typeface="Arial" panose="020B0604020202020204" pitchFamily="34" charset="0"/>
                <a:cs typeface="Arial" panose="020B0604020202020204" pitchFamily="34" charset="0"/>
              </a:rPr>
              <a:t> </a:t>
            </a:r>
            <a:r>
              <a:rPr lang="es-EC" sz="2800" b="1" dirty="0">
                <a:latin typeface="Arial" panose="020B0604020202020204" pitchFamily="34" charset="0"/>
                <a:cs typeface="Arial" panose="020B0604020202020204" pitchFamily="34" charset="0"/>
              </a:rPr>
              <a:t>1</a:t>
            </a:r>
            <a:r>
              <a:rPr lang="es-EC" sz="2800" dirty="0">
                <a:cs typeface="Times New Roman" panose="02020603050405020304" pitchFamily="18" charset="0"/>
              </a:rPr>
              <a:t>: </a:t>
            </a:r>
            <a:r>
              <a:rPr lang="es-EC" sz="2800" b="1" u="sng" dirty="0">
                <a:cs typeface="Times New Roman" panose="02020603050405020304" pitchFamily="18" charset="0"/>
              </a:rPr>
              <a:t>Pedagogía y didáctica </a:t>
            </a:r>
            <a:r>
              <a:rPr lang="es-EC" sz="2800" dirty="0">
                <a:cs typeface="Times New Roman" panose="02020603050405020304" pitchFamily="18" charset="0"/>
              </a:rPr>
              <a:t>contemporáneas</a:t>
            </a:r>
            <a:r>
              <a:rPr lang="es-EC" sz="2800" dirty="0" smtClean="0">
                <a:cs typeface="Times New Roman" panose="02020603050405020304" pitchFamily="18" charset="0"/>
              </a:rPr>
              <a:t>.</a:t>
            </a:r>
            <a:endParaRPr lang="es-EC" sz="2800" dirty="0">
              <a:cs typeface="Times New Roman" panose="02020603050405020304" pitchFamily="18" charset="0"/>
            </a:endParaRPr>
          </a:p>
        </p:txBody>
      </p:sp>
      <p:sp>
        <p:nvSpPr>
          <p:cNvPr id="4" name="3 Rectángulo"/>
          <p:cNvSpPr/>
          <p:nvPr/>
        </p:nvSpPr>
        <p:spPr>
          <a:xfrm>
            <a:off x="971600" y="2707760"/>
            <a:ext cx="7488832" cy="523220"/>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1350963" indent="-1350963"/>
            <a:r>
              <a:rPr lang="es-EC" sz="2800" b="1" dirty="0">
                <a:cs typeface="Times New Roman" panose="02020603050405020304" pitchFamily="18" charset="0"/>
              </a:rPr>
              <a:t>Unidad </a:t>
            </a:r>
            <a:r>
              <a:rPr lang="es-EC" sz="2800" b="1" dirty="0">
                <a:latin typeface="Arial" panose="020B0604020202020204" pitchFamily="34" charset="0"/>
                <a:cs typeface="Arial" panose="020B0604020202020204" pitchFamily="34" charset="0"/>
              </a:rPr>
              <a:t>2</a:t>
            </a:r>
            <a:r>
              <a:rPr lang="es-EC" sz="2800" dirty="0">
                <a:cs typeface="Times New Roman" panose="02020603050405020304" pitchFamily="18" charset="0"/>
              </a:rPr>
              <a:t>: </a:t>
            </a:r>
            <a:r>
              <a:rPr lang="es-EC" sz="2800" b="1" u="sng" dirty="0">
                <a:cs typeface="Times New Roman" panose="02020603050405020304" pitchFamily="18" charset="0"/>
              </a:rPr>
              <a:t>Planificación didáctica: </a:t>
            </a:r>
          </a:p>
        </p:txBody>
      </p:sp>
      <p:sp>
        <p:nvSpPr>
          <p:cNvPr id="5" name="4 Rectángulo"/>
          <p:cNvSpPr/>
          <p:nvPr/>
        </p:nvSpPr>
        <p:spPr>
          <a:xfrm>
            <a:off x="971600" y="3362796"/>
            <a:ext cx="7488832" cy="523220"/>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1350963" indent="-1350963"/>
            <a:r>
              <a:rPr lang="es-EC" sz="2800" b="1" dirty="0">
                <a:cs typeface="Times New Roman" panose="02020603050405020304" pitchFamily="18" charset="0"/>
              </a:rPr>
              <a:t>Unidad </a:t>
            </a:r>
            <a:r>
              <a:rPr lang="es-EC" sz="2800" b="1" dirty="0">
                <a:latin typeface="Arial" panose="020B0604020202020204" pitchFamily="34" charset="0"/>
                <a:cs typeface="Arial" panose="020B0604020202020204" pitchFamily="34" charset="0"/>
              </a:rPr>
              <a:t>3</a:t>
            </a:r>
            <a:r>
              <a:rPr lang="es-EC" sz="2800" dirty="0">
                <a:cs typeface="Times New Roman" panose="02020603050405020304" pitchFamily="18" charset="0"/>
              </a:rPr>
              <a:t>: El arte de </a:t>
            </a:r>
            <a:r>
              <a:rPr lang="es-EC" sz="2800" b="1" u="sng" dirty="0">
                <a:cs typeface="Times New Roman" panose="02020603050405020304" pitchFamily="18" charset="0"/>
              </a:rPr>
              <a:t>motivación en el aula</a:t>
            </a:r>
            <a:r>
              <a:rPr lang="es-EC" sz="2800" b="1" u="sng" dirty="0" smtClean="0">
                <a:cs typeface="Times New Roman" panose="02020603050405020304" pitchFamily="18" charset="0"/>
              </a:rPr>
              <a:t>.</a:t>
            </a:r>
            <a:endParaRPr lang="es-EC" sz="2800" b="1" u="sng" dirty="0">
              <a:cs typeface="Times New Roman" panose="02020603050405020304" pitchFamily="18" charset="0"/>
            </a:endParaRPr>
          </a:p>
        </p:txBody>
      </p:sp>
      <p:sp>
        <p:nvSpPr>
          <p:cNvPr id="6" name="5 Rectángulo"/>
          <p:cNvSpPr/>
          <p:nvPr/>
        </p:nvSpPr>
        <p:spPr>
          <a:xfrm>
            <a:off x="971600" y="3987061"/>
            <a:ext cx="7488832" cy="95410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1350963" indent="-1350963"/>
            <a:r>
              <a:rPr lang="es-EC" sz="2800" b="1" dirty="0">
                <a:cs typeface="Times New Roman" panose="02020603050405020304" pitchFamily="18" charset="0"/>
              </a:rPr>
              <a:t>Unidad </a:t>
            </a:r>
            <a:r>
              <a:rPr lang="es-EC" sz="2800" b="1" dirty="0">
                <a:latin typeface="Arial" panose="020B0604020202020204" pitchFamily="34" charset="0"/>
                <a:cs typeface="Arial" panose="020B0604020202020204" pitchFamily="34" charset="0"/>
              </a:rPr>
              <a:t>4</a:t>
            </a:r>
            <a:r>
              <a:rPr lang="es-EC" sz="2800" dirty="0">
                <a:cs typeface="Times New Roman" panose="02020603050405020304" pitchFamily="18" charset="0"/>
              </a:rPr>
              <a:t>: Métodos, </a:t>
            </a:r>
            <a:r>
              <a:rPr lang="es-EC" sz="2800" b="1" u="sng" dirty="0">
                <a:cs typeface="Times New Roman" panose="02020603050405020304" pitchFamily="18" charset="0"/>
              </a:rPr>
              <a:t>Estrategias y técnicas activas</a:t>
            </a:r>
            <a:r>
              <a:rPr lang="es-EC" sz="2800" dirty="0">
                <a:cs typeface="Times New Roman" panose="02020603050405020304" pitchFamily="18" charset="0"/>
              </a:rPr>
              <a:t> </a:t>
            </a:r>
            <a:r>
              <a:rPr lang="es-EC" sz="2800" b="1" u="sng" dirty="0">
                <a:cs typeface="Times New Roman" panose="02020603050405020304" pitchFamily="18" charset="0"/>
              </a:rPr>
              <a:t>para el aprendizaje. </a:t>
            </a:r>
          </a:p>
        </p:txBody>
      </p:sp>
      <p:sp>
        <p:nvSpPr>
          <p:cNvPr id="7" name="6 Rectángulo"/>
          <p:cNvSpPr/>
          <p:nvPr/>
        </p:nvSpPr>
        <p:spPr>
          <a:xfrm>
            <a:off x="971600" y="5067181"/>
            <a:ext cx="7488832" cy="1384995"/>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1350963" indent="-1350963"/>
            <a:r>
              <a:rPr lang="es-EC" sz="2800" b="1" dirty="0">
                <a:cs typeface="Times New Roman" panose="02020603050405020304" pitchFamily="18" charset="0"/>
              </a:rPr>
              <a:t>Unidad </a:t>
            </a:r>
            <a:r>
              <a:rPr lang="es-EC" sz="2800" b="1" dirty="0">
                <a:latin typeface="Arial" panose="020B0604020202020204" pitchFamily="34" charset="0"/>
                <a:cs typeface="Arial" panose="020B0604020202020204" pitchFamily="34" charset="0"/>
              </a:rPr>
              <a:t>5</a:t>
            </a:r>
            <a:r>
              <a:rPr lang="es-EC" sz="2800" dirty="0">
                <a:cs typeface="Times New Roman" panose="02020603050405020304" pitchFamily="18" charset="0"/>
              </a:rPr>
              <a:t>: </a:t>
            </a:r>
            <a:r>
              <a:rPr lang="es-EC" sz="2800" b="1" u="sng" dirty="0">
                <a:cs typeface="Times New Roman" panose="02020603050405020304" pitchFamily="18" charset="0"/>
              </a:rPr>
              <a:t>Recursos didácticos y tecnológicos </a:t>
            </a:r>
            <a:r>
              <a:rPr lang="es-EC" sz="2800" dirty="0">
                <a:cs typeface="Times New Roman" panose="02020603050405020304" pitchFamily="18" charset="0"/>
              </a:rPr>
              <a:t>para el aprendizaje y su manejo. </a:t>
            </a:r>
          </a:p>
        </p:txBody>
      </p:sp>
    </p:spTree>
    <p:extLst>
      <p:ext uri="{BB962C8B-B14F-4D97-AF65-F5344CB8AC3E}">
        <p14:creationId xmlns:p14="http://schemas.microsoft.com/office/powerpoint/2010/main" val="409431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1 Rectángulo"/>
          <p:cNvSpPr/>
          <p:nvPr/>
        </p:nvSpPr>
        <p:spPr>
          <a:xfrm>
            <a:off x="827584" y="2563743"/>
            <a:ext cx="7632849" cy="1384995"/>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1350963" indent="-1350963" algn="just"/>
            <a:r>
              <a:rPr lang="es-EC" sz="2800" b="1" dirty="0">
                <a:cs typeface="Times New Roman" panose="02020603050405020304" pitchFamily="18" charset="0"/>
              </a:rPr>
              <a:t>Unidad </a:t>
            </a:r>
            <a:r>
              <a:rPr lang="es-EC" sz="2800" b="1" dirty="0">
                <a:latin typeface="Arial" panose="020B0604020202020204" pitchFamily="34" charset="0"/>
                <a:cs typeface="Arial" panose="020B0604020202020204" pitchFamily="34" charset="0"/>
              </a:rPr>
              <a:t>7</a:t>
            </a:r>
            <a:r>
              <a:rPr lang="es-EC" sz="2800" b="1" dirty="0">
                <a:cs typeface="Times New Roman" panose="02020603050405020304" pitchFamily="18" charset="0"/>
              </a:rPr>
              <a:t>: </a:t>
            </a:r>
            <a:r>
              <a:rPr lang="es-EC" sz="2800" dirty="0">
                <a:cs typeface="Times New Roman" panose="02020603050405020304" pitchFamily="18" charset="0"/>
              </a:rPr>
              <a:t>Características, </a:t>
            </a:r>
            <a:r>
              <a:rPr lang="es-EC" sz="2800" b="1" u="sng" dirty="0">
                <a:cs typeface="Times New Roman" panose="02020603050405020304" pitchFamily="18" charset="0"/>
              </a:rPr>
              <a:t>competencias y habilidades</a:t>
            </a:r>
            <a:r>
              <a:rPr lang="es-EC" sz="2800" dirty="0">
                <a:cs typeface="Times New Roman" panose="02020603050405020304" pitchFamily="18" charset="0"/>
              </a:rPr>
              <a:t> que debe desarrollar el facilitador</a:t>
            </a:r>
            <a:r>
              <a:rPr lang="es-EC" sz="2800" dirty="0" smtClean="0">
                <a:cs typeface="Times New Roman" panose="02020603050405020304" pitchFamily="18" charset="0"/>
              </a:rPr>
              <a:t>.</a:t>
            </a:r>
            <a:endParaRPr lang="es-EC" sz="2800" dirty="0">
              <a:cs typeface="Times New Roman" panose="02020603050405020304" pitchFamily="18" charset="0"/>
            </a:endParaRPr>
          </a:p>
        </p:txBody>
      </p:sp>
      <p:sp>
        <p:nvSpPr>
          <p:cNvPr id="3" name="2 Rectángulo"/>
          <p:cNvSpPr/>
          <p:nvPr/>
        </p:nvSpPr>
        <p:spPr>
          <a:xfrm>
            <a:off x="827584" y="4075911"/>
            <a:ext cx="7632849" cy="523220"/>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1350963" indent="-1350963"/>
            <a:r>
              <a:rPr lang="es-EC" sz="2800" b="1" dirty="0">
                <a:cs typeface="Times New Roman" panose="02020603050405020304" pitchFamily="18" charset="0"/>
              </a:rPr>
              <a:t>Unidad 8: </a:t>
            </a:r>
            <a:r>
              <a:rPr lang="es-EC" sz="2800" b="1" u="sng" dirty="0">
                <a:cs typeface="Times New Roman" panose="02020603050405020304" pitchFamily="18" charset="0"/>
              </a:rPr>
              <a:t>Práctica docente</a:t>
            </a:r>
            <a:r>
              <a:rPr lang="es-EC" sz="2800" b="1" u="sng" dirty="0" smtClean="0">
                <a:cs typeface="Times New Roman" panose="02020603050405020304" pitchFamily="18" charset="0"/>
              </a:rPr>
              <a:t>.</a:t>
            </a:r>
            <a:endParaRPr lang="es-EC" sz="2800" b="1" u="sng" dirty="0">
              <a:cs typeface="Times New Roman" panose="02020603050405020304" pitchFamily="18" charset="0"/>
            </a:endParaRPr>
          </a:p>
        </p:txBody>
      </p:sp>
      <p:sp>
        <p:nvSpPr>
          <p:cNvPr id="4" name="3 Rectángulo"/>
          <p:cNvSpPr/>
          <p:nvPr/>
        </p:nvSpPr>
        <p:spPr>
          <a:xfrm>
            <a:off x="827584" y="4777988"/>
            <a:ext cx="7632849" cy="523220"/>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1350963" indent="-1350963"/>
            <a:r>
              <a:rPr lang="es-EC" sz="2800" b="1" dirty="0">
                <a:cs typeface="Times New Roman" panose="02020603050405020304" pitchFamily="18" charset="0"/>
              </a:rPr>
              <a:t>Unidad </a:t>
            </a:r>
            <a:r>
              <a:rPr lang="es-EC" sz="2800" b="1" dirty="0">
                <a:latin typeface="Arial" panose="020B0604020202020204" pitchFamily="34" charset="0"/>
                <a:cs typeface="Arial" panose="020B0604020202020204" pitchFamily="34" charset="0"/>
              </a:rPr>
              <a:t>9</a:t>
            </a:r>
            <a:r>
              <a:rPr lang="es-EC" sz="2800" b="1" dirty="0">
                <a:cs typeface="Times New Roman" panose="02020603050405020304" pitchFamily="18" charset="0"/>
              </a:rPr>
              <a:t>: </a:t>
            </a:r>
            <a:r>
              <a:rPr lang="es-EC" sz="2800" b="1" u="sng" dirty="0">
                <a:cs typeface="Times New Roman" panose="02020603050405020304" pitchFamily="18" charset="0"/>
              </a:rPr>
              <a:t>Programación Neurolingüísticas</a:t>
            </a:r>
            <a:r>
              <a:rPr lang="es-EC" sz="2800" b="1" u="sng" dirty="0" smtClean="0">
                <a:cs typeface="Times New Roman" panose="02020603050405020304" pitchFamily="18" charset="0"/>
              </a:rPr>
              <a:t>.</a:t>
            </a:r>
            <a:endParaRPr lang="es-EC" sz="2800" b="1" u="sng" dirty="0">
              <a:cs typeface="Times New Roman" panose="02020603050405020304" pitchFamily="18" charset="0"/>
            </a:endParaRPr>
          </a:p>
        </p:txBody>
      </p:sp>
      <p:sp>
        <p:nvSpPr>
          <p:cNvPr id="5" name="4 Rectángulo"/>
          <p:cNvSpPr/>
          <p:nvPr/>
        </p:nvSpPr>
        <p:spPr>
          <a:xfrm>
            <a:off x="827585" y="1052736"/>
            <a:ext cx="7632848" cy="1384995"/>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marL="1433513" indent="-1433513" algn="just"/>
            <a:r>
              <a:rPr lang="es-EC" sz="2800" b="1" dirty="0">
                <a:cs typeface="Times New Roman" panose="02020603050405020304" pitchFamily="18" charset="0"/>
              </a:rPr>
              <a:t>Unidad</a:t>
            </a:r>
            <a:r>
              <a:rPr lang="es-EC" sz="2800" b="1" dirty="0">
                <a:latin typeface="Arial" panose="020B0604020202020204" pitchFamily="34" charset="0"/>
                <a:cs typeface="Arial" panose="020B0604020202020204" pitchFamily="34" charset="0"/>
              </a:rPr>
              <a:t> 6</a:t>
            </a:r>
            <a:r>
              <a:rPr lang="es-EC" sz="2800" dirty="0">
                <a:cs typeface="Times New Roman" panose="02020603050405020304" pitchFamily="18" charset="0"/>
              </a:rPr>
              <a:t>: </a:t>
            </a:r>
            <a:r>
              <a:rPr lang="es-EC" sz="2800" b="1" u="sng" dirty="0">
                <a:cs typeface="Times New Roman" panose="02020603050405020304" pitchFamily="18" charset="0"/>
              </a:rPr>
              <a:t>Técnicas de Evaluación </a:t>
            </a:r>
            <a:r>
              <a:rPr lang="es-EC" sz="2800" dirty="0">
                <a:cs typeface="Times New Roman" panose="02020603050405020304" pitchFamily="18" charset="0"/>
              </a:rPr>
              <a:t>criterios para su selección y construcción. Evaluación y acreditación</a:t>
            </a:r>
            <a:r>
              <a:rPr lang="es-EC" sz="2800" dirty="0" smtClean="0">
                <a:cs typeface="Times New Roman" panose="02020603050405020304" pitchFamily="18" charset="0"/>
              </a:rPr>
              <a:t>.</a:t>
            </a:r>
            <a:endParaRPr lang="es-EC" sz="2800" dirty="0">
              <a:cs typeface="Times New Roman" panose="02020603050405020304" pitchFamily="18" charset="0"/>
            </a:endParaRPr>
          </a:p>
        </p:txBody>
      </p:sp>
    </p:spTree>
    <p:extLst>
      <p:ext uri="{BB962C8B-B14F-4D97-AF65-F5344CB8AC3E}">
        <p14:creationId xmlns:p14="http://schemas.microsoft.com/office/powerpoint/2010/main" val="347089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1 Rectángulo"/>
          <p:cNvSpPr/>
          <p:nvPr/>
        </p:nvSpPr>
        <p:spPr>
          <a:xfrm>
            <a:off x="899592" y="1052736"/>
            <a:ext cx="7344816" cy="4247317"/>
          </a:xfrm>
          <a:prstGeom prst="rect">
            <a:avLst/>
          </a:prstGeom>
          <a:solidFill>
            <a:schemeClr val="bg1"/>
          </a:solidFill>
          <a:scene3d>
            <a:camera prst="orthographicFront"/>
            <a:lightRig rig="threePt" dir="t"/>
          </a:scene3d>
          <a:sp3d>
            <a:bevelT/>
          </a:sp3d>
        </p:spPr>
        <p:txBody>
          <a:bodyPr wrap="square">
            <a:spAutoFit/>
          </a:bodyPr>
          <a:lstStyle/>
          <a:p>
            <a:pPr algn="ctr"/>
            <a:r>
              <a:rPr lang="es-ES" sz="5400" b="1" dirty="0"/>
              <a:t>PLAN OPERATIVO DE LOS CONTENIDOS DE ACUERDO A LAS UNIDADES DIDÁCTICAS</a:t>
            </a:r>
            <a:endParaRPr lang="es-EC" sz="5400" dirty="0"/>
          </a:p>
        </p:txBody>
      </p:sp>
    </p:spTree>
    <p:extLst>
      <p:ext uri="{BB962C8B-B14F-4D97-AF65-F5344CB8AC3E}">
        <p14:creationId xmlns:p14="http://schemas.microsoft.com/office/powerpoint/2010/main" val="36303189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791599272"/>
              </p:ext>
            </p:extLst>
          </p:nvPr>
        </p:nvGraphicFramePr>
        <p:xfrm>
          <a:off x="395536" y="908720"/>
          <a:ext cx="8496943" cy="5669280"/>
        </p:xfrm>
        <a:graphic>
          <a:graphicData uri="http://schemas.openxmlformats.org/drawingml/2006/table">
            <a:tbl>
              <a:tblPr firstRow="1" firstCol="1" lastRow="1" lastCol="1" bandRow="1" bandCol="1">
                <a:tableStyleId>{5C22544A-7EE6-4342-B048-85BDC9FD1C3A}</a:tableStyleId>
              </a:tblPr>
              <a:tblGrid>
                <a:gridCol w="801952"/>
                <a:gridCol w="1981529"/>
                <a:gridCol w="2417234"/>
                <a:gridCol w="1611489"/>
                <a:gridCol w="1684739"/>
              </a:tblGrid>
              <a:tr h="278289">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FECHA</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CONTENIDOS </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ESTRATEGIAS</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RECURSOS</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RESPONSABLE</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r>
              <a:tr h="1209272">
                <a:tc>
                  <a:txBody>
                    <a:bodyPr/>
                    <a:lstStyle/>
                    <a:p>
                      <a:pPr algn="ctr">
                        <a:lnSpc>
                          <a:spcPct val="150000"/>
                        </a:lnSpc>
                        <a:spcAft>
                          <a:spcPts val="0"/>
                        </a:spcAft>
                      </a:pPr>
                      <a:r>
                        <a:rPr lang="es-EC" sz="1900" b="0" dirty="0" err="1">
                          <a:solidFill>
                            <a:schemeClr val="tx1"/>
                          </a:solidFill>
                          <a:effectLst/>
                          <a:latin typeface="+mn-lt"/>
                          <a:cs typeface="Times New Roman" panose="02020603050405020304" pitchFamily="18" charset="0"/>
                        </a:rPr>
                        <a:t>XXXX</a:t>
                      </a:r>
                      <a:endParaRPr lang="es-EC" sz="19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a:lnSpc>
                          <a:spcPct val="150000"/>
                        </a:lnSpc>
                        <a:spcAft>
                          <a:spcPts val="0"/>
                        </a:spcAft>
                      </a:pPr>
                      <a:r>
                        <a:rPr lang="es-EC" sz="1900" b="0" dirty="0">
                          <a:solidFill>
                            <a:schemeClr val="tx1"/>
                          </a:solidFill>
                          <a:effectLst/>
                          <a:latin typeface="+mn-lt"/>
                          <a:cs typeface="Times New Roman" panose="02020603050405020304" pitchFamily="18" charset="0"/>
                        </a:rPr>
                        <a:t> </a:t>
                      </a:r>
                    </a:p>
                    <a:p>
                      <a:pPr marL="21590" algn="l">
                        <a:lnSpc>
                          <a:spcPct val="150000"/>
                        </a:lnSpc>
                        <a:spcAft>
                          <a:spcPts val="0"/>
                        </a:spcAft>
                      </a:pPr>
                      <a:r>
                        <a:rPr lang="es-EC" sz="2200" b="1" dirty="0">
                          <a:solidFill>
                            <a:schemeClr val="tx1"/>
                          </a:solidFill>
                          <a:effectLst/>
                          <a:latin typeface="+mn-lt"/>
                          <a:cs typeface="Times New Roman" panose="02020603050405020304" pitchFamily="18" charset="0"/>
                        </a:rPr>
                        <a:t>La Pedagogía y didáctica </a:t>
                      </a:r>
                      <a:r>
                        <a:rPr lang="es-EC" sz="1900" b="0" dirty="0">
                          <a:solidFill>
                            <a:schemeClr val="tx1"/>
                          </a:solidFill>
                          <a:effectLst/>
                          <a:latin typeface="+mn-lt"/>
                          <a:cs typeface="Times New Roman" panose="02020603050405020304" pitchFamily="18" charset="0"/>
                        </a:rPr>
                        <a:t>contemporánea.  </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marL="201295" algn="just">
                        <a:lnSpc>
                          <a:spcPct val="150000"/>
                        </a:lnSpc>
                        <a:spcAft>
                          <a:spcPts val="0"/>
                        </a:spcAft>
                      </a:pPr>
                      <a:r>
                        <a:rPr lang="es-EC" sz="1900" b="0" dirty="0">
                          <a:solidFill>
                            <a:schemeClr val="tx1"/>
                          </a:solidFill>
                          <a:effectLst/>
                          <a:latin typeface="+mn-lt"/>
                          <a:cs typeface="Times New Roman" panose="02020603050405020304" pitchFamily="18" charset="0"/>
                        </a:rPr>
                        <a:t> </a:t>
                      </a:r>
                    </a:p>
                    <a:p>
                      <a:pPr marL="342900" lvl="0" indent="-342900" algn="l">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De acuerdo a la planificación</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 </a:t>
                      </a:r>
                    </a:p>
                    <a:p>
                      <a:pPr marL="21590" algn="ctr">
                        <a:lnSpc>
                          <a:spcPct val="150000"/>
                        </a:lnSpc>
                        <a:spcAft>
                          <a:spcPts val="0"/>
                        </a:spcAft>
                      </a:pPr>
                      <a:r>
                        <a:rPr lang="es-EC" sz="1900" b="0" dirty="0">
                          <a:solidFill>
                            <a:schemeClr val="tx1"/>
                          </a:solidFill>
                          <a:effectLst/>
                          <a:latin typeface="+mn-lt"/>
                          <a:cs typeface="Times New Roman" panose="02020603050405020304" pitchFamily="18" charset="0"/>
                        </a:rPr>
                        <a:t>De acuerdo a la planificación</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marL="19050">
                        <a:lnSpc>
                          <a:spcPct val="150000"/>
                        </a:lnSpc>
                        <a:spcAft>
                          <a:spcPts val="0"/>
                        </a:spcAft>
                      </a:pPr>
                      <a:r>
                        <a:rPr lang="es-EC" sz="1900" b="0" dirty="0">
                          <a:solidFill>
                            <a:schemeClr val="tx1"/>
                          </a:solidFill>
                          <a:effectLst/>
                          <a:latin typeface="+mn-lt"/>
                          <a:cs typeface="Times New Roman" panose="02020603050405020304" pitchFamily="18" charset="0"/>
                        </a:rPr>
                        <a:t> </a:t>
                      </a:r>
                    </a:p>
                    <a:p>
                      <a:pPr marL="21590" algn="ctr">
                        <a:lnSpc>
                          <a:spcPct val="150000"/>
                        </a:lnSpc>
                        <a:spcAft>
                          <a:spcPts val="0"/>
                        </a:spcAft>
                      </a:pPr>
                      <a:r>
                        <a:rPr lang="es-EC" sz="1900" b="0" dirty="0" smtClean="0">
                          <a:solidFill>
                            <a:schemeClr val="tx1"/>
                          </a:solidFill>
                          <a:effectLst/>
                          <a:latin typeface="+mn-lt"/>
                          <a:cs typeface="Times New Roman" panose="02020603050405020304" pitchFamily="18" charset="0"/>
                        </a:rPr>
                        <a:t>CEDE.</a:t>
                      </a:r>
                    </a:p>
                    <a:p>
                      <a:pPr marL="21590" algn="ctr">
                        <a:lnSpc>
                          <a:spcPct val="150000"/>
                        </a:lnSpc>
                        <a:spcAft>
                          <a:spcPts val="0"/>
                        </a:spcAft>
                      </a:pPr>
                      <a:r>
                        <a:rPr lang="es-EC" sz="1900" b="0" dirty="0" smtClean="0">
                          <a:solidFill>
                            <a:schemeClr val="tx1"/>
                          </a:solidFill>
                          <a:effectLst/>
                          <a:latin typeface="+mn-lt"/>
                          <a:cs typeface="Times New Roman" panose="02020603050405020304" pitchFamily="18" charset="0"/>
                        </a:rPr>
                        <a:t>Investigador</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r>
              <a:tr h="1519600">
                <a:tc>
                  <a:txBody>
                    <a:bodyPr/>
                    <a:lstStyle/>
                    <a:p>
                      <a:pPr algn="ctr">
                        <a:lnSpc>
                          <a:spcPct val="150000"/>
                        </a:lnSpc>
                        <a:spcAft>
                          <a:spcPts val="0"/>
                        </a:spcAft>
                      </a:pPr>
                      <a:r>
                        <a:rPr lang="es-EC" sz="1900" b="0" dirty="0" err="1">
                          <a:solidFill>
                            <a:schemeClr val="tx1"/>
                          </a:solidFill>
                          <a:effectLst/>
                          <a:latin typeface="+mn-lt"/>
                          <a:cs typeface="Times New Roman" panose="02020603050405020304" pitchFamily="18" charset="0"/>
                        </a:rPr>
                        <a:t>XXXX</a:t>
                      </a:r>
                      <a:endParaRPr lang="es-EC" sz="19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marL="21590" algn="just">
                        <a:lnSpc>
                          <a:spcPct val="150000"/>
                        </a:lnSpc>
                        <a:spcAft>
                          <a:spcPts val="0"/>
                        </a:spcAft>
                      </a:pPr>
                      <a:r>
                        <a:rPr lang="es-EC" sz="1900" b="0" dirty="0" smtClean="0">
                          <a:solidFill>
                            <a:schemeClr val="tx1"/>
                          </a:solidFill>
                          <a:effectLst/>
                          <a:latin typeface="+mn-lt"/>
                          <a:cs typeface="Times New Roman" panose="02020603050405020304" pitchFamily="18" charset="0"/>
                        </a:rPr>
                        <a:t>Corrientes </a:t>
                      </a:r>
                      <a:r>
                        <a:rPr lang="es-EC" sz="1900" b="0" dirty="0">
                          <a:solidFill>
                            <a:schemeClr val="tx1"/>
                          </a:solidFill>
                          <a:effectLst/>
                          <a:latin typeface="+mn-lt"/>
                          <a:cs typeface="Times New Roman" panose="02020603050405020304" pitchFamily="18" charset="0"/>
                        </a:rPr>
                        <a:t>pedagógicas </a:t>
                      </a:r>
                      <a:r>
                        <a:rPr lang="es-EC" sz="1900" b="0" dirty="0" smtClean="0">
                          <a:solidFill>
                            <a:schemeClr val="tx1"/>
                          </a:solidFill>
                          <a:effectLst/>
                          <a:latin typeface="+mn-lt"/>
                          <a:cs typeface="Times New Roman" panose="02020603050405020304" pitchFamily="18" charset="0"/>
                        </a:rPr>
                        <a:t>contemporáneas.</a:t>
                      </a:r>
                      <a:r>
                        <a:rPr lang="es-EC" sz="1900" b="0" dirty="0">
                          <a:solidFill>
                            <a:schemeClr val="tx1"/>
                          </a:solidFill>
                          <a:effectLst/>
                          <a:latin typeface="+mn-lt"/>
                          <a:cs typeface="Times New Roman" panose="02020603050405020304" pitchFamily="18" charset="0"/>
                        </a:rPr>
                        <a:t> </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2">
                  <a:txBody>
                    <a:bodyPr/>
                    <a:lstStyle/>
                    <a:p>
                      <a:pPr marL="342900" lvl="0" indent="-342900" algn="just">
                        <a:lnSpc>
                          <a:spcPct val="150000"/>
                        </a:lnSpc>
                        <a:spcAft>
                          <a:spcPts val="0"/>
                        </a:spcAft>
                        <a:buFont typeface="Wingdings" panose="05000000000000000000" pitchFamily="2" charset="2"/>
                        <a:buChar char="Ø"/>
                      </a:pPr>
                      <a:r>
                        <a:rPr lang="es-EC" sz="1900" b="0" dirty="0" smtClean="0">
                          <a:solidFill>
                            <a:schemeClr val="tx1"/>
                          </a:solidFill>
                          <a:effectLst/>
                          <a:latin typeface="+mn-lt"/>
                          <a:cs typeface="Times New Roman" panose="02020603050405020304" pitchFamily="18" charset="0"/>
                        </a:rPr>
                        <a:t>Dinámicas</a:t>
                      </a:r>
                    </a:p>
                    <a:p>
                      <a:pPr marL="342900" lvl="0" indent="-342900" algn="l">
                        <a:lnSpc>
                          <a:spcPct val="150000"/>
                        </a:lnSpc>
                        <a:spcAft>
                          <a:spcPts val="0"/>
                        </a:spcAft>
                        <a:buFont typeface="Wingdings" panose="05000000000000000000" pitchFamily="2" charset="2"/>
                        <a:buChar char="Ø"/>
                      </a:pPr>
                      <a:r>
                        <a:rPr lang="es-EC" sz="1900" b="0" dirty="0" smtClean="0">
                          <a:solidFill>
                            <a:schemeClr val="tx1"/>
                          </a:solidFill>
                          <a:effectLst/>
                          <a:latin typeface="+mn-lt"/>
                          <a:cs typeface="Times New Roman" panose="02020603050405020304" pitchFamily="18" charset="0"/>
                        </a:rPr>
                        <a:t>Proyección </a:t>
                      </a:r>
                      <a:r>
                        <a:rPr lang="es-EC" sz="1900" b="0" dirty="0">
                          <a:solidFill>
                            <a:schemeClr val="tx1"/>
                          </a:solidFill>
                          <a:effectLst/>
                          <a:latin typeface="+mn-lt"/>
                          <a:cs typeface="Times New Roman" panose="02020603050405020304" pitchFamily="18" charset="0"/>
                        </a:rPr>
                        <a:t>de diapositivas</a:t>
                      </a: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Mesas redondas</a:t>
                      </a: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Exposición de trabajos</a:t>
                      </a:r>
                    </a:p>
                    <a:p>
                      <a:pPr marL="342900" lvl="0" indent="-342900" algn="l">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Establecimiento de conclusiones</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2">
                  <a:txBody>
                    <a:bodyPr/>
                    <a:lstStyle/>
                    <a:p>
                      <a:pPr marL="21590" algn="just">
                        <a:lnSpc>
                          <a:spcPct val="150000"/>
                        </a:lnSpc>
                        <a:spcAft>
                          <a:spcPts val="0"/>
                        </a:spcAft>
                      </a:pPr>
                      <a:r>
                        <a:rPr lang="es-EC" sz="1900" b="0" dirty="0" smtClean="0">
                          <a:solidFill>
                            <a:schemeClr val="tx1"/>
                          </a:solidFill>
                          <a:effectLst/>
                          <a:latin typeface="+mn-lt"/>
                          <a:cs typeface="Times New Roman" panose="02020603050405020304" pitchFamily="18" charset="0"/>
                        </a:rPr>
                        <a:t>Carteles</a:t>
                      </a:r>
                      <a:endParaRPr lang="es-EC" sz="19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Marcadores</a:t>
                      </a:r>
                    </a:p>
                    <a:p>
                      <a:pPr marL="21590" algn="just">
                        <a:lnSpc>
                          <a:spcPct val="150000"/>
                        </a:lnSpc>
                        <a:spcAft>
                          <a:spcPts val="0"/>
                        </a:spcAft>
                      </a:pPr>
                      <a:r>
                        <a:rPr lang="es-EC" sz="1900" b="0" dirty="0" smtClean="0">
                          <a:solidFill>
                            <a:schemeClr val="tx1"/>
                          </a:solidFill>
                          <a:effectLst/>
                          <a:latin typeface="+mn-lt"/>
                          <a:cs typeface="Times New Roman" panose="02020603050405020304" pitchFamily="18" charset="0"/>
                        </a:rPr>
                        <a:t>Computador</a:t>
                      </a:r>
                      <a:endParaRPr lang="es-EC" sz="19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Proyector</a:t>
                      </a:r>
                    </a:p>
                    <a:p>
                      <a:pPr marL="21590" algn="just">
                        <a:lnSpc>
                          <a:spcPct val="150000"/>
                        </a:lnSpc>
                        <a:spcAft>
                          <a:spcPts val="0"/>
                        </a:spcAft>
                      </a:pPr>
                      <a:r>
                        <a:rPr lang="es-EC" sz="1900" b="0" dirty="0" err="1">
                          <a:solidFill>
                            <a:schemeClr val="tx1"/>
                          </a:solidFill>
                          <a:effectLst/>
                          <a:latin typeface="+mn-lt"/>
                          <a:cs typeface="Times New Roman" panose="02020603050405020304" pitchFamily="18" charset="0"/>
                        </a:rPr>
                        <a:t>CDs</a:t>
                      </a:r>
                      <a:endParaRPr lang="es-EC" sz="19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Papel periódico</a:t>
                      </a: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 </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2">
                  <a:txBody>
                    <a:bodyPr/>
                    <a:lstStyle/>
                    <a:p>
                      <a:pPr marL="19050">
                        <a:lnSpc>
                          <a:spcPct val="150000"/>
                        </a:lnSpc>
                        <a:spcAft>
                          <a:spcPts val="0"/>
                        </a:spcAft>
                        <a:tabLst>
                          <a:tab pos="-114300" algn="l"/>
                        </a:tabLst>
                      </a:pPr>
                      <a:r>
                        <a:rPr lang="es-EC" sz="1900" b="0" dirty="0">
                          <a:solidFill>
                            <a:schemeClr val="tx1"/>
                          </a:solidFill>
                          <a:effectLst/>
                          <a:latin typeface="+mn-lt"/>
                          <a:cs typeface="Times New Roman" panose="02020603050405020304" pitchFamily="18" charset="0"/>
                        </a:rPr>
                        <a:t> </a:t>
                      </a: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  </a:t>
                      </a:r>
                    </a:p>
                    <a:p>
                      <a:pPr marL="21590" marR="0" indent="0" algn="ctr" defTabSz="914400" rtl="0" eaLnBrk="1" fontAlgn="auto" latinLnBrk="0" hangingPunct="1">
                        <a:lnSpc>
                          <a:spcPct val="150000"/>
                        </a:lnSpc>
                        <a:spcBef>
                          <a:spcPts val="0"/>
                        </a:spcBef>
                        <a:spcAft>
                          <a:spcPts val="0"/>
                        </a:spcAft>
                        <a:buClrTx/>
                        <a:buSzTx/>
                        <a:buFontTx/>
                        <a:buNone/>
                        <a:tabLst/>
                        <a:defRPr/>
                      </a:pPr>
                      <a:r>
                        <a:rPr lang="es-EC" sz="1900" b="0" dirty="0">
                          <a:solidFill>
                            <a:schemeClr val="tx1"/>
                          </a:solidFill>
                          <a:effectLst/>
                          <a:latin typeface="+mn-lt"/>
                          <a:cs typeface="Times New Roman" panose="02020603050405020304" pitchFamily="18" charset="0"/>
                        </a:rPr>
                        <a:t> </a:t>
                      </a:r>
                      <a:r>
                        <a:rPr lang="es-EC" sz="1900" b="0" dirty="0" smtClean="0">
                          <a:solidFill>
                            <a:schemeClr val="tx1"/>
                          </a:solidFill>
                          <a:effectLst/>
                          <a:latin typeface="+mn-lt"/>
                          <a:cs typeface="Times New Roman" panose="02020603050405020304" pitchFamily="18" charset="0"/>
                        </a:rPr>
                        <a:t>CEDE.</a:t>
                      </a:r>
                    </a:p>
                    <a:p>
                      <a:pPr marL="21590" algn="ctr">
                        <a:lnSpc>
                          <a:spcPct val="150000"/>
                        </a:lnSpc>
                        <a:spcAft>
                          <a:spcPts val="0"/>
                        </a:spcAft>
                      </a:pPr>
                      <a:r>
                        <a:rPr lang="es-EC" sz="1900" b="0" dirty="0" smtClean="0">
                          <a:solidFill>
                            <a:schemeClr val="tx1"/>
                          </a:solidFill>
                          <a:effectLst/>
                          <a:latin typeface="+mn-lt"/>
                          <a:cs typeface="Times New Roman" panose="02020603050405020304" pitchFamily="18" charset="0"/>
                        </a:rPr>
                        <a:t>Investigador</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r>
              <a:tr h="1241311">
                <a:tc>
                  <a:txBody>
                    <a:bodyPr/>
                    <a:lstStyle/>
                    <a:p>
                      <a:pPr algn="ctr">
                        <a:lnSpc>
                          <a:spcPct val="150000"/>
                        </a:lnSpc>
                        <a:spcAft>
                          <a:spcPts val="0"/>
                        </a:spcAft>
                      </a:pPr>
                      <a:r>
                        <a:rPr lang="es-EC" sz="1900" b="0">
                          <a:solidFill>
                            <a:schemeClr val="tx1"/>
                          </a:solidFill>
                          <a:effectLst/>
                          <a:latin typeface="+mn-lt"/>
                          <a:cs typeface="Times New Roman" panose="02020603050405020304" pitchFamily="18" charset="0"/>
                        </a:rPr>
                        <a:t>XXXX</a:t>
                      </a:r>
                      <a:endParaRPr lang="es-EC" sz="1900" b="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marL="21590" algn="just">
                        <a:lnSpc>
                          <a:spcPct val="150000"/>
                        </a:lnSpc>
                        <a:spcAft>
                          <a:spcPts val="0"/>
                        </a:spcAft>
                      </a:pPr>
                      <a:endParaRPr lang="es-EC" sz="1000" b="0" dirty="0" smtClean="0">
                        <a:solidFill>
                          <a:schemeClr val="tx1"/>
                        </a:solidFill>
                        <a:effectLst/>
                        <a:latin typeface="+mn-lt"/>
                        <a:cs typeface="Times New Roman" panose="02020603050405020304" pitchFamily="18" charset="0"/>
                      </a:endParaRPr>
                    </a:p>
                    <a:p>
                      <a:pPr marL="21590" algn="just">
                        <a:lnSpc>
                          <a:spcPct val="150000"/>
                        </a:lnSpc>
                        <a:spcAft>
                          <a:spcPts val="0"/>
                        </a:spcAft>
                      </a:pPr>
                      <a:r>
                        <a:rPr lang="es-EC" sz="1900" b="0" dirty="0" smtClean="0">
                          <a:solidFill>
                            <a:schemeClr val="tx1"/>
                          </a:solidFill>
                          <a:effectLst/>
                          <a:latin typeface="+mn-lt"/>
                          <a:cs typeface="Times New Roman" panose="02020603050405020304" pitchFamily="18" charset="0"/>
                        </a:rPr>
                        <a:t>Corrientes didácticas.</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bl>
          </a:graphicData>
        </a:graphic>
      </p:graphicFrame>
      <p:sp>
        <p:nvSpPr>
          <p:cNvPr id="4" name="Rectangle 1"/>
          <p:cNvSpPr>
            <a:spLocks noChangeArrowheads="1"/>
          </p:cNvSpPr>
          <p:nvPr/>
        </p:nvSpPr>
        <p:spPr bwMode="auto">
          <a:xfrm>
            <a:off x="533400" y="2209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 algn="l"/>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4 Rectángulo"/>
          <p:cNvSpPr/>
          <p:nvPr/>
        </p:nvSpPr>
        <p:spPr>
          <a:xfrm>
            <a:off x="2051720" y="251937"/>
            <a:ext cx="4824536"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UNIDAD No. </a:t>
            </a:r>
            <a:r>
              <a:rPr lang="es-EC" sz="3200" b="1" dirty="0">
                <a:latin typeface="Arial" panose="020B0604020202020204" pitchFamily="34" charset="0"/>
                <a:cs typeface="Arial" panose="020B0604020202020204" pitchFamily="34" charset="0"/>
              </a:rPr>
              <a:t>1</a:t>
            </a:r>
            <a:endParaRPr lang="es-EC" sz="3200" dirty="0">
              <a:solidFill>
                <a:srgbClr val="FF0000"/>
              </a:solidFill>
            </a:endParaRPr>
          </a:p>
        </p:txBody>
      </p:sp>
    </p:spTree>
    <p:extLst>
      <p:ext uri="{BB962C8B-B14F-4D97-AF65-F5344CB8AC3E}">
        <p14:creationId xmlns:p14="http://schemas.microsoft.com/office/powerpoint/2010/main" val="426347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319597596"/>
              </p:ext>
            </p:extLst>
          </p:nvPr>
        </p:nvGraphicFramePr>
        <p:xfrm>
          <a:off x="72009" y="764704"/>
          <a:ext cx="9036495" cy="6103620"/>
        </p:xfrm>
        <a:graphic>
          <a:graphicData uri="http://schemas.openxmlformats.org/drawingml/2006/table">
            <a:tbl>
              <a:tblPr firstRow="1" firstCol="1" lastRow="1" lastCol="1" bandRow="1" bandCol="1">
                <a:tableStyleId>{5C22544A-7EE6-4342-B048-85BDC9FD1C3A}</a:tableStyleId>
              </a:tblPr>
              <a:tblGrid>
                <a:gridCol w="882059"/>
                <a:gridCol w="2791313"/>
                <a:gridCol w="2277491"/>
                <a:gridCol w="1542816"/>
                <a:gridCol w="1542816"/>
              </a:tblGrid>
              <a:tr h="0">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FECHA</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CONTENIDOS </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ESTRATEGIAS</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RECURSOS</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RESPONSABLE</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solidFill>
                      <a:srgbClr val="FFFF66"/>
                    </a:solidFill>
                  </a:tcPr>
                </a:tc>
              </a:tr>
              <a:tr h="0">
                <a:tc>
                  <a:txBody>
                    <a:bodyPr/>
                    <a:lstStyle/>
                    <a:p>
                      <a:pPr algn="ctr">
                        <a:lnSpc>
                          <a:spcPct val="150000"/>
                        </a:lnSpc>
                        <a:spcAft>
                          <a:spcPts val="0"/>
                        </a:spcAft>
                      </a:pPr>
                      <a:r>
                        <a:rPr lang="es-EC" sz="1900" b="0" dirty="0" err="1">
                          <a:solidFill>
                            <a:schemeClr val="tx1"/>
                          </a:solidFill>
                          <a:effectLst/>
                          <a:latin typeface="+mn-lt"/>
                          <a:cs typeface="Times New Roman" panose="02020603050405020304" pitchFamily="18" charset="0"/>
                        </a:rPr>
                        <a:t>XXXX</a:t>
                      </a:r>
                      <a:endParaRPr lang="es-EC" sz="19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a:lnSpc>
                          <a:spcPct val="150000"/>
                        </a:lnSpc>
                        <a:spcAft>
                          <a:spcPts val="0"/>
                        </a:spcAft>
                      </a:pPr>
                      <a:r>
                        <a:rPr lang="es-EC" sz="1900" b="0" dirty="0">
                          <a:solidFill>
                            <a:schemeClr val="tx1"/>
                          </a:solidFill>
                          <a:effectLst/>
                          <a:latin typeface="+mn-lt"/>
                          <a:cs typeface="Times New Roman" panose="02020603050405020304" pitchFamily="18" charset="0"/>
                        </a:rPr>
                        <a:t> </a:t>
                      </a:r>
                      <a:r>
                        <a:rPr lang="es-EC" sz="2200" b="1" dirty="0" smtClean="0">
                          <a:solidFill>
                            <a:schemeClr val="tx1"/>
                          </a:solidFill>
                          <a:effectLst/>
                          <a:latin typeface="+mn-lt"/>
                          <a:cs typeface="Times New Roman" panose="02020603050405020304" pitchFamily="18" charset="0"/>
                        </a:rPr>
                        <a:t>Planificación </a:t>
                      </a:r>
                      <a:r>
                        <a:rPr lang="es-EC" sz="2200" b="1" dirty="0">
                          <a:solidFill>
                            <a:schemeClr val="tx1"/>
                          </a:solidFill>
                          <a:effectLst/>
                          <a:latin typeface="+mn-lt"/>
                          <a:cs typeface="Times New Roman" panose="02020603050405020304" pitchFamily="18" charset="0"/>
                        </a:rPr>
                        <a:t>didáctica: </a:t>
                      </a: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Definición.</a:t>
                      </a: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Tipos.</a:t>
                      </a: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Niveles</a:t>
                      </a:r>
                      <a:r>
                        <a:rPr lang="es-EC" sz="1900" b="0" dirty="0" smtClean="0">
                          <a:solidFill>
                            <a:schemeClr val="tx1"/>
                          </a:solidFill>
                          <a:effectLst/>
                          <a:latin typeface="+mn-lt"/>
                          <a:cs typeface="Times New Roman" panose="02020603050405020304" pitchFamily="18" charset="0"/>
                        </a:rPr>
                        <a:t>.</a:t>
                      </a:r>
                      <a:endParaRPr lang="es-EC" sz="1900" b="0" dirty="0">
                        <a:solidFill>
                          <a:schemeClr val="tx1"/>
                        </a:solidFill>
                        <a:effectLst/>
                        <a:latin typeface="+mn-lt"/>
                        <a:cs typeface="Times New Roman" panose="02020603050405020304" pitchFamily="18" charset="0"/>
                      </a:endParaRPr>
                    </a:p>
                  </a:txBody>
                  <a:tcPr marL="68580" marR="68580" marT="0" marB="0">
                    <a:solidFill>
                      <a:srgbClr val="FFFF66"/>
                    </a:solidFill>
                  </a:tcPr>
                </a:tc>
                <a:tc rowSpan="3">
                  <a:txBody>
                    <a:bodyPr/>
                    <a:lstStyle/>
                    <a:p>
                      <a:pPr marL="201295" algn="just">
                        <a:lnSpc>
                          <a:spcPct val="150000"/>
                        </a:lnSpc>
                        <a:spcAft>
                          <a:spcPts val="0"/>
                        </a:spcAft>
                      </a:pPr>
                      <a:r>
                        <a:rPr lang="es-EC" sz="1900" b="0" dirty="0">
                          <a:solidFill>
                            <a:schemeClr val="tx1"/>
                          </a:solidFill>
                          <a:effectLst/>
                          <a:latin typeface="+mn-lt"/>
                          <a:cs typeface="Times New Roman" panose="02020603050405020304" pitchFamily="18" charset="0"/>
                        </a:rPr>
                        <a:t> </a:t>
                      </a:r>
                    </a:p>
                    <a:p>
                      <a:pPr marL="201295" algn="just">
                        <a:lnSpc>
                          <a:spcPct val="150000"/>
                        </a:lnSpc>
                        <a:spcAft>
                          <a:spcPts val="0"/>
                        </a:spcAft>
                      </a:pPr>
                      <a:r>
                        <a:rPr lang="es-EC" sz="1900" b="0" dirty="0">
                          <a:solidFill>
                            <a:schemeClr val="tx1"/>
                          </a:solidFill>
                          <a:effectLst/>
                          <a:latin typeface="+mn-lt"/>
                          <a:cs typeface="Times New Roman" panose="02020603050405020304" pitchFamily="18" charset="0"/>
                        </a:rPr>
                        <a:t>  </a:t>
                      </a: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Dinámicas</a:t>
                      </a: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Proyección de diapositivas</a:t>
                      </a: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Trabajos </a:t>
                      </a:r>
                      <a:r>
                        <a:rPr lang="es-EC" sz="1900" b="0" dirty="0" smtClean="0">
                          <a:solidFill>
                            <a:schemeClr val="tx1"/>
                          </a:solidFill>
                          <a:effectLst/>
                          <a:latin typeface="+mn-lt"/>
                          <a:cs typeface="Times New Roman" panose="02020603050405020304" pitchFamily="18" charset="0"/>
                        </a:rPr>
                        <a:t>grupales</a:t>
                      </a:r>
                    </a:p>
                    <a:p>
                      <a:pPr marL="342900" lvl="0" indent="-342900" algn="just">
                        <a:lnSpc>
                          <a:spcPct val="150000"/>
                        </a:lnSpc>
                        <a:spcAft>
                          <a:spcPts val="0"/>
                        </a:spcAft>
                        <a:buFont typeface="Wingdings" panose="05000000000000000000" pitchFamily="2" charset="2"/>
                        <a:buChar char="Ø"/>
                      </a:pPr>
                      <a:r>
                        <a:rPr lang="es-EC" sz="1900" b="0" dirty="0" smtClean="0">
                          <a:solidFill>
                            <a:schemeClr val="tx1"/>
                          </a:solidFill>
                          <a:effectLst/>
                          <a:latin typeface="+mn-lt"/>
                          <a:cs typeface="Times New Roman" panose="02020603050405020304" pitchFamily="18" charset="0"/>
                        </a:rPr>
                        <a:t>Talleres</a:t>
                      </a:r>
                      <a:endParaRPr lang="es-EC" sz="1900" b="0" dirty="0">
                        <a:solidFill>
                          <a:schemeClr val="tx1"/>
                        </a:solidFill>
                        <a:effectLst/>
                        <a:latin typeface="+mn-lt"/>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Exposición de trabajos</a:t>
                      </a: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Establecimiento de conclusiones.</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3">
                  <a:txBody>
                    <a:bodyPr/>
                    <a:lstStyle/>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 </a:t>
                      </a: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  </a:t>
                      </a: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Carteles</a:t>
                      </a: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Marcadores</a:t>
                      </a:r>
                    </a:p>
                    <a:p>
                      <a:pPr marL="21590" algn="just">
                        <a:lnSpc>
                          <a:spcPct val="150000"/>
                        </a:lnSpc>
                        <a:spcAft>
                          <a:spcPts val="0"/>
                        </a:spcAft>
                      </a:pPr>
                      <a:r>
                        <a:rPr lang="es-EC" sz="1900" b="0" dirty="0" smtClean="0">
                          <a:solidFill>
                            <a:schemeClr val="tx1"/>
                          </a:solidFill>
                          <a:effectLst/>
                          <a:latin typeface="+mn-lt"/>
                          <a:cs typeface="Times New Roman" panose="02020603050405020304" pitchFamily="18" charset="0"/>
                        </a:rPr>
                        <a:t>Computador</a:t>
                      </a:r>
                      <a:endParaRPr lang="es-EC" sz="19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Proyector</a:t>
                      </a:r>
                    </a:p>
                    <a:p>
                      <a:pPr marL="21590" algn="just">
                        <a:lnSpc>
                          <a:spcPct val="150000"/>
                        </a:lnSpc>
                        <a:spcAft>
                          <a:spcPts val="0"/>
                        </a:spcAft>
                      </a:pPr>
                      <a:r>
                        <a:rPr lang="es-EC" sz="1900" b="0" dirty="0" err="1">
                          <a:solidFill>
                            <a:schemeClr val="tx1"/>
                          </a:solidFill>
                          <a:effectLst/>
                          <a:latin typeface="+mn-lt"/>
                          <a:cs typeface="Times New Roman" panose="02020603050405020304" pitchFamily="18" charset="0"/>
                        </a:rPr>
                        <a:t>CDs</a:t>
                      </a:r>
                      <a:endParaRPr lang="es-EC" sz="19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Papel periódico</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3">
                  <a:txBody>
                    <a:bodyPr/>
                    <a:lstStyle/>
                    <a:p>
                      <a:pPr marL="19050">
                        <a:lnSpc>
                          <a:spcPct val="150000"/>
                        </a:lnSpc>
                        <a:spcAft>
                          <a:spcPts val="0"/>
                        </a:spcAft>
                      </a:pPr>
                      <a:r>
                        <a:rPr lang="es-EC" sz="1900" b="0" dirty="0">
                          <a:solidFill>
                            <a:schemeClr val="tx1"/>
                          </a:solidFill>
                          <a:effectLst/>
                          <a:latin typeface="+mn-lt"/>
                          <a:cs typeface="Times New Roman" panose="02020603050405020304" pitchFamily="18" charset="0"/>
                        </a:rPr>
                        <a:t> </a:t>
                      </a:r>
                    </a:p>
                    <a:p>
                      <a:pPr marL="19050">
                        <a:lnSpc>
                          <a:spcPct val="150000"/>
                        </a:lnSpc>
                        <a:spcAft>
                          <a:spcPts val="0"/>
                        </a:spcAft>
                      </a:pPr>
                      <a:r>
                        <a:rPr lang="es-EC" sz="1900" b="0" dirty="0">
                          <a:solidFill>
                            <a:schemeClr val="tx1"/>
                          </a:solidFill>
                          <a:effectLst/>
                          <a:latin typeface="+mn-lt"/>
                          <a:cs typeface="Times New Roman" panose="02020603050405020304" pitchFamily="18" charset="0"/>
                        </a:rPr>
                        <a:t> </a:t>
                      </a:r>
                    </a:p>
                    <a:p>
                      <a:pPr marL="19050">
                        <a:lnSpc>
                          <a:spcPct val="150000"/>
                        </a:lnSpc>
                        <a:spcAft>
                          <a:spcPts val="0"/>
                        </a:spcAft>
                      </a:pPr>
                      <a:r>
                        <a:rPr lang="es-EC" sz="1900" b="0" dirty="0">
                          <a:solidFill>
                            <a:schemeClr val="tx1"/>
                          </a:solidFill>
                          <a:effectLst/>
                          <a:latin typeface="+mn-lt"/>
                          <a:cs typeface="Times New Roman" panose="02020603050405020304" pitchFamily="18" charset="0"/>
                        </a:rPr>
                        <a:t> </a:t>
                      </a:r>
                    </a:p>
                    <a:p>
                      <a:pPr marL="19050">
                        <a:lnSpc>
                          <a:spcPct val="150000"/>
                        </a:lnSpc>
                        <a:spcAft>
                          <a:spcPts val="0"/>
                        </a:spcAft>
                      </a:pPr>
                      <a:r>
                        <a:rPr lang="es-EC" sz="1900" b="0" dirty="0">
                          <a:solidFill>
                            <a:schemeClr val="tx1"/>
                          </a:solidFill>
                          <a:effectLst/>
                          <a:latin typeface="+mn-lt"/>
                          <a:cs typeface="Times New Roman" panose="02020603050405020304" pitchFamily="18" charset="0"/>
                        </a:rPr>
                        <a:t> </a:t>
                      </a:r>
                    </a:p>
                    <a:p>
                      <a:pPr marL="19050" algn="ctr">
                        <a:lnSpc>
                          <a:spcPct val="150000"/>
                        </a:lnSpc>
                        <a:spcAft>
                          <a:spcPts val="0"/>
                        </a:spcAft>
                      </a:pPr>
                      <a:r>
                        <a:rPr lang="es-EC" sz="1900" b="0" dirty="0">
                          <a:solidFill>
                            <a:schemeClr val="tx1"/>
                          </a:solidFill>
                          <a:effectLst/>
                          <a:latin typeface="+mn-lt"/>
                          <a:cs typeface="Times New Roman" panose="02020603050405020304" pitchFamily="18" charset="0"/>
                        </a:rPr>
                        <a:t> </a:t>
                      </a:r>
                      <a:r>
                        <a:rPr lang="es-EC" sz="1900" b="0" dirty="0" smtClean="0">
                          <a:solidFill>
                            <a:schemeClr val="tx1"/>
                          </a:solidFill>
                          <a:effectLst/>
                          <a:latin typeface="+mn-lt"/>
                          <a:cs typeface="Times New Roman" panose="02020603050405020304" pitchFamily="18" charset="0"/>
                        </a:rPr>
                        <a:t>CEDE.</a:t>
                      </a:r>
                    </a:p>
                    <a:p>
                      <a:pPr marL="21590" algn="ctr">
                        <a:lnSpc>
                          <a:spcPct val="150000"/>
                        </a:lnSpc>
                        <a:spcAft>
                          <a:spcPts val="0"/>
                        </a:spcAft>
                      </a:pPr>
                      <a:r>
                        <a:rPr lang="es-EC" sz="1900" b="0" dirty="0" smtClean="0">
                          <a:solidFill>
                            <a:schemeClr val="tx1"/>
                          </a:solidFill>
                          <a:effectLst/>
                          <a:latin typeface="+mn-lt"/>
                          <a:cs typeface="Times New Roman" panose="02020603050405020304" pitchFamily="18" charset="0"/>
                        </a:rPr>
                        <a:t>Investigador</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r>
              <a:tr h="0">
                <a:tc>
                  <a:txBody>
                    <a:bodyPr/>
                    <a:lstStyle/>
                    <a:p>
                      <a:pPr algn="ctr">
                        <a:lnSpc>
                          <a:spcPct val="150000"/>
                        </a:lnSpc>
                        <a:spcAft>
                          <a:spcPts val="0"/>
                        </a:spcAft>
                      </a:pPr>
                      <a:r>
                        <a:rPr lang="es-EC" sz="1900" b="0" dirty="0" err="1">
                          <a:solidFill>
                            <a:schemeClr val="tx1"/>
                          </a:solidFill>
                          <a:effectLst/>
                          <a:latin typeface="+mn-lt"/>
                          <a:cs typeface="Times New Roman" panose="02020603050405020304" pitchFamily="18" charset="0"/>
                        </a:rPr>
                        <a:t>XXXX</a:t>
                      </a:r>
                      <a:endParaRPr lang="es-EC" sz="19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a:lnSpc>
                          <a:spcPct val="150000"/>
                        </a:lnSpc>
                        <a:spcAft>
                          <a:spcPts val="0"/>
                        </a:spcAft>
                      </a:pPr>
                      <a:r>
                        <a:rPr lang="es-EC" sz="1900" b="0" dirty="0">
                          <a:solidFill>
                            <a:schemeClr val="tx1"/>
                          </a:solidFill>
                          <a:effectLst/>
                          <a:latin typeface="+mn-lt"/>
                          <a:cs typeface="Times New Roman" panose="02020603050405020304" pitchFamily="18" charset="0"/>
                        </a:rPr>
                        <a:t> </a:t>
                      </a:r>
                      <a:r>
                        <a:rPr lang="es-EC" sz="1900" b="0" dirty="0" smtClean="0">
                          <a:solidFill>
                            <a:schemeClr val="tx1"/>
                          </a:solidFill>
                          <a:effectLst/>
                          <a:latin typeface="+mn-lt"/>
                          <a:cs typeface="Times New Roman" panose="02020603050405020304" pitchFamily="18" charset="0"/>
                        </a:rPr>
                        <a:t>Componentes </a:t>
                      </a:r>
                      <a:r>
                        <a:rPr lang="es-EC" sz="1900" b="0" dirty="0">
                          <a:solidFill>
                            <a:schemeClr val="tx1"/>
                          </a:solidFill>
                          <a:effectLst/>
                          <a:latin typeface="+mn-lt"/>
                          <a:cs typeface="Times New Roman" panose="02020603050405020304" pitchFamily="18" charset="0"/>
                        </a:rPr>
                        <a:t>de la planificación didáctica</a:t>
                      </a:r>
                      <a:r>
                        <a:rPr lang="es-EC" sz="1900" b="0" dirty="0" smtClean="0">
                          <a:solidFill>
                            <a:schemeClr val="tx1"/>
                          </a:solidFill>
                          <a:effectLst/>
                          <a:latin typeface="+mn-lt"/>
                          <a:cs typeface="Times New Roman" panose="02020603050405020304" pitchFamily="18" charset="0"/>
                        </a:rPr>
                        <a:t>.</a:t>
                      </a:r>
                      <a:r>
                        <a:rPr lang="es-EC" sz="1900" b="0" dirty="0">
                          <a:solidFill>
                            <a:schemeClr val="tx1"/>
                          </a:solidFill>
                          <a:effectLst/>
                          <a:latin typeface="+mn-lt"/>
                          <a:cs typeface="Times New Roman" panose="02020603050405020304" pitchFamily="18" charset="0"/>
                        </a:rPr>
                        <a:t> </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0">
                <a:tc>
                  <a:txBody>
                    <a:bodyPr/>
                    <a:lstStyle/>
                    <a:p>
                      <a:pPr algn="ctr">
                        <a:lnSpc>
                          <a:spcPct val="150000"/>
                        </a:lnSpc>
                        <a:spcAft>
                          <a:spcPts val="0"/>
                        </a:spcAft>
                      </a:pPr>
                      <a:r>
                        <a:rPr lang="es-EC" sz="1900" b="0" dirty="0" err="1">
                          <a:solidFill>
                            <a:schemeClr val="tx1"/>
                          </a:solidFill>
                          <a:effectLst/>
                          <a:latin typeface="+mn-lt"/>
                          <a:cs typeface="Times New Roman" panose="02020603050405020304" pitchFamily="18" charset="0"/>
                        </a:rPr>
                        <a:t>XXXX</a:t>
                      </a:r>
                      <a:endParaRPr lang="es-EC" sz="19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a:lnSpc>
                          <a:spcPct val="150000"/>
                        </a:lnSpc>
                        <a:spcAft>
                          <a:spcPts val="0"/>
                        </a:spcAft>
                      </a:pPr>
                      <a:r>
                        <a:rPr lang="es-EC" sz="1900" b="0" dirty="0">
                          <a:solidFill>
                            <a:schemeClr val="tx1"/>
                          </a:solidFill>
                          <a:effectLst/>
                          <a:latin typeface="+mn-lt"/>
                          <a:cs typeface="Times New Roman" panose="02020603050405020304" pitchFamily="18" charset="0"/>
                        </a:rPr>
                        <a:t> </a:t>
                      </a:r>
                      <a:r>
                        <a:rPr lang="es-EC" sz="1900" b="0" dirty="0" smtClean="0">
                          <a:solidFill>
                            <a:schemeClr val="tx1"/>
                          </a:solidFill>
                          <a:effectLst/>
                          <a:latin typeface="+mn-lt"/>
                          <a:cs typeface="Times New Roman" panose="02020603050405020304" pitchFamily="18" charset="0"/>
                        </a:rPr>
                        <a:t>Diseños </a:t>
                      </a:r>
                      <a:r>
                        <a:rPr lang="es-EC" sz="1900" b="0" dirty="0">
                          <a:solidFill>
                            <a:schemeClr val="tx1"/>
                          </a:solidFill>
                          <a:effectLst/>
                          <a:latin typeface="+mn-lt"/>
                          <a:cs typeface="Times New Roman" panose="02020603050405020304" pitchFamily="18" charset="0"/>
                        </a:rPr>
                        <a:t>de </a:t>
                      </a:r>
                      <a:r>
                        <a:rPr lang="es-EC" sz="1900" b="0" dirty="0" smtClean="0">
                          <a:solidFill>
                            <a:schemeClr val="tx1"/>
                          </a:solidFill>
                          <a:effectLst/>
                          <a:latin typeface="+mn-lt"/>
                          <a:cs typeface="Times New Roman" panose="02020603050405020304" pitchFamily="18" charset="0"/>
                        </a:rPr>
                        <a:t>planificación</a:t>
                      </a:r>
                      <a:endParaRPr lang="es-EC" sz="1900" b="0" dirty="0">
                        <a:solidFill>
                          <a:schemeClr val="tx1"/>
                        </a:solidFill>
                        <a:effectLst/>
                        <a:latin typeface="+mn-lt"/>
                        <a:cs typeface="Times New Roman" panose="02020603050405020304" pitchFamily="18" charset="0"/>
                      </a:endParaRPr>
                    </a:p>
                    <a:p>
                      <a:pPr marL="342900" lvl="0" indent="-342900" algn="l">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Elaboración de </a:t>
                      </a:r>
                      <a:r>
                        <a:rPr lang="es-EC" sz="1900" b="0" dirty="0" smtClean="0">
                          <a:solidFill>
                            <a:schemeClr val="tx1"/>
                          </a:solidFill>
                          <a:effectLst/>
                          <a:latin typeface="+mn-lt"/>
                          <a:cs typeface="Times New Roman" panose="02020603050405020304" pitchFamily="18" charset="0"/>
                        </a:rPr>
                        <a:t>Syllabus</a:t>
                      </a:r>
                    </a:p>
                    <a:p>
                      <a:pPr marL="342900" lvl="0" indent="-342900" algn="l">
                        <a:lnSpc>
                          <a:spcPct val="150000"/>
                        </a:lnSpc>
                        <a:spcAft>
                          <a:spcPts val="0"/>
                        </a:spcAft>
                        <a:buFont typeface="Wingdings" panose="05000000000000000000" pitchFamily="2" charset="2"/>
                        <a:buChar char="Ø"/>
                      </a:pPr>
                      <a:r>
                        <a:rPr lang="es-EC" sz="1900" b="0" dirty="0" smtClean="0">
                          <a:solidFill>
                            <a:schemeClr val="tx1"/>
                          </a:solidFill>
                          <a:effectLst/>
                          <a:latin typeface="+mn-lt"/>
                          <a:cs typeface="Times New Roman" panose="02020603050405020304" pitchFamily="18" charset="0"/>
                        </a:rPr>
                        <a:t>Plan de clase</a:t>
                      </a:r>
                      <a:endParaRPr lang="es-EC" sz="1900" b="0" dirty="0">
                        <a:solidFill>
                          <a:schemeClr val="tx1"/>
                        </a:solidFill>
                        <a:effectLst/>
                        <a:latin typeface="+mn-lt"/>
                        <a:cs typeface="Times New Roman" panose="02020603050405020304" pitchFamily="18" charset="0"/>
                      </a:endParaRPr>
                    </a:p>
                    <a:p>
                      <a:pPr marL="342900" lvl="0" indent="-342900" algn="l">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Portafolio del </a:t>
                      </a:r>
                      <a:r>
                        <a:rPr lang="es-EC" sz="1900" b="0" dirty="0" smtClean="0">
                          <a:solidFill>
                            <a:schemeClr val="tx1"/>
                          </a:solidFill>
                          <a:effectLst/>
                          <a:latin typeface="+mn-lt"/>
                          <a:cs typeface="Times New Roman" panose="02020603050405020304" pitchFamily="18" charset="0"/>
                        </a:rPr>
                        <a:t>docente</a:t>
                      </a:r>
                      <a:r>
                        <a:rPr lang="es-EC" sz="1900" b="0" dirty="0">
                          <a:solidFill>
                            <a:schemeClr val="tx1"/>
                          </a:solidFill>
                          <a:effectLst/>
                          <a:latin typeface="+mn-lt"/>
                          <a:cs typeface="Times New Roman" panose="02020603050405020304" pitchFamily="18" charset="0"/>
                        </a:rPr>
                        <a:t>.</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bl>
          </a:graphicData>
        </a:graphic>
      </p:graphicFrame>
      <p:sp>
        <p:nvSpPr>
          <p:cNvPr id="4" name="Rectangle 1"/>
          <p:cNvSpPr>
            <a:spLocks noChangeArrowheads="1"/>
          </p:cNvSpPr>
          <p:nvPr/>
        </p:nvSpPr>
        <p:spPr bwMode="auto">
          <a:xfrm>
            <a:off x="533400" y="1935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4 Rectángulo"/>
          <p:cNvSpPr/>
          <p:nvPr/>
        </p:nvSpPr>
        <p:spPr>
          <a:xfrm>
            <a:off x="2051720" y="116632"/>
            <a:ext cx="4824536"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UNIDAD No. </a:t>
            </a:r>
            <a:r>
              <a:rPr lang="es-EC" sz="3200" b="1" dirty="0" smtClean="0">
                <a:latin typeface="Arial" panose="020B0604020202020204" pitchFamily="34" charset="0"/>
                <a:cs typeface="Arial" panose="020B0604020202020204" pitchFamily="34" charset="0"/>
              </a:rPr>
              <a:t>2</a:t>
            </a:r>
            <a:endParaRPr lang="es-EC" sz="3200" dirty="0">
              <a:solidFill>
                <a:srgbClr val="FF0000"/>
              </a:solidFill>
            </a:endParaRPr>
          </a:p>
        </p:txBody>
      </p:sp>
    </p:spTree>
    <p:extLst>
      <p:ext uri="{BB962C8B-B14F-4D97-AF65-F5344CB8AC3E}">
        <p14:creationId xmlns:p14="http://schemas.microsoft.com/office/powerpoint/2010/main" val="325433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488600554"/>
              </p:ext>
            </p:extLst>
          </p:nvPr>
        </p:nvGraphicFramePr>
        <p:xfrm>
          <a:off x="179513" y="985350"/>
          <a:ext cx="8784975" cy="5715000"/>
        </p:xfrm>
        <a:graphic>
          <a:graphicData uri="http://schemas.openxmlformats.org/drawingml/2006/table">
            <a:tbl>
              <a:tblPr firstRow="1" firstCol="1" lastRow="1" lastCol="1" bandRow="1" bandCol="1">
                <a:tableStyleId>{5C22544A-7EE6-4342-B048-85BDC9FD1C3A}</a:tableStyleId>
              </a:tblPr>
              <a:tblGrid>
                <a:gridCol w="857711"/>
                <a:gridCol w="2447445"/>
                <a:gridCol w="2269919"/>
                <a:gridCol w="1488038"/>
                <a:gridCol w="1721862"/>
              </a:tblGrid>
              <a:tr h="0">
                <a:tc>
                  <a:txBody>
                    <a:bodyPr/>
                    <a:lstStyle/>
                    <a:p>
                      <a:pPr algn="ctr">
                        <a:lnSpc>
                          <a:spcPct val="150000"/>
                        </a:lnSpc>
                        <a:spcAft>
                          <a:spcPts val="0"/>
                        </a:spcAft>
                      </a:pPr>
                      <a:r>
                        <a:rPr lang="es-EC" sz="1600" dirty="0">
                          <a:solidFill>
                            <a:schemeClr val="tx1"/>
                          </a:solidFill>
                          <a:effectLst/>
                          <a:latin typeface="+mn-lt"/>
                          <a:cs typeface="Times New Roman" panose="02020603050405020304" pitchFamily="18" charset="0"/>
                        </a:rPr>
                        <a:t>FECHA</a:t>
                      </a:r>
                      <a:endParaRPr lang="es-EC" sz="16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600" dirty="0">
                          <a:solidFill>
                            <a:schemeClr val="tx1"/>
                          </a:solidFill>
                          <a:effectLst/>
                          <a:latin typeface="+mn-lt"/>
                          <a:cs typeface="Times New Roman" panose="02020603050405020304" pitchFamily="18" charset="0"/>
                        </a:rPr>
                        <a:t>CONTENIDOS </a:t>
                      </a:r>
                      <a:endParaRPr lang="es-EC" sz="16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600" dirty="0">
                          <a:solidFill>
                            <a:schemeClr val="tx1"/>
                          </a:solidFill>
                          <a:effectLst/>
                          <a:latin typeface="+mn-lt"/>
                          <a:cs typeface="Times New Roman" panose="02020603050405020304" pitchFamily="18" charset="0"/>
                        </a:rPr>
                        <a:t>ESTRATEGIAS</a:t>
                      </a:r>
                      <a:endParaRPr lang="es-EC" sz="16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600" dirty="0">
                          <a:solidFill>
                            <a:schemeClr val="tx1"/>
                          </a:solidFill>
                          <a:effectLst/>
                          <a:latin typeface="+mn-lt"/>
                          <a:cs typeface="Times New Roman" panose="02020603050405020304" pitchFamily="18" charset="0"/>
                        </a:rPr>
                        <a:t>RECURSOS</a:t>
                      </a:r>
                      <a:endParaRPr lang="es-EC" sz="16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600" dirty="0">
                          <a:solidFill>
                            <a:schemeClr val="tx1"/>
                          </a:solidFill>
                          <a:effectLst/>
                          <a:latin typeface="+mn-lt"/>
                          <a:cs typeface="Times New Roman" panose="02020603050405020304" pitchFamily="18" charset="0"/>
                        </a:rPr>
                        <a:t>RESPONSABLE</a:t>
                      </a:r>
                      <a:endParaRPr lang="es-EC" sz="16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r>
              <a:tr h="0">
                <a:tc>
                  <a:txBody>
                    <a:bodyPr/>
                    <a:lstStyle/>
                    <a:p>
                      <a:pPr algn="ctr">
                        <a:lnSpc>
                          <a:spcPct val="150000"/>
                        </a:lnSpc>
                        <a:spcAft>
                          <a:spcPts val="0"/>
                        </a:spcAft>
                      </a:pPr>
                      <a:r>
                        <a:rPr lang="es-EC" sz="1900" b="0" dirty="0" err="1">
                          <a:solidFill>
                            <a:schemeClr val="tx1"/>
                          </a:solidFill>
                          <a:effectLst/>
                          <a:latin typeface="+mn-lt"/>
                          <a:cs typeface="Times New Roman" panose="02020603050405020304" pitchFamily="18" charset="0"/>
                        </a:rPr>
                        <a:t>XXXX</a:t>
                      </a:r>
                      <a:endParaRPr lang="es-EC" sz="19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algn="just">
                        <a:lnSpc>
                          <a:spcPct val="150000"/>
                        </a:lnSpc>
                        <a:spcAft>
                          <a:spcPts val="0"/>
                        </a:spcAft>
                      </a:pPr>
                      <a:r>
                        <a:rPr lang="es-EC" sz="1900" b="0" dirty="0" smtClean="0">
                          <a:solidFill>
                            <a:schemeClr val="tx1"/>
                          </a:solidFill>
                          <a:effectLst/>
                          <a:latin typeface="+mn-lt"/>
                          <a:cs typeface="Times New Roman" panose="02020603050405020304" pitchFamily="18" charset="0"/>
                        </a:rPr>
                        <a:t>El </a:t>
                      </a:r>
                      <a:r>
                        <a:rPr lang="es-EC" sz="2200" b="1" dirty="0" smtClean="0">
                          <a:solidFill>
                            <a:schemeClr val="tx1"/>
                          </a:solidFill>
                          <a:effectLst/>
                          <a:latin typeface="+mn-lt"/>
                          <a:cs typeface="Times New Roman" panose="02020603050405020304" pitchFamily="18" charset="0"/>
                        </a:rPr>
                        <a:t>arte de la motivación </a:t>
                      </a:r>
                      <a:r>
                        <a:rPr lang="es-EC" sz="1900" b="0" dirty="0" smtClean="0">
                          <a:solidFill>
                            <a:schemeClr val="tx1"/>
                          </a:solidFill>
                          <a:effectLst/>
                          <a:latin typeface="+mn-lt"/>
                          <a:cs typeface="Times New Roman" panose="02020603050405020304" pitchFamily="18" charset="0"/>
                        </a:rPr>
                        <a:t>en el aula. </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4">
                  <a:txBody>
                    <a:bodyPr/>
                    <a:lstStyle/>
                    <a:p>
                      <a:pPr marL="201295" algn="just">
                        <a:lnSpc>
                          <a:spcPct val="150000"/>
                        </a:lnSpc>
                        <a:spcAft>
                          <a:spcPts val="0"/>
                        </a:spcAft>
                      </a:pPr>
                      <a:r>
                        <a:rPr lang="es-EC" sz="1900" b="0" dirty="0">
                          <a:solidFill>
                            <a:schemeClr val="tx1"/>
                          </a:solidFill>
                          <a:effectLst/>
                          <a:latin typeface="+mn-lt"/>
                          <a:cs typeface="Times New Roman" panose="02020603050405020304" pitchFamily="18" charset="0"/>
                        </a:rPr>
                        <a:t> </a:t>
                      </a:r>
                      <a:endParaRPr lang="es-EC" sz="1900" b="0" dirty="0" smtClean="0">
                        <a:solidFill>
                          <a:schemeClr val="tx1"/>
                        </a:solidFill>
                        <a:effectLst/>
                        <a:latin typeface="+mn-lt"/>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Ø"/>
                      </a:pPr>
                      <a:r>
                        <a:rPr lang="es-EC" sz="1900" b="0" dirty="0" smtClean="0">
                          <a:solidFill>
                            <a:schemeClr val="tx1"/>
                          </a:solidFill>
                          <a:effectLst/>
                          <a:latin typeface="+mn-lt"/>
                          <a:cs typeface="Times New Roman" panose="02020603050405020304" pitchFamily="18" charset="0"/>
                        </a:rPr>
                        <a:t>Dinámicas</a:t>
                      </a:r>
                    </a:p>
                    <a:p>
                      <a:pPr marL="342900" lvl="0" indent="-342900" algn="just">
                        <a:lnSpc>
                          <a:spcPct val="150000"/>
                        </a:lnSpc>
                        <a:spcAft>
                          <a:spcPts val="0"/>
                        </a:spcAft>
                        <a:buFont typeface="Wingdings" panose="05000000000000000000" pitchFamily="2" charset="2"/>
                        <a:buChar char="Ø"/>
                      </a:pPr>
                      <a:r>
                        <a:rPr lang="es-EC" sz="1900" b="0" dirty="0" smtClean="0">
                          <a:solidFill>
                            <a:schemeClr val="tx1"/>
                          </a:solidFill>
                          <a:effectLst/>
                          <a:latin typeface="+mn-lt"/>
                          <a:cs typeface="Times New Roman" panose="02020603050405020304" pitchFamily="18" charset="0"/>
                        </a:rPr>
                        <a:t>Proyección </a:t>
                      </a:r>
                      <a:r>
                        <a:rPr lang="es-EC" sz="1900" b="0" dirty="0">
                          <a:solidFill>
                            <a:schemeClr val="tx1"/>
                          </a:solidFill>
                          <a:effectLst/>
                          <a:latin typeface="+mn-lt"/>
                          <a:cs typeface="Times New Roman" panose="02020603050405020304" pitchFamily="18" charset="0"/>
                        </a:rPr>
                        <a:t>de </a:t>
                      </a:r>
                      <a:r>
                        <a:rPr lang="es-EC" sz="1900" b="0" dirty="0" smtClean="0">
                          <a:solidFill>
                            <a:schemeClr val="tx1"/>
                          </a:solidFill>
                          <a:effectLst/>
                          <a:latin typeface="+mn-lt"/>
                          <a:cs typeface="Times New Roman" panose="02020603050405020304" pitchFamily="18" charset="0"/>
                        </a:rPr>
                        <a:t>diapositivas</a:t>
                      </a:r>
                    </a:p>
                    <a:p>
                      <a:pPr marL="342900" lvl="0" indent="-342900" algn="just">
                        <a:lnSpc>
                          <a:spcPct val="150000"/>
                        </a:lnSpc>
                        <a:spcAft>
                          <a:spcPts val="0"/>
                        </a:spcAft>
                        <a:buFont typeface="Wingdings" panose="05000000000000000000" pitchFamily="2" charset="2"/>
                        <a:buChar char="Ø"/>
                      </a:pPr>
                      <a:r>
                        <a:rPr lang="es-EC" sz="1900" b="0" dirty="0" smtClean="0">
                          <a:solidFill>
                            <a:schemeClr val="tx1"/>
                          </a:solidFill>
                          <a:effectLst/>
                          <a:latin typeface="+mn-lt"/>
                          <a:cs typeface="Times New Roman" panose="02020603050405020304" pitchFamily="18" charset="0"/>
                        </a:rPr>
                        <a:t>Talleres </a:t>
                      </a:r>
                      <a:endParaRPr lang="es-EC" sz="1900" b="0" dirty="0">
                        <a:solidFill>
                          <a:schemeClr val="tx1"/>
                        </a:solidFill>
                        <a:effectLst/>
                        <a:latin typeface="+mn-lt"/>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Trabajos grupales</a:t>
                      </a: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Exposición de trabajos</a:t>
                      </a: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Establecimiento de conclusiones.</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4">
                  <a:txBody>
                    <a:bodyPr/>
                    <a:lstStyle/>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 </a:t>
                      </a:r>
                    </a:p>
                    <a:p>
                      <a:pPr marL="21590" algn="just">
                        <a:lnSpc>
                          <a:spcPct val="150000"/>
                        </a:lnSpc>
                        <a:spcAft>
                          <a:spcPts val="0"/>
                        </a:spcAft>
                      </a:pPr>
                      <a:r>
                        <a:rPr lang="es-EC" sz="1900" b="0" dirty="0" smtClean="0">
                          <a:solidFill>
                            <a:schemeClr val="tx1"/>
                          </a:solidFill>
                          <a:effectLst/>
                          <a:latin typeface="+mn-lt"/>
                          <a:cs typeface="Times New Roman" panose="02020603050405020304" pitchFamily="18" charset="0"/>
                        </a:rPr>
                        <a:t>Carteles</a:t>
                      </a:r>
                      <a:endParaRPr lang="es-EC" sz="19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Marcadores</a:t>
                      </a:r>
                    </a:p>
                    <a:p>
                      <a:pPr marL="21590" algn="just">
                        <a:lnSpc>
                          <a:spcPct val="150000"/>
                        </a:lnSpc>
                        <a:spcAft>
                          <a:spcPts val="0"/>
                        </a:spcAft>
                      </a:pPr>
                      <a:r>
                        <a:rPr lang="es-EC" sz="1900" b="0" dirty="0" smtClean="0">
                          <a:solidFill>
                            <a:schemeClr val="tx1"/>
                          </a:solidFill>
                          <a:effectLst/>
                          <a:latin typeface="+mn-lt"/>
                          <a:cs typeface="Times New Roman" panose="02020603050405020304" pitchFamily="18" charset="0"/>
                        </a:rPr>
                        <a:t>Computador</a:t>
                      </a:r>
                      <a:endParaRPr lang="es-EC" sz="19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Proyector</a:t>
                      </a:r>
                    </a:p>
                    <a:p>
                      <a:pPr marL="21590" algn="just">
                        <a:lnSpc>
                          <a:spcPct val="150000"/>
                        </a:lnSpc>
                        <a:spcAft>
                          <a:spcPts val="0"/>
                        </a:spcAft>
                      </a:pPr>
                      <a:r>
                        <a:rPr lang="es-EC" sz="1900" b="0" dirty="0" err="1">
                          <a:solidFill>
                            <a:schemeClr val="tx1"/>
                          </a:solidFill>
                          <a:effectLst/>
                          <a:latin typeface="+mn-lt"/>
                          <a:cs typeface="Times New Roman" panose="02020603050405020304" pitchFamily="18" charset="0"/>
                        </a:rPr>
                        <a:t>CDs</a:t>
                      </a:r>
                      <a:endParaRPr lang="es-EC" sz="19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Papel periódico</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4">
                  <a:txBody>
                    <a:bodyPr/>
                    <a:lstStyle/>
                    <a:p>
                      <a:pPr marL="19050">
                        <a:lnSpc>
                          <a:spcPct val="150000"/>
                        </a:lnSpc>
                        <a:spcAft>
                          <a:spcPts val="0"/>
                        </a:spcAft>
                      </a:pPr>
                      <a:r>
                        <a:rPr lang="es-EC" sz="19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19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19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1900" b="0" dirty="0" smtClean="0">
                          <a:solidFill>
                            <a:schemeClr val="tx1"/>
                          </a:solidFill>
                          <a:effectLst/>
                          <a:latin typeface="+mn-lt"/>
                          <a:cs typeface="Times New Roman" panose="02020603050405020304" pitchFamily="18" charset="0"/>
                        </a:rPr>
                        <a:t> </a:t>
                      </a:r>
                    </a:p>
                    <a:p>
                      <a:pPr marL="19050" algn="ctr">
                        <a:lnSpc>
                          <a:spcPct val="150000"/>
                        </a:lnSpc>
                        <a:spcAft>
                          <a:spcPts val="0"/>
                        </a:spcAft>
                      </a:pPr>
                      <a:r>
                        <a:rPr lang="es-EC" sz="1900" b="0" dirty="0" smtClean="0">
                          <a:solidFill>
                            <a:schemeClr val="tx1"/>
                          </a:solidFill>
                          <a:effectLst/>
                          <a:latin typeface="+mn-lt"/>
                          <a:cs typeface="Times New Roman" panose="02020603050405020304" pitchFamily="18" charset="0"/>
                        </a:rPr>
                        <a:t> CEDE.</a:t>
                      </a:r>
                    </a:p>
                    <a:p>
                      <a:pPr marL="21590" algn="ctr">
                        <a:lnSpc>
                          <a:spcPct val="150000"/>
                        </a:lnSpc>
                        <a:spcAft>
                          <a:spcPts val="0"/>
                        </a:spcAft>
                      </a:pPr>
                      <a:r>
                        <a:rPr lang="es-EC" sz="1900" b="0" dirty="0" smtClean="0">
                          <a:solidFill>
                            <a:schemeClr val="tx1"/>
                          </a:solidFill>
                          <a:effectLst/>
                          <a:latin typeface="+mn-lt"/>
                          <a:cs typeface="Times New Roman" panose="02020603050405020304" pitchFamily="18" charset="0"/>
                        </a:rPr>
                        <a:t>Investigador</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r>
              <a:tr h="0">
                <a:tc>
                  <a:txBody>
                    <a:bodyPr/>
                    <a:lstStyle/>
                    <a:p>
                      <a:pPr algn="ctr">
                        <a:lnSpc>
                          <a:spcPct val="150000"/>
                        </a:lnSpc>
                        <a:spcAft>
                          <a:spcPts val="0"/>
                        </a:spcAft>
                      </a:pPr>
                      <a:r>
                        <a:rPr lang="es-EC" sz="1900" b="0" dirty="0" err="1">
                          <a:solidFill>
                            <a:schemeClr val="tx1"/>
                          </a:solidFill>
                          <a:effectLst/>
                          <a:latin typeface="+mn-lt"/>
                          <a:cs typeface="Times New Roman" panose="02020603050405020304" pitchFamily="18" charset="0"/>
                        </a:rPr>
                        <a:t>XXXX</a:t>
                      </a:r>
                      <a:endParaRPr lang="es-EC" sz="19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a:lnSpc>
                          <a:spcPct val="150000"/>
                        </a:lnSpc>
                        <a:spcAft>
                          <a:spcPts val="0"/>
                        </a:spcAft>
                      </a:pPr>
                      <a:r>
                        <a:rPr lang="es-EC" sz="1900" b="0" dirty="0">
                          <a:solidFill>
                            <a:schemeClr val="tx1"/>
                          </a:solidFill>
                          <a:effectLst/>
                          <a:latin typeface="+mn-lt"/>
                          <a:cs typeface="Times New Roman" panose="02020603050405020304" pitchFamily="18" charset="0"/>
                        </a:rPr>
                        <a:t> </a:t>
                      </a:r>
                      <a:r>
                        <a:rPr lang="es-EC" sz="1900" b="0" dirty="0" smtClean="0">
                          <a:solidFill>
                            <a:schemeClr val="tx1"/>
                          </a:solidFill>
                          <a:effectLst/>
                          <a:latin typeface="+mn-lt"/>
                          <a:cs typeface="Times New Roman" panose="02020603050405020304" pitchFamily="18" charset="0"/>
                        </a:rPr>
                        <a:t>La </a:t>
                      </a:r>
                      <a:r>
                        <a:rPr lang="es-EC" sz="1900" b="0" dirty="0">
                          <a:solidFill>
                            <a:schemeClr val="tx1"/>
                          </a:solidFill>
                          <a:effectLst/>
                          <a:latin typeface="+mn-lt"/>
                          <a:cs typeface="Times New Roman" panose="02020603050405020304" pitchFamily="18" charset="0"/>
                        </a:rPr>
                        <a:t>motivación en los modelos tradicionales de enseñanza</a:t>
                      </a:r>
                      <a:r>
                        <a:rPr lang="es-EC" sz="1900" b="0" dirty="0" smtClean="0">
                          <a:solidFill>
                            <a:schemeClr val="tx1"/>
                          </a:solidFill>
                          <a:effectLst/>
                          <a:latin typeface="+mn-lt"/>
                          <a:cs typeface="Times New Roman" panose="02020603050405020304" pitchFamily="18" charset="0"/>
                        </a:rPr>
                        <a:t>.</a:t>
                      </a:r>
                      <a:r>
                        <a:rPr lang="es-EC" sz="1900" b="0" dirty="0">
                          <a:solidFill>
                            <a:schemeClr val="tx1"/>
                          </a:solidFill>
                          <a:effectLst/>
                          <a:latin typeface="+mn-lt"/>
                          <a:cs typeface="Times New Roman" panose="02020603050405020304" pitchFamily="18" charset="0"/>
                        </a:rPr>
                        <a:t> </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0">
                <a:tc>
                  <a:txBody>
                    <a:bodyPr/>
                    <a:lstStyle/>
                    <a:p>
                      <a:pPr algn="ctr">
                        <a:lnSpc>
                          <a:spcPct val="150000"/>
                        </a:lnSpc>
                        <a:spcAft>
                          <a:spcPts val="0"/>
                        </a:spcAft>
                      </a:pPr>
                      <a:r>
                        <a:rPr lang="es-EC" sz="1900" b="0" dirty="0" err="1">
                          <a:solidFill>
                            <a:schemeClr val="tx1"/>
                          </a:solidFill>
                          <a:effectLst/>
                          <a:latin typeface="+mn-lt"/>
                          <a:cs typeface="Times New Roman" panose="02020603050405020304" pitchFamily="18" charset="0"/>
                        </a:rPr>
                        <a:t>XXXX</a:t>
                      </a:r>
                      <a:endParaRPr lang="es-EC" sz="19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a:lnSpc>
                          <a:spcPct val="150000"/>
                        </a:lnSpc>
                        <a:spcAft>
                          <a:spcPts val="0"/>
                        </a:spcAft>
                      </a:pPr>
                      <a:r>
                        <a:rPr lang="es-EC" sz="1900" b="0" dirty="0" smtClean="0">
                          <a:solidFill>
                            <a:schemeClr val="tx1"/>
                          </a:solidFill>
                          <a:effectLst/>
                          <a:latin typeface="+mn-lt"/>
                          <a:cs typeface="Times New Roman" panose="02020603050405020304" pitchFamily="18" charset="0"/>
                        </a:rPr>
                        <a:t>Cultura </a:t>
                      </a:r>
                      <a:r>
                        <a:rPr lang="es-EC" sz="1900" b="0" dirty="0">
                          <a:solidFill>
                            <a:schemeClr val="tx1"/>
                          </a:solidFill>
                          <a:effectLst/>
                          <a:latin typeface="+mn-lt"/>
                          <a:cs typeface="Times New Roman" panose="02020603050405020304" pitchFamily="18" charset="0"/>
                        </a:rPr>
                        <a:t>docente y formas de motivar</a:t>
                      </a:r>
                      <a:r>
                        <a:rPr lang="es-EC" sz="1900" b="0" dirty="0" smtClean="0">
                          <a:solidFill>
                            <a:schemeClr val="tx1"/>
                          </a:solidFill>
                          <a:effectLst/>
                          <a:latin typeface="+mn-lt"/>
                          <a:cs typeface="Times New Roman" panose="02020603050405020304" pitchFamily="18" charset="0"/>
                        </a:rPr>
                        <a:t>.</a:t>
                      </a:r>
                      <a:r>
                        <a:rPr lang="es-EC" sz="1900" b="0" dirty="0">
                          <a:solidFill>
                            <a:schemeClr val="tx1"/>
                          </a:solidFill>
                          <a:effectLst/>
                          <a:latin typeface="+mn-lt"/>
                          <a:cs typeface="Times New Roman" panose="02020603050405020304" pitchFamily="18" charset="0"/>
                        </a:rPr>
                        <a:t> </a:t>
                      </a:r>
                      <a:endParaRPr lang="es-EC" sz="1900" b="0" dirty="0" smtClean="0">
                        <a:solidFill>
                          <a:schemeClr val="tx1"/>
                        </a:solidFill>
                        <a:effectLst/>
                        <a:latin typeface="+mn-lt"/>
                        <a:cs typeface="Times New Roman" panose="02020603050405020304" pitchFamily="18" charset="0"/>
                      </a:endParaRPr>
                    </a:p>
                    <a:p>
                      <a:pPr>
                        <a:lnSpc>
                          <a:spcPct val="150000"/>
                        </a:lnSpc>
                        <a:spcAft>
                          <a:spcPts val="0"/>
                        </a:spcAft>
                      </a:pP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0">
                <a:tc>
                  <a:txBody>
                    <a:bodyPr/>
                    <a:lstStyle/>
                    <a:p>
                      <a:pPr algn="ctr">
                        <a:lnSpc>
                          <a:spcPct val="150000"/>
                        </a:lnSpc>
                        <a:spcAft>
                          <a:spcPts val="0"/>
                        </a:spcAft>
                      </a:pPr>
                      <a:r>
                        <a:rPr lang="es-EC" sz="1900" b="0" dirty="0" err="1">
                          <a:solidFill>
                            <a:schemeClr val="tx1"/>
                          </a:solidFill>
                          <a:effectLst/>
                          <a:latin typeface="+mn-lt"/>
                          <a:cs typeface="Times New Roman" panose="02020603050405020304" pitchFamily="18" charset="0"/>
                        </a:rPr>
                        <a:t>XXXX</a:t>
                      </a:r>
                      <a:endParaRPr lang="es-EC" sz="19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Consejos para motivar de una mejor manera</a:t>
                      </a:r>
                      <a:r>
                        <a:rPr lang="es-EC" sz="1900" b="0" dirty="0" smtClean="0">
                          <a:solidFill>
                            <a:schemeClr val="tx1"/>
                          </a:solidFill>
                          <a:effectLst/>
                          <a:latin typeface="+mn-lt"/>
                          <a:cs typeface="Times New Roman" panose="02020603050405020304" pitchFamily="18" charset="0"/>
                        </a:rPr>
                        <a:t>.</a:t>
                      </a:r>
                      <a:endParaRPr lang="es-EC" sz="19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bl>
          </a:graphicData>
        </a:graphic>
      </p:graphicFrame>
      <p:sp>
        <p:nvSpPr>
          <p:cNvPr id="6" name="5 Rectángulo"/>
          <p:cNvSpPr/>
          <p:nvPr/>
        </p:nvSpPr>
        <p:spPr>
          <a:xfrm>
            <a:off x="2051720" y="251937"/>
            <a:ext cx="4824536"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UNIDAD No. </a:t>
            </a:r>
            <a:r>
              <a:rPr lang="es-EC" sz="3200" b="1" dirty="0">
                <a:latin typeface="Arial" panose="020B0604020202020204" pitchFamily="34" charset="0"/>
                <a:cs typeface="Arial" panose="020B0604020202020204" pitchFamily="34" charset="0"/>
              </a:rPr>
              <a:t>3</a:t>
            </a:r>
            <a:endParaRPr lang="es-EC" sz="3200" dirty="0">
              <a:solidFill>
                <a:srgbClr val="FF0000"/>
              </a:solidFill>
            </a:endParaRPr>
          </a:p>
        </p:txBody>
      </p:sp>
    </p:spTree>
    <p:extLst>
      <p:ext uri="{BB962C8B-B14F-4D97-AF65-F5344CB8AC3E}">
        <p14:creationId xmlns:p14="http://schemas.microsoft.com/office/powerpoint/2010/main" val="387227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746585802"/>
              </p:ext>
            </p:extLst>
          </p:nvPr>
        </p:nvGraphicFramePr>
        <p:xfrm>
          <a:off x="179509" y="692696"/>
          <a:ext cx="8964490" cy="6172200"/>
        </p:xfrm>
        <a:graphic>
          <a:graphicData uri="http://schemas.openxmlformats.org/drawingml/2006/table">
            <a:tbl>
              <a:tblPr firstRow="1" firstCol="1" lastRow="1" lastCol="1" bandRow="1" bandCol="1">
                <a:tableStyleId>{5C22544A-7EE6-4342-B048-85BDC9FD1C3A}</a:tableStyleId>
              </a:tblPr>
              <a:tblGrid>
                <a:gridCol w="868817"/>
                <a:gridCol w="2835519"/>
                <a:gridCol w="2222601"/>
                <a:gridCol w="1489890"/>
                <a:gridCol w="1547663"/>
              </a:tblGrid>
              <a:tr h="243858">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FECHA</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0964" marR="60964"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CONTENIDOS </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0964" marR="60964"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ESTRATEGIAS</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0964" marR="60964"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RECURSOS</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0964" marR="60964"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RESPONSABLE</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0964" marR="60964" marT="0" marB="0">
                    <a:solidFill>
                      <a:srgbClr val="FFFF66"/>
                    </a:solidFill>
                  </a:tcPr>
                </a:tc>
              </a:tr>
              <a:tr h="1219288">
                <a:tc>
                  <a:txBody>
                    <a:bodyPr/>
                    <a:lstStyle/>
                    <a:p>
                      <a:pPr algn="ctr">
                        <a:lnSpc>
                          <a:spcPct val="150000"/>
                        </a:lnSpc>
                        <a:spcAft>
                          <a:spcPts val="0"/>
                        </a:spcAft>
                      </a:pPr>
                      <a:r>
                        <a:rPr lang="es-EC" sz="1900" b="0" dirty="0" err="1">
                          <a:solidFill>
                            <a:schemeClr val="tx1"/>
                          </a:solidFill>
                          <a:effectLst/>
                          <a:latin typeface="+mn-lt"/>
                          <a:cs typeface="Times New Roman" panose="02020603050405020304" pitchFamily="18" charset="0"/>
                        </a:rPr>
                        <a:t>XXXX</a:t>
                      </a:r>
                      <a:endParaRPr lang="es-EC" sz="1900" b="0" dirty="0">
                        <a:solidFill>
                          <a:schemeClr val="tx1"/>
                        </a:solidFill>
                        <a:effectLst/>
                        <a:latin typeface="+mn-lt"/>
                        <a:ea typeface="Calibri"/>
                        <a:cs typeface="Times New Roman" panose="02020603050405020304" pitchFamily="18" charset="0"/>
                      </a:endParaRPr>
                    </a:p>
                  </a:txBody>
                  <a:tcPr marL="60964" marR="60964" marT="0" marB="0" anchor="ctr">
                    <a:solidFill>
                      <a:srgbClr val="FFFF66"/>
                    </a:solidFill>
                  </a:tcPr>
                </a:tc>
                <a:tc>
                  <a:txBody>
                    <a:bodyPr/>
                    <a:lstStyle/>
                    <a:p>
                      <a:pPr algn="l">
                        <a:lnSpc>
                          <a:spcPct val="150000"/>
                        </a:lnSpc>
                        <a:spcAft>
                          <a:spcPts val="0"/>
                        </a:spcAft>
                      </a:pPr>
                      <a:r>
                        <a:rPr lang="es-EC" sz="1900" b="0" dirty="0" smtClean="0">
                          <a:solidFill>
                            <a:schemeClr val="tx1"/>
                          </a:solidFill>
                          <a:effectLst/>
                          <a:latin typeface="+mn-lt"/>
                          <a:cs typeface="Times New Roman" panose="02020603050405020304" pitchFamily="18" charset="0"/>
                        </a:rPr>
                        <a:t>Métodos</a:t>
                      </a:r>
                      <a:r>
                        <a:rPr lang="es-EC" sz="1900" b="0" dirty="0">
                          <a:solidFill>
                            <a:schemeClr val="tx1"/>
                          </a:solidFill>
                          <a:effectLst/>
                          <a:latin typeface="+mn-lt"/>
                          <a:cs typeface="Times New Roman" panose="02020603050405020304" pitchFamily="18" charset="0"/>
                        </a:rPr>
                        <a:t>, </a:t>
                      </a:r>
                      <a:r>
                        <a:rPr lang="es-EC" sz="2200" b="1" dirty="0">
                          <a:solidFill>
                            <a:schemeClr val="tx1"/>
                          </a:solidFill>
                          <a:effectLst/>
                          <a:latin typeface="+mn-lt"/>
                          <a:cs typeface="Times New Roman" panose="02020603050405020304" pitchFamily="18" charset="0"/>
                        </a:rPr>
                        <a:t>estrategias y técnicas activas para el </a:t>
                      </a:r>
                      <a:r>
                        <a:rPr lang="es-EC" sz="2200" b="1" dirty="0" smtClean="0">
                          <a:solidFill>
                            <a:schemeClr val="tx1"/>
                          </a:solidFill>
                          <a:effectLst/>
                          <a:latin typeface="+mn-lt"/>
                          <a:cs typeface="Times New Roman" panose="02020603050405020304" pitchFamily="18" charset="0"/>
                        </a:rPr>
                        <a:t>aprendizaje.</a:t>
                      </a:r>
                      <a:endParaRPr lang="es-EC" sz="2200" b="1" dirty="0">
                        <a:solidFill>
                          <a:schemeClr val="tx1"/>
                        </a:solidFill>
                        <a:effectLst/>
                        <a:latin typeface="+mn-lt"/>
                        <a:cs typeface="Times New Roman" panose="02020603050405020304" pitchFamily="18" charset="0"/>
                      </a:endParaRPr>
                    </a:p>
                  </a:txBody>
                  <a:tcPr marL="60964" marR="60964" marT="0" marB="0">
                    <a:solidFill>
                      <a:srgbClr val="FFFF66"/>
                    </a:solidFill>
                  </a:tcPr>
                </a:tc>
                <a:tc rowSpan="4">
                  <a:txBody>
                    <a:bodyPr/>
                    <a:lstStyle/>
                    <a:p>
                      <a:pPr marL="201295" algn="just">
                        <a:lnSpc>
                          <a:spcPct val="150000"/>
                        </a:lnSpc>
                        <a:spcAft>
                          <a:spcPts val="0"/>
                        </a:spcAft>
                      </a:pPr>
                      <a:r>
                        <a:rPr lang="es-EC" sz="1900" b="0" dirty="0">
                          <a:solidFill>
                            <a:schemeClr val="tx1"/>
                          </a:solidFill>
                          <a:effectLst/>
                          <a:latin typeface="+mn-lt"/>
                          <a:cs typeface="Times New Roman" panose="02020603050405020304" pitchFamily="18" charset="0"/>
                        </a:rPr>
                        <a:t> </a:t>
                      </a:r>
                      <a:endParaRPr lang="es-EC" sz="1900" b="0" dirty="0" smtClean="0">
                        <a:solidFill>
                          <a:schemeClr val="tx1"/>
                        </a:solidFill>
                        <a:effectLst/>
                        <a:latin typeface="+mn-lt"/>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Ø"/>
                      </a:pPr>
                      <a:r>
                        <a:rPr lang="es-EC" sz="1900" b="0" dirty="0" smtClean="0">
                          <a:solidFill>
                            <a:schemeClr val="tx1"/>
                          </a:solidFill>
                          <a:effectLst/>
                          <a:latin typeface="+mn-lt"/>
                          <a:cs typeface="Times New Roman" panose="02020603050405020304" pitchFamily="18" charset="0"/>
                        </a:rPr>
                        <a:t>Dinámicas</a:t>
                      </a:r>
                    </a:p>
                    <a:p>
                      <a:pPr marL="342900" lvl="0" indent="-342900" algn="l">
                        <a:lnSpc>
                          <a:spcPct val="150000"/>
                        </a:lnSpc>
                        <a:spcAft>
                          <a:spcPts val="0"/>
                        </a:spcAft>
                        <a:buFont typeface="Wingdings" panose="05000000000000000000" pitchFamily="2" charset="2"/>
                        <a:buChar char="Ø"/>
                      </a:pPr>
                      <a:r>
                        <a:rPr lang="es-EC" sz="1900" b="0" dirty="0" smtClean="0">
                          <a:solidFill>
                            <a:schemeClr val="tx1"/>
                          </a:solidFill>
                          <a:effectLst/>
                          <a:latin typeface="+mn-lt"/>
                          <a:cs typeface="Times New Roman" panose="02020603050405020304" pitchFamily="18" charset="0"/>
                        </a:rPr>
                        <a:t>Proyección </a:t>
                      </a:r>
                      <a:r>
                        <a:rPr lang="es-EC" sz="1900" b="0" dirty="0">
                          <a:solidFill>
                            <a:schemeClr val="tx1"/>
                          </a:solidFill>
                          <a:effectLst/>
                          <a:latin typeface="+mn-lt"/>
                          <a:cs typeface="Times New Roman" panose="02020603050405020304" pitchFamily="18" charset="0"/>
                        </a:rPr>
                        <a:t>de </a:t>
                      </a:r>
                      <a:r>
                        <a:rPr lang="es-EC" sz="1900" b="0" dirty="0" smtClean="0">
                          <a:solidFill>
                            <a:schemeClr val="tx1"/>
                          </a:solidFill>
                          <a:effectLst/>
                          <a:latin typeface="+mn-lt"/>
                          <a:cs typeface="Times New Roman" panose="02020603050405020304" pitchFamily="18" charset="0"/>
                        </a:rPr>
                        <a:t>diapositivas</a:t>
                      </a:r>
                    </a:p>
                    <a:p>
                      <a:pPr marL="342900" lvl="0" indent="-342900" algn="l">
                        <a:lnSpc>
                          <a:spcPct val="150000"/>
                        </a:lnSpc>
                        <a:spcAft>
                          <a:spcPts val="0"/>
                        </a:spcAft>
                        <a:buFont typeface="Wingdings" panose="05000000000000000000" pitchFamily="2" charset="2"/>
                        <a:buChar char="Ø"/>
                      </a:pPr>
                      <a:r>
                        <a:rPr lang="es-EC" sz="1900" b="0" dirty="0" smtClean="0">
                          <a:solidFill>
                            <a:schemeClr val="tx1"/>
                          </a:solidFill>
                          <a:effectLst/>
                          <a:latin typeface="+mn-lt"/>
                          <a:cs typeface="Times New Roman" panose="02020603050405020304" pitchFamily="18" charset="0"/>
                        </a:rPr>
                        <a:t>Talleres</a:t>
                      </a:r>
                      <a:endParaRPr lang="es-EC" sz="1900" b="0" dirty="0">
                        <a:solidFill>
                          <a:schemeClr val="tx1"/>
                        </a:solidFill>
                        <a:effectLst/>
                        <a:latin typeface="+mn-lt"/>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Trabajos grupales</a:t>
                      </a:r>
                    </a:p>
                    <a:p>
                      <a:pPr marL="342900" lvl="0" indent="-342900" algn="l">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Exposición de trabajos</a:t>
                      </a:r>
                    </a:p>
                    <a:p>
                      <a:pPr marL="342900" lvl="0" indent="-342900" algn="just">
                        <a:lnSpc>
                          <a:spcPct val="150000"/>
                        </a:lnSpc>
                        <a:spcAft>
                          <a:spcPts val="0"/>
                        </a:spcAft>
                        <a:buFont typeface="Wingdings" panose="05000000000000000000" pitchFamily="2" charset="2"/>
                        <a:buChar char="Ø"/>
                      </a:pPr>
                      <a:r>
                        <a:rPr lang="es-EC" sz="1900" b="0" dirty="0">
                          <a:solidFill>
                            <a:schemeClr val="tx1"/>
                          </a:solidFill>
                          <a:effectLst/>
                          <a:latin typeface="+mn-lt"/>
                          <a:cs typeface="Times New Roman" panose="02020603050405020304" pitchFamily="18" charset="0"/>
                        </a:rPr>
                        <a:t>Establecimiento de conclusiones.</a:t>
                      </a:r>
                      <a:endParaRPr lang="es-EC" sz="1900" b="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c rowSpan="4">
                  <a:txBody>
                    <a:bodyPr/>
                    <a:lstStyle/>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 </a:t>
                      </a: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 </a:t>
                      </a: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Carteles</a:t>
                      </a: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Marcadores</a:t>
                      </a:r>
                    </a:p>
                    <a:p>
                      <a:pPr marL="21590" algn="just">
                        <a:lnSpc>
                          <a:spcPct val="150000"/>
                        </a:lnSpc>
                        <a:spcAft>
                          <a:spcPts val="0"/>
                        </a:spcAft>
                      </a:pPr>
                      <a:r>
                        <a:rPr lang="es-EC" sz="1900" b="0" dirty="0" smtClean="0">
                          <a:solidFill>
                            <a:schemeClr val="tx1"/>
                          </a:solidFill>
                          <a:effectLst/>
                          <a:latin typeface="+mn-lt"/>
                          <a:cs typeface="Times New Roman" panose="02020603050405020304" pitchFamily="18" charset="0"/>
                        </a:rPr>
                        <a:t>Computador</a:t>
                      </a:r>
                      <a:endParaRPr lang="es-EC" sz="19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Proyector</a:t>
                      </a:r>
                    </a:p>
                    <a:p>
                      <a:pPr marL="21590" algn="just">
                        <a:lnSpc>
                          <a:spcPct val="150000"/>
                        </a:lnSpc>
                        <a:spcAft>
                          <a:spcPts val="0"/>
                        </a:spcAft>
                      </a:pPr>
                      <a:r>
                        <a:rPr lang="es-EC" sz="1900" b="0" dirty="0" err="1">
                          <a:solidFill>
                            <a:schemeClr val="tx1"/>
                          </a:solidFill>
                          <a:effectLst/>
                          <a:latin typeface="+mn-lt"/>
                          <a:cs typeface="Times New Roman" panose="02020603050405020304" pitchFamily="18" charset="0"/>
                        </a:rPr>
                        <a:t>CDs</a:t>
                      </a:r>
                      <a:endParaRPr lang="es-EC" sz="19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900" b="0" dirty="0">
                          <a:solidFill>
                            <a:schemeClr val="tx1"/>
                          </a:solidFill>
                          <a:effectLst/>
                          <a:latin typeface="+mn-lt"/>
                          <a:cs typeface="Times New Roman" panose="02020603050405020304" pitchFamily="18" charset="0"/>
                        </a:rPr>
                        <a:t>Papel periódico</a:t>
                      </a:r>
                      <a:endParaRPr lang="es-EC" sz="1900" b="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c rowSpan="4">
                  <a:txBody>
                    <a:bodyPr/>
                    <a:lstStyle/>
                    <a:p>
                      <a:pPr marL="19050">
                        <a:lnSpc>
                          <a:spcPct val="150000"/>
                        </a:lnSpc>
                        <a:spcAft>
                          <a:spcPts val="0"/>
                        </a:spcAft>
                      </a:pPr>
                      <a:endParaRPr lang="es-EC" sz="1900" b="0" dirty="0" smtClean="0">
                        <a:solidFill>
                          <a:schemeClr val="tx1"/>
                        </a:solidFill>
                        <a:effectLst/>
                        <a:latin typeface="+mn-lt"/>
                        <a:cs typeface="Times New Roman" panose="02020603050405020304" pitchFamily="18" charset="0"/>
                      </a:endParaRPr>
                    </a:p>
                    <a:p>
                      <a:pPr marL="19050">
                        <a:lnSpc>
                          <a:spcPct val="150000"/>
                        </a:lnSpc>
                        <a:spcAft>
                          <a:spcPts val="0"/>
                        </a:spcAft>
                      </a:pPr>
                      <a:r>
                        <a:rPr lang="es-EC" sz="19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19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1900" b="0" dirty="0" smtClean="0">
                          <a:solidFill>
                            <a:schemeClr val="tx1"/>
                          </a:solidFill>
                          <a:effectLst/>
                          <a:latin typeface="+mn-lt"/>
                          <a:cs typeface="Times New Roman" panose="02020603050405020304" pitchFamily="18" charset="0"/>
                        </a:rPr>
                        <a:t> </a:t>
                      </a:r>
                    </a:p>
                    <a:p>
                      <a:pPr marL="19050" algn="ctr">
                        <a:lnSpc>
                          <a:spcPct val="150000"/>
                        </a:lnSpc>
                        <a:spcAft>
                          <a:spcPts val="0"/>
                        </a:spcAft>
                      </a:pPr>
                      <a:r>
                        <a:rPr lang="es-EC" sz="1900" b="0" dirty="0" smtClean="0">
                          <a:solidFill>
                            <a:schemeClr val="tx1"/>
                          </a:solidFill>
                          <a:effectLst/>
                          <a:latin typeface="+mn-lt"/>
                          <a:cs typeface="Times New Roman" panose="02020603050405020304" pitchFamily="18" charset="0"/>
                        </a:rPr>
                        <a:t> CEDE.</a:t>
                      </a:r>
                    </a:p>
                    <a:p>
                      <a:pPr marL="21590" algn="ctr">
                        <a:lnSpc>
                          <a:spcPct val="150000"/>
                        </a:lnSpc>
                        <a:spcAft>
                          <a:spcPts val="0"/>
                        </a:spcAft>
                      </a:pPr>
                      <a:r>
                        <a:rPr lang="es-EC" sz="1900" b="0" dirty="0" smtClean="0">
                          <a:solidFill>
                            <a:schemeClr val="tx1"/>
                          </a:solidFill>
                          <a:effectLst/>
                          <a:latin typeface="+mn-lt"/>
                          <a:cs typeface="Times New Roman" panose="02020603050405020304" pitchFamily="18" charset="0"/>
                        </a:rPr>
                        <a:t>Investigador</a:t>
                      </a:r>
                      <a:endParaRPr lang="es-EC" sz="1900" b="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r>
              <a:tr h="975430">
                <a:tc>
                  <a:txBody>
                    <a:bodyPr/>
                    <a:lstStyle/>
                    <a:p>
                      <a:pPr algn="ctr">
                        <a:lnSpc>
                          <a:spcPct val="150000"/>
                        </a:lnSpc>
                        <a:spcAft>
                          <a:spcPts val="0"/>
                        </a:spcAft>
                      </a:pPr>
                      <a:r>
                        <a:rPr lang="es-EC" sz="1900" b="0">
                          <a:solidFill>
                            <a:schemeClr val="tx1"/>
                          </a:solidFill>
                          <a:effectLst/>
                          <a:latin typeface="+mn-lt"/>
                          <a:cs typeface="Times New Roman" panose="02020603050405020304" pitchFamily="18" charset="0"/>
                        </a:rPr>
                        <a:t>XXXX</a:t>
                      </a:r>
                      <a:endParaRPr lang="es-EC" sz="1900" b="0">
                        <a:solidFill>
                          <a:schemeClr val="tx1"/>
                        </a:solidFill>
                        <a:effectLst/>
                        <a:latin typeface="+mn-lt"/>
                        <a:ea typeface="Calibri"/>
                        <a:cs typeface="Times New Roman" panose="02020603050405020304" pitchFamily="18" charset="0"/>
                      </a:endParaRPr>
                    </a:p>
                  </a:txBody>
                  <a:tcPr marL="60964" marR="60964" marT="0" marB="0" anchor="ctr">
                    <a:solidFill>
                      <a:srgbClr val="FFFF66"/>
                    </a:solidFill>
                  </a:tcPr>
                </a:tc>
                <a:tc>
                  <a:txBody>
                    <a:bodyPr/>
                    <a:lstStyle/>
                    <a:p>
                      <a:pPr marL="21590" algn="l">
                        <a:lnSpc>
                          <a:spcPct val="150000"/>
                        </a:lnSpc>
                        <a:spcAft>
                          <a:spcPts val="0"/>
                        </a:spcAft>
                      </a:pPr>
                      <a:r>
                        <a:rPr lang="es-EC" sz="1900" b="0" dirty="0" smtClean="0">
                          <a:solidFill>
                            <a:schemeClr val="tx1"/>
                          </a:solidFill>
                          <a:effectLst/>
                          <a:latin typeface="+mn-lt"/>
                          <a:cs typeface="Times New Roman" panose="02020603050405020304" pitchFamily="18" charset="0"/>
                        </a:rPr>
                        <a:t>Principales </a:t>
                      </a:r>
                      <a:r>
                        <a:rPr lang="es-EC" sz="1900" b="0" dirty="0">
                          <a:solidFill>
                            <a:schemeClr val="tx1"/>
                          </a:solidFill>
                          <a:effectLst/>
                          <a:latin typeface="+mn-lt"/>
                          <a:cs typeface="Times New Roman" panose="02020603050405020304" pitchFamily="18" charset="0"/>
                        </a:rPr>
                        <a:t>métodos activos de aprendizaje: </a:t>
                      </a:r>
                      <a:r>
                        <a:rPr lang="es-EC" sz="1900" b="0" dirty="0" smtClean="0">
                          <a:solidFill>
                            <a:schemeClr val="tx1"/>
                          </a:solidFill>
                          <a:effectLst/>
                          <a:latin typeface="+mn-lt"/>
                          <a:cs typeface="Times New Roman" panose="02020603050405020304" pitchFamily="18" charset="0"/>
                        </a:rPr>
                        <a:t>importancia,</a:t>
                      </a:r>
                      <a:r>
                        <a:rPr lang="es-EC" sz="1900" b="0" baseline="0" dirty="0" smtClean="0">
                          <a:solidFill>
                            <a:schemeClr val="tx1"/>
                          </a:solidFill>
                          <a:effectLst/>
                          <a:latin typeface="+mn-lt"/>
                          <a:cs typeface="Times New Roman" panose="02020603050405020304" pitchFamily="18" charset="0"/>
                        </a:rPr>
                        <a:t> </a:t>
                      </a:r>
                      <a:r>
                        <a:rPr lang="es-EC" sz="1900" b="0" dirty="0" smtClean="0">
                          <a:solidFill>
                            <a:schemeClr val="tx1"/>
                          </a:solidFill>
                          <a:effectLst/>
                          <a:latin typeface="+mn-lt"/>
                          <a:cs typeface="Times New Roman" panose="02020603050405020304" pitchFamily="18" charset="0"/>
                        </a:rPr>
                        <a:t>clasificación.</a:t>
                      </a:r>
                      <a:endParaRPr lang="es-EC" sz="1900" b="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975430">
                <a:tc>
                  <a:txBody>
                    <a:bodyPr/>
                    <a:lstStyle/>
                    <a:p>
                      <a:pPr algn="ctr">
                        <a:lnSpc>
                          <a:spcPct val="150000"/>
                        </a:lnSpc>
                        <a:spcAft>
                          <a:spcPts val="0"/>
                        </a:spcAft>
                      </a:pPr>
                      <a:r>
                        <a:rPr lang="es-EC" sz="1900" b="0">
                          <a:solidFill>
                            <a:schemeClr val="tx1"/>
                          </a:solidFill>
                          <a:effectLst/>
                          <a:latin typeface="+mn-lt"/>
                          <a:cs typeface="Times New Roman" panose="02020603050405020304" pitchFamily="18" charset="0"/>
                        </a:rPr>
                        <a:t>XXXX</a:t>
                      </a:r>
                      <a:endParaRPr lang="es-EC" sz="1900" b="0">
                        <a:solidFill>
                          <a:schemeClr val="tx1"/>
                        </a:solidFill>
                        <a:effectLst/>
                        <a:latin typeface="+mn-lt"/>
                        <a:ea typeface="Calibri"/>
                        <a:cs typeface="Times New Roman" panose="02020603050405020304" pitchFamily="18" charset="0"/>
                      </a:endParaRPr>
                    </a:p>
                  </a:txBody>
                  <a:tcPr marL="60964" marR="60964" marT="0" marB="0" anchor="ctr">
                    <a:solidFill>
                      <a:srgbClr val="FFFF66"/>
                    </a:solidFill>
                  </a:tcPr>
                </a:tc>
                <a:tc>
                  <a:txBody>
                    <a:bodyPr/>
                    <a:lstStyle/>
                    <a:p>
                      <a:pPr>
                        <a:lnSpc>
                          <a:spcPct val="150000"/>
                        </a:lnSpc>
                        <a:spcAft>
                          <a:spcPts val="0"/>
                        </a:spcAft>
                      </a:pPr>
                      <a:r>
                        <a:rPr lang="es-EC" sz="1900" b="0" dirty="0" smtClean="0">
                          <a:solidFill>
                            <a:schemeClr val="tx1"/>
                          </a:solidFill>
                          <a:effectLst/>
                          <a:latin typeface="+mn-lt"/>
                          <a:cs typeface="Times New Roman" panose="02020603050405020304" pitchFamily="18" charset="0"/>
                        </a:rPr>
                        <a:t>Técnicas </a:t>
                      </a:r>
                      <a:r>
                        <a:rPr lang="es-EC" sz="1900" b="0" dirty="0">
                          <a:solidFill>
                            <a:schemeClr val="tx1"/>
                          </a:solidFill>
                          <a:effectLst/>
                          <a:latin typeface="+mn-lt"/>
                          <a:cs typeface="Times New Roman" panose="02020603050405020304" pitchFamily="18" charset="0"/>
                        </a:rPr>
                        <a:t>activas de aprendizaje: importancia y </a:t>
                      </a:r>
                      <a:r>
                        <a:rPr lang="es-EC" sz="1900" b="0" dirty="0" smtClean="0">
                          <a:solidFill>
                            <a:schemeClr val="tx1"/>
                          </a:solidFill>
                          <a:effectLst/>
                          <a:latin typeface="+mn-lt"/>
                          <a:cs typeface="Times New Roman" panose="02020603050405020304" pitchFamily="18" charset="0"/>
                        </a:rPr>
                        <a:t>clasificación.</a:t>
                      </a:r>
                      <a:endParaRPr lang="es-EC" sz="1900" b="0" dirty="0">
                        <a:solidFill>
                          <a:schemeClr val="tx1"/>
                        </a:solidFill>
                        <a:effectLst/>
                        <a:latin typeface="+mn-lt"/>
                        <a:cs typeface="Times New Roman" panose="02020603050405020304" pitchFamily="18" charset="0"/>
                      </a:endParaRPr>
                    </a:p>
                  </a:txBody>
                  <a:tcPr marL="60964" marR="60964"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975430">
                <a:tc>
                  <a:txBody>
                    <a:bodyPr/>
                    <a:lstStyle/>
                    <a:p>
                      <a:pPr algn="ctr">
                        <a:lnSpc>
                          <a:spcPct val="150000"/>
                        </a:lnSpc>
                        <a:spcAft>
                          <a:spcPts val="0"/>
                        </a:spcAft>
                      </a:pPr>
                      <a:r>
                        <a:rPr lang="es-EC" sz="1900" b="0">
                          <a:solidFill>
                            <a:schemeClr val="tx1"/>
                          </a:solidFill>
                          <a:effectLst/>
                          <a:latin typeface="+mn-lt"/>
                          <a:cs typeface="Times New Roman" panose="02020603050405020304" pitchFamily="18" charset="0"/>
                        </a:rPr>
                        <a:t>XXXX</a:t>
                      </a:r>
                      <a:endParaRPr lang="es-EC" sz="1900" b="0">
                        <a:solidFill>
                          <a:schemeClr val="tx1"/>
                        </a:solidFill>
                        <a:effectLst/>
                        <a:latin typeface="+mn-lt"/>
                        <a:ea typeface="Calibri"/>
                        <a:cs typeface="Times New Roman" panose="02020603050405020304" pitchFamily="18" charset="0"/>
                      </a:endParaRPr>
                    </a:p>
                  </a:txBody>
                  <a:tcPr marL="60964" marR="60964" marT="0" marB="0" anchor="ctr">
                    <a:solidFill>
                      <a:srgbClr val="FFFF66"/>
                    </a:solidFill>
                  </a:tcPr>
                </a:tc>
                <a:tc>
                  <a:txBody>
                    <a:bodyPr/>
                    <a:lstStyle/>
                    <a:p>
                      <a:pPr>
                        <a:lnSpc>
                          <a:spcPct val="150000"/>
                        </a:lnSpc>
                        <a:spcAft>
                          <a:spcPts val="0"/>
                        </a:spcAft>
                      </a:pPr>
                      <a:r>
                        <a:rPr lang="es-EC" sz="1900" b="0" dirty="0">
                          <a:solidFill>
                            <a:schemeClr val="tx1"/>
                          </a:solidFill>
                          <a:effectLst/>
                          <a:latin typeface="+mn-lt"/>
                          <a:cs typeface="Times New Roman" panose="02020603050405020304" pitchFamily="18" charset="0"/>
                        </a:rPr>
                        <a:t> </a:t>
                      </a:r>
                      <a:r>
                        <a:rPr lang="es-EC" sz="1900" b="0" dirty="0" smtClean="0">
                          <a:solidFill>
                            <a:schemeClr val="tx1"/>
                          </a:solidFill>
                          <a:effectLst/>
                          <a:latin typeface="+mn-lt"/>
                          <a:cs typeface="Times New Roman" panose="02020603050405020304" pitchFamily="18" charset="0"/>
                        </a:rPr>
                        <a:t>Estrategias </a:t>
                      </a:r>
                      <a:r>
                        <a:rPr lang="es-EC" sz="1900" b="0" dirty="0">
                          <a:solidFill>
                            <a:schemeClr val="tx1"/>
                          </a:solidFill>
                          <a:effectLst/>
                          <a:latin typeface="+mn-lt"/>
                          <a:cs typeface="Times New Roman" panose="02020603050405020304" pitchFamily="18" charset="0"/>
                        </a:rPr>
                        <a:t>activas de aprendizaje: Importancia y </a:t>
                      </a:r>
                      <a:r>
                        <a:rPr lang="es-EC" sz="1900" b="0" dirty="0" smtClean="0">
                          <a:solidFill>
                            <a:schemeClr val="tx1"/>
                          </a:solidFill>
                          <a:effectLst/>
                          <a:latin typeface="+mn-lt"/>
                          <a:cs typeface="Times New Roman" panose="02020603050405020304" pitchFamily="18" charset="0"/>
                        </a:rPr>
                        <a:t>clasificación.</a:t>
                      </a:r>
                      <a:endParaRPr lang="es-EC" sz="1900" b="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bl>
          </a:graphicData>
        </a:graphic>
      </p:graphicFrame>
      <p:sp>
        <p:nvSpPr>
          <p:cNvPr id="5" name="4 Rectángulo"/>
          <p:cNvSpPr/>
          <p:nvPr/>
        </p:nvSpPr>
        <p:spPr>
          <a:xfrm>
            <a:off x="2051720" y="116632"/>
            <a:ext cx="4824536"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UNIDAD No. </a:t>
            </a:r>
            <a:r>
              <a:rPr lang="es-EC" sz="3200" b="1" dirty="0" smtClean="0">
                <a:latin typeface="Arial" panose="020B0604020202020204" pitchFamily="34" charset="0"/>
                <a:cs typeface="Arial" panose="020B0604020202020204" pitchFamily="34" charset="0"/>
              </a:rPr>
              <a:t>4</a:t>
            </a:r>
            <a:endParaRPr lang="es-EC" sz="3200" dirty="0">
              <a:solidFill>
                <a:srgbClr val="FF0000"/>
              </a:solidFill>
            </a:endParaRPr>
          </a:p>
        </p:txBody>
      </p:sp>
    </p:spTree>
    <p:extLst>
      <p:ext uri="{BB962C8B-B14F-4D97-AF65-F5344CB8AC3E}">
        <p14:creationId xmlns:p14="http://schemas.microsoft.com/office/powerpoint/2010/main" val="2317259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4206118698"/>
              </p:ext>
            </p:extLst>
          </p:nvPr>
        </p:nvGraphicFramePr>
        <p:xfrm>
          <a:off x="251519" y="1052736"/>
          <a:ext cx="8640960" cy="5718880"/>
        </p:xfrm>
        <a:graphic>
          <a:graphicData uri="http://schemas.openxmlformats.org/drawingml/2006/table">
            <a:tbl>
              <a:tblPr firstRow="1" firstCol="1" lastRow="1" lastCol="1" bandRow="1" bandCol="1">
                <a:tableStyleId>{5C22544A-7EE6-4342-B048-85BDC9FD1C3A}</a:tableStyleId>
              </a:tblPr>
              <a:tblGrid>
                <a:gridCol w="834141"/>
                <a:gridCol w="2286839"/>
                <a:gridCol w="2341541"/>
                <a:gridCol w="1598858"/>
                <a:gridCol w="1579581"/>
              </a:tblGrid>
              <a:tr h="552520">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FECHA</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CONTENIDOS </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ESTRATEGIAS</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RECURSOS</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RESPONSABLE</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r>
              <a:tr h="0">
                <a:tc>
                  <a:txBody>
                    <a:bodyPr/>
                    <a:lstStyle/>
                    <a:p>
                      <a:pPr algn="ctr">
                        <a:lnSpc>
                          <a:spcPct val="150000"/>
                        </a:lnSpc>
                        <a:spcAft>
                          <a:spcPts val="0"/>
                        </a:spcAft>
                      </a:pPr>
                      <a:r>
                        <a:rPr lang="es-EC" sz="1600" b="0" dirty="0" smtClean="0">
                          <a:solidFill>
                            <a:schemeClr val="tx1"/>
                          </a:solidFill>
                          <a:effectLst/>
                          <a:latin typeface="+mn-lt"/>
                          <a:cs typeface="Times New Roman" panose="02020603050405020304" pitchFamily="18" charset="0"/>
                        </a:rPr>
                        <a:t>XXX</a:t>
                      </a:r>
                      <a:endParaRPr lang="es-EC" sz="16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marL="21590" algn="l">
                        <a:lnSpc>
                          <a:spcPct val="150000"/>
                        </a:lnSpc>
                        <a:spcAft>
                          <a:spcPts val="0"/>
                        </a:spcAft>
                      </a:pPr>
                      <a:r>
                        <a:rPr lang="es-EC" sz="2200" b="1" dirty="0" smtClean="0">
                          <a:solidFill>
                            <a:schemeClr val="tx1"/>
                          </a:solidFill>
                          <a:effectLst/>
                          <a:latin typeface="+mn-lt"/>
                          <a:cs typeface="Times New Roman" panose="02020603050405020304" pitchFamily="18" charset="0"/>
                        </a:rPr>
                        <a:t>Recursos </a:t>
                      </a:r>
                      <a:r>
                        <a:rPr lang="es-EC" sz="2200" b="1" dirty="0">
                          <a:solidFill>
                            <a:schemeClr val="tx1"/>
                          </a:solidFill>
                          <a:effectLst/>
                          <a:latin typeface="+mn-lt"/>
                          <a:cs typeface="Times New Roman" panose="02020603050405020304" pitchFamily="18" charset="0"/>
                        </a:rPr>
                        <a:t>didácticos y tecnológicos </a:t>
                      </a:r>
                      <a:r>
                        <a:rPr lang="es-EC" sz="2000" dirty="0">
                          <a:solidFill>
                            <a:schemeClr val="tx1"/>
                          </a:solidFill>
                          <a:effectLst/>
                          <a:latin typeface="+mn-lt"/>
                          <a:cs typeface="Times New Roman" panose="02020603050405020304" pitchFamily="18" charset="0"/>
                        </a:rPr>
                        <a:t>para el aprendizaje y su manejo</a:t>
                      </a:r>
                      <a:r>
                        <a:rPr lang="es-EC" sz="2000" dirty="0" smtClean="0">
                          <a:solidFill>
                            <a:schemeClr val="tx1"/>
                          </a:solidFill>
                          <a:effectLst/>
                          <a:latin typeface="+mn-lt"/>
                          <a:cs typeface="Times New Roman" panose="02020603050405020304" pitchFamily="18" charset="0"/>
                        </a:rPr>
                        <a:t>.</a:t>
                      </a:r>
                      <a:r>
                        <a:rPr lang="es-EC" sz="2000" dirty="0">
                          <a:solidFill>
                            <a:schemeClr val="tx1"/>
                          </a:solidFill>
                          <a:effectLst/>
                          <a:latin typeface="+mn-lt"/>
                          <a:cs typeface="Times New Roman" panose="02020603050405020304" pitchFamily="18" charset="0"/>
                        </a:rPr>
                        <a:t> </a:t>
                      </a:r>
                      <a:endParaRPr lang="es-EC" sz="20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4">
                  <a:txBody>
                    <a:bodyPr/>
                    <a:lstStyle/>
                    <a:p>
                      <a:pPr marL="201295" algn="just">
                        <a:lnSpc>
                          <a:spcPct val="150000"/>
                        </a:lnSpc>
                        <a:spcAft>
                          <a:spcPts val="0"/>
                        </a:spcAft>
                      </a:pPr>
                      <a:endParaRPr lang="es-EC" sz="2000" b="0" dirty="0" smtClean="0">
                        <a:solidFill>
                          <a:schemeClr val="tx1"/>
                        </a:solidFill>
                        <a:effectLst/>
                        <a:latin typeface="+mn-lt"/>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Ø"/>
                      </a:pPr>
                      <a:r>
                        <a:rPr lang="es-EC" sz="2000" b="0" dirty="0" smtClean="0">
                          <a:solidFill>
                            <a:schemeClr val="tx1"/>
                          </a:solidFill>
                          <a:effectLst/>
                          <a:latin typeface="+mn-lt"/>
                          <a:cs typeface="Times New Roman" panose="02020603050405020304" pitchFamily="18" charset="0"/>
                        </a:rPr>
                        <a:t>Dinámicas</a:t>
                      </a:r>
                    </a:p>
                    <a:p>
                      <a:pPr marL="342900" lvl="0" indent="-342900" algn="l">
                        <a:lnSpc>
                          <a:spcPct val="150000"/>
                        </a:lnSpc>
                        <a:spcAft>
                          <a:spcPts val="0"/>
                        </a:spcAft>
                        <a:buFont typeface="Wingdings" panose="05000000000000000000" pitchFamily="2" charset="2"/>
                        <a:buChar char="Ø"/>
                      </a:pPr>
                      <a:r>
                        <a:rPr lang="es-EC" sz="2000" b="0" dirty="0" smtClean="0">
                          <a:solidFill>
                            <a:schemeClr val="tx1"/>
                          </a:solidFill>
                          <a:effectLst/>
                          <a:latin typeface="+mn-lt"/>
                          <a:cs typeface="Times New Roman" panose="02020603050405020304" pitchFamily="18" charset="0"/>
                        </a:rPr>
                        <a:t>Proyección </a:t>
                      </a:r>
                      <a:r>
                        <a:rPr lang="es-EC" sz="2000" b="0" dirty="0">
                          <a:solidFill>
                            <a:schemeClr val="tx1"/>
                          </a:solidFill>
                          <a:effectLst/>
                          <a:latin typeface="+mn-lt"/>
                          <a:cs typeface="Times New Roman" panose="02020603050405020304" pitchFamily="18" charset="0"/>
                        </a:rPr>
                        <a:t>de </a:t>
                      </a:r>
                      <a:r>
                        <a:rPr lang="es-EC" sz="2000" b="0" dirty="0" smtClean="0">
                          <a:solidFill>
                            <a:schemeClr val="tx1"/>
                          </a:solidFill>
                          <a:effectLst/>
                          <a:latin typeface="+mn-lt"/>
                          <a:cs typeface="Times New Roman" panose="02020603050405020304" pitchFamily="18" charset="0"/>
                        </a:rPr>
                        <a:t>diapositivas</a:t>
                      </a:r>
                    </a:p>
                    <a:p>
                      <a:pPr marL="342900" lvl="0" indent="-342900" algn="l">
                        <a:lnSpc>
                          <a:spcPct val="150000"/>
                        </a:lnSpc>
                        <a:spcAft>
                          <a:spcPts val="0"/>
                        </a:spcAft>
                        <a:buFont typeface="Wingdings" panose="05000000000000000000" pitchFamily="2" charset="2"/>
                        <a:buChar char="Ø"/>
                      </a:pPr>
                      <a:r>
                        <a:rPr lang="es-EC" sz="2000" b="0" dirty="0" smtClean="0">
                          <a:solidFill>
                            <a:schemeClr val="tx1"/>
                          </a:solidFill>
                          <a:effectLst/>
                          <a:latin typeface="+mn-lt"/>
                          <a:cs typeface="Times New Roman" panose="02020603050405020304" pitchFamily="18" charset="0"/>
                        </a:rPr>
                        <a:t>Talleres</a:t>
                      </a:r>
                      <a:endParaRPr lang="es-EC" sz="2000" b="0" dirty="0">
                        <a:solidFill>
                          <a:schemeClr val="tx1"/>
                        </a:solidFill>
                        <a:effectLst/>
                        <a:latin typeface="+mn-lt"/>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Ø"/>
                      </a:pPr>
                      <a:r>
                        <a:rPr lang="es-EC" sz="2000" b="0" dirty="0">
                          <a:solidFill>
                            <a:schemeClr val="tx1"/>
                          </a:solidFill>
                          <a:effectLst/>
                          <a:latin typeface="+mn-lt"/>
                          <a:cs typeface="Times New Roman" panose="02020603050405020304" pitchFamily="18" charset="0"/>
                        </a:rPr>
                        <a:t>Trabajos grupales</a:t>
                      </a:r>
                    </a:p>
                    <a:p>
                      <a:pPr marL="342900" lvl="0" indent="-342900" algn="l">
                        <a:lnSpc>
                          <a:spcPct val="150000"/>
                        </a:lnSpc>
                        <a:spcAft>
                          <a:spcPts val="0"/>
                        </a:spcAft>
                        <a:buFont typeface="Wingdings" panose="05000000000000000000" pitchFamily="2" charset="2"/>
                        <a:buChar char="Ø"/>
                      </a:pPr>
                      <a:r>
                        <a:rPr lang="es-EC" sz="2000" b="0" dirty="0">
                          <a:solidFill>
                            <a:schemeClr val="tx1"/>
                          </a:solidFill>
                          <a:effectLst/>
                          <a:latin typeface="+mn-lt"/>
                          <a:cs typeface="Times New Roman" panose="02020603050405020304" pitchFamily="18" charset="0"/>
                        </a:rPr>
                        <a:t>Exposición de trabajos</a:t>
                      </a:r>
                    </a:p>
                    <a:p>
                      <a:pPr marL="342900" lvl="0" indent="-342900" algn="just">
                        <a:lnSpc>
                          <a:spcPct val="150000"/>
                        </a:lnSpc>
                        <a:spcAft>
                          <a:spcPts val="0"/>
                        </a:spcAft>
                        <a:buFont typeface="Wingdings" panose="05000000000000000000" pitchFamily="2" charset="2"/>
                        <a:buChar char="Ø"/>
                      </a:pPr>
                      <a:r>
                        <a:rPr lang="es-EC" sz="2000" b="0" dirty="0">
                          <a:solidFill>
                            <a:schemeClr val="tx1"/>
                          </a:solidFill>
                          <a:effectLst/>
                          <a:latin typeface="+mn-lt"/>
                          <a:cs typeface="Times New Roman" panose="02020603050405020304" pitchFamily="18" charset="0"/>
                        </a:rPr>
                        <a:t>Establecimiento de conclusiones.</a:t>
                      </a:r>
                      <a:endParaRPr lang="es-EC" sz="20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4">
                  <a:txBody>
                    <a:bodyPr/>
                    <a:lstStyle/>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  </a:t>
                      </a:r>
                    </a:p>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Carteles</a:t>
                      </a:r>
                    </a:p>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Marcadores</a:t>
                      </a:r>
                    </a:p>
                    <a:p>
                      <a:pPr marL="21590" algn="just">
                        <a:lnSpc>
                          <a:spcPct val="150000"/>
                        </a:lnSpc>
                        <a:spcAft>
                          <a:spcPts val="0"/>
                        </a:spcAft>
                      </a:pPr>
                      <a:r>
                        <a:rPr lang="es-EC" sz="2000" b="0" dirty="0" smtClean="0">
                          <a:solidFill>
                            <a:schemeClr val="tx1"/>
                          </a:solidFill>
                          <a:effectLst/>
                          <a:latin typeface="+mn-lt"/>
                          <a:cs typeface="Times New Roman" panose="02020603050405020304" pitchFamily="18" charset="0"/>
                        </a:rPr>
                        <a:t>Computador</a:t>
                      </a:r>
                      <a:endParaRPr lang="es-EC" sz="20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Proyector</a:t>
                      </a:r>
                    </a:p>
                    <a:p>
                      <a:pPr marL="21590" algn="just">
                        <a:lnSpc>
                          <a:spcPct val="150000"/>
                        </a:lnSpc>
                        <a:spcAft>
                          <a:spcPts val="0"/>
                        </a:spcAft>
                      </a:pPr>
                      <a:r>
                        <a:rPr lang="es-EC" sz="2000" b="0" dirty="0" err="1">
                          <a:solidFill>
                            <a:schemeClr val="tx1"/>
                          </a:solidFill>
                          <a:effectLst/>
                          <a:latin typeface="+mn-lt"/>
                          <a:cs typeface="Times New Roman" panose="02020603050405020304" pitchFamily="18" charset="0"/>
                        </a:rPr>
                        <a:t>CDs</a:t>
                      </a:r>
                      <a:endParaRPr lang="es-EC" sz="20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Papel periódico</a:t>
                      </a:r>
                      <a:endParaRPr lang="es-EC" sz="20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4">
                  <a:txBody>
                    <a:bodyPr/>
                    <a:lstStyle/>
                    <a:p>
                      <a:pPr marL="19050">
                        <a:lnSpc>
                          <a:spcPct val="150000"/>
                        </a:lnSpc>
                        <a:spcAft>
                          <a:spcPts val="0"/>
                        </a:spcAft>
                      </a:pPr>
                      <a:r>
                        <a:rPr lang="es-EC" sz="20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smtClean="0">
                          <a:solidFill>
                            <a:schemeClr val="tx1"/>
                          </a:solidFill>
                          <a:effectLst/>
                          <a:latin typeface="+mn-lt"/>
                          <a:cs typeface="Times New Roman" panose="02020603050405020304" pitchFamily="18" charset="0"/>
                        </a:rPr>
                        <a:t> </a:t>
                      </a:r>
                    </a:p>
                    <a:p>
                      <a:pPr marL="19050" algn="ctr">
                        <a:lnSpc>
                          <a:spcPct val="150000"/>
                        </a:lnSpc>
                        <a:spcAft>
                          <a:spcPts val="0"/>
                        </a:spcAft>
                      </a:pPr>
                      <a:r>
                        <a:rPr lang="es-EC" sz="2000" b="0" dirty="0" smtClean="0">
                          <a:solidFill>
                            <a:schemeClr val="tx1"/>
                          </a:solidFill>
                          <a:effectLst/>
                          <a:latin typeface="+mn-lt"/>
                          <a:cs typeface="Times New Roman" panose="02020603050405020304" pitchFamily="18" charset="0"/>
                        </a:rPr>
                        <a:t> CEDE.</a:t>
                      </a:r>
                    </a:p>
                    <a:p>
                      <a:pPr marL="21590" algn="ctr">
                        <a:lnSpc>
                          <a:spcPct val="150000"/>
                        </a:lnSpc>
                        <a:spcAft>
                          <a:spcPts val="0"/>
                        </a:spcAft>
                      </a:pPr>
                      <a:r>
                        <a:rPr lang="es-EC" sz="2000" b="0" dirty="0" smtClean="0">
                          <a:solidFill>
                            <a:schemeClr val="tx1"/>
                          </a:solidFill>
                          <a:effectLst/>
                          <a:latin typeface="+mn-lt"/>
                          <a:cs typeface="Times New Roman" panose="02020603050405020304" pitchFamily="18" charset="0"/>
                        </a:rPr>
                        <a:t>Investigador</a:t>
                      </a:r>
                      <a:endParaRPr lang="es-EC" sz="20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r>
              <a:tr h="0">
                <a:tc>
                  <a:txBody>
                    <a:bodyPr/>
                    <a:lstStyle/>
                    <a:p>
                      <a:pPr algn="ctr">
                        <a:lnSpc>
                          <a:spcPct val="150000"/>
                        </a:lnSpc>
                        <a:spcAft>
                          <a:spcPts val="0"/>
                        </a:spcAft>
                      </a:pPr>
                      <a:r>
                        <a:rPr lang="es-EC" sz="1600" b="0" dirty="0" smtClean="0">
                          <a:solidFill>
                            <a:schemeClr val="tx1"/>
                          </a:solidFill>
                          <a:effectLst/>
                          <a:latin typeface="+mn-lt"/>
                          <a:cs typeface="Times New Roman" panose="02020603050405020304" pitchFamily="18" charset="0"/>
                        </a:rPr>
                        <a:t>XXX</a:t>
                      </a:r>
                      <a:endParaRPr lang="es-EC" sz="16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marL="21590" algn="l">
                        <a:lnSpc>
                          <a:spcPct val="150000"/>
                        </a:lnSpc>
                        <a:spcAft>
                          <a:spcPts val="0"/>
                        </a:spcAft>
                      </a:pPr>
                      <a:r>
                        <a:rPr lang="es-EC" sz="2000" dirty="0" smtClean="0">
                          <a:solidFill>
                            <a:schemeClr val="tx1"/>
                          </a:solidFill>
                          <a:effectLst/>
                          <a:latin typeface="+mn-lt"/>
                          <a:cs typeface="Times New Roman" panose="02020603050405020304" pitchFamily="18" charset="0"/>
                        </a:rPr>
                        <a:t>Recursos </a:t>
                      </a:r>
                      <a:r>
                        <a:rPr lang="es-EC" sz="2000" dirty="0">
                          <a:solidFill>
                            <a:schemeClr val="tx1"/>
                          </a:solidFill>
                          <a:effectLst/>
                          <a:latin typeface="+mn-lt"/>
                          <a:cs typeface="Times New Roman" panose="02020603050405020304" pitchFamily="18" charset="0"/>
                        </a:rPr>
                        <a:t>convencionales</a:t>
                      </a:r>
                      <a:r>
                        <a:rPr lang="es-EC" sz="2000" dirty="0" smtClean="0">
                          <a:solidFill>
                            <a:schemeClr val="tx1"/>
                          </a:solidFill>
                          <a:effectLst/>
                          <a:latin typeface="+mn-lt"/>
                          <a:cs typeface="Times New Roman" panose="02020603050405020304" pitchFamily="18" charset="0"/>
                        </a:rPr>
                        <a:t>.</a:t>
                      </a:r>
                      <a:endParaRPr lang="es-EC" sz="20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0">
                <a:tc>
                  <a:txBody>
                    <a:bodyPr/>
                    <a:lstStyle/>
                    <a:p>
                      <a:pPr algn="ctr">
                        <a:lnSpc>
                          <a:spcPct val="150000"/>
                        </a:lnSpc>
                        <a:spcAft>
                          <a:spcPts val="0"/>
                        </a:spcAft>
                      </a:pPr>
                      <a:r>
                        <a:rPr lang="es-EC" sz="1600" b="0" dirty="0" smtClean="0">
                          <a:solidFill>
                            <a:schemeClr val="tx1"/>
                          </a:solidFill>
                          <a:effectLst/>
                          <a:latin typeface="+mn-lt"/>
                          <a:cs typeface="Times New Roman" panose="02020603050405020304" pitchFamily="18" charset="0"/>
                        </a:rPr>
                        <a:t>XXX</a:t>
                      </a:r>
                      <a:endParaRPr lang="es-EC" sz="16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algn="l">
                        <a:lnSpc>
                          <a:spcPct val="150000"/>
                        </a:lnSpc>
                        <a:spcAft>
                          <a:spcPts val="0"/>
                        </a:spcAft>
                      </a:pPr>
                      <a:r>
                        <a:rPr lang="es-EC" sz="2000" dirty="0">
                          <a:solidFill>
                            <a:schemeClr val="tx1"/>
                          </a:solidFill>
                          <a:effectLst/>
                          <a:latin typeface="+mn-lt"/>
                          <a:cs typeface="Times New Roman" panose="02020603050405020304" pitchFamily="18" charset="0"/>
                        </a:rPr>
                        <a:t> </a:t>
                      </a:r>
                      <a:r>
                        <a:rPr lang="es-EC" sz="2000" dirty="0" smtClean="0">
                          <a:solidFill>
                            <a:schemeClr val="tx1"/>
                          </a:solidFill>
                          <a:effectLst/>
                          <a:latin typeface="+mn-lt"/>
                          <a:cs typeface="Times New Roman" panose="02020603050405020304" pitchFamily="18" charset="0"/>
                        </a:rPr>
                        <a:t>Recursos </a:t>
                      </a:r>
                      <a:r>
                        <a:rPr lang="es-EC" sz="2000" dirty="0">
                          <a:solidFill>
                            <a:schemeClr val="tx1"/>
                          </a:solidFill>
                          <a:effectLst/>
                          <a:latin typeface="+mn-lt"/>
                          <a:cs typeface="Times New Roman" panose="02020603050405020304" pitchFamily="18" charset="0"/>
                        </a:rPr>
                        <a:t>audiovisuales</a:t>
                      </a:r>
                      <a:r>
                        <a:rPr lang="es-EC" sz="2000" dirty="0" smtClean="0">
                          <a:solidFill>
                            <a:schemeClr val="tx1"/>
                          </a:solidFill>
                          <a:effectLst/>
                          <a:latin typeface="+mn-lt"/>
                          <a:cs typeface="Times New Roman" panose="02020603050405020304" pitchFamily="18" charset="0"/>
                        </a:rPr>
                        <a:t>.</a:t>
                      </a:r>
                      <a:r>
                        <a:rPr lang="es-EC" sz="2000" dirty="0">
                          <a:solidFill>
                            <a:schemeClr val="tx1"/>
                          </a:solidFill>
                          <a:effectLst/>
                          <a:latin typeface="+mn-lt"/>
                          <a:cs typeface="Times New Roman" panose="02020603050405020304" pitchFamily="18" charset="0"/>
                        </a:rPr>
                        <a:t> </a:t>
                      </a:r>
                      <a:endParaRPr lang="es-EC" sz="20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0">
                <a:tc>
                  <a:txBody>
                    <a:bodyPr/>
                    <a:lstStyle/>
                    <a:p>
                      <a:pPr algn="ctr">
                        <a:lnSpc>
                          <a:spcPct val="150000"/>
                        </a:lnSpc>
                        <a:spcAft>
                          <a:spcPts val="0"/>
                        </a:spcAft>
                      </a:pPr>
                      <a:r>
                        <a:rPr lang="es-EC" sz="1600" b="0" dirty="0" smtClean="0">
                          <a:solidFill>
                            <a:schemeClr val="tx1"/>
                          </a:solidFill>
                          <a:effectLst/>
                          <a:latin typeface="+mn-lt"/>
                          <a:cs typeface="Times New Roman" panose="02020603050405020304" pitchFamily="18" charset="0"/>
                        </a:rPr>
                        <a:t>XXX</a:t>
                      </a:r>
                      <a:endParaRPr lang="es-EC" sz="16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a:lnSpc>
                          <a:spcPct val="150000"/>
                        </a:lnSpc>
                        <a:spcAft>
                          <a:spcPts val="0"/>
                        </a:spcAft>
                      </a:pPr>
                      <a:r>
                        <a:rPr lang="es-EC" sz="2000" dirty="0">
                          <a:solidFill>
                            <a:schemeClr val="tx1"/>
                          </a:solidFill>
                          <a:effectLst/>
                          <a:latin typeface="+mn-lt"/>
                          <a:cs typeface="Times New Roman" panose="02020603050405020304" pitchFamily="18" charset="0"/>
                        </a:rPr>
                        <a:t> </a:t>
                      </a:r>
                      <a:r>
                        <a:rPr lang="es-EC" sz="2000" b="0" dirty="0" smtClean="0">
                          <a:solidFill>
                            <a:schemeClr val="tx1"/>
                          </a:solidFill>
                          <a:effectLst/>
                          <a:latin typeface="+mn-lt"/>
                          <a:cs typeface="Times New Roman" panose="02020603050405020304" pitchFamily="18" charset="0"/>
                        </a:rPr>
                        <a:t>Nuevas </a:t>
                      </a:r>
                      <a:r>
                        <a:rPr lang="es-EC" sz="2000" b="0" dirty="0">
                          <a:solidFill>
                            <a:schemeClr val="tx1"/>
                          </a:solidFill>
                          <a:effectLst/>
                          <a:latin typeface="+mn-lt"/>
                          <a:cs typeface="Times New Roman" panose="02020603050405020304" pitchFamily="18" charset="0"/>
                        </a:rPr>
                        <a:t>tecnologías</a:t>
                      </a:r>
                      <a:r>
                        <a:rPr lang="es-EC" sz="2000" b="0" dirty="0" smtClean="0">
                          <a:solidFill>
                            <a:schemeClr val="tx1"/>
                          </a:solidFill>
                          <a:effectLst/>
                          <a:latin typeface="+mn-lt"/>
                          <a:cs typeface="Times New Roman" panose="02020603050405020304" pitchFamily="18" charset="0"/>
                        </a:rPr>
                        <a:t>.</a:t>
                      </a:r>
                      <a:endParaRPr lang="es-EC" sz="20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bl>
          </a:graphicData>
        </a:graphic>
      </p:graphicFrame>
      <p:sp>
        <p:nvSpPr>
          <p:cNvPr id="4" name="3 Rectángulo"/>
          <p:cNvSpPr/>
          <p:nvPr/>
        </p:nvSpPr>
        <p:spPr>
          <a:xfrm>
            <a:off x="2051720" y="260648"/>
            <a:ext cx="4824536"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UNIDAD No. </a:t>
            </a:r>
            <a:r>
              <a:rPr lang="es-EC" sz="3200" b="1" dirty="0">
                <a:latin typeface="Arial" panose="020B0604020202020204" pitchFamily="34" charset="0"/>
                <a:cs typeface="Arial" panose="020B0604020202020204" pitchFamily="34" charset="0"/>
              </a:rPr>
              <a:t>5</a:t>
            </a:r>
            <a:endParaRPr lang="es-EC" sz="3200" dirty="0">
              <a:solidFill>
                <a:srgbClr val="FF0000"/>
              </a:solidFill>
            </a:endParaRPr>
          </a:p>
        </p:txBody>
      </p:sp>
    </p:spTree>
    <p:extLst>
      <p:ext uri="{BB962C8B-B14F-4D97-AF65-F5344CB8AC3E}">
        <p14:creationId xmlns:p14="http://schemas.microsoft.com/office/powerpoint/2010/main" val="253446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1 CuadroTexto"/>
          <p:cNvSpPr txBox="1"/>
          <p:nvPr/>
        </p:nvSpPr>
        <p:spPr>
          <a:xfrm>
            <a:off x="107504" y="836712"/>
            <a:ext cx="2509597" cy="461665"/>
          </a:xfrm>
          <a:prstGeom prst="rect">
            <a:avLst/>
          </a:prstGeom>
          <a:solidFill>
            <a:schemeClr val="bg1"/>
          </a:solidFill>
          <a:scene3d>
            <a:camera prst="orthographicFront"/>
            <a:lightRig rig="threePt" dir="t"/>
          </a:scene3d>
          <a:sp3d>
            <a:bevelT/>
          </a:sp3d>
        </p:spPr>
        <p:txBody>
          <a:bodyPr wrap="square" rtlCol="0">
            <a:spAutoFit/>
          </a:bodyPr>
          <a:lstStyle/>
          <a:p>
            <a:pPr algn="ctr"/>
            <a:r>
              <a:rPr lang="es-ES" sz="2400" dirty="0">
                <a:latin typeface="Times New Roman" panose="02020603050405020304" pitchFamily="18" charset="0"/>
                <a:cs typeface="Times New Roman" panose="02020603050405020304" pitchFamily="18" charset="0"/>
              </a:rPr>
              <a:t>FORMULACIÓN</a:t>
            </a:r>
            <a:endParaRPr lang="es-EC" sz="2400" dirty="0">
              <a:latin typeface="Times New Roman" panose="02020603050405020304" pitchFamily="18" charset="0"/>
              <a:cs typeface="Times New Roman" panose="02020603050405020304" pitchFamily="18" charset="0"/>
            </a:endParaRPr>
          </a:p>
        </p:txBody>
      </p:sp>
      <p:sp>
        <p:nvSpPr>
          <p:cNvPr id="3" name="2 CuadroTexto"/>
          <p:cNvSpPr txBox="1"/>
          <p:nvPr/>
        </p:nvSpPr>
        <p:spPr>
          <a:xfrm>
            <a:off x="2771800" y="839079"/>
            <a:ext cx="2448272" cy="461665"/>
          </a:xfrm>
          <a:prstGeom prst="rect">
            <a:avLst/>
          </a:prstGeom>
          <a:solidFill>
            <a:schemeClr val="bg1"/>
          </a:solidFill>
          <a:scene3d>
            <a:camera prst="orthographicFront"/>
            <a:lightRig rig="threePt" dir="t"/>
          </a:scene3d>
          <a:sp3d>
            <a:bevelT/>
          </a:sp3d>
        </p:spPr>
        <p:txBody>
          <a:bodyPr wrap="square" rtlCol="0">
            <a:spAutoFit/>
          </a:bodyPr>
          <a:lstStyle/>
          <a:p>
            <a:pPr algn="ctr"/>
            <a:r>
              <a:rPr lang="es-ES" sz="2400" dirty="0">
                <a:latin typeface="Times New Roman" panose="02020603050405020304" pitchFamily="18" charset="0"/>
                <a:cs typeface="Times New Roman" panose="02020603050405020304" pitchFamily="18" charset="0"/>
              </a:rPr>
              <a:t>DELIMITACIÓN</a:t>
            </a:r>
            <a:endParaRPr lang="es-EC" sz="2400" dirty="0">
              <a:latin typeface="Times New Roman" panose="02020603050405020304" pitchFamily="18" charset="0"/>
              <a:cs typeface="Times New Roman" panose="02020603050405020304" pitchFamily="18" charset="0"/>
            </a:endParaRPr>
          </a:p>
        </p:txBody>
      </p:sp>
      <p:sp>
        <p:nvSpPr>
          <p:cNvPr id="4" name="3 CuadroTexto"/>
          <p:cNvSpPr txBox="1"/>
          <p:nvPr/>
        </p:nvSpPr>
        <p:spPr>
          <a:xfrm>
            <a:off x="5569429" y="836712"/>
            <a:ext cx="1522851" cy="461665"/>
          </a:xfrm>
          <a:prstGeom prst="rect">
            <a:avLst/>
          </a:prstGeom>
          <a:solidFill>
            <a:schemeClr val="bg1"/>
          </a:solidFill>
          <a:scene3d>
            <a:camera prst="orthographicFront"/>
            <a:lightRig rig="threePt" dir="t"/>
          </a:scene3d>
          <a:sp3d>
            <a:bevelT/>
          </a:sp3d>
        </p:spPr>
        <p:txBody>
          <a:bodyPr wrap="square" rtlCol="0">
            <a:spAutoFit/>
          </a:bodyPr>
          <a:lstStyle/>
          <a:p>
            <a:pPr algn="ctr"/>
            <a:r>
              <a:rPr lang="es-ES" sz="2400" dirty="0">
                <a:latin typeface="Times New Roman" panose="02020603050405020304" pitchFamily="18" charset="0"/>
                <a:cs typeface="Times New Roman" panose="02020603050405020304" pitchFamily="18" charset="0"/>
              </a:rPr>
              <a:t>DONDE </a:t>
            </a:r>
            <a:endParaRPr lang="es-EC" sz="2400" dirty="0">
              <a:latin typeface="Times New Roman" panose="02020603050405020304" pitchFamily="18" charset="0"/>
              <a:cs typeface="Times New Roman" panose="02020603050405020304" pitchFamily="18" charset="0"/>
            </a:endParaRPr>
          </a:p>
        </p:txBody>
      </p:sp>
      <p:sp>
        <p:nvSpPr>
          <p:cNvPr id="5" name="4 CuadroTexto"/>
          <p:cNvSpPr txBox="1"/>
          <p:nvPr/>
        </p:nvSpPr>
        <p:spPr>
          <a:xfrm>
            <a:off x="7236296" y="836712"/>
            <a:ext cx="1584176" cy="461665"/>
          </a:xfrm>
          <a:prstGeom prst="rect">
            <a:avLst/>
          </a:prstGeom>
          <a:solidFill>
            <a:schemeClr val="bg1"/>
          </a:solidFill>
          <a:scene3d>
            <a:camera prst="orthographicFront"/>
            <a:lightRig rig="threePt" dir="t"/>
          </a:scene3d>
          <a:sp3d>
            <a:bevelT/>
          </a:sp3d>
        </p:spPr>
        <p:txBody>
          <a:bodyPr wrap="square" rtlCol="0">
            <a:spAutoFit/>
          </a:bodyPr>
          <a:lstStyle/>
          <a:p>
            <a:pPr algn="ctr"/>
            <a:r>
              <a:rPr lang="es-ES" sz="2400" dirty="0">
                <a:latin typeface="Times New Roman" panose="02020603050405020304" pitchFamily="18" charset="0"/>
                <a:cs typeface="Times New Roman" panose="02020603050405020304" pitchFamily="18" charset="0"/>
              </a:rPr>
              <a:t>CUANDO</a:t>
            </a:r>
            <a:endParaRPr lang="es-EC" sz="2400" dirty="0">
              <a:latin typeface="Times New Roman" panose="02020603050405020304" pitchFamily="18" charset="0"/>
              <a:cs typeface="Times New Roman" panose="02020603050405020304" pitchFamily="18" charset="0"/>
            </a:endParaRPr>
          </a:p>
        </p:txBody>
      </p:sp>
      <p:sp>
        <p:nvSpPr>
          <p:cNvPr id="6" name="5 CuadroTexto"/>
          <p:cNvSpPr txBox="1"/>
          <p:nvPr/>
        </p:nvSpPr>
        <p:spPr>
          <a:xfrm>
            <a:off x="190195" y="1700808"/>
            <a:ext cx="2365581" cy="3785652"/>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400">
                <a:solidFill>
                  <a:schemeClr val="bg1"/>
                </a:solidFill>
                <a:latin typeface="Times New Roman" panose="02020603050405020304" pitchFamily="18" charset="0"/>
                <a:cs typeface="Times New Roman" panose="02020603050405020304" pitchFamily="18" charset="0"/>
              </a:defRPr>
            </a:lvl1pPr>
          </a:lstStyle>
          <a:p>
            <a:r>
              <a:rPr lang="es-EC" dirty="0">
                <a:solidFill>
                  <a:schemeClr val="tx1"/>
                </a:solidFill>
              </a:rPr>
              <a:t>¿Cuál es el nivel de desempeño de los docentes que reciben la capacitación Pedagógica en el Comando de Educación y Doctrina del Ejército?</a:t>
            </a:r>
          </a:p>
        </p:txBody>
      </p:sp>
      <p:sp>
        <p:nvSpPr>
          <p:cNvPr id="7" name="6 CuadroTexto"/>
          <p:cNvSpPr txBox="1"/>
          <p:nvPr/>
        </p:nvSpPr>
        <p:spPr>
          <a:xfrm>
            <a:off x="2689109" y="1700808"/>
            <a:ext cx="2602971" cy="2308324"/>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400">
                <a:latin typeface="Times New Roman" panose="02020603050405020304" pitchFamily="18" charset="0"/>
                <a:cs typeface="Times New Roman" panose="02020603050405020304" pitchFamily="18" charset="0"/>
              </a:defRPr>
            </a:lvl1pPr>
          </a:lstStyle>
          <a:p>
            <a:r>
              <a:rPr lang="es-ES" dirty="0"/>
              <a:t>Escuelas de Perfeccionamiento de Tropa la ciudad de Quito, en el año 2014 - 2015. </a:t>
            </a:r>
            <a:endParaRPr lang="es-EC" dirty="0"/>
          </a:p>
          <a:p>
            <a:endParaRPr lang="es-EC" dirty="0"/>
          </a:p>
        </p:txBody>
      </p:sp>
      <p:sp>
        <p:nvSpPr>
          <p:cNvPr id="8" name="7 CuadroTexto"/>
          <p:cNvSpPr txBox="1"/>
          <p:nvPr/>
        </p:nvSpPr>
        <p:spPr>
          <a:xfrm>
            <a:off x="5425413" y="1700808"/>
            <a:ext cx="1810883" cy="1938992"/>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400">
                <a:latin typeface="Times New Roman" panose="02020603050405020304" pitchFamily="18" charset="0"/>
                <a:cs typeface="Times New Roman" panose="02020603050405020304" pitchFamily="18" charset="0"/>
              </a:defRPr>
            </a:lvl1pPr>
          </a:lstStyle>
          <a:p>
            <a:r>
              <a:rPr lang="es-ES" dirty="0"/>
              <a:t>ESCOME.</a:t>
            </a:r>
          </a:p>
          <a:p>
            <a:r>
              <a:rPr lang="es-ES" dirty="0" err="1"/>
              <a:t>EIE</a:t>
            </a:r>
            <a:r>
              <a:rPr lang="es-ES" dirty="0"/>
              <a:t>.</a:t>
            </a:r>
          </a:p>
          <a:p>
            <a:r>
              <a:rPr lang="es-ES" dirty="0" err="1"/>
              <a:t>ESEE</a:t>
            </a:r>
            <a:r>
              <a:rPr lang="es-ES" dirty="0"/>
              <a:t>.</a:t>
            </a:r>
          </a:p>
          <a:p>
            <a:r>
              <a:rPr lang="es-ES" dirty="0" err="1"/>
              <a:t>ECIM</a:t>
            </a:r>
            <a:r>
              <a:rPr lang="es-ES" dirty="0"/>
              <a:t>. Y</a:t>
            </a:r>
          </a:p>
          <a:p>
            <a:r>
              <a:rPr lang="es-ES" dirty="0"/>
              <a:t>CEDE.</a:t>
            </a:r>
            <a:endParaRPr lang="es-EC" dirty="0"/>
          </a:p>
        </p:txBody>
      </p:sp>
      <p:sp>
        <p:nvSpPr>
          <p:cNvPr id="9" name="8 CuadroTexto"/>
          <p:cNvSpPr txBox="1"/>
          <p:nvPr/>
        </p:nvSpPr>
        <p:spPr>
          <a:xfrm>
            <a:off x="7308304" y="1700808"/>
            <a:ext cx="1440160" cy="83099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400">
                <a:latin typeface="Times New Roman" panose="02020603050405020304" pitchFamily="18" charset="0"/>
                <a:cs typeface="Times New Roman" panose="02020603050405020304" pitchFamily="18" charset="0"/>
              </a:defRPr>
            </a:lvl1pPr>
          </a:lstStyle>
          <a:p>
            <a:r>
              <a:rPr lang="es-ES" dirty="0"/>
              <a:t>Año 2014 – 2015</a:t>
            </a:r>
            <a:endParaRPr lang="es-EC"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152065281"/>
              </p:ext>
            </p:extLst>
          </p:nvPr>
        </p:nvGraphicFramePr>
        <p:xfrm>
          <a:off x="179513" y="908720"/>
          <a:ext cx="8640960" cy="5897880"/>
        </p:xfrm>
        <a:graphic>
          <a:graphicData uri="http://schemas.openxmlformats.org/drawingml/2006/table">
            <a:tbl>
              <a:tblPr firstRow="1" firstCol="1" lastRow="1" lastCol="1" bandRow="1" bandCol="1">
                <a:tableStyleId>{5C22544A-7EE6-4342-B048-85BDC9FD1C3A}</a:tableStyleId>
              </a:tblPr>
              <a:tblGrid>
                <a:gridCol w="816204"/>
                <a:gridCol w="2237928"/>
                <a:gridCol w="2309222"/>
                <a:gridCol w="1489821"/>
                <a:gridCol w="1787785"/>
              </a:tblGrid>
              <a:tr h="243858">
                <a:tc>
                  <a:txBody>
                    <a:bodyPr/>
                    <a:lstStyle/>
                    <a:p>
                      <a:pPr algn="ctr">
                        <a:lnSpc>
                          <a:spcPct val="150000"/>
                        </a:lnSpc>
                        <a:spcAft>
                          <a:spcPts val="0"/>
                        </a:spcAft>
                      </a:pPr>
                      <a:r>
                        <a:rPr lang="es-EC" sz="1600" dirty="0">
                          <a:solidFill>
                            <a:schemeClr val="tx1"/>
                          </a:solidFill>
                          <a:effectLst/>
                          <a:latin typeface="+mn-lt"/>
                          <a:cs typeface="Times New Roman" panose="02020603050405020304" pitchFamily="18" charset="0"/>
                        </a:rPr>
                        <a:t>FECHA</a:t>
                      </a:r>
                      <a:endParaRPr lang="es-EC" sz="160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c>
                  <a:txBody>
                    <a:bodyPr/>
                    <a:lstStyle/>
                    <a:p>
                      <a:pPr algn="ctr">
                        <a:lnSpc>
                          <a:spcPct val="150000"/>
                        </a:lnSpc>
                        <a:spcAft>
                          <a:spcPts val="0"/>
                        </a:spcAft>
                      </a:pPr>
                      <a:r>
                        <a:rPr lang="es-EC" sz="1600" dirty="0">
                          <a:solidFill>
                            <a:schemeClr val="tx1"/>
                          </a:solidFill>
                          <a:effectLst/>
                          <a:latin typeface="+mn-lt"/>
                          <a:cs typeface="Times New Roman" panose="02020603050405020304" pitchFamily="18" charset="0"/>
                        </a:rPr>
                        <a:t>CONTENIDOS </a:t>
                      </a:r>
                      <a:endParaRPr lang="es-EC" sz="160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c>
                  <a:txBody>
                    <a:bodyPr/>
                    <a:lstStyle/>
                    <a:p>
                      <a:pPr algn="ctr">
                        <a:lnSpc>
                          <a:spcPct val="150000"/>
                        </a:lnSpc>
                        <a:spcAft>
                          <a:spcPts val="0"/>
                        </a:spcAft>
                      </a:pPr>
                      <a:r>
                        <a:rPr lang="es-EC" sz="1600" dirty="0">
                          <a:solidFill>
                            <a:schemeClr val="tx1"/>
                          </a:solidFill>
                          <a:effectLst/>
                          <a:latin typeface="+mn-lt"/>
                          <a:cs typeface="Times New Roman" panose="02020603050405020304" pitchFamily="18" charset="0"/>
                        </a:rPr>
                        <a:t>ESTRATEGIAS</a:t>
                      </a:r>
                      <a:endParaRPr lang="es-EC" sz="160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c>
                  <a:txBody>
                    <a:bodyPr/>
                    <a:lstStyle/>
                    <a:p>
                      <a:pPr algn="ctr">
                        <a:lnSpc>
                          <a:spcPct val="150000"/>
                        </a:lnSpc>
                        <a:spcAft>
                          <a:spcPts val="0"/>
                        </a:spcAft>
                      </a:pPr>
                      <a:r>
                        <a:rPr lang="es-EC" sz="1600" dirty="0">
                          <a:solidFill>
                            <a:schemeClr val="tx1"/>
                          </a:solidFill>
                          <a:effectLst/>
                          <a:latin typeface="+mn-lt"/>
                          <a:cs typeface="Times New Roman" panose="02020603050405020304" pitchFamily="18" charset="0"/>
                        </a:rPr>
                        <a:t>RECURSOS</a:t>
                      </a:r>
                      <a:endParaRPr lang="es-EC" sz="160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c>
                  <a:txBody>
                    <a:bodyPr/>
                    <a:lstStyle/>
                    <a:p>
                      <a:pPr algn="ctr">
                        <a:lnSpc>
                          <a:spcPct val="150000"/>
                        </a:lnSpc>
                        <a:spcAft>
                          <a:spcPts val="0"/>
                        </a:spcAft>
                      </a:pPr>
                      <a:r>
                        <a:rPr lang="es-EC" sz="1600" dirty="0">
                          <a:solidFill>
                            <a:schemeClr val="tx1"/>
                          </a:solidFill>
                          <a:effectLst/>
                          <a:latin typeface="+mn-lt"/>
                          <a:cs typeface="Times New Roman" panose="02020603050405020304" pitchFamily="18" charset="0"/>
                        </a:rPr>
                        <a:t>RESPONSABLE</a:t>
                      </a:r>
                      <a:endParaRPr lang="es-EC" sz="160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r>
              <a:tr h="975430">
                <a:tc>
                  <a:txBody>
                    <a:bodyPr/>
                    <a:lstStyle/>
                    <a:p>
                      <a:pPr algn="ctr">
                        <a:lnSpc>
                          <a:spcPct val="150000"/>
                        </a:lnSpc>
                        <a:spcAft>
                          <a:spcPts val="0"/>
                        </a:spcAft>
                      </a:pPr>
                      <a:r>
                        <a:rPr lang="es-EC" sz="1800" b="0" dirty="0" err="1">
                          <a:solidFill>
                            <a:schemeClr val="tx1"/>
                          </a:solidFill>
                          <a:effectLst/>
                          <a:latin typeface="+mn-lt"/>
                          <a:cs typeface="Times New Roman" panose="02020603050405020304" pitchFamily="18" charset="0"/>
                        </a:rPr>
                        <a:t>XXXX</a:t>
                      </a:r>
                      <a:endParaRPr lang="es-EC" sz="1800" b="0" dirty="0">
                        <a:solidFill>
                          <a:schemeClr val="tx1"/>
                        </a:solidFill>
                        <a:effectLst/>
                        <a:latin typeface="+mn-lt"/>
                        <a:ea typeface="Calibri"/>
                        <a:cs typeface="Times New Roman" panose="02020603050405020304" pitchFamily="18" charset="0"/>
                      </a:endParaRPr>
                    </a:p>
                  </a:txBody>
                  <a:tcPr marL="60964" marR="60964" marT="0" marB="0" anchor="ctr">
                    <a:solidFill>
                      <a:srgbClr val="FFFF66"/>
                    </a:solidFill>
                  </a:tcPr>
                </a:tc>
                <a:tc>
                  <a:txBody>
                    <a:bodyPr/>
                    <a:lstStyle/>
                    <a:p>
                      <a:pPr algn="l">
                        <a:lnSpc>
                          <a:spcPct val="150000"/>
                        </a:lnSpc>
                        <a:spcAft>
                          <a:spcPts val="0"/>
                        </a:spcAft>
                      </a:pPr>
                      <a:r>
                        <a:rPr lang="es-EC" sz="2200" b="1" dirty="0" smtClean="0">
                          <a:solidFill>
                            <a:schemeClr val="tx1"/>
                          </a:solidFill>
                          <a:effectLst/>
                          <a:latin typeface="+mn-lt"/>
                          <a:cs typeface="Times New Roman" panose="02020603050405020304" pitchFamily="18" charset="0"/>
                        </a:rPr>
                        <a:t>Técnicas </a:t>
                      </a:r>
                      <a:r>
                        <a:rPr lang="es-EC" sz="2200" b="1" dirty="0">
                          <a:solidFill>
                            <a:schemeClr val="tx1"/>
                          </a:solidFill>
                          <a:effectLst/>
                          <a:latin typeface="+mn-lt"/>
                          <a:cs typeface="Times New Roman" panose="02020603050405020304" pitchFamily="18" charset="0"/>
                        </a:rPr>
                        <a:t>de evaluación</a:t>
                      </a:r>
                      <a:r>
                        <a:rPr lang="es-EC" sz="2200" b="1" dirty="0" smtClean="0">
                          <a:solidFill>
                            <a:schemeClr val="tx1"/>
                          </a:solidFill>
                          <a:effectLst/>
                          <a:latin typeface="+mn-lt"/>
                          <a:cs typeface="Times New Roman" panose="02020603050405020304" pitchFamily="18" charset="0"/>
                        </a:rPr>
                        <a:t>.</a:t>
                      </a:r>
                      <a:endParaRPr lang="es-EC" sz="2200" b="1" dirty="0">
                        <a:solidFill>
                          <a:schemeClr val="tx1"/>
                        </a:solidFill>
                        <a:effectLst/>
                        <a:latin typeface="+mn-lt"/>
                        <a:cs typeface="Times New Roman" panose="02020603050405020304" pitchFamily="18" charset="0"/>
                      </a:endParaRPr>
                    </a:p>
                  </a:txBody>
                  <a:tcPr marL="60964" marR="60964" marT="0" marB="0">
                    <a:solidFill>
                      <a:srgbClr val="FFFF66"/>
                    </a:solidFill>
                  </a:tcPr>
                </a:tc>
                <a:tc rowSpan="3">
                  <a:txBody>
                    <a:bodyPr/>
                    <a:lstStyle/>
                    <a:p>
                      <a:pPr marL="201295" algn="just">
                        <a:lnSpc>
                          <a:spcPct val="150000"/>
                        </a:lnSpc>
                        <a:spcAft>
                          <a:spcPts val="0"/>
                        </a:spcAft>
                      </a:pPr>
                      <a:r>
                        <a:rPr lang="es-EC" sz="1800" b="0" dirty="0">
                          <a:solidFill>
                            <a:schemeClr val="tx1"/>
                          </a:solidFill>
                          <a:effectLst/>
                          <a:latin typeface="+mn-lt"/>
                          <a:cs typeface="Times New Roman" panose="02020603050405020304" pitchFamily="18" charset="0"/>
                        </a:rPr>
                        <a:t> </a:t>
                      </a:r>
                    </a:p>
                    <a:p>
                      <a:pPr marL="342900" lvl="0" indent="-342900" algn="just">
                        <a:lnSpc>
                          <a:spcPct val="150000"/>
                        </a:lnSpc>
                        <a:spcAft>
                          <a:spcPts val="0"/>
                        </a:spcAft>
                        <a:buFont typeface="Wingdings" panose="05000000000000000000" pitchFamily="2" charset="2"/>
                        <a:buChar char="Ø"/>
                      </a:pPr>
                      <a:r>
                        <a:rPr lang="es-EC" sz="1800" b="0" dirty="0">
                          <a:solidFill>
                            <a:schemeClr val="tx1"/>
                          </a:solidFill>
                          <a:effectLst/>
                          <a:latin typeface="+mn-lt"/>
                          <a:cs typeface="Times New Roman" panose="02020603050405020304" pitchFamily="18" charset="0"/>
                        </a:rPr>
                        <a:t>Dinámicas</a:t>
                      </a:r>
                    </a:p>
                    <a:p>
                      <a:pPr marL="342900" lvl="0" indent="-342900" algn="l">
                        <a:lnSpc>
                          <a:spcPct val="150000"/>
                        </a:lnSpc>
                        <a:spcAft>
                          <a:spcPts val="0"/>
                        </a:spcAft>
                        <a:buFont typeface="Wingdings" panose="05000000000000000000" pitchFamily="2" charset="2"/>
                        <a:buChar char="Ø"/>
                      </a:pPr>
                      <a:r>
                        <a:rPr lang="es-EC" sz="1800" b="0" dirty="0">
                          <a:solidFill>
                            <a:schemeClr val="tx1"/>
                          </a:solidFill>
                          <a:effectLst/>
                          <a:latin typeface="+mn-lt"/>
                          <a:cs typeface="Times New Roman" panose="02020603050405020304" pitchFamily="18" charset="0"/>
                        </a:rPr>
                        <a:t>Proyección de </a:t>
                      </a:r>
                      <a:r>
                        <a:rPr lang="es-EC" sz="1800" b="0" dirty="0" smtClean="0">
                          <a:solidFill>
                            <a:schemeClr val="tx1"/>
                          </a:solidFill>
                          <a:effectLst/>
                          <a:latin typeface="+mn-lt"/>
                          <a:cs typeface="Times New Roman" panose="02020603050405020304" pitchFamily="18" charset="0"/>
                        </a:rPr>
                        <a:t>diapositivas</a:t>
                      </a:r>
                    </a:p>
                    <a:p>
                      <a:pPr marL="342900" lvl="0" indent="-342900" algn="l">
                        <a:lnSpc>
                          <a:spcPct val="150000"/>
                        </a:lnSpc>
                        <a:spcAft>
                          <a:spcPts val="0"/>
                        </a:spcAft>
                        <a:buFont typeface="Wingdings" panose="05000000000000000000" pitchFamily="2" charset="2"/>
                        <a:buChar char="Ø"/>
                      </a:pPr>
                      <a:r>
                        <a:rPr lang="es-EC" sz="1800" b="0" dirty="0" smtClean="0">
                          <a:solidFill>
                            <a:schemeClr val="tx1"/>
                          </a:solidFill>
                          <a:effectLst/>
                          <a:latin typeface="+mn-lt"/>
                          <a:cs typeface="Times New Roman" panose="02020603050405020304" pitchFamily="18" charset="0"/>
                        </a:rPr>
                        <a:t>Talleres.</a:t>
                      </a:r>
                      <a:endParaRPr lang="es-EC" sz="1800" b="0" dirty="0">
                        <a:solidFill>
                          <a:schemeClr val="tx1"/>
                        </a:solidFill>
                        <a:effectLst/>
                        <a:latin typeface="+mn-lt"/>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Ø"/>
                      </a:pPr>
                      <a:r>
                        <a:rPr lang="es-EC" sz="1800" b="0" dirty="0">
                          <a:solidFill>
                            <a:schemeClr val="tx1"/>
                          </a:solidFill>
                          <a:effectLst/>
                          <a:latin typeface="+mn-lt"/>
                          <a:cs typeface="Times New Roman" panose="02020603050405020304" pitchFamily="18" charset="0"/>
                        </a:rPr>
                        <a:t>Trabajos grupales</a:t>
                      </a:r>
                    </a:p>
                    <a:p>
                      <a:pPr marL="342900" lvl="0" indent="-342900" algn="l">
                        <a:lnSpc>
                          <a:spcPct val="150000"/>
                        </a:lnSpc>
                        <a:spcAft>
                          <a:spcPts val="0"/>
                        </a:spcAft>
                        <a:buFont typeface="Wingdings" panose="05000000000000000000" pitchFamily="2" charset="2"/>
                        <a:buChar char="Ø"/>
                      </a:pPr>
                      <a:r>
                        <a:rPr lang="es-EC" sz="1800" b="0" dirty="0">
                          <a:solidFill>
                            <a:schemeClr val="tx1"/>
                          </a:solidFill>
                          <a:effectLst/>
                          <a:latin typeface="+mn-lt"/>
                          <a:cs typeface="Times New Roman" panose="02020603050405020304" pitchFamily="18" charset="0"/>
                        </a:rPr>
                        <a:t>Exposición de trabajos</a:t>
                      </a:r>
                    </a:p>
                    <a:p>
                      <a:pPr marL="342900" lvl="0" indent="-342900" algn="l">
                        <a:lnSpc>
                          <a:spcPct val="150000"/>
                        </a:lnSpc>
                        <a:spcAft>
                          <a:spcPts val="0"/>
                        </a:spcAft>
                        <a:buFont typeface="Wingdings" panose="05000000000000000000" pitchFamily="2" charset="2"/>
                        <a:buChar char="Ø"/>
                      </a:pPr>
                      <a:r>
                        <a:rPr lang="es-EC" sz="1800" b="0" dirty="0">
                          <a:solidFill>
                            <a:schemeClr val="tx1"/>
                          </a:solidFill>
                          <a:effectLst/>
                          <a:latin typeface="+mn-lt"/>
                          <a:cs typeface="Times New Roman" panose="02020603050405020304" pitchFamily="18" charset="0"/>
                        </a:rPr>
                        <a:t>Establecimiento de conclusiones.</a:t>
                      </a:r>
                      <a:endParaRPr lang="es-EC" sz="1800" b="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c rowSpan="3">
                  <a:txBody>
                    <a:bodyPr/>
                    <a:lstStyle/>
                    <a:p>
                      <a:pPr marL="21590" algn="just">
                        <a:lnSpc>
                          <a:spcPct val="150000"/>
                        </a:lnSpc>
                        <a:spcAft>
                          <a:spcPts val="0"/>
                        </a:spcAft>
                      </a:pPr>
                      <a:r>
                        <a:rPr lang="es-EC" sz="1800" b="0" dirty="0">
                          <a:solidFill>
                            <a:schemeClr val="tx1"/>
                          </a:solidFill>
                          <a:effectLst/>
                          <a:latin typeface="+mn-lt"/>
                          <a:cs typeface="Times New Roman" panose="02020603050405020304" pitchFamily="18" charset="0"/>
                        </a:rPr>
                        <a:t> </a:t>
                      </a:r>
                    </a:p>
                    <a:p>
                      <a:pPr marL="21590" algn="just">
                        <a:lnSpc>
                          <a:spcPct val="150000"/>
                        </a:lnSpc>
                        <a:spcAft>
                          <a:spcPts val="0"/>
                        </a:spcAft>
                      </a:pPr>
                      <a:r>
                        <a:rPr lang="es-EC" sz="1800" b="0" dirty="0">
                          <a:solidFill>
                            <a:schemeClr val="tx1"/>
                          </a:solidFill>
                          <a:effectLst/>
                          <a:latin typeface="+mn-lt"/>
                          <a:cs typeface="Times New Roman" panose="02020603050405020304" pitchFamily="18" charset="0"/>
                        </a:rPr>
                        <a:t> </a:t>
                      </a:r>
                    </a:p>
                    <a:p>
                      <a:pPr marL="21590" algn="just">
                        <a:lnSpc>
                          <a:spcPct val="150000"/>
                        </a:lnSpc>
                        <a:spcAft>
                          <a:spcPts val="0"/>
                        </a:spcAft>
                      </a:pPr>
                      <a:r>
                        <a:rPr lang="es-EC" sz="1800" b="0" dirty="0">
                          <a:solidFill>
                            <a:schemeClr val="tx1"/>
                          </a:solidFill>
                          <a:effectLst/>
                          <a:latin typeface="+mn-lt"/>
                          <a:cs typeface="Times New Roman" panose="02020603050405020304" pitchFamily="18" charset="0"/>
                        </a:rPr>
                        <a:t> </a:t>
                      </a:r>
                      <a:r>
                        <a:rPr lang="es-EC" sz="1800" b="0" dirty="0" smtClean="0">
                          <a:solidFill>
                            <a:schemeClr val="tx1"/>
                          </a:solidFill>
                          <a:effectLst/>
                          <a:latin typeface="+mn-lt"/>
                          <a:cs typeface="Times New Roman" panose="02020603050405020304" pitchFamily="18" charset="0"/>
                        </a:rPr>
                        <a:t>Carteles</a:t>
                      </a:r>
                      <a:endParaRPr lang="es-EC" sz="18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800" b="0" dirty="0">
                          <a:solidFill>
                            <a:schemeClr val="tx1"/>
                          </a:solidFill>
                          <a:effectLst/>
                          <a:latin typeface="+mn-lt"/>
                          <a:cs typeface="Times New Roman" panose="02020603050405020304" pitchFamily="18" charset="0"/>
                        </a:rPr>
                        <a:t>Marcadores</a:t>
                      </a:r>
                    </a:p>
                    <a:p>
                      <a:pPr marL="21590" algn="just">
                        <a:lnSpc>
                          <a:spcPct val="150000"/>
                        </a:lnSpc>
                        <a:spcAft>
                          <a:spcPts val="0"/>
                        </a:spcAft>
                      </a:pPr>
                      <a:r>
                        <a:rPr lang="es-EC" sz="1800" b="0" dirty="0" smtClean="0">
                          <a:solidFill>
                            <a:schemeClr val="tx1"/>
                          </a:solidFill>
                          <a:effectLst/>
                          <a:latin typeface="+mn-lt"/>
                          <a:cs typeface="Times New Roman" panose="02020603050405020304" pitchFamily="18" charset="0"/>
                        </a:rPr>
                        <a:t>Computador</a:t>
                      </a:r>
                      <a:endParaRPr lang="es-EC" sz="18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800" b="0" dirty="0">
                          <a:solidFill>
                            <a:schemeClr val="tx1"/>
                          </a:solidFill>
                          <a:effectLst/>
                          <a:latin typeface="+mn-lt"/>
                          <a:cs typeface="Times New Roman" panose="02020603050405020304" pitchFamily="18" charset="0"/>
                        </a:rPr>
                        <a:t>Proyector</a:t>
                      </a:r>
                    </a:p>
                    <a:p>
                      <a:pPr marL="21590" algn="just">
                        <a:lnSpc>
                          <a:spcPct val="150000"/>
                        </a:lnSpc>
                        <a:spcAft>
                          <a:spcPts val="0"/>
                        </a:spcAft>
                      </a:pPr>
                      <a:r>
                        <a:rPr lang="es-EC" sz="1800" b="0" dirty="0" err="1">
                          <a:solidFill>
                            <a:schemeClr val="tx1"/>
                          </a:solidFill>
                          <a:effectLst/>
                          <a:latin typeface="+mn-lt"/>
                          <a:cs typeface="Times New Roman" panose="02020603050405020304" pitchFamily="18" charset="0"/>
                        </a:rPr>
                        <a:t>CDs</a:t>
                      </a:r>
                      <a:endParaRPr lang="es-EC" sz="18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1800" b="0" dirty="0">
                          <a:solidFill>
                            <a:schemeClr val="tx1"/>
                          </a:solidFill>
                          <a:effectLst/>
                          <a:latin typeface="+mn-lt"/>
                          <a:cs typeface="Times New Roman" panose="02020603050405020304" pitchFamily="18" charset="0"/>
                        </a:rPr>
                        <a:t>Papel periódico</a:t>
                      </a:r>
                      <a:endParaRPr lang="es-EC" sz="1800" b="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c rowSpan="3">
                  <a:txBody>
                    <a:bodyPr/>
                    <a:lstStyle/>
                    <a:p>
                      <a:pPr marL="19050">
                        <a:lnSpc>
                          <a:spcPct val="150000"/>
                        </a:lnSpc>
                        <a:spcAft>
                          <a:spcPts val="0"/>
                        </a:spcAft>
                      </a:pPr>
                      <a:r>
                        <a:rPr lang="es-EC" sz="18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18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18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1800" b="0" dirty="0" smtClean="0">
                          <a:solidFill>
                            <a:schemeClr val="tx1"/>
                          </a:solidFill>
                          <a:effectLst/>
                          <a:latin typeface="+mn-lt"/>
                          <a:cs typeface="Times New Roman" panose="02020603050405020304" pitchFamily="18" charset="0"/>
                        </a:rPr>
                        <a:t> </a:t>
                      </a:r>
                    </a:p>
                    <a:p>
                      <a:pPr marL="19050" algn="ctr">
                        <a:lnSpc>
                          <a:spcPct val="150000"/>
                        </a:lnSpc>
                        <a:spcAft>
                          <a:spcPts val="0"/>
                        </a:spcAft>
                      </a:pPr>
                      <a:r>
                        <a:rPr lang="es-EC" sz="1800" b="0" dirty="0" smtClean="0">
                          <a:solidFill>
                            <a:schemeClr val="tx1"/>
                          </a:solidFill>
                          <a:effectLst/>
                          <a:latin typeface="+mn-lt"/>
                          <a:cs typeface="Times New Roman" panose="02020603050405020304" pitchFamily="18" charset="0"/>
                        </a:rPr>
                        <a:t> CEDE.</a:t>
                      </a:r>
                    </a:p>
                    <a:p>
                      <a:pPr marL="21590" algn="ctr">
                        <a:lnSpc>
                          <a:spcPct val="150000"/>
                        </a:lnSpc>
                        <a:spcAft>
                          <a:spcPts val="0"/>
                        </a:spcAft>
                      </a:pPr>
                      <a:r>
                        <a:rPr lang="es-EC" sz="1800" b="0" dirty="0" smtClean="0">
                          <a:solidFill>
                            <a:schemeClr val="tx1"/>
                          </a:solidFill>
                          <a:effectLst/>
                          <a:latin typeface="+mn-lt"/>
                          <a:cs typeface="Times New Roman" panose="02020603050405020304" pitchFamily="18" charset="0"/>
                        </a:rPr>
                        <a:t>Investigador</a:t>
                      </a:r>
                      <a:endParaRPr lang="es-EC" sz="1800" b="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r>
              <a:tr h="2194718">
                <a:tc>
                  <a:txBody>
                    <a:bodyPr/>
                    <a:lstStyle/>
                    <a:p>
                      <a:pPr algn="ctr">
                        <a:lnSpc>
                          <a:spcPct val="150000"/>
                        </a:lnSpc>
                        <a:spcAft>
                          <a:spcPts val="0"/>
                        </a:spcAft>
                      </a:pPr>
                      <a:r>
                        <a:rPr lang="es-EC" sz="1800" b="0">
                          <a:solidFill>
                            <a:schemeClr val="tx1"/>
                          </a:solidFill>
                          <a:effectLst/>
                          <a:latin typeface="+mn-lt"/>
                          <a:cs typeface="Times New Roman" panose="02020603050405020304" pitchFamily="18" charset="0"/>
                        </a:rPr>
                        <a:t>XXXX</a:t>
                      </a:r>
                      <a:endParaRPr lang="es-EC" sz="1800" b="0">
                        <a:solidFill>
                          <a:schemeClr val="tx1"/>
                        </a:solidFill>
                        <a:effectLst/>
                        <a:latin typeface="+mn-lt"/>
                        <a:ea typeface="Calibri"/>
                        <a:cs typeface="Times New Roman" panose="02020603050405020304" pitchFamily="18" charset="0"/>
                      </a:endParaRPr>
                    </a:p>
                  </a:txBody>
                  <a:tcPr marL="60964" marR="60964" marT="0" marB="0" anchor="ctr">
                    <a:solidFill>
                      <a:srgbClr val="FFFF66"/>
                    </a:solidFill>
                  </a:tcPr>
                </a:tc>
                <a:tc>
                  <a:txBody>
                    <a:bodyPr/>
                    <a:lstStyle/>
                    <a:p>
                      <a:pPr>
                        <a:lnSpc>
                          <a:spcPct val="150000"/>
                        </a:lnSpc>
                        <a:spcAft>
                          <a:spcPts val="0"/>
                        </a:spcAft>
                      </a:pPr>
                      <a:r>
                        <a:rPr lang="es-EC" sz="1800" b="0" dirty="0">
                          <a:solidFill>
                            <a:schemeClr val="tx1"/>
                          </a:solidFill>
                          <a:effectLst/>
                          <a:latin typeface="+mn-lt"/>
                          <a:cs typeface="Times New Roman" panose="02020603050405020304" pitchFamily="18" charset="0"/>
                        </a:rPr>
                        <a:t> </a:t>
                      </a:r>
                      <a:r>
                        <a:rPr lang="es-EC" sz="1800" b="0" dirty="0" smtClean="0">
                          <a:solidFill>
                            <a:schemeClr val="tx1"/>
                          </a:solidFill>
                          <a:effectLst/>
                          <a:latin typeface="+mn-lt"/>
                          <a:cs typeface="Times New Roman" panose="02020603050405020304" pitchFamily="18" charset="0"/>
                        </a:rPr>
                        <a:t>La </a:t>
                      </a:r>
                      <a:r>
                        <a:rPr lang="es-EC" sz="1800" b="0" dirty="0">
                          <a:solidFill>
                            <a:schemeClr val="tx1"/>
                          </a:solidFill>
                          <a:effectLst/>
                          <a:latin typeface="+mn-lt"/>
                          <a:cs typeface="Times New Roman" panose="02020603050405020304" pitchFamily="18" charset="0"/>
                        </a:rPr>
                        <a:t>evaluación como proceso.</a:t>
                      </a:r>
                    </a:p>
                    <a:p>
                      <a:pPr marL="342900" lvl="0" indent="-342900" algn="just">
                        <a:lnSpc>
                          <a:spcPct val="150000"/>
                        </a:lnSpc>
                        <a:spcAft>
                          <a:spcPts val="0"/>
                        </a:spcAft>
                        <a:buFont typeface="Wingdings" panose="05000000000000000000" pitchFamily="2" charset="2"/>
                        <a:buChar char="Ø"/>
                      </a:pPr>
                      <a:r>
                        <a:rPr lang="es-EC" sz="1800" b="0" dirty="0">
                          <a:solidFill>
                            <a:schemeClr val="tx1"/>
                          </a:solidFill>
                          <a:effectLst/>
                          <a:latin typeface="+mn-lt"/>
                          <a:cs typeface="Times New Roman" panose="02020603050405020304" pitchFamily="18" charset="0"/>
                        </a:rPr>
                        <a:t>Funciones de la evaluación.</a:t>
                      </a:r>
                    </a:p>
                    <a:p>
                      <a:pPr marL="342900" lvl="0" indent="-342900" algn="l">
                        <a:lnSpc>
                          <a:spcPct val="150000"/>
                        </a:lnSpc>
                        <a:spcAft>
                          <a:spcPts val="0"/>
                        </a:spcAft>
                        <a:buFont typeface="Wingdings" panose="05000000000000000000" pitchFamily="2" charset="2"/>
                        <a:buChar char="Ø"/>
                      </a:pPr>
                      <a:r>
                        <a:rPr lang="es-EC" sz="1800" b="0" dirty="0">
                          <a:solidFill>
                            <a:schemeClr val="tx1"/>
                          </a:solidFill>
                          <a:effectLst/>
                          <a:latin typeface="+mn-lt"/>
                          <a:cs typeface="Times New Roman" panose="02020603050405020304" pitchFamily="18" charset="0"/>
                        </a:rPr>
                        <a:t>Instrumentos de evaluación para su elección y construcción</a:t>
                      </a:r>
                      <a:r>
                        <a:rPr lang="es-EC" sz="1800" b="0" dirty="0" smtClean="0">
                          <a:solidFill>
                            <a:schemeClr val="tx1"/>
                          </a:solidFill>
                          <a:effectLst/>
                          <a:latin typeface="+mn-lt"/>
                          <a:cs typeface="Times New Roman" panose="02020603050405020304" pitchFamily="18" charset="0"/>
                        </a:rPr>
                        <a:t>.</a:t>
                      </a:r>
                      <a:endParaRPr lang="es-EC" sz="1800" b="0" dirty="0">
                        <a:solidFill>
                          <a:schemeClr val="tx1"/>
                        </a:solidFill>
                        <a:effectLst/>
                        <a:latin typeface="+mn-lt"/>
                        <a:cs typeface="Times New Roman" panose="02020603050405020304" pitchFamily="18" charset="0"/>
                      </a:endParaRPr>
                    </a:p>
                  </a:txBody>
                  <a:tcPr marL="60964" marR="60964"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975430">
                <a:tc>
                  <a:txBody>
                    <a:bodyPr/>
                    <a:lstStyle/>
                    <a:p>
                      <a:pPr algn="ctr">
                        <a:lnSpc>
                          <a:spcPct val="150000"/>
                        </a:lnSpc>
                        <a:spcAft>
                          <a:spcPts val="0"/>
                        </a:spcAft>
                      </a:pPr>
                      <a:r>
                        <a:rPr lang="es-EC" sz="1800" b="0">
                          <a:solidFill>
                            <a:schemeClr val="tx1"/>
                          </a:solidFill>
                          <a:effectLst/>
                          <a:latin typeface="+mn-lt"/>
                          <a:cs typeface="Times New Roman" panose="02020603050405020304" pitchFamily="18" charset="0"/>
                        </a:rPr>
                        <a:t>XXXX</a:t>
                      </a:r>
                      <a:endParaRPr lang="es-EC" sz="1800" b="0">
                        <a:solidFill>
                          <a:schemeClr val="tx1"/>
                        </a:solidFill>
                        <a:effectLst/>
                        <a:latin typeface="+mn-lt"/>
                        <a:ea typeface="Calibri"/>
                        <a:cs typeface="Times New Roman" panose="02020603050405020304" pitchFamily="18" charset="0"/>
                      </a:endParaRPr>
                    </a:p>
                  </a:txBody>
                  <a:tcPr marL="60964" marR="60964" marT="0" marB="0" anchor="ctr">
                    <a:solidFill>
                      <a:srgbClr val="FFFF66"/>
                    </a:solidFill>
                  </a:tcPr>
                </a:tc>
                <a:tc>
                  <a:txBody>
                    <a:bodyPr/>
                    <a:lstStyle/>
                    <a:p>
                      <a:pPr marL="342900" indent="-342900">
                        <a:lnSpc>
                          <a:spcPct val="150000"/>
                        </a:lnSpc>
                        <a:spcAft>
                          <a:spcPts val="0"/>
                        </a:spcAft>
                        <a:buFont typeface="Wingdings" panose="05000000000000000000" pitchFamily="2" charset="2"/>
                        <a:buChar char="Ø"/>
                      </a:pPr>
                      <a:r>
                        <a:rPr lang="es-EC" sz="1800" b="0" dirty="0">
                          <a:solidFill>
                            <a:schemeClr val="tx1"/>
                          </a:solidFill>
                          <a:effectLst/>
                          <a:latin typeface="+mn-lt"/>
                          <a:cs typeface="Times New Roman" panose="02020603050405020304" pitchFamily="18" charset="0"/>
                        </a:rPr>
                        <a:t> </a:t>
                      </a:r>
                      <a:r>
                        <a:rPr lang="es-EC" sz="1800" b="0" dirty="0" smtClean="0">
                          <a:solidFill>
                            <a:schemeClr val="tx1"/>
                          </a:solidFill>
                          <a:effectLst/>
                          <a:latin typeface="+mn-lt"/>
                          <a:cs typeface="Times New Roman" panose="02020603050405020304" pitchFamily="18" charset="0"/>
                        </a:rPr>
                        <a:t>Selección </a:t>
                      </a:r>
                      <a:r>
                        <a:rPr lang="es-EC" sz="1800" b="0" dirty="0">
                          <a:solidFill>
                            <a:schemeClr val="tx1"/>
                          </a:solidFill>
                          <a:effectLst/>
                          <a:latin typeface="+mn-lt"/>
                          <a:cs typeface="Times New Roman" panose="02020603050405020304" pitchFamily="18" charset="0"/>
                        </a:rPr>
                        <a:t>de técnicas de evaluación</a:t>
                      </a:r>
                      <a:r>
                        <a:rPr lang="es-EC" sz="1800" b="0" dirty="0" smtClean="0">
                          <a:solidFill>
                            <a:schemeClr val="tx1"/>
                          </a:solidFill>
                          <a:effectLst/>
                          <a:latin typeface="+mn-lt"/>
                          <a:cs typeface="Times New Roman" panose="02020603050405020304" pitchFamily="18" charset="0"/>
                        </a:rPr>
                        <a:t>.</a:t>
                      </a:r>
                      <a:endParaRPr lang="es-EC" sz="1800" b="0" dirty="0">
                        <a:solidFill>
                          <a:schemeClr val="tx1"/>
                        </a:solidFill>
                        <a:effectLst/>
                        <a:latin typeface="+mn-lt"/>
                        <a:ea typeface="Calibri"/>
                        <a:cs typeface="Times New Roman" panose="02020603050405020304" pitchFamily="18" charset="0"/>
                      </a:endParaRPr>
                    </a:p>
                  </a:txBody>
                  <a:tcPr marL="60964" marR="60964"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bl>
          </a:graphicData>
        </a:graphic>
      </p:graphicFrame>
      <p:sp>
        <p:nvSpPr>
          <p:cNvPr id="4" name="3 Rectángulo"/>
          <p:cNvSpPr/>
          <p:nvPr/>
        </p:nvSpPr>
        <p:spPr>
          <a:xfrm>
            <a:off x="2051720" y="260648"/>
            <a:ext cx="4824536"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UNIDAD No. </a:t>
            </a:r>
            <a:r>
              <a:rPr lang="es-EC" sz="3200" b="1" dirty="0" smtClean="0">
                <a:latin typeface="Arial" panose="020B0604020202020204" pitchFamily="34" charset="0"/>
                <a:cs typeface="Arial" panose="020B0604020202020204" pitchFamily="34" charset="0"/>
              </a:rPr>
              <a:t>6</a:t>
            </a:r>
            <a:endParaRPr lang="es-EC" sz="3200" dirty="0">
              <a:solidFill>
                <a:srgbClr val="FF0000"/>
              </a:solidFill>
            </a:endParaRPr>
          </a:p>
        </p:txBody>
      </p:sp>
    </p:spTree>
    <p:extLst>
      <p:ext uri="{BB962C8B-B14F-4D97-AF65-F5344CB8AC3E}">
        <p14:creationId xmlns:p14="http://schemas.microsoft.com/office/powerpoint/2010/main" val="359924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971471802"/>
              </p:ext>
            </p:extLst>
          </p:nvPr>
        </p:nvGraphicFramePr>
        <p:xfrm>
          <a:off x="323529" y="980728"/>
          <a:ext cx="8568951" cy="5776576"/>
        </p:xfrm>
        <a:graphic>
          <a:graphicData uri="http://schemas.openxmlformats.org/drawingml/2006/table">
            <a:tbl>
              <a:tblPr firstRow="1" firstCol="1" lastRow="1" lastCol="1" bandRow="1" bandCol="1">
                <a:tableStyleId>{5C22544A-7EE6-4342-B048-85BDC9FD1C3A}</a:tableStyleId>
              </a:tblPr>
              <a:tblGrid>
                <a:gridCol w="909228"/>
                <a:gridCol w="2149382"/>
                <a:gridCol w="2373493"/>
                <a:gridCol w="1552672"/>
                <a:gridCol w="1584176"/>
              </a:tblGrid>
              <a:tr h="258202">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FECHA</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4551" marR="64551"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CONTENIDOS </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4551" marR="64551"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ESTRATEGIAS</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4551" marR="64551" marT="0" marB="0">
                    <a:solidFill>
                      <a:srgbClr val="FFFF66"/>
                    </a:solidFill>
                  </a:tcPr>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RECURSOS</a:t>
                      </a:r>
                      <a:endParaRPr lang="es-EC" sz="1400">
                        <a:solidFill>
                          <a:schemeClr val="tx1"/>
                        </a:solidFill>
                        <a:effectLst/>
                        <a:latin typeface="Times New Roman" panose="02020603050405020304" pitchFamily="18" charset="0"/>
                        <a:ea typeface="Calibri"/>
                        <a:cs typeface="Times New Roman" panose="02020603050405020304" pitchFamily="18" charset="0"/>
                      </a:endParaRPr>
                    </a:p>
                  </a:txBody>
                  <a:tcPr marL="64551" marR="64551"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RESPONSABLE</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4551" marR="64551" marT="0" marB="0">
                    <a:solidFill>
                      <a:srgbClr val="FFFF66"/>
                    </a:solidFill>
                  </a:tcPr>
                </a:tc>
              </a:tr>
              <a:tr h="1032809">
                <a:tc>
                  <a:txBody>
                    <a:bodyPr/>
                    <a:lstStyle/>
                    <a:p>
                      <a:pPr algn="ctr">
                        <a:lnSpc>
                          <a:spcPct val="150000"/>
                        </a:lnSpc>
                        <a:spcAft>
                          <a:spcPts val="0"/>
                        </a:spcAft>
                      </a:pPr>
                      <a:r>
                        <a:rPr lang="es-EC" sz="1800" b="0" dirty="0" err="1">
                          <a:solidFill>
                            <a:schemeClr val="tx1"/>
                          </a:solidFill>
                          <a:effectLst/>
                          <a:latin typeface="+mn-lt"/>
                          <a:cs typeface="Times New Roman" panose="02020603050405020304" pitchFamily="18" charset="0"/>
                        </a:rPr>
                        <a:t>XXXX</a:t>
                      </a:r>
                      <a:endParaRPr lang="es-EC" sz="1800" b="0" dirty="0">
                        <a:solidFill>
                          <a:schemeClr val="tx1"/>
                        </a:solidFill>
                        <a:effectLst/>
                        <a:latin typeface="+mn-lt"/>
                        <a:ea typeface="Calibri"/>
                        <a:cs typeface="Times New Roman" panose="02020603050405020304" pitchFamily="18" charset="0"/>
                      </a:endParaRPr>
                    </a:p>
                  </a:txBody>
                  <a:tcPr marL="64551" marR="64551" marT="0" marB="0" anchor="ctr">
                    <a:solidFill>
                      <a:srgbClr val="FFFF66"/>
                    </a:solidFill>
                  </a:tcPr>
                </a:tc>
                <a:tc>
                  <a:txBody>
                    <a:bodyPr/>
                    <a:lstStyle/>
                    <a:p>
                      <a:pPr algn="l">
                        <a:lnSpc>
                          <a:spcPct val="150000"/>
                        </a:lnSpc>
                        <a:spcAft>
                          <a:spcPts val="0"/>
                        </a:spcAft>
                      </a:pPr>
                      <a:r>
                        <a:rPr lang="es-EC" sz="2000" b="0" dirty="0" smtClean="0">
                          <a:solidFill>
                            <a:schemeClr val="tx1"/>
                          </a:solidFill>
                          <a:effectLst/>
                          <a:latin typeface="+mn-lt"/>
                          <a:cs typeface="Times New Roman" panose="02020603050405020304" pitchFamily="18" charset="0"/>
                        </a:rPr>
                        <a:t>Características</a:t>
                      </a:r>
                      <a:r>
                        <a:rPr lang="es-EC" sz="2000" b="0" dirty="0">
                          <a:solidFill>
                            <a:schemeClr val="tx1"/>
                          </a:solidFill>
                          <a:effectLst/>
                          <a:latin typeface="+mn-lt"/>
                          <a:cs typeface="Times New Roman" panose="02020603050405020304" pitchFamily="18" charset="0"/>
                        </a:rPr>
                        <a:t>, </a:t>
                      </a:r>
                      <a:r>
                        <a:rPr lang="es-EC" sz="2200" b="1" dirty="0">
                          <a:solidFill>
                            <a:schemeClr val="tx1"/>
                          </a:solidFill>
                          <a:effectLst/>
                          <a:latin typeface="+mn-lt"/>
                          <a:cs typeface="Times New Roman" panose="02020603050405020304" pitchFamily="18" charset="0"/>
                        </a:rPr>
                        <a:t>competencias y habilidades </a:t>
                      </a:r>
                      <a:r>
                        <a:rPr lang="es-EC" sz="2000" b="0" dirty="0">
                          <a:solidFill>
                            <a:schemeClr val="tx1"/>
                          </a:solidFill>
                          <a:effectLst/>
                          <a:latin typeface="+mn-lt"/>
                          <a:cs typeface="Times New Roman" panose="02020603050405020304" pitchFamily="18" charset="0"/>
                        </a:rPr>
                        <a:t>que debe desarrollar el facilitador.</a:t>
                      </a:r>
                      <a:endParaRPr lang="es-EC" sz="2000" b="0" dirty="0">
                        <a:solidFill>
                          <a:schemeClr val="tx1"/>
                        </a:solidFill>
                        <a:effectLst/>
                        <a:latin typeface="+mn-lt"/>
                        <a:ea typeface="Calibri"/>
                        <a:cs typeface="Times New Roman" panose="02020603050405020304" pitchFamily="18" charset="0"/>
                      </a:endParaRPr>
                    </a:p>
                  </a:txBody>
                  <a:tcPr marL="64551" marR="64551" marT="0" marB="0">
                    <a:solidFill>
                      <a:srgbClr val="FFFF66"/>
                    </a:solidFill>
                  </a:tcPr>
                </a:tc>
                <a:tc rowSpan="4">
                  <a:txBody>
                    <a:bodyPr/>
                    <a:lstStyle/>
                    <a:p>
                      <a:pPr marL="342900" lvl="0" indent="-342900" algn="just">
                        <a:lnSpc>
                          <a:spcPct val="150000"/>
                        </a:lnSpc>
                        <a:spcAft>
                          <a:spcPts val="0"/>
                        </a:spcAft>
                        <a:buFont typeface="Wingdings" panose="05000000000000000000" pitchFamily="2" charset="2"/>
                        <a:buChar char="Ø"/>
                      </a:pPr>
                      <a:r>
                        <a:rPr lang="es-EC" sz="2000" b="0" dirty="0" smtClean="0">
                          <a:solidFill>
                            <a:schemeClr val="tx1"/>
                          </a:solidFill>
                          <a:effectLst/>
                          <a:latin typeface="+mn-lt"/>
                          <a:cs typeface="Times New Roman" panose="02020603050405020304" pitchFamily="18" charset="0"/>
                        </a:rPr>
                        <a:t>Dinámicas</a:t>
                      </a:r>
                    </a:p>
                    <a:p>
                      <a:pPr marL="342900" lvl="0" indent="-342900" algn="l">
                        <a:lnSpc>
                          <a:spcPct val="150000"/>
                        </a:lnSpc>
                        <a:spcAft>
                          <a:spcPts val="0"/>
                        </a:spcAft>
                        <a:buFont typeface="Wingdings" panose="05000000000000000000" pitchFamily="2" charset="2"/>
                        <a:buChar char="Ø"/>
                      </a:pPr>
                      <a:r>
                        <a:rPr lang="es-EC" sz="2000" b="0" dirty="0" smtClean="0">
                          <a:solidFill>
                            <a:schemeClr val="tx1"/>
                          </a:solidFill>
                          <a:effectLst/>
                          <a:latin typeface="+mn-lt"/>
                          <a:cs typeface="Times New Roman" panose="02020603050405020304" pitchFamily="18" charset="0"/>
                        </a:rPr>
                        <a:t>Proyección </a:t>
                      </a:r>
                      <a:r>
                        <a:rPr lang="es-EC" sz="2000" b="0" dirty="0">
                          <a:solidFill>
                            <a:schemeClr val="tx1"/>
                          </a:solidFill>
                          <a:effectLst/>
                          <a:latin typeface="+mn-lt"/>
                          <a:cs typeface="Times New Roman" panose="02020603050405020304" pitchFamily="18" charset="0"/>
                        </a:rPr>
                        <a:t>de diapositivas</a:t>
                      </a:r>
                    </a:p>
                    <a:p>
                      <a:pPr marL="342900" lvl="0" indent="-342900" algn="just">
                        <a:lnSpc>
                          <a:spcPct val="150000"/>
                        </a:lnSpc>
                        <a:spcAft>
                          <a:spcPts val="0"/>
                        </a:spcAft>
                        <a:buFont typeface="Wingdings" panose="05000000000000000000" pitchFamily="2" charset="2"/>
                        <a:buChar char="Ø"/>
                      </a:pPr>
                      <a:r>
                        <a:rPr lang="es-EC" sz="2000" b="0" dirty="0">
                          <a:solidFill>
                            <a:schemeClr val="tx1"/>
                          </a:solidFill>
                          <a:effectLst/>
                          <a:latin typeface="+mn-lt"/>
                          <a:cs typeface="Times New Roman" panose="02020603050405020304" pitchFamily="18" charset="0"/>
                        </a:rPr>
                        <a:t>Trabajos </a:t>
                      </a:r>
                      <a:r>
                        <a:rPr lang="es-EC" sz="2000" b="0" dirty="0" smtClean="0">
                          <a:solidFill>
                            <a:schemeClr val="tx1"/>
                          </a:solidFill>
                          <a:effectLst/>
                          <a:latin typeface="+mn-lt"/>
                          <a:cs typeface="Times New Roman" panose="02020603050405020304" pitchFamily="18" charset="0"/>
                        </a:rPr>
                        <a:t>grupales.</a:t>
                      </a:r>
                    </a:p>
                    <a:p>
                      <a:pPr marL="342900" lvl="0" indent="-342900" algn="just">
                        <a:lnSpc>
                          <a:spcPct val="150000"/>
                        </a:lnSpc>
                        <a:spcAft>
                          <a:spcPts val="0"/>
                        </a:spcAft>
                        <a:buFont typeface="Wingdings" panose="05000000000000000000" pitchFamily="2" charset="2"/>
                        <a:buChar char="Ø"/>
                      </a:pPr>
                      <a:r>
                        <a:rPr lang="es-EC" sz="2000" b="0" dirty="0" smtClean="0">
                          <a:solidFill>
                            <a:schemeClr val="tx1"/>
                          </a:solidFill>
                          <a:effectLst/>
                          <a:latin typeface="+mn-lt"/>
                          <a:cs typeface="Times New Roman" panose="02020603050405020304" pitchFamily="18" charset="0"/>
                        </a:rPr>
                        <a:t>Talleres.</a:t>
                      </a:r>
                      <a:endParaRPr lang="es-EC" sz="2000" b="0" dirty="0">
                        <a:solidFill>
                          <a:schemeClr val="tx1"/>
                        </a:solidFill>
                        <a:effectLst/>
                        <a:latin typeface="+mn-lt"/>
                        <a:cs typeface="Times New Roman" panose="02020603050405020304" pitchFamily="18" charset="0"/>
                      </a:endParaRPr>
                    </a:p>
                    <a:p>
                      <a:pPr marL="342900" lvl="0" indent="-342900" algn="l">
                        <a:lnSpc>
                          <a:spcPct val="150000"/>
                        </a:lnSpc>
                        <a:spcAft>
                          <a:spcPts val="0"/>
                        </a:spcAft>
                        <a:buFont typeface="Wingdings" panose="05000000000000000000" pitchFamily="2" charset="2"/>
                        <a:buChar char="Ø"/>
                      </a:pPr>
                      <a:r>
                        <a:rPr lang="es-EC" sz="2000" b="0" dirty="0">
                          <a:solidFill>
                            <a:schemeClr val="tx1"/>
                          </a:solidFill>
                          <a:effectLst/>
                          <a:latin typeface="+mn-lt"/>
                          <a:cs typeface="Times New Roman" panose="02020603050405020304" pitchFamily="18" charset="0"/>
                        </a:rPr>
                        <a:t>Exposición de trabajos</a:t>
                      </a:r>
                    </a:p>
                    <a:p>
                      <a:pPr marL="342900" lvl="0" indent="-342900" algn="l">
                        <a:lnSpc>
                          <a:spcPct val="150000"/>
                        </a:lnSpc>
                        <a:spcAft>
                          <a:spcPts val="0"/>
                        </a:spcAft>
                        <a:buFont typeface="Wingdings" panose="05000000000000000000" pitchFamily="2" charset="2"/>
                        <a:buChar char="Ø"/>
                      </a:pPr>
                      <a:r>
                        <a:rPr lang="es-EC" sz="2000" b="0" dirty="0">
                          <a:solidFill>
                            <a:schemeClr val="tx1"/>
                          </a:solidFill>
                          <a:effectLst/>
                          <a:latin typeface="+mn-lt"/>
                          <a:cs typeface="Times New Roman" panose="02020603050405020304" pitchFamily="18" charset="0"/>
                        </a:rPr>
                        <a:t>Establecimiento de conclusiones.</a:t>
                      </a:r>
                      <a:endParaRPr lang="es-EC" sz="2000" b="0" dirty="0">
                        <a:solidFill>
                          <a:schemeClr val="tx1"/>
                        </a:solidFill>
                        <a:effectLst/>
                        <a:latin typeface="+mn-lt"/>
                        <a:ea typeface="Calibri"/>
                        <a:cs typeface="Times New Roman" panose="02020603050405020304" pitchFamily="18" charset="0"/>
                      </a:endParaRPr>
                    </a:p>
                  </a:txBody>
                  <a:tcPr marL="64551" marR="64551" marT="0" marB="0">
                    <a:solidFill>
                      <a:srgbClr val="FFFF66"/>
                    </a:solidFill>
                  </a:tcPr>
                </a:tc>
                <a:tc rowSpan="4">
                  <a:txBody>
                    <a:bodyPr/>
                    <a:lstStyle/>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 </a:t>
                      </a:r>
                    </a:p>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  </a:t>
                      </a:r>
                    </a:p>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Carteles</a:t>
                      </a:r>
                    </a:p>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Marcadores</a:t>
                      </a:r>
                    </a:p>
                    <a:p>
                      <a:pPr marL="21590" algn="just">
                        <a:lnSpc>
                          <a:spcPct val="150000"/>
                        </a:lnSpc>
                        <a:spcAft>
                          <a:spcPts val="0"/>
                        </a:spcAft>
                      </a:pPr>
                      <a:r>
                        <a:rPr lang="es-EC" sz="2000" b="0" dirty="0" smtClean="0">
                          <a:solidFill>
                            <a:schemeClr val="tx1"/>
                          </a:solidFill>
                          <a:effectLst/>
                          <a:latin typeface="+mn-lt"/>
                          <a:cs typeface="Times New Roman" panose="02020603050405020304" pitchFamily="18" charset="0"/>
                        </a:rPr>
                        <a:t>Computador</a:t>
                      </a:r>
                      <a:endParaRPr lang="es-EC" sz="20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Proyector</a:t>
                      </a:r>
                    </a:p>
                    <a:p>
                      <a:pPr marL="21590" algn="just">
                        <a:lnSpc>
                          <a:spcPct val="150000"/>
                        </a:lnSpc>
                        <a:spcAft>
                          <a:spcPts val="0"/>
                        </a:spcAft>
                      </a:pPr>
                      <a:r>
                        <a:rPr lang="es-EC" sz="2000" b="0" dirty="0" err="1">
                          <a:solidFill>
                            <a:schemeClr val="tx1"/>
                          </a:solidFill>
                          <a:effectLst/>
                          <a:latin typeface="+mn-lt"/>
                          <a:cs typeface="Times New Roman" panose="02020603050405020304" pitchFamily="18" charset="0"/>
                        </a:rPr>
                        <a:t>CDs</a:t>
                      </a:r>
                      <a:endParaRPr lang="es-EC" sz="20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Papel periódico</a:t>
                      </a:r>
                      <a:endParaRPr lang="es-EC" sz="2000" b="0" dirty="0">
                        <a:solidFill>
                          <a:schemeClr val="tx1"/>
                        </a:solidFill>
                        <a:effectLst/>
                        <a:latin typeface="+mn-lt"/>
                        <a:ea typeface="Calibri"/>
                        <a:cs typeface="Times New Roman" panose="02020603050405020304" pitchFamily="18" charset="0"/>
                      </a:endParaRPr>
                    </a:p>
                  </a:txBody>
                  <a:tcPr marL="64551" marR="64551" marT="0" marB="0">
                    <a:solidFill>
                      <a:srgbClr val="FFFF66"/>
                    </a:solidFill>
                  </a:tcPr>
                </a:tc>
                <a:tc rowSpan="4">
                  <a:txBody>
                    <a:bodyPr/>
                    <a:lstStyle/>
                    <a:p>
                      <a:pPr marL="19050">
                        <a:lnSpc>
                          <a:spcPct val="150000"/>
                        </a:lnSpc>
                        <a:spcAft>
                          <a:spcPts val="0"/>
                        </a:spcAft>
                      </a:pPr>
                      <a:r>
                        <a:rPr lang="es-EC" sz="20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smtClean="0">
                          <a:solidFill>
                            <a:schemeClr val="tx1"/>
                          </a:solidFill>
                          <a:effectLst/>
                          <a:latin typeface="+mn-lt"/>
                          <a:cs typeface="Times New Roman" panose="02020603050405020304" pitchFamily="18" charset="0"/>
                        </a:rPr>
                        <a:t> </a:t>
                      </a:r>
                    </a:p>
                    <a:p>
                      <a:pPr marL="19050" algn="ctr">
                        <a:lnSpc>
                          <a:spcPct val="150000"/>
                        </a:lnSpc>
                        <a:spcAft>
                          <a:spcPts val="0"/>
                        </a:spcAft>
                      </a:pPr>
                      <a:r>
                        <a:rPr lang="es-EC" sz="2000" b="0" dirty="0" smtClean="0">
                          <a:solidFill>
                            <a:schemeClr val="tx1"/>
                          </a:solidFill>
                          <a:effectLst/>
                          <a:latin typeface="+mn-lt"/>
                          <a:cs typeface="Times New Roman" panose="02020603050405020304" pitchFamily="18" charset="0"/>
                        </a:rPr>
                        <a:t> CEDE.</a:t>
                      </a:r>
                    </a:p>
                    <a:p>
                      <a:pPr marL="21590" algn="ctr">
                        <a:lnSpc>
                          <a:spcPct val="150000"/>
                        </a:lnSpc>
                        <a:spcAft>
                          <a:spcPts val="0"/>
                        </a:spcAft>
                      </a:pPr>
                      <a:r>
                        <a:rPr lang="es-EC" sz="2000" b="0" dirty="0" smtClean="0">
                          <a:solidFill>
                            <a:schemeClr val="tx1"/>
                          </a:solidFill>
                          <a:effectLst/>
                          <a:latin typeface="+mn-lt"/>
                          <a:cs typeface="Times New Roman" panose="02020603050405020304" pitchFamily="18" charset="0"/>
                        </a:rPr>
                        <a:t>Investigador</a:t>
                      </a:r>
                      <a:endParaRPr lang="es-EC" sz="2000" b="0" dirty="0">
                        <a:solidFill>
                          <a:schemeClr val="tx1"/>
                        </a:solidFill>
                        <a:effectLst/>
                        <a:latin typeface="+mn-lt"/>
                        <a:ea typeface="Calibri"/>
                        <a:cs typeface="Times New Roman" panose="02020603050405020304" pitchFamily="18" charset="0"/>
                      </a:endParaRPr>
                    </a:p>
                  </a:txBody>
                  <a:tcPr marL="64551" marR="64551" marT="0" marB="0">
                    <a:solidFill>
                      <a:srgbClr val="FFFF66"/>
                    </a:solidFill>
                  </a:tcPr>
                </a:tc>
              </a:tr>
              <a:tr h="1032809">
                <a:tc>
                  <a:txBody>
                    <a:bodyPr/>
                    <a:lstStyle/>
                    <a:p>
                      <a:pPr algn="ctr">
                        <a:lnSpc>
                          <a:spcPct val="150000"/>
                        </a:lnSpc>
                        <a:spcAft>
                          <a:spcPts val="0"/>
                        </a:spcAft>
                      </a:pPr>
                      <a:r>
                        <a:rPr lang="es-EC" sz="1800" b="0" dirty="0" err="1">
                          <a:solidFill>
                            <a:schemeClr val="tx1"/>
                          </a:solidFill>
                          <a:effectLst/>
                          <a:latin typeface="+mn-lt"/>
                          <a:cs typeface="Times New Roman" panose="02020603050405020304" pitchFamily="18" charset="0"/>
                        </a:rPr>
                        <a:t>XXXX</a:t>
                      </a:r>
                      <a:endParaRPr lang="es-EC" sz="1800" b="0" dirty="0">
                        <a:solidFill>
                          <a:schemeClr val="tx1"/>
                        </a:solidFill>
                        <a:effectLst/>
                        <a:latin typeface="+mn-lt"/>
                        <a:ea typeface="Calibri"/>
                        <a:cs typeface="Times New Roman" panose="02020603050405020304" pitchFamily="18" charset="0"/>
                      </a:endParaRPr>
                    </a:p>
                  </a:txBody>
                  <a:tcPr marL="64551" marR="64551" marT="0" marB="0" anchor="ctr">
                    <a:solidFill>
                      <a:srgbClr val="FFFF66"/>
                    </a:solidFill>
                  </a:tcPr>
                </a:tc>
                <a:tc>
                  <a:txBody>
                    <a:bodyPr/>
                    <a:lstStyle/>
                    <a:p>
                      <a:pPr marL="21590" algn="l">
                        <a:lnSpc>
                          <a:spcPct val="150000"/>
                        </a:lnSpc>
                        <a:spcAft>
                          <a:spcPts val="0"/>
                        </a:spcAft>
                      </a:pPr>
                      <a:r>
                        <a:rPr lang="es-EC" sz="2000" b="0" dirty="0" smtClean="0">
                          <a:solidFill>
                            <a:schemeClr val="tx1"/>
                          </a:solidFill>
                          <a:effectLst/>
                          <a:latin typeface="+mn-lt"/>
                          <a:cs typeface="Times New Roman" panose="02020603050405020304" pitchFamily="18" charset="0"/>
                        </a:rPr>
                        <a:t>Características </a:t>
                      </a:r>
                      <a:r>
                        <a:rPr lang="es-EC" sz="2000" b="0" dirty="0">
                          <a:solidFill>
                            <a:schemeClr val="tx1"/>
                          </a:solidFill>
                          <a:effectLst/>
                          <a:latin typeface="+mn-lt"/>
                          <a:cs typeface="Times New Roman" panose="02020603050405020304" pitchFamily="18" charset="0"/>
                        </a:rPr>
                        <a:t>personales del </a:t>
                      </a:r>
                      <a:r>
                        <a:rPr lang="es-EC" sz="2000" b="0" dirty="0" smtClean="0">
                          <a:solidFill>
                            <a:schemeClr val="tx1"/>
                          </a:solidFill>
                          <a:effectLst/>
                          <a:latin typeface="+mn-lt"/>
                          <a:cs typeface="Times New Roman" panose="02020603050405020304" pitchFamily="18" charset="0"/>
                        </a:rPr>
                        <a:t>facilitador.</a:t>
                      </a:r>
                    </a:p>
                  </a:txBody>
                  <a:tcPr marL="64551" marR="64551"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674687">
                <a:tc>
                  <a:txBody>
                    <a:bodyPr/>
                    <a:lstStyle/>
                    <a:p>
                      <a:pPr algn="ctr">
                        <a:lnSpc>
                          <a:spcPct val="150000"/>
                        </a:lnSpc>
                        <a:spcAft>
                          <a:spcPts val="0"/>
                        </a:spcAft>
                      </a:pPr>
                      <a:r>
                        <a:rPr lang="es-EC" sz="1800" b="0" dirty="0" err="1">
                          <a:solidFill>
                            <a:schemeClr val="tx1"/>
                          </a:solidFill>
                          <a:effectLst/>
                          <a:latin typeface="+mn-lt"/>
                          <a:cs typeface="Times New Roman" panose="02020603050405020304" pitchFamily="18" charset="0"/>
                        </a:rPr>
                        <a:t>XXXX</a:t>
                      </a:r>
                      <a:endParaRPr lang="es-EC" sz="1800" b="0" dirty="0">
                        <a:solidFill>
                          <a:schemeClr val="tx1"/>
                        </a:solidFill>
                        <a:effectLst/>
                        <a:latin typeface="+mn-lt"/>
                        <a:ea typeface="Calibri"/>
                        <a:cs typeface="Times New Roman" panose="02020603050405020304" pitchFamily="18" charset="0"/>
                      </a:endParaRPr>
                    </a:p>
                  </a:txBody>
                  <a:tcPr marL="64551" marR="64551" marT="0" marB="0" anchor="ctr">
                    <a:solidFill>
                      <a:srgbClr val="FFFF66"/>
                    </a:solidFill>
                  </a:tcPr>
                </a:tc>
                <a:tc>
                  <a:txBody>
                    <a:bodyPr/>
                    <a:lstStyle/>
                    <a:p>
                      <a:pPr>
                        <a:lnSpc>
                          <a:spcPct val="150000"/>
                        </a:lnSpc>
                        <a:spcAft>
                          <a:spcPts val="0"/>
                        </a:spcAft>
                      </a:pPr>
                      <a:r>
                        <a:rPr lang="es-EC" sz="2000" b="0" dirty="0" smtClean="0">
                          <a:solidFill>
                            <a:schemeClr val="tx1"/>
                          </a:solidFill>
                          <a:effectLst/>
                          <a:latin typeface="+mn-lt"/>
                          <a:cs typeface="Times New Roman" panose="02020603050405020304" pitchFamily="18" charset="0"/>
                        </a:rPr>
                        <a:t>Ética </a:t>
                      </a:r>
                      <a:r>
                        <a:rPr lang="es-EC" sz="2000" b="0" dirty="0">
                          <a:solidFill>
                            <a:schemeClr val="tx1"/>
                          </a:solidFill>
                          <a:effectLst/>
                          <a:latin typeface="+mn-lt"/>
                          <a:cs typeface="Times New Roman" panose="02020603050405020304" pitchFamily="18" charset="0"/>
                        </a:rPr>
                        <a:t>y valores</a:t>
                      </a:r>
                      <a:r>
                        <a:rPr lang="es-EC" sz="2000" b="0" dirty="0" smtClean="0">
                          <a:solidFill>
                            <a:schemeClr val="tx1"/>
                          </a:solidFill>
                          <a:effectLst/>
                          <a:latin typeface="+mn-lt"/>
                          <a:cs typeface="Times New Roman" panose="02020603050405020304" pitchFamily="18" charset="0"/>
                        </a:rPr>
                        <a:t>.</a:t>
                      </a:r>
                      <a:endParaRPr lang="es-EC" sz="2000" b="0" dirty="0">
                        <a:solidFill>
                          <a:schemeClr val="tx1"/>
                        </a:solidFill>
                        <a:effectLst/>
                        <a:latin typeface="+mn-lt"/>
                        <a:cs typeface="Times New Roman" panose="02020603050405020304" pitchFamily="18" charset="0"/>
                      </a:endParaRPr>
                    </a:p>
                  </a:txBody>
                  <a:tcPr marL="64551" marR="64551"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1032809">
                <a:tc>
                  <a:txBody>
                    <a:bodyPr/>
                    <a:lstStyle/>
                    <a:p>
                      <a:pPr algn="ctr">
                        <a:lnSpc>
                          <a:spcPct val="150000"/>
                        </a:lnSpc>
                        <a:spcAft>
                          <a:spcPts val="0"/>
                        </a:spcAft>
                      </a:pPr>
                      <a:r>
                        <a:rPr lang="es-EC" sz="1800" b="0" dirty="0" err="1">
                          <a:solidFill>
                            <a:schemeClr val="tx1"/>
                          </a:solidFill>
                          <a:effectLst/>
                          <a:latin typeface="+mn-lt"/>
                          <a:cs typeface="Times New Roman" panose="02020603050405020304" pitchFamily="18" charset="0"/>
                        </a:rPr>
                        <a:t>XXXX</a:t>
                      </a:r>
                      <a:endParaRPr lang="es-EC" sz="1800" b="0" dirty="0">
                        <a:solidFill>
                          <a:schemeClr val="tx1"/>
                        </a:solidFill>
                        <a:effectLst/>
                        <a:latin typeface="+mn-lt"/>
                        <a:ea typeface="Calibri"/>
                        <a:cs typeface="Times New Roman" panose="02020603050405020304" pitchFamily="18" charset="0"/>
                      </a:endParaRPr>
                    </a:p>
                  </a:txBody>
                  <a:tcPr marL="64551" marR="64551" marT="0" marB="0" anchor="ctr">
                    <a:solidFill>
                      <a:srgbClr val="FFFF66"/>
                    </a:solidFill>
                  </a:tcPr>
                </a:tc>
                <a:tc>
                  <a:txBody>
                    <a:bodyPr/>
                    <a:lstStyle/>
                    <a:p>
                      <a:pPr>
                        <a:lnSpc>
                          <a:spcPct val="150000"/>
                        </a:lnSpc>
                        <a:spcAft>
                          <a:spcPts val="0"/>
                        </a:spcAft>
                      </a:pPr>
                      <a:r>
                        <a:rPr lang="es-EC" sz="2000" b="0" dirty="0" smtClean="0">
                          <a:solidFill>
                            <a:schemeClr val="tx1"/>
                          </a:solidFill>
                          <a:effectLst/>
                          <a:latin typeface="+mn-lt"/>
                          <a:cs typeface="Times New Roman" panose="02020603050405020304" pitchFamily="18" charset="0"/>
                        </a:rPr>
                        <a:t>Roles </a:t>
                      </a:r>
                      <a:r>
                        <a:rPr lang="es-EC" sz="2000" b="0" dirty="0">
                          <a:solidFill>
                            <a:schemeClr val="tx1"/>
                          </a:solidFill>
                          <a:effectLst/>
                          <a:latin typeface="+mn-lt"/>
                          <a:cs typeface="Times New Roman" panose="02020603050405020304" pitchFamily="18" charset="0"/>
                        </a:rPr>
                        <a:t>del facilitador</a:t>
                      </a:r>
                      <a:r>
                        <a:rPr lang="es-EC" sz="2000" b="0" dirty="0" smtClean="0">
                          <a:solidFill>
                            <a:schemeClr val="tx1"/>
                          </a:solidFill>
                          <a:effectLst/>
                          <a:latin typeface="+mn-lt"/>
                          <a:cs typeface="Times New Roman" panose="02020603050405020304" pitchFamily="18" charset="0"/>
                        </a:rPr>
                        <a:t>.</a:t>
                      </a:r>
                      <a:endParaRPr lang="es-EC" sz="2000" b="0" dirty="0">
                        <a:solidFill>
                          <a:schemeClr val="tx1"/>
                        </a:solidFill>
                        <a:effectLst/>
                        <a:latin typeface="+mn-lt"/>
                        <a:ea typeface="Calibri"/>
                        <a:cs typeface="Times New Roman" panose="02020603050405020304" pitchFamily="18" charset="0"/>
                      </a:endParaRPr>
                    </a:p>
                  </a:txBody>
                  <a:tcPr marL="64551" marR="64551"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bl>
          </a:graphicData>
        </a:graphic>
      </p:graphicFrame>
      <p:sp>
        <p:nvSpPr>
          <p:cNvPr id="4" name="Rectangle 1"/>
          <p:cNvSpPr>
            <a:spLocks noChangeArrowheads="1"/>
          </p:cNvSpPr>
          <p:nvPr/>
        </p:nvSpPr>
        <p:spPr bwMode="auto">
          <a:xfrm>
            <a:off x="769938" y="1935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4 Rectángulo"/>
          <p:cNvSpPr/>
          <p:nvPr/>
        </p:nvSpPr>
        <p:spPr>
          <a:xfrm>
            <a:off x="2051720" y="260648"/>
            <a:ext cx="4824536"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UNIDAD No. </a:t>
            </a:r>
            <a:r>
              <a:rPr lang="es-EC" sz="3200" b="1" dirty="0" smtClean="0">
                <a:latin typeface="Arial" panose="020B0604020202020204" pitchFamily="34" charset="0"/>
                <a:cs typeface="Arial" panose="020B0604020202020204" pitchFamily="34" charset="0"/>
              </a:rPr>
              <a:t>7</a:t>
            </a:r>
            <a:endParaRPr lang="es-EC" sz="3200" dirty="0">
              <a:solidFill>
                <a:srgbClr val="FF0000"/>
              </a:solidFill>
            </a:endParaRPr>
          </a:p>
        </p:txBody>
      </p:sp>
    </p:spTree>
    <p:extLst>
      <p:ext uri="{BB962C8B-B14F-4D97-AF65-F5344CB8AC3E}">
        <p14:creationId xmlns:p14="http://schemas.microsoft.com/office/powerpoint/2010/main" val="27797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4197266936"/>
              </p:ext>
            </p:extLst>
          </p:nvPr>
        </p:nvGraphicFramePr>
        <p:xfrm>
          <a:off x="251520" y="1268760"/>
          <a:ext cx="8640961" cy="5532120"/>
        </p:xfrm>
        <a:graphic>
          <a:graphicData uri="http://schemas.openxmlformats.org/drawingml/2006/table">
            <a:tbl>
              <a:tblPr firstRow="1" firstCol="1" lastRow="1" lastCol="1" bandRow="1" bandCol="1">
                <a:tableStyleId>{5C22544A-7EE6-4342-B048-85BDC9FD1C3A}</a:tableStyleId>
              </a:tblPr>
              <a:tblGrid>
                <a:gridCol w="935811"/>
                <a:gridCol w="1982439"/>
                <a:gridCol w="2371538"/>
                <a:gridCol w="1689617"/>
                <a:gridCol w="1661556"/>
              </a:tblGrid>
              <a:tr h="42178">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FECHA</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4551" marR="64551"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CONTENIDOS </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4551" marR="64551" marT="0" marB="0">
                    <a:solidFill>
                      <a:srgbClr val="FFFF66"/>
                    </a:solidFill>
                  </a:tcPr>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ESTRATEGIAS</a:t>
                      </a:r>
                      <a:endParaRPr lang="es-EC" sz="1400">
                        <a:solidFill>
                          <a:schemeClr val="tx1"/>
                        </a:solidFill>
                        <a:effectLst/>
                        <a:latin typeface="Times New Roman" panose="02020603050405020304" pitchFamily="18" charset="0"/>
                        <a:ea typeface="Calibri"/>
                        <a:cs typeface="Times New Roman" panose="02020603050405020304" pitchFamily="18" charset="0"/>
                      </a:endParaRPr>
                    </a:p>
                  </a:txBody>
                  <a:tcPr marL="64551" marR="64551" marT="0" marB="0">
                    <a:solidFill>
                      <a:srgbClr val="FFFF66"/>
                    </a:solidFill>
                  </a:tcPr>
                </a:tc>
                <a:tc>
                  <a:txBody>
                    <a:bodyPr/>
                    <a:lstStyle/>
                    <a:p>
                      <a:pPr algn="ctr">
                        <a:lnSpc>
                          <a:spcPct val="150000"/>
                        </a:lnSpc>
                        <a:spcAft>
                          <a:spcPts val="0"/>
                        </a:spcAft>
                      </a:pPr>
                      <a:r>
                        <a:rPr lang="es-EC" sz="1400">
                          <a:solidFill>
                            <a:schemeClr val="tx1"/>
                          </a:solidFill>
                          <a:effectLst/>
                          <a:latin typeface="Times New Roman" panose="02020603050405020304" pitchFamily="18" charset="0"/>
                          <a:cs typeface="Times New Roman" panose="02020603050405020304" pitchFamily="18" charset="0"/>
                        </a:rPr>
                        <a:t>RECURSOS</a:t>
                      </a:r>
                      <a:endParaRPr lang="es-EC" sz="1400">
                        <a:solidFill>
                          <a:schemeClr val="tx1"/>
                        </a:solidFill>
                        <a:effectLst/>
                        <a:latin typeface="Times New Roman" panose="02020603050405020304" pitchFamily="18" charset="0"/>
                        <a:ea typeface="Calibri"/>
                        <a:cs typeface="Times New Roman" panose="02020603050405020304" pitchFamily="18" charset="0"/>
                      </a:endParaRPr>
                    </a:p>
                  </a:txBody>
                  <a:tcPr marL="64551" marR="64551" marT="0" marB="0">
                    <a:solidFill>
                      <a:srgbClr val="FFFF66"/>
                    </a:solidFill>
                  </a:tcPr>
                </a:tc>
                <a:tc>
                  <a:txBody>
                    <a:bodyPr/>
                    <a:lstStyle/>
                    <a:p>
                      <a:pPr algn="ctr">
                        <a:lnSpc>
                          <a:spcPct val="150000"/>
                        </a:lnSpc>
                        <a:spcAft>
                          <a:spcPts val="0"/>
                        </a:spcAft>
                      </a:pPr>
                      <a:r>
                        <a:rPr lang="es-EC" sz="1400" dirty="0">
                          <a:solidFill>
                            <a:schemeClr val="tx1"/>
                          </a:solidFill>
                          <a:effectLst/>
                          <a:latin typeface="Times New Roman" panose="02020603050405020304" pitchFamily="18" charset="0"/>
                          <a:cs typeface="Times New Roman" panose="02020603050405020304" pitchFamily="18" charset="0"/>
                        </a:rPr>
                        <a:t>RESPONSABLE</a:t>
                      </a:r>
                      <a:endParaRPr lang="es-EC" sz="1400" dirty="0">
                        <a:solidFill>
                          <a:schemeClr val="tx1"/>
                        </a:solidFill>
                        <a:effectLst/>
                        <a:latin typeface="Times New Roman" panose="02020603050405020304" pitchFamily="18" charset="0"/>
                        <a:ea typeface="Calibri"/>
                        <a:cs typeface="Times New Roman" panose="02020603050405020304" pitchFamily="18" charset="0"/>
                      </a:endParaRPr>
                    </a:p>
                  </a:txBody>
                  <a:tcPr marL="64551" marR="64551" marT="0" marB="0">
                    <a:solidFill>
                      <a:srgbClr val="FFFF66"/>
                    </a:solidFill>
                  </a:tcPr>
                </a:tc>
              </a:tr>
              <a:tr h="1032809">
                <a:tc>
                  <a:txBody>
                    <a:bodyPr/>
                    <a:lstStyle/>
                    <a:p>
                      <a:pPr algn="ctr">
                        <a:lnSpc>
                          <a:spcPct val="150000"/>
                        </a:lnSpc>
                        <a:spcAft>
                          <a:spcPts val="0"/>
                        </a:spcAft>
                      </a:pPr>
                      <a:r>
                        <a:rPr lang="es-EC" sz="2000" b="0" dirty="0" err="1">
                          <a:solidFill>
                            <a:schemeClr val="tx1"/>
                          </a:solidFill>
                          <a:effectLst/>
                          <a:latin typeface="+mn-lt"/>
                          <a:cs typeface="Times New Roman" panose="02020603050405020304" pitchFamily="18" charset="0"/>
                        </a:rPr>
                        <a:t>XXXX</a:t>
                      </a:r>
                      <a:endParaRPr lang="es-EC" sz="2000" b="0" dirty="0">
                        <a:solidFill>
                          <a:schemeClr val="tx1"/>
                        </a:solidFill>
                        <a:effectLst/>
                        <a:latin typeface="+mn-lt"/>
                        <a:ea typeface="Calibri"/>
                        <a:cs typeface="Times New Roman" panose="02020603050405020304" pitchFamily="18" charset="0"/>
                      </a:endParaRPr>
                    </a:p>
                  </a:txBody>
                  <a:tcPr marL="64551" marR="64551" marT="0" marB="0" anchor="ctr">
                    <a:solidFill>
                      <a:srgbClr val="FFFF66"/>
                    </a:solidFill>
                  </a:tcPr>
                </a:tc>
                <a:tc>
                  <a:txBody>
                    <a:bodyPr/>
                    <a:lstStyle/>
                    <a:p>
                      <a:pPr algn="just">
                        <a:lnSpc>
                          <a:spcPct val="150000"/>
                        </a:lnSpc>
                        <a:spcAft>
                          <a:spcPts val="0"/>
                        </a:spcAft>
                      </a:pPr>
                      <a:r>
                        <a:rPr lang="es-EC" sz="2400" b="1" dirty="0" smtClean="0">
                          <a:solidFill>
                            <a:schemeClr val="tx1"/>
                          </a:solidFill>
                          <a:effectLst/>
                          <a:latin typeface="+mn-lt"/>
                          <a:cs typeface="Times New Roman" panose="02020603050405020304" pitchFamily="18" charset="0"/>
                        </a:rPr>
                        <a:t>Práctica docente</a:t>
                      </a:r>
                      <a:r>
                        <a:rPr lang="es-EC" sz="2400" b="1" dirty="0">
                          <a:solidFill>
                            <a:schemeClr val="tx1"/>
                          </a:solidFill>
                          <a:effectLst/>
                          <a:latin typeface="+mn-lt"/>
                          <a:cs typeface="Times New Roman" panose="02020603050405020304" pitchFamily="18" charset="0"/>
                        </a:rPr>
                        <a:t>.</a:t>
                      </a:r>
                      <a:endParaRPr lang="es-EC" sz="2400" b="1" dirty="0">
                        <a:solidFill>
                          <a:schemeClr val="tx1"/>
                        </a:solidFill>
                        <a:effectLst/>
                        <a:latin typeface="+mn-lt"/>
                        <a:ea typeface="Calibri"/>
                        <a:cs typeface="Times New Roman" panose="02020603050405020304" pitchFamily="18" charset="0"/>
                      </a:endParaRPr>
                    </a:p>
                  </a:txBody>
                  <a:tcPr marL="64551" marR="64551" marT="0" marB="0">
                    <a:solidFill>
                      <a:srgbClr val="FFFF66"/>
                    </a:solidFill>
                  </a:tcPr>
                </a:tc>
                <a:tc rowSpan="4">
                  <a:txBody>
                    <a:bodyPr/>
                    <a:lstStyle/>
                    <a:p>
                      <a:pPr marL="361950" indent="-361950" algn="just">
                        <a:lnSpc>
                          <a:spcPct val="150000"/>
                        </a:lnSpc>
                        <a:spcAft>
                          <a:spcPts val="0"/>
                        </a:spcAft>
                        <a:buFont typeface="Wingdings" panose="05000000000000000000" pitchFamily="2" charset="2"/>
                        <a:buChar char="Ø"/>
                      </a:pPr>
                      <a:r>
                        <a:rPr lang="es-EC" sz="2000" b="0" dirty="0">
                          <a:solidFill>
                            <a:schemeClr val="tx1"/>
                          </a:solidFill>
                          <a:effectLst/>
                          <a:latin typeface="+mn-lt"/>
                          <a:cs typeface="Times New Roman" panose="02020603050405020304" pitchFamily="18" charset="0"/>
                        </a:rPr>
                        <a:t> </a:t>
                      </a:r>
                      <a:r>
                        <a:rPr lang="es-EC" sz="2000" b="0" dirty="0" smtClean="0">
                          <a:solidFill>
                            <a:schemeClr val="tx1"/>
                          </a:solidFill>
                          <a:effectLst/>
                          <a:latin typeface="+mn-lt"/>
                          <a:cs typeface="Times New Roman" panose="02020603050405020304" pitchFamily="18" charset="0"/>
                        </a:rPr>
                        <a:t>Dinámicas</a:t>
                      </a:r>
                      <a:endParaRPr lang="es-EC" sz="2000" b="0" dirty="0">
                        <a:solidFill>
                          <a:schemeClr val="tx1"/>
                        </a:solidFill>
                        <a:effectLst/>
                        <a:latin typeface="+mn-lt"/>
                        <a:cs typeface="Times New Roman" panose="02020603050405020304" pitchFamily="18" charset="0"/>
                      </a:endParaRPr>
                    </a:p>
                    <a:p>
                      <a:pPr marL="342900" lvl="0" indent="-342900" algn="l">
                        <a:lnSpc>
                          <a:spcPct val="150000"/>
                        </a:lnSpc>
                        <a:spcAft>
                          <a:spcPts val="0"/>
                        </a:spcAft>
                        <a:buFont typeface="Wingdings" panose="05000000000000000000" pitchFamily="2" charset="2"/>
                        <a:buChar char="Ø"/>
                      </a:pPr>
                      <a:r>
                        <a:rPr lang="es-EC" sz="2000" b="0" dirty="0">
                          <a:solidFill>
                            <a:schemeClr val="tx1"/>
                          </a:solidFill>
                          <a:effectLst/>
                          <a:latin typeface="+mn-lt"/>
                          <a:cs typeface="Times New Roman" panose="02020603050405020304" pitchFamily="18" charset="0"/>
                        </a:rPr>
                        <a:t>Proyección de </a:t>
                      </a:r>
                      <a:r>
                        <a:rPr lang="es-EC" sz="2000" b="0" dirty="0" smtClean="0">
                          <a:solidFill>
                            <a:schemeClr val="tx1"/>
                          </a:solidFill>
                          <a:effectLst/>
                          <a:latin typeface="+mn-lt"/>
                          <a:cs typeface="Times New Roman" panose="02020603050405020304" pitchFamily="18" charset="0"/>
                        </a:rPr>
                        <a:t>diapositivas</a:t>
                      </a:r>
                    </a:p>
                    <a:p>
                      <a:pPr marL="342900" lvl="0" indent="-342900" algn="l">
                        <a:lnSpc>
                          <a:spcPct val="150000"/>
                        </a:lnSpc>
                        <a:spcAft>
                          <a:spcPts val="0"/>
                        </a:spcAft>
                        <a:buFont typeface="Wingdings" panose="05000000000000000000" pitchFamily="2" charset="2"/>
                        <a:buChar char="Ø"/>
                      </a:pPr>
                      <a:r>
                        <a:rPr lang="es-EC" sz="2000" b="0" dirty="0" smtClean="0">
                          <a:solidFill>
                            <a:schemeClr val="tx1"/>
                          </a:solidFill>
                          <a:effectLst/>
                          <a:latin typeface="+mn-lt"/>
                          <a:cs typeface="Times New Roman" panose="02020603050405020304" pitchFamily="18" charset="0"/>
                        </a:rPr>
                        <a:t>Talleres</a:t>
                      </a:r>
                      <a:r>
                        <a:rPr lang="es-EC" sz="2000" b="0" baseline="0" dirty="0" smtClean="0">
                          <a:solidFill>
                            <a:schemeClr val="tx1"/>
                          </a:solidFill>
                          <a:effectLst/>
                          <a:latin typeface="+mn-lt"/>
                          <a:cs typeface="Times New Roman" panose="02020603050405020304" pitchFamily="18" charset="0"/>
                        </a:rPr>
                        <a:t>.</a:t>
                      </a:r>
                      <a:endParaRPr lang="es-EC" sz="2000" b="0" dirty="0">
                        <a:solidFill>
                          <a:schemeClr val="tx1"/>
                        </a:solidFill>
                        <a:effectLst/>
                        <a:latin typeface="+mn-lt"/>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Ø"/>
                      </a:pPr>
                      <a:r>
                        <a:rPr lang="es-EC" sz="2000" b="0" dirty="0">
                          <a:solidFill>
                            <a:schemeClr val="tx1"/>
                          </a:solidFill>
                          <a:effectLst/>
                          <a:latin typeface="+mn-lt"/>
                          <a:cs typeface="Times New Roman" panose="02020603050405020304" pitchFamily="18" charset="0"/>
                        </a:rPr>
                        <a:t>Trabajos grupales</a:t>
                      </a:r>
                    </a:p>
                    <a:p>
                      <a:pPr marL="342900" lvl="0" indent="-342900" algn="just">
                        <a:lnSpc>
                          <a:spcPct val="150000"/>
                        </a:lnSpc>
                        <a:spcAft>
                          <a:spcPts val="0"/>
                        </a:spcAft>
                        <a:buFont typeface="Wingdings" panose="05000000000000000000" pitchFamily="2" charset="2"/>
                        <a:buChar char="Ø"/>
                      </a:pPr>
                      <a:r>
                        <a:rPr lang="es-EC" sz="2000" b="0" dirty="0">
                          <a:solidFill>
                            <a:schemeClr val="tx1"/>
                          </a:solidFill>
                          <a:effectLst/>
                          <a:latin typeface="+mn-lt"/>
                          <a:cs typeface="Times New Roman" panose="02020603050405020304" pitchFamily="18" charset="0"/>
                        </a:rPr>
                        <a:t>Exposición de trabajos</a:t>
                      </a:r>
                    </a:p>
                    <a:p>
                      <a:pPr marL="342900" lvl="0" indent="-342900" algn="just">
                        <a:lnSpc>
                          <a:spcPct val="150000"/>
                        </a:lnSpc>
                        <a:spcAft>
                          <a:spcPts val="0"/>
                        </a:spcAft>
                        <a:buFont typeface="Wingdings" panose="05000000000000000000" pitchFamily="2" charset="2"/>
                        <a:buChar char="Ø"/>
                      </a:pPr>
                      <a:r>
                        <a:rPr lang="es-EC" sz="2000" b="0" dirty="0">
                          <a:solidFill>
                            <a:schemeClr val="tx1"/>
                          </a:solidFill>
                          <a:effectLst/>
                          <a:latin typeface="+mn-lt"/>
                          <a:cs typeface="Times New Roman" panose="02020603050405020304" pitchFamily="18" charset="0"/>
                        </a:rPr>
                        <a:t>Establecimiento de conclusiones.</a:t>
                      </a:r>
                      <a:endParaRPr lang="es-EC" sz="2000" b="0" dirty="0">
                        <a:solidFill>
                          <a:schemeClr val="tx1"/>
                        </a:solidFill>
                        <a:effectLst/>
                        <a:latin typeface="+mn-lt"/>
                        <a:ea typeface="Calibri"/>
                        <a:cs typeface="Times New Roman" panose="02020603050405020304" pitchFamily="18" charset="0"/>
                      </a:endParaRPr>
                    </a:p>
                  </a:txBody>
                  <a:tcPr marL="64551" marR="64551" marT="0" marB="0">
                    <a:solidFill>
                      <a:srgbClr val="FFFF66"/>
                    </a:solidFill>
                  </a:tcPr>
                </a:tc>
                <a:tc rowSpan="4">
                  <a:txBody>
                    <a:bodyPr/>
                    <a:lstStyle/>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 </a:t>
                      </a:r>
                    </a:p>
                    <a:p>
                      <a:pPr marL="21590" algn="just">
                        <a:lnSpc>
                          <a:spcPct val="150000"/>
                        </a:lnSpc>
                        <a:spcAft>
                          <a:spcPts val="0"/>
                        </a:spcAft>
                      </a:pPr>
                      <a:r>
                        <a:rPr lang="es-EC" sz="2000" b="0" dirty="0" smtClean="0">
                          <a:solidFill>
                            <a:schemeClr val="tx1"/>
                          </a:solidFill>
                          <a:effectLst/>
                          <a:latin typeface="+mn-lt"/>
                          <a:cs typeface="Times New Roman" panose="02020603050405020304" pitchFamily="18" charset="0"/>
                        </a:rPr>
                        <a:t>Carteles</a:t>
                      </a:r>
                      <a:endParaRPr lang="es-EC" sz="20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Marcadores</a:t>
                      </a:r>
                    </a:p>
                    <a:p>
                      <a:pPr marL="21590" algn="just">
                        <a:lnSpc>
                          <a:spcPct val="150000"/>
                        </a:lnSpc>
                        <a:spcAft>
                          <a:spcPts val="0"/>
                        </a:spcAft>
                      </a:pPr>
                      <a:r>
                        <a:rPr lang="es-EC" sz="2000" b="0" dirty="0" smtClean="0">
                          <a:solidFill>
                            <a:schemeClr val="tx1"/>
                          </a:solidFill>
                          <a:effectLst/>
                          <a:latin typeface="+mn-lt"/>
                          <a:cs typeface="Times New Roman" panose="02020603050405020304" pitchFamily="18" charset="0"/>
                        </a:rPr>
                        <a:t>Computador</a:t>
                      </a:r>
                      <a:endParaRPr lang="es-EC" sz="20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Proyector</a:t>
                      </a:r>
                    </a:p>
                    <a:p>
                      <a:pPr marL="21590" algn="just">
                        <a:lnSpc>
                          <a:spcPct val="150000"/>
                        </a:lnSpc>
                        <a:spcAft>
                          <a:spcPts val="0"/>
                        </a:spcAft>
                      </a:pPr>
                      <a:r>
                        <a:rPr lang="es-EC" sz="2000" b="0" dirty="0" err="1">
                          <a:solidFill>
                            <a:schemeClr val="tx1"/>
                          </a:solidFill>
                          <a:effectLst/>
                          <a:latin typeface="+mn-lt"/>
                          <a:cs typeface="Times New Roman" panose="02020603050405020304" pitchFamily="18" charset="0"/>
                        </a:rPr>
                        <a:t>CDs</a:t>
                      </a:r>
                      <a:endParaRPr lang="es-EC" sz="2000" b="0" dirty="0">
                        <a:solidFill>
                          <a:schemeClr val="tx1"/>
                        </a:solidFill>
                        <a:effectLst/>
                        <a:latin typeface="+mn-lt"/>
                        <a:cs typeface="Times New Roman" panose="02020603050405020304" pitchFamily="18" charset="0"/>
                      </a:endParaRPr>
                    </a:p>
                    <a:p>
                      <a:pPr marL="21590" algn="just">
                        <a:lnSpc>
                          <a:spcPct val="150000"/>
                        </a:lnSpc>
                        <a:spcAft>
                          <a:spcPts val="0"/>
                        </a:spcAft>
                      </a:pPr>
                      <a:r>
                        <a:rPr lang="es-EC" sz="2000" b="0" dirty="0">
                          <a:solidFill>
                            <a:schemeClr val="tx1"/>
                          </a:solidFill>
                          <a:effectLst/>
                          <a:latin typeface="+mn-lt"/>
                          <a:cs typeface="Times New Roman" panose="02020603050405020304" pitchFamily="18" charset="0"/>
                        </a:rPr>
                        <a:t>Papel periódico</a:t>
                      </a:r>
                      <a:endParaRPr lang="es-EC" sz="2000" b="0" dirty="0">
                        <a:solidFill>
                          <a:schemeClr val="tx1"/>
                        </a:solidFill>
                        <a:effectLst/>
                        <a:latin typeface="+mn-lt"/>
                        <a:ea typeface="Calibri"/>
                        <a:cs typeface="Times New Roman" panose="02020603050405020304" pitchFamily="18" charset="0"/>
                      </a:endParaRPr>
                    </a:p>
                  </a:txBody>
                  <a:tcPr marL="64551" marR="64551" marT="0" marB="0">
                    <a:solidFill>
                      <a:srgbClr val="FFFF66"/>
                    </a:solidFill>
                  </a:tcPr>
                </a:tc>
                <a:tc rowSpan="4">
                  <a:txBody>
                    <a:bodyPr/>
                    <a:lstStyle/>
                    <a:p>
                      <a:pPr marL="19050">
                        <a:lnSpc>
                          <a:spcPct val="150000"/>
                        </a:lnSpc>
                        <a:spcAft>
                          <a:spcPts val="0"/>
                        </a:spcAft>
                      </a:pPr>
                      <a:r>
                        <a:rPr lang="es-EC" sz="20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smtClean="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smtClean="0">
                          <a:solidFill>
                            <a:schemeClr val="tx1"/>
                          </a:solidFill>
                          <a:effectLst/>
                          <a:latin typeface="+mn-lt"/>
                          <a:cs typeface="Times New Roman" panose="02020603050405020304" pitchFamily="18" charset="0"/>
                        </a:rPr>
                        <a:t> </a:t>
                      </a:r>
                    </a:p>
                    <a:p>
                      <a:pPr marL="19050" algn="ctr">
                        <a:lnSpc>
                          <a:spcPct val="150000"/>
                        </a:lnSpc>
                        <a:spcAft>
                          <a:spcPts val="0"/>
                        </a:spcAft>
                      </a:pPr>
                      <a:r>
                        <a:rPr lang="es-EC" sz="2000" b="0" dirty="0" smtClean="0">
                          <a:solidFill>
                            <a:schemeClr val="tx1"/>
                          </a:solidFill>
                          <a:effectLst/>
                          <a:latin typeface="+mn-lt"/>
                          <a:cs typeface="Times New Roman" panose="02020603050405020304" pitchFamily="18" charset="0"/>
                        </a:rPr>
                        <a:t> CEDE.</a:t>
                      </a:r>
                    </a:p>
                    <a:p>
                      <a:pPr marL="21590" algn="ctr">
                        <a:lnSpc>
                          <a:spcPct val="150000"/>
                        </a:lnSpc>
                        <a:spcAft>
                          <a:spcPts val="0"/>
                        </a:spcAft>
                      </a:pPr>
                      <a:r>
                        <a:rPr lang="es-EC" sz="2000" b="0" dirty="0" smtClean="0">
                          <a:solidFill>
                            <a:schemeClr val="tx1"/>
                          </a:solidFill>
                          <a:effectLst/>
                          <a:latin typeface="+mn-lt"/>
                          <a:cs typeface="Times New Roman" panose="02020603050405020304" pitchFamily="18" charset="0"/>
                        </a:rPr>
                        <a:t>Investigador</a:t>
                      </a:r>
                      <a:endParaRPr lang="es-EC" sz="2000" b="0" dirty="0">
                        <a:solidFill>
                          <a:schemeClr val="tx1"/>
                        </a:solidFill>
                        <a:effectLst/>
                        <a:latin typeface="+mn-lt"/>
                        <a:ea typeface="Calibri"/>
                        <a:cs typeface="Times New Roman" panose="02020603050405020304" pitchFamily="18" charset="0"/>
                      </a:endParaRPr>
                    </a:p>
                  </a:txBody>
                  <a:tcPr marL="64551" marR="64551" marT="0" marB="0">
                    <a:solidFill>
                      <a:srgbClr val="FFFF66"/>
                    </a:solidFill>
                  </a:tcPr>
                </a:tc>
              </a:tr>
              <a:tr h="1032809">
                <a:tc>
                  <a:txBody>
                    <a:bodyPr/>
                    <a:lstStyle/>
                    <a:p>
                      <a:pPr algn="ctr">
                        <a:lnSpc>
                          <a:spcPct val="150000"/>
                        </a:lnSpc>
                        <a:spcAft>
                          <a:spcPts val="0"/>
                        </a:spcAft>
                      </a:pPr>
                      <a:r>
                        <a:rPr lang="es-EC" sz="2000" b="0">
                          <a:solidFill>
                            <a:schemeClr val="tx1"/>
                          </a:solidFill>
                          <a:effectLst/>
                          <a:latin typeface="+mn-lt"/>
                          <a:cs typeface="Times New Roman" panose="02020603050405020304" pitchFamily="18" charset="0"/>
                        </a:rPr>
                        <a:t>XXXX</a:t>
                      </a:r>
                      <a:endParaRPr lang="es-EC" sz="2000" b="0">
                        <a:solidFill>
                          <a:schemeClr val="tx1"/>
                        </a:solidFill>
                        <a:effectLst/>
                        <a:latin typeface="+mn-lt"/>
                        <a:ea typeface="Calibri"/>
                        <a:cs typeface="Times New Roman" panose="02020603050405020304" pitchFamily="18" charset="0"/>
                      </a:endParaRPr>
                    </a:p>
                  </a:txBody>
                  <a:tcPr marL="64551" marR="64551" marT="0" marB="0" anchor="ctr">
                    <a:solidFill>
                      <a:srgbClr val="FFFF66"/>
                    </a:solidFill>
                  </a:tcPr>
                </a:tc>
                <a:tc>
                  <a:txBody>
                    <a:bodyPr/>
                    <a:lstStyle/>
                    <a:p>
                      <a:pPr marL="21590" algn="just">
                        <a:lnSpc>
                          <a:spcPct val="150000"/>
                        </a:lnSpc>
                        <a:spcAft>
                          <a:spcPts val="0"/>
                        </a:spcAft>
                      </a:pPr>
                      <a:r>
                        <a:rPr lang="es-EC" sz="2000" b="0" dirty="0" smtClean="0">
                          <a:solidFill>
                            <a:schemeClr val="tx1"/>
                          </a:solidFill>
                          <a:effectLst/>
                          <a:latin typeface="+mn-lt"/>
                          <a:cs typeface="Times New Roman" panose="02020603050405020304" pitchFamily="18" charset="0"/>
                        </a:rPr>
                        <a:t>Características </a:t>
                      </a:r>
                      <a:r>
                        <a:rPr lang="es-EC" sz="2000" b="0" dirty="0">
                          <a:solidFill>
                            <a:schemeClr val="tx1"/>
                          </a:solidFill>
                          <a:effectLst/>
                          <a:latin typeface="+mn-lt"/>
                          <a:cs typeface="Times New Roman" panose="02020603050405020304" pitchFamily="18" charset="0"/>
                        </a:rPr>
                        <a:t>de la práctica </a:t>
                      </a:r>
                      <a:r>
                        <a:rPr lang="es-EC" sz="2000" b="0" dirty="0" smtClean="0">
                          <a:solidFill>
                            <a:schemeClr val="tx1"/>
                          </a:solidFill>
                          <a:effectLst/>
                          <a:latin typeface="+mn-lt"/>
                          <a:cs typeface="Times New Roman" panose="02020603050405020304" pitchFamily="18" charset="0"/>
                        </a:rPr>
                        <a:t>docente.</a:t>
                      </a:r>
                      <a:r>
                        <a:rPr lang="es-EC" sz="2000" b="0" dirty="0">
                          <a:solidFill>
                            <a:schemeClr val="tx1"/>
                          </a:solidFill>
                          <a:effectLst/>
                          <a:latin typeface="+mn-lt"/>
                          <a:cs typeface="Times New Roman" panose="02020603050405020304" pitchFamily="18" charset="0"/>
                        </a:rPr>
                        <a:t> </a:t>
                      </a:r>
                      <a:endParaRPr lang="es-EC" sz="2000" b="0" dirty="0">
                        <a:solidFill>
                          <a:schemeClr val="tx1"/>
                        </a:solidFill>
                        <a:effectLst/>
                        <a:latin typeface="+mn-lt"/>
                        <a:ea typeface="Calibri"/>
                        <a:cs typeface="Times New Roman" panose="02020603050405020304" pitchFamily="18" charset="0"/>
                      </a:endParaRPr>
                    </a:p>
                  </a:txBody>
                  <a:tcPr marL="64551" marR="64551"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1032809">
                <a:tc>
                  <a:txBody>
                    <a:bodyPr/>
                    <a:lstStyle/>
                    <a:p>
                      <a:pPr algn="ctr">
                        <a:lnSpc>
                          <a:spcPct val="150000"/>
                        </a:lnSpc>
                        <a:spcAft>
                          <a:spcPts val="0"/>
                        </a:spcAft>
                      </a:pPr>
                      <a:r>
                        <a:rPr lang="es-EC" sz="2000" b="0">
                          <a:solidFill>
                            <a:schemeClr val="tx1"/>
                          </a:solidFill>
                          <a:effectLst/>
                          <a:latin typeface="+mn-lt"/>
                          <a:cs typeface="Times New Roman" panose="02020603050405020304" pitchFamily="18" charset="0"/>
                        </a:rPr>
                        <a:t>XXXX</a:t>
                      </a:r>
                      <a:endParaRPr lang="es-EC" sz="2000" b="0">
                        <a:solidFill>
                          <a:schemeClr val="tx1"/>
                        </a:solidFill>
                        <a:effectLst/>
                        <a:latin typeface="+mn-lt"/>
                        <a:ea typeface="Calibri"/>
                        <a:cs typeface="Times New Roman" panose="02020603050405020304" pitchFamily="18" charset="0"/>
                      </a:endParaRPr>
                    </a:p>
                  </a:txBody>
                  <a:tcPr marL="64551" marR="64551" marT="0" marB="0" anchor="ctr">
                    <a:solidFill>
                      <a:srgbClr val="FFFF66"/>
                    </a:solidFill>
                  </a:tcPr>
                </a:tc>
                <a:tc>
                  <a:txBody>
                    <a:bodyPr/>
                    <a:lstStyle/>
                    <a:p>
                      <a:pPr marL="21590" algn="just">
                        <a:lnSpc>
                          <a:spcPct val="150000"/>
                        </a:lnSpc>
                        <a:spcAft>
                          <a:spcPts val="0"/>
                        </a:spcAft>
                      </a:pPr>
                      <a:r>
                        <a:rPr lang="es-EC" sz="2000" b="0" dirty="0" smtClean="0">
                          <a:solidFill>
                            <a:schemeClr val="tx1"/>
                          </a:solidFill>
                          <a:effectLst/>
                          <a:latin typeface="+mn-lt"/>
                          <a:cs typeface="Times New Roman" panose="02020603050405020304" pitchFamily="18" charset="0"/>
                        </a:rPr>
                        <a:t>Planificación </a:t>
                      </a:r>
                      <a:r>
                        <a:rPr lang="es-EC" sz="2000" b="0" dirty="0">
                          <a:solidFill>
                            <a:schemeClr val="tx1"/>
                          </a:solidFill>
                          <a:effectLst/>
                          <a:latin typeface="+mn-lt"/>
                          <a:cs typeface="Times New Roman" panose="02020603050405020304" pitchFamily="18" charset="0"/>
                        </a:rPr>
                        <a:t>de la práctica </a:t>
                      </a:r>
                      <a:r>
                        <a:rPr lang="es-EC" sz="2000" b="0" dirty="0" smtClean="0">
                          <a:solidFill>
                            <a:schemeClr val="tx1"/>
                          </a:solidFill>
                          <a:effectLst/>
                          <a:latin typeface="+mn-lt"/>
                          <a:cs typeface="Times New Roman" panose="02020603050405020304" pitchFamily="18" charset="0"/>
                        </a:rPr>
                        <a:t>docente.</a:t>
                      </a:r>
                      <a:r>
                        <a:rPr lang="es-EC" sz="2000" b="0" dirty="0">
                          <a:solidFill>
                            <a:schemeClr val="tx1"/>
                          </a:solidFill>
                          <a:effectLst/>
                          <a:latin typeface="+mn-lt"/>
                          <a:cs typeface="Times New Roman" panose="02020603050405020304" pitchFamily="18" charset="0"/>
                        </a:rPr>
                        <a:t> </a:t>
                      </a:r>
                      <a:endParaRPr lang="es-EC" sz="2000" b="0" dirty="0">
                        <a:solidFill>
                          <a:schemeClr val="tx1"/>
                        </a:solidFill>
                        <a:effectLst/>
                        <a:latin typeface="+mn-lt"/>
                        <a:ea typeface="Calibri"/>
                        <a:cs typeface="Times New Roman" panose="02020603050405020304" pitchFamily="18" charset="0"/>
                      </a:endParaRPr>
                    </a:p>
                  </a:txBody>
                  <a:tcPr marL="64551" marR="64551"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1032809">
                <a:tc>
                  <a:txBody>
                    <a:bodyPr/>
                    <a:lstStyle/>
                    <a:p>
                      <a:pPr algn="ctr">
                        <a:lnSpc>
                          <a:spcPct val="150000"/>
                        </a:lnSpc>
                        <a:spcAft>
                          <a:spcPts val="0"/>
                        </a:spcAft>
                      </a:pPr>
                      <a:r>
                        <a:rPr lang="es-EC" sz="2000" b="0">
                          <a:solidFill>
                            <a:schemeClr val="tx1"/>
                          </a:solidFill>
                          <a:effectLst/>
                          <a:latin typeface="+mn-lt"/>
                          <a:cs typeface="Times New Roman" panose="02020603050405020304" pitchFamily="18" charset="0"/>
                        </a:rPr>
                        <a:t>XXXX</a:t>
                      </a:r>
                      <a:endParaRPr lang="es-EC" sz="2000" b="0">
                        <a:solidFill>
                          <a:schemeClr val="tx1"/>
                        </a:solidFill>
                        <a:effectLst/>
                        <a:latin typeface="+mn-lt"/>
                        <a:ea typeface="Calibri"/>
                        <a:cs typeface="Times New Roman" panose="02020603050405020304" pitchFamily="18" charset="0"/>
                      </a:endParaRPr>
                    </a:p>
                  </a:txBody>
                  <a:tcPr marL="64551" marR="64551" marT="0" marB="0" anchor="ctr">
                    <a:solidFill>
                      <a:srgbClr val="FFFF66"/>
                    </a:solidFill>
                  </a:tcPr>
                </a:tc>
                <a:tc>
                  <a:txBody>
                    <a:bodyPr/>
                    <a:lstStyle/>
                    <a:p>
                      <a:pPr marL="21590" algn="just">
                        <a:lnSpc>
                          <a:spcPct val="150000"/>
                        </a:lnSpc>
                        <a:spcAft>
                          <a:spcPts val="0"/>
                        </a:spcAft>
                      </a:pPr>
                      <a:r>
                        <a:rPr lang="es-EC" sz="2000" b="0" dirty="0" smtClean="0">
                          <a:solidFill>
                            <a:schemeClr val="tx1"/>
                          </a:solidFill>
                          <a:effectLst/>
                          <a:latin typeface="+mn-lt"/>
                          <a:cs typeface="Times New Roman" panose="02020603050405020304" pitchFamily="18" charset="0"/>
                        </a:rPr>
                        <a:t>Evaluación </a:t>
                      </a:r>
                      <a:r>
                        <a:rPr lang="es-EC" sz="2000" b="0" dirty="0">
                          <a:solidFill>
                            <a:schemeClr val="tx1"/>
                          </a:solidFill>
                          <a:effectLst/>
                          <a:latin typeface="+mn-lt"/>
                          <a:cs typeface="Times New Roman" panose="02020603050405020304" pitchFamily="18" charset="0"/>
                        </a:rPr>
                        <a:t>de la práctica </a:t>
                      </a:r>
                      <a:r>
                        <a:rPr lang="es-EC" sz="2000" b="0" dirty="0" smtClean="0">
                          <a:solidFill>
                            <a:schemeClr val="tx1"/>
                          </a:solidFill>
                          <a:effectLst/>
                          <a:latin typeface="+mn-lt"/>
                          <a:cs typeface="Times New Roman" panose="02020603050405020304" pitchFamily="18" charset="0"/>
                        </a:rPr>
                        <a:t>docente.</a:t>
                      </a:r>
                      <a:endParaRPr lang="es-EC" sz="2000" b="0" dirty="0">
                        <a:solidFill>
                          <a:schemeClr val="tx1"/>
                        </a:solidFill>
                        <a:effectLst/>
                        <a:latin typeface="+mn-lt"/>
                        <a:ea typeface="Calibri"/>
                        <a:cs typeface="Times New Roman" panose="02020603050405020304" pitchFamily="18" charset="0"/>
                      </a:endParaRPr>
                    </a:p>
                  </a:txBody>
                  <a:tcPr marL="64551" marR="64551"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bl>
          </a:graphicData>
        </a:graphic>
      </p:graphicFrame>
      <p:sp>
        <p:nvSpPr>
          <p:cNvPr id="5" name="4 Rectángulo"/>
          <p:cNvSpPr/>
          <p:nvPr/>
        </p:nvSpPr>
        <p:spPr>
          <a:xfrm>
            <a:off x="2051720" y="404664"/>
            <a:ext cx="4824536"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UNIDAD No. </a:t>
            </a:r>
            <a:r>
              <a:rPr lang="es-EC" sz="3200" b="1" dirty="0" smtClean="0">
                <a:latin typeface="Arial" panose="020B0604020202020204" pitchFamily="34" charset="0"/>
                <a:cs typeface="Arial" panose="020B0604020202020204" pitchFamily="34" charset="0"/>
              </a:rPr>
              <a:t>8</a:t>
            </a:r>
            <a:endParaRPr lang="es-EC" sz="3200" dirty="0">
              <a:solidFill>
                <a:srgbClr val="FF0000"/>
              </a:solidFill>
            </a:endParaRPr>
          </a:p>
        </p:txBody>
      </p:sp>
    </p:spTree>
    <p:extLst>
      <p:ext uri="{BB962C8B-B14F-4D97-AF65-F5344CB8AC3E}">
        <p14:creationId xmlns:p14="http://schemas.microsoft.com/office/powerpoint/2010/main" val="59777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4270190584"/>
              </p:ext>
            </p:extLst>
          </p:nvPr>
        </p:nvGraphicFramePr>
        <p:xfrm>
          <a:off x="540963" y="1340768"/>
          <a:ext cx="8279509" cy="5349240"/>
        </p:xfrm>
        <a:graphic>
          <a:graphicData uri="http://schemas.openxmlformats.org/drawingml/2006/table">
            <a:tbl>
              <a:tblPr firstRow="1" firstCol="1" lastRow="1" lastCol="1" bandRow="1" bandCol="1">
                <a:tableStyleId>{5C22544A-7EE6-4342-B048-85BDC9FD1C3A}</a:tableStyleId>
              </a:tblPr>
              <a:tblGrid>
                <a:gridCol w="817290"/>
                <a:gridCol w="2240640"/>
                <a:gridCol w="1940494"/>
                <a:gridCol w="1641274"/>
                <a:gridCol w="1639811"/>
              </a:tblGrid>
              <a:tr h="0">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FECHA</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CONTENIDOS </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dirty="0">
                          <a:solidFill>
                            <a:schemeClr val="tx1"/>
                          </a:solidFill>
                          <a:effectLst/>
                          <a:latin typeface="+mn-lt"/>
                          <a:cs typeface="Times New Roman" panose="02020603050405020304" pitchFamily="18" charset="0"/>
                        </a:rPr>
                        <a:t>ESTRATEGIAS</a:t>
                      </a:r>
                      <a:endParaRPr lang="es-EC" sz="140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a:solidFill>
                            <a:schemeClr val="tx1"/>
                          </a:solidFill>
                          <a:effectLst/>
                          <a:latin typeface="+mn-lt"/>
                          <a:cs typeface="Times New Roman" panose="02020603050405020304" pitchFamily="18" charset="0"/>
                        </a:rPr>
                        <a:t>RECURSOS</a:t>
                      </a:r>
                      <a:endParaRPr lang="es-EC" sz="140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a:txBody>
                    <a:bodyPr/>
                    <a:lstStyle/>
                    <a:p>
                      <a:pPr algn="ctr">
                        <a:lnSpc>
                          <a:spcPct val="150000"/>
                        </a:lnSpc>
                        <a:spcAft>
                          <a:spcPts val="0"/>
                        </a:spcAft>
                      </a:pPr>
                      <a:r>
                        <a:rPr lang="es-EC" sz="1400">
                          <a:solidFill>
                            <a:schemeClr val="tx1"/>
                          </a:solidFill>
                          <a:effectLst/>
                          <a:latin typeface="+mn-lt"/>
                          <a:cs typeface="Times New Roman" panose="02020603050405020304" pitchFamily="18" charset="0"/>
                        </a:rPr>
                        <a:t>RESPONSABLE</a:t>
                      </a:r>
                      <a:endParaRPr lang="es-EC" sz="140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r>
              <a:tr h="0">
                <a:tc>
                  <a:txBody>
                    <a:bodyPr/>
                    <a:lstStyle/>
                    <a:p>
                      <a:pPr algn="ctr">
                        <a:lnSpc>
                          <a:spcPct val="150000"/>
                        </a:lnSpc>
                        <a:spcAft>
                          <a:spcPts val="0"/>
                        </a:spcAft>
                      </a:pPr>
                      <a:r>
                        <a:rPr lang="es-EC" sz="1600" b="0" dirty="0" err="1">
                          <a:solidFill>
                            <a:schemeClr val="tx1"/>
                          </a:solidFill>
                          <a:effectLst/>
                          <a:latin typeface="+mn-lt"/>
                          <a:cs typeface="Times New Roman" panose="02020603050405020304" pitchFamily="18" charset="0"/>
                        </a:rPr>
                        <a:t>XXXX</a:t>
                      </a:r>
                      <a:endParaRPr lang="es-EC" sz="16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algn="just">
                        <a:lnSpc>
                          <a:spcPct val="150000"/>
                        </a:lnSpc>
                        <a:spcAft>
                          <a:spcPts val="0"/>
                        </a:spcAft>
                      </a:pPr>
                      <a:r>
                        <a:rPr lang="es-EC" sz="2000" b="0" dirty="0">
                          <a:solidFill>
                            <a:schemeClr val="tx1"/>
                          </a:solidFill>
                          <a:effectLst/>
                          <a:latin typeface="+mn-lt"/>
                          <a:cs typeface="Times New Roman" panose="02020603050405020304" pitchFamily="18" charset="0"/>
                        </a:rPr>
                        <a:t> </a:t>
                      </a:r>
                    </a:p>
                    <a:p>
                      <a:pPr algn="just">
                        <a:lnSpc>
                          <a:spcPct val="150000"/>
                        </a:lnSpc>
                        <a:spcAft>
                          <a:spcPts val="0"/>
                        </a:spcAft>
                      </a:pPr>
                      <a:r>
                        <a:rPr lang="es-EC" sz="2000" b="0" dirty="0" smtClean="0">
                          <a:solidFill>
                            <a:schemeClr val="tx1"/>
                          </a:solidFill>
                          <a:effectLst/>
                          <a:latin typeface="+mn-lt"/>
                          <a:cs typeface="Times New Roman" panose="02020603050405020304" pitchFamily="18" charset="0"/>
                        </a:rPr>
                        <a:t>Programación </a:t>
                      </a:r>
                      <a:r>
                        <a:rPr lang="es-EC" sz="2000" b="1" dirty="0">
                          <a:solidFill>
                            <a:schemeClr val="tx1"/>
                          </a:solidFill>
                          <a:effectLst/>
                          <a:latin typeface="+mn-lt"/>
                          <a:cs typeface="Times New Roman" panose="02020603050405020304" pitchFamily="18" charset="0"/>
                        </a:rPr>
                        <a:t>Neurolingüística: </a:t>
                      </a:r>
                      <a:r>
                        <a:rPr lang="es-EC" sz="2000" b="0" dirty="0">
                          <a:solidFill>
                            <a:schemeClr val="tx1"/>
                          </a:solidFill>
                          <a:effectLst/>
                          <a:latin typeface="+mn-lt"/>
                          <a:cs typeface="Times New Roman" panose="02020603050405020304" pitchFamily="18" charset="0"/>
                        </a:rPr>
                        <a:t>postulados básicos</a:t>
                      </a:r>
                      <a:r>
                        <a:rPr lang="es-EC" sz="2000" b="0" dirty="0" smtClean="0">
                          <a:solidFill>
                            <a:schemeClr val="tx1"/>
                          </a:solidFill>
                          <a:effectLst/>
                          <a:latin typeface="+mn-lt"/>
                          <a:cs typeface="Times New Roman" panose="02020603050405020304" pitchFamily="18" charset="0"/>
                        </a:rPr>
                        <a:t>.</a:t>
                      </a:r>
                      <a:r>
                        <a:rPr lang="es-EC" sz="2000" b="0" dirty="0">
                          <a:solidFill>
                            <a:schemeClr val="tx1"/>
                          </a:solidFill>
                          <a:effectLst/>
                          <a:latin typeface="+mn-lt"/>
                          <a:cs typeface="Times New Roman" panose="02020603050405020304" pitchFamily="18" charset="0"/>
                        </a:rPr>
                        <a:t> </a:t>
                      </a:r>
                      <a:endParaRPr lang="es-EC" sz="20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3">
                  <a:txBody>
                    <a:bodyPr/>
                    <a:lstStyle/>
                    <a:p>
                      <a:pPr marL="291465" algn="ctr">
                        <a:lnSpc>
                          <a:spcPct val="150000"/>
                        </a:lnSpc>
                        <a:spcAft>
                          <a:spcPts val="0"/>
                        </a:spcAft>
                      </a:pPr>
                      <a:r>
                        <a:rPr lang="es-EC" sz="2000" b="0" dirty="0">
                          <a:solidFill>
                            <a:schemeClr val="tx1"/>
                          </a:solidFill>
                          <a:effectLst/>
                          <a:latin typeface="+mn-lt"/>
                          <a:cs typeface="Times New Roman" panose="02020603050405020304" pitchFamily="18" charset="0"/>
                        </a:rPr>
                        <a:t> </a:t>
                      </a:r>
                    </a:p>
                    <a:p>
                      <a:pPr marL="291465">
                        <a:lnSpc>
                          <a:spcPct val="150000"/>
                        </a:lnSpc>
                        <a:spcAft>
                          <a:spcPts val="0"/>
                        </a:spcAft>
                      </a:pPr>
                      <a:r>
                        <a:rPr lang="es-EC" sz="2000" b="0" dirty="0">
                          <a:solidFill>
                            <a:schemeClr val="tx1"/>
                          </a:solidFill>
                          <a:effectLst/>
                          <a:latin typeface="+mn-lt"/>
                          <a:cs typeface="Times New Roman" panose="02020603050405020304" pitchFamily="18" charset="0"/>
                        </a:rPr>
                        <a:t> </a:t>
                      </a:r>
                    </a:p>
                    <a:p>
                      <a:pPr marL="291465">
                        <a:lnSpc>
                          <a:spcPct val="150000"/>
                        </a:lnSpc>
                        <a:spcAft>
                          <a:spcPts val="0"/>
                        </a:spcAft>
                      </a:pPr>
                      <a:r>
                        <a:rPr lang="es-EC" sz="2000" b="0" dirty="0">
                          <a:solidFill>
                            <a:schemeClr val="tx1"/>
                          </a:solidFill>
                          <a:effectLst/>
                          <a:latin typeface="+mn-lt"/>
                          <a:cs typeface="Times New Roman" panose="02020603050405020304" pitchFamily="18" charset="0"/>
                        </a:rPr>
                        <a:t> </a:t>
                      </a:r>
                    </a:p>
                    <a:p>
                      <a:pPr marL="95250" indent="0">
                        <a:lnSpc>
                          <a:spcPct val="150000"/>
                        </a:lnSpc>
                        <a:spcAft>
                          <a:spcPts val="0"/>
                        </a:spcAft>
                        <a:buFont typeface="Wingdings" panose="05000000000000000000" pitchFamily="2" charset="2"/>
                        <a:buNone/>
                      </a:pPr>
                      <a:r>
                        <a:rPr lang="es-EC" sz="2000" b="0" dirty="0" smtClean="0">
                          <a:solidFill>
                            <a:schemeClr val="tx1"/>
                          </a:solidFill>
                          <a:effectLst/>
                          <a:latin typeface="+mn-lt"/>
                          <a:cs typeface="Times New Roman" panose="02020603050405020304" pitchFamily="18" charset="0"/>
                        </a:rPr>
                        <a:t>Talleres.</a:t>
                      </a:r>
                      <a:endParaRPr lang="es-EC" sz="2000" b="0" baseline="0" dirty="0" smtClean="0">
                        <a:solidFill>
                          <a:schemeClr val="tx1"/>
                        </a:solidFill>
                        <a:effectLst/>
                        <a:latin typeface="+mn-lt"/>
                        <a:cs typeface="Times New Roman" panose="02020603050405020304" pitchFamily="18" charset="0"/>
                      </a:endParaRPr>
                    </a:p>
                    <a:p>
                      <a:pPr marL="95250" indent="0">
                        <a:lnSpc>
                          <a:spcPct val="150000"/>
                        </a:lnSpc>
                        <a:spcAft>
                          <a:spcPts val="0"/>
                        </a:spcAft>
                        <a:buFont typeface="Wingdings" panose="05000000000000000000" pitchFamily="2" charset="2"/>
                        <a:buNone/>
                      </a:pPr>
                      <a:r>
                        <a:rPr kumimoji="0" lang="es-EC" sz="2000" b="0" kern="1200" dirty="0" smtClean="0">
                          <a:solidFill>
                            <a:schemeClr val="tx1"/>
                          </a:solidFill>
                          <a:effectLst/>
                          <a:latin typeface="+mn-lt"/>
                          <a:ea typeface="+mn-ea"/>
                          <a:cs typeface="Times New Roman" panose="02020603050405020304" pitchFamily="18" charset="0"/>
                        </a:rPr>
                        <a:t>De </a:t>
                      </a:r>
                      <a:r>
                        <a:rPr kumimoji="0" lang="es-EC" sz="2000" b="0" kern="1200" dirty="0">
                          <a:solidFill>
                            <a:schemeClr val="tx1"/>
                          </a:solidFill>
                          <a:effectLst/>
                          <a:latin typeface="+mn-lt"/>
                          <a:ea typeface="+mn-ea"/>
                          <a:cs typeface="Times New Roman" panose="02020603050405020304" pitchFamily="18" charset="0"/>
                        </a:rPr>
                        <a:t>acuerdo a la </a:t>
                      </a:r>
                      <a:r>
                        <a:rPr kumimoji="0" lang="es-EC" sz="2000" b="0" kern="1200" dirty="0" smtClean="0">
                          <a:solidFill>
                            <a:schemeClr val="tx1"/>
                          </a:solidFill>
                          <a:effectLst/>
                          <a:latin typeface="+mn-lt"/>
                          <a:ea typeface="+mn-ea"/>
                          <a:cs typeface="Times New Roman" panose="02020603050405020304" pitchFamily="18" charset="0"/>
                        </a:rPr>
                        <a:t>planificación.</a:t>
                      </a:r>
                      <a:endParaRPr kumimoji="0" lang="es-EC" sz="2000" b="0" kern="1200" dirty="0">
                        <a:solidFill>
                          <a:schemeClr val="tx1"/>
                        </a:solidFill>
                        <a:effectLst/>
                        <a:latin typeface="+mn-lt"/>
                        <a:ea typeface="+mn-ea"/>
                        <a:cs typeface="Times New Roman" panose="02020603050405020304" pitchFamily="18" charset="0"/>
                      </a:endParaRPr>
                    </a:p>
                  </a:txBody>
                  <a:tcPr marL="68580" marR="68580" marT="0" marB="0">
                    <a:solidFill>
                      <a:srgbClr val="FFFF66"/>
                    </a:solidFill>
                  </a:tcPr>
                </a:tc>
                <a:tc rowSpan="3">
                  <a:txBody>
                    <a:bodyPr/>
                    <a:lstStyle/>
                    <a:p>
                      <a:pPr marL="19050">
                        <a:lnSpc>
                          <a:spcPct val="150000"/>
                        </a:lnSpc>
                        <a:spcAft>
                          <a:spcPts val="0"/>
                        </a:spcAft>
                      </a:pPr>
                      <a:r>
                        <a:rPr lang="es-EC" sz="2000" b="0" dirty="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a:solidFill>
                            <a:schemeClr val="tx1"/>
                          </a:solidFill>
                          <a:effectLst/>
                          <a:latin typeface="+mn-lt"/>
                          <a:cs typeface="Times New Roman" panose="02020603050405020304" pitchFamily="18" charset="0"/>
                        </a:rPr>
                        <a:t>   </a:t>
                      </a:r>
                    </a:p>
                    <a:p>
                      <a:pPr marL="19050" algn="l">
                        <a:lnSpc>
                          <a:spcPct val="150000"/>
                        </a:lnSpc>
                        <a:spcAft>
                          <a:spcPts val="0"/>
                        </a:spcAft>
                      </a:pPr>
                      <a:r>
                        <a:rPr lang="es-EC" sz="2000" b="0" dirty="0">
                          <a:solidFill>
                            <a:schemeClr val="tx1"/>
                          </a:solidFill>
                          <a:effectLst/>
                          <a:latin typeface="+mn-lt"/>
                          <a:cs typeface="Times New Roman" panose="02020603050405020304" pitchFamily="18" charset="0"/>
                        </a:rPr>
                        <a:t>De acuerdo a la planificación</a:t>
                      </a:r>
                      <a:endParaRPr lang="es-EC" sz="20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rowSpan="3">
                  <a:txBody>
                    <a:bodyPr/>
                    <a:lstStyle/>
                    <a:p>
                      <a:pPr marL="19050">
                        <a:lnSpc>
                          <a:spcPct val="150000"/>
                        </a:lnSpc>
                        <a:spcAft>
                          <a:spcPts val="0"/>
                        </a:spcAft>
                      </a:pPr>
                      <a:r>
                        <a:rPr lang="es-EC" sz="2000" b="0" dirty="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a:solidFill>
                            <a:schemeClr val="tx1"/>
                          </a:solidFill>
                          <a:effectLst/>
                          <a:latin typeface="+mn-lt"/>
                          <a:cs typeface="Times New Roman" panose="02020603050405020304" pitchFamily="18" charset="0"/>
                        </a:rPr>
                        <a:t> </a:t>
                      </a:r>
                    </a:p>
                    <a:p>
                      <a:pPr marL="19050">
                        <a:lnSpc>
                          <a:spcPct val="150000"/>
                        </a:lnSpc>
                        <a:spcAft>
                          <a:spcPts val="0"/>
                        </a:spcAft>
                      </a:pPr>
                      <a:r>
                        <a:rPr lang="es-EC" sz="2000" b="0" dirty="0">
                          <a:solidFill>
                            <a:schemeClr val="tx1"/>
                          </a:solidFill>
                          <a:effectLst/>
                          <a:latin typeface="+mn-lt"/>
                          <a:cs typeface="Times New Roman" panose="02020603050405020304" pitchFamily="18" charset="0"/>
                        </a:rPr>
                        <a:t>  </a:t>
                      </a:r>
                    </a:p>
                    <a:p>
                      <a:pPr marL="19050" algn="ctr">
                        <a:lnSpc>
                          <a:spcPct val="150000"/>
                        </a:lnSpc>
                        <a:spcAft>
                          <a:spcPts val="0"/>
                        </a:spcAft>
                      </a:pPr>
                      <a:r>
                        <a:rPr lang="es-EC" sz="2000" b="0" dirty="0">
                          <a:solidFill>
                            <a:schemeClr val="tx1"/>
                          </a:solidFill>
                          <a:effectLst/>
                          <a:latin typeface="+mn-lt"/>
                          <a:cs typeface="Times New Roman" panose="02020603050405020304" pitchFamily="18" charset="0"/>
                        </a:rPr>
                        <a:t>Facilitador especialista contratado.</a:t>
                      </a:r>
                    </a:p>
                    <a:p>
                      <a:pPr marL="19050">
                        <a:lnSpc>
                          <a:spcPct val="150000"/>
                        </a:lnSpc>
                        <a:spcAft>
                          <a:spcPts val="0"/>
                        </a:spcAft>
                        <a:tabLst>
                          <a:tab pos="-114300" algn="l"/>
                        </a:tabLst>
                      </a:pPr>
                      <a:r>
                        <a:rPr lang="es-EC" sz="2000" b="0" dirty="0">
                          <a:solidFill>
                            <a:schemeClr val="tx1"/>
                          </a:solidFill>
                          <a:effectLst/>
                          <a:latin typeface="+mn-lt"/>
                          <a:cs typeface="Times New Roman" panose="02020603050405020304" pitchFamily="18" charset="0"/>
                        </a:rPr>
                        <a:t> </a:t>
                      </a:r>
                    </a:p>
                    <a:p>
                      <a:pPr>
                        <a:lnSpc>
                          <a:spcPct val="150000"/>
                        </a:lnSpc>
                        <a:spcAft>
                          <a:spcPts val="0"/>
                        </a:spcAft>
                      </a:pPr>
                      <a:r>
                        <a:rPr lang="es-EC" sz="2000" b="0" dirty="0">
                          <a:solidFill>
                            <a:schemeClr val="tx1"/>
                          </a:solidFill>
                          <a:effectLst/>
                          <a:latin typeface="+mn-lt"/>
                          <a:cs typeface="Times New Roman" panose="02020603050405020304" pitchFamily="18" charset="0"/>
                        </a:rPr>
                        <a:t> </a:t>
                      </a:r>
                    </a:p>
                    <a:p>
                      <a:pPr>
                        <a:lnSpc>
                          <a:spcPct val="150000"/>
                        </a:lnSpc>
                        <a:spcAft>
                          <a:spcPts val="0"/>
                        </a:spcAft>
                      </a:pPr>
                      <a:r>
                        <a:rPr lang="es-EC" sz="2000" b="0" dirty="0">
                          <a:solidFill>
                            <a:schemeClr val="tx1"/>
                          </a:solidFill>
                          <a:effectLst/>
                          <a:latin typeface="+mn-lt"/>
                          <a:cs typeface="Times New Roman" panose="02020603050405020304" pitchFamily="18" charset="0"/>
                        </a:rPr>
                        <a:t> </a:t>
                      </a:r>
                      <a:endParaRPr lang="es-EC" sz="20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r>
              <a:tr h="0">
                <a:tc>
                  <a:txBody>
                    <a:bodyPr/>
                    <a:lstStyle/>
                    <a:p>
                      <a:pPr algn="ctr">
                        <a:lnSpc>
                          <a:spcPct val="150000"/>
                        </a:lnSpc>
                        <a:spcAft>
                          <a:spcPts val="0"/>
                        </a:spcAft>
                      </a:pPr>
                      <a:r>
                        <a:rPr lang="es-EC" sz="1600" b="0">
                          <a:solidFill>
                            <a:schemeClr val="tx1"/>
                          </a:solidFill>
                          <a:effectLst/>
                          <a:latin typeface="+mn-lt"/>
                          <a:cs typeface="Times New Roman" panose="02020603050405020304" pitchFamily="18" charset="0"/>
                        </a:rPr>
                        <a:t>XXXX</a:t>
                      </a:r>
                      <a:endParaRPr lang="es-EC" sz="1600" b="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a:lnSpc>
                          <a:spcPct val="150000"/>
                        </a:lnSpc>
                        <a:spcAft>
                          <a:spcPts val="0"/>
                        </a:spcAft>
                      </a:pPr>
                      <a:r>
                        <a:rPr lang="es-EC" sz="2000" b="0" dirty="0">
                          <a:solidFill>
                            <a:schemeClr val="tx1"/>
                          </a:solidFill>
                          <a:effectLst/>
                          <a:latin typeface="+mn-lt"/>
                          <a:cs typeface="Times New Roman" panose="02020603050405020304" pitchFamily="18" charset="0"/>
                        </a:rPr>
                        <a:t> </a:t>
                      </a:r>
                      <a:endParaRPr lang="es-EC" sz="2000" b="0" dirty="0" smtClean="0">
                        <a:solidFill>
                          <a:schemeClr val="tx1"/>
                        </a:solidFill>
                        <a:effectLst/>
                        <a:latin typeface="+mn-lt"/>
                        <a:cs typeface="Times New Roman" panose="02020603050405020304" pitchFamily="18" charset="0"/>
                      </a:endParaRPr>
                    </a:p>
                    <a:p>
                      <a:pPr>
                        <a:lnSpc>
                          <a:spcPct val="150000"/>
                        </a:lnSpc>
                        <a:spcAft>
                          <a:spcPts val="0"/>
                        </a:spcAft>
                      </a:pPr>
                      <a:r>
                        <a:rPr lang="es-EC" sz="2000" b="0" dirty="0" smtClean="0">
                          <a:solidFill>
                            <a:schemeClr val="tx1"/>
                          </a:solidFill>
                          <a:effectLst/>
                          <a:latin typeface="+mn-lt"/>
                          <a:cs typeface="Times New Roman" panose="02020603050405020304" pitchFamily="18" charset="0"/>
                        </a:rPr>
                        <a:t>Aplicaciones </a:t>
                      </a:r>
                      <a:r>
                        <a:rPr lang="es-EC" sz="2000" b="0" dirty="0">
                          <a:solidFill>
                            <a:schemeClr val="tx1"/>
                          </a:solidFill>
                          <a:effectLst/>
                          <a:latin typeface="+mn-lt"/>
                          <a:cs typeface="Times New Roman" panose="02020603050405020304" pitchFamily="18" charset="0"/>
                        </a:rPr>
                        <a:t>de la Programación Neurolingüística</a:t>
                      </a:r>
                      <a:r>
                        <a:rPr lang="es-EC" sz="2000" b="0" dirty="0" smtClean="0">
                          <a:solidFill>
                            <a:schemeClr val="tx1"/>
                          </a:solidFill>
                          <a:effectLst/>
                          <a:latin typeface="+mn-lt"/>
                          <a:cs typeface="Times New Roman" panose="02020603050405020304" pitchFamily="18" charset="0"/>
                        </a:rPr>
                        <a:t>.</a:t>
                      </a:r>
                      <a:r>
                        <a:rPr lang="es-EC" sz="2000" b="0" dirty="0">
                          <a:solidFill>
                            <a:schemeClr val="tx1"/>
                          </a:solidFill>
                          <a:effectLst/>
                          <a:latin typeface="+mn-lt"/>
                          <a:cs typeface="Times New Roman" panose="02020603050405020304" pitchFamily="18" charset="0"/>
                        </a:rPr>
                        <a:t> </a:t>
                      </a:r>
                      <a:endParaRPr lang="es-EC" sz="20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r h="0">
                <a:tc>
                  <a:txBody>
                    <a:bodyPr/>
                    <a:lstStyle/>
                    <a:p>
                      <a:pPr algn="ctr">
                        <a:lnSpc>
                          <a:spcPct val="150000"/>
                        </a:lnSpc>
                        <a:spcAft>
                          <a:spcPts val="0"/>
                        </a:spcAft>
                      </a:pPr>
                      <a:r>
                        <a:rPr lang="es-EC" sz="1600" b="0" dirty="0" err="1">
                          <a:solidFill>
                            <a:schemeClr val="tx1"/>
                          </a:solidFill>
                          <a:effectLst/>
                          <a:latin typeface="+mn-lt"/>
                          <a:cs typeface="Times New Roman" panose="02020603050405020304" pitchFamily="18" charset="0"/>
                        </a:rPr>
                        <a:t>XXXX</a:t>
                      </a:r>
                      <a:endParaRPr lang="es-EC" sz="1600" b="0" dirty="0">
                        <a:solidFill>
                          <a:schemeClr val="tx1"/>
                        </a:solidFill>
                        <a:effectLst/>
                        <a:latin typeface="+mn-lt"/>
                        <a:ea typeface="Calibri"/>
                        <a:cs typeface="Times New Roman" panose="02020603050405020304" pitchFamily="18" charset="0"/>
                      </a:endParaRPr>
                    </a:p>
                  </a:txBody>
                  <a:tcPr marL="68580" marR="68580" marT="0" marB="0" anchor="ctr">
                    <a:solidFill>
                      <a:srgbClr val="FFFF66"/>
                    </a:solidFill>
                  </a:tcPr>
                </a:tc>
                <a:tc>
                  <a:txBody>
                    <a:bodyPr/>
                    <a:lstStyle/>
                    <a:p>
                      <a:pPr>
                        <a:lnSpc>
                          <a:spcPct val="150000"/>
                        </a:lnSpc>
                        <a:spcAft>
                          <a:spcPts val="0"/>
                        </a:spcAft>
                      </a:pPr>
                      <a:r>
                        <a:rPr lang="es-EC" sz="2000" b="0" dirty="0">
                          <a:solidFill>
                            <a:schemeClr val="tx1"/>
                          </a:solidFill>
                          <a:effectLst/>
                          <a:latin typeface="+mn-lt"/>
                          <a:cs typeface="Times New Roman" panose="02020603050405020304" pitchFamily="18" charset="0"/>
                        </a:rPr>
                        <a:t> </a:t>
                      </a:r>
                      <a:r>
                        <a:rPr lang="es-EC" sz="2000" b="0" dirty="0" smtClean="0">
                          <a:solidFill>
                            <a:schemeClr val="tx1"/>
                          </a:solidFill>
                          <a:effectLst/>
                          <a:latin typeface="+mn-lt"/>
                          <a:cs typeface="Times New Roman" panose="02020603050405020304" pitchFamily="18" charset="0"/>
                        </a:rPr>
                        <a:t>Evaluación </a:t>
                      </a:r>
                      <a:r>
                        <a:rPr lang="es-EC" sz="2000" b="0" dirty="0">
                          <a:solidFill>
                            <a:schemeClr val="tx1"/>
                          </a:solidFill>
                          <a:effectLst/>
                          <a:latin typeface="+mn-lt"/>
                          <a:cs typeface="Times New Roman" panose="02020603050405020304" pitchFamily="18" charset="0"/>
                        </a:rPr>
                        <a:t>científica</a:t>
                      </a:r>
                      <a:r>
                        <a:rPr lang="es-EC" sz="2000" b="0" dirty="0" smtClean="0">
                          <a:solidFill>
                            <a:schemeClr val="tx1"/>
                          </a:solidFill>
                          <a:effectLst/>
                          <a:latin typeface="+mn-lt"/>
                          <a:cs typeface="Times New Roman" panose="02020603050405020304" pitchFamily="18" charset="0"/>
                        </a:rPr>
                        <a:t>.</a:t>
                      </a:r>
                      <a:endParaRPr lang="es-EC" sz="2000" b="0" dirty="0">
                        <a:solidFill>
                          <a:schemeClr val="tx1"/>
                        </a:solidFill>
                        <a:effectLst/>
                        <a:latin typeface="+mn-lt"/>
                        <a:ea typeface="Calibri"/>
                        <a:cs typeface="Times New Roman" panose="02020603050405020304" pitchFamily="18" charset="0"/>
                      </a:endParaRPr>
                    </a:p>
                  </a:txBody>
                  <a:tcPr marL="68580" marR="68580" marT="0" marB="0">
                    <a:solidFill>
                      <a:srgbClr val="FFFF66"/>
                    </a:solidFill>
                  </a:tcPr>
                </a:tc>
                <a:tc vMerge="1">
                  <a:txBody>
                    <a:bodyPr/>
                    <a:lstStyle/>
                    <a:p>
                      <a:endParaRPr lang="es-EC"/>
                    </a:p>
                  </a:txBody>
                  <a:tcPr/>
                </a:tc>
                <a:tc vMerge="1">
                  <a:txBody>
                    <a:bodyPr/>
                    <a:lstStyle/>
                    <a:p>
                      <a:endParaRPr lang="es-EC"/>
                    </a:p>
                  </a:txBody>
                  <a:tcPr/>
                </a:tc>
                <a:tc vMerge="1">
                  <a:txBody>
                    <a:bodyPr/>
                    <a:lstStyle/>
                    <a:p>
                      <a:endParaRPr lang="es-EC"/>
                    </a:p>
                  </a:txBody>
                  <a:tcPr/>
                </a:tc>
              </a:tr>
            </a:tbl>
          </a:graphicData>
        </a:graphic>
      </p:graphicFrame>
      <p:sp>
        <p:nvSpPr>
          <p:cNvPr id="4" name="Rectangle 1"/>
          <p:cNvSpPr>
            <a:spLocks noChangeArrowheads="1"/>
          </p:cNvSpPr>
          <p:nvPr/>
        </p:nvSpPr>
        <p:spPr bwMode="auto">
          <a:xfrm>
            <a:off x="576263" y="2209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 algn="l"/>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4 Rectángulo"/>
          <p:cNvSpPr/>
          <p:nvPr/>
        </p:nvSpPr>
        <p:spPr>
          <a:xfrm>
            <a:off x="2051720" y="548680"/>
            <a:ext cx="4824536"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UNIDAD No. </a:t>
            </a:r>
            <a:r>
              <a:rPr lang="es-EC" sz="3200" b="1" dirty="0" smtClean="0">
                <a:latin typeface="Arial" panose="020B0604020202020204" pitchFamily="34" charset="0"/>
                <a:cs typeface="Arial" panose="020B0604020202020204" pitchFamily="34" charset="0"/>
              </a:rPr>
              <a:t>9</a:t>
            </a:r>
            <a:endParaRPr lang="es-EC" sz="3200" dirty="0">
              <a:solidFill>
                <a:srgbClr val="FF0000"/>
              </a:solidFill>
            </a:endParaRPr>
          </a:p>
        </p:txBody>
      </p:sp>
    </p:spTree>
    <p:extLst>
      <p:ext uri="{BB962C8B-B14F-4D97-AF65-F5344CB8AC3E}">
        <p14:creationId xmlns:p14="http://schemas.microsoft.com/office/powerpoint/2010/main" val="306379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1 CuadroTexto"/>
          <p:cNvSpPr txBox="1"/>
          <p:nvPr/>
        </p:nvSpPr>
        <p:spPr>
          <a:xfrm>
            <a:off x="1115615" y="1124744"/>
            <a:ext cx="7077243" cy="584775"/>
          </a:xfrm>
          <a:prstGeom prst="rect">
            <a:avLst/>
          </a:prstGeom>
          <a:solidFill>
            <a:schemeClr val="bg1"/>
          </a:solidFill>
          <a:scene3d>
            <a:camera prst="orthographicFront"/>
            <a:lightRig rig="threePt" dir="t"/>
          </a:scene3d>
          <a:sp3d>
            <a:bevelT/>
          </a:sp3d>
        </p:spPr>
        <p:txBody>
          <a:bodyPr wrap="square" rtlCol="0">
            <a:spAutoFit/>
          </a:bodyPr>
          <a:lstStyle/>
          <a:p>
            <a:pPr algn="ctr"/>
            <a:r>
              <a:rPr lang="es-ES" sz="3200" b="1" dirty="0" smtClean="0"/>
              <a:t>PREVISIÓN DE LA EVALUACIÓN</a:t>
            </a:r>
            <a:endParaRPr lang="es-EC" sz="3200" b="1" dirty="0"/>
          </a:p>
        </p:txBody>
      </p:sp>
      <p:sp>
        <p:nvSpPr>
          <p:cNvPr id="3" name="2 Rectángulo"/>
          <p:cNvSpPr/>
          <p:nvPr/>
        </p:nvSpPr>
        <p:spPr>
          <a:xfrm>
            <a:off x="1115616" y="2060848"/>
            <a:ext cx="7077243" cy="3970318"/>
          </a:xfrm>
          <a:prstGeom prst="rect">
            <a:avLst/>
          </a:prstGeom>
          <a:solidFill>
            <a:srgbClr val="FFFF66"/>
          </a:solidFill>
          <a:ln w="9525">
            <a:noFill/>
            <a:miter lim="800000"/>
            <a:headEnd/>
            <a:tailEnd/>
          </a:ln>
        </p:spPr>
        <p:txBody>
          <a:bodyPr wrap="square">
            <a:spAutoFit/>
          </a:bodyPr>
          <a:lstStyle/>
          <a:p>
            <a:pPr algn="just"/>
            <a:r>
              <a:rPr lang="es-EC" sz="2800" dirty="0">
                <a:cs typeface="Times New Roman" panose="02020603050405020304" pitchFamily="18" charset="0"/>
              </a:rPr>
              <a:t>La evaluación será en forma: integral, permanente, participativa, científica, educativa, interdisciplinaria y sencilla, antes, durante y después del proceso educativo, ya que esto permitirá conocer los aciertos y errores que se está produciendo en el desarrollo del curso, de acuerdo a los Instrumentos del Modelo Educativo de Fuerzas Armadas. </a:t>
            </a:r>
          </a:p>
        </p:txBody>
      </p:sp>
    </p:spTree>
    <p:extLst>
      <p:ext uri="{BB962C8B-B14F-4D97-AF65-F5344CB8AC3E}">
        <p14:creationId xmlns:p14="http://schemas.microsoft.com/office/powerpoint/2010/main" val="334230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3 Rectángulo"/>
          <p:cNvSpPr/>
          <p:nvPr/>
        </p:nvSpPr>
        <p:spPr>
          <a:xfrm>
            <a:off x="1475656" y="692696"/>
            <a:ext cx="6624736" cy="954107"/>
          </a:xfrm>
          <a:prstGeom prst="rect">
            <a:avLst/>
          </a:prstGeom>
          <a:solidFill>
            <a:schemeClr val="bg1"/>
          </a:solidFill>
          <a:effectLst>
            <a:softEdge rad="12700"/>
          </a:effectLst>
          <a:scene3d>
            <a:camera prst="orthographicFront"/>
            <a:lightRig rig="threePt" dir="t"/>
          </a:scene3d>
          <a:sp3d>
            <a:bevelT/>
          </a:sp3d>
        </p:spPr>
        <p:txBody>
          <a:bodyPr wrap="square">
            <a:spAutoFit/>
          </a:bodyPr>
          <a:lstStyle/>
          <a:p>
            <a:pPr algn="ctr"/>
            <a:r>
              <a:rPr lang="es-EC" sz="2800" b="1" dirty="0" smtClean="0">
                <a:cs typeface="Times New Roman" panose="02020603050405020304" pitchFamily="18" charset="0"/>
              </a:rPr>
              <a:t>PAUTAS GENERALES DE ACREDITACIÓN Y EVALUACIÓN</a:t>
            </a:r>
            <a:endParaRPr lang="es-EC" sz="2800" dirty="0">
              <a:cs typeface="Times New Roman" panose="02020603050405020304" pitchFamily="18" charset="0"/>
            </a:endParaRPr>
          </a:p>
        </p:txBody>
      </p:sp>
      <p:sp>
        <p:nvSpPr>
          <p:cNvPr id="5" name="4 Rectángulo"/>
          <p:cNvSpPr/>
          <p:nvPr/>
        </p:nvSpPr>
        <p:spPr>
          <a:xfrm>
            <a:off x="827584" y="1916832"/>
            <a:ext cx="7776864" cy="95410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Asistencia obligatoria al </a:t>
            </a:r>
            <a:r>
              <a:rPr lang="es-EC" sz="2800" dirty="0" err="1">
                <a:cs typeface="Times New Roman" panose="02020603050405020304" pitchFamily="18" charset="0"/>
              </a:rPr>
              <a:t>8O</a:t>
            </a:r>
            <a:r>
              <a:rPr lang="es-EC" sz="2800" dirty="0">
                <a:cs typeface="Times New Roman" panose="02020603050405020304" pitchFamily="18" charset="0"/>
              </a:rPr>
              <a:t>% de las clases para acceder a la evaluación.</a:t>
            </a:r>
          </a:p>
        </p:txBody>
      </p:sp>
      <p:sp>
        <p:nvSpPr>
          <p:cNvPr id="6" name="5 Rectángulo"/>
          <p:cNvSpPr/>
          <p:nvPr/>
        </p:nvSpPr>
        <p:spPr>
          <a:xfrm>
            <a:off x="827584" y="2978949"/>
            <a:ext cx="7776864" cy="95410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Se evaluará la participación de los integrantes los talleres tanto en forma presencial como virtual. </a:t>
            </a:r>
          </a:p>
        </p:txBody>
      </p:sp>
      <p:sp>
        <p:nvSpPr>
          <p:cNvPr id="7" name="6 Rectángulo"/>
          <p:cNvSpPr/>
          <p:nvPr/>
        </p:nvSpPr>
        <p:spPr>
          <a:xfrm>
            <a:off x="827584" y="4062551"/>
            <a:ext cx="7776864" cy="2246769"/>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Se evaluará la elaboración de un diseño de planificación de una clase, la confección de un Syllabus, portafolio del Docente y una clase demostrativa con todas las técnicas y estrategias educativas que pueda desarrollar.</a:t>
            </a:r>
          </a:p>
        </p:txBody>
      </p:sp>
    </p:spTree>
    <p:extLst>
      <p:ext uri="{BB962C8B-B14F-4D97-AF65-F5344CB8AC3E}">
        <p14:creationId xmlns:p14="http://schemas.microsoft.com/office/powerpoint/2010/main" val="221625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3 Rectángulo"/>
          <p:cNvSpPr/>
          <p:nvPr/>
        </p:nvSpPr>
        <p:spPr>
          <a:xfrm>
            <a:off x="2771800" y="548680"/>
            <a:ext cx="3590285"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cs typeface="Times New Roman" panose="02020603050405020304" pitchFamily="18" charset="0"/>
              </a:rPr>
              <a:t>BIBLIOGRAFÍA</a:t>
            </a:r>
            <a:endParaRPr lang="es-EC" sz="3200" dirty="0">
              <a:cs typeface="Times New Roman" panose="02020603050405020304" pitchFamily="18" charset="0"/>
            </a:endParaRPr>
          </a:p>
        </p:txBody>
      </p:sp>
      <p:sp>
        <p:nvSpPr>
          <p:cNvPr id="5" name="4 Rectángulo"/>
          <p:cNvSpPr/>
          <p:nvPr/>
        </p:nvSpPr>
        <p:spPr>
          <a:xfrm>
            <a:off x="899592" y="1323925"/>
            <a:ext cx="7632848" cy="1384995"/>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En cada taller se presentarán las recomendaciones bibliográficas y el docente  proporcionara material vía página web. </a:t>
            </a:r>
          </a:p>
        </p:txBody>
      </p:sp>
      <p:sp>
        <p:nvSpPr>
          <p:cNvPr id="6" name="5 Rectángulo"/>
          <p:cNvSpPr/>
          <p:nvPr/>
        </p:nvSpPr>
        <p:spPr>
          <a:xfrm>
            <a:off x="2771801" y="3068960"/>
            <a:ext cx="3590284"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cs typeface="Times New Roman" panose="02020603050405020304" pitchFamily="18" charset="0"/>
              </a:rPr>
              <a:t>DOCENTES</a:t>
            </a:r>
            <a:endParaRPr lang="es-EC" sz="3200" dirty="0">
              <a:cs typeface="Times New Roman" panose="02020603050405020304" pitchFamily="18" charset="0"/>
            </a:endParaRPr>
          </a:p>
        </p:txBody>
      </p:sp>
      <p:sp>
        <p:nvSpPr>
          <p:cNvPr id="7" name="6 Rectángulo"/>
          <p:cNvSpPr/>
          <p:nvPr/>
        </p:nvSpPr>
        <p:spPr>
          <a:xfrm>
            <a:off x="899592" y="3717032"/>
            <a:ext cx="7632848" cy="2677656"/>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Se contará con docentes capacitados en el área de Pedagogía, los mismos que serán los encargados de impartir el curso, además de realizar las coordinaciones necesarias para obtener docentes expertos para la asignatura de Neurolingüística.</a:t>
            </a:r>
          </a:p>
        </p:txBody>
      </p:sp>
    </p:spTree>
    <p:extLst>
      <p:ext uri="{BB962C8B-B14F-4D97-AF65-F5344CB8AC3E}">
        <p14:creationId xmlns:p14="http://schemas.microsoft.com/office/powerpoint/2010/main" val="16068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pic>
        <p:nvPicPr>
          <p:cNvPr id="4100" name="Picture 4" descr="https://encrypted-tbn3.gstatic.com/images?q=tbn:ANd9GcQ-waQZRCjaYe_AYeM5pvcP-Td2QDJn5TOTazEPTi79FsMAUZP5l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8496944" cy="61206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2000"/>
                                        <p:tgtEl>
                                          <p:spTgt spid="4100"/>
                                        </p:tgtEl>
                                      </p:cBhvr>
                                    </p:animEffect>
                                    <p:anim calcmode="lin" valueType="num">
                                      <p:cBhvr>
                                        <p:cTn id="8" dur="2000" fill="hold"/>
                                        <p:tgtEl>
                                          <p:spTgt spid="4100"/>
                                        </p:tgtEl>
                                        <p:attrNameLst>
                                          <p:attrName>ppt_w</p:attrName>
                                        </p:attrNameLst>
                                      </p:cBhvr>
                                      <p:tavLst>
                                        <p:tav tm="0" fmla="#ppt_w*sin(2.5*pi*$)">
                                          <p:val>
                                            <p:fltVal val="0"/>
                                          </p:val>
                                        </p:tav>
                                        <p:tav tm="100000">
                                          <p:val>
                                            <p:fltVal val="1"/>
                                          </p:val>
                                        </p:tav>
                                      </p:tavLst>
                                    </p:anim>
                                    <p:anim calcmode="lin" valueType="num">
                                      <p:cBhvr>
                                        <p:cTn id="9" dur="2000" fill="hold"/>
                                        <p:tgtEl>
                                          <p:spTgt spid="410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3 Rectángulo"/>
          <p:cNvSpPr/>
          <p:nvPr/>
        </p:nvSpPr>
        <p:spPr>
          <a:xfrm>
            <a:off x="1331640" y="467961"/>
            <a:ext cx="6408712"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FUNDAMENTACIÓN LEGAL</a:t>
            </a:r>
            <a:endParaRPr lang="es-EC" sz="3200" dirty="0">
              <a:cs typeface="Times New Roman" panose="02020603050405020304" pitchFamily="18" charset="0"/>
            </a:endParaRPr>
          </a:p>
        </p:txBody>
      </p:sp>
      <p:sp>
        <p:nvSpPr>
          <p:cNvPr id="2" name="1 Rectángulo"/>
          <p:cNvSpPr/>
          <p:nvPr/>
        </p:nvSpPr>
        <p:spPr>
          <a:xfrm>
            <a:off x="611560" y="1196752"/>
            <a:ext cx="8064896" cy="550920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marL="342900" indent="-342900" algn="just">
              <a:buFont typeface="Wingdings" panose="05000000000000000000" pitchFamily="2" charset="2"/>
              <a:buChar char="Ø"/>
            </a:pPr>
            <a:r>
              <a:rPr lang="es-ES" sz="3200" dirty="0">
                <a:cs typeface="Times New Roman" panose="02020603050405020304" pitchFamily="18" charset="0"/>
              </a:rPr>
              <a:t>Constitución de la República del Ecuador</a:t>
            </a:r>
            <a:r>
              <a:rPr lang="es-ES" sz="3200" dirty="0" smtClean="0">
                <a:cs typeface="Times New Roman" panose="02020603050405020304" pitchFamily="18" charset="0"/>
              </a:rPr>
              <a:t>.</a:t>
            </a:r>
            <a:endParaRPr lang="es-EC" sz="3200" dirty="0">
              <a:cs typeface="Times New Roman" panose="02020603050405020304" pitchFamily="18" charset="0"/>
            </a:endParaRPr>
          </a:p>
          <a:p>
            <a:pPr marL="342900" indent="-342900" algn="just">
              <a:buFont typeface="Wingdings" panose="05000000000000000000" pitchFamily="2" charset="2"/>
              <a:buChar char="Ø"/>
            </a:pPr>
            <a:r>
              <a:rPr lang="es-ES" sz="3200" dirty="0">
                <a:cs typeface="Times New Roman" panose="02020603050405020304" pitchFamily="18" charset="0"/>
              </a:rPr>
              <a:t>Ley Orgánica de la Defensa Nacional</a:t>
            </a:r>
            <a:r>
              <a:rPr lang="es-ES" sz="3200" dirty="0" smtClean="0">
                <a:cs typeface="Times New Roman" panose="02020603050405020304" pitchFamily="18" charset="0"/>
              </a:rPr>
              <a:t>.</a:t>
            </a:r>
            <a:endParaRPr lang="es-EC" sz="32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es-ES" sz="3200" dirty="0" smtClean="0">
                <a:cs typeface="Times New Roman" panose="02020603050405020304" pitchFamily="18" charset="0"/>
              </a:rPr>
              <a:t>Ley </a:t>
            </a:r>
            <a:r>
              <a:rPr lang="es-ES" sz="3200" dirty="0">
                <a:cs typeface="Times New Roman" panose="02020603050405020304" pitchFamily="18" charset="0"/>
              </a:rPr>
              <a:t>Orgánica de Educación Superior. </a:t>
            </a:r>
          </a:p>
          <a:p>
            <a:pPr marL="342900" indent="-342900" algn="just">
              <a:buFont typeface="Wingdings" panose="05000000000000000000" pitchFamily="2" charset="2"/>
              <a:buChar char="Ø"/>
            </a:pPr>
            <a:r>
              <a:rPr lang="es-ES" sz="3200" dirty="0">
                <a:cs typeface="Times New Roman" panose="02020603050405020304" pitchFamily="18" charset="0"/>
              </a:rPr>
              <a:t>Ley de Personal de las FF.AA. </a:t>
            </a:r>
          </a:p>
          <a:p>
            <a:pPr marL="342900" indent="-342900" algn="just">
              <a:buFont typeface="Wingdings" panose="05000000000000000000" pitchFamily="2" charset="2"/>
              <a:buChar char="Ø"/>
            </a:pPr>
            <a:r>
              <a:rPr lang="es-ES" sz="3200" dirty="0" smtClean="0">
                <a:cs typeface="Times New Roman" panose="02020603050405020304" pitchFamily="18" charset="0"/>
              </a:rPr>
              <a:t>Reglamento </a:t>
            </a:r>
            <a:r>
              <a:rPr lang="es-ES" sz="3200" dirty="0">
                <a:cs typeface="Times New Roman" panose="02020603050405020304" pitchFamily="18" charset="0"/>
              </a:rPr>
              <a:t>a la Ley de Personal de las </a:t>
            </a:r>
            <a:r>
              <a:rPr lang="es-ES" sz="3200" dirty="0" smtClean="0">
                <a:cs typeface="Times New Roman" panose="02020603050405020304" pitchFamily="18" charset="0"/>
              </a:rPr>
              <a:t>FF.AA. </a:t>
            </a:r>
          </a:p>
          <a:p>
            <a:pPr marL="342900" indent="-342900" algn="just">
              <a:buFont typeface="Wingdings" panose="05000000000000000000" pitchFamily="2" charset="2"/>
              <a:buChar char="Ø"/>
            </a:pPr>
            <a:r>
              <a:rPr lang="es-ES" sz="3200" dirty="0" smtClean="0">
                <a:cs typeface="Times New Roman" panose="02020603050405020304" pitchFamily="18" charset="0"/>
              </a:rPr>
              <a:t>Reglamento </a:t>
            </a:r>
            <a:r>
              <a:rPr lang="es-ES" sz="3200" dirty="0">
                <a:cs typeface="Times New Roman" panose="02020603050405020304" pitchFamily="18" charset="0"/>
              </a:rPr>
              <a:t>de Carrera Profesional del Personal Militar del Ejército</a:t>
            </a:r>
            <a:r>
              <a:rPr lang="es-ES" sz="3200" dirty="0" smtClean="0">
                <a:cs typeface="Times New Roman" panose="02020603050405020304" pitchFamily="18" charset="0"/>
              </a:rPr>
              <a:t>. </a:t>
            </a:r>
            <a:endParaRPr lang="es-ES" sz="3200" dirty="0">
              <a:cs typeface="Times New Roman" panose="02020603050405020304" pitchFamily="18" charset="0"/>
            </a:endParaRPr>
          </a:p>
          <a:p>
            <a:pPr marL="342900" indent="-342900" algn="just">
              <a:buFont typeface="Wingdings" panose="05000000000000000000" pitchFamily="2" charset="2"/>
              <a:buChar char="Ø"/>
            </a:pPr>
            <a:r>
              <a:rPr lang="es-ES" sz="3200" dirty="0" smtClean="0">
                <a:cs typeface="Times New Roman" panose="02020603050405020304" pitchFamily="18" charset="0"/>
              </a:rPr>
              <a:t>Reglamento </a:t>
            </a:r>
            <a:r>
              <a:rPr lang="es-ES" sz="3200" dirty="0">
                <a:cs typeface="Times New Roman" panose="02020603050405020304" pitchFamily="18" charset="0"/>
              </a:rPr>
              <a:t>de Régimen Académico</a:t>
            </a:r>
            <a:r>
              <a:rPr lang="es-ES" sz="3200" dirty="0" smtClean="0">
                <a:cs typeface="Times New Roman" panose="02020603050405020304" pitchFamily="18" charset="0"/>
              </a:rPr>
              <a:t>. </a:t>
            </a:r>
          </a:p>
          <a:p>
            <a:pPr marL="342900" indent="-342900" algn="just">
              <a:buFont typeface="Wingdings" panose="05000000000000000000" pitchFamily="2" charset="2"/>
              <a:buChar char="Ø"/>
            </a:pPr>
            <a:r>
              <a:rPr lang="es-ES" sz="3200" dirty="0" smtClean="0">
                <a:cs typeface="Times New Roman" panose="02020603050405020304" pitchFamily="18" charset="0"/>
              </a:rPr>
              <a:t>Reglamento </a:t>
            </a:r>
            <a:r>
              <a:rPr lang="es-ES" sz="3200" dirty="0">
                <a:cs typeface="Times New Roman" panose="02020603050405020304" pitchFamily="18" charset="0"/>
              </a:rPr>
              <a:t>de los Institutos Técnicos y Tecnológicos</a:t>
            </a:r>
            <a:r>
              <a:rPr lang="es-ES" sz="3200" dirty="0" smtClean="0">
                <a:cs typeface="Times New Roman" panose="02020603050405020304" pitchFamily="18" charset="0"/>
              </a:rPr>
              <a:t>. </a:t>
            </a:r>
            <a:endParaRPr lang="es-EC" sz="3200" dirty="0">
              <a:latin typeface="Arial" panose="020B0604020202020204" pitchFamily="34" charset="0"/>
              <a:cs typeface="Arial" panose="020B0604020202020204" pitchFamily="34" charset="0"/>
            </a:endParaRPr>
          </a:p>
        </p:txBody>
      </p:sp>
      <p:sp>
        <p:nvSpPr>
          <p:cNvPr id="8" name="7 Botón de acción: Hacia delante o Siguiente">
            <a:hlinkClick r:id="rId2" action="ppaction://hlinksldjump" highlightClick="1"/>
          </p:cNvPr>
          <p:cNvSpPr/>
          <p:nvPr/>
        </p:nvSpPr>
        <p:spPr>
          <a:xfrm>
            <a:off x="7930707" y="620688"/>
            <a:ext cx="1008112" cy="23083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5873227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3 Rectángulo"/>
          <p:cNvSpPr/>
          <p:nvPr/>
        </p:nvSpPr>
        <p:spPr>
          <a:xfrm>
            <a:off x="1403648" y="323945"/>
            <a:ext cx="6408712"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t>LOS MÉTODOS DE ENSEÑANZA</a:t>
            </a:r>
            <a:endParaRPr lang="es-EC" sz="3200" dirty="0">
              <a:cs typeface="Times New Roman" panose="02020603050405020304" pitchFamily="18" charset="0"/>
            </a:endParaRPr>
          </a:p>
        </p:txBody>
      </p:sp>
      <p:sp>
        <p:nvSpPr>
          <p:cNvPr id="2" name="1 Rectángulo"/>
          <p:cNvSpPr/>
          <p:nvPr/>
        </p:nvSpPr>
        <p:spPr>
          <a:xfrm>
            <a:off x="251520" y="2492896"/>
            <a:ext cx="8712968" cy="4247317"/>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100" b="1" dirty="0">
                <a:cs typeface="Times New Roman" panose="02020603050405020304" pitchFamily="18" charset="0"/>
              </a:rPr>
              <a:t>Método de Trabajo Individual: </a:t>
            </a:r>
            <a:r>
              <a:rPr lang="es-EC" sz="2100" dirty="0" smtClean="0">
                <a:cs typeface="Times New Roman" panose="02020603050405020304" pitchFamily="18" charset="0"/>
              </a:rPr>
              <a:t>Procura </a:t>
            </a:r>
            <a:r>
              <a:rPr lang="es-EC" sz="2100" dirty="0">
                <a:cs typeface="Times New Roman" panose="02020603050405020304" pitchFamily="18" charset="0"/>
              </a:rPr>
              <a:t>conciliar las diferencias individuales el trabajo escolar, por medio de tareas diferenciadas, estudio dirigido, </a:t>
            </a:r>
            <a:r>
              <a:rPr lang="es-EC" sz="2100" dirty="0" smtClean="0">
                <a:cs typeface="Times New Roman" panose="02020603050405020304" pitchFamily="18" charset="0"/>
              </a:rPr>
              <a:t>quedando </a:t>
            </a:r>
            <a:r>
              <a:rPr lang="es-EC" sz="2100" dirty="0">
                <a:cs typeface="Times New Roman" panose="02020603050405020304" pitchFamily="18" charset="0"/>
              </a:rPr>
              <a:t>el profesor con mayor libertad para orientar en </a:t>
            </a:r>
            <a:r>
              <a:rPr lang="es-EC" sz="2100" dirty="0" smtClean="0">
                <a:cs typeface="Times New Roman" panose="02020603050405020304" pitchFamily="18" charset="0"/>
              </a:rPr>
              <a:t>las </a:t>
            </a:r>
            <a:r>
              <a:rPr lang="es-EC" sz="2100" dirty="0">
                <a:cs typeface="Times New Roman" panose="02020603050405020304" pitchFamily="18" charset="0"/>
              </a:rPr>
              <a:t>dificultades.</a:t>
            </a:r>
          </a:p>
          <a:p>
            <a:pPr algn="just"/>
            <a:r>
              <a:rPr lang="es-EC" sz="900" dirty="0">
                <a:cs typeface="Times New Roman" panose="02020603050405020304" pitchFamily="18" charset="0"/>
              </a:rPr>
              <a:t> </a:t>
            </a:r>
          </a:p>
          <a:p>
            <a:pPr algn="just"/>
            <a:r>
              <a:rPr lang="es-EC" sz="2100" b="1" dirty="0">
                <a:cs typeface="Times New Roman" panose="02020603050405020304" pitchFamily="18" charset="0"/>
              </a:rPr>
              <a:t>Método de Trabajo Colectivo: </a:t>
            </a:r>
            <a:r>
              <a:rPr lang="es-EC" sz="2100" dirty="0">
                <a:cs typeface="Times New Roman" panose="02020603050405020304" pitchFamily="18" charset="0"/>
              </a:rPr>
              <a:t>Se apoya sobre la enseñanza en grupo. Plan de estudio repartido entre </a:t>
            </a:r>
            <a:r>
              <a:rPr lang="es-EC" sz="2100" dirty="0" smtClean="0">
                <a:cs typeface="Times New Roman" panose="02020603050405020304" pitchFamily="18" charset="0"/>
              </a:rPr>
              <a:t>el grupo, cada </a:t>
            </a:r>
            <a:r>
              <a:rPr lang="es-EC" sz="2100" dirty="0">
                <a:cs typeface="Times New Roman" panose="02020603050405020304" pitchFamily="18" charset="0"/>
              </a:rPr>
              <a:t>uno con una </a:t>
            </a:r>
            <a:r>
              <a:rPr lang="es-EC" sz="2100" dirty="0" smtClean="0">
                <a:cs typeface="Times New Roman" panose="02020603050405020304" pitchFamily="18" charset="0"/>
              </a:rPr>
              <a:t>responsabilidad</a:t>
            </a:r>
            <a:r>
              <a:rPr lang="es-EC" sz="2100" dirty="0">
                <a:cs typeface="Times New Roman" panose="02020603050405020304" pitchFamily="18" charset="0"/>
              </a:rPr>
              <a:t>, de la reunión de </a:t>
            </a:r>
            <a:r>
              <a:rPr lang="es-EC" sz="2100" dirty="0" smtClean="0">
                <a:cs typeface="Times New Roman" panose="02020603050405020304" pitchFamily="18" charset="0"/>
              </a:rPr>
              <a:t>esfuerzos </a:t>
            </a:r>
            <a:r>
              <a:rPr lang="es-EC" sz="2100" dirty="0">
                <a:cs typeface="Times New Roman" panose="02020603050405020304" pitchFamily="18" charset="0"/>
              </a:rPr>
              <a:t>y </a:t>
            </a:r>
            <a:r>
              <a:rPr lang="es-EC" sz="2100" dirty="0" smtClean="0">
                <a:cs typeface="Times New Roman" panose="02020603050405020304" pitchFamily="18" charset="0"/>
              </a:rPr>
              <a:t>la </a:t>
            </a:r>
            <a:r>
              <a:rPr lang="es-EC" sz="2100" dirty="0">
                <a:cs typeface="Times New Roman" panose="02020603050405020304" pitchFamily="18" charset="0"/>
              </a:rPr>
              <a:t>colaboración de todos resulta el trabajo total. Puede ser llamado también Método de Enseñanza Socializada.</a:t>
            </a:r>
          </a:p>
          <a:p>
            <a:pPr algn="just"/>
            <a:r>
              <a:rPr lang="es-EC" sz="900" dirty="0">
                <a:cs typeface="Times New Roman" panose="02020603050405020304" pitchFamily="18" charset="0"/>
              </a:rPr>
              <a:t> </a:t>
            </a:r>
          </a:p>
          <a:p>
            <a:pPr algn="just"/>
            <a:r>
              <a:rPr lang="es-EC" sz="2100" b="1" dirty="0">
                <a:cs typeface="Times New Roman" panose="02020603050405020304" pitchFamily="18" charset="0"/>
              </a:rPr>
              <a:t>Método Mixto de Trabajo: </a:t>
            </a:r>
            <a:r>
              <a:rPr lang="es-EC" sz="2100" dirty="0">
                <a:cs typeface="Times New Roman" panose="02020603050405020304" pitchFamily="18" charset="0"/>
              </a:rPr>
              <a:t>Se </a:t>
            </a:r>
            <a:r>
              <a:rPr lang="es-EC" sz="2100" dirty="0" smtClean="0">
                <a:cs typeface="Times New Roman" panose="02020603050405020304" pitchFamily="18" charset="0"/>
              </a:rPr>
              <a:t>desarrollan </a:t>
            </a:r>
            <a:r>
              <a:rPr lang="es-EC" sz="2100" dirty="0">
                <a:cs typeface="Times New Roman" panose="02020603050405020304" pitchFamily="18" charset="0"/>
              </a:rPr>
              <a:t>actividades socializadas e individuales. Es el más aconsejable pues da la oportunidad para una acción socializadora y, al mismo tiempo a otra  individualizadora.</a:t>
            </a:r>
          </a:p>
        </p:txBody>
      </p:sp>
      <p:sp>
        <p:nvSpPr>
          <p:cNvPr id="8" name="7 Botón de acción: Hacia delante o Siguiente">
            <a:hlinkClick r:id="rId2" action="ppaction://hlinksldjump" highlightClick="1"/>
          </p:cNvPr>
          <p:cNvSpPr/>
          <p:nvPr/>
        </p:nvSpPr>
        <p:spPr>
          <a:xfrm>
            <a:off x="7930707" y="476672"/>
            <a:ext cx="1008112" cy="23083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 name="2 Rectángulo"/>
          <p:cNvSpPr/>
          <p:nvPr/>
        </p:nvSpPr>
        <p:spPr>
          <a:xfrm>
            <a:off x="251521" y="1052736"/>
            <a:ext cx="8712968" cy="1384995"/>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100" dirty="0">
                <a:cs typeface="Times New Roman" panose="02020603050405020304" pitchFamily="18" charset="0"/>
              </a:rPr>
              <a:t>Son vehículos de realización ordenada, </a:t>
            </a:r>
            <a:r>
              <a:rPr lang="es-EC" sz="2100" dirty="0" smtClean="0">
                <a:cs typeface="Times New Roman" panose="02020603050405020304" pitchFamily="18" charset="0"/>
              </a:rPr>
              <a:t>su objetivo es hacer </a:t>
            </a:r>
            <a:r>
              <a:rPr lang="es-EC" sz="2100" dirty="0">
                <a:cs typeface="Times New Roman" panose="02020603050405020304" pitchFamily="18" charset="0"/>
              </a:rPr>
              <a:t>más eficiente la dirección del </a:t>
            </a:r>
            <a:r>
              <a:rPr lang="es-EC" sz="2100" dirty="0" smtClean="0">
                <a:cs typeface="Times New Roman" panose="02020603050405020304" pitchFamily="18" charset="0"/>
              </a:rPr>
              <a:t>aprendizaje, elaborar conocimientos</a:t>
            </a:r>
            <a:r>
              <a:rPr lang="es-EC" sz="2100" dirty="0">
                <a:cs typeface="Times New Roman" panose="02020603050405020304" pitchFamily="18" charset="0"/>
              </a:rPr>
              <a:t>, adquirir las habilidades e incorporar con menor esfuerzo los </a:t>
            </a:r>
            <a:r>
              <a:rPr lang="es-EC" sz="2100" dirty="0" smtClean="0">
                <a:cs typeface="Times New Roman" panose="02020603050405020304" pitchFamily="18" charset="0"/>
              </a:rPr>
              <a:t>que </a:t>
            </a:r>
            <a:r>
              <a:rPr lang="es-EC" sz="2100" dirty="0">
                <a:cs typeface="Times New Roman" panose="02020603050405020304" pitchFamily="18" charset="0"/>
              </a:rPr>
              <a:t>se pretende </a:t>
            </a:r>
            <a:r>
              <a:rPr lang="es-EC" sz="2100" dirty="0" smtClean="0">
                <a:cs typeface="Times New Roman" panose="02020603050405020304" pitchFamily="18" charset="0"/>
              </a:rPr>
              <a:t>proporcionar. </a:t>
            </a:r>
            <a:r>
              <a:rPr lang="es-EC" sz="2100" dirty="0">
                <a:cs typeface="Times New Roman" panose="02020603050405020304" pitchFamily="18" charset="0"/>
              </a:rPr>
              <a:t>Ejemplo:</a:t>
            </a:r>
          </a:p>
        </p:txBody>
      </p:sp>
    </p:spTree>
    <p:extLst>
      <p:ext uri="{BB962C8B-B14F-4D97-AF65-F5344CB8AC3E}">
        <p14:creationId xmlns:p14="http://schemas.microsoft.com/office/powerpoint/2010/main" val="256888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grpSp>
        <p:nvGrpSpPr>
          <p:cNvPr id="4" name="3 Grupo"/>
          <p:cNvGrpSpPr/>
          <p:nvPr/>
        </p:nvGrpSpPr>
        <p:grpSpPr>
          <a:xfrm>
            <a:off x="3057646" y="2564904"/>
            <a:ext cx="2522466" cy="1383322"/>
            <a:chOff x="2879660" y="2034837"/>
            <a:chExt cx="2992676" cy="2069257"/>
          </a:xfrm>
          <a:solidFill>
            <a:schemeClr val="bg1"/>
          </a:solidFill>
        </p:grpSpPr>
        <p:sp>
          <p:nvSpPr>
            <p:cNvPr id="7" name="6 Elipse"/>
            <p:cNvSpPr/>
            <p:nvPr/>
          </p:nvSpPr>
          <p:spPr>
            <a:xfrm>
              <a:off x="2908965" y="2034837"/>
              <a:ext cx="2877940" cy="2069257"/>
            </a:xfrm>
            <a:prstGeom prst="ellipse">
              <a:avLst/>
            </a:prstGeom>
            <a:grpFill/>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Elipse 4"/>
            <p:cNvSpPr/>
            <p:nvPr/>
          </p:nvSpPr>
          <p:spPr>
            <a:xfrm>
              <a:off x="2879660" y="2402789"/>
              <a:ext cx="2992676" cy="1463185"/>
            </a:xfrm>
            <a:prstGeom prst="rect">
              <a:avLst/>
            </a:prstGeom>
            <a:no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es-ES" sz="2400" b="1" kern="1200" dirty="0" smtClean="0">
                  <a:solidFill>
                    <a:schemeClr val="tx1"/>
                  </a:solidFill>
                  <a:cs typeface="Times New Roman" panose="02020603050405020304" pitchFamily="18" charset="0"/>
                </a:rPr>
                <a:t>JUSTIFICACIÓN</a:t>
              </a:r>
              <a:endParaRPr lang="es-ES" sz="2400" b="1" kern="1200" dirty="0">
                <a:solidFill>
                  <a:schemeClr val="tx1"/>
                </a:solidFill>
                <a:cs typeface="Times New Roman" panose="02020603050405020304" pitchFamily="18" charset="0"/>
              </a:endParaRPr>
            </a:p>
          </p:txBody>
        </p:sp>
      </p:grpSp>
      <p:grpSp>
        <p:nvGrpSpPr>
          <p:cNvPr id="9" name="8 Grupo"/>
          <p:cNvGrpSpPr/>
          <p:nvPr/>
        </p:nvGrpSpPr>
        <p:grpSpPr>
          <a:xfrm>
            <a:off x="4168268" y="2095312"/>
            <a:ext cx="331724" cy="469592"/>
            <a:chOff x="4075094" y="1712038"/>
            <a:chExt cx="366634" cy="230184"/>
          </a:xfrm>
        </p:grpSpPr>
        <p:sp>
          <p:nvSpPr>
            <p:cNvPr id="22" name="21 Flecha derecha"/>
            <p:cNvSpPr/>
            <p:nvPr/>
          </p:nvSpPr>
          <p:spPr>
            <a:xfrm rot="16202134">
              <a:off x="4143319" y="1643813"/>
              <a:ext cx="230184" cy="366634"/>
            </a:xfrm>
            <a:prstGeom prst="rightArrow">
              <a:avLst>
                <a:gd name="adj1" fmla="val 60000"/>
                <a:gd name="adj2" fmla="val 50000"/>
              </a:avLst>
            </a:prstGeom>
            <a:solidFill>
              <a:srgbClr val="FF0000"/>
            </a:solidFill>
            <a:scene3d>
              <a:camera prst="orthographicFront"/>
              <a:lightRig rig="threePt" dir="t"/>
            </a:scene3d>
            <a:sp3d>
              <a:bevelT/>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3" name="Flecha derecha 4"/>
            <p:cNvSpPr/>
            <p:nvPr/>
          </p:nvSpPr>
          <p:spPr>
            <a:xfrm rot="16202134">
              <a:off x="4177825" y="1751667"/>
              <a:ext cx="161129" cy="219980"/>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p:txBody>
        </p:sp>
      </p:grpSp>
      <p:grpSp>
        <p:nvGrpSpPr>
          <p:cNvPr id="10" name="9 Grupo"/>
          <p:cNvGrpSpPr/>
          <p:nvPr/>
        </p:nvGrpSpPr>
        <p:grpSpPr>
          <a:xfrm rot="21109259">
            <a:off x="5386398" y="2671272"/>
            <a:ext cx="508054" cy="349958"/>
            <a:chOff x="5541848" y="2273233"/>
            <a:chExt cx="186970" cy="366634"/>
          </a:xfrm>
        </p:grpSpPr>
        <p:sp>
          <p:nvSpPr>
            <p:cNvPr id="20" name="19 Flecha derecha"/>
            <p:cNvSpPr/>
            <p:nvPr/>
          </p:nvSpPr>
          <p:spPr>
            <a:xfrm rot="20252872">
              <a:off x="5541848" y="2273233"/>
              <a:ext cx="186970" cy="366634"/>
            </a:xfrm>
            <a:prstGeom prst="rightArrow">
              <a:avLst>
                <a:gd name="adj1" fmla="val 60000"/>
                <a:gd name="adj2" fmla="val 50000"/>
              </a:avLst>
            </a:prstGeom>
            <a:solidFill>
              <a:srgbClr val="FF0000"/>
            </a:solidFill>
            <a:scene3d>
              <a:camera prst="orthographicFront"/>
              <a:lightRig rig="threePt" dir="t"/>
            </a:scene3d>
            <a:sp3d>
              <a:bevelT/>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1" name="Flecha derecha 6"/>
            <p:cNvSpPr/>
            <p:nvPr/>
          </p:nvSpPr>
          <p:spPr>
            <a:xfrm rot="20252872">
              <a:off x="5543974" y="2357271"/>
              <a:ext cx="130879" cy="219980"/>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p:txBody>
        </p:sp>
      </p:grpSp>
      <p:grpSp>
        <p:nvGrpSpPr>
          <p:cNvPr id="11" name="10 Grupo"/>
          <p:cNvGrpSpPr/>
          <p:nvPr/>
        </p:nvGrpSpPr>
        <p:grpSpPr>
          <a:xfrm rot="21418162">
            <a:off x="5329555" y="3696342"/>
            <a:ext cx="1032505" cy="410876"/>
            <a:chOff x="5063589" y="3633884"/>
            <a:chExt cx="370024" cy="309126"/>
          </a:xfrm>
        </p:grpSpPr>
        <p:sp>
          <p:nvSpPr>
            <p:cNvPr id="18" name="17 Flecha derecha"/>
            <p:cNvSpPr/>
            <p:nvPr/>
          </p:nvSpPr>
          <p:spPr>
            <a:xfrm rot="2406370">
              <a:off x="5063589" y="3633884"/>
              <a:ext cx="370024" cy="309126"/>
            </a:xfrm>
            <a:prstGeom prst="rightArrow">
              <a:avLst>
                <a:gd name="adj1" fmla="val 60000"/>
                <a:gd name="adj2" fmla="val 52932"/>
              </a:avLst>
            </a:prstGeom>
            <a:solidFill>
              <a:srgbClr val="FF0000"/>
            </a:solidFill>
            <a:scene3d>
              <a:camera prst="orthographicFront"/>
              <a:lightRig rig="threePt" dir="t"/>
            </a:scene3d>
            <a:sp3d>
              <a:bevelT/>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9" name="Flecha derecha 8"/>
            <p:cNvSpPr/>
            <p:nvPr/>
          </p:nvSpPr>
          <p:spPr>
            <a:xfrm rot="2406370">
              <a:off x="5124534" y="3698461"/>
              <a:ext cx="204974" cy="219980"/>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p:txBody>
        </p:sp>
      </p:grpSp>
      <p:grpSp>
        <p:nvGrpSpPr>
          <p:cNvPr id="12" name="11 Grupo"/>
          <p:cNvGrpSpPr/>
          <p:nvPr/>
        </p:nvGrpSpPr>
        <p:grpSpPr>
          <a:xfrm rot="1043170">
            <a:off x="2607258" y="2516144"/>
            <a:ext cx="625733" cy="440249"/>
            <a:chOff x="2544157" y="2250709"/>
            <a:chExt cx="451377" cy="366634"/>
          </a:xfrm>
        </p:grpSpPr>
        <p:sp>
          <p:nvSpPr>
            <p:cNvPr id="16" name="15 Flecha derecha"/>
            <p:cNvSpPr/>
            <p:nvPr/>
          </p:nvSpPr>
          <p:spPr>
            <a:xfrm rot="12024896">
              <a:off x="2544157" y="2250709"/>
              <a:ext cx="451377" cy="366634"/>
            </a:xfrm>
            <a:prstGeom prst="rightArrow">
              <a:avLst>
                <a:gd name="adj1" fmla="val 60000"/>
                <a:gd name="adj2" fmla="val 50000"/>
              </a:avLst>
            </a:prstGeom>
            <a:solidFill>
              <a:srgbClr val="FF0000"/>
            </a:solidFill>
            <a:scene3d>
              <a:camera prst="orthographicFront"/>
              <a:lightRig rig="threePt" dir="t"/>
            </a:scene3d>
            <a:sp3d>
              <a:bevelT/>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7" name="Flecha derecha 10"/>
            <p:cNvSpPr/>
            <p:nvPr/>
          </p:nvSpPr>
          <p:spPr>
            <a:xfrm rot="22824896">
              <a:off x="2650693" y="2343219"/>
              <a:ext cx="341387" cy="219980"/>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p:txBody>
        </p:sp>
      </p:grpSp>
      <p:grpSp>
        <p:nvGrpSpPr>
          <p:cNvPr id="13" name="12 Grupo"/>
          <p:cNvGrpSpPr/>
          <p:nvPr/>
        </p:nvGrpSpPr>
        <p:grpSpPr>
          <a:xfrm rot="343852">
            <a:off x="2357255" y="3619680"/>
            <a:ext cx="898166" cy="395471"/>
            <a:chOff x="2703193" y="3705306"/>
            <a:chExt cx="572381" cy="366634"/>
          </a:xfrm>
        </p:grpSpPr>
        <p:sp>
          <p:nvSpPr>
            <p:cNvPr id="14" name="13 Flecha derecha"/>
            <p:cNvSpPr/>
            <p:nvPr/>
          </p:nvSpPr>
          <p:spPr>
            <a:xfrm rot="8659310">
              <a:off x="2703193" y="3705306"/>
              <a:ext cx="572381" cy="366634"/>
            </a:xfrm>
            <a:prstGeom prst="rightArrow">
              <a:avLst>
                <a:gd name="adj1" fmla="val 60000"/>
                <a:gd name="adj2" fmla="val 50000"/>
              </a:avLst>
            </a:prstGeom>
            <a:solidFill>
              <a:srgbClr val="FF0000"/>
            </a:solidFill>
            <a:scene3d>
              <a:camera prst="orthographicFront"/>
              <a:lightRig rig="threePt" dir="t"/>
            </a:scene3d>
            <a:sp3d>
              <a:bevelT/>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5" name="Flecha derecha 12"/>
            <p:cNvSpPr/>
            <p:nvPr/>
          </p:nvSpPr>
          <p:spPr>
            <a:xfrm rot="19459310">
              <a:off x="2802861" y="3746558"/>
              <a:ext cx="462391" cy="219980"/>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p:txBody>
        </p:sp>
      </p:grpSp>
      <p:grpSp>
        <p:nvGrpSpPr>
          <p:cNvPr id="24" name="23 Grupo"/>
          <p:cNvGrpSpPr/>
          <p:nvPr/>
        </p:nvGrpSpPr>
        <p:grpSpPr>
          <a:xfrm>
            <a:off x="136625" y="908720"/>
            <a:ext cx="2635175" cy="2337729"/>
            <a:chOff x="-135408" y="634158"/>
            <a:chExt cx="2782542" cy="2523144"/>
          </a:xfrm>
          <a:solidFill>
            <a:srgbClr val="FFFF66"/>
          </a:solidFill>
        </p:grpSpPr>
        <p:sp>
          <p:nvSpPr>
            <p:cNvPr id="25" name="24 Elipse"/>
            <p:cNvSpPr/>
            <p:nvPr/>
          </p:nvSpPr>
          <p:spPr>
            <a:xfrm>
              <a:off x="-135408" y="634158"/>
              <a:ext cx="2782542" cy="2523144"/>
            </a:xfrm>
            <a:prstGeom prst="ellipse">
              <a:avLst/>
            </a:prstGeom>
            <a:grpFill/>
            <a:ln w="9525">
              <a:noFill/>
              <a:miter lim="800000"/>
              <a:headEnd/>
              <a:tailEnd/>
            </a:ln>
            <a:scene3d>
              <a:camera prst="orthographicFront"/>
              <a:lightRig rig="threePt" dir="t"/>
            </a:scene3d>
            <a:sp3d>
              <a:bevelT/>
            </a:sp3d>
          </p:spPr>
        </p:sp>
        <p:sp>
          <p:nvSpPr>
            <p:cNvPr id="26" name="Elipse 4"/>
            <p:cNvSpPr/>
            <p:nvPr/>
          </p:nvSpPr>
          <p:spPr>
            <a:xfrm>
              <a:off x="61947" y="945035"/>
              <a:ext cx="2541883" cy="2092782"/>
            </a:xfrm>
            <a:prstGeom prst="rect">
              <a:avLst/>
            </a:prstGeom>
            <a:noFill/>
            <a:ln w="9525">
              <a:noFill/>
              <a:miter lim="800000"/>
              <a:headEnd/>
              <a:tailEnd/>
            </a:ln>
            <a:scene3d>
              <a:camera prst="orthographicFront"/>
              <a:lightRig rig="threePt" dir="t"/>
            </a:scene3d>
            <a:sp3d>
              <a:bevelT/>
            </a:sp3d>
          </p:spPr>
          <p:txBody>
            <a:bodyPr wrap="square">
              <a:spAutoFit/>
            </a:bodyPr>
            <a:lstStyle/>
            <a:p>
              <a:pPr algn="just"/>
              <a:r>
                <a:rPr lang="es-ES" sz="2400" dirty="0">
                  <a:latin typeface="Times New Roman" panose="02020603050405020304" pitchFamily="18" charset="0"/>
                  <a:cs typeface="Times New Roman" panose="02020603050405020304" pitchFamily="18" charset="0"/>
                </a:rPr>
                <a:t>L</a:t>
              </a:r>
              <a:r>
                <a:rPr lang="es-ES" sz="2400" dirty="0" smtClean="0">
                  <a:solidFill>
                    <a:schemeClr val="tx1"/>
                  </a:solidFill>
                  <a:latin typeface="Times New Roman" panose="02020603050405020304" pitchFamily="18" charset="0"/>
                  <a:cs typeface="Times New Roman" panose="02020603050405020304" pitchFamily="18" charset="0"/>
                </a:rPr>
                <a:t>imitaciones </a:t>
              </a:r>
              <a:r>
                <a:rPr lang="es-ES" sz="2400" dirty="0">
                  <a:solidFill>
                    <a:schemeClr val="tx1"/>
                  </a:solidFill>
                  <a:latin typeface="Times New Roman" panose="02020603050405020304" pitchFamily="18" charset="0"/>
                  <a:cs typeface="Times New Roman" panose="02020603050405020304" pitchFamily="18" charset="0"/>
                </a:rPr>
                <a:t>de la investigación se encontrará en la autorización del CEDE. </a:t>
              </a:r>
              <a:endParaRPr lang="es-EC" sz="2400" dirty="0">
                <a:solidFill>
                  <a:schemeClr val="tx1"/>
                </a:solidFill>
                <a:latin typeface="Times New Roman" panose="02020603050405020304" pitchFamily="18" charset="0"/>
                <a:cs typeface="Times New Roman" panose="02020603050405020304" pitchFamily="18" charset="0"/>
              </a:endParaRPr>
            </a:p>
          </p:txBody>
        </p:sp>
      </p:grpSp>
      <p:grpSp>
        <p:nvGrpSpPr>
          <p:cNvPr id="27" name="26 Grupo"/>
          <p:cNvGrpSpPr/>
          <p:nvPr/>
        </p:nvGrpSpPr>
        <p:grpSpPr>
          <a:xfrm>
            <a:off x="2555776" y="-27384"/>
            <a:ext cx="3371998" cy="2138470"/>
            <a:chOff x="2564061" y="-91106"/>
            <a:chExt cx="3371998" cy="1903938"/>
          </a:xfrm>
          <a:solidFill>
            <a:srgbClr val="FFFF66"/>
          </a:solidFill>
        </p:grpSpPr>
        <p:sp>
          <p:nvSpPr>
            <p:cNvPr id="28" name="27 Elipse"/>
            <p:cNvSpPr/>
            <p:nvPr/>
          </p:nvSpPr>
          <p:spPr>
            <a:xfrm>
              <a:off x="2564061" y="-26995"/>
              <a:ext cx="3371998" cy="1775717"/>
            </a:xfrm>
            <a:prstGeom prst="ellipse">
              <a:avLst/>
            </a:prstGeom>
            <a:grpFill/>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s-EC" dirty="0"/>
            </a:p>
          </p:txBody>
        </p:sp>
        <p:sp>
          <p:nvSpPr>
            <p:cNvPr id="29" name="Elipse 4"/>
            <p:cNvSpPr/>
            <p:nvPr/>
          </p:nvSpPr>
          <p:spPr>
            <a:xfrm>
              <a:off x="2924101" y="-91106"/>
              <a:ext cx="2772722" cy="1903938"/>
            </a:xfrm>
            <a:prstGeom prst="rect">
              <a:avLst/>
            </a:prstGeom>
            <a:no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2400" kern="1200" dirty="0" smtClean="0">
                  <a:solidFill>
                    <a:schemeClr val="tx1"/>
                  </a:solidFill>
                  <a:latin typeface="Times New Roman" panose="02020603050405020304" pitchFamily="18" charset="0"/>
                  <a:cs typeface="Times New Roman" panose="02020603050405020304" pitchFamily="18" charset="0"/>
                </a:rPr>
                <a:t>La </a:t>
              </a:r>
              <a:r>
                <a:rPr lang="es-ES" sz="2400" dirty="0" smtClean="0">
                  <a:solidFill>
                    <a:schemeClr val="tx1"/>
                  </a:solidFill>
                  <a:latin typeface="Times New Roman" panose="02020603050405020304" pitchFamily="18" charset="0"/>
                  <a:cs typeface="Times New Roman" panose="02020603050405020304" pitchFamily="18" charset="0"/>
                </a:rPr>
                <a:t>evolución de </a:t>
              </a:r>
              <a:r>
                <a:rPr lang="es-ES" sz="2400" kern="1200" dirty="0" smtClean="0">
                  <a:solidFill>
                    <a:schemeClr val="tx1"/>
                  </a:solidFill>
                  <a:latin typeface="Times New Roman" panose="02020603050405020304" pitchFamily="18" charset="0"/>
                  <a:cs typeface="Times New Roman" panose="02020603050405020304" pitchFamily="18" charset="0"/>
                </a:rPr>
                <a:t>la tecnología, hace que un Docente tenga que estar preparado y continuar…... </a:t>
              </a:r>
              <a:endParaRPr lang="es-ES" sz="2400" kern="1200" dirty="0">
                <a:solidFill>
                  <a:schemeClr val="tx1"/>
                </a:solidFill>
                <a:latin typeface="Times New Roman" panose="02020603050405020304" pitchFamily="18" charset="0"/>
                <a:cs typeface="Times New Roman" panose="02020603050405020304" pitchFamily="18" charset="0"/>
              </a:endParaRPr>
            </a:p>
          </p:txBody>
        </p:sp>
      </p:grpSp>
      <p:grpSp>
        <p:nvGrpSpPr>
          <p:cNvPr id="30" name="29 Grupo"/>
          <p:cNvGrpSpPr/>
          <p:nvPr/>
        </p:nvGrpSpPr>
        <p:grpSpPr>
          <a:xfrm>
            <a:off x="5703297" y="836712"/>
            <a:ext cx="3405207" cy="2600523"/>
            <a:chOff x="5682420" y="788726"/>
            <a:chExt cx="2604387" cy="2259534"/>
          </a:xfrm>
          <a:solidFill>
            <a:srgbClr val="FFFF66"/>
          </a:solidFill>
        </p:grpSpPr>
        <p:sp>
          <p:nvSpPr>
            <p:cNvPr id="31" name="30 Elipse"/>
            <p:cNvSpPr/>
            <p:nvPr/>
          </p:nvSpPr>
          <p:spPr>
            <a:xfrm>
              <a:off x="5682420" y="788726"/>
              <a:ext cx="2604387" cy="2259534"/>
            </a:xfrm>
            <a:prstGeom prst="ellipse">
              <a:avLst/>
            </a:prstGeom>
            <a:grpFill/>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Elipse 4"/>
            <p:cNvSpPr/>
            <p:nvPr/>
          </p:nvSpPr>
          <p:spPr>
            <a:xfrm>
              <a:off x="5863573" y="1087422"/>
              <a:ext cx="2313086" cy="1953682"/>
            </a:xfrm>
            <a:prstGeom prst="rect">
              <a:avLst/>
            </a:prstGeom>
            <a:no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2400" kern="1200" dirty="0" smtClean="0">
                  <a:solidFill>
                    <a:schemeClr val="tx1"/>
                  </a:solidFill>
                  <a:latin typeface="Times New Roman" panose="02020603050405020304" pitchFamily="18" charset="0"/>
                  <a:cs typeface="Times New Roman" panose="02020603050405020304" pitchFamily="18" charset="0"/>
                </a:rPr>
                <a:t>Los módulos del curso de perfeccionamiento, son </a:t>
              </a:r>
              <a:r>
                <a:rPr lang="es-ES" sz="2400" dirty="0" smtClean="0">
                  <a:solidFill>
                    <a:schemeClr val="tx1"/>
                  </a:solidFill>
                  <a:latin typeface="Times New Roman" panose="02020603050405020304" pitchFamily="18" charset="0"/>
                  <a:cs typeface="Times New Roman" panose="02020603050405020304" pitchFamily="18" charset="0"/>
                </a:rPr>
                <a:t>a</a:t>
              </a:r>
              <a:r>
                <a:rPr lang="es-ES" sz="2400" kern="1200" dirty="0" smtClean="0">
                  <a:solidFill>
                    <a:schemeClr val="tx1"/>
                  </a:solidFill>
                  <a:latin typeface="Times New Roman" panose="02020603050405020304" pitchFamily="18" charset="0"/>
                  <a:cs typeface="Times New Roman" panose="02020603050405020304" pitchFamily="18" charset="0"/>
                </a:rPr>
                <a:t>corde a las competencias que van a cumplir en futuras funciones.</a:t>
              </a:r>
              <a:endParaRPr lang="es-ES" sz="2400" kern="1200" dirty="0">
                <a:solidFill>
                  <a:schemeClr val="tx1"/>
                </a:solidFill>
                <a:latin typeface="Times New Roman" panose="02020603050405020304" pitchFamily="18" charset="0"/>
                <a:cs typeface="Times New Roman" panose="02020603050405020304" pitchFamily="18" charset="0"/>
              </a:endParaRPr>
            </a:p>
          </p:txBody>
        </p:sp>
      </p:grpSp>
      <p:grpSp>
        <p:nvGrpSpPr>
          <p:cNvPr id="33" name="32 Grupo"/>
          <p:cNvGrpSpPr/>
          <p:nvPr/>
        </p:nvGrpSpPr>
        <p:grpSpPr>
          <a:xfrm>
            <a:off x="5974590" y="3645024"/>
            <a:ext cx="3205922" cy="2808312"/>
            <a:chOff x="4647460" y="3698490"/>
            <a:chExt cx="3423698" cy="2127287"/>
          </a:xfrm>
          <a:solidFill>
            <a:srgbClr val="FFFF66"/>
          </a:solidFill>
        </p:grpSpPr>
        <p:sp>
          <p:nvSpPr>
            <p:cNvPr id="34" name="33 Elipse"/>
            <p:cNvSpPr/>
            <p:nvPr/>
          </p:nvSpPr>
          <p:spPr>
            <a:xfrm>
              <a:off x="4647460" y="3698490"/>
              <a:ext cx="3423698" cy="2127287"/>
            </a:xfrm>
            <a:prstGeom prst="ellipse">
              <a:avLst/>
            </a:prstGeom>
            <a:grpFill/>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Elipse 4"/>
            <p:cNvSpPr/>
            <p:nvPr/>
          </p:nvSpPr>
          <p:spPr>
            <a:xfrm>
              <a:off x="5005609" y="4025765"/>
              <a:ext cx="2834850" cy="1689738"/>
            </a:xfrm>
            <a:prstGeom prst="rect">
              <a:avLst/>
            </a:prstGeom>
            <a:no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2400" kern="1200" dirty="0" smtClean="0">
                  <a:solidFill>
                    <a:schemeClr val="tx1"/>
                  </a:solidFill>
                  <a:latin typeface="Times New Roman" panose="02020603050405020304" pitchFamily="18" charset="0"/>
                  <a:cs typeface="Times New Roman" panose="02020603050405020304" pitchFamily="18" charset="0"/>
                </a:rPr>
                <a:t>Es necesario </a:t>
              </a:r>
              <a:r>
                <a:rPr lang="es-ES" sz="2400" dirty="0" smtClean="0">
                  <a:solidFill>
                    <a:schemeClr val="tx1"/>
                  </a:solidFill>
                  <a:latin typeface="Times New Roman" panose="02020603050405020304" pitchFamily="18" charset="0"/>
                  <a:cs typeface="Times New Roman" panose="02020603050405020304" pitchFamily="18" charset="0"/>
                </a:rPr>
                <a:t>que al </a:t>
              </a:r>
              <a:r>
                <a:rPr lang="es-ES" sz="2400" kern="1200" dirty="0" smtClean="0">
                  <a:solidFill>
                    <a:schemeClr val="tx1"/>
                  </a:solidFill>
                  <a:latin typeface="Times New Roman" panose="02020603050405020304" pitchFamily="18" charset="0"/>
                  <a:cs typeface="Times New Roman" panose="02020603050405020304" pitchFamily="18" charset="0"/>
                </a:rPr>
                <a:t>militar pedagogo, se le capacite en todos los aspectos que permita cumplir con esa función. </a:t>
              </a:r>
              <a:endParaRPr lang="es-EC" sz="2400" kern="1200" dirty="0">
                <a:solidFill>
                  <a:schemeClr val="tx1"/>
                </a:solidFill>
                <a:latin typeface="Times New Roman" panose="02020603050405020304" pitchFamily="18" charset="0"/>
                <a:cs typeface="Times New Roman" panose="02020603050405020304" pitchFamily="18" charset="0"/>
              </a:endParaRPr>
            </a:p>
          </p:txBody>
        </p:sp>
      </p:grpSp>
      <p:grpSp>
        <p:nvGrpSpPr>
          <p:cNvPr id="36" name="35 Grupo"/>
          <p:cNvGrpSpPr/>
          <p:nvPr/>
        </p:nvGrpSpPr>
        <p:grpSpPr>
          <a:xfrm>
            <a:off x="2546486" y="4520728"/>
            <a:ext cx="3465674" cy="2364656"/>
            <a:chOff x="126890" y="3894035"/>
            <a:chExt cx="3089588" cy="1848757"/>
          </a:xfrm>
          <a:solidFill>
            <a:srgbClr val="FFFF66"/>
          </a:solidFill>
        </p:grpSpPr>
        <p:sp>
          <p:nvSpPr>
            <p:cNvPr id="37" name="36 Elipse"/>
            <p:cNvSpPr/>
            <p:nvPr/>
          </p:nvSpPr>
          <p:spPr>
            <a:xfrm>
              <a:off x="126890" y="3894035"/>
              <a:ext cx="3089588" cy="1826094"/>
            </a:xfrm>
            <a:prstGeom prst="ellipse">
              <a:avLst/>
            </a:prstGeom>
            <a:grpFill/>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Elipse 4"/>
            <p:cNvSpPr/>
            <p:nvPr/>
          </p:nvSpPr>
          <p:spPr>
            <a:xfrm>
              <a:off x="271064" y="3971524"/>
              <a:ext cx="2857275" cy="1771268"/>
            </a:xfrm>
            <a:prstGeom prst="rect">
              <a:avLst/>
            </a:prstGeom>
            <a:no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2400" kern="1200" dirty="0" smtClean="0">
                  <a:solidFill>
                    <a:schemeClr val="tx1"/>
                  </a:solidFill>
                  <a:latin typeface="Times New Roman" panose="02020603050405020304" pitchFamily="18" charset="0"/>
                  <a:cs typeface="Times New Roman" panose="02020603050405020304" pitchFamily="18" charset="0"/>
                </a:rPr>
                <a:t>Esta investigación es de mucha importancia, pues trata de solucionar uno de los problemas que tienen las Escuelas.</a:t>
              </a:r>
              <a:endParaRPr lang="es-EC" sz="2400" kern="1200" dirty="0">
                <a:solidFill>
                  <a:schemeClr val="tx1"/>
                </a:solidFill>
                <a:latin typeface="Times New Roman" panose="02020603050405020304" pitchFamily="18" charset="0"/>
                <a:cs typeface="Times New Roman" panose="02020603050405020304" pitchFamily="18" charset="0"/>
              </a:endParaRPr>
            </a:p>
          </p:txBody>
        </p:sp>
      </p:grpSp>
      <p:grpSp>
        <p:nvGrpSpPr>
          <p:cNvPr id="39" name="38 Grupo"/>
          <p:cNvGrpSpPr/>
          <p:nvPr/>
        </p:nvGrpSpPr>
        <p:grpSpPr>
          <a:xfrm rot="18443118">
            <a:off x="4030781" y="4073923"/>
            <a:ext cx="549635" cy="359442"/>
            <a:chOff x="2703193" y="3705306"/>
            <a:chExt cx="572381" cy="366634"/>
          </a:xfrm>
        </p:grpSpPr>
        <p:sp>
          <p:nvSpPr>
            <p:cNvPr id="40" name="39 Flecha derecha"/>
            <p:cNvSpPr/>
            <p:nvPr/>
          </p:nvSpPr>
          <p:spPr>
            <a:xfrm rot="8659310">
              <a:off x="2703193" y="3705306"/>
              <a:ext cx="572381" cy="366634"/>
            </a:xfrm>
            <a:prstGeom prst="rightArrow">
              <a:avLst>
                <a:gd name="adj1" fmla="val 60000"/>
                <a:gd name="adj2" fmla="val 50000"/>
              </a:avLst>
            </a:prstGeom>
            <a:solidFill>
              <a:srgbClr val="FF0000"/>
            </a:solidFill>
            <a:scene3d>
              <a:camera prst="orthographicFront"/>
              <a:lightRig rig="threePt" dir="t"/>
            </a:scene3d>
            <a:sp3d>
              <a:bevelT/>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41" name="Flecha derecha 12"/>
            <p:cNvSpPr/>
            <p:nvPr/>
          </p:nvSpPr>
          <p:spPr>
            <a:xfrm rot="19459310">
              <a:off x="2802861" y="3746558"/>
              <a:ext cx="462391" cy="219980"/>
            </a:xfrm>
            <a:prstGeom prst="rect">
              <a:avLst/>
            </a:prstGeom>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p:txBody>
        </p:sp>
      </p:grpSp>
      <p:grpSp>
        <p:nvGrpSpPr>
          <p:cNvPr id="42" name="41 Grupo"/>
          <p:cNvGrpSpPr/>
          <p:nvPr/>
        </p:nvGrpSpPr>
        <p:grpSpPr>
          <a:xfrm>
            <a:off x="46955" y="3573016"/>
            <a:ext cx="2611827" cy="2335672"/>
            <a:chOff x="126890" y="4014921"/>
            <a:chExt cx="3089588" cy="1826095"/>
          </a:xfrm>
          <a:solidFill>
            <a:srgbClr val="FFFF66"/>
          </a:solidFill>
        </p:grpSpPr>
        <p:sp>
          <p:nvSpPr>
            <p:cNvPr id="43" name="42 Elipse"/>
            <p:cNvSpPr/>
            <p:nvPr/>
          </p:nvSpPr>
          <p:spPr>
            <a:xfrm>
              <a:off x="126890" y="4014922"/>
              <a:ext cx="3089588" cy="1826094"/>
            </a:xfrm>
            <a:prstGeom prst="ellipse">
              <a:avLst/>
            </a:prstGeom>
            <a:grpFill/>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Elipse 4"/>
            <p:cNvSpPr/>
            <p:nvPr/>
          </p:nvSpPr>
          <p:spPr>
            <a:xfrm>
              <a:off x="567907" y="4014921"/>
              <a:ext cx="2393031" cy="1771268"/>
            </a:xfrm>
            <a:prstGeom prst="rect">
              <a:avLst/>
            </a:prstGeom>
            <a:no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2400" b="1" kern="1200" dirty="0" smtClean="0">
                  <a:solidFill>
                    <a:schemeClr val="tx1"/>
                  </a:solidFill>
                  <a:latin typeface="Times New Roman" panose="02020603050405020304" pitchFamily="18" charset="0"/>
                  <a:cs typeface="Times New Roman" panose="02020603050405020304" pitchFamily="18" charset="0"/>
                </a:rPr>
                <a:t>Beneficiarios</a:t>
              </a:r>
              <a:r>
                <a:rPr lang="es-ES" sz="2400" b="1" dirty="0" smtClean="0">
                  <a:solidFill>
                    <a:schemeClr val="tx1"/>
                  </a:solidFill>
                  <a:latin typeface="Times New Roman" panose="02020603050405020304" pitchFamily="18" charset="0"/>
                  <a:cs typeface="Times New Roman" panose="02020603050405020304" pitchFamily="18" charset="0"/>
                </a:rPr>
                <a:t>:</a:t>
              </a:r>
            </a:p>
            <a:p>
              <a:pPr marL="342900" lvl="0" indent="-342900" defTabSz="488950">
                <a:lnSpc>
                  <a:spcPct val="90000"/>
                </a:lnSpc>
                <a:spcBef>
                  <a:spcPct val="0"/>
                </a:spcBef>
                <a:spcAft>
                  <a:spcPct val="35000"/>
                </a:spcAft>
                <a:buFont typeface="Wingdings" panose="05000000000000000000" pitchFamily="2" charset="2"/>
                <a:buChar char="Ø"/>
              </a:pPr>
              <a:r>
                <a:rPr lang="es-ES" sz="2400" kern="1200" dirty="0" smtClean="0">
                  <a:solidFill>
                    <a:schemeClr val="tx1"/>
                  </a:solidFill>
                  <a:latin typeface="Times New Roman" panose="02020603050405020304" pitchFamily="18" charset="0"/>
                  <a:cs typeface="Times New Roman" panose="02020603050405020304" pitchFamily="18" charset="0"/>
                </a:rPr>
                <a:t>Estudiantes</a:t>
              </a:r>
            </a:p>
            <a:p>
              <a:pPr marL="342900" lvl="0" indent="-342900" defTabSz="488950">
                <a:lnSpc>
                  <a:spcPct val="90000"/>
                </a:lnSpc>
                <a:spcBef>
                  <a:spcPct val="0"/>
                </a:spcBef>
                <a:spcAft>
                  <a:spcPct val="35000"/>
                </a:spcAft>
                <a:buFont typeface="Wingdings" panose="05000000000000000000" pitchFamily="2" charset="2"/>
                <a:buChar char="Ø"/>
              </a:pPr>
              <a:r>
                <a:rPr lang="es-ES" sz="2400" dirty="0" smtClean="0">
                  <a:solidFill>
                    <a:schemeClr val="tx1"/>
                  </a:solidFill>
                  <a:latin typeface="Times New Roman" panose="02020603050405020304" pitchFamily="18" charset="0"/>
                  <a:cs typeface="Times New Roman" panose="02020603050405020304" pitchFamily="18" charset="0"/>
                </a:rPr>
                <a:t>Docentes</a:t>
              </a:r>
            </a:p>
            <a:p>
              <a:pPr marL="342900" lvl="0" indent="-342900" defTabSz="488950">
                <a:lnSpc>
                  <a:spcPct val="90000"/>
                </a:lnSpc>
                <a:spcBef>
                  <a:spcPct val="0"/>
                </a:spcBef>
                <a:spcAft>
                  <a:spcPct val="35000"/>
                </a:spcAft>
                <a:buFont typeface="Wingdings" panose="05000000000000000000" pitchFamily="2" charset="2"/>
                <a:buChar char="Ø"/>
              </a:pPr>
              <a:r>
                <a:rPr lang="es-ES" sz="2400" dirty="0">
                  <a:solidFill>
                    <a:schemeClr val="tx1"/>
                  </a:solidFill>
                  <a:latin typeface="Times New Roman" panose="02020603050405020304" pitchFamily="18" charset="0"/>
                  <a:cs typeface="Times New Roman" panose="02020603050405020304" pitchFamily="18" charset="0"/>
                </a:rPr>
                <a:t>E</a:t>
              </a:r>
              <a:r>
                <a:rPr lang="es-ES" sz="2400" kern="1200" dirty="0" smtClean="0">
                  <a:solidFill>
                    <a:schemeClr val="tx1"/>
                  </a:solidFill>
                  <a:latin typeface="Times New Roman" panose="02020603050405020304" pitchFamily="18" charset="0"/>
                  <a:cs typeface="Times New Roman" panose="02020603050405020304" pitchFamily="18" charset="0"/>
                </a:rPr>
                <a:t>scuelas</a:t>
              </a:r>
              <a:endParaRPr lang="es-EC" sz="2400" kern="1200" dirty="0">
                <a:solidFill>
                  <a:schemeClr val="tx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52910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amond(in)">
                                      <p:cBhvr>
                                        <p:cTn id="11" dur="2000"/>
                                        <p:tgtEl>
                                          <p:spTgt spid="9"/>
                                        </p:tgtEl>
                                      </p:cBhvr>
                                    </p:animEffect>
                                  </p:childTnLst>
                                </p:cTn>
                              </p:par>
                              <p:par>
                                <p:cTn id="12" presetID="8" presetClass="entr" presetSubtype="16" fill="hold"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diamond(in)">
                                      <p:cBhvr>
                                        <p:cTn id="14" dur="2000"/>
                                        <p:tgtEl>
                                          <p:spTgt spid="27"/>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amond(in)">
                                      <p:cBhvr>
                                        <p:cTn id="19" dur="2000"/>
                                        <p:tgtEl>
                                          <p:spTgt spid="10"/>
                                        </p:tgtEl>
                                      </p:cBhvr>
                                    </p:animEffect>
                                  </p:childTnLst>
                                </p:cTn>
                              </p:par>
                              <p:par>
                                <p:cTn id="20" presetID="8" presetClass="entr" presetSubtype="16"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diamond(in)">
                                      <p:cBhvr>
                                        <p:cTn id="22" dur="20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amond(in)">
                                      <p:cBhvr>
                                        <p:cTn id="27" dur="2000"/>
                                        <p:tgtEl>
                                          <p:spTgt spid="11"/>
                                        </p:tgtEl>
                                      </p:cBhvr>
                                    </p:animEffect>
                                  </p:childTnLst>
                                </p:cTn>
                              </p:par>
                              <p:par>
                                <p:cTn id="28" presetID="8" presetClass="entr" presetSubtype="16" fill="hold" nodeType="with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diamond(in)">
                                      <p:cBhvr>
                                        <p:cTn id="30" dur="2000"/>
                                        <p:tgtEl>
                                          <p:spTgt spid="33"/>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nodeType="click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diamond(in)">
                                      <p:cBhvr>
                                        <p:cTn id="35" dur="2000"/>
                                        <p:tgtEl>
                                          <p:spTgt spid="39"/>
                                        </p:tgtEl>
                                      </p:cBhvr>
                                    </p:animEffect>
                                  </p:childTnLst>
                                </p:cTn>
                              </p:par>
                              <p:par>
                                <p:cTn id="36" presetID="8" presetClass="entr" presetSubtype="16" fill="hold" nodeType="with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diamond(in)">
                                      <p:cBhvr>
                                        <p:cTn id="38" dur="2000"/>
                                        <p:tgtEl>
                                          <p:spTgt spid="36"/>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diamond(in)">
                                      <p:cBhvr>
                                        <p:cTn id="43" dur="2000"/>
                                        <p:tgtEl>
                                          <p:spTgt spid="13"/>
                                        </p:tgtEl>
                                      </p:cBhvr>
                                    </p:animEffect>
                                  </p:childTnLst>
                                </p:cTn>
                              </p:par>
                              <p:par>
                                <p:cTn id="44" presetID="8" presetClass="entr" presetSubtype="16" fill="hold"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diamond(in)">
                                      <p:cBhvr>
                                        <p:cTn id="46" dur="2000"/>
                                        <p:tgtEl>
                                          <p:spTgt spid="42"/>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diamond(in)">
                                      <p:cBhvr>
                                        <p:cTn id="51" dur="2000"/>
                                        <p:tgtEl>
                                          <p:spTgt spid="12"/>
                                        </p:tgtEl>
                                      </p:cBhvr>
                                    </p:animEffect>
                                  </p:childTnLst>
                                </p:cTn>
                              </p:par>
                              <p:par>
                                <p:cTn id="52" presetID="8" presetClass="entr" presetSubtype="16" fill="hold"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diamond(in)">
                                      <p:cBhvr>
                                        <p:cTn id="54"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3 Rectángulo"/>
          <p:cNvSpPr/>
          <p:nvPr/>
        </p:nvSpPr>
        <p:spPr>
          <a:xfrm>
            <a:off x="1691680" y="188640"/>
            <a:ext cx="5904656" cy="461665"/>
          </a:xfrm>
          <a:prstGeom prst="rect">
            <a:avLst/>
          </a:prstGeom>
          <a:solidFill>
            <a:schemeClr val="bg1"/>
          </a:solidFill>
          <a:scene3d>
            <a:camera prst="orthographicFront"/>
            <a:lightRig rig="threePt" dir="t"/>
          </a:scene3d>
          <a:sp3d>
            <a:bevelT/>
          </a:sp3d>
        </p:spPr>
        <p:txBody>
          <a:bodyPr wrap="square">
            <a:spAutoFit/>
          </a:bodyPr>
          <a:lstStyle/>
          <a:p>
            <a:pPr algn="ctr"/>
            <a:r>
              <a:rPr lang="es-EC" sz="2400" b="1" dirty="0" smtClean="0">
                <a:cs typeface="Times New Roman" panose="02020603050405020304" pitchFamily="18" charset="0"/>
              </a:rPr>
              <a:t>ESTRATEGIAS DIDÁCTICAS </a:t>
            </a:r>
            <a:endParaRPr lang="es-EC" sz="2400" dirty="0">
              <a:cs typeface="Times New Roman" panose="02020603050405020304" pitchFamily="18" charset="0"/>
            </a:endParaRPr>
          </a:p>
        </p:txBody>
      </p:sp>
      <p:sp>
        <p:nvSpPr>
          <p:cNvPr id="3" name="2 Rectángulo"/>
          <p:cNvSpPr/>
          <p:nvPr/>
        </p:nvSpPr>
        <p:spPr>
          <a:xfrm>
            <a:off x="251520" y="717664"/>
            <a:ext cx="8712968" cy="144655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200" dirty="0">
                <a:cs typeface="Times New Roman" panose="02020603050405020304" pitchFamily="18" charset="0"/>
              </a:rPr>
              <a:t>Acto creativo </a:t>
            </a:r>
            <a:r>
              <a:rPr lang="es-EC" sz="2200" dirty="0" smtClean="0">
                <a:cs typeface="Times New Roman" panose="02020603050405020304" pitchFamily="18" charset="0"/>
              </a:rPr>
              <a:t>que los </a:t>
            </a:r>
            <a:r>
              <a:rPr lang="es-EC" sz="2200" dirty="0">
                <a:cs typeface="Times New Roman" panose="02020603050405020304" pitchFamily="18" charset="0"/>
              </a:rPr>
              <a:t>docentes somos capaces de crear ambientes </a:t>
            </a:r>
            <a:r>
              <a:rPr lang="es-EC" sz="2200" dirty="0" smtClean="0">
                <a:cs typeface="Times New Roman" panose="02020603050405020304" pitchFamily="18" charset="0"/>
              </a:rPr>
              <a:t>que </a:t>
            </a:r>
            <a:r>
              <a:rPr lang="es-EC" sz="2200" dirty="0">
                <a:cs typeface="Times New Roman" panose="02020603050405020304" pitchFamily="18" charset="0"/>
              </a:rPr>
              <a:t>los alumnos reconozcan sus conocimientos previos, </a:t>
            </a:r>
            <a:r>
              <a:rPr lang="es-EC" sz="2200" dirty="0" smtClean="0">
                <a:cs typeface="Times New Roman" panose="02020603050405020304" pitchFamily="18" charset="0"/>
              </a:rPr>
              <a:t>profundicen</a:t>
            </a:r>
            <a:r>
              <a:rPr lang="es-EC" sz="2200" dirty="0">
                <a:cs typeface="Times New Roman" panose="02020603050405020304" pitchFamily="18" charset="0"/>
              </a:rPr>
              <a:t>, creen nuevo conocimiento, lo apliquen y comuniquen para enriquecer la conciencia colectiva. Ejemplos: </a:t>
            </a:r>
          </a:p>
        </p:txBody>
      </p:sp>
      <p:graphicFrame>
        <p:nvGraphicFramePr>
          <p:cNvPr id="8" name="7 Tabla"/>
          <p:cNvGraphicFramePr>
            <a:graphicFrameLocks noGrp="1"/>
          </p:cNvGraphicFramePr>
          <p:nvPr>
            <p:extLst>
              <p:ext uri="{D42A27DB-BD31-4B8C-83A1-F6EECF244321}">
                <p14:modId xmlns:p14="http://schemas.microsoft.com/office/powerpoint/2010/main" val="3474428322"/>
              </p:ext>
            </p:extLst>
          </p:nvPr>
        </p:nvGraphicFramePr>
        <p:xfrm>
          <a:off x="72009" y="2241252"/>
          <a:ext cx="8964487" cy="4526280"/>
        </p:xfrm>
        <a:graphic>
          <a:graphicData uri="http://schemas.openxmlformats.org/drawingml/2006/table">
            <a:tbl>
              <a:tblPr firstRow="1" firstCol="1" bandRow="1">
                <a:tableStyleId>{5C22544A-7EE6-4342-B048-85BDC9FD1C3A}</a:tableStyleId>
              </a:tblPr>
              <a:tblGrid>
                <a:gridCol w="2355746"/>
                <a:gridCol w="6608741"/>
              </a:tblGrid>
              <a:tr h="522880">
                <a:tc>
                  <a:txBody>
                    <a:bodyPr/>
                    <a:lstStyle/>
                    <a:p>
                      <a:pPr algn="ctr">
                        <a:lnSpc>
                          <a:spcPct val="150000"/>
                        </a:lnSpc>
                        <a:spcAft>
                          <a:spcPts val="0"/>
                        </a:spcAft>
                      </a:pPr>
                      <a:r>
                        <a:rPr lang="es-EC" sz="1800" dirty="0">
                          <a:solidFill>
                            <a:schemeClr val="tx1"/>
                          </a:solidFill>
                          <a:effectLst/>
                        </a:rPr>
                        <a:t>Mapas conceptuales y redes semánticas</a:t>
                      </a:r>
                      <a:endParaRPr lang="es-EC" sz="1800" dirty="0">
                        <a:solidFill>
                          <a:schemeClr val="tx1"/>
                        </a:solidFill>
                        <a:effectLst/>
                        <a:latin typeface="Calibri"/>
                        <a:ea typeface="Calibri"/>
                        <a:cs typeface="Times New Roman"/>
                      </a:endParaRPr>
                    </a:p>
                  </a:txBody>
                  <a:tcPr marL="41280" marR="41280" marT="0" marB="0" anchor="ctr">
                    <a:solidFill>
                      <a:srgbClr val="FFFFCC"/>
                    </a:solidFill>
                  </a:tcPr>
                </a:tc>
                <a:tc>
                  <a:txBody>
                    <a:bodyPr/>
                    <a:lstStyle/>
                    <a:p>
                      <a:pPr algn="just">
                        <a:lnSpc>
                          <a:spcPct val="150000"/>
                        </a:lnSpc>
                        <a:spcAft>
                          <a:spcPts val="0"/>
                        </a:spcAft>
                      </a:pPr>
                      <a:r>
                        <a:rPr lang="es-EC" sz="1800" b="0" dirty="0">
                          <a:solidFill>
                            <a:schemeClr val="tx1"/>
                          </a:solidFill>
                          <a:effectLst/>
                        </a:rPr>
                        <a:t>Representación gráfica de esquemas de conocimiento (indican conceptos, proposiciones y explicaciones</a:t>
                      </a:r>
                      <a:r>
                        <a:rPr lang="es-EC" sz="1800" b="0" dirty="0" smtClean="0">
                          <a:solidFill>
                            <a:schemeClr val="tx1"/>
                          </a:solidFill>
                          <a:effectLst/>
                        </a:rPr>
                        <a:t>).</a:t>
                      </a:r>
                      <a:r>
                        <a:rPr lang="es-EC" sz="1800" b="0" dirty="0">
                          <a:solidFill>
                            <a:schemeClr val="tx1"/>
                          </a:solidFill>
                          <a:effectLst/>
                        </a:rPr>
                        <a:t> </a:t>
                      </a:r>
                      <a:endParaRPr lang="es-EC" sz="1800" b="0" dirty="0">
                        <a:solidFill>
                          <a:schemeClr val="tx1"/>
                        </a:solidFill>
                        <a:effectLst/>
                        <a:latin typeface="Calibri"/>
                        <a:ea typeface="Calibri"/>
                        <a:cs typeface="Times New Roman"/>
                      </a:endParaRPr>
                    </a:p>
                  </a:txBody>
                  <a:tcPr marL="41280" marR="41280" marT="0" marB="0" anchor="ctr">
                    <a:solidFill>
                      <a:srgbClr val="FFFFCC"/>
                    </a:solidFill>
                  </a:tcPr>
                </a:tc>
              </a:tr>
              <a:tr h="522880">
                <a:tc>
                  <a:txBody>
                    <a:bodyPr/>
                    <a:lstStyle/>
                    <a:p>
                      <a:pPr algn="ctr">
                        <a:lnSpc>
                          <a:spcPct val="150000"/>
                        </a:lnSpc>
                        <a:spcAft>
                          <a:spcPts val="0"/>
                        </a:spcAft>
                      </a:pPr>
                      <a:r>
                        <a:rPr lang="es-EC" sz="2000" dirty="0">
                          <a:solidFill>
                            <a:schemeClr val="tx1"/>
                          </a:solidFill>
                          <a:effectLst/>
                        </a:rPr>
                        <a:t>Resumen</a:t>
                      </a:r>
                      <a:endParaRPr lang="es-EC" sz="2000" dirty="0">
                        <a:solidFill>
                          <a:schemeClr val="tx1"/>
                        </a:solidFill>
                        <a:effectLst/>
                        <a:latin typeface="Calibri"/>
                        <a:ea typeface="Calibri"/>
                        <a:cs typeface="Times New Roman"/>
                      </a:endParaRPr>
                    </a:p>
                  </a:txBody>
                  <a:tcPr marL="41280" marR="41280" marT="0" marB="0" anchor="ctr">
                    <a:solidFill>
                      <a:srgbClr val="FFFFCC"/>
                    </a:solidFill>
                  </a:tcPr>
                </a:tc>
                <a:tc>
                  <a:txBody>
                    <a:bodyPr/>
                    <a:lstStyle/>
                    <a:p>
                      <a:pPr algn="just">
                        <a:lnSpc>
                          <a:spcPct val="150000"/>
                        </a:lnSpc>
                        <a:spcAft>
                          <a:spcPts val="0"/>
                        </a:spcAft>
                      </a:pPr>
                      <a:r>
                        <a:rPr lang="es-EC" sz="1800" b="0" dirty="0">
                          <a:solidFill>
                            <a:schemeClr val="tx1"/>
                          </a:solidFill>
                          <a:effectLst/>
                        </a:rPr>
                        <a:t>Síntesis </a:t>
                      </a:r>
                      <a:r>
                        <a:rPr lang="es-EC" sz="1800" b="0" dirty="0" smtClean="0">
                          <a:solidFill>
                            <a:schemeClr val="tx1"/>
                          </a:solidFill>
                          <a:effectLst/>
                        </a:rPr>
                        <a:t>de </a:t>
                      </a:r>
                      <a:r>
                        <a:rPr lang="es-EC" sz="1800" b="0" dirty="0">
                          <a:solidFill>
                            <a:schemeClr val="tx1"/>
                          </a:solidFill>
                          <a:effectLst/>
                        </a:rPr>
                        <a:t>la información relevante de un discurso oral o escrito. Enfatiza conceptos </a:t>
                      </a:r>
                      <a:r>
                        <a:rPr lang="es-EC" sz="1800" b="0" dirty="0" smtClean="0">
                          <a:solidFill>
                            <a:schemeClr val="tx1"/>
                          </a:solidFill>
                          <a:effectLst/>
                        </a:rPr>
                        <a:t>claves, </a:t>
                      </a:r>
                      <a:r>
                        <a:rPr lang="es-EC" sz="1800" b="0" dirty="0">
                          <a:solidFill>
                            <a:schemeClr val="tx1"/>
                          </a:solidFill>
                          <a:effectLst/>
                        </a:rPr>
                        <a:t>principios, términos y </a:t>
                      </a:r>
                      <a:r>
                        <a:rPr lang="es-EC" sz="1800" b="0" dirty="0" smtClean="0">
                          <a:solidFill>
                            <a:schemeClr val="tx1"/>
                          </a:solidFill>
                          <a:effectLst/>
                        </a:rPr>
                        <a:t>argumentos centrales. </a:t>
                      </a:r>
                      <a:r>
                        <a:rPr lang="es-EC" sz="1800" b="0" dirty="0">
                          <a:solidFill>
                            <a:schemeClr val="tx1"/>
                          </a:solidFill>
                          <a:effectLst/>
                        </a:rPr>
                        <a:t> </a:t>
                      </a:r>
                      <a:endParaRPr lang="es-EC" sz="1800" b="0" dirty="0">
                        <a:solidFill>
                          <a:schemeClr val="tx1"/>
                        </a:solidFill>
                        <a:effectLst/>
                        <a:latin typeface="Calibri"/>
                        <a:ea typeface="Calibri"/>
                        <a:cs typeface="Times New Roman"/>
                      </a:endParaRPr>
                    </a:p>
                  </a:txBody>
                  <a:tcPr marL="41280" marR="41280" marT="0" marB="0" anchor="ctr">
                    <a:solidFill>
                      <a:srgbClr val="FFFFCC"/>
                    </a:solidFill>
                  </a:tcPr>
                </a:tc>
              </a:tr>
              <a:tr h="522880">
                <a:tc>
                  <a:txBody>
                    <a:bodyPr/>
                    <a:lstStyle/>
                    <a:p>
                      <a:pPr algn="ctr">
                        <a:lnSpc>
                          <a:spcPct val="150000"/>
                        </a:lnSpc>
                        <a:spcAft>
                          <a:spcPts val="0"/>
                        </a:spcAft>
                      </a:pPr>
                      <a:r>
                        <a:rPr lang="es-EC" sz="2000" dirty="0">
                          <a:solidFill>
                            <a:schemeClr val="tx1"/>
                          </a:solidFill>
                          <a:effectLst/>
                        </a:rPr>
                        <a:t>Ilustraciones</a:t>
                      </a:r>
                      <a:endParaRPr lang="es-EC" sz="2000" dirty="0">
                        <a:solidFill>
                          <a:schemeClr val="tx1"/>
                        </a:solidFill>
                        <a:effectLst/>
                        <a:latin typeface="Calibri"/>
                        <a:ea typeface="Calibri"/>
                        <a:cs typeface="Times New Roman"/>
                      </a:endParaRPr>
                    </a:p>
                  </a:txBody>
                  <a:tcPr marL="41280" marR="41280" marT="0" marB="0" anchor="ctr">
                    <a:solidFill>
                      <a:srgbClr val="FFFFCC"/>
                    </a:solidFill>
                  </a:tcPr>
                </a:tc>
                <a:tc>
                  <a:txBody>
                    <a:bodyPr/>
                    <a:lstStyle/>
                    <a:p>
                      <a:pPr algn="just">
                        <a:lnSpc>
                          <a:spcPct val="150000"/>
                        </a:lnSpc>
                        <a:spcAft>
                          <a:spcPts val="0"/>
                        </a:spcAft>
                      </a:pPr>
                      <a:r>
                        <a:rPr lang="es-EC" sz="1800" dirty="0">
                          <a:solidFill>
                            <a:schemeClr val="tx1"/>
                          </a:solidFill>
                          <a:effectLst/>
                        </a:rPr>
                        <a:t>Representación visual de los conceptos, objetos o situaciones de una teoría o tema específico (fotografías, dibujos, esquemas, gráficas, dramatizaciones, videos, etc</a:t>
                      </a:r>
                      <a:r>
                        <a:rPr lang="es-EC" sz="1800" dirty="0" smtClean="0">
                          <a:solidFill>
                            <a:schemeClr val="tx1"/>
                          </a:solidFill>
                          <a:effectLst/>
                        </a:rPr>
                        <a:t>.)</a:t>
                      </a:r>
                      <a:r>
                        <a:rPr lang="es-EC" sz="1800" dirty="0">
                          <a:solidFill>
                            <a:schemeClr val="tx1"/>
                          </a:solidFill>
                          <a:effectLst/>
                        </a:rPr>
                        <a:t> </a:t>
                      </a:r>
                      <a:endParaRPr lang="es-EC" sz="1800" dirty="0">
                        <a:solidFill>
                          <a:schemeClr val="tx1"/>
                        </a:solidFill>
                        <a:effectLst/>
                        <a:latin typeface="Calibri"/>
                        <a:ea typeface="Calibri"/>
                        <a:cs typeface="Times New Roman"/>
                      </a:endParaRPr>
                    </a:p>
                  </a:txBody>
                  <a:tcPr marL="41280" marR="41280" marT="0" marB="0" anchor="ctr">
                    <a:solidFill>
                      <a:srgbClr val="FFFFCC"/>
                    </a:solidFill>
                  </a:tcPr>
                </a:tc>
              </a:tr>
              <a:tr h="522880">
                <a:tc>
                  <a:txBody>
                    <a:bodyPr/>
                    <a:lstStyle/>
                    <a:p>
                      <a:pPr algn="ctr">
                        <a:lnSpc>
                          <a:spcPct val="150000"/>
                        </a:lnSpc>
                        <a:spcAft>
                          <a:spcPts val="0"/>
                        </a:spcAft>
                      </a:pPr>
                      <a:r>
                        <a:rPr lang="es-EC" sz="2000" dirty="0">
                          <a:solidFill>
                            <a:schemeClr val="tx1"/>
                          </a:solidFill>
                          <a:effectLst/>
                        </a:rPr>
                        <a:t>Preguntas intercaladas </a:t>
                      </a:r>
                      <a:endParaRPr lang="es-EC" sz="2000" dirty="0">
                        <a:solidFill>
                          <a:schemeClr val="tx1"/>
                        </a:solidFill>
                        <a:effectLst/>
                        <a:latin typeface="Calibri"/>
                        <a:ea typeface="Calibri"/>
                        <a:cs typeface="Times New Roman"/>
                      </a:endParaRPr>
                    </a:p>
                  </a:txBody>
                  <a:tcPr marL="41280" marR="41280" marT="0" marB="0" anchor="ctr">
                    <a:solidFill>
                      <a:srgbClr val="FFFFCC"/>
                    </a:solidFill>
                  </a:tcPr>
                </a:tc>
                <a:tc>
                  <a:txBody>
                    <a:bodyPr/>
                    <a:lstStyle/>
                    <a:p>
                      <a:pPr algn="just">
                        <a:lnSpc>
                          <a:spcPct val="150000"/>
                        </a:lnSpc>
                        <a:spcAft>
                          <a:spcPts val="0"/>
                        </a:spcAft>
                      </a:pPr>
                      <a:r>
                        <a:rPr lang="es-EC" sz="1800" dirty="0">
                          <a:solidFill>
                            <a:schemeClr val="tx1"/>
                          </a:solidFill>
                          <a:effectLst/>
                        </a:rPr>
                        <a:t>Preguntas insertadas en la situación de enseñanza o en un texto. Mantienen la atención y favorecen la práctica, la retención y la obtención de información relevante</a:t>
                      </a:r>
                      <a:r>
                        <a:rPr lang="es-EC" sz="1800" dirty="0" smtClean="0">
                          <a:solidFill>
                            <a:schemeClr val="tx1"/>
                          </a:solidFill>
                          <a:effectLst/>
                        </a:rPr>
                        <a:t>.</a:t>
                      </a:r>
                      <a:r>
                        <a:rPr lang="es-EC" sz="1800" dirty="0">
                          <a:solidFill>
                            <a:schemeClr val="tx1"/>
                          </a:solidFill>
                          <a:effectLst/>
                        </a:rPr>
                        <a:t> </a:t>
                      </a:r>
                      <a:endParaRPr lang="es-EC" sz="1800" dirty="0">
                        <a:solidFill>
                          <a:schemeClr val="tx1"/>
                        </a:solidFill>
                        <a:effectLst/>
                        <a:latin typeface="Calibri"/>
                        <a:ea typeface="Calibri"/>
                        <a:cs typeface="Times New Roman"/>
                      </a:endParaRPr>
                    </a:p>
                  </a:txBody>
                  <a:tcPr marL="41280" marR="41280" marT="0" marB="0" anchor="ctr">
                    <a:solidFill>
                      <a:srgbClr val="FFFFCC"/>
                    </a:solidFill>
                  </a:tcPr>
                </a:tc>
              </a:tr>
            </a:tbl>
          </a:graphicData>
        </a:graphic>
      </p:graphicFrame>
      <p:sp>
        <p:nvSpPr>
          <p:cNvPr id="9" name="8 Botón de acción: Hacia delante o Siguiente">
            <a:hlinkClick r:id="rId2" action="ppaction://hlinksldjump" highlightClick="1"/>
          </p:cNvPr>
          <p:cNvSpPr/>
          <p:nvPr/>
        </p:nvSpPr>
        <p:spPr>
          <a:xfrm>
            <a:off x="7956376" y="332656"/>
            <a:ext cx="1008112" cy="23083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3186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336418247"/>
              </p:ext>
            </p:extLst>
          </p:nvPr>
        </p:nvGraphicFramePr>
        <p:xfrm>
          <a:off x="107504" y="174452"/>
          <a:ext cx="8964488" cy="6614160"/>
        </p:xfrm>
        <a:graphic>
          <a:graphicData uri="http://schemas.openxmlformats.org/drawingml/2006/table">
            <a:tbl>
              <a:tblPr firstRow="1" firstCol="1" bandRow="1">
                <a:tableStyleId>{5C22544A-7EE6-4342-B048-85BDC9FD1C3A}</a:tableStyleId>
              </a:tblPr>
              <a:tblGrid>
                <a:gridCol w="2339752"/>
                <a:gridCol w="4906542"/>
                <a:gridCol w="1718194"/>
              </a:tblGrid>
              <a:tr h="0">
                <a:tc>
                  <a:txBody>
                    <a:bodyPr/>
                    <a:lstStyle/>
                    <a:p>
                      <a:pPr algn="ctr">
                        <a:spcAft>
                          <a:spcPts val="0"/>
                        </a:spcAft>
                      </a:pPr>
                      <a:r>
                        <a:rPr lang="es-EC" sz="1800" dirty="0">
                          <a:solidFill>
                            <a:schemeClr val="tx1"/>
                          </a:solidFill>
                          <a:effectLst/>
                        </a:rPr>
                        <a:t>COMPONENTES DE LA COMPETENCIA</a:t>
                      </a:r>
                      <a:endParaRPr lang="es-EC" sz="1800" dirty="0">
                        <a:solidFill>
                          <a:schemeClr val="tx1"/>
                        </a:solidFill>
                        <a:effectLst/>
                        <a:latin typeface="Calibri"/>
                        <a:ea typeface="Calibri"/>
                        <a:cs typeface="Calibri"/>
                      </a:endParaRPr>
                    </a:p>
                  </a:txBody>
                  <a:tcPr marL="68580" marR="68580" marT="0" marB="0">
                    <a:solidFill>
                      <a:srgbClr val="FFFFCC"/>
                    </a:solidFill>
                  </a:tcPr>
                </a:tc>
                <a:tc>
                  <a:txBody>
                    <a:bodyPr/>
                    <a:lstStyle/>
                    <a:p>
                      <a:pPr marL="0" algn="ctr" rtl="0" eaLnBrk="1" latinLnBrk="0" hangingPunct="1">
                        <a:lnSpc>
                          <a:spcPct val="150000"/>
                        </a:lnSpc>
                        <a:spcAft>
                          <a:spcPts val="0"/>
                        </a:spcAft>
                      </a:pPr>
                      <a:r>
                        <a:rPr kumimoji="0" lang="es-EC" sz="1800" b="1" kern="1200" dirty="0" smtClean="0">
                          <a:solidFill>
                            <a:schemeClr val="tx1"/>
                          </a:solidFill>
                          <a:effectLst/>
                          <a:latin typeface="+mn-lt"/>
                          <a:ea typeface="+mn-ea"/>
                          <a:cs typeface="+mn-cs"/>
                        </a:rPr>
                        <a:t>DESCRIPCIÓN</a:t>
                      </a:r>
                      <a:endParaRPr kumimoji="0" lang="es-EC" sz="1800" b="1" kern="1200" dirty="0">
                        <a:solidFill>
                          <a:schemeClr val="tx1"/>
                        </a:solidFill>
                        <a:effectLst/>
                        <a:latin typeface="+mn-lt"/>
                        <a:ea typeface="+mn-ea"/>
                        <a:cs typeface="+mn-cs"/>
                      </a:endParaRPr>
                    </a:p>
                  </a:txBody>
                  <a:tcPr marL="68580" marR="68580" marT="0" marB="0">
                    <a:solidFill>
                      <a:srgbClr val="FFFFCC"/>
                    </a:solidFill>
                  </a:tcPr>
                </a:tc>
                <a:tc>
                  <a:txBody>
                    <a:bodyPr/>
                    <a:lstStyle/>
                    <a:p>
                      <a:pPr algn="ctr">
                        <a:lnSpc>
                          <a:spcPct val="150000"/>
                        </a:lnSpc>
                        <a:spcAft>
                          <a:spcPts val="0"/>
                        </a:spcAft>
                      </a:pPr>
                      <a:r>
                        <a:rPr lang="es-EC" sz="1800" dirty="0">
                          <a:solidFill>
                            <a:schemeClr val="tx1"/>
                          </a:solidFill>
                          <a:effectLst/>
                        </a:rPr>
                        <a:t>EJEMPLO</a:t>
                      </a:r>
                      <a:endParaRPr lang="es-EC" sz="1800" dirty="0">
                        <a:solidFill>
                          <a:schemeClr val="tx1"/>
                        </a:solidFill>
                        <a:effectLst/>
                        <a:latin typeface="Calibri"/>
                        <a:ea typeface="Calibri"/>
                        <a:cs typeface="Times New Roman"/>
                      </a:endParaRPr>
                    </a:p>
                  </a:txBody>
                  <a:tcPr marL="68580" marR="68580" marT="0" marB="0">
                    <a:solidFill>
                      <a:srgbClr val="FFFFCC"/>
                    </a:solidFill>
                  </a:tcPr>
                </a:tc>
              </a:tr>
              <a:tr h="0">
                <a:tc>
                  <a:txBody>
                    <a:bodyPr/>
                    <a:lstStyle/>
                    <a:p>
                      <a:pPr algn="l">
                        <a:spcAft>
                          <a:spcPts val="0"/>
                        </a:spcAft>
                      </a:pPr>
                      <a:r>
                        <a:rPr lang="es-EC" sz="1800" dirty="0">
                          <a:solidFill>
                            <a:schemeClr val="tx1"/>
                          </a:solidFill>
                          <a:effectLst/>
                        </a:rPr>
                        <a:t>Habilidad </a:t>
                      </a:r>
                      <a:r>
                        <a:rPr lang="es-EC" sz="1800" b="0" dirty="0">
                          <a:solidFill>
                            <a:schemeClr val="tx1"/>
                          </a:solidFill>
                          <a:effectLst/>
                        </a:rPr>
                        <a:t>de mayor nivel de generalización que caracteriza el desempeño requerido (verbo).  </a:t>
                      </a:r>
                      <a:endParaRPr lang="es-EC" sz="1800" b="0" dirty="0">
                        <a:solidFill>
                          <a:schemeClr val="tx1"/>
                        </a:solidFill>
                        <a:effectLst/>
                        <a:latin typeface="Calibri"/>
                        <a:ea typeface="Calibri"/>
                        <a:cs typeface="Calibri"/>
                      </a:endParaRPr>
                    </a:p>
                  </a:txBody>
                  <a:tcPr marL="68580" marR="68580" marT="0" marB="0">
                    <a:solidFill>
                      <a:srgbClr val="FFFFCC"/>
                    </a:solidFill>
                  </a:tcPr>
                </a:tc>
                <a:tc>
                  <a:txBody>
                    <a:bodyPr/>
                    <a:lstStyle/>
                    <a:p>
                      <a:pPr algn="just">
                        <a:spcAft>
                          <a:spcPts val="0"/>
                        </a:spcAft>
                      </a:pPr>
                      <a:r>
                        <a:rPr lang="es-EC" sz="2000" dirty="0">
                          <a:solidFill>
                            <a:schemeClr val="tx1"/>
                          </a:solidFill>
                          <a:effectLst/>
                        </a:rPr>
                        <a:t>Se utiliza el verbo redactado en tercera persona de singular del presente de indicativo. </a:t>
                      </a:r>
                    </a:p>
                  </a:txBody>
                  <a:tcPr marL="68580" marR="68580" marT="0" marB="0">
                    <a:solidFill>
                      <a:srgbClr val="FFFFCC"/>
                    </a:solidFill>
                  </a:tcPr>
                </a:tc>
                <a:tc>
                  <a:txBody>
                    <a:bodyPr/>
                    <a:lstStyle/>
                    <a:p>
                      <a:pPr algn="just">
                        <a:spcAft>
                          <a:spcPts val="0"/>
                        </a:spcAft>
                      </a:pPr>
                      <a:r>
                        <a:rPr lang="es-EC" sz="2000" dirty="0">
                          <a:solidFill>
                            <a:schemeClr val="tx1"/>
                          </a:solidFill>
                          <a:effectLst/>
                        </a:rPr>
                        <a:t>Ataca blancos terrestres desde una aeronave </a:t>
                      </a:r>
                      <a:endParaRPr lang="es-EC" sz="2000" dirty="0">
                        <a:solidFill>
                          <a:schemeClr val="tx1"/>
                        </a:solidFill>
                        <a:effectLst/>
                        <a:latin typeface="Calibri"/>
                        <a:ea typeface="Calibri"/>
                        <a:cs typeface="Times New Roman"/>
                      </a:endParaRPr>
                    </a:p>
                  </a:txBody>
                  <a:tcPr marL="68580" marR="68580" marT="0" marB="0">
                    <a:solidFill>
                      <a:srgbClr val="FFFFCC"/>
                    </a:solidFill>
                  </a:tcPr>
                </a:tc>
              </a:tr>
              <a:tr h="0">
                <a:tc>
                  <a:txBody>
                    <a:bodyPr/>
                    <a:lstStyle/>
                    <a:p>
                      <a:pPr algn="l">
                        <a:spcAft>
                          <a:spcPts val="0"/>
                        </a:spcAft>
                      </a:pPr>
                      <a:r>
                        <a:rPr lang="es-EC" sz="1800" dirty="0">
                          <a:solidFill>
                            <a:schemeClr val="tx1"/>
                          </a:solidFill>
                          <a:effectLst/>
                        </a:rPr>
                        <a:t>Conocimientos </a:t>
                      </a:r>
                      <a:r>
                        <a:rPr lang="es-EC" sz="1800" b="0" dirty="0">
                          <a:solidFill>
                            <a:schemeClr val="tx1"/>
                          </a:solidFill>
                          <a:effectLst/>
                        </a:rPr>
                        <a:t>científico-técnicos y expresión del nivel de complejidad necesario </a:t>
                      </a:r>
                    </a:p>
                    <a:p>
                      <a:pPr algn="just">
                        <a:lnSpc>
                          <a:spcPct val="150000"/>
                        </a:lnSpc>
                        <a:spcAft>
                          <a:spcPts val="0"/>
                        </a:spcAft>
                      </a:pPr>
                      <a:r>
                        <a:rPr lang="es-EC" sz="1800" b="0" dirty="0">
                          <a:solidFill>
                            <a:schemeClr val="tx1"/>
                          </a:solidFill>
                          <a:effectLst/>
                        </a:rPr>
                        <a:t>(Objeto). </a:t>
                      </a:r>
                      <a:endParaRPr lang="es-EC" sz="1800" b="0" dirty="0">
                        <a:solidFill>
                          <a:schemeClr val="tx1"/>
                        </a:solidFill>
                        <a:effectLst/>
                        <a:latin typeface="Calibri"/>
                        <a:ea typeface="Calibri"/>
                        <a:cs typeface="Times New Roman"/>
                      </a:endParaRPr>
                    </a:p>
                  </a:txBody>
                  <a:tcPr marL="68580" marR="68580" marT="0" marB="0">
                    <a:solidFill>
                      <a:srgbClr val="FFFFCC"/>
                    </a:solidFill>
                  </a:tcPr>
                </a:tc>
                <a:tc>
                  <a:txBody>
                    <a:bodyPr/>
                    <a:lstStyle/>
                    <a:p>
                      <a:pPr algn="just">
                        <a:spcAft>
                          <a:spcPts val="0"/>
                        </a:spcAft>
                      </a:pPr>
                      <a:r>
                        <a:rPr lang="es-EC" sz="2000" dirty="0" smtClean="0">
                          <a:solidFill>
                            <a:schemeClr val="tx1"/>
                          </a:solidFill>
                          <a:effectLst/>
                        </a:rPr>
                        <a:t>Indica el objeto </a:t>
                      </a:r>
                      <a:r>
                        <a:rPr lang="es-EC" sz="2000" dirty="0">
                          <a:solidFill>
                            <a:schemeClr val="tx1"/>
                          </a:solidFill>
                          <a:effectLst/>
                        </a:rPr>
                        <a:t>o situación en que recae la acción. Son las experiencias de aprendizaje fundamentadas en la doctrina militar, en la ciencia, tecnología y otras manifestaciones culturales </a:t>
                      </a:r>
                      <a:r>
                        <a:rPr lang="es-EC" sz="2000" dirty="0" smtClean="0">
                          <a:solidFill>
                            <a:schemeClr val="tx1"/>
                          </a:solidFill>
                          <a:effectLst/>
                          <a:latin typeface="Calibri"/>
                        </a:rPr>
                        <a:t>.</a:t>
                      </a:r>
                      <a:endParaRPr lang="es-EC" sz="2000" dirty="0">
                        <a:solidFill>
                          <a:schemeClr val="tx1"/>
                        </a:solidFill>
                        <a:effectLst/>
                      </a:endParaRPr>
                    </a:p>
                  </a:txBody>
                  <a:tcPr marL="68580" marR="68580" marT="0" marB="0">
                    <a:solidFill>
                      <a:srgbClr val="FFFFCC"/>
                    </a:solidFill>
                  </a:tcPr>
                </a:tc>
                <a:tc>
                  <a:txBody>
                    <a:bodyPr/>
                    <a:lstStyle/>
                    <a:p>
                      <a:pPr algn="just">
                        <a:spcAft>
                          <a:spcPts val="0"/>
                        </a:spcAft>
                      </a:pPr>
                      <a:r>
                        <a:rPr lang="es-EC" sz="2000" dirty="0">
                          <a:solidFill>
                            <a:schemeClr val="tx1"/>
                          </a:solidFill>
                          <a:effectLst/>
                        </a:rPr>
                        <a:t>empleando técnicas de ataque aéreo como parte de un elemento </a:t>
                      </a:r>
                      <a:endParaRPr lang="es-EC" sz="2000" dirty="0">
                        <a:solidFill>
                          <a:schemeClr val="tx1"/>
                        </a:solidFill>
                        <a:effectLst/>
                        <a:latin typeface="Calibri"/>
                        <a:ea typeface="Calibri"/>
                        <a:cs typeface="Times New Roman"/>
                      </a:endParaRPr>
                    </a:p>
                  </a:txBody>
                  <a:tcPr marL="68580" marR="68580" marT="0" marB="0">
                    <a:solidFill>
                      <a:srgbClr val="FFFFCC"/>
                    </a:solidFill>
                  </a:tcPr>
                </a:tc>
              </a:tr>
              <a:tr h="0">
                <a:tc>
                  <a:txBody>
                    <a:bodyPr/>
                    <a:lstStyle/>
                    <a:p>
                      <a:pPr algn="l">
                        <a:spcAft>
                          <a:spcPts val="0"/>
                        </a:spcAft>
                      </a:pPr>
                      <a:r>
                        <a:rPr lang="es-EC" sz="1800" dirty="0">
                          <a:solidFill>
                            <a:schemeClr val="tx1"/>
                          </a:solidFill>
                          <a:effectLst/>
                        </a:rPr>
                        <a:t>Condición de calidad </a:t>
                      </a:r>
                    </a:p>
                    <a:p>
                      <a:pPr algn="l">
                        <a:lnSpc>
                          <a:spcPct val="150000"/>
                        </a:lnSpc>
                        <a:spcAft>
                          <a:spcPts val="0"/>
                        </a:spcAft>
                      </a:pPr>
                      <a:r>
                        <a:rPr lang="es-EC" sz="1800" b="0" dirty="0">
                          <a:solidFill>
                            <a:schemeClr val="tx1"/>
                          </a:solidFill>
                          <a:effectLst/>
                        </a:rPr>
                        <a:t>(calidad) </a:t>
                      </a:r>
                      <a:endParaRPr lang="es-EC" sz="1800" b="0" dirty="0">
                        <a:solidFill>
                          <a:schemeClr val="tx1"/>
                        </a:solidFill>
                        <a:effectLst/>
                        <a:latin typeface="Calibri"/>
                        <a:ea typeface="Calibri"/>
                        <a:cs typeface="Times New Roman"/>
                      </a:endParaRPr>
                    </a:p>
                  </a:txBody>
                  <a:tcPr marL="68580" marR="68580" marT="0" marB="0">
                    <a:solidFill>
                      <a:srgbClr val="FFFFCC"/>
                    </a:solidFill>
                  </a:tcPr>
                </a:tc>
                <a:tc>
                  <a:txBody>
                    <a:bodyPr/>
                    <a:lstStyle/>
                    <a:p>
                      <a:pPr algn="just">
                        <a:spcAft>
                          <a:spcPts val="0"/>
                        </a:spcAft>
                      </a:pPr>
                      <a:r>
                        <a:rPr lang="es-EC" sz="2000" dirty="0">
                          <a:solidFill>
                            <a:schemeClr val="tx1"/>
                          </a:solidFill>
                          <a:effectLst/>
                        </a:rPr>
                        <a:t>Indica el criterio o estándar de calidad del nivel de desempeño deseado, </a:t>
                      </a:r>
                      <a:r>
                        <a:rPr lang="es-EC" sz="2000" dirty="0" smtClean="0">
                          <a:solidFill>
                            <a:schemeClr val="tx1"/>
                          </a:solidFill>
                          <a:effectLst/>
                        </a:rPr>
                        <a:t>con la </a:t>
                      </a:r>
                      <a:r>
                        <a:rPr lang="es-EC" sz="2000" dirty="0">
                          <a:solidFill>
                            <a:schemeClr val="tx1"/>
                          </a:solidFill>
                          <a:effectLst/>
                        </a:rPr>
                        <a:t>cual se va a llevar a cabo la acción sobre el objeto. Brinda un referente esencial para evaluar la competencia.  </a:t>
                      </a:r>
                      <a:endParaRPr lang="es-EC" sz="2000" dirty="0">
                        <a:solidFill>
                          <a:schemeClr val="tx1"/>
                        </a:solidFill>
                        <a:effectLst/>
                        <a:latin typeface="Calibri"/>
                        <a:ea typeface="Calibri"/>
                        <a:cs typeface="Calibri"/>
                      </a:endParaRPr>
                    </a:p>
                  </a:txBody>
                  <a:tcPr marL="68580" marR="68580" marT="0" marB="0">
                    <a:solidFill>
                      <a:srgbClr val="FFFFCC"/>
                    </a:solidFill>
                  </a:tcPr>
                </a:tc>
                <a:tc>
                  <a:txBody>
                    <a:bodyPr/>
                    <a:lstStyle/>
                    <a:p>
                      <a:pPr algn="just">
                        <a:spcAft>
                          <a:spcPts val="0"/>
                        </a:spcAft>
                      </a:pPr>
                      <a:r>
                        <a:rPr lang="es-EC" sz="2000" dirty="0">
                          <a:solidFill>
                            <a:schemeClr val="tx1"/>
                          </a:solidFill>
                          <a:effectLst/>
                        </a:rPr>
                        <a:t>logrando la destrucción de un </a:t>
                      </a:r>
                      <a:r>
                        <a:rPr lang="es-EC" sz="2000" dirty="0" err="1" smtClean="0">
                          <a:solidFill>
                            <a:schemeClr val="tx1"/>
                          </a:solidFill>
                          <a:effectLst/>
                        </a:rPr>
                        <a:t>8O</a:t>
                      </a:r>
                      <a:r>
                        <a:rPr lang="es-EC" sz="2000" dirty="0" smtClean="0">
                          <a:solidFill>
                            <a:schemeClr val="tx1"/>
                          </a:solidFill>
                          <a:effectLst/>
                        </a:rPr>
                        <a:t>% </a:t>
                      </a:r>
                      <a:r>
                        <a:rPr lang="es-EC" sz="2000" dirty="0">
                          <a:solidFill>
                            <a:schemeClr val="tx1"/>
                          </a:solidFill>
                          <a:effectLst/>
                        </a:rPr>
                        <a:t>del objetivo </a:t>
                      </a:r>
                    </a:p>
                    <a:p>
                      <a:pPr algn="just">
                        <a:lnSpc>
                          <a:spcPct val="150000"/>
                        </a:lnSpc>
                        <a:spcAft>
                          <a:spcPts val="0"/>
                        </a:spcAft>
                      </a:pPr>
                      <a:r>
                        <a:rPr lang="es-EC" sz="2000" dirty="0">
                          <a:solidFill>
                            <a:schemeClr val="tx1"/>
                          </a:solidFill>
                          <a:effectLst/>
                        </a:rPr>
                        <a:t> </a:t>
                      </a:r>
                      <a:endParaRPr lang="es-EC" sz="2000" dirty="0">
                        <a:solidFill>
                          <a:schemeClr val="tx1"/>
                        </a:solidFill>
                        <a:effectLst/>
                        <a:latin typeface="Calibri"/>
                        <a:ea typeface="Calibri"/>
                        <a:cs typeface="Times New Roman"/>
                      </a:endParaRPr>
                    </a:p>
                  </a:txBody>
                  <a:tcPr marL="68580" marR="68580" marT="0" marB="0">
                    <a:solidFill>
                      <a:srgbClr val="FFFFCC"/>
                    </a:solidFill>
                  </a:tcPr>
                </a:tc>
              </a:tr>
              <a:tr h="0">
                <a:tc>
                  <a:txBody>
                    <a:bodyPr/>
                    <a:lstStyle/>
                    <a:p>
                      <a:pPr algn="ctr">
                        <a:spcAft>
                          <a:spcPts val="0"/>
                        </a:spcAft>
                      </a:pPr>
                      <a:r>
                        <a:rPr lang="es-EC" sz="1800" dirty="0">
                          <a:solidFill>
                            <a:schemeClr val="tx1"/>
                          </a:solidFill>
                          <a:effectLst/>
                        </a:rPr>
                        <a:t>Valores y Actitudes </a:t>
                      </a:r>
                    </a:p>
                    <a:p>
                      <a:pPr algn="l">
                        <a:spcAft>
                          <a:spcPts val="0"/>
                        </a:spcAft>
                      </a:pPr>
                      <a:r>
                        <a:rPr lang="es-EC" sz="1800" b="0" dirty="0">
                          <a:solidFill>
                            <a:schemeClr val="tx1"/>
                          </a:solidFill>
                          <a:effectLst/>
                        </a:rPr>
                        <a:t>(valor) </a:t>
                      </a:r>
                      <a:endParaRPr lang="es-EC" sz="1800" b="0" dirty="0">
                        <a:solidFill>
                          <a:schemeClr val="tx1"/>
                        </a:solidFill>
                        <a:effectLst/>
                        <a:latin typeface="Calibri"/>
                        <a:ea typeface="Calibri"/>
                        <a:cs typeface="Calibri"/>
                      </a:endParaRPr>
                    </a:p>
                  </a:txBody>
                  <a:tcPr marL="68580" marR="68580" marT="0" marB="0">
                    <a:solidFill>
                      <a:srgbClr val="FFFFCC"/>
                    </a:solidFill>
                  </a:tcPr>
                </a:tc>
                <a:tc>
                  <a:txBody>
                    <a:bodyPr/>
                    <a:lstStyle/>
                    <a:p>
                      <a:pPr algn="just">
                        <a:spcAft>
                          <a:spcPts val="0"/>
                        </a:spcAft>
                      </a:pPr>
                      <a:r>
                        <a:rPr lang="es-EC" sz="2000" dirty="0" smtClean="0">
                          <a:solidFill>
                            <a:schemeClr val="tx1"/>
                          </a:solidFill>
                          <a:effectLst/>
                        </a:rPr>
                        <a:t>Declara </a:t>
                      </a:r>
                      <a:r>
                        <a:rPr lang="es-EC" sz="2000" dirty="0">
                          <a:solidFill>
                            <a:schemeClr val="tx1"/>
                          </a:solidFill>
                          <a:effectLst/>
                        </a:rPr>
                        <a:t>valores y actitudes que se pueden formar o reforzar, teniendo como referencia </a:t>
                      </a:r>
                      <a:r>
                        <a:rPr lang="es-EC" sz="2000" dirty="0" smtClean="0">
                          <a:solidFill>
                            <a:schemeClr val="tx1"/>
                          </a:solidFill>
                          <a:effectLst/>
                        </a:rPr>
                        <a:t>los Valores </a:t>
                      </a:r>
                      <a:r>
                        <a:rPr lang="es-EC" sz="2000" dirty="0">
                          <a:solidFill>
                            <a:schemeClr val="tx1"/>
                          </a:solidFill>
                          <a:effectLst/>
                        </a:rPr>
                        <a:t>Institucionales de las FF.AA.  </a:t>
                      </a:r>
                      <a:endParaRPr lang="es-EC" sz="2000" dirty="0">
                        <a:solidFill>
                          <a:schemeClr val="tx1"/>
                        </a:solidFill>
                        <a:effectLst/>
                        <a:latin typeface="Calibri"/>
                        <a:ea typeface="Calibri"/>
                        <a:cs typeface="Calibri"/>
                      </a:endParaRPr>
                    </a:p>
                  </a:txBody>
                  <a:tcPr marL="68580" marR="68580" marT="0" marB="0">
                    <a:solidFill>
                      <a:srgbClr val="FFFFCC"/>
                    </a:solidFill>
                  </a:tcPr>
                </a:tc>
                <a:tc>
                  <a:txBody>
                    <a:bodyPr/>
                    <a:lstStyle/>
                    <a:p>
                      <a:pPr algn="just">
                        <a:spcAft>
                          <a:spcPts val="0"/>
                        </a:spcAft>
                      </a:pPr>
                      <a:r>
                        <a:rPr lang="es-EC" sz="2000" dirty="0">
                          <a:solidFill>
                            <a:schemeClr val="tx1"/>
                          </a:solidFill>
                          <a:effectLst/>
                        </a:rPr>
                        <a:t>Demostrando precisión y oportunidad. </a:t>
                      </a:r>
                    </a:p>
                    <a:p>
                      <a:pPr algn="just">
                        <a:spcAft>
                          <a:spcPts val="0"/>
                        </a:spcAft>
                      </a:pPr>
                      <a:r>
                        <a:rPr lang="es-EC" sz="2000" dirty="0">
                          <a:solidFill>
                            <a:schemeClr val="tx1"/>
                          </a:solidFill>
                          <a:effectLst/>
                        </a:rPr>
                        <a:t> </a:t>
                      </a:r>
                      <a:endParaRPr lang="es-EC" sz="2000" dirty="0">
                        <a:solidFill>
                          <a:schemeClr val="tx1"/>
                        </a:solidFill>
                        <a:effectLst/>
                        <a:latin typeface="Calibri"/>
                        <a:ea typeface="Calibri"/>
                        <a:cs typeface="Calibri"/>
                      </a:endParaRPr>
                    </a:p>
                  </a:txBody>
                  <a:tcPr marL="68580" marR="68580" marT="0" marB="0">
                    <a:solidFill>
                      <a:srgbClr val="FFFFCC"/>
                    </a:solidFill>
                  </a:tcPr>
                </a:tc>
              </a:tr>
            </a:tbl>
          </a:graphicData>
        </a:graphic>
      </p:graphicFrame>
      <p:sp>
        <p:nvSpPr>
          <p:cNvPr id="4" name="3 Botón de acción: Hacia delante o Siguiente">
            <a:hlinkClick r:id="rId2" action="ppaction://hlinksldjump" highlightClick="1"/>
          </p:cNvPr>
          <p:cNvSpPr/>
          <p:nvPr/>
        </p:nvSpPr>
        <p:spPr>
          <a:xfrm>
            <a:off x="7930707" y="6453336"/>
            <a:ext cx="1008112" cy="23083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5449035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5" name="4 Rectángulo"/>
          <p:cNvSpPr/>
          <p:nvPr/>
        </p:nvSpPr>
        <p:spPr>
          <a:xfrm>
            <a:off x="179512" y="134625"/>
            <a:ext cx="8856984" cy="6678751"/>
          </a:xfrm>
          <a:prstGeom prst="rect">
            <a:avLst/>
          </a:prstGeom>
          <a:solidFill>
            <a:srgbClr val="FFFFCC"/>
          </a:solidFill>
        </p:spPr>
        <p:txBody>
          <a:bodyPr wrap="square">
            <a:spAutoFit/>
          </a:bodyPr>
          <a:lstStyle/>
          <a:p>
            <a:pPr marL="342900" indent="-342900" algn="just">
              <a:buFont typeface="+mj-lt"/>
              <a:buAutoNum type="alphaLcPeriod"/>
            </a:pPr>
            <a:r>
              <a:rPr lang="es-EC" sz="2800" b="1" dirty="0" smtClean="0"/>
              <a:t>Vocación </a:t>
            </a:r>
            <a:r>
              <a:rPr lang="es-EC" sz="2800" b="1" dirty="0"/>
              <a:t>Militar</a:t>
            </a:r>
            <a:r>
              <a:rPr lang="es-EC" sz="2800" b="1" dirty="0" smtClean="0"/>
              <a:t>.</a:t>
            </a:r>
            <a:endParaRPr lang="es-EC" sz="2800" dirty="0" smtClean="0"/>
          </a:p>
          <a:p>
            <a:pPr marL="342900" indent="-342900" algn="just">
              <a:buFont typeface="+mj-lt"/>
              <a:buAutoNum type="alphaLcPeriod"/>
            </a:pPr>
            <a:r>
              <a:rPr lang="es-EC" sz="2800" b="1" dirty="0" smtClean="0"/>
              <a:t>Combatiente </a:t>
            </a:r>
            <a:r>
              <a:rPr lang="es-EC" sz="2800" b="1" dirty="0"/>
              <a:t>Individual</a:t>
            </a:r>
            <a:r>
              <a:rPr lang="es-EC" sz="2800" b="1" dirty="0" smtClean="0"/>
              <a:t>.</a:t>
            </a:r>
            <a:endParaRPr lang="es-EC" sz="2800" dirty="0" smtClean="0"/>
          </a:p>
          <a:p>
            <a:pPr marL="342900" indent="-342900" algn="just">
              <a:buFont typeface="+mj-lt"/>
              <a:buAutoNum type="alphaLcPeriod"/>
            </a:pPr>
            <a:r>
              <a:rPr lang="es-EC" sz="2800" b="1" dirty="0" smtClean="0"/>
              <a:t>Capacidad </a:t>
            </a:r>
            <a:r>
              <a:rPr lang="es-EC" sz="2800" b="1" dirty="0"/>
              <a:t>de Liderar/comandar</a:t>
            </a:r>
            <a:r>
              <a:rPr lang="es-EC" sz="2800" b="1" dirty="0" smtClean="0"/>
              <a:t>.</a:t>
            </a:r>
            <a:endParaRPr lang="es-EC" sz="2800" dirty="0" smtClean="0"/>
          </a:p>
          <a:p>
            <a:pPr marL="342900" indent="-342900" algn="just">
              <a:buFont typeface="+mj-lt"/>
              <a:buAutoNum type="alphaLcPeriod"/>
            </a:pPr>
            <a:r>
              <a:rPr lang="es-EC" sz="2800" b="1" dirty="0" smtClean="0"/>
              <a:t>Capacidad </a:t>
            </a:r>
            <a:r>
              <a:rPr lang="es-EC" sz="2800" b="1" dirty="0"/>
              <a:t>de Administrar</a:t>
            </a:r>
            <a:r>
              <a:rPr lang="es-EC" sz="2800" b="1" dirty="0" smtClean="0"/>
              <a:t>.</a:t>
            </a:r>
            <a:endParaRPr lang="es-EC" sz="2800" dirty="0" smtClean="0"/>
          </a:p>
          <a:p>
            <a:pPr marL="342900" indent="-342900" algn="just">
              <a:buFont typeface="+mj-lt"/>
              <a:buAutoNum type="alphaLcPeriod"/>
            </a:pPr>
            <a:r>
              <a:rPr lang="es-EC" sz="2800" b="1" dirty="0" smtClean="0">
                <a:solidFill>
                  <a:srgbClr val="C00000"/>
                </a:solidFill>
              </a:rPr>
              <a:t>Capacidad </a:t>
            </a:r>
            <a:r>
              <a:rPr lang="es-EC" sz="2800" b="1" dirty="0">
                <a:solidFill>
                  <a:srgbClr val="C00000"/>
                </a:solidFill>
              </a:rPr>
              <a:t>de Docente Militar. </a:t>
            </a:r>
            <a:r>
              <a:rPr lang="es-EC" sz="2800" dirty="0">
                <a:solidFill>
                  <a:srgbClr val="C00000"/>
                </a:solidFill>
              </a:rPr>
              <a:t>Diseña y aplica las estrategias de la pedagogía y didáctica en el proceso educativo para formar, perfeccionar, especializar y capacitar al personal bajo su mando; cultiva las virtudes militares, el liderazgo, la comunicación fluida y asertiva, ya sea en idioma nacional o extranjero</a:t>
            </a:r>
            <a:r>
              <a:rPr lang="es-EC" sz="2800" dirty="0" smtClean="0">
                <a:solidFill>
                  <a:srgbClr val="C00000"/>
                </a:solidFill>
              </a:rPr>
              <a:t>. </a:t>
            </a:r>
          </a:p>
          <a:p>
            <a:pPr marL="342900" indent="-342900" algn="just">
              <a:buFont typeface="+mj-lt"/>
              <a:buAutoNum type="alphaLcPeriod"/>
            </a:pPr>
            <a:r>
              <a:rPr lang="es-EC" sz="2800" b="1" dirty="0" smtClean="0"/>
              <a:t>Capacidad </a:t>
            </a:r>
            <a:r>
              <a:rPr lang="es-EC" sz="2800" b="1" dirty="0"/>
              <a:t>de trabajo en equipo.</a:t>
            </a:r>
            <a:r>
              <a:rPr lang="es-EC" sz="2800" dirty="0"/>
              <a:t> </a:t>
            </a:r>
            <a:endParaRPr lang="es-EC" sz="2800" dirty="0" smtClean="0"/>
          </a:p>
          <a:p>
            <a:pPr marL="342900" indent="-342900" algn="just">
              <a:buFont typeface="+mj-lt"/>
              <a:buAutoNum type="alphaLcPeriod"/>
            </a:pPr>
            <a:r>
              <a:rPr lang="es-EC" sz="2800" b="1" dirty="0" smtClean="0"/>
              <a:t>Inteligencia social.</a:t>
            </a:r>
            <a:r>
              <a:rPr lang="es-EC" sz="2800" dirty="0" smtClean="0"/>
              <a:t> </a:t>
            </a:r>
          </a:p>
          <a:p>
            <a:pPr marL="342900" indent="-342900" algn="just">
              <a:buFont typeface="+mj-lt"/>
              <a:buAutoNum type="alphaLcPeriod"/>
            </a:pPr>
            <a:r>
              <a:rPr lang="es-EC" sz="2800" b="1" dirty="0" smtClean="0"/>
              <a:t>Responsabilidad social.</a:t>
            </a:r>
            <a:r>
              <a:rPr lang="es-EC" sz="2800" dirty="0" smtClean="0"/>
              <a:t> </a:t>
            </a:r>
          </a:p>
          <a:p>
            <a:pPr marL="342900" indent="-342900" algn="just">
              <a:buFont typeface="+mj-lt"/>
              <a:buAutoNum type="alphaLcPeriod"/>
            </a:pPr>
            <a:r>
              <a:rPr lang="es-EC" sz="2800" b="1" dirty="0" smtClean="0"/>
              <a:t>Capacidad </a:t>
            </a:r>
            <a:r>
              <a:rPr lang="es-EC" sz="2800" b="1" dirty="0"/>
              <a:t>física.</a:t>
            </a:r>
            <a:r>
              <a:rPr lang="es-EC" sz="2800" dirty="0"/>
              <a:t> </a:t>
            </a:r>
            <a:endParaRPr lang="es-EC" sz="2800" dirty="0" smtClean="0"/>
          </a:p>
          <a:p>
            <a:pPr algn="just"/>
            <a:r>
              <a:rPr lang="es-EC" sz="800" dirty="0"/>
              <a:t> </a:t>
            </a:r>
          </a:p>
          <a:p>
            <a:pPr algn="just"/>
            <a:r>
              <a:rPr lang="es-EC" sz="2800" b="1" dirty="0" smtClean="0"/>
              <a:t>Competencias </a:t>
            </a:r>
            <a:r>
              <a:rPr lang="es-EC" sz="2800" b="1" dirty="0"/>
              <a:t>Específicas.</a:t>
            </a:r>
            <a:r>
              <a:rPr lang="es-EC" sz="2800" dirty="0"/>
              <a:t> </a:t>
            </a:r>
          </a:p>
        </p:txBody>
      </p:sp>
      <p:sp>
        <p:nvSpPr>
          <p:cNvPr id="4" name="3 Botón de acción: Hacia delante o Siguiente">
            <a:hlinkClick r:id="rId2" action="ppaction://hlinksldjump" highlightClick="1"/>
          </p:cNvPr>
          <p:cNvSpPr/>
          <p:nvPr/>
        </p:nvSpPr>
        <p:spPr>
          <a:xfrm>
            <a:off x="8028384" y="6525344"/>
            <a:ext cx="1008112" cy="23083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2088900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3 Rectángulo"/>
          <p:cNvSpPr/>
          <p:nvPr/>
        </p:nvSpPr>
        <p:spPr>
          <a:xfrm>
            <a:off x="3131840" y="375047"/>
            <a:ext cx="3456384"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cs typeface="Times New Roman" panose="02020603050405020304" pitchFamily="18" charset="0"/>
              </a:rPr>
              <a:t>EVALUACIÓN</a:t>
            </a:r>
            <a:endParaRPr lang="es-EC" sz="3200" dirty="0">
              <a:cs typeface="Times New Roman" panose="02020603050405020304" pitchFamily="18" charset="0"/>
            </a:endParaRPr>
          </a:p>
        </p:txBody>
      </p:sp>
      <p:sp>
        <p:nvSpPr>
          <p:cNvPr id="3" name="2 Rectángulo"/>
          <p:cNvSpPr/>
          <p:nvPr/>
        </p:nvSpPr>
        <p:spPr>
          <a:xfrm>
            <a:off x="899592" y="1076543"/>
            <a:ext cx="8064896" cy="1384995"/>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Proceso sistemático continuo e integral destinado a determinar hasta qué punto fueron logrados los objetivos educacionales previamente determinados. </a:t>
            </a:r>
          </a:p>
        </p:txBody>
      </p:sp>
      <p:sp>
        <p:nvSpPr>
          <p:cNvPr id="9" name="8 Botón de acción: Hacia delante o Siguiente">
            <a:hlinkClick r:id="rId2" action="ppaction://hlinksldjump" highlightClick="1"/>
          </p:cNvPr>
          <p:cNvSpPr/>
          <p:nvPr/>
        </p:nvSpPr>
        <p:spPr>
          <a:xfrm>
            <a:off x="7956376" y="332656"/>
            <a:ext cx="1008112" cy="23083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 name="4 Rectángulo"/>
          <p:cNvSpPr/>
          <p:nvPr/>
        </p:nvSpPr>
        <p:spPr>
          <a:xfrm>
            <a:off x="922420" y="3164195"/>
            <a:ext cx="2024334"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Diagnóstica</a:t>
            </a:r>
          </a:p>
        </p:txBody>
      </p:sp>
      <p:sp>
        <p:nvSpPr>
          <p:cNvPr id="10" name="9 Rectángulo"/>
          <p:cNvSpPr/>
          <p:nvPr/>
        </p:nvSpPr>
        <p:spPr>
          <a:xfrm>
            <a:off x="907768" y="4015517"/>
            <a:ext cx="2038985"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Formativa</a:t>
            </a:r>
          </a:p>
        </p:txBody>
      </p:sp>
      <p:sp>
        <p:nvSpPr>
          <p:cNvPr id="11" name="10 Rectángulo"/>
          <p:cNvSpPr/>
          <p:nvPr/>
        </p:nvSpPr>
        <p:spPr>
          <a:xfrm>
            <a:off x="899592" y="4861610"/>
            <a:ext cx="2047161"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err="1">
                <a:cs typeface="Times New Roman" panose="02020603050405020304" pitchFamily="18" charset="0"/>
              </a:rPr>
              <a:t>Sumativa</a:t>
            </a:r>
            <a:endParaRPr lang="es-EC" sz="2800" dirty="0">
              <a:cs typeface="Times New Roman" panose="02020603050405020304" pitchFamily="18" charset="0"/>
            </a:endParaRPr>
          </a:p>
        </p:txBody>
      </p:sp>
      <p:sp>
        <p:nvSpPr>
          <p:cNvPr id="12" name="11 Rectángulo"/>
          <p:cNvSpPr/>
          <p:nvPr/>
        </p:nvSpPr>
        <p:spPr>
          <a:xfrm>
            <a:off x="3347864" y="3140968"/>
            <a:ext cx="2203235"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Cualitativa</a:t>
            </a:r>
          </a:p>
        </p:txBody>
      </p:sp>
      <p:sp>
        <p:nvSpPr>
          <p:cNvPr id="13" name="12 Rectángulo"/>
          <p:cNvSpPr/>
          <p:nvPr/>
        </p:nvSpPr>
        <p:spPr>
          <a:xfrm>
            <a:off x="3347864" y="3829111"/>
            <a:ext cx="2203235"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Cuantitativa</a:t>
            </a:r>
          </a:p>
        </p:txBody>
      </p:sp>
      <p:sp>
        <p:nvSpPr>
          <p:cNvPr id="14" name="13 Rectángulo"/>
          <p:cNvSpPr/>
          <p:nvPr/>
        </p:nvSpPr>
        <p:spPr>
          <a:xfrm>
            <a:off x="3359820" y="4477183"/>
            <a:ext cx="2208071"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Individual</a:t>
            </a:r>
          </a:p>
        </p:txBody>
      </p:sp>
      <p:sp>
        <p:nvSpPr>
          <p:cNvPr id="15" name="14 Rectángulo"/>
          <p:cNvSpPr/>
          <p:nvPr/>
        </p:nvSpPr>
        <p:spPr>
          <a:xfrm>
            <a:off x="3358378" y="5114802"/>
            <a:ext cx="2221734"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Grupal</a:t>
            </a:r>
          </a:p>
        </p:txBody>
      </p:sp>
      <p:sp>
        <p:nvSpPr>
          <p:cNvPr id="16" name="15 Rectángulo"/>
          <p:cNvSpPr/>
          <p:nvPr/>
        </p:nvSpPr>
        <p:spPr>
          <a:xfrm>
            <a:off x="6012160" y="2786805"/>
            <a:ext cx="2448272"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Cuestionario</a:t>
            </a:r>
          </a:p>
        </p:txBody>
      </p:sp>
      <p:sp>
        <p:nvSpPr>
          <p:cNvPr id="17" name="16 Rectángulo"/>
          <p:cNvSpPr/>
          <p:nvPr/>
        </p:nvSpPr>
        <p:spPr>
          <a:xfrm>
            <a:off x="6012160" y="3369766"/>
            <a:ext cx="2448272"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err="1">
                <a:cs typeface="Times New Roman" panose="02020603050405020304" pitchFamily="18" charset="0"/>
              </a:rPr>
              <a:t>Quiz</a:t>
            </a:r>
            <a:endParaRPr lang="es-EC" sz="2800" dirty="0">
              <a:cs typeface="Times New Roman" panose="02020603050405020304" pitchFamily="18" charset="0"/>
            </a:endParaRPr>
          </a:p>
        </p:txBody>
      </p:sp>
      <p:sp>
        <p:nvSpPr>
          <p:cNvPr id="18" name="17 Rectángulo"/>
          <p:cNvSpPr/>
          <p:nvPr/>
        </p:nvSpPr>
        <p:spPr>
          <a:xfrm>
            <a:off x="6012160" y="3985900"/>
            <a:ext cx="2448272"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Lista de cotejo</a:t>
            </a:r>
          </a:p>
        </p:txBody>
      </p:sp>
      <p:sp>
        <p:nvSpPr>
          <p:cNvPr id="19" name="18 Rectángulo"/>
          <p:cNvSpPr/>
          <p:nvPr/>
        </p:nvSpPr>
        <p:spPr>
          <a:xfrm>
            <a:off x="6012160" y="4564285"/>
            <a:ext cx="2448272" cy="1384995"/>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Ejercicios </a:t>
            </a:r>
          </a:p>
          <a:p>
            <a:pPr algn="just"/>
            <a:r>
              <a:rPr lang="es-EC" sz="2800" dirty="0">
                <a:cs typeface="Times New Roman" panose="02020603050405020304" pitchFamily="18" charset="0"/>
              </a:rPr>
              <a:t>Exposición</a:t>
            </a:r>
          </a:p>
          <a:p>
            <a:pPr algn="just"/>
            <a:r>
              <a:rPr lang="es-EC" sz="2800" dirty="0">
                <a:cs typeface="Times New Roman" panose="02020603050405020304" pitchFamily="18" charset="0"/>
              </a:rPr>
              <a:t>Entre otros</a:t>
            </a:r>
          </a:p>
        </p:txBody>
      </p:sp>
    </p:spTree>
    <p:extLst>
      <p:ext uri="{BB962C8B-B14F-4D97-AF65-F5344CB8AC3E}">
        <p14:creationId xmlns:p14="http://schemas.microsoft.com/office/powerpoint/2010/main" val="282980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ppt_x"/>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74000">
              <a:schemeClr val="accent1">
                <a:lumMod val="40000"/>
                <a:lumOff val="6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3 Rectángulo"/>
          <p:cNvSpPr/>
          <p:nvPr/>
        </p:nvSpPr>
        <p:spPr>
          <a:xfrm>
            <a:off x="1691680" y="683985"/>
            <a:ext cx="5328592" cy="584775"/>
          </a:xfrm>
          <a:prstGeom prst="rect">
            <a:avLst/>
          </a:prstGeom>
          <a:solidFill>
            <a:schemeClr val="bg1"/>
          </a:solidFill>
          <a:scene3d>
            <a:camera prst="orthographicFront"/>
            <a:lightRig rig="threePt" dir="t"/>
          </a:scene3d>
          <a:sp3d>
            <a:bevelT/>
          </a:sp3d>
        </p:spPr>
        <p:txBody>
          <a:bodyPr wrap="square">
            <a:spAutoFit/>
          </a:bodyPr>
          <a:lstStyle/>
          <a:p>
            <a:pPr algn="ctr"/>
            <a:r>
              <a:rPr lang="es-EC" sz="3200" b="1" dirty="0" smtClean="0">
                <a:cs typeface="Times New Roman" panose="02020603050405020304" pitchFamily="18" charset="0"/>
              </a:rPr>
              <a:t>DESEMPEÑO DOCENTE</a:t>
            </a:r>
            <a:endParaRPr lang="es-EC" sz="3200" dirty="0">
              <a:cs typeface="Times New Roman" panose="02020603050405020304" pitchFamily="18" charset="0"/>
            </a:endParaRPr>
          </a:p>
        </p:txBody>
      </p:sp>
      <p:sp>
        <p:nvSpPr>
          <p:cNvPr id="3" name="2 Rectángulo"/>
          <p:cNvSpPr/>
          <p:nvPr/>
        </p:nvSpPr>
        <p:spPr>
          <a:xfrm>
            <a:off x="1043608" y="1570727"/>
            <a:ext cx="7128792" cy="1384995"/>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Es un trabajo diario que realiza todo profesional de la docencia ya que se inserta en la Escuela y la comunidad. </a:t>
            </a:r>
          </a:p>
        </p:txBody>
      </p:sp>
      <p:sp>
        <p:nvSpPr>
          <p:cNvPr id="9" name="8 Botón de acción: Hacia delante o Siguiente">
            <a:hlinkClick r:id="rId2" action="ppaction://hlinksldjump" highlightClick="1"/>
          </p:cNvPr>
          <p:cNvSpPr/>
          <p:nvPr/>
        </p:nvSpPr>
        <p:spPr>
          <a:xfrm>
            <a:off x="7956376" y="332656"/>
            <a:ext cx="1008112" cy="230833"/>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 name="4 Rectángulo"/>
          <p:cNvSpPr/>
          <p:nvPr/>
        </p:nvSpPr>
        <p:spPr>
          <a:xfrm>
            <a:off x="1115616" y="3481844"/>
            <a:ext cx="3457100"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Función Diagnóstica </a:t>
            </a:r>
          </a:p>
        </p:txBody>
      </p:sp>
      <p:sp>
        <p:nvSpPr>
          <p:cNvPr id="6" name="5 Rectángulo"/>
          <p:cNvSpPr/>
          <p:nvPr/>
        </p:nvSpPr>
        <p:spPr>
          <a:xfrm>
            <a:off x="1128980" y="4273932"/>
            <a:ext cx="3443735"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Función Instructiva </a:t>
            </a:r>
          </a:p>
        </p:txBody>
      </p:sp>
      <p:sp>
        <p:nvSpPr>
          <p:cNvPr id="7" name="6 Rectángulo"/>
          <p:cNvSpPr/>
          <p:nvPr/>
        </p:nvSpPr>
        <p:spPr>
          <a:xfrm>
            <a:off x="1130583" y="5138028"/>
            <a:ext cx="3442132"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Función Educativa </a:t>
            </a:r>
          </a:p>
        </p:txBody>
      </p:sp>
      <p:sp>
        <p:nvSpPr>
          <p:cNvPr id="10" name="9 Rectángulo"/>
          <p:cNvSpPr/>
          <p:nvPr/>
        </p:nvSpPr>
        <p:spPr>
          <a:xfrm>
            <a:off x="5508104" y="5661248"/>
            <a:ext cx="2108526"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Facilitador</a:t>
            </a:r>
          </a:p>
        </p:txBody>
      </p:sp>
      <p:sp>
        <p:nvSpPr>
          <p:cNvPr id="11" name="10 Rectángulo"/>
          <p:cNvSpPr/>
          <p:nvPr/>
        </p:nvSpPr>
        <p:spPr>
          <a:xfrm>
            <a:off x="5512688" y="3094114"/>
            <a:ext cx="2103942"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Planificador</a:t>
            </a:r>
          </a:p>
        </p:txBody>
      </p:sp>
      <p:sp>
        <p:nvSpPr>
          <p:cNvPr id="12" name="11 Rectángulo"/>
          <p:cNvSpPr/>
          <p:nvPr/>
        </p:nvSpPr>
        <p:spPr>
          <a:xfrm>
            <a:off x="5508104" y="3717032"/>
            <a:ext cx="2108526"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Investigador</a:t>
            </a:r>
          </a:p>
        </p:txBody>
      </p:sp>
      <p:sp>
        <p:nvSpPr>
          <p:cNvPr id="13" name="12 Rectángulo"/>
          <p:cNvSpPr/>
          <p:nvPr/>
        </p:nvSpPr>
        <p:spPr>
          <a:xfrm>
            <a:off x="5508104" y="5013176"/>
            <a:ext cx="2108526"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Orientador</a:t>
            </a:r>
          </a:p>
        </p:txBody>
      </p:sp>
      <p:sp>
        <p:nvSpPr>
          <p:cNvPr id="14" name="13 Rectángulo"/>
          <p:cNvSpPr/>
          <p:nvPr/>
        </p:nvSpPr>
        <p:spPr>
          <a:xfrm>
            <a:off x="5508104" y="4365104"/>
            <a:ext cx="2108526" cy="523220"/>
          </a:xfrm>
          <a:prstGeom prst="rect">
            <a:avLst/>
          </a:prstGeom>
          <a:solidFill>
            <a:srgbClr val="FFFFCC"/>
          </a:solidFill>
          <a:ln w="9525">
            <a:noFill/>
            <a:miter lim="800000"/>
            <a:headEnd/>
            <a:tailEnd/>
          </a:ln>
          <a:scene3d>
            <a:camera prst="orthographicFront"/>
            <a:lightRig rig="threePt" dir="t"/>
          </a:scene3d>
          <a:sp3d>
            <a:bevelT/>
          </a:sp3d>
        </p:spPr>
        <p:txBody>
          <a:bodyPr wrap="square">
            <a:spAutoFit/>
          </a:bodyPr>
          <a:lstStyle/>
          <a:p>
            <a:pPr algn="just"/>
            <a:r>
              <a:rPr lang="es-EC" sz="2800" dirty="0">
                <a:cs typeface="Times New Roman" panose="02020603050405020304" pitchFamily="18" charset="0"/>
              </a:rPr>
              <a:t>Motivador</a:t>
            </a:r>
          </a:p>
        </p:txBody>
      </p:sp>
    </p:spTree>
    <p:extLst>
      <p:ext uri="{BB962C8B-B14F-4D97-AF65-F5344CB8AC3E}">
        <p14:creationId xmlns:p14="http://schemas.microsoft.com/office/powerpoint/2010/main" val="426475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1 CuadroTexto"/>
          <p:cNvSpPr txBox="1"/>
          <p:nvPr/>
        </p:nvSpPr>
        <p:spPr>
          <a:xfrm>
            <a:off x="2393851" y="188640"/>
            <a:ext cx="3978349" cy="646331"/>
          </a:xfrm>
          <a:prstGeom prst="rect">
            <a:avLst/>
          </a:prstGeom>
          <a:solidFill>
            <a:schemeClr val="bg1"/>
          </a:solidFill>
          <a:scene3d>
            <a:camera prst="orthographicFront"/>
            <a:lightRig rig="threePt" dir="t"/>
          </a:scene3d>
          <a:sp3d>
            <a:bevelT/>
          </a:sp3d>
        </p:spPr>
        <p:txBody>
          <a:bodyPr wrap="square" rtlCol="0">
            <a:spAutoFit/>
          </a:bodyPr>
          <a:lstStyle/>
          <a:p>
            <a:pPr algn="ctr"/>
            <a:r>
              <a:rPr lang="es-ES" sz="3600" b="1" dirty="0" smtClean="0"/>
              <a:t>OBJETIVOS</a:t>
            </a:r>
            <a:endParaRPr lang="es-ES" sz="3600" b="1" dirty="0"/>
          </a:p>
        </p:txBody>
      </p:sp>
      <p:sp>
        <p:nvSpPr>
          <p:cNvPr id="3" name="2 CuadroTexto"/>
          <p:cNvSpPr txBox="1"/>
          <p:nvPr/>
        </p:nvSpPr>
        <p:spPr>
          <a:xfrm>
            <a:off x="395536" y="908720"/>
            <a:ext cx="8568952" cy="1569660"/>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400">
                <a:latin typeface="Times New Roman" panose="02020603050405020304" pitchFamily="18" charset="0"/>
                <a:cs typeface="Times New Roman" panose="02020603050405020304" pitchFamily="18" charset="0"/>
              </a:defRPr>
            </a:lvl1pPr>
          </a:lstStyle>
          <a:p>
            <a:r>
              <a:rPr lang="es-ES" sz="2200" b="1" dirty="0">
                <a:latin typeface="+mn-lt"/>
              </a:rPr>
              <a:t> </a:t>
            </a:r>
            <a:r>
              <a:rPr lang="es-ES" sz="2200" b="1" dirty="0" smtClean="0">
                <a:latin typeface="+mn-lt"/>
              </a:rPr>
              <a:t>General:</a:t>
            </a:r>
            <a:endParaRPr lang="es-ES" sz="2200" b="1" dirty="0">
              <a:latin typeface="+mn-lt"/>
            </a:endParaRPr>
          </a:p>
          <a:p>
            <a:endParaRPr lang="es-ES" sz="800" dirty="0">
              <a:latin typeface="+mn-lt"/>
            </a:endParaRPr>
          </a:p>
          <a:p>
            <a:r>
              <a:rPr lang="es-ES" sz="2200" dirty="0">
                <a:latin typeface="+mn-lt"/>
              </a:rPr>
              <a:t>Establecer el nivel de influencia de la metodología en el desempeño del personal militar que cumplirá las funciones docentes en </a:t>
            </a:r>
            <a:r>
              <a:rPr lang="es-ES" sz="2200" dirty="0" smtClean="0">
                <a:latin typeface="+mn-lt"/>
              </a:rPr>
              <a:t>las Escuelas de </a:t>
            </a:r>
            <a:r>
              <a:rPr lang="es-ES" sz="2200" dirty="0">
                <a:latin typeface="+mn-lt"/>
              </a:rPr>
              <a:t>Perfeccionamiento de Tropa, pertenecientes al CEDE.</a:t>
            </a:r>
          </a:p>
        </p:txBody>
      </p:sp>
      <p:sp>
        <p:nvSpPr>
          <p:cNvPr id="5" name="2 CuadroTexto"/>
          <p:cNvSpPr txBox="1"/>
          <p:nvPr/>
        </p:nvSpPr>
        <p:spPr>
          <a:xfrm>
            <a:off x="385785" y="2557934"/>
            <a:ext cx="8568952" cy="1231106"/>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400">
                <a:latin typeface="Times New Roman" panose="02020603050405020304" pitchFamily="18" charset="0"/>
                <a:cs typeface="Times New Roman" panose="02020603050405020304" pitchFamily="18" charset="0"/>
              </a:defRPr>
            </a:lvl1pPr>
          </a:lstStyle>
          <a:p>
            <a:r>
              <a:rPr lang="es-ES" sz="2200" dirty="0">
                <a:latin typeface="+mn-lt"/>
              </a:rPr>
              <a:t> </a:t>
            </a:r>
            <a:r>
              <a:rPr lang="es-ES" sz="2200" b="1" dirty="0" smtClean="0">
                <a:latin typeface="+mn-lt"/>
              </a:rPr>
              <a:t>Específicos:</a:t>
            </a:r>
            <a:endParaRPr lang="es-ES" sz="2200" b="1" dirty="0">
              <a:latin typeface="+mn-lt"/>
            </a:endParaRPr>
          </a:p>
          <a:p>
            <a:endParaRPr lang="es-ES" sz="800" dirty="0">
              <a:latin typeface="+mn-lt"/>
            </a:endParaRPr>
          </a:p>
          <a:p>
            <a:pPr marL="342900" indent="-342900">
              <a:buFont typeface="Wingdings" panose="05000000000000000000" pitchFamily="2" charset="2"/>
              <a:buChar char="Ø"/>
            </a:pPr>
            <a:r>
              <a:rPr lang="es-ES" sz="2200" dirty="0">
                <a:latin typeface="+mn-lt"/>
              </a:rPr>
              <a:t>Analizar las </a:t>
            </a:r>
            <a:r>
              <a:rPr lang="es-ES" sz="2200" dirty="0" smtClean="0">
                <a:latin typeface="+mn-lt"/>
              </a:rPr>
              <a:t>estrategias y </a:t>
            </a:r>
            <a:r>
              <a:rPr lang="es-ES" sz="2200" dirty="0">
                <a:latin typeface="+mn-lt"/>
              </a:rPr>
              <a:t>técnicas que se aplican en la capacitación al personal militar que </a:t>
            </a:r>
            <a:r>
              <a:rPr lang="es-ES" sz="2200" dirty="0" smtClean="0">
                <a:latin typeface="+mn-lt"/>
              </a:rPr>
              <a:t>cumplirá </a:t>
            </a:r>
            <a:r>
              <a:rPr lang="es-ES" sz="2200" dirty="0">
                <a:latin typeface="+mn-lt"/>
              </a:rPr>
              <a:t>las funciones docentes.</a:t>
            </a:r>
            <a:endParaRPr lang="es-EC" sz="2200" dirty="0">
              <a:latin typeface="+mn-lt"/>
            </a:endParaRPr>
          </a:p>
        </p:txBody>
      </p:sp>
      <p:sp>
        <p:nvSpPr>
          <p:cNvPr id="6" name="2 CuadroTexto"/>
          <p:cNvSpPr txBox="1"/>
          <p:nvPr/>
        </p:nvSpPr>
        <p:spPr>
          <a:xfrm>
            <a:off x="385785" y="3883695"/>
            <a:ext cx="8568952" cy="769441"/>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400">
                <a:latin typeface="Times New Roman" panose="02020603050405020304" pitchFamily="18" charset="0"/>
                <a:cs typeface="Times New Roman" panose="02020603050405020304" pitchFamily="18" charset="0"/>
              </a:defRPr>
            </a:lvl1pPr>
          </a:lstStyle>
          <a:p>
            <a:pPr marL="342900" indent="-342900">
              <a:buFont typeface="Wingdings" panose="05000000000000000000" pitchFamily="2" charset="2"/>
              <a:buChar char="Ø"/>
            </a:pPr>
            <a:r>
              <a:rPr lang="es-ES" sz="2200" dirty="0">
                <a:latin typeface="+mn-lt"/>
              </a:rPr>
              <a:t>Analizar el material de refuerzo pedagógico, empleado en las capacitaciones. </a:t>
            </a:r>
            <a:endParaRPr lang="es-EC" sz="2200" dirty="0">
              <a:latin typeface="+mn-lt"/>
            </a:endParaRPr>
          </a:p>
        </p:txBody>
      </p:sp>
      <p:sp>
        <p:nvSpPr>
          <p:cNvPr id="7" name="2 CuadroTexto"/>
          <p:cNvSpPr txBox="1"/>
          <p:nvPr/>
        </p:nvSpPr>
        <p:spPr>
          <a:xfrm>
            <a:off x="385785" y="4697268"/>
            <a:ext cx="8568952" cy="1107996"/>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400">
                <a:latin typeface="Times New Roman" panose="02020603050405020304" pitchFamily="18" charset="0"/>
                <a:cs typeface="Times New Roman" panose="02020603050405020304" pitchFamily="18" charset="0"/>
              </a:defRPr>
            </a:lvl1pPr>
          </a:lstStyle>
          <a:p>
            <a:pPr marL="342900" indent="-342900">
              <a:buFont typeface="Wingdings" panose="05000000000000000000" pitchFamily="2" charset="2"/>
              <a:buChar char="Ø"/>
            </a:pPr>
            <a:r>
              <a:rPr lang="es-ES" sz="2200" dirty="0">
                <a:latin typeface="+mn-lt"/>
              </a:rPr>
              <a:t>Identificar </a:t>
            </a:r>
            <a:r>
              <a:rPr lang="es-ES" sz="2200" dirty="0" smtClean="0">
                <a:latin typeface="+mn-lt"/>
              </a:rPr>
              <a:t>cuál </a:t>
            </a:r>
            <a:r>
              <a:rPr lang="es-ES" sz="2200" dirty="0">
                <a:latin typeface="+mn-lt"/>
              </a:rPr>
              <a:t>es el nivel de satisfacción de los docentes que han recibido esta capacitación y </a:t>
            </a:r>
            <a:r>
              <a:rPr lang="es-ES" sz="2200" dirty="0" smtClean="0">
                <a:latin typeface="+mn-lt"/>
              </a:rPr>
              <a:t>al </a:t>
            </a:r>
            <a:r>
              <a:rPr lang="es-ES" sz="2200" dirty="0">
                <a:latin typeface="+mn-lt"/>
              </a:rPr>
              <a:t>momento se encuentran cumpliendo funciones.</a:t>
            </a:r>
            <a:endParaRPr lang="es-EC" sz="2200" dirty="0">
              <a:latin typeface="+mn-lt"/>
            </a:endParaRPr>
          </a:p>
        </p:txBody>
      </p:sp>
      <p:sp>
        <p:nvSpPr>
          <p:cNvPr id="8" name="2 CuadroTexto"/>
          <p:cNvSpPr txBox="1"/>
          <p:nvPr/>
        </p:nvSpPr>
        <p:spPr>
          <a:xfrm>
            <a:off x="385785" y="5899919"/>
            <a:ext cx="8568952" cy="769441"/>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400">
                <a:latin typeface="Times New Roman" panose="02020603050405020304" pitchFamily="18" charset="0"/>
                <a:cs typeface="Times New Roman" panose="02020603050405020304" pitchFamily="18" charset="0"/>
              </a:defRPr>
            </a:lvl1pPr>
          </a:lstStyle>
          <a:p>
            <a:pPr marL="342900" indent="-342900">
              <a:buFont typeface="Wingdings" panose="05000000000000000000" pitchFamily="2" charset="2"/>
              <a:buChar char="Ø"/>
            </a:pPr>
            <a:r>
              <a:rPr lang="es-ES" sz="2200" dirty="0">
                <a:latin typeface="+mn-lt"/>
              </a:rPr>
              <a:t>Realizar una propuesta alternativa de solución a fin y contribuir en el cumplimiento de la misión y objetivos institucionales del CEDE.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1 Rectángulo"/>
          <p:cNvSpPr/>
          <p:nvPr/>
        </p:nvSpPr>
        <p:spPr>
          <a:xfrm>
            <a:off x="1500166" y="1142984"/>
            <a:ext cx="6960266" cy="3416320"/>
          </a:xfrm>
          <a:prstGeom prst="rect">
            <a:avLst/>
          </a:prstGeom>
          <a:noFill/>
        </p:spPr>
        <p:txBody>
          <a:bodyPr wrap="square" lIns="91440" tIns="45720" rIns="91440" bIns="45720">
            <a:spAutoFit/>
          </a:bodyPr>
          <a:lstStyle/>
          <a:p>
            <a:pPr algn="ctr"/>
            <a:r>
              <a:rPr lang="es-ES" sz="5400" b="1" dirty="0" smtClean="0">
                <a:ln w="31550" cmpd="sng">
                  <a:solidFill>
                    <a:srgbClr val="FF0000"/>
                  </a:solidFill>
                  <a:prstDash val="solid"/>
                </a:ln>
                <a:solidFill>
                  <a:srgbClr val="FF0000"/>
                </a:solidFill>
                <a:effectLst>
                  <a:outerShdw blurRad="41275" dist="12700" dir="12000000" algn="tl" rotWithShape="0">
                    <a:srgbClr val="000000">
                      <a:alpha val="40000"/>
                    </a:srgbClr>
                  </a:outerShdw>
                </a:effectLst>
              </a:rPr>
              <a:t> </a:t>
            </a:r>
          </a:p>
          <a:p>
            <a:pPr algn="ctr"/>
            <a:endParaRPr lang="es-E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a:endParaRPr lang="es-E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a:endParaRPr lang="es-E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3" name="Picture 22" descr="j0240351"/>
          <p:cNvPicPr>
            <a:picLocks noChangeAspect="1" noChangeArrowheads="1"/>
          </p:cNvPicPr>
          <p:nvPr/>
        </p:nvPicPr>
        <p:blipFill>
          <a:blip r:embed="rId2"/>
          <a:srcRect/>
          <a:stretch>
            <a:fillRect/>
          </a:stretch>
        </p:blipFill>
        <p:spPr bwMode="auto">
          <a:xfrm>
            <a:off x="1187624" y="692696"/>
            <a:ext cx="6840760" cy="3600400"/>
          </a:xfrm>
          <a:prstGeom prst="rect">
            <a:avLst/>
          </a:prstGeom>
          <a:noFill/>
          <a:ln w="9525">
            <a:noFill/>
            <a:miter lim="800000"/>
            <a:headEnd/>
            <a:tailEnd/>
          </a:ln>
        </p:spPr>
      </p:pic>
      <p:sp>
        <p:nvSpPr>
          <p:cNvPr id="4" name="3 CuadroTexto">
            <a:hlinkClick r:id="rId3" action="ppaction://hlinksldjump"/>
          </p:cNvPr>
          <p:cNvSpPr txBox="1"/>
          <p:nvPr/>
        </p:nvSpPr>
        <p:spPr>
          <a:xfrm>
            <a:off x="1403648" y="4870901"/>
            <a:ext cx="6408712" cy="646331"/>
          </a:xfrm>
          <a:prstGeom prst="rect">
            <a:avLst/>
          </a:prstGeom>
          <a:solidFill>
            <a:schemeClr val="bg1"/>
          </a:solidFill>
          <a:scene3d>
            <a:camera prst="orthographicFront"/>
            <a:lightRig rig="threePt" dir="t"/>
          </a:scene3d>
          <a:sp3d>
            <a:bevelT/>
          </a:sp3d>
        </p:spPr>
        <p:txBody>
          <a:bodyPr wrap="square" rtlCol="0">
            <a:spAutoFit/>
          </a:bodyPr>
          <a:lstStyle/>
          <a:p>
            <a:pPr algn="ctr"/>
            <a:r>
              <a:rPr lang="es-ES" sz="3600" b="1" dirty="0" smtClean="0"/>
              <a:t>FUNDAMENTACIÓN LEGAL</a:t>
            </a:r>
            <a:endParaRPr lang="es-ES" sz="3600" b="1" dirty="0"/>
          </a:p>
        </p:txBody>
      </p:sp>
      <p:sp>
        <p:nvSpPr>
          <p:cNvPr id="5" name="4 CuadroTexto"/>
          <p:cNvSpPr txBox="1"/>
          <p:nvPr/>
        </p:nvSpPr>
        <p:spPr>
          <a:xfrm>
            <a:off x="7308304" y="6228020"/>
            <a:ext cx="1440160" cy="369332"/>
          </a:xfrm>
          <a:prstGeom prst="rect">
            <a:avLst/>
          </a:prstGeom>
          <a:noFill/>
        </p:spPr>
        <p:txBody>
          <a:bodyPr wrap="square" rtlCol="0">
            <a:spAutoFit/>
          </a:bodyPr>
          <a:lstStyle/>
          <a:p>
            <a:r>
              <a:rPr lang="es-EC" dirty="0" smtClean="0">
                <a:latin typeface="Arial" panose="020B0604020202020204" pitchFamily="34" charset="0"/>
                <a:cs typeface="Arial" panose="020B0604020202020204" pitchFamily="34" charset="0"/>
              </a:rPr>
              <a:t>Pág. 10 - 27</a:t>
            </a:r>
            <a:endParaRPr lang="es-EC"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amond(in)">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 name="3 CuadroTexto">
            <a:hlinkClick r:id="rId2" action="ppaction://hlinksldjump"/>
          </p:cNvPr>
          <p:cNvSpPr txBox="1"/>
          <p:nvPr/>
        </p:nvSpPr>
        <p:spPr>
          <a:xfrm>
            <a:off x="935596" y="2093946"/>
            <a:ext cx="2772308" cy="95410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200">
                <a:latin typeface="Times New Roman" panose="02020603050405020304" pitchFamily="18" charset="0"/>
                <a:cs typeface="Times New Roman" panose="02020603050405020304" pitchFamily="18" charset="0"/>
              </a:defRPr>
            </a:lvl1pPr>
          </a:lstStyle>
          <a:p>
            <a:pPr algn="ctr"/>
            <a:r>
              <a:rPr lang="es-ES" sz="2800" b="1" dirty="0">
                <a:latin typeface="+mn-lt"/>
              </a:rPr>
              <a:t>MÉTODOS DE ENSEÑANZA</a:t>
            </a:r>
            <a:endParaRPr lang="es-EC" sz="2800" b="1" dirty="0">
              <a:latin typeface="+mn-lt"/>
            </a:endParaRPr>
          </a:p>
        </p:txBody>
      </p:sp>
      <p:sp>
        <p:nvSpPr>
          <p:cNvPr id="5" name="4 CuadroTexto">
            <a:hlinkClick r:id="rId3" action="ppaction://hlinksldjump"/>
          </p:cNvPr>
          <p:cNvSpPr txBox="1"/>
          <p:nvPr/>
        </p:nvSpPr>
        <p:spPr>
          <a:xfrm>
            <a:off x="5112060" y="2060847"/>
            <a:ext cx="2772308" cy="95410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200">
                <a:latin typeface="Times New Roman" panose="02020603050405020304" pitchFamily="18" charset="0"/>
                <a:cs typeface="Times New Roman" panose="02020603050405020304" pitchFamily="18" charset="0"/>
              </a:defRPr>
            </a:lvl1pPr>
          </a:lstStyle>
          <a:p>
            <a:pPr algn="ctr"/>
            <a:r>
              <a:rPr lang="es-ES" sz="2800" b="1" dirty="0">
                <a:latin typeface="+mn-lt"/>
              </a:rPr>
              <a:t>ESTRATEGIAS </a:t>
            </a:r>
            <a:r>
              <a:rPr lang="es-ES" sz="2800" b="1" dirty="0" smtClean="0">
                <a:latin typeface="+mn-lt"/>
              </a:rPr>
              <a:t>DIDÁCTICAS</a:t>
            </a:r>
            <a:endParaRPr lang="es-EC" sz="2800" b="1" dirty="0">
              <a:latin typeface="+mn-lt"/>
            </a:endParaRPr>
          </a:p>
        </p:txBody>
      </p:sp>
      <p:sp>
        <p:nvSpPr>
          <p:cNvPr id="6" name="5 CuadroTexto">
            <a:hlinkClick r:id="rId4" action="ppaction://hlinksldjump"/>
          </p:cNvPr>
          <p:cNvSpPr txBox="1"/>
          <p:nvPr/>
        </p:nvSpPr>
        <p:spPr>
          <a:xfrm>
            <a:off x="2915816" y="3429000"/>
            <a:ext cx="3168351" cy="95410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200">
                <a:latin typeface="Times New Roman" panose="02020603050405020304" pitchFamily="18" charset="0"/>
                <a:cs typeface="Times New Roman" panose="02020603050405020304" pitchFamily="18" charset="0"/>
              </a:defRPr>
            </a:lvl1pPr>
          </a:lstStyle>
          <a:p>
            <a:pPr algn="ctr"/>
            <a:r>
              <a:rPr lang="es-ES" sz="2800" b="1" dirty="0">
                <a:latin typeface="+mn-lt"/>
              </a:rPr>
              <a:t>COMPETENCIAS </a:t>
            </a:r>
            <a:r>
              <a:rPr lang="es-ES" sz="2800" b="1" dirty="0" smtClean="0">
                <a:latin typeface="+mn-lt"/>
              </a:rPr>
              <a:t>PROFESIONALES</a:t>
            </a:r>
            <a:endParaRPr lang="es-EC" sz="2800" b="1" dirty="0">
              <a:latin typeface="+mn-lt"/>
            </a:endParaRPr>
          </a:p>
        </p:txBody>
      </p:sp>
      <p:sp>
        <p:nvSpPr>
          <p:cNvPr id="7" name="6 CuadroTexto">
            <a:hlinkClick r:id="rId5" action="ppaction://hlinksldjump"/>
          </p:cNvPr>
          <p:cNvSpPr txBox="1"/>
          <p:nvPr/>
        </p:nvSpPr>
        <p:spPr>
          <a:xfrm>
            <a:off x="935596" y="4849996"/>
            <a:ext cx="2772308" cy="95410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200">
                <a:latin typeface="Times New Roman" panose="02020603050405020304" pitchFamily="18" charset="0"/>
                <a:cs typeface="Times New Roman" panose="02020603050405020304" pitchFamily="18" charset="0"/>
              </a:defRPr>
            </a:lvl1pPr>
          </a:lstStyle>
          <a:p>
            <a:pPr algn="ctr"/>
            <a:r>
              <a:rPr lang="es-ES" sz="2800" b="1" dirty="0" smtClean="0">
                <a:latin typeface="+mn-lt"/>
              </a:rPr>
              <a:t>EVALUACIÓN</a:t>
            </a:r>
          </a:p>
          <a:p>
            <a:pPr algn="ctr"/>
            <a:endParaRPr lang="es-ES" sz="2800" b="1" dirty="0" smtClean="0">
              <a:latin typeface="+mn-lt"/>
            </a:endParaRPr>
          </a:p>
        </p:txBody>
      </p:sp>
      <p:sp>
        <p:nvSpPr>
          <p:cNvPr id="12" name="11 CuadroTexto">
            <a:hlinkClick r:id="rId6" action="ppaction://hlinksldjump"/>
          </p:cNvPr>
          <p:cNvSpPr txBox="1"/>
          <p:nvPr/>
        </p:nvSpPr>
        <p:spPr>
          <a:xfrm>
            <a:off x="5112060" y="4849996"/>
            <a:ext cx="2772308" cy="95410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just">
              <a:defRPr sz="2200">
                <a:latin typeface="Times New Roman" panose="02020603050405020304" pitchFamily="18" charset="0"/>
                <a:cs typeface="Times New Roman" panose="02020603050405020304" pitchFamily="18" charset="0"/>
              </a:defRPr>
            </a:lvl1pPr>
          </a:lstStyle>
          <a:p>
            <a:pPr algn="ctr"/>
            <a:r>
              <a:rPr lang="es-ES" sz="2800" b="1" dirty="0">
                <a:latin typeface="+mn-lt"/>
              </a:rPr>
              <a:t>DESEMPEÑO DOCENTE </a:t>
            </a:r>
            <a:endParaRPr lang="es-EC" sz="2800" b="1" dirty="0">
              <a:latin typeface="+mn-lt"/>
            </a:endParaRPr>
          </a:p>
        </p:txBody>
      </p:sp>
      <p:sp>
        <p:nvSpPr>
          <p:cNvPr id="13" name="12 CuadroTexto"/>
          <p:cNvSpPr txBox="1"/>
          <p:nvPr/>
        </p:nvSpPr>
        <p:spPr>
          <a:xfrm>
            <a:off x="1180544" y="838453"/>
            <a:ext cx="7128792" cy="646331"/>
          </a:xfrm>
          <a:prstGeom prst="rect">
            <a:avLst/>
          </a:prstGeom>
          <a:solidFill>
            <a:schemeClr val="bg1"/>
          </a:solidFill>
          <a:scene3d>
            <a:camera prst="orthographicFront"/>
            <a:lightRig rig="threePt" dir="t"/>
          </a:scene3d>
          <a:sp3d>
            <a:bevelT/>
          </a:sp3d>
        </p:spPr>
        <p:txBody>
          <a:bodyPr wrap="square" rtlCol="0">
            <a:spAutoFit/>
          </a:bodyPr>
          <a:lstStyle/>
          <a:p>
            <a:pPr algn="ctr"/>
            <a:r>
              <a:rPr lang="es-ES" sz="3600" b="1" dirty="0" smtClean="0"/>
              <a:t>FUNDAMENTACIÓN TEÓRICA</a:t>
            </a:r>
            <a:endParaRPr lang="es-ES" sz="3600" b="1" dirty="0"/>
          </a:p>
        </p:txBody>
      </p:sp>
      <p:sp>
        <p:nvSpPr>
          <p:cNvPr id="8" name="7 CuadroTexto"/>
          <p:cNvSpPr txBox="1"/>
          <p:nvPr/>
        </p:nvSpPr>
        <p:spPr>
          <a:xfrm>
            <a:off x="7308304" y="6165304"/>
            <a:ext cx="1440160" cy="369332"/>
          </a:xfrm>
          <a:prstGeom prst="rect">
            <a:avLst/>
          </a:prstGeom>
          <a:noFill/>
        </p:spPr>
        <p:txBody>
          <a:bodyPr wrap="square" rtlCol="0">
            <a:spAutoFit/>
          </a:bodyPr>
          <a:lstStyle/>
          <a:p>
            <a:r>
              <a:rPr lang="es-EC" dirty="0" smtClean="0">
                <a:latin typeface="Arial" panose="020B0604020202020204" pitchFamily="34" charset="0"/>
                <a:cs typeface="Arial" panose="020B0604020202020204" pitchFamily="34" charset="0"/>
              </a:rPr>
              <a:t>Pág. 28 - 69</a:t>
            </a:r>
            <a:endParaRPr lang="es-EC"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amond(in)">
                                      <p:cBhvr>
                                        <p:cTn id="2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3 CuadroTexto"/>
          <p:cNvSpPr txBox="1"/>
          <p:nvPr/>
        </p:nvSpPr>
        <p:spPr>
          <a:xfrm>
            <a:off x="2195736" y="644495"/>
            <a:ext cx="5040560" cy="584775"/>
          </a:xfrm>
          <a:prstGeom prst="rect">
            <a:avLst/>
          </a:prstGeom>
          <a:solidFill>
            <a:schemeClr val="bg1"/>
          </a:solidFill>
          <a:scene3d>
            <a:camera prst="orthographicFront"/>
            <a:lightRig rig="threePt" dir="t"/>
          </a:scene3d>
          <a:sp3d>
            <a:bevelT/>
          </a:sp3d>
        </p:spPr>
        <p:txBody>
          <a:bodyPr wrap="square" rtlCol="0">
            <a:spAutoFit/>
          </a:bodyPr>
          <a:lstStyle/>
          <a:p>
            <a:pPr algn="ctr"/>
            <a:r>
              <a:rPr lang="es-ES" sz="3200" b="1" dirty="0" smtClean="0"/>
              <a:t>METODOLOGÍA</a:t>
            </a:r>
            <a:endParaRPr lang="es-ES" sz="3200" b="1" dirty="0"/>
          </a:p>
        </p:txBody>
      </p:sp>
      <p:sp>
        <p:nvSpPr>
          <p:cNvPr id="5" name="4 Rectángulo"/>
          <p:cNvSpPr/>
          <p:nvPr/>
        </p:nvSpPr>
        <p:spPr>
          <a:xfrm>
            <a:off x="539552" y="4407495"/>
            <a:ext cx="5040560" cy="461665"/>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r>
              <a:rPr lang="es-EC" sz="2400" b="1" dirty="0">
                <a:latin typeface="Times New Roman" panose="02020603050405020304" pitchFamily="18" charset="0"/>
                <a:cs typeface="Times New Roman" panose="02020603050405020304" pitchFamily="18" charset="0"/>
              </a:rPr>
              <a:t>De campo: </a:t>
            </a:r>
            <a:r>
              <a:rPr lang="es-EC" sz="2400" dirty="0">
                <a:latin typeface="Times New Roman" panose="02020603050405020304" pitchFamily="18" charset="0"/>
                <a:cs typeface="Times New Roman" panose="02020603050405020304" pitchFamily="18" charset="0"/>
              </a:rPr>
              <a:t>En las Escuelas y CEDE.</a:t>
            </a:r>
          </a:p>
        </p:txBody>
      </p:sp>
      <p:sp>
        <p:nvSpPr>
          <p:cNvPr id="6" name="5 Rectángulo"/>
          <p:cNvSpPr/>
          <p:nvPr/>
        </p:nvSpPr>
        <p:spPr>
          <a:xfrm>
            <a:off x="539552" y="4964975"/>
            <a:ext cx="5040560" cy="1200329"/>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r>
              <a:rPr lang="es-EC" sz="2400" b="1" dirty="0">
                <a:latin typeface="Times New Roman" panose="02020603050405020304" pitchFamily="18" charset="0"/>
                <a:cs typeface="Times New Roman" panose="02020603050405020304" pitchFamily="18" charset="0"/>
              </a:rPr>
              <a:t>Es Tipo Bibliográfica Documental: </a:t>
            </a:r>
            <a:r>
              <a:rPr lang="es-EC" sz="2400" dirty="0">
                <a:latin typeface="Times New Roman" panose="02020603050405020304" pitchFamily="18" charset="0"/>
                <a:cs typeface="Times New Roman" panose="02020603050405020304" pitchFamily="18" charset="0"/>
              </a:rPr>
              <a:t>Proporciono la información adecuada en:</a:t>
            </a:r>
          </a:p>
        </p:txBody>
      </p:sp>
      <p:sp>
        <p:nvSpPr>
          <p:cNvPr id="7" name="6 CuadroTexto"/>
          <p:cNvSpPr txBox="1"/>
          <p:nvPr/>
        </p:nvSpPr>
        <p:spPr>
          <a:xfrm>
            <a:off x="539552" y="3338989"/>
            <a:ext cx="5040560" cy="954107"/>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ctr">
              <a:defRPr sz="2400" b="1">
                <a:latin typeface="Times New Roman" panose="02020603050405020304" pitchFamily="18" charset="0"/>
                <a:cs typeface="Times New Roman" panose="02020603050405020304" pitchFamily="18" charset="0"/>
              </a:defRPr>
            </a:lvl1pPr>
          </a:lstStyle>
          <a:p>
            <a:r>
              <a:rPr lang="es-ES" sz="2800" dirty="0" smtClean="0"/>
              <a:t>MODALIDAD DE LA INVESTIGACIÓN</a:t>
            </a:r>
            <a:endParaRPr lang="es-ES" sz="2800" dirty="0"/>
          </a:p>
        </p:txBody>
      </p:sp>
      <p:sp>
        <p:nvSpPr>
          <p:cNvPr id="8" name="7 Rectángulo"/>
          <p:cNvSpPr/>
          <p:nvPr/>
        </p:nvSpPr>
        <p:spPr>
          <a:xfrm>
            <a:off x="539552" y="2060848"/>
            <a:ext cx="5040560" cy="1200329"/>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p>
            <a:pPr algn="just"/>
            <a:r>
              <a:rPr lang="es-EC" sz="2400" b="1" dirty="0">
                <a:latin typeface="Times New Roman" panose="02020603050405020304" pitchFamily="18" charset="0"/>
                <a:cs typeface="Times New Roman" panose="02020603050405020304" pitchFamily="18" charset="0"/>
              </a:rPr>
              <a:t>Descriptiva: </a:t>
            </a:r>
            <a:r>
              <a:rPr lang="es-EC" sz="2400" dirty="0">
                <a:latin typeface="Times New Roman" panose="02020603050405020304" pitchFamily="18" charset="0"/>
                <a:cs typeface="Times New Roman" panose="02020603050405020304" pitchFamily="18" charset="0"/>
              </a:rPr>
              <a:t>Permitió describir los datos obtenidos y tiene impacto en la vida de gente.</a:t>
            </a:r>
          </a:p>
        </p:txBody>
      </p:sp>
      <p:sp>
        <p:nvSpPr>
          <p:cNvPr id="9" name="8 CuadroTexto"/>
          <p:cNvSpPr txBox="1"/>
          <p:nvPr/>
        </p:nvSpPr>
        <p:spPr>
          <a:xfrm>
            <a:off x="539552" y="1484784"/>
            <a:ext cx="5040560" cy="523220"/>
          </a:xfrm>
          <a:prstGeom prst="rect">
            <a:avLst/>
          </a:prstGeom>
          <a:solidFill>
            <a:srgbClr val="FFFF66"/>
          </a:solidFill>
          <a:ln w="9525">
            <a:noFill/>
            <a:miter lim="800000"/>
            <a:headEnd/>
            <a:tailEnd/>
          </a:ln>
          <a:scene3d>
            <a:camera prst="orthographicFront"/>
            <a:lightRig rig="threePt" dir="t"/>
          </a:scene3d>
          <a:sp3d>
            <a:bevelT/>
          </a:sp3d>
        </p:spPr>
        <p:txBody>
          <a:bodyPr wrap="square">
            <a:spAutoFit/>
          </a:bodyPr>
          <a:lstStyle>
            <a:defPPr>
              <a:defRPr lang="es-ES"/>
            </a:defPPr>
            <a:lvl1pPr algn="ctr">
              <a:defRPr sz="2400">
                <a:latin typeface="Times New Roman" panose="02020603050405020304" pitchFamily="18" charset="0"/>
                <a:cs typeface="Times New Roman" panose="02020603050405020304" pitchFamily="18" charset="0"/>
              </a:defRPr>
            </a:lvl1pPr>
          </a:lstStyle>
          <a:p>
            <a:r>
              <a:rPr lang="es-ES" sz="2800" b="1" dirty="0" smtClean="0"/>
              <a:t>TIPO DE INVESTIGACIÓN.</a:t>
            </a:r>
            <a:endParaRPr lang="es-ES" sz="2800" b="1" dirty="0"/>
          </a:p>
        </p:txBody>
      </p:sp>
      <p:sp>
        <p:nvSpPr>
          <p:cNvPr id="12" name="11 Rectángulo"/>
          <p:cNvSpPr/>
          <p:nvPr/>
        </p:nvSpPr>
        <p:spPr>
          <a:xfrm>
            <a:off x="6660232" y="3140968"/>
            <a:ext cx="2448272" cy="1200329"/>
          </a:xfrm>
          <a:prstGeom prst="rect">
            <a:avLst/>
          </a:prstGeom>
          <a:noFill/>
          <a:ln w="9525">
            <a:noFill/>
            <a:miter lim="800000"/>
            <a:headEnd/>
            <a:tailEnd/>
          </a:ln>
        </p:spPr>
        <p:txBody>
          <a:bodyPr wrap="square">
            <a:spAutoFit/>
          </a:bodyPr>
          <a:lstStyle/>
          <a:p>
            <a:pPr marL="342900" indent="-342900">
              <a:buFont typeface="Wingdings" panose="05000000000000000000" pitchFamily="2" charset="2"/>
              <a:buChar char="Ø"/>
            </a:pPr>
            <a:r>
              <a:rPr lang="es-EC" sz="2400" dirty="0">
                <a:latin typeface="Times New Roman" panose="02020603050405020304" pitchFamily="18" charset="0"/>
                <a:cs typeface="Times New Roman" panose="02020603050405020304" pitchFamily="18" charset="0"/>
              </a:rPr>
              <a:t>Encuestas.</a:t>
            </a:r>
          </a:p>
          <a:p>
            <a:pPr marL="342900" indent="-342900">
              <a:buFont typeface="Wingdings" panose="05000000000000000000" pitchFamily="2" charset="2"/>
              <a:buChar char="Ø"/>
            </a:pPr>
            <a:r>
              <a:rPr lang="es-EC" sz="2400" dirty="0">
                <a:latin typeface="Times New Roman" panose="02020603050405020304" pitchFamily="18" charset="0"/>
                <a:cs typeface="Times New Roman" panose="02020603050405020304" pitchFamily="18" charset="0"/>
              </a:rPr>
              <a:t>Entrevistas.</a:t>
            </a:r>
          </a:p>
          <a:p>
            <a:pPr marL="342900" indent="-342900">
              <a:buFont typeface="Wingdings" panose="05000000000000000000" pitchFamily="2" charset="2"/>
              <a:buChar char="Ø"/>
            </a:pPr>
            <a:r>
              <a:rPr lang="es-EC" sz="2400" dirty="0">
                <a:latin typeface="Times New Roman" panose="02020603050405020304" pitchFamily="18" charset="0"/>
                <a:cs typeface="Times New Roman" panose="02020603050405020304" pitchFamily="18" charset="0"/>
              </a:rPr>
              <a:t>observaciones</a:t>
            </a:r>
          </a:p>
        </p:txBody>
      </p:sp>
      <p:sp>
        <p:nvSpPr>
          <p:cNvPr id="14" name="13 Rectángulo"/>
          <p:cNvSpPr/>
          <p:nvPr/>
        </p:nvSpPr>
        <p:spPr>
          <a:xfrm>
            <a:off x="6660232" y="4725144"/>
            <a:ext cx="2448272" cy="1569660"/>
          </a:xfrm>
          <a:prstGeom prst="rect">
            <a:avLst/>
          </a:prstGeom>
          <a:noFill/>
          <a:ln w="9525">
            <a:noFill/>
            <a:miter lim="800000"/>
            <a:headEnd/>
            <a:tailEnd/>
          </a:ln>
        </p:spPr>
        <p:txBody>
          <a:bodyPr wrap="square">
            <a:spAutoFit/>
          </a:bodyPr>
          <a:lstStyle/>
          <a:p>
            <a:pPr marL="342900" indent="-342900">
              <a:buFont typeface="Wingdings" panose="05000000000000000000" pitchFamily="2" charset="2"/>
              <a:buChar char="Ø"/>
            </a:pPr>
            <a:r>
              <a:rPr lang="es-EC" sz="2400" dirty="0">
                <a:latin typeface="Times New Roman" panose="02020603050405020304" pitchFamily="18" charset="0"/>
                <a:cs typeface="Times New Roman" panose="02020603050405020304" pitchFamily="18" charset="0"/>
              </a:rPr>
              <a:t>Textos</a:t>
            </a:r>
          </a:p>
          <a:p>
            <a:pPr marL="342900" indent="-342900">
              <a:buFont typeface="Wingdings" panose="05000000000000000000" pitchFamily="2" charset="2"/>
              <a:buChar char="Ø"/>
            </a:pPr>
            <a:r>
              <a:rPr lang="es-EC" sz="2400" dirty="0">
                <a:latin typeface="Times New Roman" panose="02020603050405020304" pitchFamily="18" charset="0"/>
                <a:cs typeface="Times New Roman" panose="02020603050405020304" pitchFamily="18" charset="0"/>
              </a:rPr>
              <a:t>Folletos</a:t>
            </a:r>
          </a:p>
          <a:p>
            <a:pPr marL="342900" indent="-342900">
              <a:buFont typeface="Wingdings" panose="05000000000000000000" pitchFamily="2" charset="2"/>
              <a:buChar char="Ø"/>
            </a:pPr>
            <a:r>
              <a:rPr lang="es-EC" sz="2400" dirty="0">
                <a:latin typeface="Times New Roman" panose="02020603050405020304" pitchFamily="18" charset="0"/>
                <a:cs typeface="Times New Roman" panose="02020603050405020304" pitchFamily="18" charset="0"/>
              </a:rPr>
              <a:t>Paginas web</a:t>
            </a:r>
          </a:p>
          <a:p>
            <a:pPr marL="342900" indent="-342900">
              <a:buFont typeface="Wingdings" panose="05000000000000000000" pitchFamily="2" charset="2"/>
              <a:buChar char="Ø"/>
            </a:pPr>
            <a:r>
              <a:rPr lang="es-EC" sz="2400" dirty="0">
                <a:latin typeface="Times New Roman" panose="02020603050405020304" pitchFamily="18" charset="0"/>
                <a:cs typeface="Times New Roman" panose="02020603050405020304" pitchFamily="18" charset="0"/>
              </a:rPr>
              <a:t>Entre otros.</a:t>
            </a:r>
          </a:p>
        </p:txBody>
      </p:sp>
      <p:sp>
        <p:nvSpPr>
          <p:cNvPr id="2" name="1 Flecha derecha"/>
          <p:cNvSpPr/>
          <p:nvPr/>
        </p:nvSpPr>
        <p:spPr>
          <a:xfrm>
            <a:off x="5652120" y="3717032"/>
            <a:ext cx="648072" cy="230833"/>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5" name="14 Flecha derecha"/>
          <p:cNvSpPr/>
          <p:nvPr/>
        </p:nvSpPr>
        <p:spPr>
          <a:xfrm>
            <a:off x="5652120" y="5358407"/>
            <a:ext cx="648072" cy="230833"/>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12 CuadroTexto"/>
          <p:cNvSpPr txBox="1"/>
          <p:nvPr/>
        </p:nvSpPr>
        <p:spPr>
          <a:xfrm>
            <a:off x="7308304" y="6309320"/>
            <a:ext cx="1440160" cy="369332"/>
          </a:xfrm>
          <a:prstGeom prst="rect">
            <a:avLst/>
          </a:prstGeom>
          <a:noFill/>
        </p:spPr>
        <p:txBody>
          <a:bodyPr wrap="square" rtlCol="0">
            <a:spAutoFit/>
          </a:bodyPr>
          <a:lstStyle/>
          <a:p>
            <a:r>
              <a:rPr lang="es-EC" dirty="0" smtClean="0">
                <a:latin typeface="Arial" panose="020B0604020202020204" pitchFamily="34" charset="0"/>
                <a:cs typeface="Arial" panose="020B0604020202020204" pitchFamily="34" charset="0"/>
              </a:rPr>
              <a:t>Pág. 72 - 78</a:t>
            </a:r>
            <a:endParaRPr lang="es-EC" dirty="0">
              <a:latin typeface="Arial" panose="020B0604020202020204" pitchFamily="34" charset="0"/>
              <a:cs typeface="Arial" panose="020B0604020202020204" pitchFamily="34" charset="0"/>
            </a:endParaRPr>
          </a:p>
        </p:txBody>
      </p:sp>
      <p:sp>
        <p:nvSpPr>
          <p:cNvPr id="3" name="2 Abrir llave"/>
          <p:cNvSpPr/>
          <p:nvPr/>
        </p:nvSpPr>
        <p:spPr>
          <a:xfrm>
            <a:off x="6372200" y="3068960"/>
            <a:ext cx="360040" cy="1416353"/>
          </a:xfrm>
          <a:prstGeom prst="leftBrace">
            <a:avLst/>
          </a:prstGeom>
          <a:ln w="44450">
            <a:solidFill>
              <a:srgbClr val="FFFF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16" name="15 Abrir llave"/>
          <p:cNvSpPr/>
          <p:nvPr/>
        </p:nvSpPr>
        <p:spPr>
          <a:xfrm>
            <a:off x="6372200" y="4725144"/>
            <a:ext cx="360040" cy="1507523"/>
          </a:xfrm>
          <a:prstGeom prst="leftBrace">
            <a:avLst/>
          </a:prstGeom>
          <a:ln w="44450">
            <a:solidFill>
              <a:srgbClr val="FFFF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amond(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amond(in)">
                                      <p:cBhvr>
                                        <p:cTn id="15" dur="2000"/>
                                        <p:tgtEl>
                                          <p:spTgt spid="7"/>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amond(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1000"/>
                            </p:stCondLst>
                            <p:childTnLst>
                              <p:par>
                                <p:cTn id="31" presetID="2" presetClass="entr" presetSubtype="4"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p:tgtEl>
                                          <p:spTgt spid="6"/>
                                        </p:tgtEl>
                                        <p:attrNameLst>
                                          <p:attrName>ppt_y</p:attrName>
                                        </p:attrNameLst>
                                      </p:cBhvr>
                                      <p:tavLst>
                                        <p:tav tm="0">
                                          <p:val>
                                            <p:strVal val="#ppt_y+#ppt_h*1.125000"/>
                                          </p:val>
                                        </p:tav>
                                        <p:tav tm="100000">
                                          <p:val>
                                            <p:strVal val="#ppt_y"/>
                                          </p:val>
                                        </p:tav>
                                      </p:tavLst>
                                    </p:anim>
                                    <p:animEffect transition="in" filter="wipe(up)">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childTnLst>
                          </p:cTn>
                        </p:par>
                        <p:par>
                          <p:cTn id="47" fill="hold">
                            <p:stCondLst>
                              <p:cond delay="500"/>
                            </p:stCondLst>
                            <p:childTnLst>
                              <p:par>
                                <p:cTn id="48" presetID="2" presetClass="entr" presetSubtype="4"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fill="hold"/>
                                        <p:tgtEl>
                                          <p:spTgt spid="16"/>
                                        </p:tgtEl>
                                        <p:attrNameLst>
                                          <p:attrName>ppt_x</p:attrName>
                                        </p:attrNameLst>
                                      </p:cBhvr>
                                      <p:tavLst>
                                        <p:tav tm="0">
                                          <p:val>
                                            <p:strVal val="#ppt_x"/>
                                          </p:val>
                                        </p:tav>
                                        <p:tav tm="100000">
                                          <p:val>
                                            <p:strVal val="#ppt_x"/>
                                          </p:val>
                                        </p:tav>
                                      </p:tavLst>
                                    </p:anim>
                                    <p:anim calcmode="lin" valueType="num">
                                      <p:cBhvr additive="base">
                                        <p:cTn id="51" dur="500" fill="hold"/>
                                        <p:tgtEl>
                                          <p:spTgt spid="16"/>
                                        </p:tgtEl>
                                        <p:attrNameLst>
                                          <p:attrName>ppt_y</p:attrName>
                                        </p:attrNameLst>
                                      </p:cBhvr>
                                      <p:tavLst>
                                        <p:tav tm="0">
                                          <p:val>
                                            <p:strVal val="1+#ppt_h/2"/>
                                          </p:val>
                                        </p:tav>
                                        <p:tav tm="100000">
                                          <p:val>
                                            <p:strVal val="#ppt_y"/>
                                          </p:val>
                                        </p:tav>
                                      </p:tavLst>
                                    </p:anim>
                                  </p:childTnLst>
                                </p:cTn>
                              </p:par>
                            </p:childTnLst>
                          </p:cTn>
                        </p:par>
                        <p:par>
                          <p:cTn id="52" fill="hold">
                            <p:stCondLst>
                              <p:cond delay="1000"/>
                            </p:stCondLst>
                            <p:childTnLst>
                              <p:par>
                                <p:cTn id="53" presetID="2" presetClass="entr" presetSubtype="4"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2" grpId="0"/>
      <p:bldP spid="14" grpId="0"/>
      <p:bldP spid="2" grpId="0" animBg="1"/>
      <p:bldP spid="15" grpId="0" animBg="1"/>
      <p:bldP spid="3" grpId="0" animBg="1"/>
      <p:bldP spid="1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3601</TotalTime>
  <Words>2869</Words>
  <Application>Microsoft Office PowerPoint</Application>
  <PresentationFormat>Presentación en pantalla (4:3)</PresentationFormat>
  <Paragraphs>720</Paragraphs>
  <Slides>54</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54</vt:i4>
      </vt:variant>
    </vt:vector>
  </HeadingPairs>
  <TitlesOfParts>
    <vt:vector size="61" baseType="lpstr">
      <vt:lpstr>Arial</vt:lpstr>
      <vt:lpstr>Calibri</vt:lpstr>
      <vt:lpstr>Constantia</vt:lpstr>
      <vt:lpstr>Times New Roman</vt:lpstr>
      <vt:lpstr>Wingdings</vt:lpstr>
      <vt:lpstr>Wingdings 2</vt:lpstr>
      <vt:lpstr>Flujo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E &amp; . E Computación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Usuario</cp:lastModifiedBy>
  <cp:revision>34</cp:revision>
  <cp:lastPrinted>2015-03-16T15:48:02Z</cp:lastPrinted>
  <dcterms:created xsi:type="dcterms:W3CDTF">2011-08-05T16:32:44Z</dcterms:created>
  <dcterms:modified xsi:type="dcterms:W3CDTF">2015-03-17T16:10:17Z</dcterms:modified>
</cp:coreProperties>
</file>