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259" r:id="rId3"/>
    <p:sldId id="260" r:id="rId4"/>
    <p:sldId id="261" r:id="rId5"/>
    <p:sldId id="262" r:id="rId6"/>
    <p:sldId id="263" r:id="rId7"/>
    <p:sldId id="264" r:id="rId8"/>
    <p:sldId id="265" r:id="rId9"/>
    <p:sldId id="309" r:id="rId10"/>
    <p:sldId id="266" r:id="rId11"/>
    <p:sldId id="267" r:id="rId12"/>
    <p:sldId id="310" r:id="rId13"/>
    <p:sldId id="268" r:id="rId14"/>
    <p:sldId id="269" r:id="rId15"/>
    <p:sldId id="274" r:id="rId16"/>
    <p:sldId id="270" r:id="rId17"/>
    <p:sldId id="271" r:id="rId18"/>
    <p:sldId id="272" r:id="rId19"/>
    <p:sldId id="273" r:id="rId20"/>
    <p:sldId id="275" r:id="rId21"/>
    <p:sldId id="276" r:id="rId22"/>
    <p:sldId id="277" r:id="rId23"/>
    <p:sldId id="278" r:id="rId24"/>
    <p:sldId id="279" r:id="rId25"/>
    <p:sldId id="280" r:id="rId26"/>
    <p:sldId id="281" r:id="rId27"/>
    <p:sldId id="282" r:id="rId28"/>
    <p:sldId id="288" r:id="rId29"/>
    <p:sldId id="289" r:id="rId30"/>
    <p:sldId id="291" r:id="rId31"/>
    <p:sldId id="290" r:id="rId32"/>
    <p:sldId id="292" r:id="rId33"/>
    <p:sldId id="293" r:id="rId34"/>
    <p:sldId id="294" r:id="rId35"/>
    <p:sldId id="295" r:id="rId36"/>
    <p:sldId id="296" r:id="rId37"/>
    <p:sldId id="297" r:id="rId38"/>
    <p:sldId id="298" r:id="rId39"/>
    <p:sldId id="299" r:id="rId40"/>
    <p:sldId id="301" r:id="rId41"/>
    <p:sldId id="302" r:id="rId42"/>
    <p:sldId id="303" r:id="rId43"/>
    <p:sldId id="300" r:id="rId44"/>
    <p:sldId id="304" r:id="rId45"/>
    <p:sldId id="305" r:id="rId46"/>
    <p:sldId id="306" r:id="rId47"/>
    <p:sldId id="307" r:id="rId4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0844" autoAdjust="0"/>
  </p:normalViewPr>
  <p:slideViewPr>
    <p:cSldViewPr snapToGrid="0">
      <p:cViewPr varScale="1">
        <p:scale>
          <a:sx n="68" d="100"/>
          <a:sy n="68" d="100"/>
        </p:scale>
        <p:origin x="69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_rels/data1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image" Target="../media/image83.png"/></Relationships>
</file>

<file path=ppt/diagrams/_rels/data1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image" Target="../media/image86.png"/></Relationships>
</file>

<file path=ppt/diagrams/_rels/data1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image" Target="../media/image89.png"/></Relationships>
</file>

<file path=ppt/diagrams/_rels/data1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image" Target="../media/image91.png"/></Relationships>
</file>

<file path=ppt/diagrams/_rels/data1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image" Target="../media/image94.png"/></Relationships>
</file>

<file path=ppt/diagrams/_rels/data15.xml.rels><?xml version="1.0" encoding="UTF-8" standalone="yes"?>
<Relationships xmlns="http://schemas.openxmlformats.org/package/2006/relationships"><Relationship Id="rId1" Type="http://schemas.openxmlformats.org/officeDocument/2006/relationships/image" Target="../media/image97.png"/></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8.xml.rels><?xml version="1.0" encoding="UTF-8" standalone="yes"?>
<Relationships xmlns="http://schemas.openxmlformats.org/package/2006/relationships"><Relationship Id="rId1" Type="http://schemas.openxmlformats.org/officeDocument/2006/relationships/image" Target="../media/image65.png"/></Relationships>
</file>

<file path=ppt/diagrams/_rels/data9.xml.rels><?xml version="1.0" encoding="UTF-8" standalone="yes"?>
<Relationships xmlns="http://schemas.openxmlformats.org/package/2006/relationships"><Relationship Id="rId1" Type="http://schemas.openxmlformats.org/officeDocument/2006/relationships/image" Target="../media/image6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1B92BD-F94C-46EA-BA59-1AD7357FFE83}"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s-EC"/>
        </a:p>
      </dgm:t>
    </dgm:pt>
    <dgm:pt modelId="{A64E1AE4-4D84-442D-8E14-7BB3D956CCAC}">
      <dgm:prSet phldrT="[Texto]" custT="1"/>
      <dgm:spPr/>
      <dgm:t>
        <a:bodyPr/>
        <a:lstStyle/>
        <a:p>
          <a:pPr algn="l"/>
          <a:endParaRPr lang="es-EC" sz="2000" dirty="0"/>
        </a:p>
      </dgm:t>
    </dgm:pt>
    <dgm:pt modelId="{26EE7741-352A-45E2-9585-EB5B77F25F12}">
      <dgm:prSet phldrT="[Texto]" custT="1"/>
      <dgm:spPr/>
      <dgm:t>
        <a:bodyPr/>
        <a:lstStyle/>
        <a:p>
          <a:pPr algn="l"/>
          <a:endParaRPr lang="es-EC" sz="2000" dirty="0"/>
        </a:p>
      </dgm:t>
    </dgm:pt>
    <dgm:pt modelId="{04EC23AA-03D6-4D35-B97C-13402DCBC8BE}">
      <dgm:prSet phldrT="[Texto]" custT="1"/>
      <dgm:spPr/>
      <dgm:t>
        <a:bodyPr/>
        <a:lstStyle/>
        <a:p>
          <a:pPr algn="ctr"/>
          <a:r>
            <a:rPr lang="es-EC" sz="2400" b="1" dirty="0" smtClean="0"/>
            <a:t>Conexiones estructurales</a:t>
          </a:r>
        </a:p>
        <a:p>
          <a:pPr algn="l"/>
          <a:endParaRPr lang="es-EC" sz="2400" dirty="0" smtClean="0"/>
        </a:p>
        <a:p>
          <a:pPr algn="l"/>
          <a:endParaRPr lang="es-EC" sz="2400" dirty="0"/>
        </a:p>
      </dgm:t>
    </dgm:pt>
    <dgm:pt modelId="{4CA9712F-E033-4E02-ACB1-0CB81791023B}" type="sibTrans" cxnId="{EC909050-0219-472E-86C1-A42D9D0CDECE}">
      <dgm:prSet/>
      <dgm:spPr/>
      <dgm:t>
        <a:bodyPr/>
        <a:lstStyle/>
        <a:p>
          <a:endParaRPr lang="es-EC"/>
        </a:p>
      </dgm:t>
    </dgm:pt>
    <dgm:pt modelId="{ACC15C44-9DB1-42AC-822A-CE143850479E}" type="parTrans" cxnId="{EC909050-0219-472E-86C1-A42D9D0CDECE}">
      <dgm:prSet/>
      <dgm:spPr/>
      <dgm:t>
        <a:bodyPr/>
        <a:lstStyle/>
        <a:p>
          <a:endParaRPr lang="es-EC"/>
        </a:p>
      </dgm:t>
    </dgm:pt>
    <dgm:pt modelId="{5DE864DB-21D2-4B8B-A54C-D777BCA42508}" type="sibTrans" cxnId="{E31B95D2-A3A0-4113-94FA-4D76C9D6CC93}">
      <dgm:prSet/>
      <dgm:spPr/>
      <dgm:t>
        <a:bodyPr/>
        <a:lstStyle/>
        <a:p>
          <a:endParaRPr lang="es-EC"/>
        </a:p>
      </dgm:t>
    </dgm:pt>
    <dgm:pt modelId="{DD7AF48A-8897-4655-B172-C74DB6B73EDC}" type="parTrans" cxnId="{E31B95D2-A3A0-4113-94FA-4D76C9D6CC93}">
      <dgm:prSet/>
      <dgm:spPr/>
      <dgm:t>
        <a:bodyPr/>
        <a:lstStyle/>
        <a:p>
          <a:endParaRPr lang="es-EC"/>
        </a:p>
      </dgm:t>
    </dgm:pt>
    <dgm:pt modelId="{EA7B753C-2B86-4F55-AF1F-1F9D9C6C0AFF}" type="sibTrans" cxnId="{C7853A0A-8BFC-487D-8176-CE2B8F9E8AF6}">
      <dgm:prSet/>
      <dgm:spPr/>
      <dgm:t>
        <a:bodyPr/>
        <a:lstStyle/>
        <a:p>
          <a:endParaRPr lang="es-EC"/>
        </a:p>
      </dgm:t>
    </dgm:pt>
    <dgm:pt modelId="{26C7EAA0-9EDD-41F0-811B-7E6D1DEC4319}" type="parTrans" cxnId="{C7853A0A-8BFC-487D-8176-CE2B8F9E8AF6}">
      <dgm:prSet/>
      <dgm:spPr/>
      <dgm:t>
        <a:bodyPr/>
        <a:lstStyle/>
        <a:p>
          <a:endParaRPr lang="es-EC"/>
        </a:p>
      </dgm:t>
    </dgm:pt>
    <dgm:pt modelId="{876BBE50-D74C-4F03-8739-761731B65B1C}">
      <dgm:prSet phldrT="[Texto]" custT="1"/>
      <dgm:spPr/>
      <dgm:t>
        <a:bodyPr/>
        <a:lstStyle/>
        <a:p>
          <a:pPr algn="l"/>
          <a:r>
            <a:rPr lang="es-EC" sz="2000" dirty="0" smtClean="0"/>
            <a:t>Aspectos de montaje</a:t>
          </a:r>
          <a:endParaRPr lang="es-EC" sz="2000" dirty="0"/>
        </a:p>
      </dgm:t>
    </dgm:pt>
    <dgm:pt modelId="{6E2A83D1-5C1F-4C83-810C-041E6BCBF50E}" type="sibTrans" cxnId="{831B53BA-03C8-45DE-8DF7-0EF0ECBB1EAB}">
      <dgm:prSet/>
      <dgm:spPr/>
      <dgm:t>
        <a:bodyPr/>
        <a:lstStyle/>
        <a:p>
          <a:endParaRPr lang="es-EC"/>
        </a:p>
      </dgm:t>
    </dgm:pt>
    <dgm:pt modelId="{9DAE6F7C-E8CE-4618-A073-4C8503088F58}" type="parTrans" cxnId="{831B53BA-03C8-45DE-8DF7-0EF0ECBB1EAB}">
      <dgm:prSet/>
      <dgm:spPr/>
      <dgm:t>
        <a:bodyPr/>
        <a:lstStyle/>
        <a:p>
          <a:endParaRPr lang="es-EC"/>
        </a:p>
      </dgm:t>
    </dgm:pt>
    <dgm:pt modelId="{76418D4F-E4C5-45CD-97BC-BB40234F0C73}">
      <dgm:prSet phldrT="[Texto]" custT="1"/>
      <dgm:spPr/>
      <dgm:t>
        <a:bodyPr/>
        <a:lstStyle/>
        <a:p>
          <a:pPr algn="l"/>
          <a:r>
            <a:rPr lang="es-EC" sz="2000" dirty="0" smtClean="0"/>
            <a:t>Facilidad  de fabricación</a:t>
          </a:r>
          <a:endParaRPr lang="es-EC" sz="2000" dirty="0"/>
        </a:p>
      </dgm:t>
    </dgm:pt>
    <dgm:pt modelId="{0EDBA878-B894-4B15-BAB2-EA61079401C2}" type="sibTrans" cxnId="{A1FFC5B4-527E-4492-8CA1-3F33A223AA67}">
      <dgm:prSet/>
      <dgm:spPr/>
      <dgm:t>
        <a:bodyPr/>
        <a:lstStyle/>
        <a:p>
          <a:endParaRPr lang="es-EC"/>
        </a:p>
      </dgm:t>
    </dgm:pt>
    <dgm:pt modelId="{E4A73DCD-5A4F-44B4-8C5E-1BB3F16DCF99}" type="parTrans" cxnId="{A1FFC5B4-527E-4492-8CA1-3F33A223AA67}">
      <dgm:prSet/>
      <dgm:spPr/>
      <dgm:t>
        <a:bodyPr/>
        <a:lstStyle/>
        <a:p>
          <a:endParaRPr lang="es-EC"/>
        </a:p>
      </dgm:t>
    </dgm:pt>
    <dgm:pt modelId="{2DFDC1A2-2BB0-4028-B3F5-05E5DB5A9FF8}">
      <dgm:prSet phldrT="[Texto]" custT="1"/>
      <dgm:spPr/>
      <dgm:t>
        <a:bodyPr/>
        <a:lstStyle/>
        <a:p>
          <a:pPr algn="l"/>
          <a:r>
            <a:rPr lang="es-EC" sz="2000" dirty="0" smtClean="0"/>
            <a:t>Comportamiento de la conexión </a:t>
          </a:r>
          <a:endParaRPr lang="es-EC" sz="2000" dirty="0"/>
        </a:p>
      </dgm:t>
    </dgm:pt>
    <dgm:pt modelId="{C55DA029-B0C0-4623-BA0F-358AC8925169}" type="sibTrans" cxnId="{C0217E82-EC88-4EB6-AC63-D20CE31A2236}">
      <dgm:prSet/>
      <dgm:spPr/>
      <dgm:t>
        <a:bodyPr/>
        <a:lstStyle/>
        <a:p>
          <a:endParaRPr lang="es-EC"/>
        </a:p>
      </dgm:t>
    </dgm:pt>
    <dgm:pt modelId="{8116EE28-93B9-4930-82F2-B3CE288097CB}" type="parTrans" cxnId="{C0217E82-EC88-4EB6-AC63-D20CE31A2236}">
      <dgm:prSet/>
      <dgm:spPr/>
      <dgm:t>
        <a:bodyPr/>
        <a:lstStyle/>
        <a:p>
          <a:endParaRPr lang="es-EC"/>
        </a:p>
      </dgm:t>
    </dgm:pt>
    <dgm:pt modelId="{F7175760-0DD8-484F-BA44-56356357A08A}">
      <dgm:prSet phldrT="[Texto]" custT="1"/>
      <dgm:spPr/>
      <dgm:t>
        <a:bodyPr/>
        <a:lstStyle/>
        <a:p>
          <a:pPr algn="l"/>
          <a:r>
            <a:rPr lang="es-EC" sz="2000" dirty="0" smtClean="0"/>
            <a:t>Tipo de conexión </a:t>
          </a:r>
          <a:endParaRPr lang="es-EC" sz="2000" dirty="0"/>
        </a:p>
      </dgm:t>
    </dgm:pt>
    <dgm:pt modelId="{F945C202-D7E8-4D83-BC47-84C5F497DBA4}" type="sibTrans" cxnId="{A4A35D28-0C87-4FF6-BB4B-A387C4EAC6A7}">
      <dgm:prSet/>
      <dgm:spPr/>
      <dgm:t>
        <a:bodyPr/>
        <a:lstStyle/>
        <a:p>
          <a:endParaRPr lang="es-EC"/>
        </a:p>
      </dgm:t>
    </dgm:pt>
    <dgm:pt modelId="{DF812828-1EFD-41FC-AA1D-4E724A1C1B43}" type="parTrans" cxnId="{A4A35D28-0C87-4FF6-BB4B-A387C4EAC6A7}">
      <dgm:prSet/>
      <dgm:spPr/>
      <dgm:t>
        <a:bodyPr/>
        <a:lstStyle/>
        <a:p>
          <a:endParaRPr lang="es-EC"/>
        </a:p>
      </dgm:t>
    </dgm:pt>
    <dgm:pt modelId="{EE4822E7-3ED6-43F1-A72C-059AD56D0EB5}">
      <dgm:prSet phldrT="[Texto]" custT="1"/>
      <dgm:spPr/>
      <dgm:t>
        <a:bodyPr/>
        <a:lstStyle/>
        <a:p>
          <a:pPr algn="l"/>
          <a:r>
            <a:rPr lang="es-EC" sz="2000" dirty="0" smtClean="0"/>
            <a:t>Garantizar comportamiento de estructura metálica</a:t>
          </a:r>
          <a:endParaRPr lang="es-EC" sz="2000" dirty="0"/>
        </a:p>
      </dgm:t>
    </dgm:pt>
    <dgm:pt modelId="{1F4E1C72-205A-48E6-A7B8-47B2A6F063FE}" type="sibTrans" cxnId="{141859B9-465E-44EA-BC16-EFB207E7495A}">
      <dgm:prSet/>
      <dgm:spPr/>
      <dgm:t>
        <a:bodyPr/>
        <a:lstStyle/>
        <a:p>
          <a:endParaRPr lang="es-EC"/>
        </a:p>
      </dgm:t>
    </dgm:pt>
    <dgm:pt modelId="{F62A780B-9A20-41BA-9B62-2BEB1D9BD0A2}" type="parTrans" cxnId="{141859B9-465E-44EA-BC16-EFB207E7495A}">
      <dgm:prSet/>
      <dgm:spPr/>
      <dgm:t>
        <a:bodyPr/>
        <a:lstStyle/>
        <a:p>
          <a:endParaRPr lang="es-EC"/>
        </a:p>
      </dgm:t>
    </dgm:pt>
    <dgm:pt modelId="{933DF83D-66DE-4BFA-B5EF-2E4701651FC9}" type="pres">
      <dgm:prSet presAssocID="{5D1B92BD-F94C-46EA-BA59-1AD7357FFE83}" presName="diagram" presStyleCnt="0">
        <dgm:presLayoutVars>
          <dgm:dir/>
          <dgm:resizeHandles val="exact"/>
        </dgm:presLayoutVars>
      </dgm:prSet>
      <dgm:spPr/>
      <dgm:t>
        <a:bodyPr/>
        <a:lstStyle/>
        <a:p>
          <a:endParaRPr lang="es-EC"/>
        </a:p>
      </dgm:t>
    </dgm:pt>
    <dgm:pt modelId="{7F1B96E1-26C0-4293-9008-C36E04DB68B5}" type="pres">
      <dgm:prSet presAssocID="{04EC23AA-03D6-4D35-B97C-13402DCBC8BE}" presName="node" presStyleLbl="node1" presStyleIdx="0" presStyleCnt="1" custScaleX="114124" custLinFactNeighborX="-7457" custLinFactNeighborY="23042">
        <dgm:presLayoutVars>
          <dgm:bulletEnabled val="1"/>
        </dgm:presLayoutVars>
      </dgm:prSet>
      <dgm:spPr/>
      <dgm:t>
        <a:bodyPr/>
        <a:lstStyle/>
        <a:p>
          <a:endParaRPr lang="es-EC"/>
        </a:p>
      </dgm:t>
    </dgm:pt>
  </dgm:ptLst>
  <dgm:cxnLst>
    <dgm:cxn modelId="{696B70D0-8C23-443C-95F6-11D2D4E2E694}" type="presOf" srcId="{A64E1AE4-4D84-442D-8E14-7BB3D956CCAC}" destId="{7F1B96E1-26C0-4293-9008-C36E04DB68B5}" srcOrd="0" destOrd="7" presId="urn:microsoft.com/office/officeart/2005/8/layout/default#1"/>
    <dgm:cxn modelId="{79E2044C-C759-40AD-878F-E4208B5E90FE}" type="presOf" srcId="{04EC23AA-03D6-4D35-B97C-13402DCBC8BE}" destId="{7F1B96E1-26C0-4293-9008-C36E04DB68B5}" srcOrd="0" destOrd="0" presId="urn:microsoft.com/office/officeart/2005/8/layout/default#1"/>
    <dgm:cxn modelId="{E31B95D2-A3A0-4113-94FA-4D76C9D6CC93}" srcId="{04EC23AA-03D6-4D35-B97C-13402DCBC8BE}" destId="{A64E1AE4-4D84-442D-8E14-7BB3D956CCAC}" srcOrd="6" destOrd="0" parTransId="{DD7AF48A-8897-4655-B172-C74DB6B73EDC}" sibTransId="{5DE864DB-21D2-4B8B-A54C-D777BCA42508}"/>
    <dgm:cxn modelId="{A4A35D28-0C87-4FF6-BB4B-A387C4EAC6A7}" srcId="{04EC23AA-03D6-4D35-B97C-13402DCBC8BE}" destId="{F7175760-0DD8-484F-BA44-56356357A08A}" srcOrd="1" destOrd="0" parTransId="{DF812828-1EFD-41FC-AA1D-4E724A1C1B43}" sibTransId="{F945C202-D7E8-4D83-BC47-84C5F497DBA4}"/>
    <dgm:cxn modelId="{3BE6E747-1D2A-4251-80BA-D75A23E6CFB7}" type="presOf" srcId="{2DFDC1A2-2BB0-4028-B3F5-05E5DB5A9FF8}" destId="{7F1B96E1-26C0-4293-9008-C36E04DB68B5}" srcOrd="0" destOrd="3" presId="urn:microsoft.com/office/officeart/2005/8/layout/default#1"/>
    <dgm:cxn modelId="{7C2B3CE0-347B-485C-B236-FFC8BD9B4E9C}" type="presOf" srcId="{F7175760-0DD8-484F-BA44-56356357A08A}" destId="{7F1B96E1-26C0-4293-9008-C36E04DB68B5}" srcOrd="0" destOrd="2" presId="urn:microsoft.com/office/officeart/2005/8/layout/default#1"/>
    <dgm:cxn modelId="{304A14BE-7F74-4C8E-A464-41728656F81E}" type="presOf" srcId="{876BBE50-D74C-4F03-8739-761731B65B1C}" destId="{7F1B96E1-26C0-4293-9008-C36E04DB68B5}" srcOrd="0" destOrd="5" presId="urn:microsoft.com/office/officeart/2005/8/layout/default#1"/>
    <dgm:cxn modelId="{C0217E82-EC88-4EB6-AC63-D20CE31A2236}" srcId="{04EC23AA-03D6-4D35-B97C-13402DCBC8BE}" destId="{2DFDC1A2-2BB0-4028-B3F5-05E5DB5A9FF8}" srcOrd="2" destOrd="0" parTransId="{8116EE28-93B9-4930-82F2-B3CE288097CB}" sibTransId="{C55DA029-B0C0-4623-BA0F-358AC8925169}"/>
    <dgm:cxn modelId="{0C2B653F-12F4-4587-9553-D3DE5C90812F}" type="presOf" srcId="{76418D4F-E4C5-45CD-97BC-BB40234F0C73}" destId="{7F1B96E1-26C0-4293-9008-C36E04DB68B5}" srcOrd="0" destOrd="4" presId="urn:microsoft.com/office/officeart/2005/8/layout/default#1"/>
    <dgm:cxn modelId="{831B53BA-03C8-45DE-8DF7-0EF0ECBB1EAB}" srcId="{04EC23AA-03D6-4D35-B97C-13402DCBC8BE}" destId="{876BBE50-D74C-4F03-8739-761731B65B1C}" srcOrd="4" destOrd="0" parTransId="{9DAE6F7C-E8CE-4618-A073-4C8503088F58}" sibTransId="{6E2A83D1-5C1F-4C83-810C-041E6BCBF50E}"/>
    <dgm:cxn modelId="{EC909050-0219-472E-86C1-A42D9D0CDECE}" srcId="{5D1B92BD-F94C-46EA-BA59-1AD7357FFE83}" destId="{04EC23AA-03D6-4D35-B97C-13402DCBC8BE}" srcOrd="0" destOrd="0" parTransId="{ACC15C44-9DB1-42AC-822A-CE143850479E}" sibTransId="{4CA9712F-E033-4E02-ACB1-0CB81791023B}"/>
    <dgm:cxn modelId="{141859B9-465E-44EA-BC16-EFB207E7495A}" srcId="{04EC23AA-03D6-4D35-B97C-13402DCBC8BE}" destId="{EE4822E7-3ED6-43F1-A72C-059AD56D0EB5}" srcOrd="0" destOrd="0" parTransId="{F62A780B-9A20-41BA-9B62-2BEB1D9BD0A2}" sibTransId="{1F4E1C72-205A-48E6-A7B8-47B2A6F063FE}"/>
    <dgm:cxn modelId="{90BEEC7B-682D-4C26-B3A2-9541B383FAF0}" type="presOf" srcId="{5D1B92BD-F94C-46EA-BA59-1AD7357FFE83}" destId="{933DF83D-66DE-4BFA-B5EF-2E4701651FC9}" srcOrd="0" destOrd="0" presId="urn:microsoft.com/office/officeart/2005/8/layout/default#1"/>
    <dgm:cxn modelId="{A1FFC5B4-527E-4492-8CA1-3F33A223AA67}" srcId="{04EC23AA-03D6-4D35-B97C-13402DCBC8BE}" destId="{76418D4F-E4C5-45CD-97BC-BB40234F0C73}" srcOrd="3" destOrd="0" parTransId="{E4A73DCD-5A4F-44B4-8C5E-1BB3F16DCF99}" sibTransId="{0EDBA878-B894-4B15-BAB2-EA61079401C2}"/>
    <dgm:cxn modelId="{7F2CBBAD-A73E-4CAD-B809-2AE28911447D}" type="presOf" srcId="{26EE7741-352A-45E2-9585-EB5B77F25F12}" destId="{7F1B96E1-26C0-4293-9008-C36E04DB68B5}" srcOrd="0" destOrd="6" presId="urn:microsoft.com/office/officeart/2005/8/layout/default#1"/>
    <dgm:cxn modelId="{6E3CD0E7-D162-4583-A9FB-32CB8DAE29EB}" type="presOf" srcId="{EE4822E7-3ED6-43F1-A72C-059AD56D0EB5}" destId="{7F1B96E1-26C0-4293-9008-C36E04DB68B5}" srcOrd="0" destOrd="1" presId="urn:microsoft.com/office/officeart/2005/8/layout/default#1"/>
    <dgm:cxn modelId="{C7853A0A-8BFC-487D-8176-CE2B8F9E8AF6}" srcId="{04EC23AA-03D6-4D35-B97C-13402DCBC8BE}" destId="{26EE7741-352A-45E2-9585-EB5B77F25F12}" srcOrd="5" destOrd="0" parTransId="{26C7EAA0-9EDD-41F0-811B-7E6D1DEC4319}" sibTransId="{EA7B753C-2B86-4F55-AF1F-1F9D9C6C0AFF}"/>
    <dgm:cxn modelId="{B799490F-D323-4508-832B-F3A9978B6A49}" type="presParOf" srcId="{933DF83D-66DE-4BFA-B5EF-2E4701651FC9}" destId="{7F1B96E1-26C0-4293-9008-C36E04DB68B5}" srcOrd="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41C7F1D-DBC7-4513-B21D-FFC0DB7E0871}" type="doc">
      <dgm:prSet loTypeId="urn:microsoft.com/office/officeart/2005/8/layout/default#14" loCatId="list" qsTypeId="urn:microsoft.com/office/officeart/2005/8/quickstyle/simple1" qsCatId="simple" csTypeId="urn:microsoft.com/office/officeart/2005/8/colors/accent1_2" csCatId="accent1" phldr="1"/>
      <dgm:spPr/>
      <dgm:t>
        <a:bodyPr/>
        <a:lstStyle/>
        <a:p>
          <a:endParaRPr lang="es-EC"/>
        </a:p>
      </dgm:t>
    </dgm:pt>
    <dgm:pt modelId="{30A64936-D289-4345-A796-09513BD1DB92}">
      <dgm:prSet phldrT="[Texto]"/>
      <dgm:spPr/>
      <dgm:t>
        <a:bodyPr/>
        <a:lstStyle/>
        <a:p>
          <a:r>
            <a:rPr lang="es-EC" dirty="0" smtClean="0"/>
            <a:t>VIGA B1</a:t>
          </a:r>
          <a:endParaRPr lang="es-EC" dirty="0"/>
        </a:p>
      </dgm:t>
    </dgm:pt>
    <dgm:pt modelId="{0FF22C91-CFFA-40DC-A7D7-F5662F011F55}" type="parTrans" cxnId="{271F0A4F-D2BE-4B8A-87B4-8EA208AA968E}">
      <dgm:prSet/>
      <dgm:spPr/>
      <dgm:t>
        <a:bodyPr/>
        <a:lstStyle/>
        <a:p>
          <a:endParaRPr lang="es-EC"/>
        </a:p>
      </dgm:t>
    </dgm:pt>
    <dgm:pt modelId="{4279CE3D-2830-4CB2-A730-C07A08382610}" type="sibTrans" cxnId="{271F0A4F-D2BE-4B8A-87B4-8EA208AA968E}">
      <dgm:prSet/>
      <dgm:spPr/>
      <dgm:t>
        <a:bodyPr/>
        <a:lstStyle/>
        <a:p>
          <a:endParaRPr lang="es-EC"/>
        </a:p>
      </dgm:t>
    </dgm:pt>
    <dgm:pt modelId="{03D4955A-3333-4D26-9B0E-1153C3CAEB18}">
      <dgm:prSet phldrT="[Texto]"/>
      <dgm:spPr/>
      <dgm:t>
        <a:bodyPr/>
        <a:lstStyle/>
        <a:p>
          <a:r>
            <a:rPr lang="es-EC" dirty="0" smtClean="0"/>
            <a:t>VIGA B2</a:t>
          </a:r>
          <a:endParaRPr lang="es-EC" dirty="0"/>
        </a:p>
      </dgm:t>
    </dgm:pt>
    <dgm:pt modelId="{830D71D9-8421-4173-9B1F-1BEFD2F60D14}" type="parTrans" cxnId="{2B6A96FA-D240-4BD8-8511-0AA7C128CE04}">
      <dgm:prSet/>
      <dgm:spPr/>
      <dgm:t>
        <a:bodyPr/>
        <a:lstStyle/>
        <a:p>
          <a:endParaRPr lang="es-EC"/>
        </a:p>
      </dgm:t>
    </dgm:pt>
    <dgm:pt modelId="{23B9559A-0C1F-4F83-B25A-EAE762ECAEB4}" type="sibTrans" cxnId="{2B6A96FA-D240-4BD8-8511-0AA7C128CE04}">
      <dgm:prSet/>
      <dgm:spPr/>
      <dgm:t>
        <a:bodyPr/>
        <a:lstStyle/>
        <a:p>
          <a:endParaRPr lang="es-EC"/>
        </a:p>
      </dgm:t>
    </dgm:pt>
    <dgm:pt modelId="{08D422D6-2945-40B4-8501-19A359978604}">
      <dgm:prSet phldrT="[Texto]"/>
      <dgm:spPr/>
      <dgm:t>
        <a:bodyPr/>
        <a:lstStyle/>
        <a:p>
          <a:r>
            <a:rPr lang="es-EC" dirty="0" smtClean="0"/>
            <a:t>VIGA B3</a:t>
          </a:r>
          <a:endParaRPr lang="es-EC" dirty="0"/>
        </a:p>
      </dgm:t>
    </dgm:pt>
    <dgm:pt modelId="{1A8DBB40-7F04-4729-AC16-785779E83AB5}" type="parTrans" cxnId="{C74D1FC3-65CC-4D26-A74C-789F56639787}">
      <dgm:prSet/>
      <dgm:spPr/>
      <dgm:t>
        <a:bodyPr/>
        <a:lstStyle/>
        <a:p>
          <a:endParaRPr lang="es-EC"/>
        </a:p>
      </dgm:t>
    </dgm:pt>
    <dgm:pt modelId="{3722D4E1-7FD9-445E-B196-970DE1A1A760}" type="sibTrans" cxnId="{C74D1FC3-65CC-4D26-A74C-789F56639787}">
      <dgm:prSet/>
      <dgm:spPr/>
      <dgm:t>
        <a:bodyPr/>
        <a:lstStyle/>
        <a:p>
          <a:endParaRPr lang="es-EC"/>
        </a:p>
      </dgm:t>
    </dgm:pt>
    <dgm:pt modelId="{87B88A10-C8F2-4092-BC59-9225FAB9BD67}">
      <dgm:prSet phldrT="[Texto]" phldr="1"/>
      <dgm:spPr>
        <a:blipFill rotWithShape="0">
          <a:blip xmlns:r="http://schemas.openxmlformats.org/officeDocument/2006/relationships" r:embed="rId1"/>
          <a:stretch>
            <a:fillRect/>
          </a:stretch>
        </a:blipFill>
      </dgm:spPr>
      <dgm:t>
        <a:bodyPr/>
        <a:lstStyle/>
        <a:p>
          <a:endParaRPr lang="es-EC" dirty="0"/>
        </a:p>
      </dgm:t>
    </dgm:pt>
    <dgm:pt modelId="{751A0DD8-2CCA-4851-AE00-F68E52E331E0}" type="parTrans" cxnId="{EFEDD456-2E1A-4A3C-A79A-B3C7345C848F}">
      <dgm:prSet/>
      <dgm:spPr/>
      <dgm:t>
        <a:bodyPr/>
        <a:lstStyle/>
        <a:p>
          <a:endParaRPr lang="es-EC"/>
        </a:p>
      </dgm:t>
    </dgm:pt>
    <dgm:pt modelId="{C5A77A46-089A-4328-B511-50FEC68A4318}" type="sibTrans" cxnId="{EFEDD456-2E1A-4A3C-A79A-B3C7345C848F}">
      <dgm:prSet/>
      <dgm:spPr/>
      <dgm:t>
        <a:bodyPr/>
        <a:lstStyle/>
        <a:p>
          <a:endParaRPr lang="es-EC"/>
        </a:p>
      </dgm:t>
    </dgm:pt>
    <dgm:pt modelId="{5768843D-CCC5-4EA9-A587-65A52BF792AE}">
      <dgm:prSet phldrT="[Texto]" phldr="1"/>
      <dgm:spPr>
        <a:blipFill rotWithShape="0">
          <a:blip xmlns:r="http://schemas.openxmlformats.org/officeDocument/2006/relationships" r:embed="rId2"/>
          <a:stretch>
            <a:fillRect/>
          </a:stretch>
        </a:blipFill>
      </dgm:spPr>
      <dgm:t>
        <a:bodyPr/>
        <a:lstStyle/>
        <a:p>
          <a:endParaRPr lang="es-EC" dirty="0"/>
        </a:p>
      </dgm:t>
    </dgm:pt>
    <dgm:pt modelId="{81204DC7-DB7E-4BE1-8123-1567272EC87F}" type="parTrans" cxnId="{BABE46EA-D1EE-4ADC-BAEF-4EA26F3CF6FA}">
      <dgm:prSet/>
      <dgm:spPr/>
      <dgm:t>
        <a:bodyPr/>
        <a:lstStyle/>
        <a:p>
          <a:endParaRPr lang="es-EC"/>
        </a:p>
      </dgm:t>
    </dgm:pt>
    <dgm:pt modelId="{CB8F271E-0435-4912-9DAE-FA0ED1753E37}" type="sibTrans" cxnId="{BABE46EA-D1EE-4ADC-BAEF-4EA26F3CF6FA}">
      <dgm:prSet/>
      <dgm:spPr/>
      <dgm:t>
        <a:bodyPr/>
        <a:lstStyle/>
        <a:p>
          <a:endParaRPr lang="es-EC"/>
        </a:p>
      </dgm:t>
    </dgm:pt>
    <dgm:pt modelId="{09927495-5E2C-4C31-BC82-A43AC14DE915}">
      <dgm:prSet phldrT="[Texto]" phldr="1"/>
      <dgm:spPr>
        <a:blipFill rotWithShape="0">
          <a:blip xmlns:r="http://schemas.openxmlformats.org/officeDocument/2006/relationships" r:embed="rId3"/>
          <a:stretch>
            <a:fillRect/>
          </a:stretch>
        </a:blipFill>
      </dgm:spPr>
      <dgm:t>
        <a:bodyPr/>
        <a:lstStyle/>
        <a:p>
          <a:endParaRPr lang="es-EC" dirty="0"/>
        </a:p>
      </dgm:t>
    </dgm:pt>
    <dgm:pt modelId="{0A0D8FD0-CBBD-4212-8DCF-DAEAC4179291}" type="parTrans" cxnId="{243863F2-FA42-42A3-BA18-9761E2922383}">
      <dgm:prSet/>
      <dgm:spPr/>
      <dgm:t>
        <a:bodyPr/>
        <a:lstStyle/>
        <a:p>
          <a:endParaRPr lang="es-EC"/>
        </a:p>
      </dgm:t>
    </dgm:pt>
    <dgm:pt modelId="{4E274FB6-14EB-4EBB-9039-506525D67DE9}" type="sibTrans" cxnId="{243863F2-FA42-42A3-BA18-9761E2922383}">
      <dgm:prSet/>
      <dgm:spPr/>
      <dgm:t>
        <a:bodyPr/>
        <a:lstStyle/>
        <a:p>
          <a:endParaRPr lang="es-EC"/>
        </a:p>
      </dgm:t>
    </dgm:pt>
    <dgm:pt modelId="{58154FB4-CD77-4F1F-9A50-2759B696C3A0}" type="pres">
      <dgm:prSet presAssocID="{841C7F1D-DBC7-4513-B21D-FFC0DB7E0871}" presName="diagram" presStyleCnt="0">
        <dgm:presLayoutVars>
          <dgm:dir/>
          <dgm:resizeHandles val="exact"/>
        </dgm:presLayoutVars>
      </dgm:prSet>
      <dgm:spPr/>
      <dgm:t>
        <a:bodyPr/>
        <a:lstStyle/>
        <a:p>
          <a:endParaRPr lang="es-EC"/>
        </a:p>
      </dgm:t>
    </dgm:pt>
    <dgm:pt modelId="{43BFDEBA-ED89-4BBA-A8BF-EADE927DE56C}" type="pres">
      <dgm:prSet presAssocID="{30A64936-D289-4345-A796-09513BD1DB92}" presName="node" presStyleLbl="node1" presStyleIdx="0" presStyleCnt="6">
        <dgm:presLayoutVars>
          <dgm:bulletEnabled val="1"/>
        </dgm:presLayoutVars>
      </dgm:prSet>
      <dgm:spPr/>
      <dgm:t>
        <a:bodyPr/>
        <a:lstStyle/>
        <a:p>
          <a:endParaRPr lang="es-EC"/>
        </a:p>
      </dgm:t>
    </dgm:pt>
    <dgm:pt modelId="{424DE010-5D83-4825-B096-C9D131BB0E70}" type="pres">
      <dgm:prSet presAssocID="{4279CE3D-2830-4CB2-A730-C07A08382610}" presName="sibTrans" presStyleCnt="0"/>
      <dgm:spPr/>
    </dgm:pt>
    <dgm:pt modelId="{B1A41557-6540-4AC7-9964-3A793B8D3BCA}" type="pres">
      <dgm:prSet presAssocID="{03D4955A-3333-4D26-9B0E-1153C3CAEB18}" presName="node" presStyleLbl="node1" presStyleIdx="1" presStyleCnt="6">
        <dgm:presLayoutVars>
          <dgm:bulletEnabled val="1"/>
        </dgm:presLayoutVars>
      </dgm:prSet>
      <dgm:spPr/>
      <dgm:t>
        <a:bodyPr/>
        <a:lstStyle/>
        <a:p>
          <a:endParaRPr lang="es-EC"/>
        </a:p>
      </dgm:t>
    </dgm:pt>
    <dgm:pt modelId="{8351952D-1D28-4120-8418-9E6E9FA23C28}" type="pres">
      <dgm:prSet presAssocID="{23B9559A-0C1F-4F83-B25A-EAE762ECAEB4}" presName="sibTrans" presStyleCnt="0"/>
      <dgm:spPr/>
    </dgm:pt>
    <dgm:pt modelId="{8DB10699-7733-4552-9218-0179BFA853D1}" type="pres">
      <dgm:prSet presAssocID="{08D422D6-2945-40B4-8501-19A359978604}" presName="node" presStyleLbl="node1" presStyleIdx="2" presStyleCnt="6">
        <dgm:presLayoutVars>
          <dgm:bulletEnabled val="1"/>
        </dgm:presLayoutVars>
      </dgm:prSet>
      <dgm:spPr/>
      <dgm:t>
        <a:bodyPr/>
        <a:lstStyle/>
        <a:p>
          <a:endParaRPr lang="es-EC"/>
        </a:p>
      </dgm:t>
    </dgm:pt>
    <dgm:pt modelId="{02F61150-7B19-46A5-A0EA-7BCA433B98FC}" type="pres">
      <dgm:prSet presAssocID="{3722D4E1-7FD9-445E-B196-970DE1A1A760}" presName="sibTrans" presStyleCnt="0"/>
      <dgm:spPr/>
    </dgm:pt>
    <dgm:pt modelId="{D94DDDCF-BB9C-41B1-9028-F067D4F36BDF}" type="pres">
      <dgm:prSet presAssocID="{87B88A10-C8F2-4092-BC59-9225FAB9BD67}" presName="node" presStyleLbl="node1" presStyleIdx="3" presStyleCnt="6">
        <dgm:presLayoutVars>
          <dgm:bulletEnabled val="1"/>
        </dgm:presLayoutVars>
      </dgm:prSet>
      <dgm:spPr/>
      <dgm:t>
        <a:bodyPr/>
        <a:lstStyle/>
        <a:p>
          <a:endParaRPr lang="es-EC"/>
        </a:p>
      </dgm:t>
    </dgm:pt>
    <dgm:pt modelId="{C6A713A3-778C-4DF1-B1A5-2496D20929CE}" type="pres">
      <dgm:prSet presAssocID="{C5A77A46-089A-4328-B511-50FEC68A4318}" presName="sibTrans" presStyleCnt="0"/>
      <dgm:spPr/>
    </dgm:pt>
    <dgm:pt modelId="{34A810D1-C07E-44A1-B3C9-07B559495E3C}" type="pres">
      <dgm:prSet presAssocID="{5768843D-CCC5-4EA9-A587-65A52BF792AE}" presName="node" presStyleLbl="node1" presStyleIdx="4" presStyleCnt="6">
        <dgm:presLayoutVars>
          <dgm:bulletEnabled val="1"/>
        </dgm:presLayoutVars>
      </dgm:prSet>
      <dgm:spPr/>
      <dgm:t>
        <a:bodyPr/>
        <a:lstStyle/>
        <a:p>
          <a:endParaRPr lang="es-EC"/>
        </a:p>
      </dgm:t>
    </dgm:pt>
    <dgm:pt modelId="{A5FF1F2D-F96A-42B2-8B97-DFF702F6C4E6}" type="pres">
      <dgm:prSet presAssocID="{CB8F271E-0435-4912-9DAE-FA0ED1753E37}" presName="sibTrans" presStyleCnt="0"/>
      <dgm:spPr/>
    </dgm:pt>
    <dgm:pt modelId="{7A5A1931-69A5-4889-9D5C-84350518D492}" type="pres">
      <dgm:prSet presAssocID="{09927495-5E2C-4C31-BC82-A43AC14DE915}" presName="node" presStyleLbl="node1" presStyleIdx="5" presStyleCnt="6">
        <dgm:presLayoutVars>
          <dgm:bulletEnabled val="1"/>
        </dgm:presLayoutVars>
      </dgm:prSet>
      <dgm:spPr/>
      <dgm:t>
        <a:bodyPr/>
        <a:lstStyle/>
        <a:p>
          <a:endParaRPr lang="es-EC"/>
        </a:p>
      </dgm:t>
    </dgm:pt>
  </dgm:ptLst>
  <dgm:cxnLst>
    <dgm:cxn modelId="{271F0A4F-D2BE-4B8A-87B4-8EA208AA968E}" srcId="{841C7F1D-DBC7-4513-B21D-FFC0DB7E0871}" destId="{30A64936-D289-4345-A796-09513BD1DB92}" srcOrd="0" destOrd="0" parTransId="{0FF22C91-CFFA-40DC-A7D7-F5662F011F55}" sibTransId="{4279CE3D-2830-4CB2-A730-C07A08382610}"/>
    <dgm:cxn modelId="{B9C1324E-0A2C-46D0-9ADE-5123DA282483}" type="presOf" srcId="{09927495-5E2C-4C31-BC82-A43AC14DE915}" destId="{7A5A1931-69A5-4889-9D5C-84350518D492}" srcOrd="0" destOrd="0" presId="urn:microsoft.com/office/officeart/2005/8/layout/default#14"/>
    <dgm:cxn modelId="{C74D1FC3-65CC-4D26-A74C-789F56639787}" srcId="{841C7F1D-DBC7-4513-B21D-FFC0DB7E0871}" destId="{08D422D6-2945-40B4-8501-19A359978604}" srcOrd="2" destOrd="0" parTransId="{1A8DBB40-7F04-4729-AC16-785779E83AB5}" sibTransId="{3722D4E1-7FD9-445E-B196-970DE1A1A760}"/>
    <dgm:cxn modelId="{BABE46EA-D1EE-4ADC-BAEF-4EA26F3CF6FA}" srcId="{841C7F1D-DBC7-4513-B21D-FFC0DB7E0871}" destId="{5768843D-CCC5-4EA9-A587-65A52BF792AE}" srcOrd="4" destOrd="0" parTransId="{81204DC7-DB7E-4BE1-8123-1567272EC87F}" sibTransId="{CB8F271E-0435-4912-9DAE-FA0ED1753E37}"/>
    <dgm:cxn modelId="{1FFB1776-367D-4592-9EF2-2FC4745EF450}" type="presOf" srcId="{841C7F1D-DBC7-4513-B21D-FFC0DB7E0871}" destId="{58154FB4-CD77-4F1F-9A50-2759B696C3A0}" srcOrd="0" destOrd="0" presId="urn:microsoft.com/office/officeart/2005/8/layout/default#14"/>
    <dgm:cxn modelId="{20231DC0-ADCF-4980-ACBB-36B5ACEF7227}" type="presOf" srcId="{87B88A10-C8F2-4092-BC59-9225FAB9BD67}" destId="{D94DDDCF-BB9C-41B1-9028-F067D4F36BDF}" srcOrd="0" destOrd="0" presId="urn:microsoft.com/office/officeart/2005/8/layout/default#14"/>
    <dgm:cxn modelId="{65FE569B-B1C5-4ED1-990E-731A29231739}" type="presOf" srcId="{08D422D6-2945-40B4-8501-19A359978604}" destId="{8DB10699-7733-4552-9218-0179BFA853D1}" srcOrd="0" destOrd="0" presId="urn:microsoft.com/office/officeart/2005/8/layout/default#14"/>
    <dgm:cxn modelId="{EDB7D28F-FEF6-4D71-96E1-BB6BFE3C9917}" type="presOf" srcId="{03D4955A-3333-4D26-9B0E-1153C3CAEB18}" destId="{B1A41557-6540-4AC7-9964-3A793B8D3BCA}" srcOrd="0" destOrd="0" presId="urn:microsoft.com/office/officeart/2005/8/layout/default#14"/>
    <dgm:cxn modelId="{243863F2-FA42-42A3-BA18-9761E2922383}" srcId="{841C7F1D-DBC7-4513-B21D-FFC0DB7E0871}" destId="{09927495-5E2C-4C31-BC82-A43AC14DE915}" srcOrd="5" destOrd="0" parTransId="{0A0D8FD0-CBBD-4212-8DCF-DAEAC4179291}" sibTransId="{4E274FB6-14EB-4EBB-9039-506525D67DE9}"/>
    <dgm:cxn modelId="{0F356D1B-D745-49FA-9BF2-3CA1A11A2D6A}" type="presOf" srcId="{30A64936-D289-4345-A796-09513BD1DB92}" destId="{43BFDEBA-ED89-4BBA-A8BF-EADE927DE56C}" srcOrd="0" destOrd="0" presId="urn:microsoft.com/office/officeart/2005/8/layout/default#14"/>
    <dgm:cxn modelId="{2B6A96FA-D240-4BD8-8511-0AA7C128CE04}" srcId="{841C7F1D-DBC7-4513-B21D-FFC0DB7E0871}" destId="{03D4955A-3333-4D26-9B0E-1153C3CAEB18}" srcOrd="1" destOrd="0" parTransId="{830D71D9-8421-4173-9B1F-1BEFD2F60D14}" sibTransId="{23B9559A-0C1F-4F83-B25A-EAE762ECAEB4}"/>
    <dgm:cxn modelId="{EFEDD456-2E1A-4A3C-A79A-B3C7345C848F}" srcId="{841C7F1D-DBC7-4513-B21D-FFC0DB7E0871}" destId="{87B88A10-C8F2-4092-BC59-9225FAB9BD67}" srcOrd="3" destOrd="0" parTransId="{751A0DD8-2CCA-4851-AE00-F68E52E331E0}" sibTransId="{C5A77A46-089A-4328-B511-50FEC68A4318}"/>
    <dgm:cxn modelId="{2254703F-D372-4A86-A757-82CCA1A369D0}" type="presOf" srcId="{5768843D-CCC5-4EA9-A587-65A52BF792AE}" destId="{34A810D1-C07E-44A1-B3C9-07B559495E3C}" srcOrd="0" destOrd="0" presId="urn:microsoft.com/office/officeart/2005/8/layout/default#14"/>
    <dgm:cxn modelId="{3B8DCF90-A589-47AC-917C-E73A0190807E}" type="presParOf" srcId="{58154FB4-CD77-4F1F-9A50-2759B696C3A0}" destId="{43BFDEBA-ED89-4BBA-A8BF-EADE927DE56C}" srcOrd="0" destOrd="0" presId="urn:microsoft.com/office/officeart/2005/8/layout/default#14"/>
    <dgm:cxn modelId="{8BA1F2CB-CABA-47D8-A794-5050795E4245}" type="presParOf" srcId="{58154FB4-CD77-4F1F-9A50-2759B696C3A0}" destId="{424DE010-5D83-4825-B096-C9D131BB0E70}" srcOrd="1" destOrd="0" presId="urn:microsoft.com/office/officeart/2005/8/layout/default#14"/>
    <dgm:cxn modelId="{22001F7B-C0E1-488B-8C63-C2D98D86943F}" type="presParOf" srcId="{58154FB4-CD77-4F1F-9A50-2759B696C3A0}" destId="{B1A41557-6540-4AC7-9964-3A793B8D3BCA}" srcOrd="2" destOrd="0" presId="urn:microsoft.com/office/officeart/2005/8/layout/default#14"/>
    <dgm:cxn modelId="{5F48818D-634C-4A74-B60A-3F9068819CD2}" type="presParOf" srcId="{58154FB4-CD77-4F1F-9A50-2759B696C3A0}" destId="{8351952D-1D28-4120-8418-9E6E9FA23C28}" srcOrd="3" destOrd="0" presId="urn:microsoft.com/office/officeart/2005/8/layout/default#14"/>
    <dgm:cxn modelId="{1C32F1EE-807C-4044-B2CC-002209CF763E}" type="presParOf" srcId="{58154FB4-CD77-4F1F-9A50-2759B696C3A0}" destId="{8DB10699-7733-4552-9218-0179BFA853D1}" srcOrd="4" destOrd="0" presId="urn:microsoft.com/office/officeart/2005/8/layout/default#14"/>
    <dgm:cxn modelId="{1A4D6264-8618-4067-9EB0-1CF693BBA41C}" type="presParOf" srcId="{58154FB4-CD77-4F1F-9A50-2759B696C3A0}" destId="{02F61150-7B19-46A5-A0EA-7BCA433B98FC}" srcOrd="5" destOrd="0" presId="urn:microsoft.com/office/officeart/2005/8/layout/default#14"/>
    <dgm:cxn modelId="{C85EE50B-B607-43AC-842B-CCE0A9D555D7}" type="presParOf" srcId="{58154FB4-CD77-4F1F-9A50-2759B696C3A0}" destId="{D94DDDCF-BB9C-41B1-9028-F067D4F36BDF}" srcOrd="6" destOrd="0" presId="urn:microsoft.com/office/officeart/2005/8/layout/default#14"/>
    <dgm:cxn modelId="{E9DA7D54-C994-439E-8D30-C408D6851EFF}" type="presParOf" srcId="{58154FB4-CD77-4F1F-9A50-2759B696C3A0}" destId="{C6A713A3-778C-4DF1-B1A5-2496D20929CE}" srcOrd="7" destOrd="0" presId="urn:microsoft.com/office/officeart/2005/8/layout/default#14"/>
    <dgm:cxn modelId="{2B471452-B239-4226-B329-5E8483DC9FA4}" type="presParOf" srcId="{58154FB4-CD77-4F1F-9A50-2759B696C3A0}" destId="{34A810D1-C07E-44A1-B3C9-07B559495E3C}" srcOrd="8" destOrd="0" presId="urn:microsoft.com/office/officeart/2005/8/layout/default#14"/>
    <dgm:cxn modelId="{F9B70719-7C33-45E0-868F-0DD2C8D2221D}" type="presParOf" srcId="{58154FB4-CD77-4F1F-9A50-2759B696C3A0}" destId="{A5FF1F2D-F96A-42B2-8B97-DFF702F6C4E6}" srcOrd="9" destOrd="0" presId="urn:microsoft.com/office/officeart/2005/8/layout/default#14"/>
    <dgm:cxn modelId="{3CA7D629-3487-4428-8085-90F8417CDF2F}" type="presParOf" srcId="{58154FB4-CD77-4F1F-9A50-2759B696C3A0}" destId="{7A5A1931-69A5-4889-9D5C-84350518D492}" srcOrd="10" destOrd="0" presId="urn:microsoft.com/office/officeart/2005/8/layout/default#1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FFDC51C-97B3-4F89-A927-76D8E23701A5}" type="doc">
      <dgm:prSet loTypeId="urn:microsoft.com/office/officeart/2005/8/layout/default#15" loCatId="list" qsTypeId="urn:microsoft.com/office/officeart/2005/8/quickstyle/simple1" qsCatId="simple" csTypeId="urn:microsoft.com/office/officeart/2005/8/colors/accent1_2" csCatId="accent1" phldr="1"/>
      <dgm:spPr/>
      <dgm:t>
        <a:bodyPr/>
        <a:lstStyle/>
        <a:p>
          <a:endParaRPr lang="es-EC"/>
        </a:p>
      </dgm:t>
    </dgm:pt>
    <dgm:pt modelId="{C5943731-9E47-4E71-A64B-A90BCC817C0E}">
      <dgm:prSet phldrT="[Texto]"/>
      <dgm:spPr/>
      <dgm:t>
        <a:bodyPr/>
        <a:lstStyle/>
        <a:p>
          <a:r>
            <a:rPr lang="es-EC" dirty="0" smtClean="0"/>
            <a:t>VIGA B4</a:t>
          </a:r>
          <a:endParaRPr lang="es-EC" dirty="0"/>
        </a:p>
      </dgm:t>
    </dgm:pt>
    <dgm:pt modelId="{D847273C-064D-45E9-8B8E-D9705D871F14}" type="parTrans" cxnId="{CAB0F27A-150B-4F5B-9685-0D8F7B2B4FF1}">
      <dgm:prSet/>
      <dgm:spPr/>
      <dgm:t>
        <a:bodyPr/>
        <a:lstStyle/>
        <a:p>
          <a:endParaRPr lang="es-EC"/>
        </a:p>
      </dgm:t>
    </dgm:pt>
    <dgm:pt modelId="{0BF18B4A-4B41-4263-9FDC-FD4880BE79CE}" type="sibTrans" cxnId="{CAB0F27A-150B-4F5B-9685-0D8F7B2B4FF1}">
      <dgm:prSet/>
      <dgm:spPr/>
      <dgm:t>
        <a:bodyPr/>
        <a:lstStyle/>
        <a:p>
          <a:endParaRPr lang="es-EC"/>
        </a:p>
      </dgm:t>
    </dgm:pt>
    <dgm:pt modelId="{855DEA4D-7145-4916-BD69-6C728C962F8F}">
      <dgm:prSet phldrT="[Texto]"/>
      <dgm:spPr/>
      <dgm:t>
        <a:bodyPr/>
        <a:lstStyle/>
        <a:p>
          <a:r>
            <a:rPr lang="es-EC" dirty="0" smtClean="0"/>
            <a:t>VIGA B5</a:t>
          </a:r>
          <a:endParaRPr lang="es-EC" dirty="0"/>
        </a:p>
      </dgm:t>
    </dgm:pt>
    <dgm:pt modelId="{1C80131D-5BE2-474B-9857-C6DCDF67CF5D}" type="parTrans" cxnId="{2CF7B534-A7D8-446B-957A-A663AB6BC256}">
      <dgm:prSet/>
      <dgm:spPr/>
      <dgm:t>
        <a:bodyPr/>
        <a:lstStyle/>
        <a:p>
          <a:endParaRPr lang="es-EC"/>
        </a:p>
      </dgm:t>
    </dgm:pt>
    <dgm:pt modelId="{B760CD7C-C823-43A6-AA81-4C4E09D74F3B}" type="sibTrans" cxnId="{2CF7B534-A7D8-446B-957A-A663AB6BC256}">
      <dgm:prSet/>
      <dgm:spPr/>
      <dgm:t>
        <a:bodyPr/>
        <a:lstStyle/>
        <a:p>
          <a:endParaRPr lang="es-EC"/>
        </a:p>
      </dgm:t>
    </dgm:pt>
    <dgm:pt modelId="{DA968320-2080-47A5-BBB8-F7095136F1C2}">
      <dgm:prSet phldrT="[Texto]"/>
      <dgm:spPr/>
      <dgm:t>
        <a:bodyPr/>
        <a:lstStyle/>
        <a:p>
          <a:r>
            <a:rPr lang="es-EC" dirty="0" smtClean="0"/>
            <a:t>VIGA B6</a:t>
          </a:r>
          <a:endParaRPr lang="es-EC" dirty="0"/>
        </a:p>
      </dgm:t>
    </dgm:pt>
    <dgm:pt modelId="{BD61AC00-D306-4060-8724-7BE1B997C068}" type="parTrans" cxnId="{E070B068-3FAF-4550-9F71-3EB588551EB6}">
      <dgm:prSet/>
      <dgm:spPr/>
      <dgm:t>
        <a:bodyPr/>
        <a:lstStyle/>
        <a:p>
          <a:endParaRPr lang="es-EC"/>
        </a:p>
      </dgm:t>
    </dgm:pt>
    <dgm:pt modelId="{1FA3FEEE-418B-4465-A4FA-4154FA8CF9CD}" type="sibTrans" cxnId="{E070B068-3FAF-4550-9F71-3EB588551EB6}">
      <dgm:prSet/>
      <dgm:spPr/>
      <dgm:t>
        <a:bodyPr/>
        <a:lstStyle/>
        <a:p>
          <a:endParaRPr lang="es-EC"/>
        </a:p>
      </dgm:t>
    </dgm:pt>
    <dgm:pt modelId="{9A21B4B8-F93A-4C24-86D0-9920B067BFFB}">
      <dgm:prSet phldrT="[Texto]" phldr="1"/>
      <dgm:spPr>
        <a:blipFill rotWithShape="0">
          <a:blip xmlns:r="http://schemas.openxmlformats.org/officeDocument/2006/relationships" r:embed="rId1"/>
          <a:stretch>
            <a:fillRect/>
          </a:stretch>
        </a:blipFill>
      </dgm:spPr>
      <dgm:t>
        <a:bodyPr/>
        <a:lstStyle/>
        <a:p>
          <a:endParaRPr lang="es-EC"/>
        </a:p>
      </dgm:t>
    </dgm:pt>
    <dgm:pt modelId="{A4FFBDC9-EADD-430D-A569-6ADF1BA3299F}" type="parTrans" cxnId="{40DF27C9-DF09-4733-BAD8-A6FD610845B4}">
      <dgm:prSet/>
      <dgm:spPr/>
      <dgm:t>
        <a:bodyPr/>
        <a:lstStyle/>
        <a:p>
          <a:endParaRPr lang="es-EC"/>
        </a:p>
      </dgm:t>
    </dgm:pt>
    <dgm:pt modelId="{2037A7CE-3CDA-4E89-B016-6C215463FC08}" type="sibTrans" cxnId="{40DF27C9-DF09-4733-BAD8-A6FD610845B4}">
      <dgm:prSet/>
      <dgm:spPr/>
      <dgm:t>
        <a:bodyPr/>
        <a:lstStyle/>
        <a:p>
          <a:endParaRPr lang="es-EC"/>
        </a:p>
      </dgm:t>
    </dgm:pt>
    <dgm:pt modelId="{CC6C9FEF-7255-4096-804E-6BAAA61AE82A}">
      <dgm:prSet phldrT="[Texto]" phldr="1"/>
      <dgm:spPr>
        <a:blipFill rotWithShape="0">
          <a:blip xmlns:r="http://schemas.openxmlformats.org/officeDocument/2006/relationships" r:embed="rId2"/>
          <a:stretch>
            <a:fillRect/>
          </a:stretch>
        </a:blipFill>
      </dgm:spPr>
      <dgm:t>
        <a:bodyPr/>
        <a:lstStyle/>
        <a:p>
          <a:endParaRPr lang="es-EC" dirty="0"/>
        </a:p>
      </dgm:t>
    </dgm:pt>
    <dgm:pt modelId="{616CD78A-B346-47EA-A167-1DF2340394E6}" type="parTrans" cxnId="{7186338A-A089-4BD9-BA52-BC8D1E48FB17}">
      <dgm:prSet/>
      <dgm:spPr/>
      <dgm:t>
        <a:bodyPr/>
        <a:lstStyle/>
        <a:p>
          <a:endParaRPr lang="es-EC"/>
        </a:p>
      </dgm:t>
    </dgm:pt>
    <dgm:pt modelId="{F33096D0-13F5-461B-874A-EA26C5773465}" type="sibTrans" cxnId="{7186338A-A089-4BD9-BA52-BC8D1E48FB17}">
      <dgm:prSet/>
      <dgm:spPr/>
      <dgm:t>
        <a:bodyPr/>
        <a:lstStyle/>
        <a:p>
          <a:endParaRPr lang="es-EC"/>
        </a:p>
      </dgm:t>
    </dgm:pt>
    <dgm:pt modelId="{E640A028-692E-409F-B754-AE6FEEC5DE11}">
      <dgm:prSet phldrT="[Texto]" phldr="1"/>
      <dgm:spPr>
        <a:blipFill rotWithShape="0">
          <a:blip xmlns:r="http://schemas.openxmlformats.org/officeDocument/2006/relationships" r:embed="rId3"/>
          <a:stretch>
            <a:fillRect/>
          </a:stretch>
        </a:blipFill>
      </dgm:spPr>
      <dgm:t>
        <a:bodyPr/>
        <a:lstStyle/>
        <a:p>
          <a:endParaRPr lang="es-EC" dirty="0"/>
        </a:p>
      </dgm:t>
    </dgm:pt>
    <dgm:pt modelId="{700248C7-F553-4186-963F-419E50397DEC}" type="parTrans" cxnId="{941A5372-C970-4C8C-947B-2011176373AE}">
      <dgm:prSet/>
      <dgm:spPr/>
      <dgm:t>
        <a:bodyPr/>
        <a:lstStyle/>
        <a:p>
          <a:endParaRPr lang="es-EC"/>
        </a:p>
      </dgm:t>
    </dgm:pt>
    <dgm:pt modelId="{01CE7FBD-CBC9-44B0-B53B-F1B6E6C2868D}" type="sibTrans" cxnId="{941A5372-C970-4C8C-947B-2011176373AE}">
      <dgm:prSet/>
      <dgm:spPr/>
      <dgm:t>
        <a:bodyPr/>
        <a:lstStyle/>
        <a:p>
          <a:endParaRPr lang="es-EC"/>
        </a:p>
      </dgm:t>
    </dgm:pt>
    <dgm:pt modelId="{62C56325-479A-4B67-910B-2F3FCE58462F}" type="pres">
      <dgm:prSet presAssocID="{EFFDC51C-97B3-4F89-A927-76D8E23701A5}" presName="diagram" presStyleCnt="0">
        <dgm:presLayoutVars>
          <dgm:dir/>
          <dgm:resizeHandles val="exact"/>
        </dgm:presLayoutVars>
      </dgm:prSet>
      <dgm:spPr/>
      <dgm:t>
        <a:bodyPr/>
        <a:lstStyle/>
        <a:p>
          <a:endParaRPr lang="es-EC"/>
        </a:p>
      </dgm:t>
    </dgm:pt>
    <dgm:pt modelId="{B136A8CB-F511-40CF-8B8F-5B51F097C2FC}" type="pres">
      <dgm:prSet presAssocID="{C5943731-9E47-4E71-A64B-A90BCC817C0E}" presName="node" presStyleLbl="node1" presStyleIdx="0" presStyleCnt="6">
        <dgm:presLayoutVars>
          <dgm:bulletEnabled val="1"/>
        </dgm:presLayoutVars>
      </dgm:prSet>
      <dgm:spPr/>
      <dgm:t>
        <a:bodyPr/>
        <a:lstStyle/>
        <a:p>
          <a:endParaRPr lang="es-EC"/>
        </a:p>
      </dgm:t>
    </dgm:pt>
    <dgm:pt modelId="{C78B1F32-EA3E-4595-951A-7AA96634F075}" type="pres">
      <dgm:prSet presAssocID="{0BF18B4A-4B41-4263-9FDC-FD4880BE79CE}" presName="sibTrans" presStyleCnt="0"/>
      <dgm:spPr/>
    </dgm:pt>
    <dgm:pt modelId="{320F3FC5-C5AD-4415-8E6D-E8AD5C9E54D9}" type="pres">
      <dgm:prSet presAssocID="{855DEA4D-7145-4916-BD69-6C728C962F8F}" presName="node" presStyleLbl="node1" presStyleIdx="1" presStyleCnt="6">
        <dgm:presLayoutVars>
          <dgm:bulletEnabled val="1"/>
        </dgm:presLayoutVars>
      </dgm:prSet>
      <dgm:spPr/>
      <dgm:t>
        <a:bodyPr/>
        <a:lstStyle/>
        <a:p>
          <a:endParaRPr lang="es-EC"/>
        </a:p>
      </dgm:t>
    </dgm:pt>
    <dgm:pt modelId="{2724643A-BC80-4A1A-AE0B-BDCE77D6ECB6}" type="pres">
      <dgm:prSet presAssocID="{B760CD7C-C823-43A6-AA81-4C4E09D74F3B}" presName="sibTrans" presStyleCnt="0"/>
      <dgm:spPr/>
    </dgm:pt>
    <dgm:pt modelId="{6154947C-DD76-434E-8BA5-B93F246268B5}" type="pres">
      <dgm:prSet presAssocID="{DA968320-2080-47A5-BBB8-F7095136F1C2}" presName="node" presStyleLbl="node1" presStyleIdx="2" presStyleCnt="6">
        <dgm:presLayoutVars>
          <dgm:bulletEnabled val="1"/>
        </dgm:presLayoutVars>
      </dgm:prSet>
      <dgm:spPr/>
      <dgm:t>
        <a:bodyPr/>
        <a:lstStyle/>
        <a:p>
          <a:endParaRPr lang="es-EC"/>
        </a:p>
      </dgm:t>
    </dgm:pt>
    <dgm:pt modelId="{9C0ACCFD-4316-4F0E-997B-F56BB60BA853}" type="pres">
      <dgm:prSet presAssocID="{1FA3FEEE-418B-4465-A4FA-4154FA8CF9CD}" presName="sibTrans" presStyleCnt="0"/>
      <dgm:spPr/>
    </dgm:pt>
    <dgm:pt modelId="{B82D4E20-FA46-4567-9540-C1F146DA39AF}" type="pres">
      <dgm:prSet presAssocID="{E640A028-692E-409F-B754-AE6FEEC5DE11}" presName="node" presStyleLbl="node1" presStyleIdx="3" presStyleCnt="6">
        <dgm:presLayoutVars>
          <dgm:bulletEnabled val="1"/>
        </dgm:presLayoutVars>
      </dgm:prSet>
      <dgm:spPr/>
      <dgm:t>
        <a:bodyPr/>
        <a:lstStyle/>
        <a:p>
          <a:endParaRPr lang="es-EC"/>
        </a:p>
      </dgm:t>
    </dgm:pt>
    <dgm:pt modelId="{BF1666BC-DA75-45A9-9C18-BF2AF7D1DB02}" type="pres">
      <dgm:prSet presAssocID="{01CE7FBD-CBC9-44B0-B53B-F1B6E6C2868D}" presName="sibTrans" presStyleCnt="0"/>
      <dgm:spPr/>
    </dgm:pt>
    <dgm:pt modelId="{BAAAD273-0290-4462-9763-7326E0FD63A1}" type="pres">
      <dgm:prSet presAssocID="{9A21B4B8-F93A-4C24-86D0-9920B067BFFB}" presName="node" presStyleLbl="node1" presStyleIdx="4" presStyleCnt="6">
        <dgm:presLayoutVars>
          <dgm:bulletEnabled val="1"/>
        </dgm:presLayoutVars>
      </dgm:prSet>
      <dgm:spPr/>
      <dgm:t>
        <a:bodyPr/>
        <a:lstStyle/>
        <a:p>
          <a:endParaRPr lang="es-EC"/>
        </a:p>
      </dgm:t>
    </dgm:pt>
    <dgm:pt modelId="{35C18E26-31E5-47A0-BCA3-61D9AEDD048F}" type="pres">
      <dgm:prSet presAssocID="{2037A7CE-3CDA-4E89-B016-6C215463FC08}" presName="sibTrans" presStyleCnt="0"/>
      <dgm:spPr/>
    </dgm:pt>
    <dgm:pt modelId="{793D19CD-06A6-438A-84E6-01022A5DC6EE}" type="pres">
      <dgm:prSet presAssocID="{CC6C9FEF-7255-4096-804E-6BAAA61AE82A}" presName="node" presStyleLbl="node1" presStyleIdx="5" presStyleCnt="6">
        <dgm:presLayoutVars>
          <dgm:bulletEnabled val="1"/>
        </dgm:presLayoutVars>
      </dgm:prSet>
      <dgm:spPr/>
      <dgm:t>
        <a:bodyPr/>
        <a:lstStyle/>
        <a:p>
          <a:endParaRPr lang="es-EC"/>
        </a:p>
      </dgm:t>
    </dgm:pt>
  </dgm:ptLst>
  <dgm:cxnLst>
    <dgm:cxn modelId="{A49E3EA7-040C-4052-838A-8718D8652CC0}" type="presOf" srcId="{DA968320-2080-47A5-BBB8-F7095136F1C2}" destId="{6154947C-DD76-434E-8BA5-B93F246268B5}" srcOrd="0" destOrd="0" presId="urn:microsoft.com/office/officeart/2005/8/layout/default#15"/>
    <dgm:cxn modelId="{7186338A-A089-4BD9-BA52-BC8D1E48FB17}" srcId="{EFFDC51C-97B3-4F89-A927-76D8E23701A5}" destId="{CC6C9FEF-7255-4096-804E-6BAAA61AE82A}" srcOrd="5" destOrd="0" parTransId="{616CD78A-B346-47EA-A167-1DF2340394E6}" sibTransId="{F33096D0-13F5-461B-874A-EA26C5773465}"/>
    <dgm:cxn modelId="{CAB0F27A-150B-4F5B-9685-0D8F7B2B4FF1}" srcId="{EFFDC51C-97B3-4F89-A927-76D8E23701A5}" destId="{C5943731-9E47-4E71-A64B-A90BCC817C0E}" srcOrd="0" destOrd="0" parTransId="{D847273C-064D-45E9-8B8E-D9705D871F14}" sibTransId="{0BF18B4A-4B41-4263-9FDC-FD4880BE79CE}"/>
    <dgm:cxn modelId="{844A629D-57FF-4B19-B36F-A98F5B810E8E}" type="presOf" srcId="{E640A028-692E-409F-B754-AE6FEEC5DE11}" destId="{B82D4E20-FA46-4567-9540-C1F146DA39AF}" srcOrd="0" destOrd="0" presId="urn:microsoft.com/office/officeart/2005/8/layout/default#15"/>
    <dgm:cxn modelId="{A74C69BC-4CB6-491E-B577-BBBAFAB7F308}" type="presOf" srcId="{855DEA4D-7145-4916-BD69-6C728C962F8F}" destId="{320F3FC5-C5AD-4415-8E6D-E8AD5C9E54D9}" srcOrd="0" destOrd="0" presId="urn:microsoft.com/office/officeart/2005/8/layout/default#15"/>
    <dgm:cxn modelId="{2CF7B534-A7D8-446B-957A-A663AB6BC256}" srcId="{EFFDC51C-97B3-4F89-A927-76D8E23701A5}" destId="{855DEA4D-7145-4916-BD69-6C728C962F8F}" srcOrd="1" destOrd="0" parTransId="{1C80131D-5BE2-474B-9857-C6DCDF67CF5D}" sibTransId="{B760CD7C-C823-43A6-AA81-4C4E09D74F3B}"/>
    <dgm:cxn modelId="{D9CDFE4C-2612-4039-9D45-902A8F9EB140}" type="presOf" srcId="{CC6C9FEF-7255-4096-804E-6BAAA61AE82A}" destId="{793D19CD-06A6-438A-84E6-01022A5DC6EE}" srcOrd="0" destOrd="0" presId="urn:microsoft.com/office/officeart/2005/8/layout/default#15"/>
    <dgm:cxn modelId="{941A5372-C970-4C8C-947B-2011176373AE}" srcId="{EFFDC51C-97B3-4F89-A927-76D8E23701A5}" destId="{E640A028-692E-409F-B754-AE6FEEC5DE11}" srcOrd="3" destOrd="0" parTransId="{700248C7-F553-4186-963F-419E50397DEC}" sibTransId="{01CE7FBD-CBC9-44B0-B53B-F1B6E6C2868D}"/>
    <dgm:cxn modelId="{40DF27C9-DF09-4733-BAD8-A6FD610845B4}" srcId="{EFFDC51C-97B3-4F89-A927-76D8E23701A5}" destId="{9A21B4B8-F93A-4C24-86D0-9920B067BFFB}" srcOrd="4" destOrd="0" parTransId="{A4FFBDC9-EADD-430D-A569-6ADF1BA3299F}" sibTransId="{2037A7CE-3CDA-4E89-B016-6C215463FC08}"/>
    <dgm:cxn modelId="{E8B7D271-B9A5-4FEE-93AE-5DBB28A511FA}" type="presOf" srcId="{C5943731-9E47-4E71-A64B-A90BCC817C0E}" destId="{B136A8CB-F511-40CF-8B8F-5B51F097C2FC}" srcOrd="0" destOrd="0" presId="urn:microsoft.com/office/officeart/2005/8/layout/default#15"/>
    <dgm:cxn modelId="{1C5E5D1A-E91F-4DA1-A301-143C0D2D4039}" type="presOf" srcId="{9A21B4B8-F93A-4C24-86D0-9920B067BFFB}" destId="{BAAAD273-0290-4462-9763-7326E0FD63A1}" srcOrd="0" destOrd="0" presId="urn:microsoft.com/office/officeart/2005/8/layout/default#15"/>
    <dgm:cxn modelId="{CF69AC9E-4496-4C08-88A0-C04AA52DF223}" type="presOf" srcId="{EFFDC51C-97B3-4F89-A927-76D8E23701A5}" destId="{62C56325-479A-4B67-910B-2F3FCE58462F}" srcOrd="0" destOrd="0" presId="urn:microsoft.com/office/officeart/2005/8/layout/default#15"/>
    <dgm:cxn modelId="{E070B068-3FAF-4550-9F71-3EB588551EB6}" srcId="{EFFDC51C-97B3-4F89-A927-76D8E23701A5}" destId="{DA968320-2080-47A5-BBB8-F7095136F1C2}" srcOrd="2" destOrd="0" parTransId="{BD61AC00-D306-4060-8724-7BE1B997C068}" sibTransId="{1FA3FEEE-418B-4465-A4FA-4154FA8CF9CD}"/>
    <dgm:cxn modelId="{C074216A-3A5D-4395-86EB-8767C8C9F5DD}" type="presParOf" srcId="{62C56325-479A-4B67-910B-2F3FCE58462F}" destId="{B136A8CB-F511-40CF-8B8F-5B51F097C2FC}" srcOrd="0" destOrd="0" presId="urn:microsoft.com/office/officeart/2005/8/layout/default#15"/>
    <dgm:cxn modelId="{80D28FA4-E7C4-4CEB-A2F7-E72BC253D1B1}" type="presParOf" srcId="{62C56325-479A-4B67-910B-2F3FCE58462F}" destId="{C78B1F32-EA3E-4595-951A-7AA96634F075}" srcOrd="1" destOrd="0" presId="urn:microsoft.com/office/officeart/2005/8/layout/default#15"/>
    <dgm:cxn modelId="{0CE7E6D4-B9A6-465A-8C7E-D73B6B3BC3B9}" type="presParOf" srcId="{62C56325-479A-4B67-910B-2F3FCE58462F}" destId="{320F3FC5-C5AD-4415-8E6D-E8AD5C9E54D9}" srcOrd="2" destOrd="0" presId="urn:microsoft.com/office/officeart/2005/8/layout/default#15"/>
    <dgm:cxn modelId="{3E7AAB81-54EE-49C5-86DE-F6D7A69625F9}" type="presParOf" srcId="{62C56325-479A-4B67-910B-2F3FCE58462F}" destId="{2724643A-BC80-4A1A-AE0B-BDCE77D6ECB6}" srcOrd="3" destOrd="0" presId="urn:microsoft.com/office/officeart/2005/8/layout/default#15"/>
    <dgm:cxn modelId="{2502500F-3636-411D-984E-288BDBF77547}" type="presParOf" srcId="{62C56325-479A-4B67-910B-2F3FCE58462F}" destId="{6154947C-DD76-434E-8BA5-B93F246268B5}" srcOrd="4" destOrd="0" presId="urn:microsoft.com/office/officeart/2005/8/layout/default#15"/>
    <dgm:cxn modelId="{07588840-062D-449D-B94B-BBC95819C138}" type="presParOf" srcId="{62C56325-479A-4B67-910B-2F3FCE58462F}" destId="{9C0ACCFD-4316-4F0E-997B-F56BB60BA853}" srcOrd="5" destOrd="0" presId="urn:microsoft.com/office/officeart/2005/8/layout/default#15"/>
    <dgm:cxn modelId="{5617761F-5386-4D6B-AC4B-3E267874A801}" type="presParOf" srcId="{62C56325-479A-4B67-910B-2F3FCE58462F}" destId="{B82D4E20-FA46-4567-9540-C1F146DA39AF}" srcOrd="6" destOrd="0" presId="urn:microsoft.com/office/officeart/2005/8/layout/default#15"/>
    <dgm:cxn modelId="{24F4DF55-44A8-4641-A49A-0EC170D85509}" type="presParOf" srcId="{62C56325-479A-4B67-910B-2F3FCE58462F}" destId="{BF1666BC-DA75-45A9-9C18-BF2AF7D1DB02}" srcOrd="7" destOrd="0" presId="urn:microsoft.com/office/officeart/2005/8/layout/default#15"/>
    <dgm:cxn modelId="{0B236030-55C2-4E07-921A-B698FB04D1F3}" type="presParOf" srcId="{62C56325-479A-4B67-910B-2F3FCE58462F}" destId="{BAAAD273-0290-4462-9763-7326E0FD63A1}" srcOrd="8" destOrd="0" presId="urn:microsoft.com/office/officeart/2005/8/layout/default#15"/>
    <dgm:cxn modelId="{7A76BAAD-C99F-4799-89F5-7E4F16FA25BF}" type="presParOf" srcId="{62C56325-479A-4B67-910B-2F3FCE58462F}" destId="{35C18E26-31E5-47A0-BCA3-61D9AEDD048F}" srcOrd="9" destOrd="0" presId="urn:microsoft.com/office/officeart/2005/8/layout/default#15"/>
    <dgm:cxn modelId="{54FF7089-DD55-459D-9E0C-8D41D3B11390}" type="presParOf" srcId="{62C56325-479A-4B67-910B-2F3FCE58462F}" destId="{793D19CD-06A6-438A-84E6-01022A5DC6EE}" srcOrd="10" destOrd="0" presId="urn:microsoft.com/office/officeart/2005/8/layout/default#1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4949123-957E-462D-9FB3-96B7B7FAC286}" type="doc">
      <dgm:prSet loTypeId="urn:microsoft.com/office/officeart/2005/8/layout/default#16" loCatId="list" qsTypeId="urn:microsoft.com/office/officeart/2005/8/quickstyle/simple1" qsCatId="simple" csTypeId="urn:microsoft.com/office/officeart/2005/8/colors/accent1_2" csCatId="accent1" phldr="1"/>
      <dgm:spPr/>
      <dgm:t>
        <a:bodyPr/>
        <a:lstStyle/>
        <a:p>
          <a:endParaRPr lang="es-EC"/>
        </a:p>
      </dgm:t>
    </dgm:pt>
    <dgm:pt modelId="{FE750A8B-21B8-44B5-A28F-B635B28AEFC6}">
      <dgm:prSet phldrT="[Texto]"/>
      <dgm:spPr/>
      <dgm:t>
        <a:bodyPr/>
        <a:lstStyle/>
        <a:p>
          <a:r>
            <a:rPr lang="es-EC" dirty="0" smtClean="0"/>
            <a:t>VIGA B8</a:t>
          </a:r>
          <a:endParaRPr lang="es-EC" dirty="0"/>
        </a:p>
      </dgm:t>
    </dgm:pt>
    <dgm:pt modelId="{ED313BCC-6AAF-4AE0-9C2D-AAC79793C771}" type="parTrans" cxnId="{6DCD823F-90F6-4B4B-B331-23DBD9702002}">
      <dgm:prSet/>
      <dgm:spPr/>
      <dgm:t>
        <a:bodyPr/>
        <a:lstStyle/>
        <a:p>
          <a:endParaRPr lang="es-EC"/>
        </a:p>
      </dgm:t>
    </dgm:pt>
    <dgm:pt modelId="{22B1A90E-DCE8-413B-B323-DBB07D645C38}" type="sibTrans" cxnId="{6DCD823F-90F6-4B4B-B331-23DBD9702002}">
      <dgm:prSet/>
      <dgm:spPr/>
      <dgm:t>
        <a:bodyPr/>
        <a:lstStyle/>
        <a:p>
          <a:endParaRPr lang="es-EC"/>
        </a:p>
      </dgm:t>
    </dgm:pt>
    <dgm:pt modelId="{2835CAF9-A75D-411C-B9D6-C62C1029E445}">
      <dgm:prSet phldrT="[Texto]"/>
      <dgm:spPr>
        <a:blipFill rotWithShape="0">
          <a:blip xmlns:r="http://schemas.openxmlformats.org/officeDocument/2006/relationships" r:embed="rId1"/>
          <a:stretch>
            <a:fillRect/>
          </a:stretch>
        </a:blipFill>
      </dgm:spPr>
      <dgm:t>
        <a:bodyPr/>
        <a:lstStyle/>
        <a:p>
          <a:r>
            <a:rPr lang="es-EC" dirty="0" smtClean="0"/>
            <a:t/>
          </a:r>
          <a:br>
            <a:rPr lang="es-EC" dirty="0" smtClean="0"/>
          </a:br>
          <a:endParaRPr lang="es-EC" dirty="0"/>
        </a:p>
      </dgm:t>
    </dgm:pt>
    <dgm:pt modelId="{CD71B1C7-465F-4146-8BFE-C430BFA8A6E4}" type="parTrans" cxnId="{83E2B77C-E849-4B42-9404-9E8BB15C5C12}">
      <dgm:prSet/>
      <dgm:spPr/>
      <dgm:t>
        <a:bodyPr/>
        <a:lstStyle/>
        <a:p>
          <a:endParaRPr lang="es-EC"/>
        </a:p>
      </dgm:t>
    </dgm:pt>
    <dgm:pt modelId="{C2C944CB-9213-4DFF-A03C-8AE9958BF33B}" type="sibTrans" cxnId="{83E2B77C-E849-4B42-9404-9E8BB15C5C12}">
      <dgm:prSet/>
      <dgm:spPr/>
      <dgm:t>
        <a:bodyPr/>
        <a:lstStyle/>
        <a:p>
          <a:endParaRPr lang="es-EC"/>
        </a:p>
      </dgm:t>
    </dgm:pt>
    <dgm:pt modelId="{FE053D66-7DD1-4B7B-8E15-0D24F2E9B188}">
      <dgm:prSet phldrT="[Texto]" phldr="1"/>
      <dgm:spPr>
        <a:blipFill rotWithShape="0">
          <a:blip xmlns:r="http://schemas.openxmlformats.org/officeDocument/2006/relationships" r:embed="rId2"/>
          <a:stretch>
            <a:fillRect/>
          </a:stretch>
        </a:blipFill>
      </dgm:spPr>
      <dgm:t>
        <a:bodyPr/>
        <a:lstStyle/>
        <a:p>
          <a:endParaRPr lang="es-EC" dirty="0"/>
        </a:p>
      </dgm:t>
    </dgm:pt>
    <dgm:pt modelId="{8AA2ADC9-2C97-4A42-874C-D308FC2B50E3}" type="parTrans" cxnId="{ACE6B630-2E62-4260-A025-44392C57D168}">
      <dgm:prSet/>
      <dgm:spPr/>
      <dgm:t>
        <a:bodyPr/>
        <a:lstStyle/>
        <a:p>
          <a:endParaRPr lang="es-EC"/>
        </a:p>
      </dgm:t>
    </dgm:pt>
    <dgm:pt modelId="{4892343F-4301-4395-872A-8B319BC5FA59}" type="sibTrans" cxnId="{ACE6B630-2E62-4260-A025-44392C57D168}">
      <dgm:prSet/>
      <dgm:spPr/>
      <dgm:t>
        <a:bodyPr/>
        <a:lstStyle/>
        <a:p>
          <a:endParaRPr lang="es-EC"/>
        </a:p>
      </dgm:t>
    </dgm:pt>
    <dgm:pt modelId="{4E39CCC3-75EE-4FDD-AB63-3E5294679550}">
      <dgm:prSet phldrT="[Texto]"/>
      <dgm:spPr/>
      <dgm:t>
        <a:bodyPr/>
        <a:lstStyle/>
        <a:p>
          <a:r>
            <a:rPr lang="es-EC" dirty="0" smtClean="0"/>
            <a:t>ARMADURA B7</a:t>
          </a:r>
          <a:endParaRPr lang="es-EC" dirty="0"/>
        </a:p>
      </dgm:t>
    </dgm:pt>
    <dgm:pt modelId="{525911BC-CF4B-45C6-95F0-914E62330D53}" type="parTrans" cxnId="{E8FFDF08-AFD3-4382-9C51-07593B2FADAC}">
      <dgm:prSet/>
      <dgm:spPr/>
      <dgm:t>
        <a:bodyPr/>
        <a:lstStyle/>
        <a:p>
          <a:endParaRPr lang="es-EC"/>
        </a:p>
      </dgm:t>
    </dgm:pt>
    <dgm:pt modelId="{B6D6C84F-B0F1-47ED-BC69-4A4D46740CCB}" type="sibTrans" cxnId="{E8FFDF08-AFD3-4382-9C51-07593B2FADAC}">
      <dgm:prSet/>
      <dgm:spPr/>
      <dgm:t>
        <a:bodyPr/>
        <a:lstStyle/>
        <a:p>
          <a:endParaRPr lang="es-EC"/>
        </a:p>
      </dgm:t>
    </dgm:pt>
    <dgm:pt modelId="{7D4F23C1-A54F-46B6-8AB1-B56158444309}" type="pres">
      <dgm:prSet presAssocID="{F4949123-957E-462D-9FB3-96B7B7FAC286}" presName="diagram" presStyleCnt="0">
        <dgm:presLayoutVars>
          <dgm:dir/>
          <dgm:resizeHandles val="exact"/>
        </dgm:presLayoutVars>
      </dgm:prSet>
      <dgm:spPr/>
      <dgm:t>
        <a:bodyPr/>
        <a:lstStyle/>
        <a:p>
          <a:endParaRPr lang="es-EC"/>
        </a:p>
      </dgm:t>
    </dgm:pt>
    <dgm:pt modelId="{D3AE0A91-B794-40D0-8581-843E64F97915}" type="pres">
      <dgm:prSet presAssocID="{4E39CCC3-75EE-4FDD-AB63-3E5294679550}" presName="node" presStyleLbl="node1" presStyleIdx="0" presStyleCnt="4" custLinFactNeighborX="-15406" custLinFactNeighborY="-3">
        <dgm:presLayoutVars>
          <dgm:bulletEnabled val="1"/>
        </dgm:presLayoutVars>
      </dgm:prSet>
      <dgm:spPr/>
      <dgm:t>
        <a:bodyPr/>
        <a:lstStyle/>
        <a:p>
          <a:endParaRPr lang="es-EC"/>
        </a:p>
      </dgm:t>
    </dgm:pt>
    <dgm:pt modelId="{53B9658C-F152-4234-85E6-6882F7DF53CF}" type="pres">
      <dgm:prSet presAssocID="{B6D6C84F-B0F1-47ED-BC69-4A4D46740CCB}" presName="sibTrans" presStyleCnt="0"/>
      <dgm:spPr/>
    </dgm:pt>
    <dgm:pt modelId="{5AA8E5F4-CAF4-4DE5-842C-E553C3BC3C33}" type="pres">
      <dgm:prSet presAssocID="{FE750A8B-21B8-44B5-A28F-B635B28AEFC6}" presName="node" presStyleLbl="node1" presStyleIdx="1" presStyleCnt="4" custLinFactNeighborX="37742" custLinFactNeighborY="-3">
        <dgm:presLayoutVars>
          <dgm:bulletEnabled val="1"/>
        </dgm:presLayoutVars>
      </dgm:prSet>
      <dgm:spPr/>
      <dgm:t>
        <a:bodyPr/>
        <a:lstStyle/>
        <a:p>
          <a:endParaRPr lang="es-EC"/>
        </a:p>
      </dgm:t>
    </dgm:pt>
    <dgm:pt modelId="{E0B23293-D416-4975-B340-2E7CAEF3622B}" type="pres">
      <dgm:prSet presAssocID="{22B1A90E-DCE8-413B-B323-DBB07D645C38}" presName="sibTrans" presStyleCnt="0"/>
      <dgm:spPr/>
    </dgm:pt>
    <dgm:pt modelId="{5132A9B3-6E4C-49D7-B9A4-6E864E3D92F9}" type="pres">
      <dgm:prSet presAssocID="{2835CAF9-A75D-411C-B9D6-C62C1029E445}" presName="node" presStyleLbl="node1" presStyleIdx="2" presStyleCnt="4" custLinFactNeighborX="-15389" custLinFactNeighborY="-4824">
        <dgm:presLayoutVars>
          <dgm:bulletEnabled val="1"/>
        </dgm:presLayoutVars>
      </dgm:prSet>
      <dgm:spPr/>
      <dgm:t>
        <a:bodyPr/>
        <a:lstStyle/>
        <a:p>
          <a:endParaRPr lang="es-EC"/>
        </a:p>
      </dgm:t>
    </dgm:pt>
    <dgm:pt modelId="{87E67B0A-DE3D-4844-A9F6-D458B7A5D070}" type="pres">
      <dgm:prSet presAssocID="{C2C944CB-9213-4DFF-A03C-8AE9958BF33B}" presName="sibTrans" presStyleCnt="0"/>
      <dgm:spPr/>
    </dgm:pt>
    <dgm:pt modelId="{D0195A40-0875-4CF8-B89F-B72D161FA1BA}" type="pres">
      <dgm:prSet presAssocID="{FE053D66-7DD1-4B7B-8E15-0D24F2E9B188}" presName="node" presStyleLbl="node1" presStyleIdx="3" presStyleCnt="4" custLinFactNeighborX="28300" custLinFactNeighborY="-3794">
        <dgm:presLayoutVars>
          <dgm:bulletEnabled val="1"/>
        </dgm:presLayoutVars>
      </dgm:prSet>
      <dgm:spPr/>
      <dgm:t>
        <a:bodyPr/>
        <a:lstStyle/>
        <a:p>
          <a:endParaRPr lang="es-EC"/>
        </a:p>
      </dgm:t>
    </dgm:pt>
  </dgm:ptLst>
  <dgm:cxnLst>
    <dgm:cxn modelId="{6A0B6B73-D0A9-48F1-B860-2BD7040D3C8A}" type="presOf" srcId="{2835CAF9-A75D-411C-B9D6-C62C1029E445}" destId="{5132A9B3-6E4C-49D7-B9A4-6E864E3D92F9}" srcOrd="0" destOrd="0" presId="urn:microsoft.com/office/officeart/2005/8/layout/default#16"/>
    <dgm:cxn modelId="{ACE6B630-2E62-4260-A025-44392C57D168}" srcId="{F4949123-957E-462D-9FB3-96B7B7FAC286}" destId="{FE053D66-7DD1-4B7B-8E15-0D24F2E9B188}" srcOrd="3" destOrd="0" parTransId="{8AA2ADC9-2C97-4A42-874C-D308FC2B50E3}" sibTransId="{4892343F-4301-4395-872A-8B319BC5FA59}"/>
    <dgm:cxn modelId="{000B75E6-8F9F-4E72-8D94-3DE9A91FC8DE}" type="presOf" srcId="{4E39CCC3-75EE-4FDD-AB63-3E5294679550}" destId="{D3AE0A91-B794-40D0-8581-843E64F97915}" srcOrd="0" destOrd="0" presId="urn:microsoft.com/office/officeart/2005/8/layout/default#16"/>
    <dgm:cxn modelId="{6DCD823F-90F6-4B4B-B331-23DBD9702002}" srcId="{F4949123-957E-462D-9FB3-96B7B7FAC286}" destId="{FE750A8B-21B8-44B5-A28F-B635B28AEFC6}" srcOrd="1" destOrd="0" parTransId="{ED313BCC-6AAF-4AE0-9C2D-AAC79793C771}" sibTransId="{22B1A90E-DCE8-413B-B323-DBB07D645C38}"/>
    <dgm:cxn modelId="{E8FFDF08-AFD3-4382-9C51-07593B2FADAC}" srcId="{F4949123-957E-462D-9FB3-96B7B7FAC286}" destId="{4E39CCC3-75EE-4FDD-AB63-3E5294679550}" srcOrd="0" destOrd="0" parTransId="{525911BC-CF4B-45C6-95F0-914E62330D53}" sibTransId="{B6D6C84F-B0F1-47ED-BC69-4A4D46740CCB}"/>
    <dgm:cxn modelId="{EF2A7074-4113-4268-8CF8-138E96E9BBBA}" type="presOf" srcId="{FE750A8B-21B8-44B5-A28F-B635B28AEFC6}" destId="{5AA8E5F4-CAF4-4DE5-842C-E553C3BC3C33}" srcOrd="0" destOrd="0" presId="urn:microsoft.com/office/officeart/2005/8/layout/default#16"/>
    <dgm:cxn modelId="{038AD0A3-A231-4D76-82C7-DF74B9165B6E}" type="presOf" srcId="{F4949123-957E-462D-9FB3-96B7B7FAC286}" destId="{7D4F23C1-A54F-46B6-8AB1-B56158444309}" srcOrd="0" destOrd="0" presId="urn:microsoft.com/office/officeart/2005/8/layout/default#16"/>
    <dgm:cxn modelId="{83E2B77C-E849-4B42-9404-9E8BB15C5C12}" srcId="{F4949123-957E-462D-9FB3-96B7B7FAC286}" destId="{2835CAF9-A75D-411C-B9D6-C62C1029E445}" srcOrd="2" destOrd="0" parTransId="{CD71B1C7-465F-4146-8BFE-C430BFA8A6E4}" sibTransId="{C2C944CB-9213-4DFF-A03C-8AE9958BF33B}"/>
    <dgm:cxn modelId="{B46569AA-69EF-4EDF-A59C-D96768CF8C42}" type="presOf" srcId="{FE053D66-7DD1-4B7B-8E15-0D24F2E9B188}" destId="{D0195A40-0875-4CF8-B89F-B72D161FA1BA}" srcOrd="0" destOrd="0" presId="urn:microsoft.com/office/officeart/2005/8/layout/default#16"/>
    <dgm:cxn modelId="{F34961F8-5165-49CF-9B8F-927A1225ED6F}" type="presParOf" srcId="{7D4F23C1-A54F-46B6-8AB1-B56158444309}" destId="{D3AE0A91-B794-40D0-8581-843E64F97915}" srcOrd="0" destOrd="0" presId="urn:microsoft.com/office/officeart/2005/8/layout/default#16"/>
    <dgm:cxn modelId="{978F1E88-301C-417B-8136-54E64F13CCFB}" type="presParOf" srcId="{7D4F23C1-A54F-46B6-8AB1-B56158444309}" destId="{53B9658C-F152-4234-85E6-6882F7DF53CF}" srcOrd="1" destOrd="0" presId="urn:microsoft.com/office/officeart/2005/8/layout/default#16"/>
    <dgm:cxn modelId="{B15522E7-A612-403B-82CE-DA82083187DB}" type="presParOf" srcId="{7D4F23C1-A54F-46B6-8AB1-B56158444309}" destId="{5AA8E5F4-CAF4-4DE5-842C-E553C3BC3C33}" srcOrd="2" destOrd="0" presId="urn:microsoft.com/office/officeart/2005/8/layout/default#16"/>
    <dgm:cxn modelId="{5AAA6076-AD92-4C44-A8B4-24A734B9F534}" type="presParOf" srcId="{7D4F23C1-A54F-46B6-8AB1-B56158444309}" destId="{E0B23293-D416-4975-B340-2E7CAEF3622B}" srcOrd="3" destOrd="0" presId="urn:microsoft.com/office/officeart/2005/8/layout/default#16"/>
    <dgm:cxn modelId="{544934F1-E862-44C4-AD22-8EB1741B0811}" type="presParOf" srcId="{7D4F23C1-A54F-46B6-8AB1-B56158444309}" destId="{5132A9B3-6E4C-49D7-B9A4-6E864E3D92F9}" srcOrd="4" destOrd="0" presId="urn:microsoft.com/office/officeart/2005/8/layout/default#16"/>
    <dgm:cxn modelId="{BDFDA43B-A8BC-42E8-AFE8-2C363450C537}" type="presParOf" srcId="{7D4F23C1-A54F-46B6-8AB1-B56158444309}" destId="{87E67B0A-DE3D-4844-A9F6-D458B7A5D070}" srcOrd="5" destOrd="0" presId="urn:microsoft.com/office/officeart/2005/8/layout/default#16"/>
    <dgm:cxn modelId="{80CAB1A8-3456-4DA2-AA33-5C001CF2F42D}" type="presParOf" srcId="{7D4F23C1-A54F-46B6-8AB1-B56158444309}" destId="{D0195A40-0875-4CF8-B89F-B72D161FA1BA}" srcOrd="6" destOrd="0" presId="urn:microsoft.com/office/officeart/2005/8/layout/default#1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A40982C-D298-4738-9CF0-2FC4F4CF8424}" type="doc">
      <dgm:prSet loTypeId="urn:microsoft.com/office/officeart/2005/8/layout/default#17" loCatId="list" qsTypeId="urn:microsoft.com/office/officeart/2005/8/quickstyle/simple1" qsCatId="simple" csTypeId="urn:microsoft.com/office/officeart/2005/8/colors/accent1_2" csCatId="accent1" phldr="1"/>
      <dgm:spPr/>
      <dgm:t>
        <a:bodyPr/>
        <a:lstStyle/>
        <a:p>
          <a:endParaRPr lang="es-EC"/>
        </a:p>
      </dgm:t>
    </dgm:pt>
    <dgm:pt modelId="{0AEF57CA-BAD4-4E57-AE60-18CD9D6EE05B}">
      <dgm:prSet phldrT="[Texto]" phldr="1"/>
      <dgm:spPr>
        <a:blipFill rotWithShape="0">
          <a:blip xmlns:r="http://schemas.openxmlformats.org/officeDocument/2006/relationships" r:embed="rId1"/>
          <a:stretch>
            <a:fillRect/>
          </a:stretch>
        </a:blipFill>
      </dgm:spPr>
      <dgm:t>
        <a:bodyPr/>
        <a:lstStyle/>
        <a:p>
          <a:endParaRPr lang="es-EC"/>
        </a:p>
      </dgm:t>
    </dgm:pt>
    <dgm:pt modelId="{7C75EB0C-099A-487E-9E54-DB1AD0E7A748}" type="parTrans" cxnId="{AAD61551-6BCB-4072-9C06-6AF3CE972B84}">
      <dgm:prSet/>
      <dgm:spPr/>
      <dgm:t>
        <a:bodyPr/>
        <a:lstStyle/>
        <a:p>
          <a:endParaRPr lang="es-EC"/>
        </a:p>
      </dgm:t>
    </dgm:pt>
    <dgm:pt modelId="{17DA2386-6B73-4763-BAD2-52BFBF9842DA}" type="sibTrans" cxnId="{AAD61551-6BCB-4072-9C06-6AF3CE972B84}">
      <dgm:prSet/>
      <dgm:spPr/>
      <dgm:t>
        <a:bodyPr/>
        <a:lstStyle/>
        <a:p>
          <a:endParaRPr lang="es-EC"/>
        </a:p>
      </dgm:t>
    </dgm:pt>
    <dgm:pt modelId="{ADFA77C2-84BB-4580-BFC2-21726CBC1FAE}">
      <dgm:prSet phldrT="[Texto]" phldr="1"/>
      <dgm:spPr>
        <a:blipFill rotWithShape="0">
          <a:blip xmlns:r="http://schemas.openxmlformats.org/officeDocument/2006/relationships" r:embed="rId2"/>
          <a:stretch>
            <a:fillRect/>
          </a:stretch>
        </a:blipFill>
      </dgm:spPr>
      <dgm:t>
        <a:bodyPr/>
        <a:lstStyle/>
        <a:p>
          <a:endParaRPr lang="es-EC"/>
        </a:p>
      </dgm:t>
    </dgm:pt>
    <dgm:pt modelId="{1752B8A6-81C2-4902-82B3-DD2C6E5D3042}" type="parTrans" cxnId="{594994B6-F829-4DE3-B73C-673703F77169}">
      <dgm:prSet/>
      <dgm:spPr/>
      <dgm:t>
        <a:bodyPr/>
        <a:lstStyle/>
        <a:p>
          <a:endParaRPr lang="es-EC"/>
        </a:p>
      </dgm:t>
    </dgm:pt>
    <dgm:pt modelId="{CB232089-8256-41E8-BD22-7C89B61E0C33}" type="sibTrans" cxnId="{594994B6-F829-4DE3-B73C-673703F77169}">
      <dgm:prSet/>
      <dgm:spPr/>
      <dgm:t>
        <a:bodyPr/>
        <a:lstStyle/>
        <a:p>
          <a:endParaRPr lang="es-EC"/>
        </a:p>
      </dgm:t>
    </dgm:pt>
    <dgm:pt modelId="{9FE619EA-ECCD-43F4-BD23-BC76397267DF}">
      <dgm:prSet phldrT="[Texto]" phldr="1"/>
      <dgm:spPr>
        <a:blipFill rotWithShape="0">
          <a:blip xmlns:r="http://schemas.openxmlformats.org/officeDocument/2006/relationships" r:embed="rId3"/>
          <a:stretch>
            <a:fillRect/>
          </a:stretch>
        </a:blipFill>
      </dgm:spPr>
      <dgm:t>
        <a:bodyPr/>
        <a:lstStyle/>
        <a:p>
          <a:endParaRPr lang="es-EC"/>
        </a:p>
      </dgm:t>
    </dgm:pt>
    <dgm:pt modelId="{E3290C0D-48B4-4CCD-9869-5607ED138DF5}" type="parTrans" cxnId="{216D970A-CEDA-40E7-B839-4E6834CDEA59}">
      <dgm:prSet/>
      <dgm:spPr/>
      <dgm:t>
        <a:bodyPr/>
        <a:lstStyle/>
        <a:p>
          <a:endParaRPr lang="es-EC"/>
        </a:p>
      </dgm:t>
    </dgm:pt>
    <dgm:pt modelId="{D1C6A421-E2D8-4ED6-AD2C-261761DBF82E}" type="sibTrans" cxnId="{216D970A-CEDA-40E7-B839-4E6834CDEA59}">
      <dgm:prSet/>
      <dgm:spPr/>
      <dgm:t>
        <a:bodyPr/>
        <a:lstStyle/>
        <a:p>
          <a:endParaRPr lang="es-EC"/>
        </a:p>
      </dgm:t>
    </dgm:pt>
    <dgm:pt modelId="{2E14CA6D-C644-453D-A3CC-D1419321AD71}">
      <dgm:prSet/>
      <dgm:spPr/>
      <dgm:t>
        <a:bodyPr/>
        <a:lstStyle/>
        <a:p>
          <a:r>
            <a:rPr lang="es-ES" i="1" smtClean="0"/>
            <a:t>Viga B1 y subramales B1A B1B</a:t>
          </a:r>
          <a:endParaRPr lang="es-EC"/>
        </a:p>
      </dgm:t>
    </dgm:pt>
    <dgm:pt modelId="{1B6BFAC4-801E-4AC4-8B26-DEA260598826}" type="parTrans" cxnId="{ACCD125C-511F-4B60-9E7C-2EDF4D12D9DC}">
      <dgm:prSet/>
      <dgm:spPr/>
      <dgm:t>
        <a:bodyPr/>
        <a:lstStyle/>
        <a:p>
          <a:endParaRPr lang="es-EC"/>
        </a:p>
      </dgm:t>
    </dgm:pt>
    <dgm:pt modelId="{6CF59D76-C0B9-4644-ACE1-E721803DA844}" type="sibTrans" cxnId="{ACCD125C-511F-4B60-9E7C-2EDF4D12D9DC}">
      <dgm:prSet/>
      <dgm:spPr/>
      <dgm:t>
        <a:bodyPr/>
        <a:lstStyle/>
        <a:p>
          <a:endParaRPr lang="es-EC"/>
        </a:p>
      </dgm:t>
    </dgm:pt>
    <dgm:pt modelId="{CE392095-8610-4178-B735-80405286A375}">
      <dgm:prSet/>
      <dgm:spPr/>
      <dgm:t>
        <a:bodyPr/>
        <a:lstStyle/>
        <a:p>
          <a:r>
            <a:rPr lang="es-ES" dirty="0" smtClean="0"/>
            <a:t>Viga B2 conectada con los subramales B2A y B2B</a:t>
          </a:r>
          <a:endParaRPr lang="es-EC" dirty="0"/>
        </a:p>
      </dgm:t>
    </dgm:pt>
    <dgm:pt modelId="{5C4A3431-9FFB-431E-843E-60663CE00A87}" type="parTrans" cxnId="{FB1A13CD-7E34-4433-954D-11AC6B51C289}">
      <dgm:prSet/>
      <dgm:spPr/>
      <dgm:t>
        <a:bodyPr/>
        <a:lstStyle/>
        <a:p>
          <a:endParaRPr lang="es-EC"/>
        </a:p>
      </dgm:t>
    </dgm:pt>
    <dgm:pt modelId="{65EE1C45-023E-4C97-B35C-874356F1B627}" type="sibTrans" cxnId="{FB1A13CD-7E34-4433-954D-11AC6B51C289}">
      <dgm:prSet/>
      <dgm:spPr/>
      <dgm:t>
        <a:bodyPr/>
        <a:lstStyle/>
        <a:p>
          <a:endParaRPr lang="es-EC"/>
        </a:p>
      </dgm:t>
    </dgm:pt>
    <dgm:pt modelId="{F5A4063B-063E-4ED2-95AB-98A9CCE62290}">
      <dgm:prSet/>
      <dgm:spPr/>
      <dgm:t>
        <a:bodyPr/>
        <a:lstStyle/>
        <a:p>
          <a:r>
            <a:rPr lang="es-ES" dirty="0" smtClean="0"/>
            <a:t>Viga B3 conectada con los subramales B3A y B3B</a:t>
          </a:r>
          <a:endParaRPr lang="es-EC" dirty="0"/>
        </a:p>
      </dgm:t>
    </dgm:pt>
    <dgm:pt modelId="{517CE6BD-2467-43F8-82FF-259425D88CC9}" type="parTrans" cxnId="{C51506EC-7792-4144-BCA8-21D70CC782E5}">
      <dgm:prSet/>
      <dgm:spPr/>
      <dgm:t>
        <a:bodyPr/>
        <a:lstStyle/>
        <a:p>
          <a:endParaRPr lang="es-EC"/>
        </a:p>
      </dgm:t>
    </dgm:pt>
    <dgm:pt modelId="{9B9C1569-75A2-4537-BCBB-C45978A2AC39}" type="sibTrans" cxnId="{C51506EC-7792-4144-BCA8-21D70CC782E5}">
      <dgm:prSet/>
      <dgm:spPr/>
      <dgm:t>
        <a:bodyPr/>
        <a:lstStyle/>
        <a:p>
          <a:endParaRPr lang="es-EC"/>
        </a:p>
      </dgm:t>
    </dgm:pt>
    <dgm:pt modelId="{058F1237-3981-45E8-B5B8-6A33461C6B81}" type="pres">
      <dgm:prSet presAssocID="{5A40982C-D298-4738-9CF0-2FC4F4CF8424}" presName="diagram" presStyleCnt="0">
        <dgm:presLayoutVars>
          <dgm:dir/>
          <dgm:resizeHandles val="exact"/>
        </dgm:presLayoutVars>
      </dgm:prSet>
      <dgm:spPr/>
      <dgm:t>
        <a:bodyPr/>
        <a:lstStyle/>
        <a:p>
          <a:endParaRPr lang="es-EC"/>
        </a:p>
      </dgm:t>
    </dgm:pt>
    <dgm:pt modelId="{30C91B39-021A-489A-8714-0AFCE8098CE1}" type="pres">
      <dgm:prSet presAssocID="{2E14CA6D-C644-453D-A3CC-D1419321AD71}" presName="node" presStyleLbl="node1" presStyleIdx="0" presStyleCnt="6">
        <dgm:presLayoutVars>
          <dgm:bulletEnabled val="1"/>
        </dgm:presLayoutVars>
      </dgm:prSet>
      <dgm:spPr/>
      <dgm:t>
        <a:bodyPr/>
        <a:lstStyle/>
        <a:p>
          <a:endParaRPr lang="es-EC"/>
        </a:p>
      </dgm:t>
    </dgm:pt>
    <dgm:pt modelId="{00F60930-2CBE-4B26-AD8F-1A3F47DFF6E5}" type="pres">
      <dgm:prSet presAssocID="{6CF59D76-C0B9-4644-ACE1-E721803DA844}" presName="sibTrans" presStyleCnt="0"/>
      <dgm:spPr/>
    </dgm:pt>
    <dgm:pt modelId="{510DCBDD-3FC9-4660-8459-76012137EA44}" type="pres">
      <dgm:prSet presAssocID="{CE392095-8610-4178-B735-80405286A375}" presName="node" presStyleLbl="node1" presStyleIdx="1" presStyleCnt="6">
        <dgm:presLayoutVars>
          <dgm:bulletEnabled val="1"/>
        </dgm:presLayoutVars>
      </dgm:prSet>
      <dgm:spPr/>
      <dgm:t>
        <a:bodyPr/>
        <a:lstStyle/>
        <a:p>
          <a:endParaRPr lang="es-EC"/>
        </a:p>
      </dgm:t>
    </dgm:pt>
    <dgm:pt modelId="{0AD3ABFC-EDE8-4752-9E2A-CCC5E7678CA8}" type="pres">
      <dgm:prSet presAssocID="{65EE1C45-023E-4C97-B35C-874356F1B627}" presName="sibTrans" presStyleCnt="0"/>
      <dgm:spPr/>
    </dgm:pt>
    <dgm:pt modelId="{6BEDBFF8-F5C2-491E-8B4B-A3E94D36421B}" type="pres">
      <dgm:prSet presAssocID="{F5A4063B-063E-4ED2-95AB-98A9CCE62290}" presName="node" presStyleLbl="node1" presStyleIdx="2" presStyleCnt="6">
        <dgm:presLayoutVars>
          <dgm:bulletEnabled val="1"/>
        </dgm:presLayoutVars>
      </dgm:prSet>
      <dgm:spPr/>
      <dgm:t>
        <a:bodyPr/>
        <a:lstStyle/>
        <a:p>
          <a:endParaRPr lang="es-EC"/>
        </a:p>
      </dgm:t>
    </dgm:pt>
    <dgm:pt modelId="{017EE034-67E3-4AE6-AF7E-F9614C46F908}" type="pres">
      <dgm:prSet presAssocID="{9B9C1569-75A2-4537-BCBB-C45978A2AC39}" presName="sibTrans" presStyleCnt="0"/>
      <dgm:spPr/>
    </dgm:pt>
    <dgm:pt modelId="{272B5562-B862-443A-8C13-8C2C985D8A50}" type="pres">
      <dgm:prSet presAssocID="{0AEF57CA-BAD4-4E57-AE60-18CD9D6EE05B}" presName="node" presStyleLbl="node1" presStyleIdx="3" presStyleCnt="6">
        <dgm:presLayoutVars>
          <dgm:bulletEnabled val="1"/>
        </dgm:presLayoutVars>
      </dgm:prSet>
      <dgm:spPr/>
      <dgm:t>
        <a:bodyPr/>
        <a:lstStyle/>
        <a:p>
          <a:endParaRPr lang="es-EC"/>
        </a:p>
      </dgm:t>
    </dgm:pt>
    <dgm:pt modelId="{B9D01DD9-C37F-4A47-A7B2-A85F5367D7D0}" type="pres">
      <dgm:prSet presAssocID="{17DA2386-6B73-4763-BAD2-52BFBF9842DA}" presName="sibTrans" presStyleCnt="0"/>
      <dgm:spPr/>
    </dgm:pt>
    <dgm:pt modelId="{71EB5A34-2F69-4E32-B11F-207603F48BD9}" type="pres">
      <dgm:prSet presAssocID="{ADFA77C2-84BB-4580-BFC2-21726CBC1FAE}" presName="node" presStyleLbl="node1" presStyleIdx="4" presStyleCnt="6">
        <dgm:presLayoutVars>
          <dgm:bulletEnabled val="1"/>
        </dgm:presLayoutVars>
      </dgm:prSet>
      <dgm:spPr/>
      <dgm:t>
        <a:bodyPr/>
        <a:lstStyle/>
        <a:p>
          <a:endParaRPr lang="es-EC"/>
        </a:p>
      </dgm:t>
    </dgm:pt>
    <dgm:pt modelId="{0F007979-ED0C-4F6F-9F73-85D2E8355DD0}" type="pres">
      <dgm:prSet presAssocID="{CB232089-8256-41E8-BD22-7C89B61E0C33}" presName="sibTrans" presStyleCnt="0"/>
      <dgm:spPr/>
    </dgm:pt>
    <dgm:pt modelId="{32B1BC22-6848-426F-AF81-6E2FF498BC65}" type="pres">
      <dgm:prSet presAssocID="{9FE619EA-ECCD-43F4-BD23-BC76397267DF}" presName="node" presStyleLbl="node1" presStyleIdx="5" presStyleCnt="6">
        <dgm:presLayoutVars>
          <dgm:bulletEnabled val="1"/>
        </dgm:presLayoutVars>
      </dgm:prSet>
      <dgm:spPr/>
      <dgm:t>
        <a:bodyPr/>
        <a:lstStyle/>
        <a:p>
          <a:endParaRPr lang="es-EC"/>
        </a:p>
      </dgm:t>
    </dgm:pt>
  </dgm:ptLst>
  <dgm:cxnLst>
    <dgm:cxn modelId="{70D9CF8D-6185-4B7E-8C98-3745B46D0253}" type="presOf" srcId="{5A40982C-D298-4738-9CF0-2FC4F4CF8424}" destId="{058F1237-3981-45E8-B5B8-6A33461C6B81}" srcOrd="0" destOrd="0" presId="urn:microsoft.com/office/officeart/2005/8/layout/default#17"/>
    <dgm:cxn modelId="{AAD61551-6BCB-4072-9C06-6AF3CE972B84}" srcId="{5A40982C-D298-4738-9CF0-2FC4F4CF8424}" destId="{0AEF57CA-BAD4-4E57-AE60-18CD9D6EE05B}" srcOrd="3" destOrd="0" parTransId="{7C75EB0C-099A-487E-9E54-DB1AD0E7A748}" sibTransId="{17DA2386-6B73-4763-BAD2-52BFBF9842DA}"/>
    <dgm:cxn modelId="{ADB61CA1-A57E-4801-9F48-4ADED34C133F}" type="presOf" srcId="{2E14CA6D-C644-453D-A3CC-D1419321AD71}" destId="{30C91B39-021A-489A-8714-0AFCE8098CE1}" srcOrd="0" destOrd="0" presId="urn:microsoft.com/office/officeart/2005/8/layout/default#17"/>
    <dgm:cxn modelId="{216D970A-CEDA-40E7-B839-4E6834CDEA59}" srcId="{5A40982C-D298-4738-9CF0-2FC4F4CF8424}" destId="{9FE619EA-ECCD-43F4-BD23-BC76397267DF}" srcOrd="5" destOrd="0" parTransId="{E3290C0D-48B4-4CCD-9869-5607ED138DF5}" sibTransId="{D1C6A421-E2D8-4ED6-AD2C-261761DBF82E}"/>
    <dgm:cxn modelId="{8EC689C9-A8E4-4390-8119-88BCEBC48EA7}" type="presOf" srcId="{CE392095-8610-4178-B735-80405286A375}" destId="{510DCBDD-3FC9-4660-8459-76012137EA44}" srcOrd="0" destOrd="0" presId="urn:microsoft.com/office/officeart/2005/8/layout/default#17"/>
    <dgm:cxn modelId="{0441137E-D0CD-4C56-99C2-AB5E04348B9B}" type="presOf" srcId="{F5A4063B-063E-4ED2-95AB-98A9CCE62290}" destId="{6BEDBFF8-F5C2-491E-8B4B-A3E94D36421B}" srcOrd="0" destOrd="0" presId="urn:microsoft.com/office/officeart/2005/8/layout/default#17"/>
    <dgm:cxn modelId="{ACCD125C-511F-4B60-9E7C-2EDF4D12D9DC}" srcId="{5A40982C-D298-4738-9CF0-2FC4F4CF8424}" destId="{2E14CA6D-C644-453D-A3CC-D1419321AD71}" srcOrd="0" destOrd="0" parTransId="{1B6BFAC4-801E-4AC4-8B26-DEA260598826}" sibTransId="{6CF59D76-C0B9-4644-ACE1-E721803DA844}"/>
    <dgm:cxn modelId="{DDCF3900-D578-400A-B8D9-CFF937ED890D}" type="presOf" srcId="{0AEF57CA-BAD4-4E57-AE60-18CD9D6EE05B}" destId="{272B5562-B862-443A-8C13-8C2C985D8A50}" srcOrd="0" destOrd="0" presId="urn:microsoft.com/office/officeart/2005/8/layout/default#17"/>
    <dgm:cxn modelId="{C51506EC-7792-4144-BCA8-21D70CC782E5}" srcId="{5A40982C-D298-4738-9CF0-2FC4F4CF8424}" destId="{F5A4063B-063E-4ED2-95AB-98A9CCE62290}" srcOrd="2" destOrd="0" parTransId="{517CE6BD-2467-43F8-82FF-259425D88CC9}" sibTransId="{9B9C1569-75A2-4537-BCBB-C45978A2AC39}"/>
    <dgm:cxn modelId="{594994B6-F829-4DE3-B73C-673703F77169}" srcId="{5A40982C-D298-4738-9CF0-2FC4F4CF8424}" destId="{ADFA77C2-84BB-4580-BFC2-21726CBC1FAE}" srcOrd="4" destOrd="0" parTransId="{1752B8A6-81C2-4902-82B3-DD2C6E5D3042}" sibTransId="{CB232089-8256-41E8-BD22-7C89B61E0C33}"/>
    <dgm:cxn modelId="{FB1A13CD-7E34-4433-954D-11AC6B51C289}" srcId="{5A40982C-D298-4738-9CF0-2FC4F4CF8424}" destId="{CE392095-8610-4178-B735-80405286A375}" srcOrd="1" destOrd="0" parTransId="{5C4A3431-9FFB-431E-843E-60663CE00A87}" sibTransId="{65EE1C45-023E-4C97-B35C-874356F1B627}"/>
    <dgm:cxn modelId="{653FEDF4-6D1F-4E03-905F-9578DDD9024A}" type="presOf" srcId="{ADFA77C2-84BB-4580-BFC2-21726CBC1FAE}" destId="{71EB5A34-2F69-4E32-B11F-207603F48BD9}" srcOrd="0" destOrd="0" presId="urn:microsoft.com/office/officeart/2005/8/layout/default#17"/>
    <dgm:cxn modelId="{699D6314-B07B-4846-ADFA-2221F2823AEE}" type="presOf" srcId="{9FE619EA-ECCD-43F4-BD23-BC76397267DF}" destId="{32B1BC22-6848-426F-AF81-6E2FF498BC65}" srcOrd="0" destOrd="0" presId="urn:microsoft.com/office/officeart/2005/8/layout/default#17"/>
    <dgm:cxn modelId="{F0BB934D-0150-4B74-A01D-97953C4EAA5D}" type="presParOf" srcId="{058F1237-3981-45E8-B5B8-6A33461C6B81}" destId="{30C91B39-021A-489A-8714-0AFCE8098CE1}" srcOrd="0" destOrd="0" presId="urn:microsoft.com/office/officeart/2005/8/layout/default#17"/>
    <dgm:cxn modelId="{BCCA83C6-20FD-4914-947F-1880B028FFEA}" type="presParOf" srcId="{058F1237-3981-45E8-B5B8-6A33461C6B81}" destId="{00F60930-2CBE-4B26-AD8F-1A3F47DFF6E5}" srcOrd="1" destOrd="0" presId="urn:microsoft.com/office/officeart/2005/8/layout/default#17"/>
    <dgm:cxn modelId="{4BA547CA-D4E7-40E9-907B-07E5D2C17C12}" type="presParOf" srcId="{058F1237-3981-45E8-B5B8-6A33461C6B81}" destId="{510DCBDD-3FC9-4660-8459-76012137EA44}" srcOrd="2" destOrd="0" presId="urn:microsoft.com/office/officeart/2005/8/layout/default#17"/>
    <dgm:cxn modelId="{3A12B484-88CB-4AC8-8850-FA2238E6D443}" type="presParOf" srcId="{058F1237-3981-45E8-B5B8-6A33461C6B81}" destId="{0AD3ABFC-EDE8-4752-9E2A-CCC5E7678CA8}" srcOrd="3" destOrd="0" presId="urn:microsoft.com/office/officeart/2005/8/layout/default#17"/>
    <dgm:cxn modelId="{4FF2C594-A528-4BF8-A67E-760F97C15B82}" type="presParOf" srcId="{058F1237-3981-45E8-B5B8-6A33461C6B81}" destId="{6BEDBFF8-F5C2-491E-8B4B-A3E94D36421B}" srcOrd="4" destOrd="0" presId="urn:microsoft.com/office/officeart/2005/8/layout/default#17"/>
    <dgm:cxn modelId="{01EB5441-2B4D-47DE-A641-B9E86D7E04DA}" type="presParOf" srcId="{058F1237-3981-45E8-B5B8-6A33461C6B81}" destId="{017EE034-67E3-4AE6-AF7E-F9614C46F908}" srcOrd="5" destOrd="0" presId="urn:microsoft.com/office/officeart/2005/8/layout/default#17"/>
    <dgm:cxn modelId="{4B1C3539-9033-45EB-B572-9FFE871CE7DA}" type="presParOf" srcId="{058F1237-3981-45E8-B5B8-6A33461C6B81}" destId="{272B5562-B862-443A-8C13-8C2C985D8A50}" srcOrd="6" destOrd="0" presId="urn:microsoft.com/office/officeart/2005/8/layout/default#17"/>
    <dgm:cxn modelId="{7AA5DC47-5E99-4AA4-891B-E42D1D27C031}" type="presParOf" srcId="{058F1237-3981-45E8-B5B8-6A33461C6B81}" destId="{B9D01DD9-C37F-4A47-A7B2-A85F5367D7D0}" srcOrd="7" destOrd="0" presId="urn:microsoft.com/office/officeart/2005/8/layout/default#17"/>
    <dgm:cxn modelId="{4F63C6CC-2AB6-49CB-9DDF-BFC6779787ED}" type="presParOf" srcId="{058F1237-3981-45E8-B5B8-6A33461C6B81}" destId="{71EB5A34-2F69-4E32-B11F-207603F48BD9}" srcOrd="8" destOrd="0" presId="urn:microsoft.com/office/officeart/2005/8/layout/default#17"/>
    <dgm:cxn modelId="{0C6E50AE-9F30-487D-A59A-238FA4B121B1}" type="presParOf" srcId="{058F1237-3981-45E8-B5B8-6A33461C6B81}" destId="{0F007979-ED0C-4F6F-9F73-85D2E8355DD0}" srcOrd="9" destOrd="0" presId="urn:microsoft.com/office/officeart/2005/8/layout/default#17"/>
    <dgm:cxn modelId="{EC2EABE1-3B7B-4E50-96DF-80F527DEF496}" type="presParOf" srcId="{058F1237-3981-45E8-B5B8-6A33461C6B81}" destId="{32B1BC22-6848-426F-AF81-6E2FF498BC65}" srcOrd="10" destOrd="0" presId="urn:microsoft.com/office/officeart/2005/8/layout/default#1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BD286A7-B399-4083-810A-1AABC8F9F77D}" type="doc">
      <dgm:prSet loTypeId="urn:microsoft.com/office/officeart/2005/8/layout/default#18" loCatId="list" qsTypeId="urn:microsoft.com/office/officeart/2005/8/quickstyle/simple1" qsCatId="simple" csTypeId="urn:microsoft.com/office/officeart/2005/8/colors/accent1_2" csCatId="accent1" phldr="1"/>
      <dgm:spPr/>
      <dgm:t>
        <a:bodyPr/>
        <a:lstStyle/>
        <a:p>
          <a:endParaRPr lang="es-EC"/>
        </a:p>
      </dgm:t>
    </dgm:pt>
    <dgm:pt modelId="{92AB18BE-92DA-4FAE-8D22-B271E7B3CE76}">
      <dgm:prSet phldrT="[Texto]"/>
      <dgm:spPr/>
      <dgm:t>
        <a:bodyPr/>
        <a:lstStyle/>
        <a:p>
          <a:r>
            <a:rPr lang="es-ES" dirty="0" smtClean="0"/>
            <a:t>Viga B4 conectada con los subramales B4A y B4B</a:t>
          </a:r>
          <a:endParaRPr lang="es-EC" dirty="0"/>
        </a:p>
      </dgm:t>
    </dgm:pt>
    <dgm:pt modelId="{91A29614-A3ED-4A64-917F-2C34D7EA2B5B}" type="parTrans" cxnId="{1C88BAC9-8035-4FAB-80AF-606DF39AB207}">
      <dgm:prSet/>
      <dgm:spPr/>
      <dgm:t>
        <a:bodyPr/>
        <a:lstStyle/>
        <a:p>
          <a:endParaRPr lang="es-EC"/>
        </a:p>
      </dgm:t>
    </dgm:pt>
    <dgm:pt modelId="{8FC314D8-5E12-4B8C-A12B-73D3A842CA52}" type="sibTrans" cxnId="{1C88BAC9-8035-4FAB-80AF-606DF39AB207}">
      <dgm:prSet/>
      <dgm:spPr/>
      <dgm:t>
        <a:bodyPr/>
        <a:lstStyle/>
        <a:p>
          <a:endParaRPr lang="es-EC"/>
        </a:p>
      </dgm:t>
    </dgm:pt>
    <dgm:pt modelId="{2051F6BB-BB2D-4C12-8831-FA8734B497BC}">
      <dgm:prSet phldrT="[Texto]" phldr="1"/>
      <dgm:spPr>
        <a:blipFill rotWithShape="0">
          <a:blip xmlns:r="http://schemas.openxmlformats.org/officeDocument/2006/relationships" r:embed="rId1"/>
          <a:stretch>
            <a:fillRect/>
          </a:stretch>
        </a:blipFill>
      </dgm:spPr>
      <dgm:t>
        <a:bodyPr/>
        <a:lstStyle/>
        <a:p>
          <a:endParaRPr lang="es-EC" dirty="0"/>
        </a:p>
      </dgm:t>
    </dgm:pt>
    <dgm:pt modelId="{F9D83C3C-8C24-481C-9730-1EF188753BAF}" type="parTrans" cxnId="{58A54703-53A7-4BE7-A12B-A2FC0269A455}">
      <dgm:prSet/>
      <dgm:spPr/>
      <dgm:t>
        <a:bodyPr/>
        <a:lstStyle/>
        <a:p>
          <a:endParaRPr lang="es-EC"/>
        </a:p>
      </dgm:t>
    </dgm:pt>
    <dgm:pt modelId="{35799252-BC34-4A43-8609-6CD7E3629AA0}" type="sibTrans" cxnId="{58A54703-53A7-4BE7-A12B-A2FC0269A455}">
      <dgm:prSet/>
      <dgm:spPr/>
      <dgm:t>
        <a:bodyPr/>
        <a:lstStyle/>
        <a:p>
          <a:endParaRPr lang="es-EC"/>
        </a:p>
      </dgm:t>
    </dgm:pt>
    <dgm:pt modelId="{8D5A408E-05C3-4B28-B896-B8BF555047BC}">
      <dgm:prSet phldrT="[Texto]" phldr="1"/>
      <dgm:spPr>
        <a:blipFill rotWithShape="0">
          <a:blip xmlns:r="http://schemas.openxmlformats.org/officeDocument/2006/relationships" r:embed="rId2"/>
          <a:stretch>
            <a:fillRect/>
          </a:stretch>
        </a:blipFill>
      </dgm:spPr>
      <dgm:t>
        <a:bodyPr/>
        <a:lstStyle/>
        <a:p>
          <a:endParaRPr lang="es-EC"/>
        </a:p>
      </dgm:t>
    </dgm:pt>
    <dgm:pt modelId="{CCEDF29D-6F54-46F0-8F10-5EB2C1748B1B}" type="parTrans" cxnId="{B8AB2156-59AB-425D-8FE8-41AFE2992158}">
      <dgm:prSet/>
      <dgm:spPr/>
      <dgm:t>
        <a:bodyPr/>
        <a:lstStyle/>
        <a:p>
          <a:endParaRPr lang="es-EC"/>
        </a:p>
      </dgm:t>
    </dgm:pt>
    <dgm:pt modelId="{BD051A99-613B-4928-87FF-3C33A03D70D8}" type="sibTrans" cxnId="{B8AB2156-59AB-425D-8FE8-41AFE2992158}">
      <dgm:prSet/>
      <dgm:spPr/>
      <dgm:t>
        <a:bodyPr/>
        <a:lstStyle/>
        <a:p>
          <a:endParaRPr lang="es-EC"/>
        </a:p>
      </dgm:t>
    </dgm:pt>
    <dgm:pt modelId="{E6BAE3D5-B8DF-4D24-81A0-96611FCBC9DF}">
      <dgm:prSet phldrT="[Texto]" phldr="1"/>
      <dgm:spPr>
        <a:blipFill rotWithShape="0">
          <a:blip xmlns:r="http://schemas.openxmlformats.org/officeDocument/2006/relationships" r:embed="rId3"/>
          <a:stretch>
            <a:fillRect/>
          </a:stretch>
        </a:blipFill>
      </dgm:spPr>
      <dgm:t>
        <a:bodyPr/>
        <a:lstStyle/>
        <a:p>
          <a:endParaRPr lang="es-EC" dirty="0"/>
        </a:p>
      </dgm:t>
    </dgm:pt>
    <dgm:pt modelId="{5D65EFE1-0A4F-49F5-9536-2D455F7A33DA}" type="parTrans" cxnId="{ECBFD5EF-7A5F-4F9F-9580-65EA9750DA1D}">
      <dgm:prSet/>
      <dgm:spPr/>
      <dgm:t>
        <a:bodyPr/>
        <a:lstStyle/>
        <a:p>
          <a:endParaRPr lang="es-EC"/>
        </a:p>
      </dgm:t>
    </dgm:pt>
    <dgm:pt modelId="{C5CF545E-FAFF-4060-888B-D90453F6C42A}" type="sibTrans" cxnId="{ECBFD5EF-7A5F-4F9F-9580-65EA9750DA1D}">
      <dgm:prSet/>
      <dgm:spPr/>
      <dgm:t>
        <a:bodyPr/>
        <a:lstStyle/>
        <a:p>
          <a:endParaRPr lang="es-EC"/>
        </a:p>
      </dgm:t>
    </dgm:pt>
    <dgm:pt modelId="{6520844B-337C-48E7-9C38-647327608931}">
      <dgm:prSet/>
      <dgm:spPr/>
      <dgm:t>
        <a:bodyPr/>
        <a:lstStyle/>
        <a:p>
          <a:r>
            <a:rPr lang="es-ES" dirty="0" smtClean="0"/>
            <a:t>Viga B5 conectada con el </a:t>
          </a:r>
          <a:r>
            <a:rPr lang="es-ES" dirty="0" err="1" smtClean="0"/>
            <a:t>subramal</a:t>
          </a:r>
          <a:r>
            <a:rPr lang="es-ES" dirty="0" smtClean="0"/>
            <a:t> B5A</a:t>
          </a:r>
          <a:endParaRPr lang="es-EC" dirty="0"/>
        </a:p>
      </dgm:t>
    </dgm:pt>
    <dgm:pt modelId="{8B4407C3-EB12-4BE7-844A-BDD38DD82C05}" type="parTrans" cxnId="{BE0C5AB7-D8C5-4208-A373-5FDCB985ED0E}">
      <dgm:prSet/>
      <dgm:spPr/>
      <dgm:t>
        <a:bodyPr/>
        <a:lstStyle/>
        <a:p>
          <a:endParaRPr lang="es-EC"/>
        </a:p>
      </dgm:t>
    </dgm:pt>
    <dgm:pt modelId="{EEE4E182-762F-487D-ACF8-BF6057722F8F}" type="sibTrans" cxnId="{BE0C5AB7-D8C5-4208-A373-5FDCB985ED0E}">
      <dgm:prSet/>
      <dgm:spPr/>
      <dgm:t>
        <a:bodyPr/>
        <a:lstStyle/>
        <a:p>
          <a:endParaRPr lang="es-EC"/>
        </a:p>
      </dgm:t>
    </dgm:pt>
    <dgm:pt modelId="{1DF6DDE4-5595-401C-A51E-75F37E326251}">
      <dgm:prSet/>
      <dgm:spPr/>
      <dgm:t>
        <a:bodyPr/>
        <a:lstStyle/>
        <a:p>
          <a:r>
            <a:rPr lang="es-ES" dirty="0" smtClean="0"/>
            <a:t>Viga B6 conectada con el </a:t>
          </a:r>
          <a:r>
            <a:rPr lang="es-ES" dirty="0" err="1" smtClean="0"/>
            <a:t>subramal</a:t>
          </a:r>
          <a:r>
            <a:rPr lang="es-ES" dirty="0" smtClean="0"/>
            <a:t> B6A </a:t>
          </a:r>
          <a:endParaRPr lang="es-EC" dirty="0"/>
        </a:p>
      </dgm:t>
    </dgm:pt>
    <dgm:pt modelId="{22EA7C68-DBBE-4533-865B-F95D33CD96A4}" type="parTrans" cxnId="{508F0B8B-DA2F-40C5-9F29-502EF1789C17}">
      <dgm:prSet/>
      <dgm:spPr/>
      <dgm:t>
        <a:bodyPr/>
        <a:lstStyle/>
        <a:p>
          <a:endParaRPr lang="es-EC"/>
        </a:p>
      </dgm:t>
    </dgm:pt>
    <dgm:pt modelId="{A0624552-F9B6-4EFD-89ED-4CD610E1DEE8}" type="sibTrans" cxnId="{508F0B8B-DA2F-40C5-9F29-502EF1789C17}">
      <dgm:prSet/>
      <dgm:spPr/>
      <dgm:t>
        <a:bodyPr/>
        <a:lstStyle/>
        <a:p>
          <a:endParaRPr lang="es-EC"/>
        </a:p>
      </dgm:t>
    </dgm:pt>
    <dgm:pt modelId="{A7A5F8B8-0502-4FAC-ABE3-0697E18BFE64}" type="pres">
      <dgm:prSet presAssocID="{8BD286A7-B399-4083-810A-1AABC8F9F77D}" presName="diagram" presStyleCnt="0">
        <dgm:presLayoutVars>
          <dgm:dir/>
          <dgm:resizeHandles val="exact"/>
        </dgm:presLayoutVars>
      </dgm:prSet>
      <dgm:spPr/>
      <dgm:t>
        <a:bodyPr/>
        <a:lstStyle/>
        <a:p>
          <a:endParaRPr lang="es-EC"/>
        </a:p>
      </dgm:t>
    </dgm:pt>
    <dgm:pt modelId="{3BCC84B9-3C19-484F-A814-B5FF9C470743}" type="pres">
      <dgm:prSet presAssocID="{92AB18BE-92DA-4FAE-8D22-B271E7B3CE76}" presName="node" presStyleLbl="node1" presStyleIdx="0" presStyleCnt="6">
        <dgm:presLayoutVars>
          <dgm:bulletEnabled val="1"/>
        </dgm:presLayoutVars>
      </dgm:prSet>
      <dgm:spPr/>
      <dgm:t>
        <a:bodyPr/>
        <a:lstStyle/>
        <a:p>
          <a:endParaRPr lang="es-EC"/>
        </a:p>
      </dgm:t>
    </dgm:pt>
    <dgm:pt modelId="{7E2D3A36-4814-42ED-B52A-74A976D26FAA}" type="pres">
      <dgm:prSet presAssocID="{8FC314D8-5E12-4B8C-A12B-73D3A842CA52}" presName="sibTrans" presStyleCnt="0"/>
      <dgm:spPr/>
    </dgm:pt>
    <dgm:pt modelId="{A68E880B-F197-4FCA-8DE9-FF98A3A4141A}" type="pres">
      <dgm:prSet presAssocID="{6520844B-337C-48E7-9C38-647327608931}" presName="node" presStyleLbl="node1" presStyleIdx="1" presStyleCnt="6">
        <dgm:presLayoutVars>
          <dgm:bulletEnabled val="1"/>
        </dgm:presLayoutVars>
      </dgm:prSet>
      <dgm:spPr/>
      <dgm:t>
        <a:bodyPr/>
        <a:lstStyle/>
        <a:p>
          <a:endParaRPr lang="es-EC"/>
        </a:p>
      </dgm:t>
    </dgm:pt>
    <dgm:pt modelId="{69D7D909-21F2-46A3-8C4B-3FEFA488E53A}" type="pres">
      <dgm:prSet presAssocID="{EEE4E182-762F-487D-ACF8-BF6057722F8F}" presName="sibTrans" presStyleCnt="0"/>
      <dgm:spPr/>
    </dgm:pt>
    <dgm:pt modelId="{2E5D0CAE-DA1F-4BD6-A73E-E41FED70F817}" type="pres">
      <dgm:prSet presAssocID="{1DF6DDE4-5595-401C-A51E-75F37E326251}" presName="node" presStyleLbl="node1" presStyleIdx="2" presStyleCnt="6">
        <dgm:presLayoutVars>
          <dgm:bulletEnabled val="1"/>
        </dgm:presLayoutVars>
      </dgm:prSet>
      <dgm:spPr/>
      <dgm:t>
        <a:bodyPr/>
        <a:lstStyle/>
        <a:p>
          <a:endParaRPr lang="es-EC"/>
        </a:p>
      </dgm:t>
    </dgm:pt>
    <dgm:pt modelId="{28D29C10-83F6-4DF2-9DBE-A5CA44919BF9}" type="pres">
      <dgm:prSet presAssocID="{A0624552-F9B6-4EFD-89ED-4CD610E1DEE8}" presName="sibTrans" presStyleCnt="0"/>
      <dgm:spPr/>
    </dgm:pt>
    <dgm:pt modelId="{6EE57707-23DB-45D3-95EF-006DEF5E988A}" type="pres">
      <dgm:prSet presAssocID="{2051F6BB-BB2D-4C12-8831-FA8734B497BC}" presName="node" presStyleLbl="node1" presStyleIdx="3" presStyleCnt="6">
        <dgm:presLayoutVars>
          <dgm:bulletEnabled val="1"/>
        </dgm:presLayoutVars>
      </dgm:prSet>
      <dgm:spPr/>
      <dgm:t>
        <a:bodyPr/>
        <a:lstStyle/>
        <a:p>
          <a:endParaRPr lang="es-EC"/>
        </a:p>
      </dgm:t>
    </dgm:pt>
    <dgm:pt modelId="{4FF3F6F4-2C35-462E-97B6-FA1C70FFE5E5}" type="pres">
      <dgm:prSet presAssocID="{35799252-BC34-4A43-8609-6CD7E3629AA0}" presName="sibTrans" presStyleCnt="0"/>
      <dgm:spPr/>
    </dgm:pt>
    <dgm:pt modelId="{83841497-E853-4A3E-907A-406D6AFC8A10}" type="pres">
      <dgm:prSet presAssocID="{8D5A408E-05C3-4B28-B896-B8BF555047BC}" presName="node" presStyleLbl="node1" presStyleIdx="4" presStyleCnt="6">
        <dgm:presLayoutVars>
          <dgm:bulletEnabled val="1"/>
        </dgm:presLayoutVars>
      </dgm:prSet>
      <dgm:spPr/>
      <dgm:t>
        <a:bodyPr/>
        <a:lstStyle/>
        <a:p>
          <a:endParaRPr lang="es-EC"/>
        </a:p>
      </dgm:t>
    </dgm:pt>
    <dgm:pt modelId="{8A67BCCD-A881-449A-A6AA-565E8B5148EE}" type="pres">
      <dgm:prSet presAssocID="{BD051A99-613B-4928-87FF-3C33A03D70D8}" presName="sibTrans" presStyleCnt="0"/>
      <dgm:spPr/>
    </dgm:pt>
    <dgm:pt modelId="{121225BB-327A-409D-9AA6-BBDD5FDA10DC}" type="pres">
      <dgm:prSet presAssocID="{E6BAE3D5-B8DF-4D24-81A0-96611FCBC9DF}" presName="node" presStyleLbl="node1" presStyleIdx="5" presStyleCnt="6">
        <dgm:presLayoutVars>
          <dgm:bulletEnabled val="1"/>
        </dgm:presLayoutVars>
      </dgm:prSet>
      <dgm:spPr/>
      <dgm:t>
        <a:bodyPr/>
        <a:lstStyle/>
        <a:p>
          <a:endParaRPr lang="es-EC"/>
        </a:p>
      </dgm:t>
    </dgm:pt>
  </dgm:ptLst>
  <dgm:cxnLst>
    <dgm:cxn modelId="{BE0C5AB7-D8C5-4208-A373-5FDCB985ED0E}" srcId="{8BD286A7-B399-4083-810A-1AABC8F9F77D}" destId="{6520844B-337C-48E7-9C38-647327608931}" srcOrd="1" destOrd="0" parTransId="{8B4407C3-EB12-4BE7-844A-BDD38DD82C05}" sibTransId="{EEE4E182-762F-487D-ACF8-BF6057722F8F}"/>
    <dgm:cxn modelId="{1EB3223B-6BCD-440F-8C9C-E87637136E2B}" type="presOf" srcId="{2051F6BB-BB2D-4C12-8831-FA8734B497BC}" destId="{6EE57707-23DB-45D3-95EF-006DEF5E988A}" srcOrd="0" destOrd="0" presId="urn:microsoft.com/office/officeart/2005/8/layout/default#18"/>
    <dgm:cxn modelId="{013453AF-639F-4C73-9527-BBE4A30C5694}" type="presOf" srcId="{1DF6DDE4-5595-401C-A51E-75F37E326251}" destId="{2E5D0CAE-DA1F-4BD6-A73E-E41FED70F817}" srcOrd="0" destOrd="0" presId="urn:microsoft.com/office/officeart/2005/8/layout/default#18"/>
    <dgm:cxn modelId="{AFD538FB-22D7-4F7C-954F-80F4C0C3830B}" type="presOf" srcId="{8D5A408E-05C3-4B28-B896-B8BF555047BC}" destId="{83841497-E853-4A3E-907A-406D6AFC8A10}" srcOrd="0" destOrd="0" presId="urn:microsoft.com/office/officeart/2005/8/layout/default#18"/>
    <dgm:cxn modelId="{508F0B8B-DA2F-40C5-9F29-502EF1789C17}" srcId="{8BD286A7-B399-4083-810A-1AABC8F9F77D}" destId="{1DF6DDE4-5595-401C-A51E-75F37E326251}" srcOrd="2" destOrd="0" parTransId="{22EA7C68-DBBE-4533-865B-F95D33CD96A4}" sibTransId="{A0624552-F9B6-4EFD-89ED-4CD610E1DEE8}"/>
    <dgm:cxn modelId="{1C88BAC9-8035-4FAB-80AF-606DF39AB207}" srcId="{8BD286A7-B399-4083-810A-1AABC8F9F77D}" destId="{92AB18BE-92DA-4FAE-8D22-B271E7B3CE76}" srcOrd="0" destOrd="0" parTransId="{91A29614-A3ED-4A64-917F-2C34D7EA2B5B}" sibTransId="{8FC314D8-5E12-4B8C-A12B-73D3A842CA52}"/>
    <dgm:cxn modelId="{8C3AF167-D9C6-4828-99B3-817ED556F823}" type="presOf" srcId="{6520844B-337C-48E7-9C38-647327608931}" destId="{A68E880B-F197-4FCA-8DE9-FF98A3A4141A}" srcOrd="0" destOrd="0" presId="urn:microsoft.com/office/officeart/2005/8/layout/default#18"/>
    <dgm:cxn modelId="{15F8211C-5B1C-48A2-8B86-6D59803B3564}" type="presOf" srcId="{E6BAE3D5-B8DF-4D24-81A0-96611FCBC9DF}" destId="{121225BB-327A-409D-9AA6-BBDD5FDA10DC}" srcOrd="0" destOrd="0" presId="urn:microsoft.com/office/officeart/2005/8/layout/default#18"/>
    <dgm:cxn modelId="{B8AB2156-59AB-425D-8FE8-41AFE2992158}" srcId="{8BD286A7-B399-4083-810A-1AABC8F9F77D}" destId="{8D5A408E-05C3-4B28-B896-B8BF555047BC}" srcOrd="4" destOrd="0" parTransId="{CCEDF29D-6F54-46F0-8F10-5EB2C1748B1B}" sibTransId="{BD051A99-613B-4928-87FF-3C33A03D70D8}"/>
    <dgm:cxn modelId="{E9503E86-8E67-4E2C-A1B0-AB6927E17615}" type="presOf" srcId="{8BD286A7-B399-4083-810A-1AABC8F9F77D}" destId="{A7A5F8B8-0502-4FAC-ABE3-0697E18BFE64}" srcOrd="0" destOrd="0" presId="urn:microsoft.com/office/officeart/2005/8/layout/default#18"/>
    <dgm:cxn modelId="{0AA70FD8-96FC-4D9B-A770-E8B53B3679D3}" type="presOf" srcId="{92AB18BE-92DA-4FAE-8D22-B271E7B3CE76}" destId="{3BCC84B9-3C19-484F-A814-B5FF9C470743}" srcOrd="0" destOrd="0" presId="urn:microsoft.com/office/officeart/2005/8/layout/default#18"/>
    <dgm:cxn modelId="{58A54703-53A7-4BE7-A12B-A2FC0269A455}" srcId="{8BD286A7-B399-4083-810A-1AABC8F9F77D}" destId="{2051F6BB-BB2D-4C12-8831-FA8734B497BC}" srcOrd="3" destOrd="0" parTransId="{F9D83C3C-8C24-481C-9730-1EF188753BAF}" sibTransId="{35799252-BC34-4A43-8609-6CD7E3629AA0}"/>
    <dgm:cxn modelId="{ECBFD5EF-7A5F-4F9F-9580-65EA9750DA1D}" srcId="{8BD286A7-B399-4083-810A-1AABC8F9F77D}" destId="{E6BAE3D5-B8DF-4D24-81A0-96611FCBC9DF}" srcOrd="5" destOrd="0" parTransId="{5D65EFE1-0A4F-49F5-9536-2D455F7A33DA}" sibTransId="{C5CF545E-FAFF-4060-888B-D90453F6C42A}"/>
    <dgm:cxn modelId="{8AF1D68D-ACEB-48D8-ABA6-652CC0B93FBD}" type="presParOf" srcId="{A7A5F8B8-0502-4FAC-ABE3-0697E18BFE64}" destId="{3BCC84B9-3C19-484F-A814-B5FF9C470743}" srcOrd="0" destOrd="0" presId="urn:microsoft.com/office/officeart/2005/8/layout/default#18"/>
    <dgm:cxn modelId="{6144E54B-73C4-40FE-96C4-C99D5376FEFB}" type="presParOf" srcId="{A7A5F8B8-0502-4FAC-ABE3-0697E18BFE64}" destId="{7E2D3A36-4814-42ED-B52A-74A976D26FAA}" srcOrd="1" destOrd="0" presId="urn:microsoft.com/office/officeart/2005/8/layout/default#18"/>
    <dgm:cxn modelId="{CBF9663C-FB1A-4C1B-B3DF-61DC029C45C8}" type="presParOf" srcId="{A7A5F8B8-0502-4FAC-ABE3-0697E18BFE64}" destId="{A68E880B-F197-4FCA-8DE9-FF98A3A4141A}" srcOrd="2" destOrd="0" presId="urn:microsoft.com/office/officeart/2005/8/layout/default#18"/>
    <dgm:cxn modelId="{59085C9B-3B2A-46E3-90A8-6BE94B96999B}" type="presParOf" srcId="{A7A5F8B8-0502-4FAC-ABE3-0697E18BFE64}" destId="{69D7D909-21F2-46A3-8C4B-3FEFA488E53A}" srcOrd="3" destOrd="0" presId="urn:microsoft.com/office/officeart/2005/8/layout/default#18"/>
    <dgm:cxn modelId="{527DB61D-F29A-4EA0-BE77-01D75367741E}" type="presParOf" srcId="{A7A5F8B8-0502-4FAC-ABE3-0697E18BFE64}" destId="{2E5D0CAE-DA1F-4BD6-A73E-E41FED70F817}" srcOrd="4" destOrd="0" presId="urn:microsoft.com/office/officeart/2005/8/layout/default#18"/>
    <dgm:cxn modelId="{BE0ADA12-EC9B-4D1D-B6F5-55C51AE5C6C4}" type="presParOf" srcId="{A7A5F8B8-0502-4FAC-ABE3-0697E18BFE64}" destId="{28D29C10-83F6-4DF2-9DBE-A5CA44919BF9}" srcOrd="5" destOrd="0" presId="urn:microsoft.com/office/officeart/2005/8/layout/default#18"/>
    <dgm:cxn modelId="{52C618B8-CF08-4D38-B4C6-96F7CE601423}" type="presParOf" srcId="{A7A5F8B8-0502-4FAC-ABE3-0697E18BFE64}" destId="{6EE57707-23DB-45D3-95EF-006DEF5E988A}" srcOrd="6" destOrd="0" presId="urn:microsoft.com/office/officeart/2005/8/layout/default#18"/>
    <dgm:cxn modelId="{C23B3786-CC94-4E76-B9FD-CDEF98AFF369}" type="presParOf" srcId="{A7A5F8B8-0502-4FAC-ABE3-0697E18BFE64}" destId="{4FF3F6F4-2C35-462E-97B6-FA1C70FFE5E5}" srcOrd="7" destOrd="0" presId="urn:microsoft.com/office/officeart/2005/8/layout/default#18"/>
    <dgm:cxn modelId="{83D6036E-9A3D-4CAC-8352-55DD2FC62459}" type="presParOf" srcId="{A7A5F8B8-0502-4FAC-ABE3-0697E18BFE64}" destId="{83841497-E853-4A3E-907A-406D6AFC8A10}" srcOrd="8" destOrd="0" presId="urn:microsoft.com/office/officeart/2005/8/layout/default#18"/>
    <dgm:cxn modelId="{885574FB-0FC4-4331-8B5A-4E95F1233774}" type="presParOf" srcId="{A7A5F8B8-0502-4FAC-ABE3-0697E18BFE64}" destId="{8A67BCCD-A881-449A-A6AA-565E8B5148EE}" srcOrd="9" destOrd="0" presId="urn:microsoft.com/office/officeart/2005/8/layout/default#18"/>
    <dgm:cxn modelId="{CB75BD89-AA90-4E6E-A17A-DE3BD6266693}" type="presParOf" srcId="{A7A5F8B8-0502-4FAC-ABE3-0697E18BFE64}" destId="{121225BB-327A-409D-9AA6-BBDD5FDA10DC}" srcOrd="10" destOrd="0" presId="urn:microsoft.com/office/officeart/2005/8/layout/default#1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ED90C92-0EF0-45FD-9B27-0320C6D872CD}" type="doc">
      <dgm:prSet loTypeId="urn:microsoft.com/office/officeart/2005/8/layout/default#19" loCatId="list" qsTypeId="urn:microsoft.com/office/officeart/2005/8/quickstyle/simple1" qsCatId="simple" csTypeId="urn:microsoft.com/office/officeart/2005/8/colors/accent1_2" csCatId="accent1" phldr="1"/>
      <dgm:spPr/>
      <dgm:t>
        <a:bodyPr/>
        <a:lstStyle/>
        <a:p>
          <a:endParaRPr lang="es-EC"/>
        </a:p>
      </dgm:t>
    </dgm:pt>
    <dgm:pt modelId="{3018AEAA-3C3E-4CC5-9DB2-ABD5AB8524D7}">
      <dgm:prSet phldrT="[Texto]" phldr="1"/>
      <dgm:spPr>
        <a:blipFill rotWithShape="0">
          <a:blip xmlns:r="http://schemas.openxmlformats.org/officeDocument/2006/relationships" r:embed="rId1"/>
          <a:stretch>
            <a:fillRect/>
          </a:stretch>
        </a:blipFill>
      </dgm:spPr>
      <dgm:t>
        <a:bodyPr/>
        <a:lstStyle/>
        <a:p>
          <a:endParaRPr lang="es-EC"/>
        </a:p>
      </dgm:t>
    </dgm:pt>
    <dgm:pt modelId="{12815441-63DF-414A-A7B9-DE746B36922F}" type="parTrans" cxnId="{4F2A80C6-FE75-4D94-9073-7717D0685290}">
      <dgm:prSet/>
      <dgm:spPr/>
      <dgm:t>
        <a:bodyPr/>
        <a:lstStyle/>
        <a:p>
          <a:endParaRPr lang="es-EC"/>
        </a:p>
      </dgm:t>
    </dgm:pt>
    <dgm:pt modelId="{3B447F5B-7FF1-4AD3-91C4-48FD83C790F2}" type="sibTrans" cxnId="{4F2A80C6-FE75-4D94-9073-7717D0685290}">
      <dgm:prSet/>
      <dgm:spPr/>
      <dgm:t>
        <a:bodyPr/>
        <a:lstStyle/>
        <a:p>
          <a:endParaRPr lang="es-EC"/>
        </a:p>
      </dgm:t>
    </dgm:pt>
    <dgm:pt modelId="{DE57AFB4-5D85-43D8-BC1D-3915FD28CCBC}">
      <dgm:prSet/>
      <dgm:spPr/>
      <dgm:t>
        <a:bodyPr/>
        <a:lstStyle/>
        <a:p>
          <a:r>
            <a:rPr lang="es-ES" dirty="0" smtClean="0"/>
            <a:t>Viga B8  conectada con el </a:t>
          </a:r>
          <a:r>
            <a:rPr lang="es-ES" dirty="0" err="1" smtClean="0"/>
            <a:t>subramal</a:t>
          </a:r>
          <a:r>
            <a:rPr lang="es-ES" dirty="0" smtClean="0"/>
            <a:t> B8A</a:t>
          </a:r>
          <a:endParaRPr lang="es-EC" dirty="0"/>
        </a:p>
      </dgm:t>
    </dgm:pt>
    <dgm:pt modelId="{48C1D97E-FFBB-40AB-BA66-CC815908BBD8}" type="parTrans" cxnId="{1DB885F2-432D-4148-ADA4-EB11F7F530F4}">
      <dgm:prSet/>
      <dgm:spPr/>
      <dgm:t>
        <a:bodyPr/>
        <a:lstStyle/>
        <a:p>
          <a:endParaRPr lang="es-EC"/>
        </a:p>
      </dgm:t>
    </dgm:pt>
    <dgm:pt modelId="{0DC6D2DC-0AB5-482A-B383-355A5B3CAB2E}" type="sibTrans" cxnId="{1DB885F2-432D-4148-ADA4-EB11F7F530F4}">
      <dgm:prSet/>
      <dgm:spPr/>
      <dgm:t>
        <a:bodyPr/>
        <a:lstStyle/>
        <a:p>
          <a:endParaRPr lang="es-EC"/>
        </a:p>
      </dgm:t>
    </dgm:pt>
    <dgm:pt modelId="{6D3AED87-E848-4858-B71F-856822A8213F}" type="pres">
      <dgm:prSet presAssocID="{8ED90C92-0EF0-45FD-9B27-0320C6D872CD}" presName="diagram" presStyleCnt="0">
        <dgm:presLayoutVars>
          <dgm:dir/>
          <dgm:resizeHandles val="exact"/>
        </dgm:presLayoutVars>
      </dgm:prSet>
      <dgm:spPr/>
      <dgm:t>
        <a:bodyPr/>
        <a:lstStyle/>
        <a:p>
          <a:endParaRPr lang="es-EC"/>
        </a:p>
      </dgm:t>
    </dgm:pt>
    <dgm:pt modelId="{A4610645-0BB8-4805-B692-239FEBFBD2B3}" type="pres">
      <dgm:prSet presAssocID="{DE57AFB4-5D85-43D8-BC1D-3915FD28CCBC}" presName="node" presStyleLbl="node1" presStyleIdx="0" presStyleCnt="2">
        <dgm:presLayoutVars>
          <dgm:bulletEnabled val="1"/>
        </dgm:presLayoutVars>
      </dgm:prSet>
      <dgm:spPr/>
      <dgm:t>
        <a:bodyPr/>
        <a:lstStyle/>
        <a:p>
          <a:endParaRPr lang="es-EC"/>
        </a:p>
      </dgm:t>
    </dgm:pt>
    <dgm:pt modelId="{CB1CF858-D6A3-4B28-944F-1BD592007027}" type="pres">
      <dgm:prSet presAssocID="{0DC6D2DC-0AB5-482A-B383-355A5B3CAB2E}" presName="sibTrans" presStyleCnt="0"/>
      <dgm:spPr/>
    </dgm:pt>
    <dgm:pt modelId="{11F7AA80-C22E-4FB8-A10C-3FA7D226A9D2}" type="pres">
      <dgm:prSet presAssocID="{3018AEAA-3C3E-4CC5-9DB2-ABD5AB8524D7}" presName="node" presStyleLbl="node1" presStyleIdx="1" presStyleCnt="2">
        <dgm:presLayoutVars>
          <dgm:bulletEnabled val="1"/>
        </dgm:presLayoutVars>
      </dgm:prSet>
      <dgm:spPr/>
      <dgm:t>
        <a:bodyPr/>
        <a:lstStyle/>
        <a:p>
          <a:endParaRPr lang="es-EC"/>
        </a:p>
      </dgm:t>
    </dgm:pt>
  </dgm:ptLst>
  <dgm:cxnLst>
    <dgm:cxn modelId="{0E67CE7D-C3E2-4A09-B389-BDC907DDEC64}" type="presOf" srcId="{3018AEAA-3C3E-4CC5-9DB2-ABD5AB8524D7}" destId="{11F7AA80-C22E-4FB8-A10C-3FA7D226A9D2}" srcOrd="0" destOrd="0" presId="urn:microsoft.com/office/officeart/2005/8/layout/default#19"/>
    <dgm:cxn modelId="{E07F677E-36D7-4932-90C2-9F92C5AFC06B}" type="presOf" srcId="{8ED90C92-0EF0-45FD-9B27-0320C6D872CD}" destId="{6D3AED87-E848-4858-B71F-856822A8213F}" srcOrd="0" destOrd="0" presId="urn:microsoft.com/office/officeart/2005/8/layout/default#19"/>
    <dgm:cxn modelId="{244421EC-D9F6-4B26-ABB8-7933D5E20A10}" type="presOf" srcId="{DE57AFB4-5D85-43D8-BC1D-3915FD28CCBC}" destId="{A4610645-0BB8-4805-B692-239FEBFBD2B3}" srcOrd="0" destOrd="0" presId="urn:microsoft.com/office/officeart/2005/8/layout/default#19"/>
    <dgm:cxn modelId="{1DB885F2-432D-4148-ADA4-EB11F7F530F4}" srcId="{8ED90C92-0EF0-45FD-9B27-0320C6D872CD}" destId="{DE57AFB4-5D85-43D8-BC1D-3915FD28CCBC}" srcOrd="0" destOrd="0" parTransId="{48C1D97E-FFBB-40AB-BA66-CC815908BBD8}" sibTransId="{0DC6D2DC-0AB5-482A-B383-355A5B3CAB2E}"/>
    <dgm:cxn modelId="{4F2A80C6-FE75-4D94-9073-7717D0685290}" srcId="{8ED90C92-0EF0-45FD-9B27-0320C6D872CD}" destId="{3018AEAA-3C3E-4CC5-9DB2-ABD5AB8524D7}" srcOrd="1" destOrd="0" parTransId="{12815441-63DF-414A-A7B9-DE746B36922F}" sibTransId="{3B447F5B-7FF1-4AD3-91C4-48FD83C790F2}"/>
    <dgm:cxn modelId="{58C123B7-D0C1-4E21-B058-51E52D956AFE}" type="presParOf" srcId="{6D3AED87-E848-4858-B71F-856822A8213F}" destId="{A4610645-0BB8-4805-B692-239FEBFBD2B3}" srcOrd="0" destOrd="0" presId="urn:microsoft.com/office/officeart/2005/8/layout/default#19"/>
    <dgm:cxn modelId="{71249937-C583-4FCB-9B66-8F38755C218D}" type="presParOf" srcId="{6D3AED87-E848-4858-B71F-856822A8213F}" destId="{CB1CF858-D6A3-4B28-944F-1BD592007027}" srcOrd="1" destOrd="0" presId="urn:microsoft.com/office/officeart/2005/8/layout/default#19"/>
    <dgm:cxn modelId="{D01B9CC6-001B-43A1-BA76-55E85BABAE02}" type="presParOf" srcId="{6D3AED87-E848-4858-B71F-856822A8213F}" destId="{11F7AA80-C22E-4FB8-A10C-3FA7D226A9D2}" srcOrd="2" destOrd="0" presId="urn:microsoft.com/office/officeart/2005/8/layout/default#1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852028-584D-465E-89A2-62369BBE6A94}" type="doc">
      <dgm:prSet loTypeId="urn:microsoft.com/office/officeart/2005/8/layout/pList1#1" loCatId="list" qsTypeId="urn:microsoft.com/office/officeart/2005/8/quickstyle/simple1" qsCatId="simple" csTypeId="urn:microsoft.com/office/officeart/2005/8/colors/accent1_2" csCatId="accent1" phldr="0"/>
      <dgm:spPr/>
      <dgm:t>
        <a:bodyPr/>
        <a:lstStyle/>
        <a:p>
          <a:endParaRPr lang="es-EC"/>
        </a:p>
      </dgm:t>
    </dgm:pt>
    <dgm:pt modelId="{67280DC2-B14D-401B-9984-D1E6212E313C}" type="pres">
      <dgm:prSet presAssocID="{D6852028-584D-465E-89A2-62369BBE6A94}" presName="Name0" presStyleCnt="0">
        <dgm:presLayoutVars>
          <dgm:dir/>
          <dgm:resizeHandles val="exact"/>
        </dgm:presLayoutVars>
      </dgm:prSet>
      <dgm:spPr/>
      <dgm:t>
        <a:bodyPr/>
        <a:lstStyle/>
        <a:p>
          <a:endParaRPr lang="es-EC"/>
        </a:p>
      </dgm:t>
    </dgm:pt>
  </dgm:ptLst>
  <dgm:cxnLst>
    <dgm:cxn modelId="{4B226CDC-F9ED-41E4-BA2C-102B4E2E0CDF}" type="presOf" srcId="{D6852028-584D-465E-89A2-62369BBE6A94}" destId="{67280DC2-B14D-401B-9984-D1E6212E313C}" srcOrd="0" destOrd="0" presId="urn:microsoft.com/office/officeart/2005/8/layout/p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4D7741-1C33-4178-B631-2E1EA8832270}"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s-EC"/>
        </a:p>
      </dgm:t>
    </dgm:pt>
    <dgm:pt modelId="{64FD5D80-2720-4DE2-8C8B-EDF0C0EBE3DF}">
      <dgm:prSet phldrT="[Texto]"/>
      <dgm:spPr/>
      <dgm:t>
        <a:bodyPr/>
        <a:lstStyle/>
        <a:p>
          <a:r>
            <a:rPr lang="es-EC" dirty="0" smtClean="0"/>
            <a:t>Conexiones a momento </a:t>
          </a:r>
          <a:endParaRPr lang="es-EC" dirty="0"/>
        </a:p>
      </dgm:t>
    </dgm:pt>
    <dgm:pt modelId="{C5BFBD61-62BF-41B0-9193-9C7502C158A9}" type="parTrans" cxnId="{17ED0E6F-25D6-4788-B2F6-2B74D5E4DC05}">
      <dgm:prSet/>
      <dgm:spPr/>
      <dgm:t>
        <a:bodyPr/>
        <a:lstStyle/>
        <a:p>
          <a:endParaRPr lang="es-EC"/>
        </a:p>
      </dgm:t>
    </dgm:pt>
    <dgm:pt modelId="{54AAC53B-C839-4EE9-AEE7-E947D4119564}" type="sibTrans" cxnId="{17ED0E6F-25D6-4788-B2F6-2B74D5E4DC05}">
      <dgm:prSet/>
      <dgm:spPr/>
      <dgm:t>
        <a:bodyPr/>
        <a:lstStyle/>
        <a:p>
          <a:endParaRPr lang="es-EC"/>
        </a:p>
      </dgm:t>
    </dgm:pt>
    <dgm:pt modelId="{67CAA17C-E26E-4F7F-A3DE-BADD21FF3DFA}">
      <dgm:prSet phldrT="[Texto]"/>
      <dgm:spPr/>
      <dgm:t>
        <a:bodyPr/>
        <a:lstStyle/>
        <a:p>
          <a:r>
            <a:rPr lang="es-EC" dirty="0" smtClean="0"/>
            <a:t>Conexiones simples </a:t>
          </a:r>
          <a:endParaRPr lang="es-EC" dirty="0"/>
        </a:p>
      </dgm:t>
    </dgm:pt>
    <dgm:pt modelId="{4D119197-AFA0-4030-98CE-EB2BAA12FB92}" type="parTrans" cxnId="{1CEE5CF7-B63F-449B-8B35-6FD4D58A97B5}">
      <dgm:prSet/>
      <dgm:spPr/>
      <dgm:t>
        <a:bodyPr/>
        <a:lstStyle/>
        <a:p>
          <a:endParaRPr lang="es-EC"/>
        </a:p>
      </dgm:t>
    </dgm:pt>
    <dgm:pt modelId="{9F1DC615-08D7-4AE4-B494-E887C8682C22}" type="sibTrans" cxnId="{1CEE5CF7-B63F-449B-8B35-6FD4D58A97B5}">
      <dgm:prSet/>
      <dgm:spPr/>
      <dgm:t>
        <a:bodyPr/>
        <a:lstStyle/>
        <a:p>
          <a:endParaRPr lang="es-EC"/>
        </a:p>
      </dgm:t>
    </dgm:pt>
    <dgm:pt modelId="{C20C1BBF-98EC-458E-BFA4-4512269B22FC}">
      <dgm:prSet phldrT="[Texto]"/>
      <dgm:spPr/>
      <dgm:t>
        <a:bodyPr/>
        <a:lstStyle/>
        <a:p>
          <a:r>
            <a:rPr lang="es-EC" dirty="0" smtClean="0"/>
            <a:t>Conexiones arriostradas</a:t>
          </a:r>
          <a:endParaRPr lang="es-EC" dirty="0"/>
        </a:p>
      </dgm:t>
    </dgm:pt>
    <dgm:pt modelId="{2BD0BD56-CD4C-4919-B25C-1F7BAD30C713}" type="parTrans" cxnId="{559EA1AC-92B2-416A-AABE-9A5916462D22}">
      <dgm:prSet/>
      <dgm:spPr/>
      <dgm:t>
        <a:bodyPr/>
        <a:lstStyle/>
        <a:p>
          <a:endParaRPr lang="es-EC"/>
        </a:p>
      </dgm:t>
    </dgm:pt>
    <dgm:pt modelId="{45CC881C-29E3-4539-8FA0-C233DA257E85}" type="sibTrans" cxnId="{559EA1AC-92B2-416A-AABE-9A5916462D22}">
      <dgm:prSet/>
      <dgm:spPr/>
      <dgm:t>
        <a:bodyPr/>
        <a:lstStyle/>
        <a:p>
          <a:endParaRPr lang="es-EC"/>
        </a:p>
      </dgm:t>
    </dgm:pt>
    <dgm:pt modelId="{35A09652-3221-4957-A40F-3DD1CAB1B379}" type="pres">
      <dgm:prSet presAssocID="{A34D7741-1C33-4178-B631-2E1EA8832270}" presName="linear" presStyleCnt="0">
        <dgm:presLayoutVars>
          <dgm:dir/>
          <dgm:resizeHandles val="exact"/>
        </dgm:presLayoutVars>
      </dgm:prSet>
      <dgm:spPr/>
      <dgm:t>
        <a:bodyPr/>
        <a:lstStyle/>
        <a:p>
          <a:endParaRPr lang="es-EC"/>
        </a:p>
      </dgm:t>
    </dgm:pt>
    <dgm:pt modelId="{1454255D-4EA7-4098-9453-A0029E946736}" type="pres">
      <dgm:prSet presAssocID="{64FD5D80-2720-4DE2-8C8B-EDF0C0EBE3DF}" presName="comp" presStyleCnt="0"/>
      <dgm:spPr/>
    </dgm:pt>
    <dgm:pt modelId="{C018907A-2340-4FD7-B264-A24ACC52B977}" type="pres">
      <dgm:prSet presAssocID="{64FD5D80-2720-4DE2-8C8B-EDF0C0EBE3DF}" presName="box" presStyleLbl="node1" presStyleIdx="0" presStyleCnt="3"/>
      <dgm:spPr/>
      <dgm:t>
        <a:bodyPr/>
        <a:lstStyle/>
        <a:p>
          <a:endParaRPr lang="es-EC"/>
        </a:p>
      </dgm:t>
    </dgm:pt>
    <dgm:pt modelId="{30287121-EF8A-4460-BEC1-AAE9C1A966E9}" type="pres">
      <dgm:prSet presAssocID="{64FD5D80-2720-4DE2-8C8B-EDF0C0EBE3DF}" presName="img" presStyleLbl="fgImgPlace1" presStyleIdx="0" presStyleCnt="3"/>
      <dgm:spPr>
        <a:blipFill rotWithShape="0">
          <a:blip xmlns:r="http://schemas.openxmlformats.org/officeDocument/2006/relationships" r:embed="rId1"/>
          <a:stretch>
            <a:fillRect/>
          </a:stretch>
        </a:blipFill>
      </dgm:spPr>
    </dgm:pt>
    <dgm:pt modelId="{7E5B0FF1-E026-4F0A-9D64-608A6EEA1C16}" type="pres">
      <dgm:prSet presAssocID="{64FD5D80-2720-4DE2-8C8B-EDF0C0EBE3DF}" presName="text" presStyleLbl="node1" presStyleIdx="0" presStyleCnt="3">
        <dgm:presLayoutVars>
          <dgm:bulletEnabled val="1"/>
        </dgm:presLayoutVars>
      </dgm:prSet>
      <dgm:spPr/>
      <dgm:t>
        <a:bodyPr/>
        <a:lstStyle/>
        <a:p>
          <a:endParaRPr lang="es-EC"/>
        </a:p>
      </dgm:t>
    </dgm:pt>
    <dgm:pt modelId="{D4F8F896-9496-43C8-9826-10A4332A68C4}" type="pres">
      <dgm:prSet presAssocID="{54AAC53B-C839-4EE9-AEE7-E947D4119564}" presName="spacer" presStyleCnt="0"/>
      <dgm:spPr/>
    </dgm:pt>
    <dgm:pt modelId="{2D8B9233-6F09-4BA6-9E20-69276C8840FD}" type="pres">
      <dgm:prSet presAssocID="{67CAA17C-E26E-4F7F-A3DE-BADD21FF3DFA}" presName="comp" presStyleCnt="0"/>
      <dgm:spPr/>
    </dgm:pt>
    <dgm:pt modelId="{455237D9-D786-466E-BFA0-442E7F9438D2}" type="pres">
      <dgm:prSet presAssocID="{67CAA17C-E26E-4F7F-A3DE-BADD21FF3DFA}" presName="box" presStyleLbl="node1" presStyleIdx="1" presStyleCnt="3" custLinFactNeighborX="131" custLinFactNeighborY="-628"/>
      <dgm:spPr/>
      <dgm:t>
        <a:bodyPr/>
        <a:lstStyle/>
        <a:p>
          <a:endParaRPr lang="es-EC"/>
        </a:p>
      </dgm:t>
    </dgm:pt>
    <dgm:pt modelId="{44C3128F-CC80-452C-9EA9-E78384AF8C8F}" type="pres">
      <dgm:prSet presAssocID="{67CAA17C-E26E-4F7F-A3DE-BADD21FF3DFA}" presName="img" presStyleLbl="fgImgPlace1" presStyleIdx="1" presStyleCnt="3"/>
      <dgm:spPr>
        <a:blipFill rotWithShape="0">
          <a:blip xmlns:r="http://schemas.openxmlformats.org/officeDocument/2006/relationships" r:embed="rId2"/>
          <a:stretch>
            <a:fillRect/>
          </a:stretch>
        </a:blipFill>
      </dgm:spPr>
    </dgm:pt>
    <dgm:pt modelId="{FC6B051B-E7CF-46D6-A82C-6E28F7A28B80}" type="pres">
      <dgm:prSet presAssocID="{67CAA17C-E26E-4F7F-A3DE-BADD21FF3DFA}" presName="text" presStyleLbl="node1" presStyleIdx="1" presStyleCnt="3">
        <dgm:presLayoutVars>
          <dgm:bulletEnabled val="1"/>
        </dgm:presLayoutVars>
      </dgm:prSet>
      <dgm:spPr/>
      <dgm:t>
        <a:bodyPr/>
        <a:lstStyle/>
        <a:p>
          <a:endParaRPr lang="es-EC"/>
        </a:p>
      </dgm:t>
    </dgm:pt>
    <dgm:pt modelId="{48E7CD3F-32FC-4391-974F-D24FA7DA6003}" type="pres">
      <dgm:prSet presAssocID="{9F1DC615-08D7-4AE4-B494-E887C8682C22}" presName="spacer" presStyleCnt="0"/>
      <dgm:spPr/>
    </dgm:pt>
    <dgm:pt modelId="{0732B69E-24E8-496B-9514-33698DA98BFE}" type="pres">
      <dgm:prSet presAssocID="{C20C1BBF-98EC-458E-BFA4-4512269B22FC}" presName="comp" presStyleCnt="0"/>
      <dgm:spPr/>
    </dgm:pt>
    <dgm:pt modelId="{184945F8-63EF-41E8-AA8B-DDEDD144F76E}" type="pres">
      <dgm:prSet presAssocID="{C20C1BBF-98EC-458E-BFA4-4512269B22FC}" presName="box" presStyleLbl="node1" presStyleIdx="2" presStyleCnt="3"/>
      <dgm:spPr/>
      <dgm:t>
        <a:bodyPr/>
        <a:lstStyle/>
        <a:p>
          <a:endParaRPr lang="es-EC"/>
        </a:p>
      </dgm:t>
    </dgm:pt>
    <dgm:pt modelId="{A2FC0665-8B3B-4D41-BD33-C30F93FF311C}" type="pres">
      <dgm:prSet presAssocID="{C20C1BBF-98EC-458E-BFA4-4512269B22FC}" presName="img" presStyleLbl="fgImgPlace1" presStyleIdx="2" presStyleCnt="3"/>
      <dgm:spPr>
        <a:blipFill rotWithShape="0">
          <a:blip xmlns:r="http://schemas.openxmlformats.org/officeDocument/2006/relationships" r:embed="rId3"/>
          <a:stretch>
            <a:fillRect/>
          </a:stretch>
        </a:blipFill>
      </dgm:spPr>
    </dgm:pt>
    <dgm:pt modelId="{AF5ADBE5-25E2-4576-BDDE-13BCE821E56F}" type="pres">
      <dgm:prSet presAssocID="{C20C1BBF-98EC-458E-BFA4-4512269B22FC}" presName="text" presStyleLbl="node1" presStyleIdx="2" presStyleCnt="3">
        <dgm:presLayoutVars>
          <dgm:bulletEnabled val="1"/>
        </dgm:presLayoutVars>
      </dgm:prSet>
      <dgm:spPr/>
      <dgm:t>
        <a:bodyPr/>
        <a:lstStyle/>
        <a:p>
          <a:endParaRPr lang="es-EC"/>
        </a:p>
      </dgm:t>
    </dgm:pt>
  </dgm:ptLst>
  <dgm:cxnLst>
    <dgm:cxn modelId="{D84CA2C8-BFD1-4AE5-80C1-4F2B4F411856}" type="presOf" srcId="{67CAA17C-E26E-4F7F-A3DE-BADD21FF3DFA}" destId="{FC6B051B-E7CF-46D6-A82C-6E28F7A28B80}" srcOrd="1" destOrd="0" presId="urn:microsoft.com/office/officeart/2005/8/layout/vList4#1"/>
    <dgm:cxn modelId="{4C864680-4994-4840-9FAD-703BC71E0C84}" type="presOf" srcId="{A34D7741-1C33-4178-B631-2E1EA8832270}" destId="{35A09652-3221-4957-A40F-3DD1CAB1B379}" srcOrd="0" destOrd="0" presId="urn:microsoft.com/office/officeart/2005/8/layout/vList4#1"/>
    <dgm:cxn modelId="{C17D846A-FBEF-4F1C-AABF-1A2E1E7DD916}" type="presOf" srcId="{C20C1BBF-98EC-458E-BFA4-4512269B22FC}" destId="{184945F8-63EF-41E8-AA8B-DDEDD144F76E}" srcOrd="0" destOrd="0" presId="urn:microsoft.com/office/officeart/2005/8/layout/vList4#1"/>
    <dgm:cxn modelId="{8E84FF5A-AFD0-40DC-8291-1A571B23B15B}" type="presOf" srcId="{C20C1BBF-98EC-458E-BFA4-4512269B22FC}" destId="{AF5ADBE5-25E2-4576-BDDE-13BCE821E56F}" srcOrd="1" destOrd="0" presId="urn:microsoft.com/office/officeart/2005/8/layout/vList4#1"/>
    <dgm:cxn modelId="{D1552D3C-D042-48DB-867F-DBEB547B44F4}" type="presOf" srcId="{67CAA17C-E26E-4F7F-A3DE-BADD21FF3DFA}" destId="{455237D9-D786-466E-BFA0-442E7F9438D2}" srcOrd="0" destOrd="0" presId="urn:microsoft.com/office/officeart/2005/8/layout/vList4#1"/>
    <dgm:cxn modelId="{559EA1AC-92B2-416A-AABE-9A5916462D22}" srcId="{A34D7741-1C33-4178-B631-2E1EA8832270}" destId="{C20C1BBF-98EC-458E-BFA4-4512269B22FC}" srcOrd="2" destOrd="0" parTransId="{2BD0BD56-CD4C-4919-B25C-1F7BAD30C713}" sibTransId="{45CC881C-29E3-4539-8FA0-C233DA257E85}"/>
    <dgm:cxn modelId="{1CEE5CF7-B63F-449B-8B35-6FD4D58A97B5}" srcId="{A34D7741-1C33-4178-B631-2E1EA8832270}" destId="{67CAA17C-E26E-4F7F-A3DE-BADD21FF3DFA}" srcOrd="1" destOrd="0" parTransId="{4D119197-AFA0-4030-98CE-EB2BAA12FB92}" sibTransId="{9F1DC615-08D7-4AE4-B494-E887C8682C22}"/>
    <dgm:cxn modelId="{5D5E75EB-F10F-4870-AC88-CEEA2C27E2B1}" type="presOf" srcId="{64FD5D80-2720-4DE2-8C8B-EDF0C0EBE3DF}" destId="{C018907A-2340-4FD7-B264-A24ACC52B977}" srcOrd="0" destOrd="0" presId="urn:microsoft.com/office/officeart/2005/8/layout/vList4#1"/>
    <dgm:cxn modelId="{17ED0E6F-25D6-4788-B2F6-2B74D5E4DC05}" srcId="{A34D7741-1C33-4178-B631-2E1EA8832270}" destId="{64FD5D80-2720-4DE2-8C8B-EDF0C0EBE3DF}" srcOrd="0" destOrd="0" parTransId="{C5BFBD61-62BF-41B0-9193-9C7502C158A9}" sibTransId="{54AAC53B-C839-4EE9-AEE7-E947D4119564}"/>
    <dgm:cxn modelId="{8C7C9057-F426-4A5B-A765-D62118234CBF}" type="presOf" srcId="{64FD5D80-2720-4DE2-8C8B-EDF0C0EBE3DF}" destId="{7E5B0FF1-E026-4F0A-9D64-608A6EEA1C16}" srcOrd="1" destOrd="0" presId="urn:microsoft.com/office/officeart/2005/8/layout/vList4#1"/>
    <dgm:cxn modelId="{7CFD5D48-7C47-4BDD-83FE-F92B893FC76A}" type="presParOf" srcId="{35A09652-3221-4957-A40F-3DD1CAB1B379}" destId="{1454255D-4EA7-4098-9453-A0029E946736}" srcOrd="0" destOrd="0" presId="urn:microsoft.com/office/officeart/2005/8/layout/vList4#1"/>
    <dgm:cxn modelId="{C2231F55-61E8-41C6-BE92-F6050F670A05}" type="presParOf" srcId="{1454255D-4EA7-4098-9453-A0029E946736}" destId="{C018907A-2340-4FD7-B264-A24ACC52B977}" srcOrd="0" destOrd="0" presId="urn:microsoft.com/office/officeart/2005/8/layout/vList4#1"/>
    <dgm:cxn modelId="{0324FA98-9A93-41A6-A6B4-807CE8E8560C}" type="presParOf" srcId="{1454255D-4EA7-4098-9453-A0029E946736}" destId="{30287121-EF8A-4460-BEC1-AAE9C1A966E9}" srcOrd="1" destOrd="0" presId="urn:microsoft.com/office/officeart/2005/8/layout/vList4#1"/>
    <dgm:cxn modelId="{36E8884E-E0D8-4147-8EAC-C583AF554A90}" type="presParOf" srcId="{1454255D-4EA7-4098-9453-A0029E946736}" destId="{7E5B0FF1-E026-4F0A-9D64-608A6EEA1C16}" srcOrd="2" destOrd="0" presId="urn:microsoft.com/office/officeart/2005/8/layout/vList4#1"/>
    <dgm:cxn modelId="{D99B4C4A-C0B0-4A5E-AB7F-1A1ACFE5BE30}" type="presParOf" srcId="{35A09652-3221-4957-A40F-3DD1CAB1B379}" destId="{D4F8F896-9496-43C8-9826-10A4332A68C4}" srcOrd="1" destOrd="0" presId="urn:microsoft.com/office/officeart/2005/8/layout/vList4#1"/>
    <dgm:cxn modelId="{A200681D-BBA0-455E-827A-35695332A952}" type="presParOf" srcId="{35A09652-3221-4957-A40F-3DD1CAB1B379}" destId="{2D8B9233-6F09-4BA6-9E20-69276C8840FD}" srcOrd="2" destOrd="0" presId="urn:microsoft.com/office/officeart/2005/8/layout/vList4#1"/>
    <dgm:cxn modelId="{9A3DB290-C301-4CAB-AE08-85062209A279}" type="presParOf" srcId="{2D8B9233-6F09-4BA6-9E20-69276C8840FD}" destId="{455237D9-D786-466E-BFA0-442E7F9438D2}" srcOrd="0" destOrd="0" presId="urn:microsoft.com/office/officeart/2005/8/layout/vList4#1"/>
    <dgm:cxn modelId="{1E9319E2-9CB0-46F8-80DB-386F1F2A4E2B}" type="presParOf" srcId="{2D8B9233-6F09-4BA6-9E20-69276C8840FD}" destId="{44C3128F-CC80-452C-9EA9-E78384AF8C8F}" srcOrd="1" destOrd="0" presId="urn:microsoft.com/office/officeart/2005/8/layout/vList4#1"/>
    <dgm:cxn modelId="{1716DA92-060B-4F9D-B5C7-098AC775078C}" type="presParOf" srcId="{2D8B9233-6F09-4BA6-9E20-69276C8840FD}" destId="{FC6B051B-E7CF-46D6-A82C-6E28F7A28B80}" srcOrd="2" destOrd="0" presId="urn:microsoft.com/office/officeart/2005/8/layout/vList4#1"/>
    <dgm:cxn modelId="{401B6327-F9E7-4CCC-9EC1-0D3A61C55752}" type="presParOf" srcId="{35A09652-3221-4957-A40F-3DD1CAB1B379}" destId="{48E7CD3F-32FC-4391-974F-D24FA7DA6003}" srcOrd="3" destOrd="0" presId="urn:microsoft.com/office/officeart/2005/8/layout/vList4#1"/>
    <dgm:cxn modelId="{CB700D27-9D1D-40E4-A9ED-9B46AD4AF866}" type="presParOf" srcId="{35A09652-3221-4957-A40F-3DD1CAB1B379}" destId="{0732B69E-24E8-496B-9514-33698DA98BFE}" srcOrd="4" destOrd="0" presId="urn:microsoft.com/office/officeart/2005/8/layout/vList4#1"/>
    <dgm:cxn modelId="{440D670A-C458-49D3-95A8-3D823E233481}" type="presParOf" srcId="{0732B69E-24E8-496B-9514-33698DA98BFE}" destId="{184945F8-63EF-41E8-AA8B-DDEDD144F76E}" srcOrd="0" destOrd="0" presId="urn:microsoft.com/office/officeart/2005/8/layout/vList4#1"/>
    <dgm:cxn modelId="{5FBC21E0-F64D-4F96-89B3-F39955B41770}" type="presParOf" srcId="{0732B69E-24E8-496B-9514-33698DA98BFE}" destId="{A2FC0665-8B3B-4D41-BD33-C30F93FF311C}" srcOrd="1" destOrd="0" presId="urn:microsoft.com/office/officeart/2005/8/layout/vList4#1"/>
    <dgm:cxn modelId="{3F514E4B-3B98-41E3-884C-517C985256FA}" type="presParOf" srcId="{0732B69E-24E8-496B-9514-33698DA98BFE}" destId="{AF5ADBE5-25E2-4576-BDDE-13BCE821E56F}" srcOrd="2" destOrd="0" presId="urn:microsoft.com/office/officeart/2005/8/layout/vList4#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5E615F-675D-48A3-8A1F-EF4E204743E5}"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s-EC"/>
        </a:p>
      </dgm:t>
    </dgm:pt>
    <dgm:pt modelId="{E08E5ECF-45F3-4506-8F6D-8BA598FB0171}">
      <dgm:prSet phldrT="[Texto]"/>
      <dgm:spPr/>
      <dgm:t>
        <a:bodyPr/>
        <a:lstStyle/>
        <a:p>
          <a:r>
            <a:rPr lang="es-EC" dirty="0" smtClean="0"/>
            <a:t>Estudio de conexiones estructurales</a:t>
          </a:r>
          <a:endParaRPr lang="es-EC" dirty="0"/>
        </a:p>
      </dgm:t>
    </dgm:pt>
    <dgm:pt modelId="{4B806CFB-F31C-42B7-BDFC-1C45476B04CB}" type="parTrans" cxnId="{4350EFB1-EC4F-45D1-83AF-B64D30694D80}">
      <dgm:prSet/>
      <dgm:spPr/>
      <dgm:t>
        <a:bodyPr/>
        <a:lstStyle/>
        <a:p>
          <a:endParaRPr lang="es-EC"/>
        </a:p>
      </dgm:t>
    </dgm:pt>
    <dgm:pt modelId="{59EDADA7-A42D-45F3-A185-10E4A20F0AF2}" type="sibTrans" cxnId="{4350EFB1-EC4F-45D1-83AF-B64D30694D80}">
      <dgm:prSet/>
      <dgm:spPr/>
      <dgm:t>
        <a:bodyPr/>
        <a:lstStyle/>
        <a:p>
          <a:endParaRPr lang="es-EC"/>
        </a:p>
      </dgm:t>
    </dgm:pt>
    <dgm:pt modelId="{DF2FDB90-41B6-4AF3-9FEE-FC120075EB6C}">
      <dgm:prSet phldrT="[Texto]"/>
      <dgm:spPr/>
      <dgm:t>
        <a:bodyPr/>
        <a:lstStyle/>
        <a:p>
          <a:r>
            <a:rPr lang="es-EC" dirty="0" smtClean="0"/>
            <a:t>Simulación de conexiones estructurales</a:t>
          </a:r>
          <a:endParaRPr lang="es-EC" dirty="0"/>
        </a:p>
      </dgm:t>
    </dgm:pt>
    <dgm:pt modelId="{E931724C-2DE7-40D2-B715-B90F2533FA45}" type="parTrans" cxnId="{FF28F4D9-7620-4D93-AEBA-CE6EFD57C506}">
      <dgm:prSet/>
      <dgm:spPr/>
      <dgm:t>
        <a:bodyPr/>
        <a:lstStyle/>
        <a:p>
          <a:endParaRPr lang="es-EC"/>
        </a:p>
      </dgm:t>
    </dgm:pt>
    <dgm:pt modelId="{E70BEA19-4A21-438B-9F51-5C1B87FF2547}" type="sibTrans" cxnId="{FF28F4D9-7620-4D93-AEBA-CE6EFD57C506}">
      <dgm:prSet/>
      <dgm:spPr/>
      <dgm:t>
        <a:bodyPr/>
        <a:lstStyle/>
        <a:p>
          <a:endParaRPr lang="es-EC"/>
        </a:p>
      </dgm:t>
    </dgm:pt>
    <dgm:pt modelId="{A9519022-0AD6-44D3-9C97-A947ED6323C1}">
      <dgm:prSet phldrT="[Texto]"/>
      <dgm:spPr/>
      <dgm:t>
        <a:bodyPr/>
        <a:lstStyle/>
        <a:p>
          <a:r>
            <a:rPr lang="es-EC" dirty="0" smtClean="0"/>
            <a:t>Tipos de conexiones mas utilizadas</a:t>
          </a:r>
          <a:endParaRPr lang="es-EC" dirty="0"/>
        </a:p>
      </dgm:t>
    </dgm:pt>
    <dgm:pt modelId="{2CFF7935-50A2-4613-A30F-056F7E9E9911}" type="parTrans" cxnId="{2ECF7948-CCD7-4A69-9361-FCC1027A3D2E}">
      <dgm:prSet/>
      <dgm:spPr/>
      <dgm:t>
        <a:bodyPr/>
        <a:lstStyle/>
        <a:p>
          <a:endParaRPr lang="es-EC"/>
        </a:p>
      </dgm:t>
    </dgm:pt>
    <dgm:pt modelId="{15126CDE-54B5-4907-A6EE-5043A6C796F8}" type="sibTrans" cxnId="{2ECF7948-CCD7-4A69-9361-FCC1027A3D2E}">
      <dgm:prSet/>
      <dgm:spPr/>
      <dgm:t>
        <a:bodyPr/>
        <a:lstStyle/>
        <a:p>
          <a:endParaRPr lang="es-EC"/>
        </a:p>
      </dgm:t>
    </dgm:pt>
    <dgm:pt modelId="{72E935E8-B166-4B0F-AAAB-6C2CA8B8574F}">
      <dgm:prSet phldrT="[Texto]"/>
      <dgm:spPr/>
      <dgm:t>
        <a:bodyPr/>
        <a:lstStyle/>
        <a:p>
          <a:r>
            <a:rPr lang="es-EC" dirty="0" smtClean="0"/>
            <a:t>Comportamiento de las conexiones</a:t>
          </a:r>
          <a:endParaRPr lang="es-EC" dirty="0"/>
        </a:p>
      </dgm:t>
    </dgm:pt>
    <dgm:pt modelId="{74F6523C-449A-4CC9-B811-6E845DD08376}" type="parTrans" cxnId="{53178293-D7AB-4CA2-B703-E727BA9B6F4D}">
      <dgm:prSet/>
      <dgm:spPr/>
      <dgm:t>
        <a:bodyPr/>
        <a:lstStyle/>
        <a:p>
          <a:endParaRPr lang="es-EC"/>
        </a:p>
      </dgm:t>
    </dgm:pt>
    <dgm:pt modelId="{03083958-D5D3-4DB2-99D4-E599FE44E229}" type="sibTrans" cxnId="{53178293-D7AB-4CA2-B703-E727BA9B6F4D}">
      <dgm:prSet/>
      <dgm:spPr/>
      <dgm:t>
        <a:bodyPr/>
        <a:lstStyle/>
        <a:p>
          <a:endParaRPr lang="es-EC"/>
        </a:p>
      </dgm:t>
    </dgm:pt>
    <dgm:pt modelId="{0A8309B9-24B6-4E1E-BC8A-C48E94E0382C}" type="pres">
      <dgm:prSet presAssocID="{BD5E615F-675D-48A3-8A1F-EF4E204743E5}" presName="diagram" presStyleCnt="0">
        <dgm:presLayoutVars>
          <dgm:dir/>
          <dgm:resizeHandles val="exact"/>
        </dgm:presLayoutVars>
      </dgm:prSet>
      <dgm:spPr/>
      <dgm:t>
        <a:bodyPr/>
        <a:lstStyle/>
        <a:p>
          <a:endParaRPr lang="es-EC"/>
        </a:p>
      </dgm:t>
    </dgm:pt>
    <dgm:pt modelId="{2FFAF3CA-B64D-4859-9414-E47E281E2CAE}" type="pres">
      <dgm:prSet presAssocID="{E08E5ECF-45F3-4506-8F6D-8BA598FB0171}" presName="node" presStyleLbl="node1" presStyleIdx="0" presStyleCnt="4">
        <dgm:presLayoutVars>
          <dgm:bulletEnabled val="1"/>
        </dgm:presLayoutVars>
      </dgm:prSet>
      <dgm:spPr/>
      <dgm:t>
        <a:bodyPr/>
        <a:lstStyle/>
        <a:p>
          <a:endParaRPr lang="es-EC"/>
        </a:p>
      </dgm:t>
    </dgm:pt>
    <dgm:pt modelId="{50B44DC1-1276-4819-A4C6-A02CAE63C60B}" type="pres">
      <dgm:prSet presAssocID="{59EDADA7-A42D-45F3-A185-10E4A20F0AF2}" presName="sibTrans" presStyleCnt="0"/>
      <dgm:spPr/>
    </dgm:pt>
    <dgm:pt modelId="{F74C9F7B-AB6D-4114-AFA8-2BB0F1FC99A5}" type="pres">
      <dgm:prSet presAssocID="{DF2FDB90-41B6-4AF3-9FEE-FC120075EB6C}" presName="node" presStyleLbl="node1" presStyleIdx="1" presStyleCnt="4">
        <dgm:presLayoutVars>
          <dgm:bulletEnabled val="1"/>
        </dgm:presLayoutVars>
      </dgm:prSet>
      <dgm:spPr/>
      <dgm:t>
        <a:bodyPr/>
        <a:lstStyle/>
        <a:p>
          <a:endParaRPr lang="es-EC"/>
        </a:p>
      </dgm:t>
    </dgm:pt>
    <dgm:pt modelId="{14BDF196-874C-487D-9D3F-56694DFB8604}" type="pres">
      <dgm:prSet presAssocID="{E70BEA19-4A21-438B-9F51-5C1B87FF2547}" presName="sibTrans" presStyleCnt="0"/>
      <dgm:spPr/>
    </dgm:pt>
    <dgm:pt modelId="{F3758AFC-1F47-4631-A100-9A58284B492C}" type="pres">
      <dgm:prSet presAssocID="{A9519022-0AD6-44D3-9C97-A947ED6323C1}" presName="node" presStyleLbl="node1" presStyleIdx="2" presStyleCnt="4">
        <dgm:presLayoutVars>
          <dgm:bulletEnabled val="1"/>
        </dgm:presLayoutVars>
      </dgm:prSet>
      <dgm:spPr/>
      <dgm:t>
        <a:bodyPr/>
        <a:lstStyle/>
        <a:p>
          <a:endParaRPr lang="es-EC"/>
        </a:p>
      </dgm:t>
    </dgm:pt>
    <dgm:pt modelId="{48DD52A9-6F87-4908-B5A6-97278D650DAA}" type="pres">
      <dgm:prSet presAssocID="{15126CDE-54B5-4907-A6EE-5043A6C796F8}" presName="sibTrans" presStyleCnt="0"/>
      <dgm:spPr/>
    </dgm:pt>
    <dgm:pt modelId="{66FB8BDD-95BC-43EB-8ED4-AA74968F2DDD}" type="pres">
      <dgm:prSet presAssocID="{72E935E8-B166-4B0F-AAAB-6C2CA8B8574F}" presName="node" presStyleLbl="node1" presStyleIdx="3" presStyleCnt="4">
        <dgm:presLayoutVars>
          <dgm:bulletEnabled val="1"/>
        </dgm:presLayoutVars>
      </dgm:prSet>
      <dgm:spPr/>
      <dgm:t>
        <a:bodyPr/>
        <a:lstStyle/>
        <a:p>
          <a:endParaRPr lang="es-EC"/>
        </a:p>
      </dgm:t>
    </dgm:pt>
  </dgm:ptLst>
  <dgm:cxnLst>
    <dgm:cxn modelId="{53178293-D7AB-4CA2-B703-E727BA9B6F4D}" srcId="{BD5E615F-675D-48A3-8A1F-EF4E204743E5}" destId="{72E935E8-B166-4B0F-AAAB-6C2CA8B8574F}" srcOrd="3" destOrd="0" parTransId="{74F6523C-449A-4CC9-B811-6E845DD08376}" sibTransId="{03083958-D5D3-4DB2-99D4-E599FE44E229}"/>
    <dgm:cxn modelId="{FF42E0FC-0D33-4F13-872A-661DEE4083BC}" type="presOf" srcId="{72E935E8-B166-4B0F-AAAB-6C2CA8B8574F}" destId="{66FB8BDD-95BC-43EB-8ED4-AA74968F2DDD}" srcOrd="0" destOrd="0" presId="urn:microsoft.com/office/officeart/2005/8/layout/default#2"/>
    <dgm:cxn modelId="{443117CC-96CD-491E-AB2F-AE3FE0F1C0A4}" type="presOf" srcId="{BD5E615F-675D-48A3-8A1F-EF4E204743E5}" destId="{0A8309B9-24B6-4E1E-BC8A-C48E94E0382C}" srcOrd="0" destOrd="0" presId="urn:microsoft.com/office/officeart/2005/8/layout/default#2"/>
    <dgm:cxn modelId="{2ECF7948-CCD7-4A69-9361-FCC1027A3D2E}" srcId="{BD5E615F-675D-48A3-8A1F-EF4E204743E5}" destId="{A9519022-0AD6-44D3-9C97-A947ED6323C1}" srcOrd="2" destOrd="0" parTransId="{2CFF7935-50A2-4613-A30F-056F7E9E9911}" sibTransId="{15126CDE-54B5-4907-A6EE-5043A6C796F8}"/>
    <dgm:cxn modelId="{9599DC95-9AA7-4393-A08F-2CD4DB9D25DD}" type="presOf" srcId="{DF2FDB90-41B6-4AF3-9FEE-FC120075EB6C}" destId="{F74C9F7B-AB6D-4114-AFA8-2BB0F1FC99A5}" srcOrd="0" destOrd="0" presId="urn:microsoft.com/office/officeart/2005/8/layout/default#2"/>
    <dgm:cxn modelId="{A0D78A01-AB25-491F-8DAD-C9B607F38840}" type="presOf" srcId="{E08E5ECF-45F3-4506-8F6D-8BA598FB0171}" destId="{2FFAF3CA-B64D-4859-9414-E47E281E2CAE}" srcOrd="0" destOrd="0" presId="urn:microsoft.com/office/officeart/2005/8/layout/default#2"/>
    <dgm:cxn modelId="{EE2C36F3-B9A3-48C3-A77C-1BF1303CD911}" type="presOf" srcId="{A9519022-0AD6-44D3-9C97-A947ED6323C1}" destId="{F3758AFC-1F47-4631-A100-9A58284B492C}" srcOrd="0" destOrd="0" presId="urn:microsoft.com/office/officeart/2005/8/layout/default#2"/>
    <dgm:cxn modelId="{4350EFB1-EC4F-45D1-83AF-B64D30694D80}" srcId="{BD5E615F-675D-48A3-8A1F-EF4E204743E5}" destId="{E08E5ECF-45F3-4506-8F6D-8BA598FB0171}" srcOrd="0" destOrd="0" parTransId="{4B806CFB-F31C-42B7-BDFC-1C45476B04CB}" sibTransId="{59EDADA7-A42D-45F3-A185-10E4A20F0AF2}"/>
    <dgm:cxn modelId="{FF28F4D9-7620-4D93-AEBA-CE6EFD57C506}" srcId="{BD5E615F-675D-48A3-8A1F-EF4E204743E5}" destId="{DF2FDB90-41B6-4AF3-9FEE-FC120075EB6C}" srcOrd="1" destOrd="0" parTransId="{E931724C-2DE7-40D2-B715-B90F2533FA45}" sibTransId="{E70BEA19-4A21-438B-9F51-5C1B87FF2547}"/>
    <dgm:cxn modelId="{7B3BDC05-E425-46E3-B362-A875B96C8888}" type="presParOf" srcId="{0A8309B9-24B6-4E1E-BC8A-C48E94E0382C}" destId="{2FFAF3CA-B64D-4859-9414-E47E281E2CAE}" srcOrd="0" destOrd="0" presId="urn:microsoft.com/office/officeart/2005/8/layout/default#2"/>
    <dgm:cxn modelId="{01D40CDB-7BE8-4229-B3E2-57CC9227C1BA}" type="presParOf" srcId="{0A8309B9-24B6-4E1E-BC8A-C48E94E0382C}" destId="{50B44DC1-1276-4819-A4C6-A02CAE63C60B}" srcOrd="1" destOrd="0" presId="urn:microsoft.com/office/officeart/2005/8/layout/default#2"/>
    <dgm:cxn modelId="{3417ECCB-7009-4ECC-8BC4-A71395E10632}" type="presParOf" srcId="{0A8309B9-24B6-4E1E-BC8A-C48E94E0382C}" destId="{F74C9F7B-AB6D-4114-AFA8-2BB0F1FC99A5}" srcOrd="2" destOrd="0" presId="urn:microsoft.com/office/officeart/2005/8/layout/default#2"/>
    <dgm:cxn modelId="{2CE48B74-021D-4BE9-AF4D-D7C1CCE571F4}" type="presParOf" srcId="{0A8309B9-24B6-4E1E-BC8A-C48E94E0382C}" destId="{14BDF196-874C-487D-9D3F-56694DFB8604}" srcOrd="3" destOrd="0" presId="urn:microsoft.com/office/officeart/2005/8/layout/default#2"/>
    <dgm:cxn modelId="{D3A466F4-0C34-4238-BD0D-F023FE831C58}" type="presParOf" srcId="{0A8309B9-24B6-4E1E-BC8A-C48E94E0382C}" destId="{F3758AFC-1F47-4631-A100-9A58284B492C}" srcOrd="4" destOrd="0" presId="urn:microsoft.com/office/officeart/2005/8/layout/default#2"/>
    <dgm:cxn modelId="{D3FB6F43-3443-4F5F-9283-67E99D085001}" type="presParOf" srcId="{0A8309B9-24B6-4E1E-BC8A-C48E94E0382C}" destId="{48DD52A9-6F87-4908-B5A6-97278D650DAA}" srcOrd="5" destOrd="0" presId="urn:microsoft.com/office/officeart/2005/8/layout/default#2"/>
    <dgm:cxn modelId="{2C47732A-459B-4CB1-9B77-51BB9431E6B9}" type="presParOf" srcId="{0A8309B9-24B6-4E1E-BC8A-C48E94E0382C}" destId="{66FB8BDD-95BC-43EB-8ED4-AA74968F2DDD}" srcOrd="6"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235C9D-C1E4-407A-B8F7-234E61671A62}"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es-EC"/>
        </a:p>
      </dgm:t>
    </dgm:pt>
    <dgm:pt modelId="{311BFF99-78C1-4DF6-9DCB-9B5461B53936}" type="pres">
      <dgm:prSet presAssocID="{A1235C9D-C1E4-407A-B8F7-234E61671A62}" presName="diagram" presStyleCnt="0">
        <dgm:presLayoutVars>
          <dgm:dir/>
          <dgm:resizeHandles val="exact"/>
        </dgm:presLayoutVars>
      </dgm:prSet>
      <dgm:spPr/>
      <dgm:t>
        <a:bodyPr/>
        <a:lstStyle/>
        <a:p>
          <a:endParaRPr lang="es-EC"/>
        </a:p>
      </dgm:t>
    </dgm:pt>
  </dgm:ptLst>
  <dgm:cxnLst>
    <dgm:cxn modelId="{D222326D-ADC1-4372-A680-FB2788EFA0E5}" type="presOf" srcId="{A1235C9D-C1E4-407A-B8F7-234E61671A62}" destId="{311BFF99-78C1-4DF6-9DCB-9B5461B53936}" srcOrd="0"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61BE40-3F6A-41D3-8D70-80FDC1EF6DA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6C25A85C-ECC1-4C0E-8502-AB5D202A4650}">
      <dgm:prSet phldrT="[Texto]" custT="1"/>
      <dgm:spPr/>
      <dgm:t>
        <a:bodyPr/>
        <a:lstStyle/>
        <a:p>
          <a:r>
            <a:rPr lang="es-EC" sz="1200" b="1" dirty="0" smtClean="0"/>
            <a:t>Objetivo general</a:t>
          </a:r>
          <a:endParaRPr lang="es-EC" sz="1200" b="1" dirty="0"/>
        </a:p>
      </dgm:t>
    </dgm:pt>
    <dgm:pt modelId="{F6643064-13FA-4A35-A5FB-5F384BBB19AF}" type="parTrans" cxnId="{853E5330-F8DA-4365-A6B5-0692386B48A8}">
      <dgm:prSet/>
      <dgm:spPr/>
      <dgm:t>
        <a:bodyPr/>
        <a:lstStyle/>
        <a:p>
          <a:endParaRPr lang="es-EC"/>
        </a:p>
      </dgm:t>
    </dgm:pt>
    <dgm:pt modelId="{48878789-AF2C-4C84-B4DC-3571D46EF005}" type="sibTrans" cxnId="{853E5330-F8DA-4365-A6B5-0692386B48A8}">
      <dgm:prSet/>
      <dgm:spPr/>
      <dgm:t>
        <a:bodyPr/>
        <a:lstStyle/>
        <a:p>
          <a:endParaRPr lang="es-EC"/>
        </a:p>
      </dgm:t>
    </dgm:pt>
    <dgm:pt modelId="{23E61313-78CA-464E-AD9D-AA75E206773D}">
      <dgm:prSet phldrT="[Texto]"/>
      <dgm:spPr/>
      <dgm:t>
        <a:bodyPr/>
        <a:lstStyle/>
        <a:p>
          <a:r>
            <a:rPr lang="es-ES" dirty="0" smtClean="0"/>
            <a:t>Diseñar y construir conexiones estructurales según la norma AISC 360-10  y realizar el estudio de una conexión de marco rígido soldada </a:t>
          </a:r>
          <a:endParaRPr lang="es-EC" dirty="0"/>
        </a:p>
      </dgm:t>
    </dgm:pt>
    <dgm:pt modelId="{6829B8E9-D651-46F5-A971-45BC9A61CA3B}" type="parTrans" cxnId="{044AA799-3E3F-4DF7-BAF7-F859A1853B3C}">
      <dgm:prSet/>
      <dgm:spPr/>
      <dgm:t>
        <a:bodyPr/>
        <a:lstStyle/>
        <a:p>
          <a:endParaRPr lang="es-EC"/>
        </a:p>
      </dgm:t>
    </dgm:pt>
    <dgm:pt modelId="{E3447B61-1183-4B8A-A92A-129D1829205D}" type="sibTrans" cxnId="{044AA799-3E3F-4DF7-BAF7-F859A1853B3C}">
      <dgm:prSet/>
      <dgm:spPr/>
      <dgm:t>
        <a:bodyPr/>
        <a:lstStyle/>
        <a:p>
          <a:endParaRPr lang="es-EC"/>
        </a:p>
      </dgm:t>
    </dgm:pt>
    <dgm:pt modelId="{E164AC18-08F4-467E-8502-425155FFDCD5}">
      <dgm:prSet phldrT="[Texto]" custT="1"/>
      <dgm:spPr/>
      <dgm:t>
        <a:bodyPr/>
        <a:lstStyle/>
        <a:p>
          <a:r>
            <a:rPr lang="es-EC" sz="1200" b="1" dirty="0" smtClean="0"/>
            <a:t>Objetivos específicos</a:t>
          </a:r>
          <a:endParaRPr lang="es-EC" sz="1200" b="1" dirty="0"/>
        </a:p>
      </dgm:t>
    </dgm:pt>
    <dgm:pt modelId="{260D1CE4-9929-4720-B3BF-8D61F9E59F3E}" type="sibTrans" cxnId="{8C4F151B-B768-487E-8E82-7D44A093F790}">
      <dgm:prSet/>
      <dgm:spPr/>
      <dgm:t>
        <a:bodyPr/>
        <a:lstStyle/>
        <a:p>
          <a:endParaRPr lang="es-EC"/>
        </a:p>
      </dgm:t>
    </dgm:pt>
    <dgm:pt modelId="{39B2A6FF-68DD-4F54-AF1A-A6D16DD22123}" type="parTrans" cxnId="{8C4F151B-B768-487E-8E82-7D44A093F790}">
      <dgm:prSet/>
      <dgm:spPr/>
      <dgm:t>
        <a:bodyPr/>
        <a:lstStyle/>
        <a:p>
          <a:endParaRPr lang="es-EC"/>
        </a:p>
      </dgm:t>
    </dgm:pt>
    <dgm:pt modelId="{841446B4-C76E-4889-9741-5D74C62A40E2}">
      <dgm:prSet custT="1"/>
      <dgm:spPr/>
      <dgm:t>
        <a:bodyPr/>
        <a:lstStyle/>
        <a:p>
          <a:r>
            <a:rPr lang="es-ES" sz="1800" dirty="0" smtClean="0"/>
            <a:t>Establecer los tipos de conexiones estructurales</a:t>
          </a:r>
          <a:endParaRPr lang="es-EC" sz="1800" dirty="0"/>
        </a:p>
      </dgm:t>
    </dgm:pt>
    <dgm:pt modelId="{F1E2104A-8CF1-4A37-8271-BCE57E28F5A5}" type="parTrans" cxnId="{766603CC-DBBA-4D79-AF90-0BEA58A28BC9}">
      <dgm:prSet/>
      <dgm:spPr/>
      <dgm:t>
        <a:bodyPr/>
        <a:lstStyle/>
        <a:p>
          <a:endParaRPr lang="es-EC"/>
        </a:p>
      </dgm:t>
    </dgm:pt>
    <dgm:pt modelId="{F9D1C5B7-9E2D-45B9-9DF9-21820C483A53}" type="sibTrans" cxnId="{766603CC-DBBA-4D79-AF90-0BEA58A28BC9}">
      <dgm:prSet/>
      <dgm:spPr/>
      <dgm:t>
        <a:bodyPr/>
        <a:lstStyle/>
        <a:p>
          <a:endParaRPr lang="es-EC"/>
        </a:p>
      </dgm:t>
    </dgm:pt>
    <dgm:pt modelId="{6208A34E-4CEB-4D9B-962D-1D7DA818F23B}">
      <dgm:prSet custT="1"/>
      <dgm:spPr/>
      <dgm:t>
        <a:bodyPr/>
        <a:lstStyle/>
        <a:p>
          <a:r>
            <a:rPr lang="es-EC" sz="1800" dirty="0" smtClean="0"/>
            <a:t>Soldadas</a:t>
          </a:r>
          <a:endParaRPr lang="es-EC" sz="1800" dirty="0"/>
        </a:p>
      </dgm:t>
    </dgm:pt>
    <dgm:pt modelId="{DCE375AA-64D1-4399-9B77-3D82FE97ED04}" type="parTrans" cxnId="{394DB6C7-7E47-4331-B8C2-B5AE5D03B647}">
      <dgm:prSet/>
      <dgm:spPr/>
      <dgm:t>
        <a:bodyPr/>
        <a:lstStyle/>
        <a:p>
          <a:endParaRPr lang="es-EC"/>
        </a:p>
      </dgm:t>
    </dgm:pt>
    <dgm:pt modelId="{986904A4-DA97-4592-92B9-E4C05FE15A5F}" type="sibTrans" cxnId="{394DB6C7-7E47-4331-B8C2-B5AE5D03B647}">
      <dgm:prSet/>
      <dgm:spPr/>
      <dgm:t>
        <a:bodyPr/>
        <a:lstStyle/>
        <a:p>
          <a:endParaRPr lang="es-EC"/>
        </a:p>
      </dgm:t>
    </dgm:pt>
    <dgm:pt modelId="{3011462A-1FC3-4598-B288-76804CAA858F}">
      <dgm:prSet custT="1"/>
      <dgm:spPr/>
      <dgm:t>
        <a:bodyPr/>
        <a:lstStyle/>
        <a:p>
          <a:r>
            <a:rPr lang="es-EC" sz="1800" dirty="0" smtClean="0"/>
            <a:t>empernadas</a:t>
          </a:r>
          <a:endParaRPr lang="es-EC" sz="1800" dirty="0"/>
        </a:p>
      </dgm:t>
    </dgm:pt>
    <dgm:pt modelId="{CACCDEB4-D4DB-43BC-8CFD-3853682DCB6A}" type="parTrans" cxnId="{D715B69C-DB1D-41DD-BCC5-3037810AAEE1}">
      <dgm:prSet/>
      <dgm:spPr/>
      <dgm:t>
        <a:bodyPr/>
        <a:lstStyle/>
        <a:p>
          <a:endParaRPr lang="es-EC"/>
        </a:p>
      </dgm:t>
    </dgm:pt>
    <dgm:pt modelId="{AB600A2A-8CAB-4031-BC04-C4723E5960AE}" type="sibTrans" cxnId="{D715B69C-DB1D-41DD-BCC5-3037810AAEE1}">
      <dgm:prSet/>
      <dgm:spPr/>
      <dgm:t>
        <a:bodyPr/>
        <a:lstStyle/>
        <a:p>
          <a:endParaRPr lang="es-EC"/>
        </a:p>
      </dgm:t>
    </dgm:pt>
    <dgm:pt modelId="{6A94260C-A196-4606-B813-D9EDF860F102}">
      <dgm:prSet custT="1"/>
      <dgm:spPr/>
      <dgm:t>
        <a:bodyPr/>
        <a:lstStyle/>
        <a:p>
          <a:r>
            <a:rPr lang="es-EC" sz="1800" dirty="0" smtClean="0"/>
            <a:t>Conexiones rígidas o de momento </a:t>
          </a:r>
          <a:endParaRPr lang="es-EC" sz="1800" dirty="0"/>
        </a:p>
      </dgm:t>
    </dgm:pt>
    <dgm:pt modelId="{A18BA688-820E-485C-A91A-22AF7B315C3C}" type="parTrans" cxnId="{5D678915-028B-4B3A-A91B-665D89E9F3D6}">
      <dgm:prSet/>
      <dgm:spPr/>
      <dgm:t>
        <a:bodyPr/>
        <a:lstStyle/>
        <a:p>
          <a:endParaRPr lang="es-EC"/>
        </a:p>
      </dgm:t>
    </dgm:pt>
    <dgm:pt modelId="{B4FE732C-91C2-4DFF-BD0F-E17272656AA6}" type="sibTrans" cxnId="{5D678915-028B-4B3A-A91B-665D89E9F3D6}">
      <dgm:prSet/>
      <dgm:spPr/>
      <dgm:t>
        <a:bodyPr/>
        <a:lstStyle/>
        <a:p>
          <a:endParaRPr lang="es-EC"/>
        </a:p>
      </dgm:t>
    </dgm:pt>
    <dgm:pt modelId="{2663F286-0874-4937-95EF-6A01032E32F6}">
      <dgm:prSet custT="1"/>
      <dgm:spPr/>
      <dgm:t>
        <a:bodyPr/>
        <a:lstStyle/>
        <a:p>
          <a:r>
            <a:rPr lang="es-EC" sz="1800" dirty="0" smtClean="0"/>
            <a:t>Soldadas</a:t>
          </a:r>
          <a:endParaRPr lang="es-EC" sz="1800" dirty="0"/>
        </a:p>
      </dgm:t>
    </dgm:pt>
    <dgm:pt modelId="{F84EC36C-3725-4EC5-9A8D-E6FEA92AA8C5}" type="parTrans" cxnId="{AE5EB9C3-B6B7-4F3E-B2AB-7D938B3389C1}">
      <dgm:prSet/>
      <dgm:spPr/>
      <dgm:t>
        <a:bodyPr/>
        <a:lstStyle/>
        <a:p>
          <a:endParaRPr lang="es-EC"/>
        </a:p>
      </dgm:t>
    </dgm:pt>
    <dgm:pt modelId="{5E3B9F02-8A08-4CB7-AA1B-0DE2404A4E77}" type="sibTrans" cxnId="{AE5EB9C3-B6B7-4F3E-B2AB-7D938B3389C1}">
      <dgm:prSet/>
      <dgm:spPr/>
      <dgm:t>
        <a:bodyPr/>
        <a:lstStyle/>
        <a:p>
          <a:endParaRPr lang="es-EC"/>
        </a:p>
      </dgm:t>
    </dgm:pt>
    <dgm:pt modelId="{546279E5-05AB-4BA3-ABD1-485B6B80291F}">
      <dgm:prSet custT="1"/>
      <dgm:spPr/>
      <dgm:t>
        <a:bodyPr/>
        <a:lstStyle/>
        <a:p>
          <a:r>
            <a:rPr lang="es-EC" sz="1800" dirty="0" smtClean="0"/>
            <a:t>empernadas</a:t>
          </a:r>
          <a:endParaRPr lang="es-EC" sz="1800" dirty="0"/>
        </a:p>
      </dgm:t>
    </dgm:pt>
    <dgm:pt modelId="{F088544F-138E-4035-8149-569595A82EAE}" type="parTrans" cxnId="{D382BFF7-87DE-44BD-B0F4-AAC806B42D99}">
      <dgm:prSet/>
      <dgm:spPr/>
      <dgm:t>
        <a:bodyPr/>
        <a:lstStyle/>
        <a:p>
          <a:endParaRPr lang="es-EC"/>
        </a:p>
      </dgm:t>
    </dgm:pt>
    <dgm:pt modelId="{F1441309-6092-4FEC-B56B-51722F9C8227}" type="sibTrans" cxnId="{D382BFF7-87DE-44BD-B0F4-AAC806B42D99}">
      <dgm:prSet/>
      <dgm:spPr/>
      <dgm:t>
        <a:bodyPr/>
        <a:lstStyle/>
        <a:p>
          <a:endParaRPr lang="es-EC"/>
        </a:p>
      </dgm:t>
    </dgm:pt>
    <dgm:pt modelId="{263FC52E-6467-44F0-873E-2A14788DF0D7}">
      <dgm:prSet custT="1"/>
      <dgm:spPr/>
      <dgm:t>
        <a:bodyPr/>
        <a:lstStyle/>
        <a:p>
          <a:r>
            <a:rPr lang="es-EC" sz="1800" dirty="0" smtClean="0"/>
            <a:t>Conexiones con arriostramiento</a:t>
          </a:r>
          <a:endParaRPr lang="es-EC" sz="1800" dirty="0"/>
        </a:p>
      </dgm:t>
    </dgm:pt>
    <dgm:pt modelId="{45A6F577-050A-46BC-8C2B-799CFF6F4C32}" type="parTrans" cxnId="{E4D4C5E6-62B2-4A3E-B080-F7D20AD0A7C2}">
      <dgm:prSet/>
      <dgm:spPr/>
      <dgm:t>
        <a:bodyPr/>
        <a:lstStyle/>
        <a:p>
          <a:endParaRPr lang="es-EC"/>
        </a:p>
      </dgm:t>
    </dgm:pt>
    <dgm:pt modelId="{DB5999D3-5C07-43B2-B2A8-79CF5C4EA4CA}" type="sibTrans" cxnId="{E4D4C5E6-62B2-4A3E-B080-F7D20AD0A7C2}">
      <dgm:prSet/>
      <dgm:spPr/>
      <dgm:t>
        <a:bodyPr/>
        <a:lstStyle/>
        <a:p>
          <a:endParaRPr lang="es-EC"/>
        </a:p>
      </dgm:t>
    </dgm:pt>
    <dgm:pt modelId="{1D189916-BD6F-4FD9-9460-F813B67ED231}">
      <dgm:prSet custT="1"/>
      <dgm:spPr/>
      <dgm:t>
        <a:bodyPr/>
        <a:lstStyle/>
        <a:p>
          <a:r>
            <a:rPr lang="es-EC" sz="1800" dirty="0" smtClean="0"/>
            <a:t>Diseñar geométricamente, construir y montar las conexiones estructurales analizadas</a:t>
          </a:r>
          <a:endParaRPr lang="es-EC" sz="1800" dirty="0"/>
        </a:p>
      </dgm:t>
    </dgm:pt>
    <dgm:pt modelId="{631C5E05-1A70-4FF7-9D6B-F689DFA86407}" type="parTrans" cxnId="{D5F147EA-EBCD-45AC-80BB-6586016F36F8}">
      <dgm:prSet/>
      <dgm:spPr/>
      <dgm:t>
        <a:bodyPr/>
        <a:lstStyle/>
        <a:p>
          <a:endParaRPr lang="es-EC"/>
        </a:p>
      </dgm:t>
    </dgm:pt>
    <dgm:pt modelId="{2F0E6C0F-A6F2-4E79-AF65-127163D45BB4}" type="sibTrans" cxnId="{D5F147EA-EBCD-45AC-80BB-6586016F36F8}">
      <dgm:prSet/>
      <dgm:spPr/>
      <dgm:t>
        <a:bodyPr/>
        <a:lstStyle/>
        <a:p>
          <a:endParaRPr lang="es-EC"/>
        </a:p>
      </dgm:t>
    </dgm:pt>
    <dgm:pt modelId="{E4473C00-DC03-41C6-8F22-620F62AA3A62}">
      <dgm:prSet custT="1"/>
      <dgm:spPr/>
      <dgm:t>
        <a:bodyPr/>
        <a:lstStyle/>
        <a:p>
          <a:endParaRPr lang="es-EC" sz="1800" dirty="0"/>
        </a:p>
      </dgm:t>
    </dgm:pt>
    <dgm:pt modelId="{8EC7DEC7-1C09-45DF-AA4D-B9D3EAD13715}" type="parTrans" cxnId="{B84A3189-406B-4DA3-910B-A1F1EFDF09BF}">
      <dgm:prSet/>
      <dgm:spPr/>
      <dgm:t>
        <a:bodyPr/>
        <a:lstStyle/>
        <a:p>
          <a:endParaRPr lang="es-EC"/>
        </a:p>
      </dgm:t>
    </dgm:pt>
    <dgm:pt modelId="{F4805AB3-869E-4673-93E3-1F5B0543A978}" type="sibTrans" cxnId="{B84A3189-406B-4DA3-910B-A1F1EFDF09BF}">
      <dgm:prSet/>
      <dgm:spPr/>
      <dgm:t>
        <a:bodyPr/>
        <a:lstStyle/>
        <a:p>
          <a:endParaRPr lang="es-EC"/>
        </a:p>
      </dgm:t>
    </dgm:pt>
    <dgm:pt modelId="{6DA4C353-E5CB-453D-8E76-FB9E79C085F2}">
      <dgm:prSet custT="1"/>
      <dgm:spPr/>
      <dgm:t>
        <a:bodyPr/>
        <a:lstStyle/>
        <a:p>
          <a:r>
            <a:rPr lang="es-EC" sz="1800" dirty="0" smtClean="0"/>
            <a:t>Comparar el análisis de esfuerzos obtenidos al aplicar una fuerza real de 5000 Kg sobre la conexión de marco rígido soldada con los resultados que entregue el software de simulación.  </a:t>
          </a:r>
          <a:endParaRPr lang="es-EC" sz="1800" dirty="0"/>
        </a:p>
      </dgm:t>
    </dgm:pt>
    <dgm:pt modelId="{EA58D55E-FB74-4890-AD89-93BA94DF1F78}" type="parTrans" cxnId="{5DD4D43A-BDD8-4F5B-B07A-E975FE373F99}">
      <dgm:prSet/>
      <dgm:spPr/>
      <dgm:t>
        <a:bodyPr/>
        <a:lstStyle/>
        <a:p>
          <a:endParaRPr lang="es-EC"/>
        </a:p>
      </dgm:t>
    </dgm:pt>
    <dgm:pt modelId="{0A6F03EE-23C2-4835-96A5-C14F968A12B4}" type="sibTrans" cxnId="{5DD4D43A-BDD8-4F5B-B07A-E975FE373F99}">
      <dgm:prSet/>
      <dgm:spPr/>
      <dgm:t>
        <a:bodyPr/>
        <a:lstStyle/>
        <a:p>
          <a:endParaRPr lang="es-EC"/>
        </a:p>
      </dgm:t>
    </dgm:pt>
    <dgm:pt modelId="{0B88EB68-4775-4C4F-B480-7AEDBAAF1DF5}">
      <dgm:prSet custT="1"/>
      <dgm:spPr/>
      <dgm:t>
        <a:bodyPr/>
        <a:lstStyle/>
        <a:p>
          <a:endParaRPr lang="es-EC" sz="1800" dirty="0"/>
        </a:p>
      </dgm:t>
    </dgm:pt>
    <dgm:pt modelId="{7AFB0218-9681-4670-862D-E086E6CE6A4B}" type="parTrans" cxnId="{FB2F840E-C521-4B01-9E90-92EB28E27E78}">
      <dgm:prSet/>
      <dgm:spPr/>
      <dgm:t>
        <a:bodyPr/>
        <a:lstStyle/>
        <a:p>
          <a:endParaRPr lang="es-EC"/>
        </a:p>
      </dgm:t>
    </dgm:pt>
    <dgm:pt modelId="{AD20B69D-4543-4F34-B63E-C7DCC5633256}" type="sibTrans" cxnId="{FB2F840E-C521-4B01-9E90-92EB28E27E78}">
      <dgm:prSet/>
      <dgm:spPr/>
      <dgm:t>
        <a:bodyPr/>
        <a:lstStyle/>
        <a:p>
          <a:endParaRPr lang="es-EC"/>
        </a:p>
      </dgm:t>
    </dgm:pt>
    <dgm:pt modelId="{56BB5869-DE9A-4907-AB6E-CC0863F3CC03}">
      <dgm:prSet custT="1"/>
      <dgm:spPr/>
      <dgm:t>
        <a:bodyPr/>
        <a:lstStyle/>
        <a:p>
          <a:r>
            <a:rPr lang="es-EC" sz="1800" dirty="0" smtClean="0"/>
            <a:t>Analizar la conexión rígida de momento soldada más critica que presente la simulación.</a:t>
          </a:r>
          <a:endParaRPr lang="es-EC" sz="1800" dirty="0"/>
        </a:p>
      </dgm:t>
    </dgm:pt>
    <dgm:pt modelId="{EB8C3B72-1106-4778-9944-F7A48B66274F}" type="parTrans" cxnId="{7011053D-930A-4E82-8138-709098E9DF3C}">
      <dgm:prSet/>
      <dgm:spPr/>
      <dgm:t>
        <a:bodyPr/>
        <a:lstStyle/>
        <a:p>
          <a:endParaRPr lang="es-EC"/>
        </a:p>
      </dgm:t>
    </dgm:pt>
    <dgm:pt modelId="{5D023C6C-F91C-4896-B543-733AAC7F8A2C}" type="sibTrans" cxnId="{7011053D-930A-4E82-8138-709098E9DF3C}">
      <dgm:prSet/>
      <dgm:spPr/>
      <dgm:t>
        <a:bodyPr/>
        <a:lstStyle/>
        <a:p>
          <a:endParaRPr lang="es-EC"/>
        </a:p>
      </dgm:t>
    </dgm:pt>
    <dgm:pt modelId="{4D144000-C483-46B4-92B7-BB995C209352}">
      <dgm:prSet custT="1"/>
      <dgm:spPr/>
      <dgm:t>
        <a:bodyPr/>
        <a:lstStyle/>
        <a:p>
          <a:endParaRPr lang="es-EC" sz="1800" dirty="0"/>
        </a:p>
      </dgm:t>
    </dgm:pt>
    <dgm:pt modelId="{CD54A512-CE7A-4B75-8180-8A340655F058}" type="parTrans" cxnId="{E37FDEC5-B642-4A72-B556-0EFFD42D14FE}">
      <dgm:prSet/>
      <dgm:spPr/>
      <dgm:t>
        <a:bodyPr/>
        <a:lstStyle/>
        <a:p>
          <a:endParaRPr lang="es-EC"/>
        </a:p>
      </dgm:t>
    </dgm:pt>
    <dgm:pt modelId="{30DCCF4A-2F2D-41AA-9801-C4F5FB66DB9B}" type="sibTrans" cxnId="{E37FDEC5-B642-4A72-B556-0EFFD42D14FE}">
      <dgm:prSet/>
      <dgm:spPr/>
      <dgm:t>
        <a:bodyPr/>
        <a:lstStyle/>
        <a:p>
          <a:endParaRPr lang="es-EC"/>
        </a:p>
      </dgm:t>
    </dgm:pt>
    <dgm:pt modelId="{5997B3F8-AEAB-47BF-AE21-07AC45B2B3D7}">
      <dgm:prSet custT="1"/>
      <dgm:spPr/>
      <dgm:t>
        <a:bodyPr/>
        <a:lstStyle/>
        <a:p>
          <a:r>
            <a:rPr lang="es-ES" sz="1800" dirty="0" smtClean="0"/>
            <a:t>Determinar costos y tiempos de construcción del árbol de conexiones estructurales</a:t>
          </a:r>
          <a:endParaRPr lang="es-EC" sz="1800" dirty="0"/>
        </a:p>
      </dgm:t>
    </dgm:pt>
    <dgm:pt modelId="{5889F578-6DB2-4AE0-9231-9B57C2EFA66A}" type="parTrans" cxnId="{CA59AF16-21E2-4A31-B04F-90ACA599BB84}">
      <dgm:prSet/>
      <dgm:spPr/>
      <dgm:t>
        <a:bodyPr/>
        <a:lstStyle/>
        <a:p>
          <a:endParaRPr lang="es-EC"/>
        </a:p>
      </dgm:t>
    </dgm:pt>
    <dgm:pt modelId="{B212A247-13A7-4EEE-86A1-6985BFEB6508}" type="sibTrans" cxnId="{CA59AF16-21E2-4A31-B04F-90ACA599BB84}">
      <dgm:prSet/>
      <dgm:spPr/>
      <dgm:t>
        <a:bodyPr/>
        <a:lstStyle/>
        <a:p>
          <a:endParaRPr lang="es-EC"/>
        </a:p>
      </dgm:t>
    </dgm:pt>
    <dgm:pt modelId="{7B827F1B-CA84-4DBA-98F2-01A08C846B26}">
      <dgm:prSet custT="1"/>
      <dgm:spPr/>
      <dgm:t>
        <a:bodyPr/>
        <a:lstStyle/>
        <a:p>
          <a:endParaRPr lang="es-EC" sz="1800" dirty="0"/>
        </a:p>
      </dgm:t>
    </dgm:pt>
    <dgm:pt modelId="{793E6754-33E4-4F09-A26F-79CB1BC1682C}" type="parTrans" cxnId="{142F7F98-C385-4603-B2FF-58824D2BCABC}">
      <dgm:prSet/>
      <dgm:spPr/>
      <dgm:t>
        <a:bodyPr/>
        <a:lstStyle/>
        <a:p>
          <a:endParaRPr lang="es-EC"/>
        </a:p>
      </dgm:t>
    </dgm:pt>
    <dgm:pt modelId="{47659B34-B58E-47D4-996E-3D3E93E013B0}" type="sibTrans" cxnId="{142F7F98-C385-4603-B2FF-58824D2BCABC}">
      <dgm:prSet/>
      <dgm:spPr/>
      <dgm:t>
        <a:bodyPr/>
        <a:lstStyle/>
        <a:p>
          <a:endParaRPr lang="es-EC"/>
        </a:p>
      </dgm:t>
    </dgm:pt>
    <dgm:pt modelId="{86D18455-C160-4F47-BD5D-A29C7A3F569A}">
      <dgm:prSet custT="1"/>
      <dgm:spPr/>
      <dgm:t>
        <a:bodyPr/>
        <a:lstStyle/>
        <a:p>
          <a:r>
            <a:rPr lang="es-EC" sz="1800" dirty="0" smtClean="0"/>
            <a:t>Simples o de corte</a:t>
          </a:r>
          <a:endParaRPr lang="es-EC" sz="1800" dirty="0"/>
        </a:p>
      </dgm:t>
    </dgm:pt>
    <dgm:pt modelId="{88DC4B7F-A3B0-4922-BC20-591DDE1FD60F}" type="parTrans" cxnId="{62943162-A54A-47DA-A739-286542150682}">
      <dgm:prSet/>
      <dgm:spPr/>
      <dgm:t>
        <a:bodyPr/>
        <a:lstStyle/>
        <a:p>
          <a:endParaRPr lang="es-EC"/>
        </a:p>
      </dgm:t>
    </dgm:pt>
    <dgm:pt modelId="{0148253A-7260-42DD-A518-BAFBB2FDF900}" type="sibTrans" cxnId="{62943162-A54A-47DA-A739-286542150682}">
      <dgm:prSet/>
      <dgm:spPr/>
      <dgm:t>
        <a:bodyPr/>
        <a:lstStyle/>
        <a:p>
          <a:endParaRPr lang="es-EC"/>
        </a:p>
      </dgm:t>
    </dgm:pt>
    <dgm:pt modelId="{41491ACA-1295-428B-9529-E52E48057B40}" type="pres">
      <dgm:prSet presAssocID="{2961BE40-3F6A-41D3-8D70-80FDC1EF6DAD}" presName="linearFlow" presStyleCnt="0">
        <dgm:presLayoutVars>
          <dgm:dir/>
          <dgm:animLvl val="lvl"/>
          <dgm:resizeHandles val="exact"/>
        </dgm:presLayoutVars>
      </dgm:prSet>
      <dgm:spPr/>
      <dgm:t>
        <a:bodyPr/>
        <a:lstStyle/>
        <a:p>
          <a:endParaRPr lang="es-EC"/>
        </a:p>
      </dgm:t>
    </dgm:pt>
    <dgm:pt modelId="{F0A7AB30-8FCC-49D3-8B3D-45BFC9EED6EB}" type="pres">
      <dgm:prSet presAssocID="{6C25A85C-ECC1-4C0E-8502-AB5D202A4650}" presName="composite" presStyleCnt="0"/>
      <dgm:spPr/>
    </dgm:pt>
    <dgm:pt modelId="{C125CB1E-5E2C-4CD1-B33F-400A58FE2FC8}" type="pres">
      <dgm:prSet presAssocID="{6C25A85C-ECC1-4C0E-8502-AB5D202A4650}" presName="parentText" presStyleLbl="alignNode1" presStyleIdx="0" presStyleCnt="2">
        <dgm:presLayoutVars>
          <dgm:chMax val="1"/>
          <dgm:bulletEnabled val="1"/>
        </dgm:presLayoutVars>
      </dgm:prSet>
      <dgm:spPr/>
      <dgm:t>
        <a:bodyPr/>
        <a:lstStyle/>
        <a:p>
          <a:endParaRPr lang="es-EC"/>
        </a:p>
      </dgm:t>
    </dgm:pt>
    <dgm:pt modelId="{5E22FBC8-9624-4B6D-ADEE-B949FE49E136}" type="pres">
      <dgm:prSet presAssocID="{6C25A85C-ECC1-4C0E-8502-AB5D202A4650}" presName="descendantText" presStyleLbl="alignAcc1" presStyleIdx="0" presStyleCnt="2" custScaleY="100000">
        <dgm:presLayoutVars>
          <dgm:bulletEnabled val="1"/>
        </dgm:presLayoutVars>
      </dgm:prSet>
      <dgm:spPr/>
      <dgm:t>
        <a:bodyPr/>
        <a:lstStyle/>
        <a:p>
          <a:endParaRPr lang="es-EC"/>
        </a:p>
      </dgm:t>
    </dgm:pt>
    <dgm:pt modelId="{DBBE5244-198C-47DD-A1F7-8F6A236CBF3E}" type="pres">
      <dgm:prSet presAssocID="{48878789-AF2C-4C84-B4DC-3571D46EF005}" presName="sp" presStyleCnt="0"/>
      <dgm:spPr/>
    </dgm:pt>
    <dgm:pt modelId="{F3C4CF6B-2CB6-47FD-A012-2037361B9A99}" type="pres">
      <dgm:prSet presAssocID="{E164AC18-08F4-467E-8502-425155FFDCD5}" presName="composite" presStyleCnt="0"/>
      <dgm:spPr/>
    </dgm:pt>
    <dgm:pt modelId="{0E878CD1-CA0F-4EBC-AE28-8C69C13ED519}" type="pres">
      <dgm:prSet presAssocID="{E164AC18-08F4-467E-8502-425155FFDCD5}" presName="parentText" presStyleLbl="alignNode1" presStyleIdx="1" presStyleCnt="2" custScaleX="152965" custScaleY="125818" custLinFactNeighborX="-22447" custLinFactNeighborY="39886">
        <dgm:presLayoutVars>
          <dgm:chMax val="1"/>
          <dgm:bulletEnabled val="1"/>
        </dgm:presLayoutVars>
      </dgm:prSet>
      <dgm:spPr/>
      <dgm:t>
        <a:bodyPr/>
        <a:lstStyle/>
        <a:p>
          <a:endParaRPr lang="es-EC"/>
        </a:p>
      </dgm:t>
    </dgm:pt>
    <dgm:pt modelId="{3D88D849-7BD8-4A78-84AD-BBF28FC0C2D0}" type="pres">
      <dgm:prSet presAssocID="{E164AC18-08F4-467E-8502-425155FFDCD5}" presName="descendantText" presStyleLbl="alignAcc1" presStyleIdx="1" presStyleCnt="2" custScaleX="102463" custScaleY="720273" custLinFactNeighborX="1684" custLinFactNeighborY="-28681">
        <dgm:presLayoutVars>
          <dgm:bulletEnabled val="1"/>
        </dgm:presLayoutVars>
      </dgm:prSet>
      <dgm:spPr/>
      <dgm:t>
        <a:bodyPr/>
        <a:lstStyle/>
        <a:p>
          <a:endParaRPr lang="es-EC"/>
        </a:p>
      </dgm:t>
    </dgm:pt>
  </dgm:ptLst>
  <dgm:cxnLst>
    <dgm:cxn modelId="{F2574EAA-95F6-4B4E-94F0-CF32AC7AC742}" type="presOf" srcId="{6208A34E-4CEB-4D9B-962D-1D7DA818F23B}" destId="{3D88D849-7BD8-4A78-84AD-BBF28FC0C2D0}" srcOrd="0" destOrd="2" presId="urn:microsoft.com/office/officeart/2005/8/layout/chevron2"/>
    <dgm:cxn modelId="{D382BFF7-87DE-44BD-B0F4-AAC806B42D99}" srcId="{E164AC18-08F4-467E-8502-425155FFDCD5}" destId="{546279E5-05AB-4BA3-ABD1-485B6B80291F}" srcOrd="6" destOrd="0" parTransId="{F088544F-138E-4035-8149-569595A82EAE}" sibTransId="{F1441309-6092-4FEC-B56B-51722F9C8227}"/>
    <dgm:cxn modelId="{E37FDEC5-B642-4A72-B556-0EFFD42D14FE}" srcId="{E164AC18-08F4-467E-8502-425155FFDCD5}" destId="{4D144000-C483-46B4-92B7-BB995C209352}" srcOrd="10" destOrd="0" parTransId="{CD54A512-CE7A-4B75-8180-8A340655F058}" sibTransId="{30DCCF4A-2F2D-41AA-9801-C4F5FB66DB9B}"/>
    <dgm:cxn modelId="{AFACDB9A-B61F-4080-B3D9-55C290987913}" type="presOf" srcId="{2961BE40-3F6A-41D3-8D70-80FDC1EF6DAD}" destId="{41491ACA-1295-428B-9529-E52E48057B40}" srcOrd="0" destOrd="0" presId="urn:microsoft.com/office/officeart/2005/8/layout/chevron2"/>
    <dgm:cxn modelId="{B84A3189-406B-4DA3-910B-A1F1EFDF09BF}" srcId="{E164AC18-08F4-467E-8502-425155FFDCD5}" destId="{E4473C00-DC03-41C6-8F22-620F62AA3A62}" srcOrd="9" destOrd="0" parTransId="{8EC7DEC7-1C09-45DF-AA4D-B9D3EAD13715}" sibTransId="{F4805AB3-869E-4673-93E3-1F5B0543A978}"/>
    <dgm:cxn modelId="{01A6291B-4BCA-41FA-91BA-5F1F5CBD245F}" type="presOf" srcId="{1D189916-BD6F-4FD9-9460-F813B67ED231}" destId="{3D88D849-7BD8-4A78-84AD-BBF28FC0C2D0}" srcOrd="0" destOrd="9" presId="urn:microsoft.com/office/officeart/2005/8/layout/chevron2"/>
    <dgm:cxn modelId="{CA59AF16-21E2-4A31-B04F-90ACA599BB84}" srcId="{4D144000-C483-46B4-92B7-BB995C209352}" destId="{5997B3F8-AEAB-47BF-AE21-07AC45B2B3D7}" srcOrd="0" destOrd="0" parTransId="{5889F578-6DB2-4AE0-9231-9B57C2EFA66A}" sibTransId="{B212A247-13A7-4EEE-86A1-6985BFEB6508}"/>
    <dgm:cxn modelId="{2440A39F-3E05-4156-966F-9E3D3A4053B8}" type="presOf" srcId="{23E61313-78CA-464E-AD9D-AA75E206773D}" destId="{5E22FBC8-9624-4B6D-ADEE-B949FE49E136}" srcOrd="0" destOrd="0" presId="urn:microsoft.com/office/officeart/2005/8/layout/chevron2"/>
    <dgm:cxn modelId="{35414321-1025-4259-B652-83FA3359021C}" type="presOf" srcId="{E164AC18-08F4-467E-8502-425155FFDCD5}" destId="{0E878CD1-CA0F-4EBC-AE28-8C69C13ED519}" srcOrd="0" destOrd="0" presId="urn:microsoft.com/office/officeart/2005/8/layout/chevron2"/>
    <dgm:cxn modelId="{F356F7A8-BCBC-4B20-8075-942AB7D786C1}" type="presOf" srcId="{6DA4C353-E5CB-453D-8E76-FB9E79C085F2}" destId="{3D88D849-7BD8-4A78-84AD-BBF28FC0C2D0}" srcOrd="0" destOrd="11" presId="urn:microsoft.com/office/officeart/2005/8/layout/chevron2"/>
    <dgm:cxn modelId="{7011053D-930A-4E82-8138-709098E9DF3C}" srcId="{E4473C00-DC03-41C6-8F22-620F62AA3A62}" destId="{56BB5869-DE9A-4907-AB6E-CC0863F3CC03}" srcOrd="1" destOrd="0" parTransId="{EB8C3B72-1106-4778-9944-F7A48B66274F}" sibTransId="{5D023C6C-F91C-4896-B543-733AAC7F8A2C}"/>
    <dgm:cxn modelId="{AD5259AC-9C95-4976-924D-C4501AE02274}" type="presOf" srcId="{5997B3F8-AEAB-47BF-AE21-07AC45B2B3D7}" destId="{3D88D849-7BD8-4A78-84AD-BBF28FC0C2D0}" srcOrd="0" destOrd="15" presId="urn:microsoft.com/office/officeart/2005/8/layout/chevron2"/>
    <dgm:cxn modelId="{882FC460-98DB-4CE1-9799-AD33D3B87610}" type="presOf" srcId="{E4473C00-DC03-41C6-8F22-620F62AA3A62}" destId="{3D88D849-7BD8-4A78-84AD-BBF28FC0C2D0}" srcOrd="0" destOrd="10" presId="urn:microsoft.com/office/officeart/2005/8/layout/chevron2"/>
    <dgm:cxn modelId="{5DD4D43A-BDD8-4F5B-B07A-E975FE373F99}" srcId="{E4473C00-DC03-41C6-8F22-620F62AA3A62}" destId="{6DA4C353-E5CB-453D-8E76-FB9E79C085F2}" srcOrd="0" destOrd="0" parTransId="{EA58D55E-FB74-4890-AD89-93BA94DF1F78}" sibTransId="{0A6F03EE-23C2-4835-96A5-C14F968A12B4}"/>
    <dgm:cxn modelId="{FB2F840E-C521-4B01-9E90-92EB28E27E78}" srcId="{6DA4C353-E5CB-453D-8E76-FB9E79C085F2}" destId="{0B88EB68-4775-4C4F-B480-7AEDBAAF1DF5}" srcOrd="0" destOrd="0" parTransId="{7AFB0218-9681-4670-862D-E086E6CE6A4B}" sibTransId="{AD20B69D-4543-4F34-B63E-C7DCC5633256}"/>
    <dgm:cxn modelId="{5EC664B0-4ECC-4391-B33D-58F86D378B57}" type="presOf" srcId="{4D144000-C483-46B4-92B7-BB995C209352}" destId="{3D88D849-7BD8-4A78-84AD-BBF28FC0C2D0}" srcOrd="0" destOrd="14" presId="urn:microsoft.com/office/officeart/2005/8/layout/chevron2"/>
    <dgm:cxn modelId="{853E5330-F8DA-4365-A6B5-0692386B48A8}" srcId="{2961BE40-3F6A-41D3-8D70-80FDC1EF6DAD}" destId="{6C25A85C-ECC1-4C0E-8502-AB5D202A4650}" srcOrd="0" destOrd="0" parTransId="{F6643064-13FA-4A35-A5FB-5F384BBB19AF}" sibTransId="{48878789-AF2C-4C84-B4DC-3571D46EF005}"/>
    <dgm:cxn modelId="{62943162-A54A-47DA-A739-286542150682}" srcId="{E164AC18-08F4-467E-8502-425155FFDCD5}" destId="{86D18455-C160-4F47-BD5D-A29C7A3F569A}" srcOrd="1" destOrd="0" parTransId="{88DC4B7F-A3B0-4922-BC20-591DDE1FD60F}" sibTransId="{0148253A-7260-42DD-A518-BAFBB2FDF900}"/>
    <dgm:cxn modelId="{142F7F98-C385-4603-B2FF-58824D2BCABC}" srcId="{E164AC18-08F4-467E-8502-425155FFDCD5}" destId="{7B827F1B-CA84-4DBA-98F2-01A08C846B26}" srcOrd="8" destOrd="0" parTransId="{793E6754-33E4-4F09-A26F-79CB1BC1682C}" sibTransId="{47659B34-B58E-47D4-996E-3D3E93E013B0}"/>
    <dgm:cxn modelId="{766603CC-DBBA-4D79-AF90-0BEA58A28BC9}" srcId="{E164AC18-08F4-467E-8502-425155FFDCD5}" destId="{841446B4-C76E-4889-9741-5D74C62A40E2}" srcOrd="0" destOrd="0" parTransId="{F1E2104A-8CF1-4A37-8271-BCE57E28F5A5}" sibTransId="{F9D1C5B7-9E2D-45B9-9DF9-21820C483A53}"/>
    <dgm:cxn modelId="{1E8EE700-2F8B-41F8-AFAC-ECBA570F056E}" type="presOf" srcId="{6A94260C-A196-4606-B813-D9EDF860F102}" destId="{3D88D849-7BD8-4A78-84AD-BBF28FC0C2D0}" srcOrd="0" destOrd="4" presId="urn:microsoft.com/office/officeart/2005/8/layout/chevron2"/>
    <dgm:cxn modelId="{E668E215-3C91-46D1-8E9D-8ACAA668D200}" type="presOf" srcId="{2663F286-0874-4937-95EF-6A01032E32F6}" destId="{3D88D849-7BD8-4A78-84AD-BBF28FC0C2D0}" srcOrd="0" destOrd="5" presId="urn:microsoft.com/office/officeart/2005/8/layout/chevron2"/>
    <dgm:cxn modelId="{B32749AA-9C52-4272-8355-FCB66C00B225}" type="presOf" srcId="{546279E5-05AB-4BA3-ABD1-485B6B80291F}" destId="{3D88D849-7BD8-4A78-84AD-BBF28FC0C2D0}" srcOrd="0" destOrd="6" presId="urn:microsoft.com/office/officeart/2005/8/layout/chevron2"/>
    <dgm:cxn modelId="{D5F147EA-EBCD-45AC-80BB-6586016F36F8}" srcId="{7B827F1B-CA84-4DBA-98F2-01A08C846B26}" destId="{1D189916-BD6F-4FD9-9460-F813B67ED231}" srcOrd="0" destOrd="0" parTransId="{631C5E05-1A70-4FF7-9D6B-F689DFA86407}" sibTransId="{2F0E6C0F-A6F2-4E79-AF65-127163D45BB4}"/>
    <dgm:cxn modelId="{2C44111B-C64D-41CA-B466-F842BCAD4740}" type="presOf" srcId="{0B88EB68-4775-4C4F-B480-7AEDBAAF1DF5}" destId="{3D88D849-7BD8-4A78-84AD-BBF28FC0C2D0}" srcOrd="0" destOrd="12" presId="urn:microsoft.com/office/officeart/2005/8/layout/chevron2"/>
    <dgm:cxn modelId="{2DCE837B-185A-444D-884F-90ABED9C27E4}" type="presOf" srcId="{263FC52E-6467-44F0-873E-2A14788DF0D7}" destId="{3D88D849-7BD8-4A78-84AD-BBF28FC0C2D0}" srcOrd="0" destOrd="7" presId="urn:microsoft.com/office/officeart/2005/8/layout/chevron2"/>
    <dgm:cxn modelId="{5D678915-028B-4B3A-A91B-665D89E9F3D6}" srcId="{E164AC18-08F4-467E-8502-425155FFDCD5}" destId="{6A94260C-A196-4606-B813-D9EDF860F102}" srcOrd="4" destOrd="0" parTransId="{A18BA688-820E-485C-A91A-22AF7B315C3C}" sibTransId="{B4FE732C-91C2-4DFF-BD0F-E17272656AA6}"/>
    <dgm:cxn modelId="{1249D774-C643-4BEC-9430-2DD7B2430761}" type="presOf" srcId="{841446B4-C76E-4889-9741-5D74C62A40E2}" destId="{3D88D849-7BD8-4A78-84AD-BBF28FC0C2D0}" srcOrd="0" destOrd="0" presId="urn:microsoft.com/office/officeart/2005/8/layout/chevron2"/>
    <dgm:cxn modelId="{8EAC7640-50B1-4BFF-8C66-2BE9D5E38926}" type="presOf" srcId="{6C25A85C-ECC1-4C0E-8502-AB5D202A4650}" destId="{C125CB1E-5E2C-4CD1-B33F-400A58FE2FC8}" srcOrd="0" destOrd="0" presId="urn:microsoft.com/office/officeart/2005/8/layout/chevron2"/>
    <dgm:cxn modelId="{73E5A051-6044-4344-8FF4-C630DBC54946}" type="presOf" srcId="{7B827F1B-CA84-4DBA-98F2-01A08C846B26}" destId="{3D88D849-7BD8-4A78-84AD-BBF28FC0C2D0}" srcOrd="0" destOrd="8" presId="urn:microsoft.com/office/officeart/2005/8/layout/chevron2"/>
    <dgm:cxn modelId="{044AA799-3E3F-4DF7-BAF7-F859A1853B3C}" srcId="{6C25A85C-ECC1-4C0E-8502-AB5D202A4650}" destId="{23E61313-78CA-464E-AD9D-AA75E206773D}" srcOrd="0" destOrd="0" parTransId="{6829B8E9-D651-46F5-A971-45BC9A61CA3B}" sibTransId="{E3447B61-1183-4B8A-A92A-129D1829205D}"/>
    <dgm:cxn modelId="{555D609F-77EC-43CC-9B21-A79AC52FC7F2}" type="presOf" srcId="{56BB5869-DE9A-4907-AB6E-CC0863F3CC03}" destId="{3D88D849-7BD8-4A78-84AD-BBF28FC0C2D0}" srcOrd="0" destOrd="13" presId="urn:microsoft.com/office/officeart/2005/8/layout/chevron2"/>
    <dgm:cxn modelId="{E4D4C5E6-62B2-4A3E-B080-F7D20AD0A7C2}" srcId="{E164AC18-08F4-467E-8502-425155FFDCD5}" destId="{263FC52E-6467-44F0-873E-2A14788DF0D7}" srcOrd="7" destOrd="0" parTransId="{45A6F577-050A-46BC-8C2B-799CFF6F4C32}" sibTransId="{DB5999D3-5C07-43B2-B2A8-79CF5C4EA4CA}"/>
    <dgm:cxn modelId="{8C4F151B-B768-487E-8E82-7D44A093F790}" srcId="{2961BE40-3F6A-41D3-8D70-80FDC1EF6DAD}" destId="{E164AC18-08F4-467E-8502-425155FFDCD5}" srcOrd="1" destOrd="0" parTransId="{39B2A6FF-68DD-4F54-AF1A-A6D16DD22123}" sibTransId="{260D1CE4-9929-4720-B3BF-8D61F9E59F3E}"/>
    <dgm:cxn modelId="{394DB6C7-7E47-4331-B8C2-B5AE5D03B647}" srcId="{E164AC18-08F4-467E-8502-425155FFDCD5}" destId="{6208A34E-4CEB-4D9B-962D-1D7DA818F23B}" srcOrd="2" destOrd="0" parTransId="{DCE375AA-64D1-4399-9B77-3D82FE97ED04}" sibTransId="{986904A4-DA97-4592-92B9-E4C05FE15A5F}"/>
    <dgm:cxn modelId="{1A08CA8C-38CC-4453-B8F2-9C9689B99565}" type="presOf" srcId="{86D18455-C160-4F47-BD5D-A29C7A3F569A}" destId="{3D88D849-7BD8-4A78-84AD-BBF28FC0C2D0}" srcOrd="0" destOrd="1" presId="urn:microsoft.com/office/officeart/2005/8/layout/chevron2"/>
    <dgm:cxn modelId="{AE5EB9C3-B6B7-4F3E-B2AB-7D938B3389C1}" srcId="{E164AC18-08F4-467E-8502-425155FFDCD5}" destId="{2663F286-0874-4937-95EF-6A01032E32F6}" srcOrd="5" destOrd="0" parTransId="{F84EC36C-3725-4EC5-9A8D-E6FEA92AA8C5}" sibTransId="{5E3B9F02-8A08-4CB7-AA1B-0DE2404A4E77}"/>
    <dgm:cxn modelId="{78D49FBA-3DBF-44DC-AC80-5199184001AD}" type="presOf" srcId="{3011462A-1FC3-4598-B288-76804CAA858F}" destId="{3D88D849-7BD8-4A78-84AD-BBF28FC0C2D0}" srcOrd="0" destOrd="3" presId="urn:microsoft.com/office/officeart/2005/8/layout/chevron2"/>
    <dgm:cxn modelId="{D715B69C-DB1D-41DD-BCC5-3037810AAEE1}" srcId="{E164AC18-08F4-467E-8502-425155FFDCD5}" destId="{3011462A-1FC3-4598-B288-76804CAA858F}" srcOrd="3" destOrd="0" parTransId="{CACCDEB4-D4DB-43BC-8CFD-3853682DCB6A}" sibTransId="{AB600A2A-8CAB-4031-BC04-C4723E5960AE}"/>
    <dgm:cxn modelId="{9BA304A7-BDC7-477A-90E8-68CA43A03BBE}" type="presParOf" srcId="{41491ACA-1295-428B-9529-E52E48057B40}" destId="{F0A7AB30-8FCC-49D3-8B3D-45BFC9EED6EB}" srcOrd="0" destOrd="0" presId="urn:microsoft.com/office/officeart/2005/8/layout/chevron2"/>
    <dgm:cxn modelId="{A86AF1D2-41D4-40FB-B378-B07D595677A8}" type="presParOf" srcId="{F0A7AB30-8FCC-49D3-8B3D-45BFC9EED6EB}" destId="{C125CB1E-5E2C-4CD1-B33F-400A58FE2FC8}" srcOrd="0" destOrd="0" presId="urn:microsoft.com/office/officeart/2005/8/layout/chevron2"/>
    <dgm:cxn modelId="{94EAC0E1-F4EA-4E64-8A64-52054D7192BE}" type="presParOf" srcId="{F0A7AB30-8FCC-49D3-8B3D-45BFC9EED6EB}" destId="{5E22FBC8-9624-4B6D-ADEE-B949FE49E136}" srcOrd="1" destOrd="0" presId="urn:microsoft.com/office/officeart/2005/8/layout/chevron2"/>
    <dgm:cxn modelId="{F8E0C102-85BE-49CD-B0CA-F7309FC826C2}" type="presParOf" srcId="{41491ACA-1295-428B-9529-E52E48057B40}" destId="{DBBE5244-198C-47DD-A1F7-8F6A236CBF3E}" srcOrd="1" destOrd="0" presId="urn:microsoft.com/office/officeart/2005/8/layout/chevron2"/>
    <dgm:cxn modelId="{C87A3BD6-8591-4444-8E37-4D4D20295291}" type="presParOf" srcId="{41491ACA-1295-428B-9529-E52E48057B40}" destId="{F3C4CF6B-2CB6-47FD-A012-2037361B9A99}" srcOrd="2" destOrd="0" presId="urn:microsoft.com/office/officeart/2005/8/layout/chevron2"/>
    <dgm:cxn modelId="{FDC61CAD-6DAB-4AF7-A69B-86212FDEAA4B}" type="presParOf" srcId="{F3C4CF6B-2CB6-47FD-A012-2037361B9A99}" destId="{0E878CD1-CA0F-4EBC-AE28-8C69C13ED519}" srcOrd="0" destOrd="0" presId="urn:microsoft.com/office/officeart/2005/8/layout/chevron2"/>
    <dgm:cxn modelId="{9625CA77-7142-4014-9EC9-69D75448CBAA}" type="presParOf" srcId="{F3C4CF6B-2CB6-47FD-A012-2037361B9A99}" destId="{3D88D849-7BD8-4A78-84AD-BBF28FC0C2D0}"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9BCBC6-35E7-424A-A6AB-E9C4B65BCB6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4F25B30A-BC1D-4E07-AE74-EA87C9F9D2BC}">
      <dgm:prSet phldrT="[Texto]" custT="1"/>
      <dgm:spPr/>
      <dgm:t>
        <a:bodyPr/>
        <a:lstStyle/>
        <a:p>
          <a:r>
            <a:rPr lang="es-ES" sz="2000" dirty="0" smtClean="0"/>
            <a:t>Diseñar geométricamente y construir conexiones estructurales </a:t>
          </a:r>
          <a:endParaRPr lang="es-EC" sz="2000" dirty="0"/>
        </a:p>
      </dgm:t>
    </dgm:pt>
    <dgm:pt modelId="{DBC4091B-0C70-44EE-83CD-15C5E0802B1B}" type="parTrans" cxnId="{EF8DA908-806D-438A-B1A1-E66A1435B43A}">
      <dgm:prSet/>
      <dgm:spPr/>
      <dgm:t>
        <a:bodyPr/>
        <a:lstStyle/>
        <a:p>
          <a:endParaRPr lang="es-EC"/>
        </a:p>
      </dgm:t>
    </dgm:pt>
    <dgm:pt modelId="{08C3FAB7-02D3-4C02-BD69-FAF2CA5A63A3}" type="sibTrans" cxnId="{EF8DA908-806D-438A-B1A1-E66A1435B43A}">
      <dgm:prSet/>
      <dgm:spPr/>
      <dgm:t>
        <a:bodyPr/>
        <a:lstStyle/>
        <a:p>
          <a:endParaRPr lang="es-EC"/>
        </a:p>
      </dgm:t>
    </dgm:pt>
    <dgm:pt modelId="{382CFEAA-91B0-4310-AFF0-C8E748DAC8C4}">
      <dgm:prSet phldrT="[Texto]" custT="1"/>
      <dgm:spPr/>
      <dgm:t>
        <a:bodyPr/>
        <a:lstStyle/>
        <a:p>
          <a:r>
            <a:rPr lang="es-ES" sz="2000" dirty="0" smtClean="0"/>
            <a:t>Verificar el comportamiento de una conexión rígida de momento mediante pruebas reales comparadas con la simulación de la misma</a:t>
          </a:r>
          <a:endParaRPr lang="es-EC" sz="2000" dirty="0"/>
        </a:p>
      </dgm:t>
    </dgm:pt>
    <dgm:pt modelId="{5F2F1748-4094-4379-A842-4BC63D1628CD}" type="parTrans" cxnId="{1FA3F2B8-6D26-4AD4-A915-EE6A6219A9AB}">
      <dgm:prSet/>
      <dgm:spPr/>
      <dgm:t>
        <a:bodyPr/>
        <a:lstStyle/>
        <a:p>
          <a:endParaRPr lang="es-EC"/>
        </a:p>
      </dgm:t>
    </dgm:pt>
    <dgm:pt modelId="{71881104-498B-44AD-87C9-1116BB573F80}" type="sibTrans" cxnId="{1FA3F2B8-6D26-4AD4-A915-EE6A6219A9AB}">
      <dgm:prSet/>
      <dgm:spPr/>
      <dgm:t>
        <a:bodyPr/>
        <a:lstStyle/>
        <a:p>
          <a:endParaRPr lang="es-EC"/>
        </a:p>
      </dgm:t>
    </dgm:pt>
    <dgm:pt modelId="{0623CEE9-3741-4F3E-A167-694EF81D1016}">
      <dgm:prSet phldrT="[Texto]" custT="1"/>
      <dgm:spPr/>
      <dgm:t>
        <a:bodyPr/>
        <a:lstStyle/>
        <a:p>
          <a:r>
            <a:rPr lang="es-EC" sz="2000" dirty="0" smtClean="0"/>
            <a:t>Analizar los posibles estados limites a los que esta sometida la conexión rígida o de momento soldada</a:t>
          </a:r>
          <a:endParaRPr lang="es-EC" sz="2000" dirty="0"/>
        </a:p>
      </dgm:t>
    </dgm:pt>
    <dgm:pt modelId="{10A013CB-6461-42C7-8526-79E29D913065}" type="sibTrans" cxnId="{03E65DED-85EF-422D-B67A-68A1D450183B}">
      <dgm:prSet/>
      <dgm:spPr/>
      <dgm:t>
        <a:bodyPr/>
        <a:lstStyle/>
        <a:p>
          <a:endParaRPr lang="es-EC"/>
        </a:p>
      </dgm:t>
    </dgm:pt>
    <dgm:pt modelId="{4530BB3F-B47C-4EAF-9026-502F5C90182D}" type="parTrans" cxnId="{03E65DED-85EF-422D-B67A-68A1D450183B}">
      <dgm:prSet/>
      <dgm:spPr/>
      <dgm:t>
        <a:bodyPr/>
        <a:lstStyle/>
        <a:p>
          <a:endParaRPr lang="es-EC"/>
        </a:p>
      </dgm:t>
    </dgm:pt>
    <dgm:pt modelId="{A6F8B177-41B1-4ECD-BE65-1B0BB71A0900}" type="pres">
      <dgm:prSet presAssocID="{A09BCBC6-35E7-424A-A6AB-E9C4B65BCB63}" presName="linear" presStyleCnt="0">
        <dgm:presLayoutVars>
          <dgm:dir/>
          <dgm:animLvl val="lvl"/>
          <dgm:resizeHandles val="exact"/>
        </dgm:presLayoutVars>
      </dgm:prSet>
      <dgm:spPr/>
      <dgm:t>
        <a:bodyPr/>
        <a:lstStyle/>
        <a:p>
          <a:endParaRPr lang="es-EC"/>
        </a:p>
      </dgm:t>
    </dgm:pt>
    <dgm:pt modelId="{2A77F882-125E-4005-9D2A-46049CE93001}" type="pres">
      <dgm:prSet presAssocID="{4F25B30A-BC1D-4E07-AE74-EA87C9F9D2BC}" presName="parentLin" presStyleCnt="0"/>
      <dgm:spPr/>
    </dgm:pt>
    <dgm:pt modelId="{3D51D5C8-47C6-4BDA-9F2E-916CA44CD4B1}" type="pres">
      <dgm:prSet presAssocID="{4F25B30A-BC1D-4E07-AE74-EA87C9F9D2BC}" presName="parentLeftMargin" presStyleLbl="node1" presStyleIdx="0" presStyleCnt="3"/>
      <dgm:spPr/>
      <dgm:t>
        <a:bodyPr/>
        <a:lstStyle/>
        <a:p>
          <a:endParaRPr lang="es-EC"/>
        </a:p>
      </dgm:t>
    </dgm:pt>
    <dgm:pt modelId="{B63ACEE9-C923-48AF-BD49-A271F272FE80}" type="pres">
      <dgm:prSet presAssocID="{4F25B30A-BC1D-4E07-AE74-EA87C9F9D2BC}" presName="parentText" presStyleLbl="node1" presStyleIdx="0" presStyleCnt="3" custScaleY="401818">
        <dgm:presLayoutVars>
          <dgm:chMax val="0"/>
          <dgm:bulletEnabled val="1"/>
        </dgm:presLayoutVars>
      </dgm:prSet>
      <dgm:spPr/>
      <dgm:t>
        <a:bodyPr/>
        <a:lstStyle/>
        <a:p>
          <a:endParaRPr lang="es-EC"/>
        </a:p>
      </dgm:t>
    </dgm:pt>
    <dgm:pt modelId="{28E5220B-582D-4845-9236-F74530C97033}" type="pres">
      <dgm:prSet presAssocID="{4F25B30A-BC1D-4E07-AE74-EA87C9F9D2BC}" presName="negativeSpace" presStyleCnt="0"/>
      <dgm:spPr/>
    </dgm:pt>
    <dgm:pt modelId="{BF488B3A-9AAF-4982-A00F-01BBA4A683FF}" type="pres">
      <dgm:prSet presAssocID="{4F25B30A-BC1D-4E07-AE74-EA87C9F9D2BC}" presName="childText" presStyleLbl="conFgAcc1" presStyleIdx="0" presStyleCnt="3">
        <dgm:presLayoutVars>
          <dgm:bulletEnabled val="1"/>
        </dgm:presLayoutVars>
      </dgm:prSet>
      <dgm:spPr/>
    </dgm:pt>
    <dgm:pt modelId="{4790F2A1-BFD3-43B3-AA4E-B1C3E308103F}" type="pres">
      <dgm:prSet presAssocID="{08C3FAB7-02D3-4C02-BD69-FAF2CA5A63A3}" presName="spaceBetweenRectangles" presStyleCnt="0"/>
      <dgm:spPr/>
    </dgm:pt>
    <dgm:pt modelId="{C4F7FB8E-37FB-4B9A-8869-EB8582427AEA}" type="pres">
      <dgm:prSet presAssocID="{382CFEAA-91B0-4310-AFF0-C8E748DAC8C4}" presName="parentLin" presStyleCnt="0"/>
      <dgm:spPr/>
    </dgm:pt>
    <dgm:pt modelId="{150F43CB-F138-4A2A-8605-2B75EA9DF784}" type="pres">
      <dgm:prSet presAssocID="{382CFEAA-91B0-4310-AFF0-C8E748DAC8C4}" presName="parentLeftMargin" presStyleLbl="node1" presStyleIdx="0" presStyleCnt="3"/>
      <dgm:spPr/>
      <dgm:t>
        <a:bodyPr/>
        <a:lstStyle/>
        <a:p>
          <a:endParaRPr lang="es-EC"/>
        </a:p>
      </dgm:t>
    </dgm:pt>
    <dgm:pt modelId="{CA6DBEE0-246C-44B4-9A56-E5892241021A}" type="pres">
      <dgm:prSet presAssocID="{382CFEAA-91B0-4310-AFF0-C8E748DAC8C4}" presName="parentText" presStyleLbl="node1" presStyleIdx="1" presStyleCnt="3" custScaleY="359767">
        <dgm:presLayoutVars>
          <dgm:chMax val="0"/>
          <dgm:bulletEnabled val="1"/>
        </dgm:presLayoutVars>
      </dgm:prSet>
      <dgm:spPr/>
      <dgm:t>
        <a:bodyPr/>
        <a:lstStyle/>
        <a:p>
          <a:endParaRPr lang="es-EC"/>
        </a:p>
      </dgm:t>
    </dgm:pt>
    <dgm:pt modelId="{B2E0B3E8-5F75-414F-9D71-DDE837453F7B}" type="pres">
      <dgm:prSet presAssocID="{382CFEAA-91B0-4310-AFF0-C8E748DAC8C4}" presName="negativeSpace" presStyleCnt="0"/>
      <dgm:spPr/>
    </dgm:pt>
    <dgm:pt modelId="{CCA171F4-CB25-45E8-A4B2-9E255B98F3C0}" type="pres">
      <dgm:prSet presAssocID="{382CFEAA-91B0-4310-AFF0-C8E748DAC8C4}" presName="childText" presStyleLbl="conFgAcc1" presStyleIdx="1" presStyleCnt="3">
        <dgm:presLayoutVars>
          <dgm:bulletEnabled val="1"/>
        </dgm:presLayoutVars>
      </dgm:prSet>
      <dgm:spPr/>
    </dgm:pt>
    <dgm:pt modelId="{43034755-3E7C-4F4F-A9D9-5E48E762F217}" type="pres">
      <dgm:prSet presAssocID="{71881104-498B-44AD-87C9-1116BB573F80}" presName="spaceBetweenRectangles" presStyleCnt="0"/>
      <dgm:spPr/>
    </dgm:pt>
    <dgm:pt modelId="{95CD4BCE-625F-4443-AD82-0BACC40C89A2}" type="pres">
      <dgm:prSet presAssocID="{0623CEE9-3741-4F3E-A167-694EF81D1016}" presName="parentLin" presStyleCnt="0"/>
      <dgm:spPr/>
    </dgm:pt>
    <dgm:pt modelId="{2E157788-66BB-4FF6-AD7C-A2FB418DEB84}" type="pres">
      <dgm:prSet presAssocID="{0623CEE9-3741-4F3E-A167-694EF81D1016}" presName="parentLeftMargin" presStyleLbl="node1" presStyleIdx="1" presStyleCnt="3"/>
      <dgm:spPr/>
      <dgm:t>
        <a:bodyPr/>
        <a:lstStyle/>
        <a:p>
          <a:endParaRPr lang="es-EC"/>
        </a:p>
      </dgm:t>
    </dgm:pt>
    <dgm:pt modelId="{B4C9DDB3-68DB-4C9B-9DD1-005B11F0099D}" type="pres">
      <dgm:prSet presAssocID="{0623CEE9-3741-4F3E-A167-694EF81D1016}" presName="parentText" presStyleLbl="node1" presStyleIdx="2" presStyleCnt="3" custScaleY="426253">
        <dgm:presLayoutVars>
          <dgm:chMax val="0"/>
          <dgm:bulletEnabled val="1"/>
        </dgm:presLayoutVars>
      </dgm:prSet>
      <dgm:spPr/>
      <dgm:t>
        <a:bodyPr/>
        <a:lstStyle/>
        <a:p>
          <a:endParaRPr lang="es-EC"/>
        </a:p>
      </dgm:t>
    </dgm:pt>
    <dgm:pt modelId="{A2AFA0F3-FE4F-4065-9913-4D062E8F4DC8}" type="pres">
      <dgm:prSet presAssocID="{0623CEE9-3741-4F3E-A167-694EF81D1016}" presName="negativeSpace" presStyleCnt="0"/>
      <dgm:spPr/>
    </dgm:pt>
    <dgm:pt modelId="{18229CCE-D48B-47F5-941D-1F9635BDBCF8}" type="pres">
      <dgm:prSet presAssocID="{0623CEE9-3741-4F3E-A167-694EF81D1016}" presName="childText" presStyleLbl="conFgAcc1" presStyleIdx="2" presStyleCnt="3">
        <dgm:presLayoutVars>
          <dgm:bulletEnabled val="1"/>
        </dgm:presLayoutVars>
      </dgm:prSet>
      <dgm:spPr/>
    </dgm:pt>
  </dgm:ptLst>
  <dgm:cxnLst>
    <dgm:cxn modelId="{8BA0B28D-96FB-41F5-BC5E-500965443D11}" type="presOf" srcId="{0623CEE9-3741-4F3E-A167-694EF81D1016}" destId="{B4C9DDB3-68DB-4C9B-9DD1-005B11F0099D}" srcOrd="1" destOrd="0" presId="urn:microsoft.com/office/officeart/2005/8/layout/list1"/>
    <dgm:cxn modelId="{1FA3F2B8-6D26-4AD4-A915-EE6A6219A9AB}" srcId="{A09BCBC6-35E7-424A-A6AB-E9C4B65BCB63}" destId="{382CFEAA-91B0-4310-AFF0-C8E748DAC8C4}" srcOrd="1" destOrd="0" parTransId="{5F2F1748-4094-4379-A842-4BC63D1628CD}" sibTransId="{71881104-498B-44AD-87C9-1116BB573F80}"/>
    <dgm:cxn modelId="{CEE24BDE-962F-46E8-B4C3-C9F8EE3EAC48}" type="presOf" srcId="{382CFEAA-91B0-4310-AFF0-C8E748DAC8C4}" destId="{150F43CB-F138-4A2A-8605-2B75EA9DF784}" srcOrd="0" destOrd="0" presId="urn:microsoft.com/office/officeart/2005/8/layout/list1"/>
    <dgm:cxn modelId="{7174E64E-44EA-485D-9D77-D0B49CD76A90}" type="presOf" srcId="{382CFEAA-91B0-4310-AFF0-C8E748DAC8C4}" destId="{CA6DBEE0-246C-44B4-9A56-E5892241021A}" srcOrd="1" destOrd="0" presId="urn:microsoft.com/office/officeart/2005/8/layout/list1"/>
    <dgm:cxn modelId="{5832683A-800C-4EF4-953D-E700D9EFEB09}" type="presOf" srcId="{4F25B30A-BC1D-4E07-AE74-EA87C9F9D2BC}" destId="{B63ACEE9-C923-48AF-BD49-A271F272FE80}" srcOrd="1" destOrd="0" presId="urn:microsoft.com/office/officeart/2005/8/layout/list1"/>
    <dgm:cxn modelId="{EF8DA908-806D-438A-B1A1-E66A1435B43A}" srcId="{A09BCBC6-35E7-424A-A6AB-E9C4B65BCB63}" destId="{4F25B30A-BC1D-4E07-AE74-EA87C9F9D2BC}" srcOrd="0" destOrd="0" parTransId="{DBC4091B-0C70-44EE-83CD-15C5E0802B1B}" sibTransId="{08C3FAB7-02D3-4C02-BD69-FAF2CA5A63A3}"/>
    <dgm:cxn modelId="{D2220325-A655-4938-BFB4-DF8147DF386A}" type="presOf" srcId="{4F25B30A-BC1D-4E07-AE74-EA87C9F9D2BC}" destId="{3D51D5C8-47C6-4BDA-9F2E-916CA44CD4B1}" srcOrd="0" destOrd="0" presId="urn:microsoft.com/office/officeart/2005/8/layout/list1"/>
    <dgm:cxn modelId="{304B23EC-CA41-4E12-96AA-5BE29F691ACA}" type="presOf" srcId="{A09BCBC6-35E7-424A-A6AB-E9C4B65BCB63}" destId="{A6F8B177-41B1-4ECD-BE65-1B0BB71A0900}" srcOrd="0" destOrd="0" presId="urn:microsoft.com/office/officeart/2005/8/layout/list1"/>
    <dgm:cxn modelId="{03E65DED-85EF-422D-B67A-68A1D450183B}" srcId="{A09BCBC6-35E7-424A-A6AB-E9C4B65BCB63}" destId="{0623CEE9-3741-4F3E-A167-694EF81D1016}" srcOrd="2" destOrd="0" parTransId="{4530BB3F-B47C-4EAF-9026-502F5C90182D}" sibTransId="{10A013CB-6461-42C7-8526-79E29D913065}"/>
    <dgm:cxn modelId="{499D6C16-5E14-4A72-8562-DD49DFD24E85}" type="presOf" srcId="{0623CEE9-3741-4F3E-A167-694EF81D1016}" destId="{2E157788-66BB-4FF6-AD7C-A2FB418DEB84}" srcOrd="0" destOrd="0" presId="urn:microsoft.com/office/officeart/2005/8/layout/list1"/>
    <dgm:cxn modelId="{CCC1580D-12EF-41F0-8682-B032CAF18B13}" type="presParOf" srcId="{A6F8B177-41B1-4ECD-BE65-1B0BB71A0900}" destId="{2A77F882-125E-4005-9D2A-46049CE93001}" srcOrd="0" destOrd="0" presId="urn:microsoft.com/office/officeart/2005/8/layout/list1"/>
    <dgm:cxn modelId="{6391CECD-99EB-4E47-99AB-6F8084F5BE45}" type="presParOf" srcId="{2A77F882-125E-4005-9D2A-46049CE93001}" destId="{3D51D5C8-47C6-4BDA-9F2E-916CA44CD4B1}" srcOrd="0" destOrd="0" presId="urn:microsoft.com/office/officeart/2005/8/layout/list1"/>
    <dgm:cxn modelId="{18AD80F3-E635-43B3-A38D-E1C67CE0BDCE}" type="presParOf" srcId="{2A77F882-125E-4005-9D2A-46049CE93001}" destId="{B63ACEE9-C923-48AF-BD49-A271F272FE80}" srcOrd="1" destOrd="0" presId="urn:microsoft.com/office/officeart/2005/8/layout/list1"/>
    <dgm:cxn modelId="{F734D863-3345-42B6-885E-4A2E0B141B4A}" type="presParOf" srcId="{A6F8B177-41B1-4ECD-BE65-1B0BB71A0900}" destId="{28E5220B-582D-4845-9236-F74530C97033}" srcOrd="1" destOrd="0" presId="urn:microsoft.com/office/officeart/2005/8/layout/list1"/>
    <dgm:cxn modelId="{EA414294-EA06-4F5C-A70A-1C907DA4F966}" type="presParOf" srcId="{A6F8B177-41B1-4ECD-BE65-1B0BB71A0900}" destId="{BF488B3A-9AAF-4982-A00F-01BBA4A683FF}" srcOrd="2" destOrd="0" presId="urn:microsoft.com/office/officeart/2005/8/layout/list1"/>
    <dgm:cxn modelId="{DA90D5BB-BB40-455B-9EED-B6DB85A62FDD}" type="presParOf" srcId="{A6F8B177-41B1-4ECD-BE65-1B0BB71A0900}" destId="{4790F2A1-BFD3-43B3-AA4E-B1C3E308103F}" srcOrd="3" destOrd="0" presId="urn:microsoft.com/office/officeart/2005/8/layout/list1"/>
    <dgm:cxn modelId="{7DC6A44B-CCB4-4E77-B911-CD7DF6CA59D2}" type="presParOf" srcId="{A6F8B177-41B1-4ECD-BE65-1B0BB71A0900}" destId="{C4F7FB8E-37FB-4B9A-8869-EB8582427AEA}" srcOrd="4" destOrd="0" presId="urn:microsoft.com/office/officeart/2005/8/layout/list1"/>
    <dgm:cxn modelId="{00DAA2C6-C812-493E-8747-B406519E9680}" type="presParOf" srcId="{C4F7FB8E-37FB-4B9A-8869-EB8582427AEA}" destId="{150F43CB-F138-4A2A-8605-2B75EA9DF784}" srcOrd="0" destOrd="0" presId="urn:microsoft.com/office/officeart/2005/8/layout/list1"/>
    <dgm:cxn modelId="{ECEBFFA2-F999-4C00-AA61-4025DD64FC42}" type="presParOf" srcId="{C4F7FB8E-37FB-4B9A-8869-EB8582427AEA}" destId="{CA6DBEE0-246C-44B4-9A56-E5892241021A}" srcOrd="1" destOrd="0" presId="urn:microsoft.com/office/officeart/2005/8/layout/list1"/>
    <dgm:cxn modelId="{AF00521E-EBB4-4B62-88D8-877AEFC277B4}" type="presParOf" srcId="{A6F8B177-41B1-4ECD-BE65-1B0BB71A0900}" destId="{B2E0B3E8-5F75-414F-9D71-DDE837453F7B}" srcOrd="5" destOrd="0" presId="urn:microsoft.com/office/officeart/2005/8/layout/list1"/>
    <dgm:cxn modelId="{CFDB8B7C-D3A2-492A-9C08-DFE950CBBD44}" type="presParOf" srcId="{A6F8B177-41B1-4ECD-BE65-1B0BB71A0900}" destId="{CCA171F4-CB25-45E8-A4B2-9E255B98F3C0}" srcOrd="6" destOrd="0" presId="urn:microsoft.com/office/officeart/2005/8/layout/list1"/>
    <dgm:cxn modelId="{66366F8F-51AB-41B1-8528-2033E679FF75}" type="presParOf" srcId="{A6F8B177-41B1-4ECD-BE65-1B0BB71A0900}" destId="{43034755-3E7C-4F4F-A9D9-5E48E762F217}" srcOrd="7" destOrd="0" presId="urn:microsoft.com/office/officeart/2005/8/layout/list1"/>
    <dgm:cxn modelId="{B0A955F3-01D3-4BFD-807D-CE2B059B9B0B}" type="presParOf" srcId="{A6F8B177-41B1-4ECD-BE65-1B0BB71A0900}" destId="{95CD4BCE-625F-4443-AD82-0BACC40C89A2}" srcOrd="8" destOrd="0" presId="urn:microsoft.com/office/officeart/2005/8/layout/list1"/>
    <dgm:cxn modelId="{C0DED840-419A-4356-A179-601849166DDA}" type="presParOf" srcId="{95CD4BCE-625F-4443-AD82-0BACC40C89A2}" destId="{2E157788-66BB-4FF6-AD7C-A2FB418DEB84}" srcOrd="0" destOrd="0" presId="urn:microsoft.com/office/officeart/2005/8/layout/list1"/>
    <dgm:cxn modelId="{B82E331B-6C2B-4124-A9EB-BCD4DABA78D9}" type="presParOf" srcId="{95CD4BCE-625F-4443-AD82-0BACC40C89A2}" destId="{B4C9DDB3-68DB-4C9B-9DD1-005B11F0099D}" srcOrd="1" destOrd="0" presId="urn:microsoft.com/office/officeart/2005/8/layout/list1"/>
    <dgm:cxn modelId="{A30E26C4-AE7A-44F4-870B-C233DE871672}" type="presParOf" srcId="{A6F8B177-41B1-4ECD-BE65-1B0BB71A0900}" destId="{A2AFA0F3-FE4F-4065-9913-4D062E8F4DC8}" srcOrd="9" destOrd="0" presId="urn:microsoft.com/office/officeart/2005/8/layout/list1"/>
    <dgm:cxn modelId="{7DEAD6B0-E11C-460B-98D2-10EF1B6CE4B1}" type="presParOf" srcId="{A6F8B177-41B1-4ECD-BE65-1B0BB71A0900}" destId="{18229CCE-D48B-47F5-941D-1F9635BDBCF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76F3D46-E07D-4EE5-BAD7-D240A060F0C7}" type="doc">
      <dgm:prSet loTypeId="urn:microsoft.com/office/officeart/2005/8/layout/default#12" loCatId="list" qsTypeId="urn:microsoft.com/office/officeart/2005/8/quickstyle/simple1" qsCatId="simple" csTypeId="urn:microsoft.com/office/officeart/2005/8/colors/accent1_2" csCatId="accent1" phldr="1"/>
      <dgm:spPr/>
      <dgm:t>
        <a:bodyPr/>
        <a:lstStyle/>
        <a:p>
          <a:endParaRPr lang="es-EC"/>
        </a:p>
      </dgm:t>
    </dgm:pt>
    <dgm:pt modelId="{D13A4446-1393-4887-8D8E-AF584B5367D2}">
      <dgm:prSet phldrT="[Texto]" custT="1"/>
      <dgm:spPr/>
      <dgm:t>
        <a:bodyPr/>
        <a:lstStyle/>
        <a:p>
          <a:r>
            <a:rPr lang="es-ES" sz="4000" b="1" dirty="0" smtClean="0"/>
            <a:t>Viga B4</a:t>
          </a:r>
          <a:endParaRPr lang="es-EC" sz="4000" dirty="0"/>
        </a:p>
      </dgm:t>
    </dgm:pt>
    <dgm:pt modelId="{A445A7D6-8353-46E9-B990-4A7A2BFCADFA}" type="parTrans" cxnId="{6DEF630B-DAB2-41BD-80F4-EAA1ED9F9CA0}">
      <dgm:prSet/>
      <dgm:spPr/>
      <dgm:t>
        <a:bodyPr/>
        <a:lstStyle/>
        <a:p>
          <a:endParaRPr lang="es-EC"/>
        </a:p>
      </dgm:t>
    </dgm:pt>
    <dgm:pt modelId="{876A8A1D-937F-4BB1-BCC6-AE7957FA39D1}" type="sibTrans" cxnId="{6DEF630B-DAB2-41BD-80F4-EAA1ED9F9CA0}">
      <dgm:prSet/>
      <dgm:spPr/>
      <dgm:t>
        <a:bodyPr/>
        <a:lstStyle/>
        <a:p>
          <a:endParaRPr lang="es-EC"/>
        </a:p>
      </dgm:t>
    </dgm:pt>
    <dgm:pt modelId="{7ECC008C-2FA3-45BA-87D8-6EF865A28555}">
      <dgm:prSet phldrT="[Texto]"/>
      <dgm:spPr/>
      <dgm:t>
        <a:bodyPr/>
        <a:lstStyle/>
        <a:p>
          <a:r>
            <a:rPr lang="es-ES" dirty="0" smtClean="0"/>
            <a:t>La viga B4 respecto a la columna es una conexión totalmente restringida, con placas soldadas sobre las alas de la viga y una placa empernada al alma de la misma</a:t>
          </a:r>
          <a:endParaRPr lang="es-EC" dirty="0"/>
        </a:p>
      </dgm:t>
    </dgm:pt>
    <dgm:pt modelId="{4E0E9189-0A0A-4846-92EF-EF28DAE593EC}" type="parTrans" cxnId="{9F2B085C-EBD1-4402-B201-177DD2E63433}">
      <dgm:prSet/>
      <dgm:spPr/>
      <dgm:t>
        <a:bodyPr/>
        <a:lstStyle/>
        <a:p>
          <a:endParaRPr lang="es-EC"/>
        </a:p>
      </dgm:t>
    </dgm:pt>
    <dgm:pt modelId="{CF65B539-5594-414D-95C5-6747256218A4}" type="sibTrans" cxnId="{9F2B085C-EBD1-4402-B201-177DD2E63433}">
      <dgm:prSet/>
      <dgm:spPr/>
      <dgm:t>
        <a:bodyPr/>
        <a:lstStyle/>
        <a:p>
          <a:endParaRPr lang="es-EC"/>
        </a:p>
      </dgm:t>
    </dgm:pt>
    <dgm:pt modelId="{71A2ECAA-8E9F-4903-94FC-C5B124024DED}">
      <dgm:prSet phldrT="[Texto]" phldr="1"/>
      <dgm:spPr>
        <a:blipFill rotWithShape="0">
          <a:blip xmlns:r="http://schemas.openxmlformats.org/officeDocument/2006/relationships" r:embed="rId1"/>
          <a:stretch>
            <a:fillRect/>
          </a:stretch>
        </a:blipFill>
      </dgm:spPr>
      <dgm:t>
        <a:bodyPr/>
        <a:lstStyle/>
        <a:p>
          <a:endParaRPr lang="es-EC"/>
        </a:p>
      </dgm:t>
    </dgm:pt>
    <dgm:pt modelId="{E461441B-C0F9-446A-AADB-2F0CD29AB5A1}" type="parTrans" cxnId="{8F33E84B-2778-43FE-964E-37F0C513669D}">
      <dgm:prSet/>
      <dgm:spPr/>
      <dgm:t>
        <a:bodyPr/>
        <a:lstStyle/>
        <a:p>
          <a:endParaRPr lang="es-EC"/>
        </a:p>
      </dgm:t>
    </dgm:pt>
    <dgm:pt modelId="{A96AD40E-880E-48C3-8BF7-8A942D496550}" type="sibTrans" cxnId="{8F33E84B-2778-43FE-964E-37F0C513669D}">
      <dgm:prSet/>
      <dgm:spPr/>
      <dgm:t>
        <a:bodyPr/>
        <a:lstStyle/>
        <a:p>
          <a:endParaRPr lang="es-EC"/>
        </a:p>
      </dgm:t>
    </dgm:pt>
    <dgm:pt modelId="{BD6FC857-32E6-48E7-982D-38B88F9D8B9C}" type="pres">
      <dgm:prSet presAssocID="{C76F3D46-E07D-4EE5-BAD7-D240A060F0C7}" presName="diagram" presStyleCnt="0">
        <dgm:presLayoutVars>
          <dgm:dir/>
          <dgm:resizeHandles val="exact"/>
        </dgm:presLayoutVars>
      </dgm:prSet>
      <dgm:spPr/>
      <dgm:t>
        <a:bodyPr/>
        <a:lstStyle/>
        <a:p>
          <a:endParaRPr lang="es-EC"/>
        </a:p>
      </dgm:t>
    </dgm:pt>
    <dgm:pt modelId="{2A5FE80D-ECB7-4443-90BF-4E740A022D30}" type="pres">
      <dgm:prSet presAssocID="{D13A4446-1393-4887-8D8E-AF584B5367D2}" presName="node" presStyleLbl="node1" presStyleIdx="0" presStyleCnt="3" custScaleY="55884">
        <dgm:presLayoutVars>
          <dgm:bulletEnabled val="1"/>
        </dgm:presLayoutVars>
      </dgm:prSet>
      <dgm:spPr/>
      <dgm:t>
        <a:bodyPr/>
        <a:lstStyle/>
        <a:p>
          <a:endParaRPr lang="es-EC"/>
        </a:p>
      </dgm:t>
    </dgm:pt>
    <dgm:pt modelId="{3412AD6E-F517-4C36-B410-1BC22245FE8B}" type="pres">
      <dgm:prSet presAssocID="{876A8A1D-937F-4BB1-BCC6-AE7957FA39D1}" presName="sibTrans" presStyleCnt="0"/>
      <dgm:spPr/>
    </dgm:pt>
    <dgm:pt modelId="{D007F3C1-1974-4379-B449-8FD6D70E6E3E}" type="pres">
      <dgm:prSet presAssocID="{7ECC008C-2FA3-45BA-87D8-6EF865A28555}" presName="node" presStyleLbl="node1" presStyleIdx="1" presStyleCnt="3" custScaleX="125400" custScaleY="61703">
        <dgm:presLayoutVars>
          <dgm:bulletEnabled val="1"/>
        </dgm:presLayoutVars>
      </dgm:prSet>
      <dgm:spPr/>
      <dgm:t>
        <a:bodyPr/>
        <a:lstStyle/>
        <a:p>
          <a:endParaRPr lang="es-EC"/>
        </a:p>
      </dgm:t>
    </dgm:pt>
    <dgm:pt modelId="{C65C1BD0-0029-4D93-A309-084B52D8C570}" type="pres">
      <dgm:prSet presAssocID="{CF65B539-5594-414D-95C5-6747256218A4}" presName="sibTrans" presStyleCnt="0"/>
      <dgm:spPr/>
    </dgm:pt>
    <dgm:pt modelId="{AB421112-6558-49F6-B2F4-FB9F3419F26A}" type="pres">
      <dgm:prSet presAssocID="{71A2ECAA-8E9F-4903-94FC-C5B124024DED}" presName="node" presStyleLbl="node1" presStyleIdx="2" presStyleCnt="3" custScaleX="156139" custScaleY="118742" custLinFactNeighborX="542" custLinFactNeighborY="-11750">
        <dgm:presLayoutVars>
          <dgm:bulletEnabled val="1"/>
        </dgm:presLayoutVars>
      </dgm:prSet>
      <dgm:spPr/>
      <dgm:t>
        <a:bodyPr/>
        <a:lstStyle/>
        <a:p>
          <a:endParaRPr lang="es-EC"/>
        </a:p>
      </dgm:t>
    </dgm:pt>
  </dgm:ptLst>
  <dgm:cxnLst>
    <dgm:cxn modelId="{82233F49-5F02-491F-BE8B-B16F65C5E855}" type="presOf" srcId="{D13A4446-1393-4887-8D8E-AF584B5367D2}" destId="{2A5FE80D-ECB7-4443-90BF-4E740A022D30}" srcOrd="0" destOrd="0" presId="urn:microsoft.com/office/officeart/2005/8/layout/default#12"/>
    <dgm:cxn modelId="{6DEF630B-DAB2-41BD-80F4-EAA1ED9F9CA0}" srcId="{C76F3D46-E07D-4EE5-BAD7-D240A060F0C7}" destId="{D13A4446-1393-4887-8D8E-AF584B5367D2}" srcOrd="0" destOrd="0" parTransId="{A445A7D6-8353-46E9-B990-4A7A2BFCADFA}" sibTransId="{876A8A1D-937F-4BB1-BCC6-AE7957FA39D1}"/>
    <dgm:cxn modelId="{030D2385-DE16-4DF3-87DE-BB6CD8F514FD}" type="presOf" srcId="{71A2ECAA-8E9F-4903-94FC-C5B124024DED}" destId="{AB421112-6558-49F6-B2F4-FB9F3419F26A}" srcOrd="0" destOrd="0" presId="urn:microsoft.com/office/officeart/2005/8/layout/default#12"/>
    <dgm:cxn modelId="{8F33E84B-2778-43FE-964E-37F0C513669D}" srcId="{C76F3D46-E07D-4EE5-BAD7-D240A060F0C7}" destId="{71A2ECAA-8E9F-4903-94FC-C5B124024DED}" srcOrd="2" destOrd="0" parTransId="{E461441B-C0F9-446A-AADB-2F0CD29AB5A1}" sibTransId="{A96AD40E-880E-48C3-8BF7-8A942D496550}"/>
    <dgm:cxn modelId="{F8BEC619-3D05-47B7-866C-8F76FC704404}" type="presOf" srcId="{C76F3D46-E07D-4EE5-BAD7-D240A060F0C7}" destId="{BD6FC857-32E6-48E7-982D-38B88F9D8B9C}" srcOrd="0" destOrd="0" presId="urn:microsoft.com/office/officeart/2005/8/layout/default#12"/>
    <dgm:cxn modelId="{9ABB5C19-6E37-4F55-84DA-31D244EF47FA}" type="presOf" srcId="{7ECC008C-2FA3-45BA-87D8-6EF865A28555}" destId="{D007F3C1-1974-4379-B449-8FD6D70E6E3E}" srcOrd="0" destOrd="0" presId="urn:microsoft.com/office/officeart/2005/8/layout/default#12"/>
    <dgm:cxn modelId="{9F2B085C-EBD1-4402-B201-177DD2E63433}" srcId="{C76F3D46-E07D-4EE5-BAD7-D240A060F0C7}" destId="{7ECC008C-2FA3-45BA-87D8-6EF865A28555}" srcOrd="1" destOrd="0" parTransId="{4E0E9189-0A0A-4846-92EF-EF28DAE593EC}" sibTransId="{CF65B539-5594-414D-95C5-6747256218A4}"/>
    <dgm:cxn modelId="{2A776188-B6CE-4555-A454-688BB000D560}" type="presParOf" srcId="{BD6FC857-32E6-48E7-982D-38B88F9D8B9C}" destId="{2A5FE80D-ECB7-4443-90BF-4E740A022D30}" srcOrd="0" destOrd="0" presId="urn:microsoft.com/office/officeart/2005/8/layout/default#12"/>
    <dgm:cxn modelId="{76CECAC0-975B-4823-9D62-FD675D00A57B}" type="presParOf" srcId="{BD6FC857-32E6-48E7-982D-38B88F9D8B9C}" destId="{3412AD6E-F517-4C36-B410-1BC22245FE8B}" srcOrd="1" destOrd="0" presId="urn:microsoft.com/office/officeart/2005/8/layout/default#12"/>
    <dgm:cxn modelId="{66962BAE-CCF1-4AE1-8E36-2B2B7EA22013}" type="presParOf" srcId="{BD6FC857-32E6-48E7-982D-38B88F9D8B9C}" destId="{D007F3C1-1974-4379-B449-8FD6D70E6E3E}" srcOrd="2" destOrd="0" presId="urn:microsoft.com/office/officeart/2005/8/layout/default#12"/>
    <dgm:cxn modelId="{62AFC0DE-DF14-4DD9-86F6-5D6F582907AE}" type="presParOf" srcId="{BD6FC857-32E6-48E7-982D-38B88F9D8B9C}" destId="{C65C1BD0-0029-4D93-A309-084B52D8C570}" srcOrd="3" destOrd="0" presId="urn:microsoft.com/office/officeart/2005/8/layout/default#12"/>
    <dgm:cxn modelId="{79C996BA-9D52-430E-8CED-FAB8E8B456E8}" type="presParOf" srcId="{BD6FC857-32E6-48E7-982D-38B88F9D8B9C}" destId="{AB421112-6558-49F6-B2F4-FB9F3419F26A}" srcOrd="4" destOrd="0" presId="urn:microsoft.com/office/officeart/2005/8/layout/default#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90AC990-0E61-4C66-A420-A0FB60B749B4}" type="doc">
      <dgm:prSet loTypeId="urn:microsoft.com/office/officeart/2005/8/layout/default#13" loCatId="list" qsTypeId="urn:microsoft.com/office/officeart/2005/8/quickstyle/simple1" qsCatId="simple" csTypeId="urn:microsoft.com/office/officeart/2005/8/colors/accent1_2" csCatId="accent1" phldr="1"/>
      <dgm:spPr/>
      <dgm:t>
        <a:bodyPr/>
        <a:lstStyle/>
        <a:p>
          <a:endParaRPr lang="es-EC"/>
        </a:p>
      </dgm:t>
    </dgm:pt>
    <dgm:pt modelId="{03B6EA40-70B8-46B3-95D6-ABEE42BD9D9A}">
      <dgm:prSet phldrT="[Texto]" custT="1"/>
      <dgm:spPr/>
      <dgm:t>
        <a:bodyPr/>
        <a:lstStyle/>
        <a:p>
          <a:r>
            <a:rPr lang="es-ES" sz="2800" dirty="0" smtClean="0"/>
            <a:t>esfuerzo máximo generado es de 290 </a:t>
          </a:r>
          <a:r>
            <a:rPr lang="es-ES" sz="2800" dirty="0" err="1" smtClean="0"/>
            <a:t>Mpa</a:t>
          </a:r>
          <a:r>
            <a:rPr lang="es-ES" sz="2800" dirty="0" smtClean="0"/>
            <a:t> en la soldadura y de 250 </a:t>
          </a:r>
          <a:r>
            <a:rPr lang="es-ES" sz="2800" dirty="0" err="1" smtClean="0"/>
            <a:t>Mpa</a:t>
          </a:r>
          <a:r>
            <a:rPr lang="es-ES" sz="2800" dirty="0" smtClean="0"/>
            <a:t> en la placa inferior</a:t>
          </a:r>
          <a:endParaRPr lang="es-EC" sz="2800" dirty="0"/>
        </a:p>
      </dgm:t>
    </dgm:pt>
    <dgm:pt modelId="{AB77702F-99C5-41F0-9BA7-378841DF53A6}" type="parTrans" cxnId="{AB10B81C-A087-4CEB-AF99-C4E812BA524C}">
      <dgm:prSet/>
      <dgm:spPr/>
      <dgm:t>
        <a:bodyPr/>
        <a:lstStyle/>
        <a:p>
          <a:endParaRPr lang="es-EC"/>
        </a:p>
      </dgm:t>
    </dgm:pt>
    <dgm:pt modelId="{0C8D0107-9107-4C95-AF76-DA2ED2373723}" type="sibTrans" cxnId="{AB10B81C-A087-4CEB-AF99-C4E812BA524C}">
      <dgm:prSet/>
      <dgm:spPr/>
      <dgm:t>
        <a:bodyPr/>
        <a:lstStyle/>
        <a:p>
          <a:endParaRPr lang="es-EC"/>
        </a:p>
      </dgm:t>
    </dgm:pt>
    <dgm:pt modelId="{E633AF7A-DCD1-4B3D-99C7-5C4D6B82172F}">
      <dgm:prSet custT="1"/>
      <dgm:spPr/>
      <dgm:t>
        <a:bodyPr/>
        <a:lstStyle/>
        <a:p>
          <a:r>
            <a:rPr lang="es-ES" sz="2800" i="1" dirty="0" smtClean="0"/>
            <a:t>Comportamiento de B4 ante la carga aplicada</a:t>
          </a:r>
          <a:endParaRPr lang="es-EC" sz="2800" dirty="0"/>
        </a:p>
      </dgm:t>
    </dgm:pt>
    <dgm:pt modelId="{8649DE0F-B211-4F02-A955-DC12457A2B5B}" type="parTrans" cxnId="{7C820487-EAE7-466B-B6DE-3593A8B29032}">
      <dgm:prSet/>
      <dgm:spPr/>
      <dgm:t>
        <a:bodyPr/>
        <a:lstStyle/>
        <a:p>
          <a:endParaRPr lang="es-EC"/>
        </a:p>
      </dgm:t>
    </dgm:pt>
    <dgm:pt modelId="{2182884D-86B7-401C-BF4D-92421D1682BF}" type="sibTrans" cxnId="{7C820487-EAE7-466B-B6DE-3593A8B29032}">
      <dgm:prSet/>
      <dgm:spPr/>
      <dgm:t>
        <a:bodyPr/>
        <a:lstStyle/>
        <a:p>
          <a:endParaRPr lang="es-EC"/>
        </a:p>
      </dgm:t>
    </dgm:pt>
    <dgm:pt modelId="{17E28C4C-449B-45C3-B9C9-9ABD756AF55A}">
      <dgm:prSet phldrT="[Texto]" phldr="1"/>
      <dgm:spPr>
        <a:blipFill rotWithShape="0">
          <a:blip xmlns:r="http://schemas.openxmlformats.org/officeDocument/2006/relationships" r:embed="rId1"/>
          <a:stretch>
            <a:fillRect/>
          </a:stretch>
        </a:blipFill>
      </dgm:spPr>
      <dgm:t>
        <a:bodyPr/>
        <a:lstStyle/>
        <a:p>
          <a:endParaRPr lang="es-EC"/>
        </a:p>
      </dgm:t>
    </dgm:pt>
    <dgm:pt modelId="{772A4F55-5421-4B9D-973B-BA6A53E2750C}" type="parTrans" cxnId="{D73AD2E0-8691-44E0-8D2E-8718AEFE3C55}">
      <dgm:prSet/>
      <dgm:spPr/>
      <dgm:t>
        <a:bodyPr/>
        <a:lstStyle/>
        <a:p>
          <a:endParaRPr lang="es-EC"/>
        </a:p>
      </dgm:t>
    </dgm:pt>
    <dgm:pt modelId="{997AF8F8-3F17-4749-8B3F-9DD543BB68FE}" type="sibTrans" cxnId="{D73AD2E0-8691-44E0-8D2E-8718AEFE3C55}">
      <dgm:prSet/>
      <dgm:spPr/>
      <dgm:t>
        <a:bodyPr/>
        <a:lstStyle/>
        <a:p>
          <a:endParaRPr lang="es-EC"/>
        </a:p>
      </dgm:t>
    </dgm:pt>
    <dgm:pt modelId="{4E7E1338-08D8-4C49-8DF2-3B5C776B6B37}" type="pres">
      <dgm:prSet presAssocID="{190AC990-0E61-4C66-A420-A0FB60B749B4}" presName="diagram" presStyleCnt="0">
        <dgm:presLayoutVars>
          <dgm:dir/>
          <dgm:resizeHandles val="exact"/>
        </dgm:presLayoutVars>
      </dgm:prSet>
      <dgm:spPr/>
      <dgm:t>
        <a:bodyPr/>
        <a:lstStyle/>
        <a:p>
          <a:endParaRPr lang="es-EC"/>
        </a:p>
      </dgm:t>
    </dgm:pt>
    <dgm:pt modelId="{02244428-A551-4A0A-81A2-6BF9B45CE855}" type="pres">
      <dgm:prSet presAssocID="{E633AF7A-DCD1-4B3D-99C7-5C4D6B82172F}" presName="node" presStyleLbl="node1" presStyleIdx="0" presStyleCnt="3">
        <dgm:presLayoutVars>
          <dgm:bulletEnabled val="1"/>
        </dgm:presLayoutVars>
      </dgm:prSet>
      <dgm:spPr/>
      <dgm:t>
        <a:bodyPr/>
        <a:lstStyle/>
        <a:p>
          <a:endParaRPr lang="es-EC"/>
        </a:p>
      </dgm:t>
    </dgm:pt>
    <dgm:pt modelId="{32272E93-4298-4773-BCC5-11186FA07433}" type="pres">
      <dgm:prSet presAssocID="{2182884D-86B7-401C-BF4D-92421D1682BF}" presName="sibTrans" presStyleCnt="0"/>
      <dgm:spPr/>
    </dgm:pt>
    <dgm:pt modelId="{F8A74FF1-F1E9-4636-B760-530412AD5B02}" type="pres">
      <dgm:prSet presAssocID="{03B6EA40-70B8-46B3-95D6-ABEE42BD9D9A}" presName="node" presStyleLbl="node1" presStyleIdx="1" presStyleCnt="3">
        <dgm:presLayoutVars>
          <dgm:bulletEnabled val="1"/>
        </dgm:presLayoutVars>
      </dgm:prSet>
      <dgm:spPr/>
      <dgm:t>
        <a:bodyPr/>
        <a:lstStyle/>
        <a:p>
          <a:endParaRPr lang="es-EC"/>
        </a:p>
      </dgm:t>
    </dgm:pt>
    <dgm:pt modelId="{80FFA893-818F-44AD-8E37-5C9A7D73B7CD}" type="pres">
      <dgm:prSet presAssocID="{0C8D0107-9107-4C95-AF76-DA2ED2373723}" presName="sibTrans" presStyleCnt="0"/>
      <dgm:spPr/>
    </dgm:pt>
    <dgm:pt modelId="{35F00B5A-51F7-4A3C-BCAA-BAEF9DFC0536}" type="pres">
      <dgm:prSet presAssocID="{17E28C4C-449B-45C3-B9C9-9ABD756AF55A}" presName="node" presStyleLbl="node1" presStyleIdx="2" presStyleCnt="3" custLinFactNeighborX="-577" custLinFactNeighborY="-481">
        <dgm:presLayoutVars>
          <dgm:bulletEnabled val="1"/>
        </dgm:presLayoutVars>
      </dgm:prSet>
      <dgm:spPr/>
      <dgm:t>
        <a:bodyPr/>
        <a:lstStyle/>
        <a:p>
          <a:endParaRPr lang="es-EC"/>
        </a:p>
      </dgm:t>
    </dgm:pt>
  </dgm:ptLst>
  <dgm:cxnLst>
    <dgm:cxn modelId="{7422C52B-6FCC-4774-921C-B207BA9753C5}" type="presOf" srcId="{03B6EA40-70B8-46B3-95D6-ABEE42BD9D9A}" destId="{F8A74FF1-F1E9-4636-B760-530412AD5B02}" srcOrd="0" destOrd="0" presId="urn:microsoft.com/office/officeart/2005/8/layout/default#13"/>
    <dgm:cxn modelId="{D7B816B0-9A70-464F-BBF5-B4A3A61CF39E}" type="presOf" srcId="{E633AF7A-DCD1-4B3D-99C7-5C4D6B82172F}" destId="{02244428-A551-4A0A-81A2-6BF9B45CE855}" srcOrd="0" destOrd="0" presId="urn:microsoft.com/office/officeart/2005/8/layout/default#13"/>
    <dgm:cxn modelId="{AB10B81C-A087-4CEB-AF99-C4E812BA524C}" srcId="{190AC990-0E61-4C66-A420-A0FB60B749B4}" destId="{03B6EA40-70B8-46B3-95D6-ABEE42BD9D9A}" srcOrd="1" destOrd="0" parTransId="{AB77702F-99C5-41F0-9BA7-378841DF53A6}" sibTransId="{0C8D0107-9107-4C95-AF76-DA2ED2373723}"/>
    <dgm:cxn modelId="{D73AD2E0-8691-44E0-8D2E-8718AEFE3C55}" srcId="{190AC990-0E61-4C66-A420-A0FB60B749B4}" destId="{17E28C4C-449B-45C3-B9C9-9ABD756AF55A}" srcOrd="2" destOrd="0" parTransId="{772A4F55-5421-4B9D-973B-BA6A53E2750C}" sibTransId="{997AF8F8-3F17-4749-8B3F-9DD543BB68FE}"/>
    <dgm:cxn modelId="{7C820487-EAE7-466B-B6DE-3593A8B29032}" srcId="{190AC990-0E61-4C66-A420-A0FB60B749B4}" destId="{E633AF7A-DCD1-4B3D-99C7-5C4D6B82172F}" srcOrd="0" destOrd="0" parTransId="{8649DE0F-B211-4F02-A955-DC12457A2B5B}" sibTransId="{2182884D-86B7-401C-BF4D-92421D1682BF}"/>
    <dgm:cxn modelId="{1ACC75A0-A3B1-4C90-A135-D61D70E709A8}" type="presOf" srcId="{17E28C4C-449B-45C3-B9C9-9ABD756AF55A}" destId="{35F00B5A-51F7-4A3C-BCAA-BAEF9DFC0536}" srcOrd="0" destOrd="0" presId="urn:microsoft.com/office/officeart/2005/8/layout/default#13"/>
    <dgm:cxn modelId="{DFFB2967-E11C-4E03-BC77-5AF4542C6A9B}" type="presOf" srcId="{190AC990-0E61-4C66-A420-A0FB60B749B4}" destId="{4E7E1338-08D8-4C49-8DF2-3B5C776B6B37}" srcOrd="0" destOrd="0" presId="urn:microsoft.com/office/officeart/2005/8/layout/default#13"/>
    <dgm:cxn modelId="{38B7A2B5-6720-404B-8FBD-C692004EA768}" type="presParOf" srcId="{4E7E1338-08D8-4C49-8DF2-3B5C776B6B37}" destId="{02244428-A551-4A0A-81A2-6BF9B45CE855}" srcOrd="0" destOrd="0" presId="urn:microsoft.com/office/officeart/2005/8/layout/default#13"/>
    <dgm:cxn modelId="{F484853D-839C-4A3C-9666-E7FE651ED64E}" type="presParOf" srcId="{4E7E1338-08D8-4C49-8DF2-3B5C776B6B37}" destId="{32272E93-4298-4773-BCC5-11186FA07433}" srcOrd="1" destOrd="0" presId="urn:microsoft.com/office/officeart/2005/8/layout/default#13"/>
    <dgm:cxn modelId="{48EBC92C-9C50-458A-AB61-784A4C1BD61B}" type="presParOf" srcId="{4E7E1338-08D8-4C49-8DF2-3B5C776B6B37}" destId="{F8A74FF1-F1E9-4636-B760-530412AD5B02}" srcOrd="2" destOrd="0" presId="urn:microsoft.com/office/officeart/2005/8/layout/default#13"/>
    <dgm:cxn modelId="{6ABC49C6-148D-48A1-B3DA-E0807745B038}" type="presParOf" srcId="{4E7E1338-08D8-4C49-8DF2-3B5C776B6B37}" destId="{80FFA893-818F-44AD-8E37-5C9A7D73B7CD}" srcOrd="3" destOrd="0" presId="urn:microsoft.com/office/officeart/2005/8/layout/default#13"/>
    <dgm:cxn modelId="{C2C770A9-B1A8-4385-91FE-4EFD44FF3FE2}" type="presParOf" srcId="{4E7E1338-08D8-4C49-8DF2-3B5C776B6B37}" destId="{35F00B5A-51F7-4A3C-BCAA-BAEF9DFC0536}" srcOrd="4" destOrd="0" presId="urn:microsoft.com/office/officeart/2005/8/layout/default#1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5CB1E-5E2C-4CD1-B33F-400A58FE2FC8}">
      <dsp:nvSpPr>
        <dsp:cNvPr id="0" name=""/>
        <dsp:cNvSpPr/>
      </dsp:nvSpPr>
      <dsp:spPr>
        <a:xfrm rot="5400000">
          <a:off x="-319799" y="164668"/>
          <a:ext cx="1065543" cy="7458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t>Objetivo general</a:t>
          </a:r>
          <a:endParaRPr lang="es-EC" sz="1200" b="1" kern="1200" dirty="0"/>
        </a:p>
      </dsp:txBody>
      <dsp:txXfrm rot="-5400000">
        <a:off x="-159967" y="377776"/>
        <a:ext cx="745880" cy="319663"/>
      </dsp:txXfrm>
    </dsp:sp>
    <dsp:sp modelId="{5E22FBC8-9624-4B6D-ADEE-B949FE49E136}">
      <dsp:nvSpPr>
        <dsp:cNvPr id="0" name=""/>
        <dsp:cNvSpPr/>
      </dsp:nvSpPr>
      <dsp:spPr>
        <a:xfrm rot="5400000">
          <a:off x="4836590" y="-4245841"/>
          <a:ext cx="692603" cy="919395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S" sz="2100" kern="1200" dirty="0" smtClean="0"/>
            <a:t>Diseñar y construir conexiones estructurales según la norma AISC 360-10  y realizar el estudio de una conexión de marco rígido soldada </a:t>
          </a:r>
          <a:endParaRPr lang="es-EC" sz="2100" kern="1200" dirty="0"/>
        </a:p>
      </dsp:txBody>
      <dsp:txXfrm rot="-5400000">
        <a:off x="585912" y="38647"/>
        <a:ext cx="9160149" cy="624983"/>
      </dsp:txXfrm>
    </dsp:sp>
    <dsp:sp modelId="{0E878CD1-CA0F-4EBC-AE28-8C69C13ED519}">
      <dsp:nvSpPr>
        <dsp:cNvPr id="0" name=""/>
        <dsp:cNvSpPr/>
      </dsp:nvSpPr>
      <dsp:spPr>
        <a:xfrm rot="5400000">
          <a:off x="-259823" y="3510063"/>
          <a:ext cx="1340645" cy="114093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t>Objetivos específicos</a:t>
          </a:r>
          <a:endParaRPr lang="es-EC" sz="1200" b="1" kern="1200" dirty="0"/>
        </a:p>
      </dsp:txBody>
      <dsp:txXfrm rot="-5400000">
        <a:off x="-159967" y="3980676"/>
        <a:ext cx="1140935" cy="199710"/>
      </dsp:txXfrm>
    </dsp:sp>
    <dsp:sp modelId="{3D88D849-7BD8-4A78-84AD-BBF28FC0C2D0}">
      <dsp:nvSpPr>
        <dsp:cNvPr id="0" name=""/>
        <dsp:cNvSpPr/>
      </dsp:nvSpPr>
      <dsp:spPr>
        <a:xfrm rot="5400000">
          <a:off x="3259042" y="-1821916"/>
          <a:ext cx="4988632" cy="1018465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t>Establecer los tipos de conexiones estructurales</a:t>
          </a:r>
          <a:endParaRPr lang="es-EC" sz="1800" kern="1200" dirty="0"/>
        </a:p>
        <a:p>
          <a:pPr marL="171450" lvl="1" indent="-171450" algn="l" defTabSz="800100">
            <a:lnSpc>
              <a:spcPct val="90000"/>
            </a:lnSpc>
            <a:spcBef>
              <a:spcPct val="0"/>
            </a:spcBef>
            <a:spcAft>
              <a:spcPct val="15000"/>
            </a:spcAft>
            <a:buChar char="••"/>
          </a:pPr>
          <a:r>
            <a:rPr lang="es-EC" sz="1800" kern="1200" dirty="0" smtClean="0"/>
            <a:t>Simples o de corte</a:t>
          </a:r>
          <a:endParaRPr lang="es-EC" sz="1800" kern="1200" dirty="0"/>
        </a:p>
        <a:p>
          <a:pPr marL="171450" lvl="1" indent="-171450" algn="l" defTabSz="800100">
            <a:lnSpc>
              <a:spcPct val="90000"/>
            </a:lnSpc>
            <a:spcBef>
              <a:spcPct val="0"/>
            </a:spcBef>
            <a:spcAft>
              <a:spcPct val="15000"/>
            </a:spcAft>
            <a:buChar char="••"/>
          </a:pPr>
          <a:r>
            <a:rPr lang="es-EC" sz="1800" kern="1200" dirty="0" smtClean="0"/>
            <a:t>Soldadas</a:t>
          </a:r>
          <a:endParaRPr lang="es-EC" sz="1800" kern="1200" dirty="0"/>
        </a:p>
        <a:p>
          <a:pPr marL="171450" lvl="1" indent="-171450" algn="l" defTabSz="800100">
            <a:lnSpc>
              <a:spcPct val="90000"/>
            </a:lnSpc>
            <a:spcBef>
              <a:spcPct val="0"/>
            </a:spcBef>
            <a:spcAft>
              <a:spcPct val="15000"/>
            </a:spcAft>
            <a:buChar char="••"/>
          </a:pPr>
          <a:r>
            <a:rPr lang="es-EC" sz="1800" kern="1200" dirty="0" smtClean="0"/>
            <a:t>empernadas</a:t>
          </a:r>
          <a:endParaRPr lang="es-EC" sz="1800" kern="1200" dirty="0"/>
        </a:p>
        <a:p>
          <a:pPr marL="171450" lvl="1" indent="-171450" algn="l" defTabSz="800100">
            <a:lnSpc>
              <a:spcPct val="90000"/>
            </a:lnSpc>
            <a:spcBef>
              <a:spcPct val="0"/>
            </a:spcBef>
            <a:spcAft>
              <a:spcPct val="15000"/>
            </a:spcAft>
            <a:buChar char="••"/>
          </a:pPr>
          <a:r>
            <a:rPr lang="es-EC" sz="1800" kern="1200" dirty="0" smtClean="0"/>
            <a:t>Conexiones rígidas o de momento </a:t>
          </a:r>
          <a:endParaRPr lang="es-EC" sz="1800" kern="1200" dirty="0"/>
        </a:p>
        <a:p>
          <a:pPr marL="171450" lvl="1" indent="-171450" algn="l" defTabSz="800100">
            <a:lnSpc>
              <a:spcPct val="90000"/>
            </a:lnSpc>
            <a:spcBef>
              <a:spcPct val="0"/>
            </a:spcBef>
            <a:spcAft>
              <a:spcPct val="15000"/>
            </a:spcAft>
            <a:buChar char="••"/>
          </a:pPr>
          <a:r>
            <a:rPr lang="es-EC" sz="1800" kern="1200" dirty="0" smtClean="0"/>
            <a:t>Soldadas</a:t>
          </a:r>
          <a:endParaRPr lang="es-EC" sz="1800" kern="1200" dirty="0"/>
        </a:p>
        <a:p>
          <a:pPr marL="171450" lvl="1" indent="-171450" algn="l" defTabSz="800100">
            <a:lnSpc>
              <a:spcPct val="90000"/>
            </a:lnSpc>
            <a:spcBef>
              <a:spcPct val="0"/>
            </a:spcBef>
            <a:spcAft>
              <a:spcPct val="15000"/>
            </a:spcAft>
            <a:buChar char="••"/>
          </a:pPr>
          <a:r>
            <a:rPr lang="es-EC" sz="1800" kern="1200" dirty="0" smtClean="0"/>
            <a:t>empernadas</a:t>
          </a:r>
          <a:endParaRPr lang="es-EC" sz="1800" kern="1200" dirty="0"/>
        </a:p>
        <a:p>
          <a:pPr marL="171450" lvl="1" indent="-171450" algn="l" defTabSz="800100">
            <a:lnSpc>
              <a:spcPct val="90000"/>
            </a:lnSpc>
            <a:spcBef>
              <a:spcPct val="0"/>
            </a:spcBef>
            <a:spcAft>
              <a:spcPct val="15000"/>
            </a:spcAft>
            <a:buChar char="••"/>
          </a:pPr>
          <a:r>
            <a:rPr lang="es-EC" sz="1800" kern="1200" dirty="0" smtClean="0"/>
            <a:t>Conexiones con arriostramiento</a:t>
          </a:r>
          <a:endParaRPr lang="es-EC" sz="1800" kern="1200" dirty="0"/>
        </a:p>
        <a:p>
          <a:pPr marL="171450" lvl="1" indent="-171450" algn="l" defTabSz="800100">
            <a:lnSpc>
              <a:spcPct val="90000"/>
            </a:lnSpc>
            <a:spcBef>
              <a:spcPct val="0"/>
            </a:spcBef>
            <a:spcAft>
              <a:spcPct val="15000"/>
            </a:spcAft>
            <a:buChar char="••"/>
          </a:pPr>
          <a:endParaRPr lang="es-EC" sz="1800" kern="1200" dirty="0"/>
        </a:p>
        <a:p>
          <a:pPr marL="342900" lvl="2" indent="-171450" algn="l" defTabSz="800100">
            <a:lnSpc>
              <a:spcPct val="90000"/>
            </a:lnSpc>
            <a:spcBef>
              <a:spcPct val="0"/>
            </a:spcBef>
            <a:spcAft>
              <a:spcPct val="15000"/>
            </a:spcAft>
            <a:buChar char="••"/>
          </a:pPr>
          <a:r>
            <a:rPr lang="es-EC" sz="1800" kern="1200" dirty="0" smtClean="0"/>
            <a:t>Diseñar geométricamente, construir y montar las conexiones estructurales analizadas</a:t>
          </a:r>
          <a:endParaRPr lang="es-EC" sz="1800" kern="1200" dirty="0"/>
        </a:p>
        <a:p>
          <a:pPr marL="171450" lvl="1" indent="-171450" algn="l" defTabSz="800100">
            <a:lnSpc>
              <a:spcPct val="90000"/>
            </a:lnSpc>
            <a:spcBef>
              <a:spcPct val="0"/>
            </a:spcBef>
            <a:spcAft>
              <a:spcPct val="15000"/>
            </a:spcAft>
            <a:buChar char="••"/>
          </a:pPr>
          <a:endParaRPr lang="es-EC" sz="1800" kern="1200" dirty="0"/>
        </a:p>
        <a:p>
          <a:pPr marL="342900" lvl="2" indent="-171450" algn="l" defTabSz="800100">
            <a:lnSpc>
              <a:spcPct val="90000"/>
            </a:lnSpc>
            <a:spcBef>
              <a:spcPct val="0"/>
            </a:spcBef>
            <a:spcAft>
              <a:spcPct val="15000"/>
            </a:spcAft>
            <a:buChar char="••"/>
          </a:pPr>
          <a:r>
            <a:rPr lang="es-EC" sz="1800" kern="1200" dirty="0" smtClean="0"/>
            <a:t>Comparar el análisis de esfuerzos obtenidos al aplicar una fuerza real de 5000 Kg sobre la conexión de marco rígido soldada con los resultados que entregue el software de simulación.  </a:t>
          </a:r>
          <a:endParaRPr lang="es-EC" sz="1800" kern="1200" dirty="0"/>
        </a:p>
        <a:p>
          <a:pPr marL="514350" lvl="3" indent="-171450" algn="l" defTabSz="800100">
            <a:lnSpc>
              <a:spcPct val="90000"/>
            </a:lnSpc>
            <a:spcBef>
              <a:spcPct val="0"/>
            </a:spcBef>
            <a:spcAft>
              <a:spcPct val="15000"/>
            </a:spcAft>
            <a:buChar char="••"/>
          </a:pPr>
          <a:endParaRPr lang="es-EC" sz="1800" kern="1200" dirty="0"/>
        </a:p>
        <a:p>
          <a:pPr marL="342900" lvl="2" indent="-171450" algn="l" defTabSz="800100">
            <a:lnSpc>
              <a:spcPct val="90000"/>
            </a:lnSpc>
            <a:spcBef>
              <a:spcPct val="0"/>
            </a:spcBef>
            <a:spcAft>
              <a:spcPct val="15000"/>
            </a:spcAft>
            <a:buChar char="••"/>
          </a:pPr>
          <a:r>
            <a:rPr lang="es-EC" sz="1800" kern="1200" dirty="0" smtClean="0"/>
            <a:t>Analizar la conexión rígida de momento soldada más critica que presente la simulación.</a:t>
          </a:r>
          <a:endParaRPr lang="es-EC" sz="1800" kern="1200" dirty="0"/>
        </a:p>
        <a:p>
          <a:pPr marL="171450" lvl="1" indent="-171450" algn="l" defTabSz="800100">
            <a:lnSpc>
              <a:spcPct val="90000"/>
            </a:lnSpc>
            <a:spcBef>
              <a:spcPct val="0"/>
            </a:spcBef>
            <a:spcAft>
              <a:spcPct val="15000"/>
            </a:spcAft>
            <a:buChar char="••"/>
          </a:pPr>
          <a:endParaRPr lang="es-EC" sz="1800" kern="1200" dirty="0"/>
        </a:p>
        <a:p>
          <a:pPr marL="342900" lvl="2" indent="-171450" algn="l" defTabSz="800100">
            <a:lnSpc>
              <a:spcPct val="90000"/>
            </a:lnSpc>
            <a:spcBef>
              <a:spcPct val="0"/>
            </a:spcBef>
            <a:spcAft>
              <a:spcPct val="15000"/>
            </a:spcAft>
            <a:buChar char="••"/>
          </a:pPr>
          <a:r>
            <a:rPr lang="es-ES" sz="1800" kern="1200" dirty="0" smtClean="0"/>
            <a:t>Determinar costos y tiempos de construcción del árbol de conexiones estructurales</a:t>
          </a:r>
          <a:endParaRPr lang="es-EC" sz="1800" kern="1200" dirty="0"/>
        </a:p>
      </dsp:txBody>
      <dsp:txXfrm rot="-5400000">
        <a:off x="661030" y="1019621"/>
        <a:ext cx="9941133" cy="45015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1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1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1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17">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18">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19">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1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1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2F59E-7794-4EA1-8D5A-1105B58CD3F7}" type="datetimeFigureOut">
              <a:rPr lang="es-EC" smtClean="0"/>
              <a:pPr/>
              <a:t>04/08/2015</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BE76B7-2EDF-400E-95AC-AED20E2F6EE9}" type="slidenum">
              <a:rPr lang="es-EC" smtClean="0"/>
              <a:pPr/>
              <a:t>‹Nº›</a:t>
            </a:fld>
            <a:endParaRPr lang="es-EC"/>
          </a:p>
        </p:txBody>
      </p:sp>
    </p:spTree>
    <p:extLst>
      <p:ext uri="{BB962C8B-B14F-4D97-AF65-F5344CB8AC3E}">
        <p14:creationId xmlns:p14="http://schemas.microsoft.com/office/powerpoint/2010/main" val="760638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6A325C5-E5BD-43DC-B8D9-7E0B20ABA42A}" type="slidenum">
              <a:rPr lang="es-US" smtClean="0"/>
              <a:pPr/>
              <a:t>1</a:t>
            </a:fld>
            <a:endParaRPr lang="es-US"/>
          </a:p>
        </p:txBody>
      </p:sp>
    </p:spTree>
    <p:extLst>
      <p:ext uri="{BB962C8B-B14F-4D97-AF65-F5344CB8AC3E}">
        <p14:creationId xmlns:p14="http://schemas.microsoft.com/office/powerpoint/2010/main" val="322726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ABE76B7-2EDF-400E-95AC-AED20E2F6EE9}" type="slidenum">
              <a:rPr lang="es-EC" smtClean="0"/>
              <a:pPr/>
              <a:t>17</a:t>
            </a:fld>
            <a:endParaRPr lang="es-EC"/>
          </a:p>
        </p:txBody>
      </p:sp>
    </p:spTree>
    <p:extLst>
      <p:ext uri="{BB962C8B-B14F-4D97-AF65-F5344CB8AC3E}">
        <p14:creationId xmlns:p14="http://schemas.microsoft.com/office/powerpoint/2010/main" val="3961603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C7723E88-33A8-4D1E-BE78-5A2EC537ABB1}" type="datetimeFigureOut">
              <a:rPr lang="es-EC" smtClean="0"/>
              <a:pPr/>
              <a:t>04/08/2015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51828EE6-6D13-4505-A58F-D6628B1F4F03}" type="slidenum">
              <a:rPr lang="es-EC" smtClean="0"/>
              <a:pPr/>
              <a:t>‹Nº›</a:t>
            </a:fld>
            <a:endParaRPr lang="es-EC"/>
          </a:p>
        </p:txBody>
      </p:sp>
    </p:spTree>
    <p:extLst>
      <p:ext uri="{BB962C8B-B14F-4D97-AF65-F5344CB8AC3E}">
        <p14:creationId xmlns:p14="http://schemas.microsoft.com/office/powerpoint/2010/main" val="19011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C7723E88-33A8-4D1E-BE78-5A2EC537ABB1}" type="datetimeFigureOut">
              <a:rPr lang="es-EC" smtClean="0"/>
              <a:pPr/>
              <a:t>04/08/2015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51828EE6-6D13-4505-A58F-D6628B1F4F03}" type="slidenum">
              <a:rPr lang="es-EC" smtClean="0"/>
              <a:pPr/>
              <a:t>‹Nº›</a:t>
            </a:fld>
            <a:endParaRPr lang="es-EC"/>
          </a:p>
        </p:txBody>
      </p:sp>
    </p:spTree>
    <p:extLst>
      <p:ext uri="{BB962C8B-B14F-4D97-AF65-F5344CB8AC3E}">
        <p14:creationId xmlns:p14="http://schemas.microsoft.com/office/powerpoint/2010/main" val="279931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C7723E88-33A8-4D1E-BE78-5A2EC537ABB1}" type="datetimeFigureOut">
              <a:rPr lang="es-EC" smtClean="0"/>
              <a:pPr/>
              <a:t>04/08/2015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51828EE6-6D13-4505-A58F-D6628B1F4F03}" type="slidenum">
              <a:rPr lang="es-EC" smtClean="0"/>
              <a:pPr/>
              <a:t>‹Nº›</a:t>
            </a:fld>
            <a:endParaRPr lang="es-EC"/>
          </a:p>
        </p:txBody>
      </p:sp>
    </p:spTree>
    <p:extLst>
      <p:ext uri="{BB962C8B-B14F-4D97-AF65-F5344CB8AC3E}">
        <p14:creationId xmlns:p14="http://schemas.microsoft.com/office/powerpoint/2010/main" val="732386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C7723E88-33A8-4D1E-BE78-5A2EC537ABB1}" type="datetimeFigureOut">
              <a:rPr lang="es-EC" smtClean="0"/>
              <a:pPr/>
              <a:t>04/08/2015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51828EE6-6D13-4505-A58F-D6628B1F4F03}" type="slidenum">
              <a:rPr lang="es-EC" smtClean="0"/>
              <a:pPr/>
              <a:t>‹Nº›</a:t>
            </a:fld>
            <a:endParaRPr lang="es-EC"/>
          </a:p>
        </p:txBody>
      </p:sp>
    </p:spTree>
    <p:extLst>
      <p:ext uri="{BB962C8B-B14F-4D97-AF65-F5344CB8AC3E}">
        <p14:creationId xmlns:p14="http://schemas.microsoft.com/office/powerpoint/2010/main" val="1347684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7723E88-33A8-4D1E-BE78-5A2EC537ABB1}" type="datetimeFigureOut">
              <a:rPr lang="es-EC" smtClean="0"/>
              <a:pPr/>
              <a:t>04/08/2015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51828EE6-6D13-4505-A58F-D6628B1F4F03}" type="slidenum">
              <a:rPr lang="es-EC" smtClean="0"/>
              <a:pPr/>
              <a:t>‹Nº›</a:t>
            </a:fld>
            <a:endParaRPr lang="es-EC"/>
          </a:p>
        </p:txBody>
      </p:sp>
    </p:spTree>
    <p:extLst>
      <p:ext uri="{BB962C8B-B14F-4D97-AF65-F5344CB8AC3E}">
        <p14:creationId xmlns:p14="http://schemas.microsoft.com/office/powerpoint/2010/main" val="343180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C7723E88-33A8-4D1E-BE78-5A2EC537ABB1}" type="datetimeFigureOut">
              <a:rPr lang="es-EC" smtClean="0"/>
              <a:pPr/>
              <a:t>04/08/2015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51828EE6-6D13-4505-A58F-D6628B1F4F03}" type="slidenum">
              <a:rPr lang="es-EC" smtClean="0"/>
              <a:pPr/>
              <a:t>‹Nº›</a:t>
            </a:fld>
            <a:endParaRPr lang="es-EC"/>
          </a:p>
        </p:txBody>
      </p:sp>
    </p:spTree>
    <p:extLst>
      <p:ext uri="{BB962C8B-B14F-4D97-AF65-F5344CB8AC3E}">
        <p14:creationId xmlns:p14="http://schemas.microsoft.com/office/powerpoint/2010/main" val="1703841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C7723E88-33A8-4D1E-BE78-5A2EC537ABB1}" type="datetimeFigureOut">
              <a:rPr lang="es-EC" smtClean="0"/>
              <a:pPr/>
              <a:t>04/08/2015</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51828EE6-6D13-4505-A58F-D6628B1F4F03}" type="slidenum">
              <a:rPr lang="es-EC" smtClean="0"/>
              <a:pPr/>
              <a:t>‹Nº›</a:t>
            </a:fld>
            <a:endParaRPr lang="es-EC"/>
          </a:p>
        </p:txBody>
      </p:sp>
    </p:spTree>
    <p:extLst>
      <p:ext uri="{BB962C8B-B14F-4D97-AF65-F5344CB8AC3E}">
        <p14:creationId xmlns:p14="http://schemas.microsoft.com/office/powerpoint/2010/main" val="2702061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C7723E88-33A8-4D1E-BE78-5A2EC537ABB1}" type="datetimeFigureOut">
              <a:rPr lang="es-EC" smtClean="0"/>
              <a:pPr/>
              <a:t>04/08/2015</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51828EE6-6D13-4505-A58F-D6628B1F4F03}" type="slidenum">
              <a:rPr lang="es-EC" smtClean="0"/>
              <a:pPr/>
              <a:t>‹Nº›</a:t>
            </a:fld>
            <a:endParaRPr lang="es-EC"/>
          </a:p>
        </p:txBody>
      </p:sp>
    </p:spTree>
    <p:extLst>
      <p:ext uri="{BB962C8B-B14F-4D97-AF65-F5344CB8AC3E}">
        <p14:creationId xmlns:p14="http://schemas.microsoft.com/office/powerpoint/2010/main" val="23811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7723E88-33A8-4D1E-BE78-5A2EC537ABB1}" type="datetimeFigureOut">
              <a:rPr lang="es-EC" smtClean="0"/>
              <a:pPr/>
              <a:t>04/08/2015</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51828EE6-6D13-4505-A58F-D6628B1F4F03}" type="slidenum">
              <a:rPr lang="es-EC" smtClean="0"/>
              <a:pPr/>
              <a:t>‹Nº›</a:t>
            </a:fld>
            <a:endParaRPr lang="es-EC"/>
          </a:p>
        </p:txBody>
      </p:sp>
    </p:spTree>
    <p:extLst>
      <p:ext uri="{BB962C8B-B14F-4D97-AF65-F5344CB8AC3E}">
        <p14:creationId xmlns:p14="http://schemas.microsoft.com/office/powerpoint/2010/main" val="1606486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7723E88-33A8-4D1E-BE78-5A2EC537ABB1}" type="datetimeFigureOut">
              <a:rPr lang="es-EC" smtClean="0"/>
              <a:pPr/>
              <a:t>04/08/2015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51828EE6-6D13-4505-A58F-D6628B1F4F03}" type="slidenum">
              <a:rPr lang="es-EC" smtClean="0"/>
              <a:pPr/>
              <a:t>‹Nº›</a:t>
            </a:fld>
            <a:endParaRPr lang="es-EC"/>
          </a:p>
        </p:txBody>
      </p:sp>
    </p:spTree>
    <p:extLst>
      <p:ext uri="{BB962C8B-B14F-4D97-AF65-F5344CB8AC3E}">
        <p14:creationId xmlns:p14="http://schemas.microsoft.com/office/powerpoint/2010/main" val="4275767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7723E88-33A8-4D1E-BE78-5A2EC537ABB1}" type="datetimeFigureOut">
              <a:rPr lang="es-EC" smtClean="0"/>
              <a:pPr/>
              <a:t>04/08/2015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51828EE6-6D13-4505-A58F-D6628B1F4F03}" type="slidenum">
              <a:rPr lang="es-EC" smtClean="0"/>
              <a:pPr/>
              <a:t>‹Nº›</a:t>
            </a:fld>
            <a:endParaRPr lang="es-EC"/>
          </a:p>
        </p:txBody>
      </p:sp>
    </p:spTree>
    <p:extLst>
      <p:ext uri="{BB962C8B-B14F-4D97-AF65-F5344CB8AC3E}">
        <p14:creationId xmlns:p14="http://schemas.microsoft.com/office/powerpoint/2010/main" val="2896751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23E88-33A8-4D1E-BE78-5A2EC537ABB1}" type="datetimeFigureOut">
              <a:rPr lang="es-EC" smtClean="0"/>
              <a:pPr/>
              <a:t>04/08/2015</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28EE6-6D13-4505-A58F-D6628B1F4F03}" type="slidenum">
              <a:rPr lang="es-EC" smtClean="0"/>
              <a:pPr/>
              <a:t>‹Nº›</a:t>
            </a:fld>
            <a:endParaRPr lang="es-EC"/>
          </a:p>
        </p:txBody>
      </p:sp>
    </p:spTree>
    <p:extLst>
      <p:ext uri="{BB962C8B-B14F-4D97-AF65-F5344CB8AC3E}">
        <p14:creationId xmlns:p14="http://schemas.microsoft.com/office/powerpoint/2010/main" val="2655698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10.png"/></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0.png"/><Relationship Id="rId1" Type="http://schemas.openxmlformats.org/officeDocument/2006/relationships/slideLayout" Target="../slideLayouts/slideLayout2.xml"/><Relationship Id="rId4" Type="http://schemas.openxmlformats.org/officeDocument/2006/relationships/image" Target="../media/image14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5 CuadroTexto"/>
          <p:cNvSpPr txBox="1"/>
          <p:nvPr/>
        </p:nvSpPr>
        <p:spPr>
          <a:xfrm>
            <a:off x="2345980" y="942091"/>
            <a:ext cx="7969997" cy="4524315"/>
          </a:xfrm>
          <a:prstGeom prst="rect">
            <a:avLst/>
          </a:prstGeom>
          <a:noFill/>
        </p:spPr>
        <p:txBody>
          <a:bodyPr wrap="square" rtlCol="0">
            <a:spAutoFit/>
          </a:bodyPr>
          <a:lstStyle/>
          <a:p>
            <a:pPr algn="ctr"/>
            <a:endParaRPr lang="en-US" sz="2000" b="1" dirty="0" smtClean="0">
              <a:latin typeface="Arial" pitchFamily="34" charset="0"/>
              <a:cs typeface="Arial" pitchFamily="34" charset="0"/>
            </a:endParaRPr>
          </a:p>
          <a:p>
            <a:pPr algn="ctr"/>
            <a:r>
              <a:rPr lang="en-US" sz="2400" b="1" dirty="0" smtClean="0">
                <a:latin typeface="Arial" pitchFamily="34" charset="0"/>
                <a:cs typeface="Arial" pitchFamily="34" charset="0"/>
              </a:rPr>
              <a:t>CARRERA </a:t>
            </a:r>
            <a:r>
              <a:rPr lang="en-US" sz="2400" b="1" dirty="0">
                <a:latin typeface="Arial" pitchFamily="34" charset="0"/>
                <a:cs typeface="Arial" pitchFamily="34" charset="0"/>
              </a:rPr>
              <a:t>DE INGENIERÍA MECÁNICA </a:t>
            </a:r>
          </a:p>
          <a:p>
            <a:pPr algn="ctr"/>
            <a:endParaRPr lang="en-US" sz="2400" b="1" dirty="0">
              <a:latin typeface="Arial" pitchFamily="34" charset="0"/>
              <a:cs typeface="Arial" pitchFamily="34" charset="0"/>
            </a:endParaRPr>
          </a:p>
          <a:p>
            <a:pPr algn="ctr"/>
            <a:r>
              <a:rPr lang="es-US" sz="2000" b="1" dirty="0" smtClean="0"/>
              <a:t>“</a:t>
            </a:r>
            <a:r>
              <a:rPr lang="es-ES" sz="2000" b="1" dirty="0" smtClean="0"/>
              <a:t>DISEÑO, CONSTRUCCION Y SIMULACION DE UN ARBOL DE CONEXIONES TIPO DE ACUERDO A LA NORMA AISC 360-10</a:t>
            </a:r>
            <a:r>
              <a:rPr lang="es-EC" sz="2000" b="1" dirty="0" smtClean="0"/>
              <a:t>.</a:t>
            </a:r>
            <a:r>
              <a:rPr lang="es-US" sz="2000" b="1" dirty="0" smtClean="0"/>
              <a:t>”</a:t>
            </a:r>
            <a:endParaRPr lang="es-US" sz="2000" dirty="0"/>
          </a:p>
          <a:p>
            <a:pPr algn="ctr"/>
            <a:r>
              <a:rPr lang="es-ES" sz="2400" b="1" dirty="0">
                <a:latin typeface="Arial" pitchFamily="34" charset="0"/>
                <a:cs typeface="Arial" pitchFamily="34" charset="0"/>
              </a:rPr>
              <a:t> </a:t>
            </a:r>
            <a:endParaRPr lang="es-EC" sz="2400" b="1" dirty="0">
              <a:latin typeface="Arial" pitchFamily="34" charset="0"/>
              <a:cs typeface="Arial" pitchFamily="34" charset="0"/>
            </a:endParaRPr>
          </a:p>
          <a:p>
            <a:pPr algn="ctr"/>
            <a:r>
              <a:rPr lang="es-EC" sz="2000" b="1" dirty="0" smtClean="0"/>
              <a:t>EGAS VASCONEZ FELIPE GABRIEL</a:t>
            </a:r>
          </a:p>
          <a:p>
            <a:pPr algn="ctr"/>
            <a:r>
              <a:rPr lang="es-EC" sz="2000" b="1" dirty="0" smtClean="0"/>
              <a:t>COBOS RECALDE PATRICIO ANDRES</a:t>
            </a:r>
            <a:endParaRPr lang="es-US" sz="2000" b="1" dirty="0"/>
          </a:p>
          <a:p>
            <a:pPr algn="ctr"/>
            <a:r>
              <a:rPr lang="es-ES" sz="2000" b="1" dirty="0">
                <a:latin typeface="Arial" pitchFamily="34" charset="0"/>
                <a:cs typeface="Arial" pitchFamily="34" charset="0"/>
              </a:rPr>
              <a:t> </a:t>
            </a:r>
            <a:endParaRPr lang="es-EC" sz="2000" b="1" dirty="0">
              <a:latin typeface="Arial" pitchFamily="34" charset="0"/>
              <a:cs typeface="Arial" pitchFamily="34" charset="0"/>
            </a:endParaRPr>
          </a:p>
          <a:p>
            <a:pPr algn="ctr"/>
            <a:r>
              <a:rPr lang="es-US" sz="2000" b="1" dirty="0"/>
              <a:t>DIRECTOR: </a:t>
            </a:r>
            <a:r>
              <a:rPr lang="es-US" sz="2000" b="1" dirty="0" smtClean="0"/>
              <a:t>INGENIERO FERNANDO OLMEDO</a:t>
            </a:r>
            <a:endParaRPr lang="es-US" sz="2000" b="1" dirty="0"/>
          </a:p>
          <a:p>
            <a:pPr algn="ctr"/>
            <a:r>
              <a:rPr lang="es-US" sz="2000" b="1" dirty="0"/>
              <a:t>CODIRECTOR: </a:t>
            </a:r>
            <a:r>
              <a:rPr lang="es-US" sz="2000" b="1" dirty="0" smtClean="0"/>
              <a:t>INGENIERO CARLOS NARANJO</a:t>
            </a:r>
            <a:endParaRPr lang="es-US" sz="2000" b="1" dirty="0"/>
          </a:p>
          <a:p>
            <a:pPr algn="ctr"/>
            <a:endParaRPr lang="es-ES" sz="2000" b="1" dirty="0">
              <a:latin typeface="Arial" pitchFamily="34" charset="0"/>
              <a:cs typeface="Arial" pitchFamily="34" charset="0"/>
            </a:endParaRPr>
          </a:p>
          <a:p>
            <a:pPr algn="ctr"/>
            <a:r>
              <a:rPr lang="es-ES" sz="2000" b="1" dirty="0">
                <a:latin typeface="Arial" pitchFamily="34" charset="0"/>
                <a:cs typeface="Arial" pitchFamily="34" charset="0"/>
              </a:rPr>
              <a:t> </a:t>
            </a:r>
            <a:r>
              <a:rPr lang="es-US" sz="2000" b="1" dirty="0"/>
              <a:t>SANGOLQUÍ, </a:t>
            </a:r>
            <a:r>
              <a:rPr lang="es-US" sz="2000" b="1" dirty="0" smtClean="0"/>
              <a:t>JULIO </a:t>
            </a:r>
            <a:r>
              <a:rPr lang="es-US" sz="2000" b="1" dirty="0"/>
              <a:t>DEL </a:t>
            </a:r>
            <a:r>
              <a:rPr lang="es-US" sz="2000" b="1" dirty="0" smtClean="0"/>
              <a:t>2015</a:t>
            </a:r>
            <a:endParaRPr lang="es-US" sz="2000" dirty="0"/>
          </a:p>
          <a:p>
            <a:endParaRPr lang="es-EC" b="1" dirty="0"/>
          </a:p>
        </p:txBody>
      </p:sp>
    </p:spTree>
    <p:extLst>
      <p:ext uri="{BB962C8B-B14F-4D97-AF65-F5344CB8AC3E}">
        <p14:creationId xmlns:p14="http://schemas.microsoft.com/office/powerpoint/2010/main" val="242429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5"/>
            <a:ext cx="10515600" cy="963945"/>
          </a:xfrm>
        </p:spPr>
        <p:txBody>
          <a:bodyPr>
            <a:normAutofit/>
          </a:bodyPr>
          <a:lstStyle/>
          <a:p>
            <a:r>
              <a:rPr lang="es-EC" sz="2400" dirty="0" smtClean="0"/>
              <a:t>Análisis de esbeltez en alma </a:t>
            </a:r>
            <a:endParaRPr lang="es-EC" sz="2400" dirty="0"/>
          </a:p>
        </p:txBody>
      </p:sp>
      <p:pic>
        <p:nvPicPr>
          <p:cNvPr id="9" name="8 Imagen"/>
          <p:cNvPicPr/>
          <p:nvPr/>
        </p:nvPicPr>
        <p:blipFill>
          <a:blip r:embed="rId2" cstate="print"/>
          <a:srcRect/>
          <a:stretch>
            <a:fillRect/>
          </a:stretch>
        </p:blipFill>
        <p:spPr bwMode="auto">
          <a:xfrm>
            <a:off x="2278772" y="1143021"/>
            <a:ext cx="4068866" cy="4928169"/>
          </a:xfrm>
          <a:prstGeom prst="rect">
            <a:avLst/>
          </a:prstGeom>
          <a:noFill/>
          <a:ln w="9525">
            <a:noFill/>
            <a:miter lim="800000"/>
            <a:headEnd/>
            <a:tailEnd/>
          </a:ln>
        </p:spPr>
      </p:pic>
      <p:pic>
        <p:nvPicPr>
          <p:cNvPr id="48135"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9850" y="2785730"/>
            <a:ext cx="954157" cy="510363"/>
          </a:xfrm>
          <a:prstGeom prst="rect">
            <a:avLst/>
          </a:prstGeom>
          <a:noFill/>
        </p:spPr>
      </p:pic>
      <p:pic>
        <p:nvPicPr>
          <p:cNvPr id="48134"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76177" y="3681080"/>
            <a:ext cx="829340" cy="529856"/>
          </a:xfrm>
          <a:prstGeom prst="rect">
            <a:avLst/>
          </a:prstGeom>
          <a:noFill/>
        </p:spPr>
      </p:pic>
      <p:sp>
        <p:nvSpPr>
          <p:cNvPr id="4813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8137" name="Rectangle 9"/>
          <p:cNvSpPr>
            <a:spLocks noChangeArrowheads="1"/>
          </p:cNvSpPr>
          <p:nvPr/>
        </p:nvSpPr>
        <p:spPr bwMode="auto">
          <a:xfrm>
            <a:off x="0" y="895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8138" name="Rectangle 10"/>
          <p:cNvSpPr>
            <a:spLocks noChangeArrowheads="1"/>
          </p:cNvSpPr>
          <p:nvPr/>
        </p:nvSpPr>
        <p:spPr bwMode="auto">
          <a:xfrm>
            <a:off x="0" y="1333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48157" name="Picture 29"/>
          <p:cNvPicPr>
            <a:picLocks noChangeAspect="1" noChangeArrowheads="1"/>
          </p:cNvPicPr>
          <p:nvPr/>
        </p:nvPicPr>
        <p:blipFill>
          <a:blip r:embed="rId5" cstate="print"/>
          <a:srcRect l="28605" t="40262" r="22732" b="22093"/>
          <a:stretch>
            <a:fillRect/>
          </a:stretch>
        </p:blipFill>
        <p:spPr bwMode="auto">
          <a:xfrm>
            <a:off x="6496494" y="2211572"/>
            <a:ext cx="5071729" cy="27538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6"/>
            <a:ext cx="10515600" cy="740660"/>
          </a:xfrm>
        </p:spPr>
        <p:txBody>
          <a:bodyPr>
            <a:normAutofit/>
          </a:bodyPr>
          <a:lstStyle/>
          <a:p>
            <a:r>
              <a:rPr lang="es-EC" sz="2400" dirty="0" smtClean="0"/>
              <a:t>Diseño de la viga B4</a:t>
            </a:r>
            <a:endParaRPr lang="es-EC" sz="2400" dirty="0"/>
          </a:p>
        </p:txBody>
      </p:sp>
      <p:pic>
        <p:nvPicPr>
          <p:cNvPr id="4" name="3 Imagen"/>
          <p:cNvPicPr/>
          <p:nvPr/>
        </p:nvPicPr>
        <p:blipFill>
          <a:blip r:embed="rId2" cstate="print">
            <a:lum contrast="40000"/>
          </a:blip>
          <a:srcRect l="32265" t="22458" r="15652" b="14223"/>
          <a:stretch>
            <a:fillRect/>
          </a:stretch>
        </p:blipFill>
        <p:spPr bwMode="auto">
          <a:xfrm>
            <a:off x="157768" y="2025634"/>
            <a:ext cx="2819348" cy="2546365"/>
          </a:xfrm>
          <a:prstGeom prst="rect">
            <a:avLst/>
          </a:prstGeom>
          <a:noFill/>
          <a:ln w="9525">
            <a:noFill/>
            <a:miter lim="800000"/>
            <a:headEnd/>
            <a:tailEnd/>
          </a:ln>
        </p:spPr>
      </p:pic>
      <p:pic>
        <p:nvPicPr>
          <p:cNvPr id="49154" name="Picture 2"/>
          <p:cNvPicPr>
            <a:picLocks noChangeAspect="1" noChangeArrowheads="1"/>
          </p:cNvPicPr>
          <p:nvPr/>
        </p:nvPicPr>
        <p:blipFill>
          <a:blip r:embed="rId3" cstate="print"/>
          <a:srcRect l="28343" t="26453" r="37558" b="18605"/>
          <a:stretch>
            <a:fillRect/>
          </a:stretch>
        </p:blipFill>
        <p:spPr bwMode="auto">
          <a:xfrm>
            <a:off x="7878724" y="1446028"/>
            <a:ext cx="4157331" cy="4019107"/>
          </a:xfrm>
          <a:prstGeom prst="rect">
            <a:avLst/>
          </a:prstGeom>
          <a:noFill/>
          <a:ln w="9525">
            <a:noFill/>
            <a:miter lim="800000"/>
            <a:headEnd/>
            <a:tailEnd/>
          </a:ln>
        </p:spPr>
      </p:pic>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1480" y="1009649"/>
            <a:ext cx="4775348" cy="4923317"/>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p:cNvSpPr/>
              <p:nvPr/>
            </p:nvSpPr>
            <p:spPr>
              <a:xfrm>
                <a:off x="-159433" y="1392610"/>
                <a:ext cx="6096000" cy="2581604"/>
              </a:xfrm>
              <a:prstGeom prst="rect">
                <a:avLst/>
              </a:prstGeom>
            </p:spPr>
            <p:txBody>
              <a:bodyPr>
                <a:spAutoFit/>
              </a:bodyPr>
              <a:lstStyle/>
              <a:p>
                <a:pPr indent="252095"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M</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n</m:t>
                          </m:r>
                        </m:sub>
                      </m:sSub>
                      <m:r>
                        <a:rPr lang="es-ES">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M</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P</m:t>
                          </m:r>
                        </m:sub>
                      </m:sSub>
                      <m:r>
                        <a:rPr lang="es-ES">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S</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y</m:t>
                          </m:r>
                        </m:sub>
                      </m:sSub>
                      <m:r>
                        <a:rPr lang="es-ES">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Z</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x</m:t>
                          </m:r>
                        </m:sub>
                      </m:sSub>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r>
                  <a:rPr lang="es-ES" dirty="0">
                    <a:effectLst/>
                    <a:latin typeface="Arial" panose="020B0604020202020204" pitchFamily="34" charset="0"/>
                    <a:ea typeface="Times New Roman" panose="02020603050405020304" pitchFamily="18" charset="0"/>
                    <a:cs typeface="Arial" panose="020B0604020202020204" pitchFamily="34" charset="0"/>
                  </a:rPr>
                  <a:t>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M</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n</m:t>
                          </m:r>
                        </m:sub>
                      </m:sSub>
                      <m:r>
                        <a:rPr lang="es-ES">
                          <a:effectLst/>
                          <a:latin typeface="Cambria Math" panose="02040503050406030204" pitchFamily="18" charset="0"/>
                          <a:ea typeface="Times New Roman" panose="02020603050405020304" pitchFamily="18" charset="0"/>
                          <a:cs typeface="Arial" panose="020B0604020202020204" pitchFamily="34" charset="0"/>
                        </a:rPr>
                        <m:t>=2530 </m:t>
                      </m:r>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kg</m:t>
                          </m:r>
                        </m:num>
                        <m:den>
                          <m:sSup>
                            <m:sSup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cm</m:t>
                              </m:r>
                            </m:e>
                            <m:sup>
                              <m:r>
                                <a:rPr lang="es-ES">
                                  <a:effectLst/>
                                  <a:latin typeface="Cambria Math" panose="02040503050406030204" pitchFamily="18" charset="0"/>
                                  <a:ea typeface="Times New Roman" panose="02020603050405020304" pitchFamily="18" charset="0"/>
                                  <a:cs typeface="Arial" panose="020B0604020202020204" pitchFamily="34" charset="0"/>
                                </a:rPr>
                                <m:t>2</m:t>
                              </m:r>
                            </m:sup>
                          </m:sSup>
                        </m:den>
                      </m:f>
                      <m:r>
                        <a:rPr lang="es-ES">
                          <a:effectLst/>
                          <a:latin typeface="Cambria Math" panose="02040503050406030204" pitchFamily="18" charset="0"/>
                          <a:ea typeface="Times New Roman" panose="02020603050405020304" pitchFamily="18" charset="0"/>
                          <a:cs typeface="Arial" panose="020B0604020202020204" pitchFamily="34" charset="0"/>
                        </a:rPr>
                        <m:t>× 557 </m:t>
                      </m:r>
                      <m:sSup>
                        <m:sSup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cm</m:t>
                          </m:r>
                        </m:e>
                        <m:sup>
                          <m:r>
                            <a:rPr lang="es-ES">
                              <a:effectLst/>
                              <a:latin typeface="Cambria Math" panose="02040503050406030204" pitchFamily="18" charset="0"/>
                              <a:ea typeface="Times New Roman" panose="02020603050405020304" pitchFamily="18" charset="0"/>
                              <a:cs typeface="Arial" panose="020B0604020202020204" pitchFamily="34" charset="0"/>
                            </a:rPr>
                            <m:t>2</m:t>
                          </m:r>
                        </m:sup>
                      </m:sSup>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r>
                  <a:rPr lang="es-ES" dirty="0">
                    <a:effectLst/>
                    <a:latin typeface="Arial" panose="020B0604020202020204" pitchFamily="34" charset="0"/>
                    <a:ea typeface="Times New Roman" panose="02020603050405020304" pitchFamily="18" charset="0"/>
                    <a:cs typeface="Arial" panose="020B0604020202020204" pitchFamily="34" charset="0"/>
                  </a:rPr>
                  <a:t>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M</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n</m:t>
                          </m:r>
                        </m:sub>
                      </m:sSub>
                      <m:r>
                        <a:rPr lang="es-ES">
                          <a:effectLst/>
                          <a:latin typeface="Cambria Math" panose="02040503050406030204" pitchFamily="18" charset="0"/>
                          <a:ea typeface="Times New Roman" panose="02020603050405020304" pitchFamily="18" charset="0"/>
                          <a:cs typeface="Arial" panose="020B0604020202020204" pitchFamily="34" charset="0"/>
                        </a:rPr>
                        <m:t>=1414780 </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kg</m:t>
                      </m:r>
                      <m:r>
                        <a:rPr lang="es-ES">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cm</m:t>
                      </m:r>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159433" y="1392610"/>
                <a:ext cx="6096000" cy="2581604"/>
              </a:xfrm>
              <a:prstGeom prst="rect">
                <a:avLst/>
              </a:prstGeom>
              <a:blipFill rotWithShape="0">
                <a:blip r:embed="rId2" cstate="print"/>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5523914" y="970984"/>
                <a:ext cx="6096000" cy="4662815"/>
              </a:xfrm>
              <a:prstGeom prst="rect">
                <a:avLst/>
              </a:prstGeom>
            </p:spPr>
            <p:txBody>
              <a:bodyPr>
                <a:spAutoFit/>
              </a:bodyPr>
              <a:lstStyle/>
              <a:p>
                <a:pPr indent="252095" algn="just">
                  <a:lnSpc>
                    <a:spcPct val="150000"/>
                  </a:lnSpc>
                  <a:spcAft>
                    <a:spcPts val="0"/>
                  </a:spcAft>
                </a:pPr>
                <a:r>
                  <a:rPr lang="es-ES" b="1" u="sng" dirty="0">
                    <a:latin typeface="Arial" panose="020B0604020202020204" pitchFamily="34" charset="0"/>
                    <a:ea typeface="Times New Roman" panose="02020603050405020304" pitchFamily="18" charset="0"/>
                    <a:cs typeface="Arial" panose="020B0604020202020204" pitchFamily="34" charset="0"/>
                  </a:rPr>
                  <a:t>LRFD</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r>
                  <a:rPr lang="es-ES" b="1" u="none" strike="noStrike" dirty="0">
                    <a:effectLst/>
                    <a:latin typeface="Arial" panose="020B0604020202020204" pitchFamily="34" charset="0"/>
                    <a:ea typeface="Times New Roman" panose="02020603050405020304" pitchFamily="18" charset="0"/>
                    <a:cs typeface="Arial" panose="020B0604020202020204" pitchFamily="34" charset="0"/>
                  </a:rPr>
                  <a:t>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M</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n</m:t>
                          </m:r>
                        </m:sub>
                      </m:sSub>
                      <m:r>
                        <a:rPr lang="es-ES">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a:rPr lang="es-ES">
                              <a:effectLst/>
                              <a:latin typeface="Cambria Math" panose="02040503050406030204" pitchFamily="18" charset="0"/>
                              <a:ea typeface="Times New Roman" panose="02020603050405020304" pitchFamily="18" charset="0"/>
                              <a:cs typeface="Arial" panose="020B0604020202020204" pitchFamily="34" charset="0"/>
                            </a:rPr>
                            <m:t>∅</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b</m:t>
                          </m:r>
                        </m:sub>
                      </m:sSub>
                      <m:r>
                        <a:rPr lang="es-ES">
                          <a:effectLst/>
                          <a:latin typeface="Cambria Math" panose="02040503050406030204" pitchFamily="18" charset="0"/>
                          <a:ea typeface="Times New Roman" panose="02020603050405020304" pitchFamily="18" charset="0"/>
                          <a:cs typeface="Arial" panose="020B0604020202020204" pitchFamily="34" charset="0"/>
                        </a:rPr>
                        <m:t>= 1414780 </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kg</m:t>
                      </m:r>
                      <m:r>
                        <a:rPr lang="es-ES">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cm</m:t>
                      </m:r>
                      <m:r>
                        <a:rPr lang="es-ES">
                          <a:effectLst/>
                          <a:latin typeface="Cambria Math" panose="02040503050406030204" pitchFamily="18" charset="0"/>
                          <a:ea typeface="Times New Roman" panose="02020603050405020304" pitchFamily="18" charset="0"/>
                          <a:cs typeface="Arial" panose="020B0604020202020204" pitchFamily="34" charset="0"/>
                        </a:rPr>
                        <m:t>×0,9</m:t>
                      </m:r>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r>
                  <a:rPr lang="es-ES" dirty="0">
                    <a:effectLst/>
                    <a:latin typeface="Arial" panose="020B0604020202020204" pitchFamily="34" charset="0"/>
                    <a:ea typeface="Times New Roman" panose="02020603050405020304" pitchFamily="18" charset="0"/>
                    <a:cs typeface="Arial" panose="020B0604020202020204" pitchFamily="34" charset="0"/>
                  </a:rPr>
                  <a:t>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M</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n</m:t>
                          </m:r>
                        </m:sub>
                      </m:sSub>
                      <m:r>
                        <a:rPr lang="es-ES">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a:rPr lang="es-ES">
                              <a:effectLst/>
                              <a:latin typeface="Cambria Math" panose="02040503050406030204" pitchFamily="18" charset="0"/>
                              <a:ea typeface="Times New Roman" panose="02020603050405020304" pitchFamily="18" charset="0"/>
                              <a:cs typeface="Arial" panose="020B0604020202020204" pitchFamily="34" charset="0"/>
                            </a:rPr>
                            <m:t>∅</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b</m:t>
                          </m:r>
                        </m:sub>
                      </m:sSub>
                      <m:r>
                        <a:rPr lang="es-ES">
                          <a:effectLst/>
                          <a:latin typeface="Cambria Math" panose="02040503050406030204" pitchFamily="18" charset="0"/>
                          <a:ea typeface="Times New Roman" panose="02020603050405020304" pitchFamily="18" charset="0"/>
                          <a:cs typeface="Arial" panose="020B0604020202020204" pitchFamily="34" charset="0"/>
                        </a:rPr>
                        <m:t>=1273302 </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kg</m:t>
                      </m:r>
                      <m:r>
                        <a:rPr lang="es-ES">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cm</m:t>
                      </m:r>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r>
                  <a:rPr lang="es-ES" dirty="0">
                    <a:effectLst/>
                    <a:latin typeface="Arial" panose="020B0604020202020204" pitchFamily="34" charset="0"/>
                    <a:ea typeface="Times New Roman" panose="02020603050405020304" pitchFamily="18" charset="0"/>
                    <a:cs typeface="Arial" panose="020B0604020202020204" pitchFamily="34" charset="0"/>
                  </a:rPr>
                  <a:t>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M</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n</m:t>
                        </m:r>
                      </m:sub>
                    </m:sSub>
                    <m:r>
                      <a:rPr lang="es-ES">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a:rPr lang="es-ES">
                            <a:effectLst/>
                            <a:latin typeface="Cambria Math" panose="02040503050406030204" pitchFamily="18" charset="0"/>
                            <a:ea typeface="Times New Roman" panose="02020603050405020304" pitchFamily="18" charset="0"/>
                            <a:cs typeface="Arial" panose="020B0604020202020204" pitchFamily="34" charset="0"/>
                          </a:rPr>
                          <m:t>∅</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b</m:t>
                        </m:r>
                      </m:sub>
                    </m:sSub>
                    <m:r>
                      <a:rPr lang="es-ES">
                        <a:effectLst/>
                        <a:latin typeface="Cambria Math" panose="02040503050406030204" pitchFamily="18" charset="0"/>
                        <a:ea typeface="Times New Roman" panose="02020603050405020304" pitchFamily="18" charset="0"/>
                        <a:cs typeface="Arial" panose="020B0604020202020204" pitchFamily="34" charset="0"/>
                      </a:rPr>
                      <m:t> ≥ </m:t>
                    </m:r>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M</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u</m:t>
                        </m:r>
                      </m:sub>
                    </m:sSub>
                  </m:oMath>
                </a14:m>
                <a:r>
                  <a:rPr lang="es-ES" dirty="0">
                    <a:effectLst/>
                    <a:latin typeface="Arial" panose="020B0604020202020204" pitchFamily="34" charset="0"/>
                    <a:ea typeface="Times New Roman" panose="02020603050405020304" pitchFamily="18" charset="0"/>
                    <a:cs typeface="Arial" panose="020B0604020202020204" pitchFamily="34" charset="0"/>
                  </a:rPr>
                  <a:t>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r>
                  <a:rPr lang="es-ES" dirty="0">
                    <a:effectLst/>
                    <a:latin typeface="Arial" panose="020B0604020202020204" pitchFamily="34" charset="0"/>
                    <a:ea typeface="Times New Roman" panose="02020603050405020304" pitchFamily="18" charset="0"/>
                    <a:cs typeface="Arial" panose="020B0604020202020204" pitchFamily="34" charset="0"/>
                  </a:rPr>
                  <a:t>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Para xmlns:m="http://schemas.openxmlformats.org/officeDocument/2006/math">
                    <m:oMathParaPr>
                      <m:jc m:val="centerGroup"/>
                    </m:oMathParaPr>
                    <m:oMath xmlns:m="http://schemas.openxmlformats.org/officeDocument/2006/math">
                      <m:r>
                        <a:rPr lang="es-ES">
                          <a:effectLst/>
                          <a:latin typeface="Cambria Math" panose="02040503050406030204" pitchFamily="18" charset="0"/>
                          <a:ea typeface="Times New Roman" panose="02020603050405020304" pitchFamily="18" charset="0"/>
                          <a:cs typeface="Arial" panose="020B0604020202020204" pitchFamily="34" charset="0"/>
                        </a:rPr>
                        <m:t>1273302 </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kg</m:t>
                      </m:r>
                      <m:r>
                        <a:rPr lang="es-ES">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cm</m:t>
                      </m:r>
                      <m:r>
                        <a:rPr lang="es-ES">
                          <a:effectLst/>
                          <a:latin typeface="Cambria Math" panose="02040503050406030204" pitchFamily="18" charset="0"/>
                          <a:ea typeface="Times New Roman" panose="02020603050405020304" pitchFamily="18" charset="0"/>
                          <a:cs typeface="Arial" panose="020B0604020202020204" pitchFamily="34" charset="0"/>
                        </a:rPr>
                        <m:t> ≥760000 </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kg</m:t>
                      </m:r>
                      <m:r>
                        <a:rPr lang="es-ES">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cm</m:t>
                      </m:r>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r>
                  <a:rPr lang="es-ES" dirty="0">
                    <a:effectLst/>
                    <a:latin typeface="Arial" panose="020B0604020202020204" pitchFamily="34" charset="0"/>
                    <a:ea typeface="Times New Roman" panose="02020603050405020304" pitchFamily="18" charset="0"/>
                    <a:cs typeface="Arial" panose="020B0604020202020204" pitchFamily="34" charset="0"/>
                  </a:rPr>
                  <a:t>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r>
                  <a:rPr lang="es-ES" dirty="0">
                    <a:effectLst/>
                    <a:latin typeface="Arial" panose="020B0604020202020204" pitchFamily="34" charset="0"/>
                    <a:ea typeface="Times New Roman" panose="02020603050405020304" pitchFamily="18" charset="0"/>
                    <a:cs typeface="Arial" panose="020B0604020202020204" pitchFamily="34" charset="0"/>
                  </a:rPr>
                  <a:t>El perfil IPE300 si cumple por el método LRFD</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5523914" y="970984"/>
                <a:ext cx="6096000" cy="4662815"/>
              </a:xfrm>
              <a:prstGeom prst="rect">
                <a:avLst/>
              </a:prstGeom>
              <a:blipFill rotWithShape="0">
                <a:blip r:embed="rId3" cstate="print"/>
                <a:stretch>
                  <a:fillRect b="-131"/>
                </a:stretch>
              </a:blipFill>
            </p:spPr>
            <p:txBody>
              <a:bodyPr/>
              <a:lstStyle/>
              <a:p>
                <a:r>
                  <a:rPr lang="es-EC">
                    <a:noFill/>
                  </a:rPr>
                  <a:t> </a:t>
                </a:r>
              </a:p>
            </p:txBody>
          </p:sp>
        </mc:Fallback>
      </mc:AlternateContent>
    </p:spTree>
    <p:extLst>
      <p:ext uri="{BB962C8B-B14F-4D97-AF65-F5344CB8AC3E}">
        <p14:creationId xmlns:p14="http://schemas.microsoft.com/office/powerpoint/2010/main" val="2532049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5"/>
            <a:ext cx="10515600" cy="1123433"/>
          </a:xfrm>
        </p:spPr>
        <p:txBody>
          <a:bodyPr>
            <a:normAutofit/>
          </a:bodyPr>
          <a:lstStyle/>
          <a:p>
            <a:r>
              <a:rPr lang="es-EC" sz="2400" dirty="0" smtClean="0"/>
              <a:t>Análisis de esbeltez en patín</a:t>
            </a:r>
            <a:endParaRPr lang="es-EC" sz="2400" dirty="0"/>
          </a:p>
        </p:txBody>
      </p:sp>
      <p:pic>
        <p:nvPicPr>
          <p:cNvPr id="5017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64134" y="2913320"/>
            <a:ext cx="1375145" cy="680484"/>
          </a:xfrm>
          <a:prstGeom prst="rect">
            <a:avLst/>
          </a:prstGeom>
          <a:noFill/>
        </p:spPr>
      </p:pic>
      <p:pic>
        <p:nvPicPr>
          <p:cNvPr id="5017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84629" y="4181589"/>
            <a:ext cx="734154" cy="531629"/>
          </a:xfrm>
          <a:prstGeom prst="rect">
            <a:avLst/>
          </a:prstGeom>
          <a:noFill/>
        </p:spPr>
      </p:pic>
      <p:sp>
        <p:nvSpPr>
          <p:cNvPr id="50179" name="Rectangle 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0180" name="Rectangle 4"/>
          <p:cNvSpPr>
            <a:spLocks noChangeArrowheads="1"/>
          </p:cNvSpPr>
          <p:nvPr/>
        </p:nvSpPr>
        <p:spPr bwMode="auto">
          <a:xfrm>
            <a:off x="0" y="9144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50181" name="Rectangle 5"/>
          <p:cNvSpPr>
            <a:spLocks noChangeArrowheads="1"/>
          </p:cNvSpPr>
          <p:nvPr/>
        </p:nvSpPr>
        <p:spPr bwMode="auto">
          <a:xfrm>
            <a:off x="0" y="13144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8 Imagen"/>
          <p:cNvPicPr/>
          <p:nvPr/>
        </p:nvPicPr>
        <p:blipFill>
          <a:blip r:embed="rId4" cstate="print"/>
          <a:srcRect/>
          <a:stretch>
            <a:fillRect/>
          </a:stretch>
        </p:blipFill>
        <p:spPr bwMode="auto">
          <a:xfrm>
            <a:off x="3845951" y="1252751"/>
            <a:ext cx="4249442" cy="4550838"/>
          </a:xfrm>
          <a:prstGeom prst="rect">
            <a:avLst/>
          </a:prstGeom>
          <a:noFill/>
          <a:ln w="9525">
            <a:noFill/>
            <a:miter lim="800000"/>
            <a:headEnd/>
            <a:tailEnd/>
          </a:ln>
        </p:spPr>
      </p:pic>
      <p:pic>
        <p:nvPicPr>
          <p:cNvPr id="50189" name="Picture 13"/>
          <p:cNvPicPr>
            <a:picLocks noChangeAspect="1" noChangeArrowheads="1"/>
          </p:cNvPicPr>
          <p:nvPr/>
        </p:nvPicPr>
        <p:blipFill>
          <a:blip r:embed="rId5" cstate="print"/>
          <a:srcRect l="27994" t="45640" r="59797" b="36773"/>
          <a:stretch>
            <a:fillRect/>
          </a:stretch>
        </p:blipFill>
        <p:spPr bwMode="auto">
          <a:xfrm>
            <a:off x="8863447" y="2901794"/>
            <a:ext cx="1722299" cy="14885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5"/>
            <a:ext cx="10515600" cy="1006475"/>
          </a:xfrm>
        </p:spPr>
        <p:txBody>
          <a:bodyPr>
            <a:normAutofit/>
          </a:bodyPr>
          <a:lstStyle/>
          <a:p>
            <a:r>
              <a:rPr lang="es-EC" sz="2400" dirty="0" smtClean="0"/>
              <a:t>Análisis de esbeltez en alma</a:t>
            </a:r>
            <a:endParaRPr lang="es-EC" sz="2400" dirty="0"/>
          </a:p>
        </p:txBody>
      </p:sp>
      <p:pic>
        <p:nvPicPr>
          <p:cNvPr id="5120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83331" y="2520829"/>
            <a:ext cx="1233377" cy="610459"/>
          </a:xfrm>
          <a:prstGeom prst="rect">
            <a:avLst/>
          </a:prstGeom>
          <a:noFill/>
        </p:spPr>
      </p:pic>
      <p:pic>
        <p:nvPicPr>
          <p:cNvPr id="5120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85349" y="3840691"/>
            <a:ext cx="829340" cy="564412"/>
          </a:xfrm>
          <a:prstGeom prst="rect">
            <a:avLst/>
          </a:prstGeom>
          <a:noFill/>
        </p:spPr>
      </p:pic>
      <p:sp>
        <p:nvSpPr>
          <p:cNvPr id="51203" name="Rectangle 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4" name="Rectangle 4"/>
          <p:cNvSpPr>
            <a:spLocks noChangeArrowheads="1"/>
          </p:cNvSpPr>
          <p:nvPr/>
        </p:nvSpPr>
        <p:spPr bwMode="auto">
          <a:xfrm>
            <a:off x="0" y="9239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51205" name="Rectangle 5"/>
          <p:cNvSpPr>
            <a:spLocks noChangeArrowheads="1"/>
          </p:cNvSpPr>
          <p:nvPr/>
        </p:nvSpPr>
        <p:spPr bwMode="auto">
          <a:xfrm>
            <a:off x="0" y="13906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8 Imagen"/>
          <p:cNvPicPr/>
          <p:nvPr/>
        </p:nvPicPr>
        <p:blipFill>
          <a:blip r:embed="rId4" cstate="print"/>
          <a:srcRect/>
          <a:stretch>
            <a:fillRect/>
          </a:stretch>
        </p:blipFill>
        <p:spPr bwMode="auto">
          <a:xfrm>
            <a:off x="2935808" y="1228083"/>
            <a:ext cx="4292150" cy="4577294"/>
          </a:xfrm>
          <a:prstGeom prst="rect">
            <a:avLst/>
          </a:prstGeom>
          <a:noFill/>
          <a:ln w="9525">
            <a:noFill/>
            <a:miter lim="800000"/>
            <a:headEnd/>
            <a:tailEnd/>
          </a:ln>
        </p:spPr>
      </p:pic>
      <p:pic>
        <p:nvPicPr>
          <p:cNvPr id="51206" name="Picture 6"/>
          <p:cNvPicPr>
            <a:picLocks noChangeAspect="1" noChangeArrowheads="1"/>
          </p:cNvPicPr>
          <p:nvPr/>
        </p:nvPicPr>
        <p:blipFill>
          <a:blip r:embed="rId5" cstate="print"/>
          <a:srcRect l="27994" t="53053" r="26395" b="10610"/>
          <a:stretch>
            <a:fillRect/>
          </a:stretch>
        </p:blipFill>
        <p:spPr bwMode="auto">
          <a:xfrm>
            <a:off x="7647058" y="2268804"/>
            <a:ext cx="4531780" cy="24958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446244"/>
          </a:xfrm>
        </p:spPr>
        <p:txBody>
          <a:bodyPr>
            <a:normAutofit fontScale="90000"/>
          </a:bodyPr>
          <a:lstStyle/>
          <a:p>
            <a:r>
              <a:rPr lang="es-EC" dirty="0" smtClean="0"/>
              <a:t>Diseño placa base</a:t>
            </a:r>
            <a:endParaRPr lang="es-EC" dirty="0"/>
          </a:p>
        </p:txBody>
      </p:sp>
      <p:pic>
        <p:nvPicPr>
          <p:cNvPr id="6" name="Imagen 5"/>
          <p:cNvPicPr>
            <a:picLocks noChangeAspect="1"/>
          </p:cNvPicPr>
          <p:nvPr/>
        </p:nvPicPr>
        <p:blipFill rotWithShape="1">
          <a:blip r:embed="rId2" cstate="print"/>
          <a:srcRect l="33338" t="35077" r="46272" b="25503"/>
          <a:stretch/>
        </p:blipFill>
        <p:spPr>
          <a:xfrm>
            <a:off x="3457586" y="1032913"/>
            <a:ext cx="4422730" cy="4318780"/>
          </a:xfrm>
          <a:prstGeom prst="rect">
            <a:avLst/>
          </a:prstGeom>
        </p:spPr>
      </p:pic>
      <mc:AlternateContent xmlns:mc="http://schemas.openxmlformats.org/markup-compatibility/2006" xmlns:a14="http://schemas.microsoft.com/office/drawing/2010/main">
        <mc:Choice Requires="a14">
          <p:sp>
            <p:nvSpPr>
              <p:cNvPr id="7" name="Rectángulo 6"/>
              <p:cNvSpPr/>
              <p:nvPr/>
            </p:nvSpPr>
            <p:spPr>
              <a:xfrm>
                <a:off x="6997910" y="1055078"/>
                <a:ext cx="5043226" cy="3416320"/>
              </a:xfrm>
              <a:prstGeom prst="rect">
                <a:avLst/>
              </a:prstGeom>
            </p:spPr>
            <p:txBody>
              <a:bodyPr wrap="square">
                <a:spAutoFit/>
              </a:bodyPr>
              <a:lstStyle/>
              <a:p>
                <a:pPr indent="252095" algn="just">
                  <a:lnSpc>
                    <a:spcPct val="150000"/>
                  </a:lnSpc>
                  <a:spcAft>
                    <a:spcPts val="0"/>
                  </a:spcAft>
                </a:pPr>
                <a:r>
                  <a:rPr lang="es-ES" dirty="0" smtClean="0">
                    <a:effectLst/>
                    <a:latin typeface="Arial" panose="020B0604020202020204" pitchFamily="34" charset="0"/>
                    <a:ea typeface="Times New Roman" panose="02020603050405020304" pitchFamily="18" charset="0"/>
                    <a:cs typeface="Arial" panose="020B0604020202020204" pitchFamily="34" charset="0"/>
                  </a:rPr>
                  <a:t>Donde</a:t>
                </a:r>
                <a:r>
                  <a:rPr lang="es-ES" dirty="0">
                    <a:effectLst/>
                    <a:latin typeface="Arial" panose="020B0604020202020204" pitchFamily="34" charset="0"/>
                    <a:ea typeface="Times New Roman" panose="02020603050405020304" pitchFamily="18" charset="0"/>
                    <a:cs typeface="Arial" panose="020B0604020202020204" pitchFamily="34" charset="0"/>
                  </a:rPr>
                  <a:t>:</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fp</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max</m:t>
                        </m:r>
                      </m:sub>
                    </m:sSub>
                  </m:oMath>
                </a14:m>
                <a:r>
                  <a:rPr lang="es-ES" dirty="0">
                    <a:effectLst/>
                    <a:latin typeface="Arial" panose="020B0604020202020204" pitchFamily="34" charset="0"/>
                    <a:ea typeface="Times New Roman" panose="02020603050405020304" pitchFamily="18" charset="0"/>
                    <a:cs typeface="Arial" panose="020B0604020202020204" pitchFamily="34" charset="0"/>
                  </a:rPr>
                  <a:t>: Presión máxima entre la placa base y el hormigón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q</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max</m:t>
                        </m:r>
                      </m:sub>
                    </m:sSub>
                  </m:oMath>
                </a14:m>
                <a:r>
                  <a:rPr lang="es-ES" dirty="0">
                    <a:effectLst/>
                    <a:latin typeface="Arial" panose="020B0604020202020204" pitchFamily="34" charset="0"/>
                    <a:ea typeface="Times New Roman" panose="02020603050405020304" pitchFamily="18" charset="0"/>
                    <a:cs typeface="Arial" panose="020B0604020202020204" pitchFamily="34" charset="0"/>
                  </a:rPr>
                  <a:t>: Presión máxima entre la placa base y el hormigón por longitud</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 xmlns:m="http://schemas.openxmlformats.org/officeDocument/2006/math">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f</m:t>
                    </m:r>
                  </m:oMath>
                </a14:m>
                <a:r>
                  <a:rPr lang="es-ES" dirty="0">
                    <a:effectLst/>
                    <a:latin typeface="Arial" panose="020B0604020202020204" pitchFamily="34" charset="0"/>
                    <a:ea typeface="Times New Roman" panose="02020603050405020304" pitchFamily="18" charset="0"/>
                    <a:cs typeface="Arial" panose="020B0604020202020204" pitchFamily="34" charset="0"/>
                  </a:rPr>
                  <a:t>: Distancia desde el centro de gravedad del perno o varilla de anclaje hasta el centro de gravedad de la placa base</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6997910" y="1055078"/>
                <a:ext cx="5043226" cy="3416320"/>
              </a:xfrm>
              <a:prstGeom prst="rect">
                <a:avLst/>
              </a:prstGeom>
              <a:blipFill rotWithShape="0">
                <a:blip r:embed="rId3" cstate="print"/>
                <a:stretch>
                  <a:fillRect l="-1088" r="-967" b="-536"/>
                </a:stretch>
              </a:blipFill>
            </p:spPr>
            <p:txBody>
              <a:bodyPr/>
              <a:lstStyle/>
              <a:p>
                <a:r>
                  <a:rPr lang="es-EC">
                    <a:noFill/>
                  </a:rPr>
                  <a:t> </a:t>
                </a:r>
              </a:p>
            </p:txBody>
          </p:sp>
        </mc:Fallback>
      </mc:AlternateContent>
      <p:pic>
        <p:nvPicPr>
          <p:cNvPr id="8" name="Imagen 7"/>
          <p:cNvPicPr/>
          <p:nvPr/>
        </p:nvPicPr>
        <p:blipFill rotWithShape="1">
          <a:blip r:embed="rId4" cstate="print"/>
          <a:srcRect l="41788" t="30188" r="22628" b="15278"/>
          <a:stretch/>
        </p:blipFill>
        <p:spPr bwMode="auto">
          <a:xfrm>
            <a:off x="329679" y="1288198"/>
            <a:ext cx="2600459" cy="2185531"/>
          </a:xfrm>
          <a:prstGeom prst="rect">
            <a:avLst/>
          </a:prstGeom>
          <a:ln>
            <a:noFill/>
          </a:ln>
          <a:extLst>
            <a:ext uri="{53640926-AAD7-44D8-BBD7-CCE9431645EC}">
              <a14:shadowObscured xmlns:a14="http://schemas.microsoft.com/office/drawing/2010/main"/>
            </a:ext>
          </a:extLst>
        </p:spPr>
      </p:pic>
      <p:sp>
        <p:nvSpPr>
          <p:cNvPr id="9" name="Rectángulo 8"/>
          <p:cNvSpPr/>
          <p:nvPr/>
        </p:nvSpPr>
        <p:spPr>
          <a:xfrm>
            <a:off x="-44394" y="3958437"/>
            <a:ext cx="3501980" cy="1025922"/>
          </a:xfrm>
          <a:prstGeom prst="rect">
            <a:avLst/>
          </a:prstGeom>
        </p:spPr>
        <p:txBody>
          <a:bodyPr wrap="square">
            <a:spAutoFit/>
          </a:bodyPr>
          <a:lstStyle/>
          <a:p>
            <a:pPr indent="252095" algn="just">
              <a:lnSpc>
                <a:spcPct val="150000"/>
              </a:lnSpc>
              <a:spcAft>
                <a:spcPts val="800"/>
              </a:spcAft>
            </a:pPr>
            <a:r>
              <a:rPr lang="es-ES" dirty="0">
                <a:latin typeface="Arial" panose="020B0604020202020204" pitchFamily="34" charset="0"/>
                <a:ea typeface="Times New Roman" panose="02020603050405020304" pitchFamily="18" charset="0"/>
                <a:cs typeface="Arial" panose="020B0604020202020204" pitchFamily="34" charset="0"/>
              </a:rPr>
              <a:t>N= Longitud de la placa base </a:t>
            </a:r>
            <a:endParaRPr lang="es-EC" dirty="0">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800"/>
              </a:spcAft>
            </a:pPr>
            <a:r>
              <a:rPr lang="es-ES" dirty="0">
                <a:latin typeface="Arial" panose="020B0604020202020204" pitchFamily="34" charset="0"/>
                <a:ea typeface="Times New Roman" panose="02020603050405020304" pitchFamily="18" charset="0"/>
                <a:cs typeface="Arial" panose="020B0604020202020204" pitchFamily="34" charset="0"/>
              </a:rPr>
              <a:t>B= Ancho de la placa base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329679" y="5152420"/>
            <a:ext cx="6096000" cy="923330"/>
          </a:xfrm>
          <a:prstGeom prst="rect">
            <a:avLst/>
          </a:prstGeom>
        </p:spPr>
        <p:txBody>
          <a:bodyPr>
            <a:spAutoFit/>
          </a:bodyPr>
          <a:lstStyle/>
          <a:p>
            <a:pPr indent="252095" algn="just">
              <a:lnSpc>
                <a:spcPct val="150000"/>
              </a:lnSpc>
              <a:spcAft>
                <a:spcPts val="0"/>
              </a:spcAft>
            </a:pPr>
            <a:r>
              <a:rPr lang="en-US" dirty="0">
                <a:latin typeface="Arial" panose="020B0604020202020204" pitchFamily="34" charset="0"/>
                <a:ea typeface="Times New Roman" panose="02020603050405020304" pitchFamily="18" charset="0"/>
                <a:cs typeface="Arial" panose="020B0604020202020204" pitchFamily="34" charset="0"/>
              </a:rPr>
              <a:t>N=425mm                                                                       B= 228 mm </a:t>
            </a:r>
          </a:p>
        </p:txBody>
      </p:sp>
    </p:spTree>
    <p:extLst>
      <p:ext uri="{BB962C8B-B14F-4D97-AF65-F5344CB8AC3E}">
        <p14:creationId xmlns:p14="http://schemas.microsoft.com/office/powerpoint/2010/main" val="3665165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6"/>
            <a:ext cx="10515600" cy="496112"/>
          </a:xfrm>
        </p:spPr>
        <p:txBody>
          <a:bodyPr>
            <a:normAutofit fontScale="90000"/>
          </a:bodyPr>
          <a:lstStyle/>
          <a:p>
            <a:pPr lvl="1" algn="l" rtl="0">
              <a:lnSpc>
                <a:spcPct val="90000"/>
              </a:lnSpc>
              <a:spcBef>
                <a:spcPct val="0"/>
              </a:spcBef>
            </a:pPr>
            <a:r>
              <a:rPr lang="es-ES" b="1" dirty="0"/>
              <a:t>Diseño de la placa base</a:t>
            </a:r>
            <a:r>
              <a:rPr lang="es-EC" b="1" dirty="0"/>
              <a:t/>
            </a:r>
            <a:br>
              <a:rPr lang="es-EC" b="1" dirty="0"/>
            </a:br>
            <a:endParaRPr lang="es-EC" dirty="0"/>
          </a:p>
        </p:txBody>
      </p:sp>
      <mc:AlternateContent xmlns:mc="http://schemas.openxmlformats.org/markup-compatibility/2006" xmlns:a14="http://schemas.microsoft.com/office/drawing/2010/main">
        <mc:Choice Requires="a14">
          <p:sp>
            <p:nvSpPr>
              <p:cNvPr id="5" name="Rectángulo 4"/>
              <p:cNvSpPr/>
              <p:nvPr/>
            </p:nvSpPr>
            <p:spPr>
              <a:xfrm>
                <a:off x="838200" y="646317"/>
                <a:ext cx="4804241" cy="2557880"/>
              </a:xfrm>
              <a:prstGeom prst="rect">
                <a:avLst/>
              </a:prstGeom>
            </p:spPr>
            <p:txBody>
              <a:bodyPr wrap="square">
                <a:spAutoFit/>
              </a:bodyPr>
              <a:lstStyle/>
              <a:p>
                <a:pPr indent="252095" algn="just">
                  <a:lnSpc>
                    <a:spcPct val="150000"/>
                  </a:lnSpc>
                  <a:spcAft>
                    <a:spcPts val="0"/>
                  </a:spcAft>
                </a:pP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r>
                  <a:rPr lang="en-US" b="1" dirty="0">
                    <a:effectLst/>
                    <a:latin typeface="Arial" panose="020B0604020202020204" pitchFamily="34" charset="0"/>
                    <a:ea typeface="Times New Roman" panose="02020603050405020304" pitchFamily="18" charset="0"/>
                    <a:cs typeface="Arial" panose="020B0604020202020204" pitchFamily="34" charset="0"/>
                  </a:rPr>
                  <a:t>LRFD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a:effectLst/>
                            <a:latin typeface="Cambria Math" panose="02040503050406030204" pitchFamily="18" charset="0"/>
                            <a:ea typeface="Times New Roman" panose="02020603050405020304" pitchFamily="18" charset="0"/>
                            <a:cs typeface="Arial" panose="020B0604020202020204" pitchFamily="34" charset="0"/>
                          </a:rPr>
                          <m:t>q</m:t>
                        </m:r>
                      </m:e>
                      <m:sub>
                        <m:r>
                          <m:rPr>
                            <m:sty m:val="p"/>
                          </m:rPr>
                          <a:rPr lang="en-US">
                            <a:effectLst/>
                            <a:latin typeface="Cambria Math" panose="02040503050406030204" pitchFamily="18" charset="0"/>
                            <a:ea typeface="Times New Roman" panose="02020603050405020304" pitchFamily="18" charset="0"/>
                            <a:cs typeface="Arial" panose="020B0604020202020204" pitchFamily="34" charset="0"/>
                          </a:rPr>
                          <m:t>max</m:t>
                        </m:r>
                      </m:sub>
                    </m:sSub>
                    <m:r>
                      <a:rPr lang="en-US">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a:effectLst/>
                            <a:latin typeface="Cambria Math" panose="02040503050406030204" pitchFamily="18" charset="0"/>
                            <a:ea typeface="Times New Roman" panose="02020603050405020304" pitchFamily="18" charset="0"/>
                            <a:cs typeface="Arial" panose="020B0604020202020204" pitchFamily="34" charset="0"/>
                          </a:rPr>
                          <m:t>fp</m:t>
                        </m:r>
                      </m:e>
                      <m:sub>
                        <m:r>
                          <m:rPr>
                            <m:sty m:val="p"/>
                          </m:rPr>
                          <a:rPr lang="en-US">
                            <a:effectLst/>
                            <a:latin typeface="Cambria Math" panose="02040503050406030204" pitchFamily="18" charset="0"/>
                            <a:ea typeface="Times New Roman" panose="02020603050405020304" pitchFamily="18" charset="0"/>
                            <a:cs typeface="Arial" panose="020B0604020202020204" pitchFamily="34" charset="0"/>
                          </a:rPr>
                          <m:t>max</m:t>
                        </m:r>
                      </m:sub>
                    </m:sSub>
                    <m:r>
                      <a:rPr lang="es-ES">
                        <a:effectLst/>
                        <a:latin typeface="Cambria Math" panose="02040503050406030204" pitchFamily="18" charset="0"/>
                        <a:ea typeface="Times New Roman" panose="02020603050405020304" pitchFamily="18" charset="0"/>
                        <a:cs typeface="Arial" panose="020B0604020202020204" pitchFamily="34" charset="0"/>
                      </a:rPr>
                      <m:t> х</m:t>
                    </m:r>
                    <m:r>
                      <a:rPr lang="en-US">
                        <a:effectLst/>
                        <a:latin typeface="Cambria Math" panose="02040503050406030204" pitchFamily="18" charset="0"/>
                        <a:ea typeface="Times New Roman" panose="02020603050405020304" pitchFamily="18" charset="0"/>
                        <a:cs typeface="Arial" panose="020B0604020202020204" pitchFamily="34" charset="0"/>
                      </a:rPr>
                      <m:t> </m:t>
                    </m:r>
                    <m:r>
                      <m:rPr>
                        <m:sty m:val="p"/>
                      </m:rPr>
                      <a:rPr lang="en-US">
                        <a:effectLst/>
                        <a:latin typeface="Cambria Math" panose="02040503050406030204" pitchFamily="18" charset="0"/>
                        <a:ea typeface="Times New Roman" panose="02020603050405020304" pitchFamily="18" charset="0"/>
                        <a:cs typeface="Arial" panose="020B0604020202020204" pitchFamily="34" charset="0"/>
                      </a:rPr>
                      <m:t>B</m:t>
                    </m:r>
                  </m:oMath>
                </a14:m>
                <a:r>
                  <a:rPr lang="en-US" dirty="0">
                    <a:effectLst/>
                    <a:latin typeface="Arial" panose="020B0604020202020204" pitchFamily="34" charset="0"/>
                    <a:ea typeface="Times New Roman" panose="02020603050405020304" pitchFamily="18" charset="0"/>
                    <a:cs typeface="Arial" panose="020B0604020202020204" pitchFamily="34" charset="0"/>
                  </a:rPr>
                  <a:t>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a:effectLst/>
                            <a:latin typeface="Cambria Math" panose="02040503050406030204" pitchFamily="18" charset="0"/>
                            <a:ea typeface="Times New Roman" panose="02020603050405020304" pitchFamily="18" charset="0"/>
                            <a:cs typeface="Arial" panose="020B0604020202020204" pitchFamily="34" charset="0"/>
                          </a:rPr>
                          <m:t>q</m:t>
                        </m:r>
                      </m:e>
                      <m:sub>
                        <m:r>
                          <m:rPr>
                            <m:sty m:val="p"/>
                          </m:rPr>
                          <a:rPr lang="en-US">
                            <a:effectLst/>
                            <a:latin typeface="Cambria Math" panose="02040503050406030204" pitchFamily="18" charset="0"/>
                            <a:ea typeface="Times New Roman" panose="02020603050405020304" pitchFamily="18" charset="0"/>
                            <a:cs typeface="Arial" panose="020B0604020202020204" pitchFamily="34" charset="0"/>
                          </a:rPr>
                          <m:t>max</m:t>
                        </m:r>
                      </m:sub>
                    </m:sSub>
                    <m:r>
                      <a:rPr lang="en-US">
                        <a:effectLst/>
                        <a:latin typeface="Cambria Math" panose="02040503050406030204" pitchFamily="18" charset="0"/>
                        <a:ea typeface="Times New Roman" panose="02020603050405020304" pitchFamily="18" charset="0"/>
                        <a:cs typeface="Arial" panose="020B0604020202020204" pitchFamily="34" charset="0"/>
                      </a:rPr>
                      <m:t>= 116,025 </m:t>
                    </m:r>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n-US">
                            <a:effectLst/>
                            <a:latin typeface="Cambria Math" panose="02040503050406030204" pitchFamily="18" charset="0"/>
                            <a:ea typeface="Times New Roman" panose="02020603050405020304" pitchFamily="18" charset="0"/>
                            <a:cs typeface="Arial" panose="020B0604020202020204" pitchFamily="34" charset="0"/>
                          </a:rPr>
                          <m:t>kg</m:t>
                        </m:r>
                      </m:num>
                      <m:den>
                        <m:sSup>
                          <m:sSup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n-US">
                                <a:effectLst/>
                                <a:latin typeface="Cambria Math" panose="02040503050406030204" pitchFamily="18" charset="0"/>
                                <a:ea typeface="Times New Roman" panose="02020603050405020304" pitchFamily="18" charset="0"/>
                                <a:cs typeface="Arial" panose="020B0604020202020204" pitchFamily="34" charset="0"/>
                              </a:rPr>
                              <m:t>cm</m:t>
                            </m:r>
                          </m:e>
                          <m:sup>
                            <m:r>
                              <a:rPr lang="en-US">
                                <a:effectLst/>
                                <a:latin typeface="Cambria Math" panose="02040503050406030204" pitchFamily="18" charset="0"/>
                                <a:ea typeface="Times New Roman" panose="02020603050405020304" pitchFamily="18" charset="0"/>
                                <a:cs typeface="Arial" panose="020B0604020202020204" pitchFamily="34" charset="0"/>
                              </a:rPr>
                              <m:t>2</m:t>
                            </m:r>
                          </m:sup>
                        </m:sSup>
                      </m:den>
                    </m:f>
                    <m:r>
                      <a:rPr lang="en-US">
                        <a:effectLst/>
                        <a:latin typeface="Cambria Math" panose="02040503050406030204" pitchFamily="18" charset="0"/>
                        <a:ea typeface="Times New Roman" panose="02020603050405020304" pitchFamily="18" charset="0"/>
                        <a:cs typeface="Arial" panose="020B0604020202020204" pitchFamily="34" charset="0"/>
                      </a:rPr>
                      <m:t>  </m:t>
                    </m:r>
                    <m:r>
                      <a:rPr lang="es-ES">
                        <a:effectLst/>
                        <a:latin typeface="Cambria Math" panose="02040503050406030204" pitchFamily="18" charset="0"/>
                        <a:ea typeface="Times New Roman" panose="02020603050405020304" pitchFamily="18" charset="0"/>
                        <a:cs typeface="Arial" panose="020B0604020202020204" pitchFamily="34" charset="0"/>
                      </a:rPr>
                      <m:t>х</m:t>
                    </m:r>
                    <m:r>
                      <a:rPr lang="en-US">
                        <a:effectLst/>
                        <a:latin typeface="Cambria Math" panose="02040503050406030204" pitchFamily="18" charset="0"/>
                        <a:ea typeface="Times New Roman" panose="02020603050405020304" pitchFamily="18" charset="0"/>
                        <a:cs typeface="Arial" panose="020B0604020202020204" pitchFamily="34" charset="0"/>
                      </a:rPr>
                      <m:t> 22,8 </m:t>
                    </m:r>
                    <m:r>
                      <m:rPr>
                        <m:sty m:val="p"/>
                      </m:rPr>
                      <a:rPr lang="en-US">
                        <a:effectLst/>
                        <a:latin typeface="Cambria Math" panose="02040503050406030204" pitchFamily="18" charset="0"/>
                        <a:ea typeface="Times New Roman" panose="02020603050405020304" pitchFamily="18" charset="0"/>
                        <a:cs typeface="Arial" panose="020B0604020202020204" pitchFamily="34" charset="0"/>
                      </a:rPr>
                      <m:t>cm</m:t>
                    </m:r>
                  </m:oMath>
                </a14:m>
                <a:r>
                  <a:rPr lang="en-US" dirty="0">
                    <a:effectLst/>
                    <a:latin typeface="Arial" panose="020B0604020202020204" pitchFamily="34" charset="0"/>
                    <a:ea typeface="Times New Roman" panose="02020603050405020304" pitchFamily="18" charset="0"/>
                    <a:cs typeface="Arial" panose="020B0604020202020204" pitchFamily="34" charset="0"/>
                  </a:rPr>
                  <a:t>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a:effectLst/>
                            <a:latin typeface="Cambria Math" panose="02040503050406030204" pitchFamily="18" charset="0"/>
                            <a:ea typeface="Times New Roman" panose="02020603050405020304" pitchFamily="18" charset="0"/>
                            <a:cs typeface="Arial" panose="020B0604020202020204" pitchFamily="34" charset="0"/>
                          </a:rPr>
                          <m:t>q</m:t>
                        </m:r>
                      </m:e>
                      <m:sub>
                        <m:r>
                          <m:rPr>
                            <m:sty m:val="p"/>
                          </m:rPr>
                          <a:rPr lang="en-US">
                            <a:effectLst/>
                            <a:latin typeface="Cambria Math" panose="02040503050406030204" pitchFamily="18" charset="0"/>
                            <a:ea typeface="Times New Roman" panose="02020603050405020304" pitchFamily="18" charset="0"/>
                            <a:cs typeface="Arial" panose="020B0604020202020204" pitchFamily="34" charset="0"/>
                          </a:rPr>
                          <m:t>max</m:t>
                        </m:r>
                      </m:sub>
                    </m:sSub>
                    <m:r>
                      <a:rPr lang="en-US">
                        <a:effectLst/>
                        <a:latin typeface="Cambria Math" panose="02040503050406030204" pitchFamily="18" charset="0"/>
                        <a:ea typeface="Times New Roman" panose="02020603050405020304" pitchFamily="18" charset="0"/>
                        <a:cs typeface="Arial" panose="020B0604020202020204" pitchFamily="34" charset="0"/>
                      </a:rPr>
                      <m:t>=2645,37 </m:t>
                    </m:r>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n-US">
                            <a:effectLst/>
                            <a:latin typeface="Cambria Math" panose="02040503050406030204" pitchFamily="18" charset="0"/>
                            <a:ea typeface="Times New Roman" panose="02020603050405020304" pitchFamily="18" charset="0"/>
                            <a:cs typeface="Arial" panose="020B0604020202020204" pitchFamily="34" charset="0"/>
                          </a:rPr>
                          <m:t>kg</m:t>
                        </m:r>
                      </m:num>
                      <m:den>
                        <m:r>
                          <m:rPr>
                            <m:sty m:val="p"/>
                          </m:rPr>
                          <a:rPr lang="en-US">
                            <a:effectLst/>
                            <a:latin typeface="Cambria Math" panose="02040503050406030204" pitchFamily="18" charset="0"/>
                            <a:ea typeface="Times New Roman" panose="02020603050405020304" pitchFamily="18" charset="0"/>
                            <a:cs typeface="Arial" panose="020B0604020202020204" pitchFamily="34" charset="0"/>
                          </a:rPr>
                          <m:t>cm</m:t>
                        </m:r>
                      </m:den>
                    </m:f>
                  </m:oMath>
                </a14:m>
                <a:r>
                  <a:rPr lang="en-US" dirty="0">
                    <a:effectLst/>
                    <a:latin typeface="Arial" panose="020B0604020202020204" pitchFamily="34" charset="0"/>
                    <a:ea typeface="Times New Roman" panose="02020603050405020304" pitchFamily="18" charset="0"/>
                    <a:cs typeface="Arial" panose="020B0604020202020204" pitchFamily="34" charset="0"/>
                  </a:rPr>
                  <a:t>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838200" y="646317"/>
                <a:ext cx="4804241" cy="2557880"/>
              </a:xfrm>
              <a:prstGeom prst="rect">
                <a:avLst/>
              </a:prstGeom>
              <a:blipFill rotWithShape="0">
                <a:blip r:embed="rId2" cstate="print"/>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6393880" y="1306113"/>
                <a:ext cx="4764623" cy="2069284"/>
              </a:xfrm>
              <a:prstGeom prst="rect">
                <a:avLst/>
              </a:prstGeom>
            </p:spPr>
            <p:txBody>
              <a:bodyPr wrap="square">
                <a:spAutoFit/>
              </a:bodyPr>
              <a:lstStyle/>
              <a:p>
                <a:pPr indent="252095"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s-ES">
                          <a:latin typeface="Cambria Math" panose="02040503050406030204" pitchFamily="18" charset="0"/>
                          <a:ea typeface="Times New Roman" panose="02020603050405020304" pitchFamily="18" charset="0"/>
                          <a:cs typeface="Arial" panose="020B0604020202020204" pitchFamily="34" charset="0"/>
                        </a:rPr>
                        <m:t>f</m:t>
                      </m:r>
                      <m:r>
                        <a:rPr lang="es-ES">
                          <a:latin typeface="Cambria Math" panose="02040503050406030204" pitchFamily="18" charset="0"/>
                          <a:ea typeface="Times New Roman" panose="02020603050405020304" pitchFamily="18" charset="0"/>
                          <a:cs typeface="Arial" panose="020B0604020202020204" pitchFamily="34" charset="0"/>
                        </a:rPr>
                        <m:t>= </m:t>
                      </m:r>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N</m:t>
                          </m:r>
                        </m:num>
                        <m:den>
                          <m:r>
                            <a:rPr lang="es-ES">
                              <a:effectLst/>
                              <a:latin typeface="Cambria Math" panose="02040503050406030204" pitchFamily="18" charset="0"/>
                              <a:ea typeface="Times New Roman" panose="02020603050405020304" pitchFamily="18" charset="0"/>
                              <a:cs typeface="Arial" panose="020B0604020202020204" pitchFamily="34" charset="0"/>
                            </a:rPr>
                            <m:t>2</m:t>
                          </m:r>
                        </m:den>
                      </m:f>
                      <m:r>
                        <a:rPr lang="es-ES" i="1">
                          <a:effectLst/>
                          <a:latin typeface="Cambria Math" panose="02040503050406030204" pitchFamily="18" charset="0"/>
                          <a:ea typeface="Times New Roman" panose="02020603050405020304" pitchFamily="18" charset="0"/>
                          <a:cs typeface="Arial" panose="020B0604020202020204" pitchFamily="34" charset="0"/>
                        </a:rPr>
                        <m:t>−</m:t>
                      </m:r>
                      <m:r>
                        <a:rPr lang="es-ES">
                          <a:effectLst/>
                          <a:latin typeface="Cambria Math" panose="02040503050406030204" pitchFamily="18" charset="0"/>
                          <a:ea typeface="Times New Roman" panose="02020603050405020304" pitchFamily="18" charset="0"/>
                          <a:cs typeface="Arial" panose="020B0604020202020204" pitchFamily="34" charset="0"/>
                        </a:rPr>
                        <m:t>3,81</m:t>
                      </m:r>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f</m:t>
                      </m:r>
                      <m:r>
                        <a:rPr lang="es-ES">
                          <a:effectLst/>
                          <a:latin typeface="Cambria Math" panose="02040503050406030204" pitchFamily="18" charset="0"/>
                          <a:ea typeface="Times New Roman" panose="02020603050405020304" pitchFamily="18" charset="0"/>
                          <a:cs typeface="Arial" panose="020B0604020202020204" pitchFamily="34" charset="0"/>
                        </a:rPr>
                        <m:t>= </m:t>
                      </m:r>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a:rPr lang="es-ES">
                              <a:effectLst/>
                              <a:latin typeface="Cambria Math" panose="02040503050406030204" pitchFamily="18" charset="0"/>
                              <a:ea typeface="Times New Roman" panose="02020603050405020304" pitchFamily="18" charset="0"/>
                              <a:cs typeface="Arial" panose="020B0604020202020204" pitchFamily="34" charset="0"/>
                            </a:rPr>
                            <m:t>42,5 </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cm</m:t>
                          </m:r>
                        </m:num>
                        <m:den>
                          <m:r>
                            <a:rPr lang="es-ES">
                              <a:effectLst/>
                              <a:latin typeface="Cambria Math" panose="02040503050406030204" pitchFamily="18" charset="0"/>
                              <a:ea typeface="Times New Roman" panose="02020603050405020304" pitchFamily="18" charset="0"/>
                              <a:cs typeface="Arial" panose="020B0604020202020204" pitchFamily="34" charset="0"/>
                            </a:rPr>
                            <m:t>2</m:t>
                          </m:r>
                        </m:den>
                      </m:f>
                      <m:r>
                        <a:rPr lang="es-ES" i="1">
                          <a:effectLst/>
                          <a:latin typeface="Cambria Math" panose="02040503050406030204" pitchFamily="18" charset="0"/>
                          <a:ea typeface="Times New Roman" panose="02020603050405020304" pitchFamily="18" charset="0"/>
                          <a:cs typeface="Arial" panose="020B0604020202020204" pitchFamily="34" charset="0"/>
                        </a:rPr>
                        <m:t>−</m:t>
                      </m:r>
                      <m:r>
                        <a:rPr lang="es-ES">
                          <a:effectLst/>
                          <a:latin typeface="Cambria Math" panose="02040503050406030204" pitchFamily="18" charset="0"/>
                          <a:ea typeface="Times New Roman" panose="02020603050405020304" pitchFamily="18" charset="0"/>
                          <a:cs typeface="Arial" panose="020B0604020202020204" pitchFamily="34" charset="0"/>
                        </a:rPr>
                        <m:t>3,81</m:t>
                      </m:r>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f</m:t>
                      </m:r>
                      <m:r>
                        <a:rPr lang="es-ES">
                          <a:effectLst/>
                          <a:latin typeface="Cambria Math" panose="02040503050406030204" pitchFamily="18" charset="0"/>
                          <a:ea typeface="Times New Roman" panose="02020603050405020304" pitchFamily="18" charset="0"/>
                          <a:cs typeface="Arial" panose="020B0604020202020204" pitchFamily="34" charset="0"/>
                        </a:rPr>
                        <m:t>= 17,44 </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cm</m:t>
                      </m:r>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6393880" y="1306113"/>
                <a:ext cx="4764623" cy="2069284"/>
              </a:xfrm>
              <a:prstGeom prst="rect">
                <a:avLst/>
              </a:prstGeom>
              <a:blipFill rotWithShape="0">
                <a:blip r:embed="rId3" cstate="print"/>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2118360" y="3820272"/>
                <a:ext cx="7352112" cy="2009524"/>
              </a:xfrm>
              <a:prstGeom prst="rect">
                <a:avLst/>
              </a:prstGeom>
            </p:spPr>
            <p:txBody>
              <a:bodyPr wrap="square">
                <a:spAutoFit/>
              </a:bodyPr>
              <a:lstStyle/>
              <a:p>
                <a:pPr indent="252095" algn="just">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pPr>
                        <m:e>
                          <m:r>
                            <a:rPr lang="es-ES">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f</m:t>
                          </m:r>
                          <m:r>
                            <a:rPr lang="es-ES">
                              <a:effectLst/>
                              <a:latin typeface="Cambria Math" panose="02040503050406030204" pitchFamily="18" charset="0"/>
                              <a:ea typeface="Times New Roman" panose="02020603050405020304" pitchFamily="18" charset="0"/>
                              <a:cs typeface="Arial" panose="020B0604020202020204" pitchFamily="34" charset="0"/>
                            </a:rPr>
                            <m:t>+ </m:t>
                          </m:r>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N</m:t>
                              </m:r>
                            </m:num>
                            <m:den>
                              <m:r>
                                <a:rPr lang="es-ES">
                                  <a:effectLst/>
                                  <a:latin typeface="Cambria Math" panose="02040503050406030204" pitchFamily="18" charset="0"/>
                                  <a:ea typeface="Times New Roman" panose="02020603050405020304" pitchFamily="18" charset="0"/>
                                  <a:cs typeface="Arial" panose="020B0604020202020204" pitchFamily="34" charset="0"/>
                                </a:rPr>
                                <m:t>2</m:t>
                              </m:r>
                            </m:den>
                          </m:f>
                          <m:r>
                            <a:rPr lang="es-ES">
                              <a:effectLst/>
                              <a:latin typeface="Cambria Math" panose="02040503050406030204" pitchFamily="18" charset="0"/>
                              <a:ea typeface="Times New Roman" panose="02020603050405020304" pitchFamily="18" charset="0"/>
                              <a:cs typeface="Arial" panose="020B0604020202020204" pitchFamily="34" charset="0"/>
                            </a:rPr>
                            <m:t>)</m:t>
                          </m:r>
                        </m:e>
                        <m:sup>
                          <m:r>
                            <a:rPr lang="es-ES">
                              <a:effectLst/>
                              <a:latin typeface="Cambria Math" panose="02040503050406030204" pitchFamily="18" charset="0"/>
                              <a:ea typeface="Times New Roman" panose="02020603050405020304" pitchFamily="18" charset="0"/>
                              <a:cs typeface="Arial" panose="020B0604020202020204" pitchFamily="34" charset="0"/>
                            </a:rPr>
                            <m:t>2</m:t>
                          </m:r>
                        </m:sup>
                      </m:sSup>
                      <m:r>
                        <a:rPr lang="es-ES">
                          <a:effectLst/>
                          <a:latin typeface="Cambria Math" panose="02040503050406030204" pitchFamily="18" charset="0"/>
                          <a:ea typeface="Times New Roman" panose="02020603050405020304" pitchFamily="18" charset="0"/>
                          <a:cs typeface="Arial" panose="020B0604020202020204" pitchFamily="34" charset="0"/>
                        </a:rPr>
                        <m:t>  ≥  </m:t>
                      </m:r>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a:rPr lang="es-ES">
                              <a:effectLst/>
                              <a:latin typeface="Cambria Math" panose="02040503050406030204" pitchFamily="18" charset="0"/>
                              <a:ea typeface="Times New Roman" panose="02020603050405020304" pitchFamily="18" charset="0"/>
                              <a:cs typeface="Arial" panose="020B0604020202020204" pitchFamily="34" charset="0"/>
                            </a:rPr>
                            <m:t>2 х </m:t>
                          </m:r>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P</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u</m:t>
                              </m:r>
                            </m:sub>
                          </m:sSub>
                          <m:r>
                            <a:rPr lang="es-ES">
                              <a:effectLst/>
                              <a:latin typeface="Cambria Math" panose="02040503050406030204" pitchFamily="18" charset="0"/>
                              <a:ea typeface="Times New Roman" panose="02020603050405020304" pitchFamily="18" charset="0"/>
                              <a:cs typeface="Arial" panose="020B0604020202020204" pitchFamily="34" charset="0"/>
                            </a:rPr>
                            <m:t> (</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e</m:t>
                          </m:r>
                          <m:r>
                            <a:rPr lang="es-ES">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f</m:t>
                          </m:r>
                          <m:r>
                            <a:rPr lang="es-ES">
                              <a:effectLst/>
                              <a:latin typeface="Cambria Math" panose="02040503050406030204" pitchFamily="18" charset="0"/>
                              <a:ea typeface="Times New Roman" panose="02020603050405020304" pitchFamily="18" charset="0"/>
                              <a:cs typeface="Arial" panose="020B0604020202020204" pitchFamily="34" charset="0"/>
                            </a:rPr>
                            <m:t>)</m:t>
                          </m:r>
                        </m:num>
                        <m:den>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q</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max</m:t>
                              </m:r>
                            </m:sub>
                          </m:sSub>
                        </m:den>
                      </m:f>
                    </m:oMath>
                  </m:oMathPara>
                </a14:m>
                <a:endParaRPr lang="es-EC" dirty="0" smtClean="0">
                  <a:effectLst/>
                  <a:latin typeface="Arial" panose="020B0604020202020204" pitchFamily="34" charset="0"/>
                  <a:ea typeface="Calibri" panose="020F0502020204030204" pitchFamily="34" charset="0"/>
                  <a:cs typeface="Times New Roman" panose="02020603050405020304" pitchFamily="18" charset="0"/>
                </a:endParaRPr>
              </a:p>
              <a:p>
                <a:pPr marL="228600" indent="252095" algn="just">
                  <a:lnSpc>
                    <a:spcPct val="150000"/>
                  </a:lnSpc>
                  <a:spcAft>
                    <a:spcPts val="0"/>
                  </a:spcAft>
                </a:pPr>
                <a:r>
                  <a:rPr lang="es-ES" dirty="0" smtClean="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pPr>
                      <m:e>
                        <m:r>
                          <a:rPr lang="es-ES">
                            <a:effectLst/>
                            <a:latin typeface="Cambria Math" panose="02040503050406030204" pitchFamily="18" charset="0"/>
                            <a:ea typeface="Times New Roman" panose="02020603050405020304" pitchFamily="18" charset="0"/>
                            <a:cs typeface="Arial" panose="020B0604020202020204" pitchFamily="34" charset="0"/>
                          </a:rPr>
                          <m:t>(17,44+ </m:t>
                        </m:r>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a:rPr lang="es-ES">
                                <a:effectLst/>
                                <a:latin typeface="Cambria Math" panose="02040503050406030204" pitchFamily="18" charset="0"/>
                                <a:ea typeface="Times New Roman" panose="02020603050405020304" pitchFamily="18" charset="0"/>
                                <a:cs typeface="Arial" panose="020B0604020202020204" pitchFamily="34" charset="0"/>
                              </a:rPr>
                              <m:t>42,5</m:t>
                            </m:r>
                          </m:num>
                          <m:den>
                            <m:r>
                              <a:rPr lang="es-ES">
                                <a:effectLst/>
                                <a:latin typeface="Cambria Math" panose="02040503050406030204" pitchFamily="18" charset="0"/>
                                <a:ea typeface="Times New Roman" panose="02020603050405020304" pitchFamily="18" charset="0"/>
                                <a:cs typeface="Arial" panose="020B0604020202020204" pitchFamily="34" charset="0"/>
                              </a:rPr>
                              <m:t>2</m:t>
                            </m:r>
                          </m:den>
                        </m:f>
                        <m:r>
                          <a:rPr lang="es-ES">
                            <a:effectLst/>
                            <a:latin typeface="Cambria Math" panose="02040503050406030204" pitchFamily="18" charset="0"/>
                            <a:ea typeface="Times New Roman" panose="02020603050405020304" pitchFamily="18" charset="0"/>
                            <a:cs typeface="Arial" panose="020B0604020202020204" pitchFamily="34" charset="0"/>
                          </a:rPr>
                          <m:t>)</m:t>
                        </m:r>
                      </m:e>
                      <m:sup>
                        <m:r>
                          <a:rPr lang="es-ES">
                            <a:effectLst/>
                            <a:latin typeface="Cambria Math" panose="02040503050406030204" pitchFamily="18" charset="0"/>
                            <a:ea typeface="Times New Roman" panose="02020603050405020304" pitchFamily="18" charset="0"/>
                            <a:cs typeface="Arial" panose="020B0604020202020204" pitchFamily="34" charset="0"/>
                          </a:rPr>
                          <m:t>2</m:t>
                        </m:r>
                      </m:sup>
                    </m:sSup>
                    <m:r>
                      <a:rPr lang="es-ES">
                        <a:effectLst/>
                        <a:latin typeface="Cambria Math" panose="02040503050406030204" pitchFamily="18" charset="0"/>
                        <a:ea typeface="Times New Roman" panose="02020603050405020304" pitchFamily="18" charset="0"/>
                        <a:cs typeface="Arial" panose="020B0604020202020204" pitchFamily="34" charset="0"/>
                      </a:rPr>
                      <m:t>  ≥  </m:t>
                    </m:r>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a:rPr lang="es-ES">
                            <a:effectLst/>
                            <a:latin typeface="Cambria Math" panose="02040503050406030204" pitchFamily="18" charset="0"/>
                            <a:ea typeface="Times New Roman" panose="02020603050405020304" pitchFamily="18" charset="0"/>
                            <a:cs typeface="Arial" panose="020B0604020202020204" pitchFamily="34" charset="0"/>
                          </a:rPr>
                          <m:t>2 х 8000 (95 +17,44)</m:t>
                        </m:r>
                      </m:num>
                      <m:den>
                        <m:r>
                          <a:rPr lang="es-ES">
                            <a:effectLst/>
                            <a:latin typeface="Cambria Math" panose="02040503050406030204" pitchFamily="18" charset="0"/>
                            <a:ea typeface="Times New Roman" panose="02020603050405020304" pitchFamily="18" charset="0"/>
                            <a:cs typeface="Arial" panose="020B0604020202020204" pitchFamily="34" charset="0"/>
                          </a:rPr>
                          <m:t>2645,37</m:t>
                        </m:r>
                      </m:den>
                    </m:f>
                  </m:oMath>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marL="228600" indent="252095" algn="just">
                  <a:lnSpc>
                    <a:spcPct val="150000"/>
                  </a:lnSpc>
                  <a:spcAft>
                    <a:spcPts val="0"/>
                  </a:spcAft>
                </a:pPr>
                <a14:m>
                  <m:oMath xmlns:m="http://schemas.openxmlformats.org/officeDocument/2006/math">
                    <m:r>
                      <a:rPr lang="es-ES">
                        <a:effectLst/>
                        <a:latin typeface="Cambria Math" panose="02040503050406030204" pitchFamily="18" charset="0"/>
                        <a:ea typeface="Times New Roman" panose="02020603050405020304" pitchFamily="18" charset="0"/>
                        <a:cs typeface="Arial" panose="020B0604020202020204" pitchFamily="34" charset="0"/>
                      </a:rPr>
                      <m:t>1496,92 ≥680,07</m:t>
                    </m:r>
                  </m:oMath>
                </a14:m>
                <a:r>
                  <a:rPr lang="es-ES" dirty="0">
                    <a:effectLst/>
                    <a:latin typeface="Arial" panose="020B0604020202020204" pitchFamily="34" charset="0"/>
                    <a:ea typeface="Times New Roman" panose="02020603050405020304" pitchFamily="18" charset="0"/>
                    <a:cs typeface="Arial" panose="020B0604020202020204" pitchFamily="34" charset="0"/>
                  </a:rPr>
                  <a:t>         Si cumple</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2118360" y="3820272"/>
                <a:ext cx="7352112" cy="2009524"/>
              </a:xfrm>
              <a:prstGeom prst="rect">
                <a:avLst/>
              </a:prstGeom>
              <a:blipFill rotWithShape="0">
                <a:blip r:embed="rId4" cstate="print"/>
                <a:stretch>
                  <a:fillRect b="-1824"/>
                </a:stretch>
              </a:blipFill>
            </p:spPr>
            <p:txBody>
              <a:bodyPr/>
              <a:lstStyle/>
              <a:p>
                <a:r>
                  <a:rPr lang="es-EC">
                    <a:noFill/>
                  </a:rPr>
                  <a:t> </a:t>
                </a:r>
              </a:p>
            </p:txBody>
          </p:sp>
        </mc:Fallback>
      </mc:AlternateContent>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3627" y="619885"/>
            <a:ext cx="10515600" cy="509518"/>
          </a:xfrm>
        </p:spPr>
        <p:txBody>
          <a:bodyPr>
            <a:normAutofit fontScale="90000"/>
          </a:bodyPr>
          <a:lstStyle/>
          <a:p>
            <a:pPr lvl="2" algn="l" rtl="0">
              <a:lnSpc>
                <a:spcPct val="90000"/>
              </a:lnSpc>
              <a:spcBef>
                <a:spcPct val="0"/>
              </a:spcBef>
            </a:pPr>
            <a:r>
              <a:rPr lang="es-ES" sz="2000" b="1" dirty="0"/>
              <a:t>Espesor placa base</a:t>
            </a:r>
            <a:r>
              <a:rPr lang="es-EC" b="1" dirty="0"/>
              <a:t/>
            </a:r>
            <a:br>
              <a:rPr lang="es-EC" b="1" dirty="0"/>
            </a:br>
            <a:endParaRPr lang="es-EC" dirty="0"/>
          </a:p>
        </p:txBody>
      </p:sp>
      <mc:AlternateContent xmlns:mc="http://schemas.openxmlformats.org/markup-compatibility/2006" xmlns:a14="http://schemas.microsoft.com/office/drawing/2010/main">
        <mc:Choice Requires="a14">
          <p:sp>
            <p:nvSpPr>
              <p:cNvPr id="6" name="Rectángulo 5"/>
              <p:cNvSpPr/>
              <p:nvPr/>
            </p:nvSpPr>
            <p:spPr>
              <a:xfrm>
                <a:off x="-682998" y="1133391"/>
                <a:ext cx="8574157" cy="4624984"/>
              </a:xfrm>
              <a:prstGeom prst="rect">
                <a:avLst/>
              </a:prstGeom>
            </p:spPr>
            <p:txBody>
              <a:bodyPr wrap="square">
                <a:spAutoFit/>
              </a:bodyPr>
              <a:lstStyle/>
              <a:p>
                <a:pPr indent="252095" algn="just">
                  <a:lnSpc>
                    <a:spcPct val="150000"/>
                  </a:lnSpc>
                  <a:spcAft>
                    <a:spcPts val="0"/>
                  </a:spcAft>
                </a:pPr>
                <a:r>
                  <a:rPr lang="es-ES" b="1" dirty="0" smtClean="0">
                    <a:latin typeface="Arial" panose="020B0604020202020204" pitchFamily="34" charset="0"/>
                    <a:ea typeface="Times New Roman" panose="02020603050405020304" pitchFamily="18" charset="0"/>
                    <a:cs typeface="Arial" panose="020B0604020202020204" pitchFamily="34" charset="0"/>
                  </a:rPr>
                  <a:t>	LRFD</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Y</m:t>
                      </m:r>
                      <m:r>
                        <a:rPr lang="es-ES">
                          <a:effectLst/>
                          <a:latin typeface="Cambria Math" panose="02040503050406030204" pitchFamily="18" charset="0"/>
                          <a:ea typeface="Times New Roman" panose="02020603050405020304" pitchFamily="18" charset="0"/>
                          <a:cs typeface="Arial" panose="020B0604020202020204" pitchFamily="34" charset="0"/>
                        </a:rPr>
                        <m:t>=</m:t>
                      </m:r>
                      <m:d>
                        <m:dPr>
                          <m:ctrlPr>
                            <a:rPr lang="es-EC" i="1">
                              <a:effectLst/>
                              <a:latin typeface="Cambria Math" panose="02040503050406030204" pitchFamily="18" charset="0"/>
                              <a:ea typeface="Times New Roman" panose="02020603050405020304" pitchFamily="18" charset="0"/>
                              <a:cs typeface="Arial" panose="020B0604020202020204" pitchFamily="34" charset="0"/>
                            </a:rPr>
                          </m:ctrlPr>
                        </m:d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f</m:t>
                          </m:r>
                          <m:r>
                            <a:rPr lang="es-ES">
                              <a:effectLst/>
                              <a:latin typeface="Cambria Math" panose="02040503050406030204" pitchFamily="18" charset="0"/>
                              <a:ea typeface="Times New Roman" panose="02020603050405020304" pitchFamily="18" charset="0"/>
                              <a:cs typeface="Arial" panose="020B0604020202020204" pitchFamily="34" charset="0"/>
                            </a:rPr>
                            <m:t>+ </m:t>
                          </m:r>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N</m:t>
                              </m:r>
                            </m:num>
                            <m:den>
                              <m:r>
                                <a:rPr lang="es-ES">
                                  <a:effectLst/>
                                  <a:latin typeface="Cambria Math" panose="02040503050406030204" pitchFamily="18" charset="0"/>
                                  <a:ea typeface="Times New Roman" panose="02020603050405020304" pitchFamily="18" charset="0"/>
                                  <a:cs typeface="Arial" panose="020B0604020202020204" pitchFamily="34" charset="0"/>
                                </a:rPr>
                                <m:t>2</m:t>
                              </m:r>
                            </m:den>
                          </m:f>
                        </m:e>
                      </m:d>
                      <m:r>
                        <a:rPr lang="es-ES" i="1">
                          <a:effectLst/>
                          <a:latin typeface="Cambria Math" panose="02040503050406030204" pitchFamily="18" charset="0"/>
                          <a:ea typeface="Times New Roman" panose="02020603050405020304" pitchFamily="18" charset="0"/>
                          <a:cs typeface="Arial" panose="020B0604020202020204" pitchFamily="34" charset="0"/>
                        </a:rPr>
                        <m:t>−</m:t>
                      </m:r>
                      <m:r>
                        <a:rPr lang="es-ES">
                          <a:effectLst/>
                          <a:latin typeface="Cambria Math" panose="02040503050406030204" pitchFamily="18" charset="0"/>
                          <a:ea typeface="Times New Roman" panose="02020603050405020304" pitchFamily="18" charset="0"/>
                          <a:cs typeface="Arial" panose="020B0604020202020204" pitchFamily="34" charset="0"/>
                        </a:rPr>
                        <m:t> </m:t>
                      </m:r>
                      <m:rad>
                        <m:radPr>
                          <m:ctrlPr>
                            <a:rPr lang="es-EC" i="1">
                              <a:effectLst/>
                              <a:latin typeface="Cambria Math" panose="02040503050406030204" pitchFamily="18" charset="0"/>
                              <a:ea typeface="Times New Roman" panose="02020603050405020304" pitchFamily="18" charset="0"/>
                              <a:cs typeface="Arial" panose="020B0604020202020204" pitchFamily="34" charset="0"/>
                            </a:rPr>
                          </m:ctrlPr>
                        </m:radPr>
                        <m:deg/>
                        <m:e>
                          <m:r>
                            <a:rPr lang="es-ES">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f</m:t>
                          </m:r>
                          <m:r>
                            <a:rPr lang="es-ES">
                              <a:effectLst/>
                              <a:latin typeface="Cambria Math" panose="02040503050406030204" pitchFamily="18" charset="0"/>
                              <a:ea typeface="Times New Roman" panose="02020603050405020304" pitchFamily="18" charset="0"/>
                              <a:cs typeface="Arial" panose="020B0604020202020204" pitchFamily="34" charset="0"/>
                            </a:rPr>
                            <m:t>+ </m:t>
                          </m:r>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N</m:t>
                              </m:r>
                            </m:num>
                            <m:den>
                              <m:r>
                                <a:rPr lang="es-ES">
                                  <a:effectLst/>
                                  <a:latin typeface="Cambria Math" panose="02040503050406030204" pitchFamily="18" charset="0"/>
                                  <a:ea typeface="Times New Roman" panose="02020603050405020304" pitchFamily="18" charset="0"/>
                                  <a:cs typeface="Arial" panose="020B0604020202020204" pitchFamily="34" charset="0"/>
                                </a:rPr>
                                <m:t>2</m:t>
                              </m:r>
                            </m:den>
                          </m:f>
                          <m:r>
                            <a:rPr lang="es-ES">
                              <a:effectLst/>
                              <a:latin typeface="Cambria Math" panose="02040503050406030204" pitchFamily="18" charset="0"/>
                              <a:ea typeface="Times New Roman" panose="02020603050405020304" pitchFamily="18" charset="0"/>
                              <a:cs typeface="Arial" panose="020B0604020202020204" pitchFamily="34" charset="0"/>
                            </a:rPr>
                            <m:t> </m:t>
                          </m:r>
                          <m:sSup>
                            <m:sSup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pPr>
                            <m:e>
                              <m:r>
                                <a:rPr lang="es-ES">
                                  <a:effectLst/>
                                  <a:latin typeface="Cambria Math" panose="02040503050406030204" pitchFamily="18" charset="0"/>
                                  <a:ea typeface="Times New Roman" panose="02020603050405020304" pitchFamily="18" charset="0"/>
                                  <a:cs typeface="Arial" panose="020B0604020202020204" pitchFamily="34" charset="0"/>
                                </a:rPr>
                                <m:t>)</m:t>
                              </m:r>
                            </m:e>
                            <m:sup>
                              <m:r>
                                <a:rPr lang="es-ES">
                                  <a:effectLst/>
                                  <a:latin typeface="Cambria Math" panose="02040503050406030204" pitchFamily="18" charset="0"/>
                                  <a:ea typeface="Times New Roman" panose="02020603050405020304" pitchFamily="18" charset="0"/>
                                  <a:cs typeface="Arial" panose="020B0604020202020204" pitchFamily="34" charset="0"/>
                                </a:rPr>
                                <m:t>2</m:t>
                              </m:r>
                            </m:sup>
                          </m:sSup>
                          <m:r>
                            <a:rPr lang="es-ES" i="1">
                              <a:effectLst/>
                              <a:latin typeface="Cambria Math" panose="02040503050406030204" pitchFamily="18" charset="0"/>
                              <a:ea typeface="Times New Roman" panose="02020603050405020304" pitchFamily="18" charset="0"/>
                              <a:cs typeface="Arial" panose="020B0604020202020204" pitchFamily="34" charset="0"/>
                            </a:rPr>
                            <m:t>−</m:t>
                          </m:r>
                          <m:r>
                            <a:rPr lang="es-ES">
                              <a:effectLst/>
                              <a:latin typeface="Cambria Math" panose="02040503050406030204" pitchFamily="18" charset="0"/>
                              <a:ea typeface="Times New Roman" panose="02020603050405020304" pitchFamily="18" charset="0"/>
                              <a:cs typeface="Arial" panose="020B0604020202020204" pitchFamily="34" charset="0"/>
                            </a:rPr>
                            <m:t> </m:t>
                          </m:r>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a:rPr lang="es-ES">
                                  <a:effectLst/>
                                  <a:latin typeface="Cambria Math" panose="02040503050406030204" pitchFamily="18" charset="0"/>
                                  <a:ea typeface="Times New Roman" panose="02020603050405020304" pitchFamily="18" charset="0"/>
                                  <a:cs typeface="Arial" panose="020B0604020202020204" pitchFamily="34" charset="0"/>
                                </a:rPr>
                                <m:t>2. </m:t>
                              </m:r>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P</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u</m:t>
                                  </m:r>
                                  <m:r>
                                    <a:rPr lang="es-ES">
                                      <a:effectLst/>
                                      <a:latin typeface="Cambria Math" panose="02040503050406030204" pitchFamily="18" charset="0"/>
                                      <a:ea typeface="Times New Roman" panose="02020603050405020304" pitchFamily="18" charset="0"/>
                                      <a:cs typeface="Arial" panose="020B0604020202020204" pitchFamily="34" charset="0"/>
                                    </a:rPr>
                                    <m:t> </m:t>
                                  </m:r>
                                </m:sub>
                              </m:sSub>
                              <m:r>
                                <a:rPr lang="es-ES">
                                  <a:effectLst/>
                                  <a:latin typeface="Cambria Math" panose="02040503050406030204" pitchFamily="18" charset="0"/>
                                  <a:ea typeface="Times New Roman" panose="02020603050405020304" pitchFamily="18" charset="0"/>
                                  <a:cs typeface="Arial" panose="020B0604020202020204" pitchFamily="34" charset="0"/>
                                </a:rPr>
                                <m:t>. (</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e</m:t>
                              </m:r>
                              <m:r>
                                <a:rPr lang="es-ES">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f</m:t>
                              </m:r>
                              <m:r>
                                <a:rPr lang="es-ES">
                                  <a:effectLst/>
                                  <a:latin typeface="Cambria Math" panose="02040503050406030204" pitchFamily="18" charset="0"/>
                                  <a:ea typeface="Times New Roman" panose="02020603050405020304" pitchFamily="18" charset="0"/>
                                  <a:cs typeface="Arial" panose="020B0604020202020204" pitchFamily="34" charset="0"/>
                                </a:rPr>
                                <m:t>)</m:t>
                              </m:r>
                            </m:num>
                            <m:den>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q</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max</m:t>
                                  </m:r>
                                </m:sub>
                              </m:sSub>
                            </m:den>
                          </m:f>
                        </m:e>
                      </m:rad>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Y</m:t>
                      </m:r>
                      <m:r>
                        <a:rPr lang="es-ES">
                          <a:effectLst/>
                          <a:latin typeface="Cambria Math" panose="02040503050406030204" pitchFamily="18" charset="0"/>
                          <a:ea typeface="Times New Roman" panose="02020603050405020304" pitchFamily="18" charset="0"/>
                          <a:cs typeface="Arial" panose="020B0604020202020204" pitchFamily="34" charset="0"/>
                        </a:rPr>
                        <m:t>=</m:t>
                      </m:r>
                      <m:d>
                        <m:dPr>
                          <m:ctrlPr>
                            <a:rPr lang="es-EC" i="1">
                              <a:effectLst/>
                              <a:latin typeface="Cambria Math" panose="02040503050406030204" pitchFamily="18" charset="0"/>
                              <a:ea typeface="Times New Roman" panose="02020603050405020304" pitchFamily="18" charset="0"/>
                              <a:cs typeface="Arial" panose="020B0604020202020204" pitchFamily="34" charset="0"/>
                            </a:rPr>
                          </m:ctrlPr>
                        </m:dPr>
                        <m:e>
                          <m:r>
                            <a:rPr lang="es-ES">
                              <a:effectLst/>
                              <a:latin typeface="Cambria Math" panose="02040503050406030204" pitchFamily="18" charset="0"/>
                              <a:ea typeface="Times New Roman" panose="02020603050405020304" pitchFamily="18" charset="0"/>
                              <a:cs typeface="Arial" panose="020B0604020202020204" pitchFamily="34" charset="0"/>
                            </a:rPr>
                            <m:t>17,44+ </m:t>
                          </m:r>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a:rPr lang="es-ES">
                                  <a:effectLst/>
                                  <a:latin typeface="Cambria Math" panose="02040503050406030204" pitchFamily="18" charset="0"/>
                                  <a:ea typeface="Times New Roman" panose="02020603050405020304" pitchFamily="18" charset="0"/>
                                  <a:cs typeface="Arial" panose="020B0604020202020204" pitchFamily="34" charset="0"/>
                                </a:rPr>
                                <m:t>42,5</m:t>
                              </m:r>
                            </m:num>
                            <m:den>
                              <m:r>
                                <a:rPr lang="es-ES">
                                  <a:effectLst/>
                                  <a:latin typeface="Cambria Math" panose="02040503050406030204" pitchFamily="18" charset="0"/>
                                  <a:ea typeface="Times New Roman" panose="02020603050405020304" pitchFamily="18" charset="0"/>
                                  <a:cs typeface="Arial" panose="020B0604020202020204" pitchFamily="34" charset="0"/>
                                </a:rPr>
                                <m:t>2</m:t>
                              </m:r>
                            </m:den>
                          </m:f>
                        </m:e>
                      </m:d>
                      <m:r>
                        <a:rPr lang="es-ES" i="1">
                          <a:effectLst/>
                          <a:latin typeface="Cambria Math" panose="02040503050406030204" pitchFamily="18" charset="0"/>
                          <a:ea typeface="Times New Roman" panose="02020603050405020304" pitchFamily="18" charset="0"/>
                          <a:cs typeface="Arial" panose="020B0604020202020204" pitchFamily="34" charset="0"/>
                        </a:rPr>
                        <m:t>−</m:t>
                      </m:r>
                      <m:r>
                        <a:rPr lang="es-ES">
                          <a:effectLst/>
                          <a:latin typeface="Cambria Math" panose="02040503050406030204" pitchFamily="18" charset="0"/>
                          <a:ea typeface="Times New Roman" panose="02020603050405020304" pitchFamily="18" charset="0"/>
                          <a:cs typeface="Arial" panose="020B0604020202020204" pitchFamily="34" charset="0"/>
                        </a:rPr>
                        <m:t> </m:t>
                      </m:r>
                      <m:rad>
                        <m:radPr>
                          <m:ctrlPr>
                            <a:rPr lang="es-EC" i="1">
                              <a:effectLst/>
                              <a:latin typeface="Cambria Math" panose="02040503050406030204" pitchFamily="18" charset="0"/>
                              <a:ea typeface="Times New Roman" panose="02020603050405020304" pitchFamily="18" charset="0"/>
                              <a:cs typeface="Arial" panose="020B0604020202020204" pitchFamily="34" charset="0"/>
                            </a:rPr>
                          </m:ctrlPr>
                        </m:radPr>
                        <m:deg/>
                        <m:e>
                          <m:r>
                            <a:rPr lang="es-ES">
                              <a:effectLst/>
                              <a:latin typeface="Cambria Math" panose="02040503050406030204" pitchFamily="18" charset="0"/>
                              <a:ea typeface="Times New Roman" panose="02020603050405020304" pitchFamily="18" charset="0"/>
                              <a:cs typeface="Arial" panose="020B0604020202020204" pitchFamily="34" charset="0"/>
                            </a:rPr>
                            <m:t>(17,44+ </m:t>
                          </m:r>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a:rPr lang="es-ES">
                                  <a:effectLst/>
                                  <a:latin typeface="Cambria Math" panose="02040503050406030204" pitchFamily="18" charset="0"/>
                                  <a:ea typeface="Times New Roman" panose="02020603050405020304" pitchFamily="18" charset="0"/>
                                  <a:cs typeface="Arial" panose="020B0604020202020204" pitchFamily="34" charset="0"/>
                                </a:rPr>
                                <m:t>42,5</m:t>
                              </m:r>
                            </m:num>
                            <m:den>
                              <m:r>
                                <a:rPr lang="es-ES">
                                  <a:effectLst/>
                                  <a:latin typeface="Cambria Math" panose="02040503050406030204" pitchFamily="18" charset="0"/>
                                  <a:ea typeface="Times New Roman" panose="02020603050405020304" pitchFamily="18" charset="0"/>
                                  <a:cs typeface="Arial" panose="020B0604020202020204" pitchFamily="34" charset="0"/>
                                </a:rPr>
                                <m:t>2</m:t>
                              </m:r>
                            </m:den>
                          </m:f>
                          <m:r>
                            <a:rPr lang="es-ES">
                              <a:effectLst/>
                              <a:latin typeface="Cambria Math" panose="02040503050406030204" pitchFamily="18" charset="0"/>
                              <a:ea typeface="Times New Roman" panose="02020603050405020304" pitchFamily="18" charset="0"/>
                              <a:cs typeface="Arial" panose="020B0604020202020204" pitchFamily="34" charset="0"/>
                            </a:rPr>
                            <m:t> </m:t>
                          </m:r>
                          <m:sSup>
                            <m:sSup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pPr>
                            <m:e>
                              <m:r>
                                <a:rPr lang="es-ES">
                                  <a:effectLst/>
                                  <a:latin typeface="Cambria Math" panose="02040503050406030204" pitchFamily="18" charset="0"/>
                                  <a:ea typeface="Times New Roman" panose="02020603050405020304" pitchFamily="18" charset="0"/>
                                  <a:cs typeface="Arial" panose="020B0604020202020204" pitchFamily="34" charset="0"/>
                                </a:rPr>
                                <m:t>)</m:t>
                              </m:r>
                            </m:e>
                            <m:sup>
                              <m:r>
                                <a:rPr lang="es-ES">
                                  <a:effectLst/>
                                  <a:latin typeface="Cambria Math" panose="02040503050406030204" pitchFamily="18" charset="0"/>
                                  <a:ea typeface="Times New Roman" panose="02020603050405020304" pitchFamily="18" charset="0"/>
                                  <a:cs typeface="Arial" panose="020B0604020202020204" pitchFamily="34" charset="0"/>
                                </a:rPr>
                                <m:t>2</m:t>
                              </m:r>
                            </m:sup>
                          </m:sSup>
                          <m:r>
                            <a:rPr lang="es-ES" i="1">
                              <a:effectLst/>
                              <a:latin typeface="Cambria Math" panose="02040503050406030204" pitchFamily="18" charset="0"/>
                              <a:ea typeface="Times New Roman" panose="02020603050405020304" pitchFamily="18" charset="0"/>
                              <a:cs typeface="Arial" panose="020B0604020202020204" pitchFamily="34" charset="0"/>
                            </a:rPr>
                            <m:t>−</m:t>
                          </m:r>
                          <m:r>
                            <a:rPr lang="es-ES">
                              <a:effectLst/>
                              <a:latin typeface="Cambria Math" panose="02040503050406030204" pitchFamily="18" charset="0"/>
                              <a:ea typeface="Times New Roman" panose="02020603050405020304" pitchFamily="18" charset="0"/>
                              <a:cs typeface="Arial" panose="020B0604020202020204" pitchFamily="34" charset="0"/>
                            </a:rPr>
                            <m:t> </m:t>
                          </m:r>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a:rPr lang="es-ES">
                                  <a:effectLst/>
                                  <a:latin typeface="Cambria Math" panose="02040503050406030204" pitchFamily="18" charset="0"/>
                                  <a:ea typeface="Times New Roman" panose="02020603050405020304" pitchFamily="18" charset="0"/>
                                  <a:cs typeface="Arial" panose="020B0604020202020204" pitchFamily="34" charset="0"/>
                                </a:rPr>
                                <m:t>2 х 8000. (95+17,44)</m:t>
                              </m:r>
                            </m:num>
                            <m:den>
                              <m:r>
                                <a:rPr lang="es-ES">
                                  <a:effectLst/>
                                  <a:latin typeface="Cambria Math" panose="02040503050406030204" pitchFamily="18" charset="0"/>
                                  <a:ea typeface="Times New Roman" panose="02020603050405020304" pitchFamily="18" charset="0"/>
                                  <a:cs typeface="Arial" panose="020B0604020202020204" pitchFamily="34" charset="0"/>
                                </a:rPr>
                                <m:t>2497,32</m:t>
                              </m:r>
                            </m:den>
                          </m:f>
                        </m:e>
                      </m:rad>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r>
                  <a:rPr lang="es-ES" dirty="0" smtClean="0">
                    <a:effectLst/>
                    <a:latin typeface="Arial" panose="020B0604020202020204" pitchFamily="34" charset="0"/>
                    <a:ea typeface="Times New Roman" panose="02020603050405020304" pitchFamily="18" charset="0"/>
                    <a:cs typeface="Arial" panose="020B0604020202020204" pitchFamily="34" charset="0"/>
                  </a:rPr>
                  <a:t>	</a:t>
                </a:r>
                <a:r>
                  <a:rPr lang="es-ES"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Y</m:t>
                    </m:r>
                    <m:r>
                      <a:rPr lang="es-ES">
                        <a:effectLst/>
                        <a:latin typeface="Cambria Math" panose="02040503050406030204" pitchFamily="18" charset="0"/>
                        <a:ea typeface="Times New Roman" panose="02020603050405020304" pitchFamily="18" charset="0"/>
                        <a:cs typeface="Arial" panose="020B0604020202020204" pitchFamily="34" charset="0"/>
                      </a:rPr>
                      <m:t>=10,82</m:t>
                    </m:r>
                  </m:oMath>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r>
                  <a:rPr lang="es-ES" dirty="0" smtClean="0">
                    <a:effectLst/>
                    <a:latin typeface="Arial" panose="020B0604020202020204" pitchFamily="34" charset="0"/>
                    <a:ea typeface="Times New Roman" panose="02020603050405020304" pitchFamily="18" charset="0"/>
                    <a:cs typeface="Arial" panose="020B0604020202020204" pitchFamily="34" charset="0"/>
                  </a:rPr>
                  <a:t>	</a:t>
                </a:r>
                <a:r>
                  <a:rPr lang="es-ES"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T</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u</m:t>
                        </m:r>
                      </m:sub>
                    </m:sSub>
                    <m:r>
                      <a:rPr lang="es-ES">
                        <a:effectLst/>
                        <a:latin typeface="Cambria Math" panose="02040503050406030204" pitchFamily="18" charset="0"/>
                        <a:ea typeface="Times New Roman" panose="02020603050405020304" pitchFamily="18" charset="0"/>
                        <a:cs typeface="Arial" panose="020B0604020202020204" pitchFamily="34" charset="0"/>
                      </a:rPr>
                      <m:t>=</m:t>
                    </m:r>
                    <m:d>
                      <m:dPr>
                        <m:ctrlPr>
                          <a:rPr lang="es-EC" i="1">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q</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max</m:t>
                            </m:r>
                          </m:sub>
                        </m:sSub>
                        <m:r>
                          <a:rPr lang="es-ES">
                            <a:effectLst/>
                            <a:latin typeface="Cambria Math" panose="02040503050406030204" pitchFamily="18" charset="0"/>
                            <a:ea typeface="Times New Roman" panose="02020603050405020304" pitchFamily="18" charset="0"/>
                            <a:cs typeface="Arial" panose="020B0604020202020204" pitchFamily="34" charset="0"/>
                          </a:rPr>
                          <m:t> . </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Y</m:t>
                        </m:r>
                      </m:e>
                    </m:d>
                    <m:r>
                      <a:rPr lang="es-ES" i="1">
                        <a:effectLst/>
                        <a:latin typeface="Cambria Math" panose="02040503050406030204" pitchFamily="18" charset="0"/>
                        <a:ea typeface="Times New Roman" panose="02020603050405020304" pitchFamily="18" charset="0"/>
                        <a:cs typeface="Arial" panose="020B0604020202020204" pitchFamily="34" charset="0"/>
                      </a:rPr>
                      <m:t>−</m:t>
                    </m:r>
                    <m:r>
                      <a:rPr lang="es-ES">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P</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u</m:t>
                        </m:r>
                      </m:sub>
                    </m:sSub>
                    <m:r>
                      <a:rPr lang="es-ES">
                        <a:effectLst/>
                        <a:latin typeface="Cambria Math" panose="02040503050406030204" pitchFamily="18" charset="0"/>
                        <a:ea typeface="Times New Roman" panose="02020603050405020304" pitchFamily="18" charset="0"/>
                        <a:cs typeface="Arial" panose="020B0604020202020204" pitchFamily="34" charset="0"/>
                      </a:rPr>
                      <m:t> </m:t>
                    </m:r>
                  </m:oMath>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r>
                  <a:rPr lang="es-ES" dirty="0" smtClean="0">
                    <a:effectLst/>
                    <a:latin typeface="Arial" panose="020B0604020202020204" pitchFamily="34" charset="0"/>
                    <a:ea typeface="Times New Roman" panose="02020603050405020304" pitchFamily="18" charset="0"/>
                    <a:cs typeface="Arial" panose="020B0604020202020204" pitchFamily="34" charset="0"/>
                  </a:rPr>
                  <a:t>	</a:t>
                </a:r>
                <a:r>
                  <a:rPr lang="es-ES"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T</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u</m:t>
                        </m:r>
                      </m:sub>
                    </m:sSub>
                    <m:r>
                      <a:rPr lang="es-ES">
                        <a:effectLst/>
                        <a:latin typeface="Cambria Math" panose="02040503050406030204" pitchFamily="18" charset="0"/>
                        <a:ea typeface="Times New Roman" panose="02020603050405020304" pitchFamily="18" charset="0"/>
                        <a:cs typeface="Arial" panose="020B0604020202020204" pitchFamily="34" charset="0"/>
                      </a:rPr>
                      <m:t>=</m:t>
                    </m:r>
                    <m:d>
                      <m:dPr>
                        <m:ctrlPr>
                          <a:rPr lang="es-EC" i="1">
                            <a:effectLst/>
                            <a:latin typeface="Cambria Math" panose="02040503050406030204" pitchFamily="18" charset="0"/>
                            <a:ea typeface="Times New Roman" panose="02020603050405020304" pitchFamily="18" charset="0"/>
                            <a:cs typeface="Arial" panose="020B0604020202020204" pitchFamily="34" charset="0"/>
                          </a:rPr>
                        </m:ctrlPr>
                      </m:dPr>
                      <m:e>
                        <m:r>
                          <a:rPr lang="es-ES">
                            <a:effectLst/>
                            <a:latin typeface="Cambria Math" panose="02040503050406030204" pitchFamily="18" charset="0"/>
                            <a:ea typeface="Times New Roman" panose="02020603050405020304" pitchFamily="18" charset="0"/>
                            <a:cs typeface="Arial" panose="020B0604020202020204" pitchFamily="34" charset="0"/>
                          </a:rPr>
                          <m:t>2497,32 х 10,82</m:t>
                        </m:r>
                      </m:e>
                    </m:d>
                    <m:r>
                      <a:rPr lang="es-ES" i="1">
                        <a:effectLst/>
                        <a:latin typeface="Cambria Math" panose="02040503050406030204" pitchFamily="18" charset="0"/>
                        <a:ea typeface="Times New Roman" panose="02020603050405020304" pitchFamily="18" charset="0"/>
                        <a:cs typeface="Arial" panose="020B0604020202020204" pitchFamily="34" charset="0"/>
                      </a:rPr>
                      <m:t>−</m:t>
                    </m:r>
                    <m:r>
                      <a:rPr lang="es-ES">
                        <a:effectLst/>
                        <a:latin typeface="Cambria Math" panose="02040503050406030204" pitchFamily="18" charset="0"/>
                        <a:ea typeface="Times New Roman" panose="02020603050405020304" pitchFamily="18" charset="0"/>
                        <a:cs typeface="Arial" panose="020B0604020202020204" pitchFamily="34" charset="0"/>
                      </a:rPr>
                      <m:t> 8000</m:t>
                    </m:r>
                  </m:oMath>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r>
                  <a:rPr lang="es-ES" dirty="0" smtClean="0">
                    <a:effectLst/>
                    <a:latin typeface="Arial" panose="020B0604020202020204" pitchFamily="34" charset="0"/>
                    <a:ea typeface="Times New Roman" panose="02020603050405020304" pitchFamily="18" charset="0"/>
                    <a:cs typeface="Arial" panose="020B0604020202020204" pitchFamily="34" charset="0"/>
                  </a:rPr>
                  <a:t>	</a:t>
                </a:r>
                <a:r>
                  <a:rPr lang="es-ES"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T</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u</m:t>
                        </m:r>
                      </m:sub>
                    </m:sSub>
                    <m:r>
                      <a:rPr lang="es-ES">
                        <a:effectLst/>
                        <a:latin typeface="Cambria Math" panose="02040503050406030204" pitchFamily="18" charset="0"/>
                        <a:ea typeface="Times New Roman" panose="02020603050405020304" pitchFamily="18" charset="0"/>
                        <a:cs typeface="Arial" panose="020B0604020202020204" pitchFamily="34" charset="0"/>
                      </a:rPr>
                      <m:t>=19021</m:t>
                    </m:r>
                  </m:oMath>
                </a14:m>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682998" y="1133391"/>
                <a:ext cx="8574157" cy="4624984"/>
              </a:xfrm>
              <a:prstGeom prst="rect">
                <a:avLst/>
              </a:prstGeom>
              <a:blipFill rotWithShape="0">
                <a:blip r:embed="rId3" cstate="print"/>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7041100" y="1165668"/>
                <a:ext cx="6096000" cy="1887568"/>
              </a:xfrm>
              <a:prstGeom prst="rect">
                <a:avLst/>
              </a:prstGeom>
            </p:spPr>
            <p:txBody>
              <a:bodyPr>
                <a:spAutoFit/>
              </a:bodyPr>
              <a:lstStyle/>
              <a:p>
                <a:pPr indent="252095"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Times New Roman" panose="02020603050405020304" pitchFamily="18" charset="0"/>
                          <a:cs typeface="Arial" panose="020B0604020202020204" pitchFamily="34" charset="0"/>
                        </a:rPr>
                        <m:t>X</m:t>
                      </m:r>
                      <m:r>
                        <a:rPr lang="en-US">
                          <a:latin typeface="Cambria Math" panose="02040503050406030204" pitchFamily="18" charset="0"/>
                          <a:ea typeface="Times New Roman" panose="02020603050405020304" pitchFamily="18" charset="0"/>
                          <a:cs typeface="Arial" panose="020B0604020202020204" pitchFamily="34" charset="0"/>
                        </a:rPr>
                        <m:t>= </m:t>
                      </m:r>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n-US">
                              <a:effectLst/>
                              <a:latin typeface="Cambria Math" panose="02040503050406030204" pitchFamily="18" charset="0"/>
                              <a:ea typeface="Times New Roman" panose="02020603050405020304" pitchFamily="18" charset="0"/>
                              <a:cs typeface="Arial" panose="020B0604020202020204" pitchFamily="34" charset="0"/>
                            </a:rPr>
                            <m:t>N</m:t>
                          </m:r>
                        </m:num>
                        <m:den>
                          <m:r>
                            <a:rPr lang="en-US">
                              <a:effectLst/>
                              <a:latin typeface="Cambria Math" panose="02040503050406030204" pitchFamily="18" charset="0"/>
                              <a:ea typeface="Times New Roman" panose="02020603050405020304" pitchFamily="18" charset="0"/>
                              <a:cs typeface="Arial" panose="020B0604020202020204" pitchFamily="34" charset="0"/>
                            </a:rPr>
                            <m:t>2</m:t>
                          </m:r>
                        </m:den>
                      </m:f>
                      <m:r>
                        <a:rPr lang="en-US" i="1">
                          <a:effectLst/>
                          <a:latin typeface="Cambria Math" panose="02040503050406030204" pitchFamily="18" charset="0"/>
                          <a:ea typeface="Times New Roman" panose="02020603050405020304" pitchFamily="18" charset="0"/>
                          <a:cs typeface="Arial" panose="020B0604020202020204" pitchFamily="34" charset="0"/>
                        </a:rPr>
                        <m:t>−</m:t>
                      </m:r>
                      <m:r>
                        <a:rPr lang="en-US">
                          <a:effectLst/>
                          <a:latin typeface="Cambria Math" panose="02040503050406030204" pitchFamily="18" charset="0"/>
                          <a:ea typeface="Times New Roman" panose="02020603050405020304" pitchFamily="18" charset="0"/>
                          <a:cs typeface="Arial" panose="020B0604020202020204" pitchFamily="34" charset="0"/>
                        </a:rPr>
                        <m:t> </m:t>
                      </m:r>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n-US">
                              <a:effectLst/>
                              <a:latin typeface="Cambria Math" panose="02040503050406030204" pitchFamily="18" charset="0"/>
                              <a:ea typeface="Times New Roman" panose="02020603050405020304" pitchFamily="18" charset="0"/>
                              <a:cs typeface="Arial" panose="020B0604020202020204" pitchFamily="34" charset="0"/>
                            </a:rPr>
                            <m:t>d</m:t>
                          </m:r>
                        </m:num>
                        <m:den>
                          <m:r>
                            <a:rPr lang="en-US">
                              <a:effectLst/>
                              <a:latin typeface="Cambria Math" panose="02040503050406030204" pitchFamily="18" charset="0"/>
                              <a:ea typeface="Times New Roman" panose="02020603050405020304" pitchFamily="18" charset="0"/>
                              <a:cs typeface="Arial" panose="020B0604020202020204" pitchFamily="34" charset="0"/>
                            </a:rPr>
                            <m:t>2</m:t>
                          </m:r>
                        </m:den>
                      </m:f>
                      <m:r>
                        <a:rPr lang="en-US">
                          <a:effectLst/>
                          <a:latin typeface="Cambria Math" panose="02040503050406030204" pitchFamily="18" charset="0"/>
                          <a:ea typeface="Times New Roman" panose="02020603050405020304" pitchFamily="18" charset="0"/>
                          <a:cs typeface="Arial" panose="020B0604020202020204" pitchFamily="34" charset="0"/>
                        </a:rPr>
                        <m:t>+</m:t>
                      </m:r>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a:effectLst/>
                                  <a:latin typeface="Cambria Math" panose="02040503050406030204" pitchFamily="18" charset="0"/>
                                  <a:ea typeface="Times New Roman" panose="02020603050405020304" pitchFamily="18" charset="0"/>
                                  <a:cs typeface="Arial" panose="020B0604020202020204" pitchFamily="34" charset="0"/>
                                </a:rPr>
                                <m:t>t</m:t>
                              </m:r>
                            </m:e>
                            <m:sub>
                              <m:r>
                                <m:rPr>
                                  <m:sty m:val="p"/>
                                </m:rPr>
                                <a:rPr lang="en-US">
                                  <a:effectLst/>
                                  <a:latin typeface="Cambria Math" panose="02040503050406030204" pitchFamily="18" charset="0"/>
                                  <a:ea typeface="Times New Roman" panose="02020603050405020304" pitchFamily="18" charset="0"/>
                                  <a:cs typeface="Arial" panose="020B0604020202020204" pitchFamily="34" charset="0"/>
                                </a:rPr>
                                <m:t>f</m:t>
                              </m:r>
                            </m:sub>
                          </m:sSub>
                        </m:num>
                        <m:den>
                          <m:r>
                            <a:rPr lang="en-US">
                              <a:effectLst/>
                              <a:latin typeface="Cambria Math" panose="02040503050406030204" pitchFamily="18" charset="0"/>
                              <a:ea typeface="Times New Roman" panose="02020603050405020304" pitchFamily="18" charset="0"/>
                              <a:cs typeface="Arial" panose="020B0604020202020204" pitchFamily="34" charset="0"/>
                            </a:rPr>
                            <m:t>2</m:t>
                          </m:r>
                        </m:den>
                      </m:f>
                      <m:r>
                        <a:rPr lang="en-US" i="1">
                          <a:effectLst/>
                          <a:latin typeface="Cambria Math" panose="02040503050406030204" pitchFamily="18" charset="0"/>
                          <a:ea typeface="Times New Roman" panose="02020603050405020304" pitchFamily="18" charset="0"/>
                          <a:cs typeface="Arial" panose="020B0604020202020204" pitchFamily="34" charset="0"/>
                        </a:rPr>
                        <m:t>−</m:t>
                      </m:r>
                      <m:r>
                        <a:rPr lang="en-US">
                          <a:effectLst/>
                          <a:latin typeface="Cambria Math" panose="02040503050406030204" pitchFamily="18" charset="0"/>
                          <a:ea typeface="Times New Roman" panose="02020603050405020304" pitchFamily="18" charset="0"/>
                          <a:cs typeface="Arial" panose="020B0604020202020204" pitchFamily="34" charset="0"/>
                        </a:rPr>
                        <m:t>3,81</m:t>
                      </m:r>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r>
                  <a:rPr lang="en-US"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a:effectLst/>
                        <a:latin typeface="Cambria Math" panose="02040503050406030204" pitchFamily="18" charset="0"/>
                        <a:ea typeface="Times New Roman" panose="02020603050405020304" pitchFamily="18" charset="0"/>
                        <a:cs typeface="Arial" panose="020B0604020202020204" pitchFamily="34" charset="0"/>
                      </a:rPr>
                      <m:t>X</m:t>
                    </m:r>
                    <m:r>
                      <a:rPr lang="en-US">
                        <a:effectLst/>
                        <a:latin typeface="Cambria Math" panose="02040503050406030204" pitchFamily="18" charset="0"/>
                        <a:ea typeface="Times New Roman" panose="02020603050405020304" pitchFamily="18" charset="0"/>
                        <a:cs typeface="Arial" panose="020B0604020202020204" pitchFamily="34" charset="0"/>
                      </a:rPr>
                      <m:t>= </m:t>
                    </m:r>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a:rPr lang="en-US">
                            <a:effectLst/>
                            <a:latin typeface="Cambria Math" panose="02040503050406030204" pitchFamily="18" charset="0"/>
                            <a:ea typeface="Times New Roman" panose="02020603050405020304" pitchFamily="18" charset="0"/>
                            <a:cs typeface="Arial" panose="020B0604020202020204" pitchFamily="34" charset="0"/>
                          </a:rPr>
                          <m:t>42,5 </m:t>
                        </m:r>
                        <m:r>
                          <m:rPr>
                            <m:sty m:val="p"/>
                          </m:rPr>
                          <a:rPr lang="en-US">
                            <a:effectLst/>
                            <a:latin typeface="Cambria Math" panose="02040503050406030204" pitchFamily="18" charset="0"/>
                            <a:ea typeface="Times New Roman" panose="02020603050405020304" pitchFamily="18" charset="0"/>
                            <a:cs typeface="Arial" panose="020B0604020202020204" pitchFamily="34" charset="0"/>
                          </a:rPr>
                          <m:t>cm</m:t>
                        </m:r>
                      </m:num>
                      <m:den>
                        <m:r>
                          <a:rPr lang="en-US">
                            <a:effectLst/>
                            <a:latin typeface="Cambria Math" panose="02040503050406030204" pitchFamily="18" charset="0"/>
                            <a:ea typeface="Times New Roman" panose="02020603050405020304" pitchFamily="18" charset="0"/>
                            <a:cs typeface="Arial" panose="020B0604020202020204" pitchFamily="34" charset="0"/>
                          </a:rPr>
                          <m:t>2</m:t>
                        </m:r>
                      </m:den>
                    </m:f>
                    <m:r>
                      <a:rPr lang="en-US" i="1">
                        <a:effectLst/>
                        <a:latin typeface="Cambria Math" panose="02040503050406030204" pitchFamily="18" charset="0"/>
                        <a:ea typeface="Times New Roman" panose="02020603050405020304" pitchFamily="18" charset="0"/>
                        <a:cs typeface="Arial" panose="020B0604020202020204" pitchFamily="34" charset="0"/>
                      </a:rPr>
                      <m:t>−</m:t>
                    </m:r>
                    <m:r>
                      <a:rPr lang="en-US">
                        <a:effectLst/>
                        <a:latin typeface="Cambria Math" panose="02040503050406030204" pitchFamily="18" charset="0"/>
                        <a:ea typeface="Times New Roman" panose="02020603050405020304" pitchFamily="18" charset="0"/>
                        <a:cs typeface="Arial" panose="020B0604020202020204" pitchFamily="34" charset="0"/>
                      </a:rPr>
                      <m:t> </m:t>
                    </m:r>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a:rPr lang="en-US">
                            <a:effectLst/>
                            <a:latin typeface="Cambria Math" panose="02040503050406030204" pitchFamily="18" charset="0"/>
                            <a:ea typeface="Times New Roman" panose="02020603050405020304" pitchFamily="18" charset="0"/>
                            <a:cs typeface="Arial" panose="020B0604020202020204" pitchFamily="34" charset="0"/>
                          </a:rPr>
                          <m:t>20 </m:t>
                        </m:r>
                        <m:r>
                          <m:rPr>
                            <m:sty m:val="p"/>
                          </m:rPr>
                          <a:rPr lang="en-US">
                            <a:effectLst/>
                            <a:latin typeface="Cambria Math" panose="02040503050406030204" pitchFamily="18" charset="0"/>
                            <a:ea typeface="Times New Roman" panose="02020603050405020304" pitchFamily="18" charset="0"/>
                            <a:cs typeface="Arial" panose="020B0604020202020204" pitchFamily="34" charset="0"/>
                          </a:rPr>
                          <m:t>cm</m:t>
                        </m:r>
                      </m:num>
                      <m:den>
                        <m:r>
                          <a:rPr lang="en-US">
                            <a:effectLst/>
                            <a:latin typeface="Cambria Math" panose="02040503050406030204" pitchFamily="18" charset="0"/>
                            <a:ea typeface="Times New Roman" panose="02020603050405020304" pitchFamily="18" charset="0"/>
                            <a:cs typeface="Arial" panose="020B0604020202020204" pitchFamily="34" charset="0"/>
                          </a:rPr>
                          <m:t>2</m:t>
                        </m:r>
                      </m:den>
                    </m:f>
                    <m:r>
                      <a:rPr lang="en-US">
                        <a:effectLst/>
                        <a:latin typeface="Cambria Math" panose="02040503050406030204" pitchFamily="18" charset="0"/>
                        <a:ea typeface="Times New Roman" panose="02020603050405020304" pitchFamily="18" charset="0"/>
                        <a:cs typeface="Arial" panose="020B0604020202020204" pitchFamily="34" charset="0"/>
                      </a:rPr>
                      <m:t>+</m:t>
                    </m:r>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a:rPr lang="en-US">
                            <a:effectLst/>
                            <a:latin typeface="Cambria Math" panose="02040503050406030204" pitchFamily="18" charset="0"/>
                            <a:ea typeface="Times New Roman" panose="02020603050405020304" pitchFamily="18" charset="0"/>
                            <a:cs typeface="Arial" panose="020B0604020202020204" pitchFamily="34" charset="0"/>
                          </a:rPr>
                          <m:t>1,5 </m:t>
                        </m:r>
                        <m:r>
                          <m:rPr>
                            <m:sty m:val="p"/>
                          </m:rPr>
                          <a:rPr lang="en-US">
                            <a:effectLst/>
                            <a:latin typeface="Cambria Math" panose="02040503050406030204" pitchFamily="18" charset="0"/>
                            <a:ea typeface="Times New Roman" panose="02020603050405020304" pitchFamily="18" charset="0"/>
                            <a:cs typeface="Arial" panose="020B0604020202020204" pitchFamily="34" charset="0"/>
                          </a:rPr>
                          <m:t>cm</m:t>
                        </m:r>
                      </m:num>
                      <m:den>
                        <m:r>
                          <a:rPr lang="en-US">
                            <a:effectLst/>
                            <a:latin typeface="Cambria Math" panose="02040503050406030204" pitchFamily="18" charset="0"/>
                            <a:ea typeface="Times New Roman" panose="02020603050405020304" pitchFamily="18" charset="0"/>
                            <a:cs typeface="Arial" panose="020B0604020202020204" pitchFamily="34" charset="0"/>
                          </a:rPr>
                          <m:t>2</m:t>
                        </m:r>
                      </m:den>
                    </m:f>
                    <m:r>
                      <a:rPr lang="en-US" i="1">
                        <a:effectLst/>
                        <a:latin typeface="Cambria Math" panose="02040503050406030204" pitchFamily="18" charset="0"/>
                        <a:ea typeface="Times New Roman" panose="02020603050405020304" pitchFamily="18" charset="0"/>
                        <a:cs typeface="Arial" panose="020B0604020202020204" pitchFamily="34" charset="0"/>
                      </a:rPr>
                      <m:t>−</m:t>
                    </m:r>
                    <m:r>
                      <a:rPr lang="en-US">
                        <a:effectLst/>
                        <a:latin typeface="Cambria Math" panose="02040503050406030204" pitchFamily="18" charset="0"/>
                        <a:ea typeface="Times New Roman" panose="02020603050405020304" pitchFamily="18" charset="0"/>
                        <a:cs typeface="Arial" panose="020B0604020202020204" pitchFamily="34" charset="0"/>
                      </a:rPr>
                      <m:t>3,81</m:t>
                    </m:r>
                  </m:oMath>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n-US">
                          <a:effectLst/>
                          <a:latin typeface="Cambria Math" panose="02040503050406030204" pitchFamily="18" charset="0"/>
                          <a:ea typeface="Times New Roman" panose="02020603050405020304" pitchFamily="18" charset="0"/>
                          <a:cs typeface="Arial" panose="020B0604020202020204" pitchFamily="34" charset="0"/>
                        </a:rPr>
                        <m:t>X</m:t>
                      </m:r>
                      <m:r>
                        <a:rPr lang="en-US">
                          <a:effectLst/>
                          <a:latin typeface="Cambria Math" panose="02040503050406030204" pitchFamily="18" charset="0"/>
                          <a:ea typeface="Times New Roman" panose="02020603050405020304" pitchFamily="18" charset="0"/>
                          <a:cs typeface="Arial" panose="020B0604020202020204" pitchFamily="34" charset="0"/>
                        </a:rPr>
                        <m:t>=8,19 </m:t>
                      </m:r>
                      <m:r>
                        <m:rPr>
                          <m:sty m:val="p"/>
                        </m:rPr>
                        <a:rPr lang="en-US">
                          <a:effectLst/>
                          <a:latin typeface="Cambria Math" panose="02040503050406030204" pitchFamily="18" charset="0"/>
                          <a:ea typeface="Times New Roman" panose="02020603050405020304" pitchFamily="18" charset="0"/>
                          <a:cs typeface="Arial" panose="020B0604020202020204" pitchFamily="34" charset="0"/>
                        </a:rPr>
                        <m:t>cm</m:t>
                      </m:r>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7041100" y="1165668"/>
                <a:ext cx="6096000" cy="1887568"/>
              </a:xfrm>
              <a:prstGeom prst="rect">
                <a:avLst/>
              </a:prstGeom>
              <a:blipFill rotWithShape="0">
                <a:blip r:embed="rId4" cstate="print"/>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7471200" y="3232960"/>
                <a:ext cx="4584812" cy="2585323"/>
              </a:xfrm>
              <a:prstGeom prst="rect">
                <a:avLst/>
              </a:prstGeom>
            </p:spPr>
            <p:txBody>
              <a:bodyPr wrap="square">
                <a:spAutoFit/>
              </a:bodyPr>
              <a:lstStyle/>
              <a:p>
                <a:pPr indent="252095" algn="just">
                  <a:lnSpc>
                    <a:spcPct val="150000"/>
                  </a:lnSpc>
                  <a:spcAft>
                    <a:spcPts val="0"/>
                  </a:spcAft>
                  <a:tabLst>
                    <a:tab pos="1181100" algn="l"/>
                  </a:tabLst>
                </a:pPr>
                <a:r>
                  <a:rPr lang="es-ES" dirty="0">
                    <a:latin typeface="Arial" panose="020B0604020202020204" pitchFamily="34" charset="0"/>
                    <a:ea typeface="Times New Roman" panose="02020603050405020304" pitchFamily="18" charset="0"/>
                    <a:cs typeface="Arial" panose="020B0604020202020204" pitchFamily="34" charset="0"/>
                  </a:rPr>
                  <a:t>Donde: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 xmlns:m="http://schemas.openxmlformats.org/officeDocument/2006/math">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Y</m:t>
                    </m:r>
                  </m:oMath>
                </a14:m>
                <a:r>
                  <a:rPr lang="es-ES" dirty="0">
                    <a:effectLst/>
                    <a:latin typeface="Arial" panose="020B0604020202020204" pitchFamily="34" charset="0"/>
                    <a:ea typeface="Times New Roman" panose="02020603050405020304" pitchFamily="18" charset="0"/>
                    <a:cs typeface="Arial" panose="020B0604020202020204" pitchFamily="34" charset="0"/>
                  </a:rPr>
                  <a:t>: Longitud del soporte</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 xmlns:m="http://schemas.openxmlformats.org/officeDocument/2006/math">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s-ES">
                            <a:effectLst/>
                            <a:latin typeface="Cambria Math" panose="02040503050406030204" pitchFamily="18" charset="0"/>
                            <a:ea typeface="Calibri" panose="020F0502020204030204" pitchFamily="34" charset="0"/>
                            <a:cs typeface="Arial" panose="020B0604020202020204" pitchFamily="34" charset="0"/>
                          </a:rPr>
                          <m:t>T</m:t>
                        </m:r>
                      </m:e>
                      <m:sub>
                        <m:r>
                          <m:rPr>
                            <m:sty m:val="p"/>
                          </m:rPr>
                          <a:rPr lang="es-ES">
                            <a:effectLst/>
                            <a:latin typeface="Cambria Math" panose="02040503050406030204" pitchFamily="18" charset="0"/>
                            <a:ea typeface="Calibri" panose="020F0502020204030204" pitchFamily="34" charset="0"/>
                            <a:cs typeface="Arial" panose="020B0604020202020204" pitchFamily="34" charset="0"/>
                          </a:rPr>
                          <m:t>u</m:t>
                        </m:r>
                      </m:sub>
                    </m:sSub>
                  </m:oMath>
                </a14:m>
                <a:r>
                  <a:rPr lang="es-ES" dirty="0">
                    <a:effectLst/>
                    <a:latin typeface="Arial" panose="020B0604020202020204" pitchFamily="34" charset="0"/>
                    <a:ea typeface="Times New Roman" panose="02020603050405020304" pitchFamily="18" charset="0"/>
                    <a:cs typeface="Arial" panose="020B0604020202020204" pitchFamily="34" charset="0"/>
                  </a:rPr>
                  <a:t>: Fuerza de tensión del perno, método LRFD</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 xmlns:m="http://schemas.openxmlformats.org/officeDocument/2006/math">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X</m:t>
                    </m:r>
                  </m:oMath>
                </a14:m>
                <a:r>
                  <a:rPr lang="es-ES" dirty="0">
                    <a:effectLst/>
                    <a:latin typeface="Arial" panose="020B0604020202020204" pitchFamily="34" charset="0"/>
                    <a:ea typeface="Times New Roman" panose="02020603050405020304" pitchFamily="18" charset="0"/>
                    <a:cs typeface="Arial" panose="020B0604020202020204" pitchFamily="34" charset="0"/>
                  </a:rPr>
                  <a:t>: Distancia del centro del perno al centro de la columna</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8" name="Rectángulo 7"/>
              <p:cNvSpPr>
                <a:spLocks noRot="1" noChangeAspect="1" noMove="1" noResize="1" noEditPoints="1" noAdjustHandles="1" noChangeArrowheads="1" noChangeShapeType="1" noTextEdit="1"/>
              </p:cNvSpPr>
              <p:nvPr/>
            </p:nvSpPr>
            <p:spPr>
              <a:xfrm>
                <a:off x="7471200" y="3232960"/>
                <a:ext cx="4584812" cy="2585323"/>
              </a:xfrm>
              <a:prstGeom prst="rect">
                <a:avLst/>
              </a:prstGeom>
              <a:blipFill rotWithShape="0">
                <a:blip r:embed="rId5" cstate="print"/>
                <a:stretch>
                  <a:fillRect l="-1197" r="-1064" b="-943"/>
                </a:stretch>
              </a:blipFill>
            </p:spPr>
            <p:txBody>
              <a:bodyPr/>
              <a:lstStyle/>
              <a:p>
                <a:r>
                  <a:rPr lang="es-EC">
                    <a:noFill/>
                  </a:rPr>
                  <a:t> </a:t>
                </a:r>
              </a:p>
            </p:txBody>
          </p:sp>
        </mc:Fallback>
      </mc:AlternateContent>
    </p:spTree>
    <p:extLst>
      <p:ext uri="{BB962C8B-B14F-4D97-AF65-F5344CB8AC3E}">
        <p14:creationId xmlns:p14="http://schemas.microsoft.com/office/powerpoint/2010/main" val="2919017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87912"/>
          </a:xfrm>
        </p:spPr>
        <p:txBody>
          <a:bodyPr>
            <a:normAutofit fontScale="90000"/>
          </a:bodyPr>
          <a:lstStyle/>
          <a:p>
            <a:r>
              <a:rPr lang="es-ES" b="1" dirty="0"/>
              <a:t>Espesor placa base</a:t>
            </a:r>
            <a:endParaRPr lang="es-EC" dirty="0"/>
          </a:p>
        </p:txBody>
      </p:sp>
      <mc:AlternateContent xmlns:mc="http://schemas.openxmlformats.org/markup-compatibility/2006" xmlns:a14="http://schemas.microsoft.com/office/drawing/2010/main">
        <mc:Choice Requires="a14">
          <p:sp>
            <p:nvSpPr>
              <p:cNvPr id="4" name="Rectángulo 3"/>
              <p:cNvSpPr/>
              <p:nvPr/>
            </p:nvSpPr>
            <p:spPr>
              <a:xfrm>
                <a:off x="3048000" y="1181993"/>
                <a:ext cx="6096000" cy="3831049"/>
              </a:xfrm>
              <a:prstGeom prst="rect">
                <a:avLst/>
              </a:prstGeom>
            </p:spPr>
            <p:txBody>
              <a:bodyPr>
                <a:spAutoFit/>
              </a:bodyPr>
              <a:lstStyle/>
              <a:p>
                <a:pPr indent="252095"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t</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preq</m:t>
                          </m:r>
                        </m:sub>
                      </m:sSub>
                      <m:r>
                        <a:rPr lang="es-ES">
                          <a:effectLst/>
                          <a:latin typeface="Cambria Math" panose="02040503050406030204" pitchFamily="18" charset="0"/>
                          <a:ea typeface="Times New Roman" panose="02020603050405020304" pitchFamily="18" charset="0"/>
                          <a:cs typeface="Arial" panose="020B0604020202020204" pitchFamily="34" charset="0"/>
                        </a:rPr>
                        <m:t>=2,11 . </m:t>
                      </m:r>
                      <m:rad>
                        <m:radPr>
                          <m:ctrlPr>
                            <a:rPr lang="es-EC" i="1">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T</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u</m:t>
                                  </m:r>
                                </m:sub>
                              </m:sSub>
                              <m:r>
                                <a:rPr lang="es-ES">
                                  <a:effectLst/>
                                  <a:latin typeface="Cambria Math" panose="02040503050406030204" pitchFamily="18" charset="0"/>
                                  <a:ea typeface="Times New Roman" panose="02020603050405020304" pitchFamily="18" charset="0"/>
                                  <a:cs typeface="Arial" panose="020B0604020202020204" pitchFamily="34" charset="0"/>
                                </a:rPr>
                                <m:t> .  </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X</m:t>
                              </m:r>
                            </m:num>
                            <m:den>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B</m:t>
                              </m:r>
                              <m:r>
                                <a:rPr lang="es-ES">
                                  <a:effectLst/>
                                  <a:latin typeface="Cambria Math" panose="02040503050406030204" pitchFamily="18" charset="0"/>
                                  <a:ea typeface="Times New Roman" panose="02020603050405020304" pitchFamily="18" charset="0"/>
                                  <a:cs typeface="Arial" panose="020B0604020202020204" pitchFamily="34" charset="0"/>
                                </a:rPr>
                                <m:t> .  </m:t>
                              </m:r>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F</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y</m:t>
                                  </m:r>
                                </m:sub>
                              </m:sSub>
                            </m:den>
                          </m:f>
                        </m:e>
                      </m:rad>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r>
                  <a:rPr lang="es-ES" dirty="0">
                    <a:effectLst/>
                    <a:latin typeface="Arial" panose="020B0604020202020204" pitchFamily="34" charset="0"/>
                    <a:ea typeface="Times New Roman" panose="02020603050405020304" pitchFamily="18" charset="0"/>
                    <a:cs typeface="Arial" panose="020B0604020202020204" pitchFamily="34" charset="0"/>
                  </a:rPr>
                  <a:t>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t</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preq</m:t>
                          </m:r>
                        </m:sub>
                      </m:sSub>
                      <m:r>
                        <a:rPr lang="es-ES">
                          <a:effectLst/>
                          <a:latin typeface="Cambria Math" panose="02040503050406030204" pitchFamily="18" charset="0"/>
                          <a:ea typeface="Times New Roman" panose="02020603050405020304" pitchFamily="18" charset="0"/>
                          <a:cs typeface="Arial" panose="020B0604020202020204" pitchFamily="34" charset="0"/>
                        </a:rPr>
                        <m:t>=2,11 х </m:t>
                      </m:r>
                      <m:rad>
                        <m:radPr>
                          <m:ctrlPr>
                            <a:rPr lang="es-EC" i="1">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a:rPr lang="es-ES">
                                  <a:effectLst/>
                                  <a:latin typeface="Cambria Math" panose="02040503050406030204" pitchFamily="18" charset="0"/>
                                  <a:ea typeface="Times New Roman" panose="02020603050405020304" pitchFamily="18" charset="0"/>
                                  <a:cs typeface="Arial" panose="020B0604020202020204" pitchFamily="34" charset="0"/>
                                </a:rPr>
                                <m:t>19021 х  8,19</m:t>
                              </m:r>
                            </m:num>
                            <m:den>
                              <m:r>
                                <a:rPr lang="es-ES">
                                  <a:effectLst/>
                                  <a:latin typeface="Cambria Math" panose="02040503050406030204" pitchFamily="18" charset="0"/>
                                  <a:ea typeface="Times New Roman" panose="02020603050405020304" pitchFamily="18" charset="0"/>
                                  <a:cs typeface="Arial" panose="020B0604020202020204" pitchFamily="34" charset="0"/>
                                </a:rPr>
                                <m:t>22,8 х  2540</m:t>
                              </m:r>
                            </m:den>
                          </m:f>
                        </m:e>
                      </m:rad>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r>
                  <a:rPr lang="es-ES" dirty="0">
                    <a:effectLst/>
                    <a:latin typeface="Arial" panose="020B0604020202020204" pitchFamily="34" charset="0"/>
                    <a:ea typeface="Times New Roman" panose="02020603050405020304" pitchFamily="18" charset="0"/>
                    <a:cs typeface="Arial" panose="020B0604020202020204" pitchFamily="34" charset="0"/>
                  </a:rPr>
                  <a:t>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t</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preq</m:t>
                          </m:r>
                        </m:sub>
                      </m:sSub>
                      <m:r>
                        <a:rPr lang="es-ES">
                          <a:effectLst/>
                          <a:latin typeface="Cambria Math" panose="02040503050406030204" pitchFamily="18" charset="0"/>
                          <a:ea typeface="Times New Roman" panose="02020603050405020304" pitchFamily="18" charset="0"/>
                          <a:cs typeface="Arial" panose="020B0604020202020204" pitchFamily="34" charset="0"/>
                        </a:rPr>
                        <m:t>=3,5 </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cm</m:t>
                      </m:r>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3048000" y="1181993"/>
                <a:ext cx="6096000" cy="3831049"/>
              </a:xfrm>
              <a:prstGeom prst="rect">
                <a:avLst/>
              </a:prstGeom>
              <a:blipFill rotWithShape="0">
                <a:blip r:embed="rId2" cstate="print"/>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596120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23517"/>
          </a:xfrm>
        </p:spPr>
        <p:txBody>
          <a:bodyPr>
            <a:normAutofit fontScale="90000"/>
          </a:bodyPr>
          <a:lstStyle/>
          <a:p>
            <a:pPr lvl="1" algn="l" rtl="0">
              <a:lnSpc>
                <a:spcPct val="90000"/>
              </a:lnSpc>
              <a:spcBef>
                <a:spcPct val="0"/>
              </a:spcBef>
            </a:pPr>
            <a:r>
              <a:rPr lang="es-ES" b="1" dirty="0"/>
              <a:t>Diseño de los pernos de anclaje</a:t>
            </a:r>
            <a:r>
              <a:rPr lang="es-EC" b="1" dirty="0"/>
              <a:t/>
            </a:r>
            <a:br>
              <a:rPr lang="es-EC" b="1" dirty="0"/>
            </a:br>
            <a:endParaRPr lang="es-EC" dirty="0"/>
          </a:p>
        </p:txBody>
      </p:sp>
      <p:pic>
        <p:nvPicPr>
          <p:cNvPr id="4" name="Imagen 3"/>
          <p:cNvPicPr/>
          <p:nvPr/>
        </p:nvPicPr>
        <p:blipFill>
          <a:blip r:embed="rId2" cstate="print"/>
          <a:srcRect/>
          <a:stretch>
            <a:fillRect/>
          </a:stretch>
        </p:blipFill>
        <p:spPr bwMode="auto">
          <a:xfrm>
            <a:off x="458232" y="888642"/>
            <a:ext cx="4422861" cy="2859110"/>
          </a:xfrm>
          <a:prstGeom prst="rect">
            <a:avLst/>
          </a:prstGeom>
          <a:noFill/>
          <a:ln w="9525">
            <a:noFill/>
            <a:miter lim="800000"/>
            <a:headEnd/>
            <a:tailEnd/>
          </a:ln>
        </p:spPr>
      </p:pic>
      <p:sp>
        <p:nvSpPr>
          <p:cNvPr id="5" name="Rectángulo 4"/>
          <p:cNvSpPr/>
          <p:nvPr/>
        </p:nvSpPr>
        <p:spPr>
          <a:xfrm>
            <a:off x="5257800" y="888642"/>
            <a:ext cx="6096000" cy="1338828"/>
          </a:xfrm>
          <a:prstGeom prst="rect">
            <a:avLst/>
          </a:prstGeom>
        </p:spPr>
        <p:txBody>
          <a:bodyPr>
            <a:spAutoFit/>
          </a:bodyPr>
          <a:lstStyle/>
          <a:p>
            <a:pPr indent="252095" algn="just">
              <a:lnSpc>
                <a:spcPct val="150000"/>
              </a:lnSpc>
              <a:spcAft>
                <a:spcPts val="0"/>
              </a:spcAft>
            </a:pPr>
            <a:r>
              <a:rPr lang="es-ES" dirty="0" smtClean="0">
                <a:effectLst/>
                <a:latin typeface="Arial" panose="020B0604020202020204" pitchFamily="34" charset="0"/>
                <a:ea typeface="Times New Roman" panose="02020603050405020304" pitchFamily="18" charset="0"/>
                <a:cs typeface="Arial" panose="020B0604020202020204" pitchFamily="34" charset="0"/>
              </a:rPr>
              <a:t>Se </a:t>
            </a:r>
            <a:r>
              <a:rPr lang="es-ES" dirty="0">
                <a:effectLst/>
                <a:latin typeface="Arial" panose="020B0604020202020204" pitchFamily="34" charset="0"/>
                <a:ea typeface="Times New Roman" panose="02020603050405020304" pitchFamily="18" charset="0"/>
                <a:cs typeface="Arial" panose="020B0604020202020204" pitchFamily="34" charset="0"/>
              </a:rPr>
              <a:t>determina la distancia mínima al borde, desde el centro del agujero estándar hasta el borde de la parte conectada,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6" name="Imagen 5"/>
          <p:cNvPicPr/>
          <p:nvPr/>
        </p:nvPicPr>
        <p:blipFill>
          <a:blip r:embed="rId3" cstate="print"/>
          <a:srcRect/>
          <a:stretch>
            <a:fillRect/>
          </a:stretch>
        </p:blipFill>
        <p:spPr bwMode="auto">
          <a:xfrm>
            <a:off x="6034825" y="2318197"/>
            <a:ext cx="4590245" cy="3837904"/>
          </a:xfrm>
          <a:prstGeom prst="rect">
            <a:avLst/>
          </a:prstGeom>
          <a:noFill/>
          <a:ln w="9525">
            <a:noFill/>
            <a:miter lim="800000"/>
            <a:headEnd/>
            <a:tailEnd/>
          </a:ln>
        </p:spPr>
      </p:pic>
    </p:spTree>
    <p:extLst>
      <p:ext uri="{BB962C8B-B14F-4D97-AF65-F5344CB8AC3E}">
        <p14:creationId xmlns:p14="http://schemas.microsoft.com/office/powerpoint/2010/main" val="2650659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48832" y="0"/>
            <a:ext cx="10515600" cy="1325563"/>
          </a:xfrm>
        </p:spPr>
        <p:txBody>
          <a:bodyPr/>
          <a:lstStyle/>
          <a:p>
            <a:pPr algn="ctr"/>
            <a:r>
              <a:rPr lang="es-EC" dirty="0" smtClean="0"/>
              <a:t>Antecedentes</a:t>
            </a:r>
            <a:endParaRPr lang="es-EC" dirty="0"/>
          </a:p>
        </p:txBody>
      </p:sp>
      <p:graphicFrame>
        <p:nvGraphicFramePr>
          <p:cNvPr id="5" name="4 Diagrama"/>
          <p:cNvGraphicFramePr/>
          <p:nvPr>
            <p:extLst>
              <p:ext uri="{D42A27DB-BD31-4B8C-83A1-F6EECF244321}">
                <p14:modId xmlns:p14="http://schemas.microsoft.com/office/powerpoint/2010/main" val="3046295713"/>
              </p:ext>
            </p:extLst>
          </p:nvPr>
        </p:nvGraphicFramePr>
        <p:xfrm>
          <a:off x="1447210" y="1017432"/>
          <a:ext cx="9917221" cy="4752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64" name="Picture 4"/>
          <p:cNvPicPr>
            <a:picLocks noChangeAspect="1" noChangeArrowheads="1"/>
          </p:cNvPicPr>
          <p:nvPr/>
        </p:nvPicPr>
        <p:blipFill>
          <a:blip r:embed="rId7" cstate="print"/>
          <a:srcRect/>
          <a:stretch>
            <a:fillRect/>
          </a:stretch>
        </p:blipFill>
        <p:spPr bwMode="auto">
          <a:xfrm>
            <a:off x="7555741" y="1921623"/>
            <a:ext cx="2628888" cy="33393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51716"/>
          </a:xfrm>
        </p:spPr>
        <p:txBody>
          <a:bodyPr>
            <a:normAutofit fontScale="90000"/>
          </a:bodyPr>
          <a:lstStyle/>
          <a:p>
            <a:r>
              <a:rPr lang="es-EC" dirty="0" smtClean="0"/>
              <a:t>Diseño de pernos de anclaje</a:t>
            </a:r>
            <a:endParaRPr lang="es-EC" dirty="0"/>
          </a:p>
        </p:txBody>
      </p:sp>
      <mc:AlternateContent xmlns:mc="http://schemas.openxmlformats.org/markup-compatibility/2006" xmlns:a14="http://schemas.microsoft.com/office/drawing/2010/main">
        <mc:Choice Requires="a14">
          <p:sp>
            <p:nvSpPr>
              <p:cNvPr id="4" name="Rectángulo 3"/>
              <p:cNvSpPr/>
              <p:nvPr/>
            </p:nvSpPr>
            <p:spPr>
              <a:xfrm>
                <a:off x="444305" y="1156244"/>
                <a:ext cx="3996745" cy="1338828"/>
              </a:xfrm>
              <a:prstGeom prst="rect">
                <a:avLst/>
              </a:prstGeom>
            </p:spPr>
            <p:txBody>
              <a:bodyPr wrap="square">
                <a:spAutoFit/>
              </a:bodyPr>
              <a:lstStyle/>
              <a:p>
                <a:pPr indent="252095"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s-ES" smtClean="0">
                          <a:latin typeface="Cambria Math" panose="02040503050406030204" pitchFamily="18" charset="0"/>
                          <a:ea typeface="Calibri" panose="020F0502020204030204" pitchFamily="34" charset="0"/>
                          <a:cs typeface="Arial" panose="020B0604020202020204" pitchFamily="34" charset="0"/>
                        </a:rPr>
                        <m:t>S</m:t>
                      </m:r>
                      <m:r>
                        <a:rPr lang="es-ES" smtClean="0">
                          <a:latin typeface="Cambria Math" panose="02040503050406030204" pitchFamily="18" charset="0"/>
                          <a:ea typeface="Calibri" panose="020F0502020204030204" pitchFamily="34" charset="0"/>
                          <a:cs typeface="Arial" panose="020B0604020202020204" pitchFamily="34" charset="0"/>
                        </a:rPr>
                        <m:t>=3 х </m:t>
                      </m:r>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s-ES">
                              <a:effectLst/>
                              <a:latin typeface="Cambria Math" panose="02040503050406030204" pitchFamily="18" charset="0"/>
                              <a:ea typeface="Calibri" panose="020F0502020204030204" pitchFamily="34" charset="0"/>
                              <a:cs typeface="Arial" panose="020B0604020202020204" pitchFamily="34" charset="0"/>
                            </a:rPr>
                            <m:t>D</m:t>
                          </m:r>
                        </m:e>
                        <m:sub>
                          <m:r>
                            <m:rPr>
                              <m:sty m:val="p"/>
                            </m:rPr>
                            <a:rPr lang="es-ES">
                              <a:effectLst/>
                              <a:latin typeface="Cambria Math" panose="02040503050406030204" pitchFamily="18" charset="0"/>
                              <a:ea typeface="Calibri" panose="020F0502020204030204" pitchFamily="34" charset="0"/>
                              <a:cs typeface="Arial" panose="020B0604020202020204" pitchFamily="34" charset="0"/>
                            </a:rPr>
                            <m:t>r</m:t>
                          </m:r>
                        </m:sub>
                      </m:sSub>
                    </m:oMath>
                  </m:oMathPara>
                </a14:m>
                <a:endParaRPr lang="es-EC" i="1" dirty="0" smtClean="0">
                  <a:effectLst/>
                  <a:latin typeface="Cambria Math" panose="02040503050406030204" pitchFamily="18" charset="0"/>
                  <a:ea typeface="Calibri" panose="020F0502020204030204" pitchFamily="34" charset="0"/>
                  <a:cs typeface="Arial" panose="020B0604020202020204" pitchFamily="34" charset="0"/>
                </a:endParaRPr>
              </a:p>
              <a:p>
                <a:pPr indent="252095"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s-ES">
                          <a:effectLst/>
                          <a:latin typeface="Cambria Math" panose="02040503050406030204" pitchFamily="18" charset="0"/>
                          <a:ea typeface="Calibri" panose="020F0502020204030204" pitchFamily="34" charset="0"/>
                          <a:cs typeface="Arial" panose="020B0604020202020204" pitchFamily="34" charset="0"/>
                        </a:rPr>
                        <m:t>S</m:t>
                      </m:r>
                      <m:r>
                        <a:rPr lang="es-ES">
                          <a:effectLst/>
                          <a:latin typeface="Cambria Math" panose="02040503050406030204" pitchFamily="18" charset="0"/>
                          <a:ea typeface="Calibri" panose="020F0502020204030204" pitchFamily="34" charset="0"/>
                          <a:cs typeface="Arial" panose="020B0604020202020204" pitchFamily="34" charset="0"/>
                        </a:rPr>
                        <m:t>=3 х 15,88 </m:t>
                      </m:r>
                      <m:r>
                        <m:rPr>
                          <m:sty m:val="p"/>
                        </m:rPr>
                        <a:rPr lang="es-ES">
                          <a:effectLst/>
                          <a:latin typeface="Cambria Math" panose="02040503050406030204" pitchFamily="18" charset="0"/>
                          <a:ea typeface="Calibri" panose="020F0502020204030204" pitchFamily="34" charset="0"/>
                          <a:cs typeface="Arial" panose="020B0604020202020204" pitchFamily="34" charset="0"/>
                        </a:rPr>
                        <m:t>mm</m:t>
                      </m:r>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s-ES">
                          <a:effectLst/>
                          <a:latin typeface="Cambria Math" panose="02040503050406030204" pitchFamily="18" charset="0"/>
                          <a:ea typeface="Calibri" panose="020F0502020204030204" pitchFamily="34" charset="0"/>
                          <a:cs typeface="Arial" panose="020B0604020202020204" pitchFamily="34" charset="0"/>
                        </a:rPr>
                        <m:t>S</m:t>
                      </m:r>
                      <m:r>
                        <a:rPr lang="es-ES">
                          <a:effectLst/>
                          <a:latin typeface="Cambria Math" panose="02040503050406030204" pitchFamily="18" charset="0"/>
                          <a:ea typeface="Calibri" panose="020F0502020204030204" pitchFamily="34" charset="0"/>
                          <a:cs typeface="Arial" panose="020B0604020202020204" pitchFamily="34" charset="0"/>
                        </a:rPr>
                        <m:t>=47,64 </m:t>
                      </m:r>
                      <m:r>
                        <m:rPr>
                          <m:sty m:val="p"/>
                        </m:rPr>
                        <a:rPr lang="es-ES">
                          <a:effectLst/>
                          <a:latin typeface="Cambria Math" panose="02040503050406030204" pitchFamily="18" charset="0"/>
                          <a:ea typeface="Calibri" panose="020F0502020204030204" pitchFamily="34" charset="0"/>
                          <a:cs typeface="Arial" panose="020B0604020202020204" pitchFamily="34" charset="0"/>
                        </a:rPr>
                        <m:t>mm</m:t>
                      </m:r>
                      <m:r>
                        <a:rPr lang="es-ES">
                          <a:effectLst/>
                          <a:latin typeface="Cambria Math" panose="02040503050406030204" pitchFamily="18" charset="0"/>
                          <a:ea typeface="Calibri" panose="020F0502020204030204" pitchFamily="34" charset="0"/>
                          <a:cs typeface="Arial" panose="020B0604020202020204" pitchFamily="34" charset="0"/>
                        </a:rPr>
                        <m:t> ≈48 </m:t>
                      </m:r>
                      <m:r>
                        <m:rPr>
                          <m:sty m:val="p"/>
                        </m:rPr>
                        <a:rPr lang="es-ES">
                          <a:effectLst/>
                          <a:latin typeface="Cambria Math" panose="02040503050406030204" pitchFamily="18" charset="0"/>
                          <a:ea typeface="Calibri" panose="020F0502020204030204" pitchFamily="34" charset="0"/>
                          <a:cs typeface="Arial" panose="020B0604020202020204" pitchFamily="34" charset="0"/>
                        </a:rPr>
                        <m:t>mm</m:t>
                      </m:r>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444305" y="1156244"/>
                <a:ext cx="3996745" cy="1338828"/>
              </a:xfrm>
              <a:prstGeom prst="rect">
                <a:avLst/>
              </a:prstGeom>
              <a:blipFill rotWithShape="0">
                <a:blip r:embed="rId2" cstate="print"/>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212963" y="2634474"/>
                <a:ext cx="5799786" cy="2737224"/>
              </a:xfrm>
              <a:prstGeom prst="rect">
                <a:avLst/>
              </a:prstGeom>
            </p:spPr>
            <p:txBody>
              <a:bodyPr wrap="square">
                <a:spAutoFit/>
              </a:bodyPr>
              <a:lstStyle/>
              <a:p>
                <a:pPr lvl="2" algn="just">
                  <a:lnSpc>
                    <a:spcPct val="150000"/>
                  </a:lnSpc>
                  <a:spcAft>
                    <a:spcPts val="0"/>
                  </a:spcAft>
                </a:pPr>
                <a:r>
                  <a:rPr lang="es-ES" sz="1400" b="1" dirty="0">
                    <a:latin typeface="Arial" panose="020B0604020202020204" pitchFamily="34" charset="0"/>
                    <a:ea typeface="Times New Roman" panose="02020603050405020304" pitchFamily="18" charset="0"/>
                    <a:cs typeface="Times New Roman" panose="02020603050405020304" pitchFamily="18" charset="0"/>
                  </a:rPr>
                  <a:t>Resistencia disponible de </a:t>
                </a:r>
                <a:r>
                  <a:rPr lang="es-ES" sz="1400" b="1" dirty="0" smtClean="0">
                    <a:latin typeface="Arial" panose="020B0604020202020204" pitchFamily="34" charset="0"/>
                    <a:ea typeface="Times New Roman" panose="02020603050405020304" pitchFamily="18" charset="0"/>
                    <a:cs typeface="Times New Roman" panose="02020603050405020304" pitchFamily="18" charset="0"/>
                  </a:rPr>
                  <a:t>aplastamiento</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r>
                  <a:rPr lang="es-ES" sz="1400" dirty="0">
                    <a:effectLst/>
                    <a:latin typeface="Arial" panose="020B0604020202020204" pitchFamily="34" charset="0"/>
                    <a:ea typeface="Calibri" panose="020F0502020204030204" pitchFamily="34" charset="0"/>
                    <a:cs typeface="Arial" panose="020B0604020202020204" pitchFamily="34" charset="0"/>
                  </a:rPr>
                  <a:t>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indent="252095" algn="ctr">
                  <a:lnSpc>
                    <a:spcPct val="150000"/>
                  </a:lnSpc>
                  <a:spcAft>
                    <a:spcPts val="0"/>
                  </a:spcAft>
                </a:pPr>
                <a14:m>
                  <m:oMath xmlns:m="http://schemas.openxmlformats.org/officeDocument/2006/math">
                    <m:sSub>
                      <m:sSubPr>
                        <m:ctrlPr>
                          <a:rPr lang="es-EC" sz="14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sz="1400">
                            <a:effectLst/>
                            <a:latin typeface="Cambria Math" panose="02040503050406030204" pitchFamily="18" charset="0"/>
                            <a:ea typeface="Times New Roman" panose="02020603050405020304" pitchFamily="18" charset="0"/>
                            <a:cs typeface="Arial" panose="020B0604020202020204" pitchFamily="34" charset="0"/>
                          </a:rPr>
                          <m:t>L</m:t>
                        </m:r>
                      </m:e>
                      <m:sub>
                        <m:r>
                          <m:rPr>
                            <m:sty m:val="p"/>
                          </m:rPr>
                          <a:rPr lang="es-ES" sz="1400">
                            <a:effectLst/>
                            <a:latin typeface="Cambria Math" panose="02040503050406030204" pitchFamily="18" charset="0"/>
                            <a:ea typeface="Times New Roman" panose="02020603050405020304" pitchFamily="18" charset="0"/>
                            <a:cs typeface="Arial" panose="020B0604020202020204" pitchFamily="34" charset="0"/>
                          </a:rPr>
                          <m:t>c</m:t>
                        </m:r>
                      </m:sub>
                    </m:sSub>
                    <m:r>
                      <a:rPr lang="es-ES" sz="1400">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es-ES" sz="1400">
                        <a:effectLst/>
                        <a:latin typeface="Cambria Math" panose="02040503050406030204" pitchFamily="18" charset="0"/>
                        <a:ea typeface="Times New Roman" panose="02020603050405020304" pitchFamily="18" charset="0"/>
                        <a:cs typeface="Arial" panose="020B0604020202020204" pitchFamily="34" charset="0"/>
                      </a:rPr>
                      <m:t>Distancia</m:t>
                    </m:r>
                    <m:r>
                      <a:rPr lang="es-ES" sz="1400">
                        <a:effectLst/>
                        <a:latin typeface="Cambria Math" panose="02040503050406030204" pitchFamily="18" charset="0"/>
                        <a:ea typeface="Times New Roman" panose="02020603050405020304" pitchFamily="18" charset="0"/>
                        <a:cs typeface="Arial" panose="020B0604020202020204" pitchFamily="34" charset="0"/>
                      </a:rPr>
                      <m:t> </m:t>
                    </m:r>
                    <m:r>
                      <m:rPr>
                        <m:sty m:val="p"/>
                      </m:rPr>
                      <a:rPr lang="es-ES" sz="1400">
                        <a:effectLst/>
                        <a:latin typeface="Cambria Math" panose="02040503050406030204" pitchFamily="18" charset="0"/>
                        <a:ea typeface="Times New Roman" panose="02020603050405020304" pitchFamily="18" charset="0"/>
                        <a:cs typeface="Arial" panose="020B0604020202020204" pitchFamily="34" charset="0"/>
                      </a:rPr>
                      <m:t>minina</m:t>
                    </m:r>
                    <m:r>
                      <a:rPr lang="es-ES" sz="1400">
                        <a:effectLst/>
                        <a:latin typeface="Cambria Math" panose="02040503050406030204" pitchFamily="18" charset="0"/>
                        <a:ea typeface="Times New Roman" panose="02020603050405020304" pitchFamily="18" charset="0"/>
                        <a:cs typeface="Arial" panose="020B0604020202020204" pitchFamily="34" charset="0"/>
                      </a:rPr>
                      <m:t> </m:t>
                    </m:r>
                    <m:r>
                      <m:rPr>
                        <m:sty m:val="p"/>
                      </m:rPr>
                      <a:rPr lang="es-ES" sz="1400">
                        <a:effectLst/>
                        <a:latin typeface="Cambria Math" panose="02040503050406030204" pitchFamily="18" charset="0"/>
                        <a:ea typeface="Times New Roman" panose="02020603050405020304" pitchFamily="18" charset="0"/>
                        <a:cs typeface="Arial" panose="020B0604020202020204" pitchFamily="34" charset="0"/>
                      </a:rPr>
                      <m:t>al</m:t>
                    </m:r>
                    <m:r>
                      <a:rPr lang="es-ES" sz="1400">
                        <a:effectLst/>
                        <a:latin typeface="Cambria Math" panose="02040503050406030204" pitchFamily="18" charset="0"/>
                        <a:ea typeface="Times New Roman" panose="02020603050405020304" pitchFamily="18" charset="0"/>
                        <a:cs typeface="Arial" panose="020B0604020202020204" pitchFamily="34" charset="0"/>
                      </a:rPr>
                      <m:t> </m:t>
                    </m:r>
                    <m:r>
                      <m:rPr>
                        <m:sty m:val="p"/>
                      </m:rPr>
                      <a:rPr lang="es-ES" sz="1400">
                        <a:effectLst/>
                        <a:latin typeface="Cambria Math" panose="02040503050406030204" pitchFamily="18" charset="0"/>
                        <a:ea typeface="Times New Roman" panose="02020603050405020304" pitchFamily="18" charset="0"/>
                        <a:cs typeface="Arial" panose="020B0604020202020204" pitchFamily="34" charset="0"/>
                      </a:rPr>
                      <m:t>borde</m:t>
                    </m:r>
                    <m:r>
                      <a:rPr lang="es-ES" sz="1400">
                        <a:effectLst/>
                        <a:latin typeface="Cambria Math" panose="02040503050406030204" pitchFamily="18" charset="0"/>
                        <a:ea typeface="Times New Roman" panose="02020603050405020304" pitchFamily="18" charset="0"/>
                        <a:cs typeface="Arial" panose="020B0604020202020204" pitchFamily="34" charset="0"/>
                      </a:rPr>
                      <m:t>+ </m:t>
                    </m:r>
                    <m:f>
                      <m:fPr>
                        <m:ctrlPr>
                          <a:rPr lang="es-EC" sz="1400" i="1">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s-EC" sz="14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sz="1400">
                                <a:effectLst/>
                                <a:latin typeface="Cambria Math" panose="02040503050406030204" pitchFamily="18" charset="0"/>
                                <a:ea typeface="Times New Roman" panose="02020603050405020304" pitchFamily="18" charset="0"/>
                                <a:cs typeface="Arial" panose="020B0604020202020204" pitchFamily="34" charset="0"/>
                              </a:rPr>
                              <m:t>D</m:t>
                            </m:r>
                          </m:e>
                          <m:sub>
                            <m:r>
                              <m:rPr>
                                <m:sty m:val="p"/>
                              </m:rPr>
                              <a:rPr lang="es-ES" sz="1400">
                                <a:effectLst/>
                                <a:latin typeface="Cambria Math" panose="02040503050406030204" pitchFamily="18" charset="0"/>
                                <a:ea typeface="Times New Roman" panose="02020603050405020304" pitchFamily="18" charset="0"/>
                                <a:cs typeface="Arial" panose="020B0604020202020204" pitchFamily="34" charset="0"/>
                              </a:rPr>
                              <m:t>r</m:t>
                            </m:r>
                          </m:sub>
                        </m:sSub>
                      </m:num>
                      <m:den>
                        <m:r>
                          <a:rPr lang="es-ES" sz="1400">
                            <a:effectLst/>
                            <a:latin typeface="Cambria Math" panose="02040503050406030204" pitchFamily="18" charset="0"/>
                            <a:ea typeface="Times New Roman" panose="02020603050405020304" pitchFamily="18" charset="0"/>
                            <a:cs typeface="Arial" panose="020B0604020202020204" pitchFamily="34" charset="0"/>
                          </a:rPr>
                          <m:t>2</m:t>
                        </m:r>
                      </m:den>
                    </m:f>
                  </m:oMath>
                </a14:m>
                <a:r>
                  <a:rPr lang="es-ES" sz="1400" dirty="0">
                    <a:effectLst/>
                    <a:latin typeface="Arial" panose="020B0604020202020204" pitchFamily="34" charset="0"/>
                    <a:ea typeface="Times New Roman" panose="02020603050405020304" pitchFamily="18" charset="0"/>
                    <a:cs typeface="Arial" panose="020B0604020202020204" pitchFamily="34" charset="0"/>
                  </a:rPr>
                  <a:t>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indent="252095"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sz="1400">
                              <a:effectLst/>
                              <a:latin typeface="Cambria Math" panose="02040503050406030204" pitchFamily="18" charset="0"/>
                              <a:ea typeface="Times New Roman" panose="02020603050405020304" pitchFamily="18" charset="0"/>
                              <a:cs typeface="Arial" panose="020B0604020202020204" pitchFamily="34" charset="0"/>
                            </a:rPr>
                            <m:t>L</m:t>
                          </m:r>
                        </m:e>
                        <m:sub>
                          <m:r>
                            <m:rPr>
                              <m:sty m:val="p"/>
                            </m:rPr>
                            <a:rPr lang="es-ES" sz="1400">
                              <a:effectLst/>
                              <a:latin typeface="Cambria Math" panose="02040503050406030204" pitchFamily="18" charset="0"/>
                              <a:ea typeface="Times New Roman" panose="02020603050405020304" pitchFamily="18" charset="0"/>
                              <a:cs typeface="Arial" panose="020B0604020202020204" pitchFamily="34" charset="0"/>
                            </a:rPr>
                            <m:t>c</m:t>
                          </m:r>
                        </m:sub>
                      </m:sSub>
                      <m:r>
                        <a:rPr lang="es-ES" sz="1400">
                          <a:effectLst/>
                          <a:latin typeface="Cambria Math" panose="02040503050406030204" pitchFamily="18" charset="0"/>
                          <a:ea typeface="Times New Roman" panose="02020603050405020304" pitchFamily="18" charset="0"/>
                          <a:cs typeface="Arial" panose="020B0604020202020204" pitchFamily="34" charset="0"/>
                        </a:rPr>
                        <m:t>=0,28 </m:t>
                      </m:r>
                      <m:r>
                        <m:rPr>
                          <m:sty m:val="p"/>
                        </m:rPr>
                        <a:rPr lang="es-ES" sz="1400">
                          <a:effectLst/>
                          <a:latin typeface="Cambria Math" panose="02040503050406030204" pitchFamily="18" charset="0"/>
                          <a:ea typeface="Times New Roman" panose="02020603050405020304" pitchFamily="18" charset="0"/>
                          <a:cs typeface="Arial" panose="020B0604020202020204" pitchFamily="34" charset="0"/>
                        </a:rPr>
                        <m:t>cm</m:t>
                      </m:r>
                      <m:r>
                        <a:rPr lang="es-ES" sz="1400">
                          <a:effectLst/>
                          <a:latin typeface="Cambria Math" panose="02040503050406030204" pitchFamily="18" charset="0"/>
                          <a:ea typeface="Times New Roman" panose="02020603050405020304" pitchFamily="18" charset="0"/>
                          <a:cs typeface="Arial" panose="020B0604020202020204" pitchFamily="34" charset="0"/>
                        </a:rPr>
                        <m:t>+ </m:t>
                      </m:r>
                      <m:f>
                        <m:fPr>
                          <m:ctrlPr>
                            <a:rPr lang="es-EC" sz="1400" i="1">
                              <a:effectLst/>
                              <a:latin typeface="Cambria Math" panose="02040503050406030204" pitchFamily="18" charset="0"/>
                              <a:ea typeface="Times New Roman" panose="02020603050405020304" pitchFamily="18" charset="0"/>
                              <a:cs typeface="Arial" panose="020B0604020202020204" pitchFamily="34" charset="0"/>
                            </a:rPr>
                          </m:ctrlPr>
                        </m:fPr>
                        <m:num>
                          <m:r>
                            <a:rPr lang="es-ES" sz="1400">
                              <a:effectLst/>
                              <a:latin typeface="Cambria Math" panose="02040503050406030204" pitchFamily="18" charset="0"/>
                              <a:ea typeface="Times New Roman" panose="02020603050405020304" pitchFamily="18" charset="0"/>
                              <a:cs typeface="Arial" panose="020B0604020202020204" pitchFamily="34" charset="0"/>
                            </a:rPr>
                            <m:t>1,58 </m:t>
                          </m:r>
                          <m:r>
                            <m:rPr>
                              <m:sty m:val="p"/>
                            </m:rPr>
                            <a:rPr lang="es-ES" sz="1400">
                              <a:effectLst/>
                              <a:latin typeface="Cambria Math" panose="02040503050406030204" pitchFamily="18" charset="0"/>
                              <a:ea typeface="Times New Roman" panose="02020603050405020304" pitchFamily="18" charset="0"/>
                              <a:cs typeface="Arial" panose="020B0604020202020204" pitchFamily="34" charset="0"/>
                            </a:rPr>
                            <m:t>cm</m:t>
                          </m:r>
                        </m:num>
                        <m:den>
                          <m:r>
                            <a:rPr lang="es-ES" sz="1400">
                              <a:effectLst/>
                              <a:latin typeface="Cambria Math" panose="02040503050406030204" pitchFamily="18" charset="0"/>
                              <a:ea typeface="Times New Roman" panose="02020603050405020304" pitchFamily="18" charset="0"/>
                              <a:cs typeface="Arial" panose="020B0604020202020204" pitchFamily="34" charset="0"/>
                            </a:rPr>
                            <m:t>2</m:t>
                          </m:r>
                        </m:den>
                      </m:f>
                    </m:oMath>
                  </m:oMathPara>
                </a14:m>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indent="252095" algn="ctr">
                  <a:lnSpc>
                    <a:spcPct val="150000"/>
                  </a:lnSpc>
                  <a:spcAft>
                    <a:spcPts val="0"/>
                  </a:spcAft>
                </a:pPr>
                <a:r>
                  <a:rPr lang="es-ES" sz="1400" dirty="0">
                    <a:effectLst/>
                    <a:latin typeface="Arial" panose="020B0604020202020204" pitchFamily="34" charset="0"/>
                    <a:ea typeface="Times New Roman" panose="02020603050405020304" pitchFamily="18" charset="0"/>
                    <a:cs typeface="Arial" panose="020B0604020202020204" pitchFamily="34" charset="0"/>
                  </a:rPr>
                  <a:t>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indent="252095"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sz="1400">
                              <a:effectLst/>
                              <a:latin typeface="Cambria Math" panose="02040503050406030204" pitchFamily="18" charset="0"/>
                              <a:ea typeface="Times New Roman" panose="02020603050405020304" pitchFamily="18" charset="0"/>
                              <a:cs typeface="Arial" panose="020B0604020202020204" pitchFamily="34" charset="0"/>
                            </a:rPr>
                            <m:t>L</m:t>
                          </m:r>
                        </m:e>
                        <m:sub>
                          <m:r>
                            <m:rPr>
                              <m:sty m:val="p"/>
                            </m:rPr>
                            <a:rPr lang="es-ES" sz="1400">
                              <a:effectLst/>
                              <a:latin typeface="Cambria Math" panose="02040503050406030204" pitchFamily="18" charset="0"/>
                              <a:ea typeface="Times New Roman" panose="02020603050405020304" pitchFamily="18" charset="0"/>
                              <a:cs typeface="Arial" panose="020B0604020202020204" pitchFamily="34" charset="0"/>
                            </a:rPr>
                            <m:t>c</m:t>
                          </m:r>
                        </m:sub>
                      </m:sSub>
                      <m:r>
                        <a:rPr lang="es-ES" sz="1400">
                          <a:effectLst/>
                          <a:latin typeface="Cambria Math" panose="02040503050406030204" pitchFamily="18" charset="0"/>
                          <a:ea typeface="Times New Roman" panose="02020603050405020304" pitchFamily="18" charset="0"/>
                          <a:cs typeface="Arial" panose="020B0604020202020204" pitchFamily="34" charset="0"/>
                        </a:rPr>
                        <m:t>=1,07 </m:t>
                      </m:r>
                      <m:r>
                        <m:rPr>
                          <m:sty m:val="p"/>
                        </m:rPr>
                        <a:rPr lang="es-ES" sz="1400">
                          <a:effectLst/>
                          <a:latin typeface="Cambria Math" panose="02040503050406030204" pitchFamily="18" charset="0"/>
                          <a:ea typeface="Times New Roman" panose="02020603050405020304" pitchFamily="18" charset="0"/>
                          <a:cs typeface="Arial" panose="020B0604020202020204" pitchFamily="34" charset="0"/>
                        </a:rPr>
                        <m:t>cm</m:t>
                      </m:r>
                    </m:oMath>
                  </m:oMathPara>
                </a14:m>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r>
                  <a:rPr lang="es-ES" sz="1200" dirty="0">
                    <a:effectLst/>
                    <a:latin typeface="Arial" panose="020B0604020202020204" pitchFamily="34" charset="0"/>
                    <a:ea typeface="Times New Roman" panose="02020603050405020304" pitchFamily="18" charset="0"/>
                    <a:cs typeface="Arial" panose="020B0604020202020204" pitchFamily="34" charset="0"/>
                  </a:rPr>
                  <a:t> </a:t>
                </a:r>
                <a:r>
                  <a:rPr lang="es-ES" sz="1200" dirty="0" smtClean="0">
                    <a:effectLst/>
                    <a:latin typeface="Arial" panose="020B0604020202020204" pitchFamily="34" charset="0"/>
                    <a:ea typeface="Times New Roman" panose="02020603050405020304" pitchFamily="18"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212963" y="2634474"/>
                <a:ext cx="5799786" cy="2737224"/>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5745282" y="841297"/>
                <a:ext cx="6096000" cy="2811026"/>
              </a:xfrm>
              <a:prstGeom prst="rect">
                <a:avLst/>
              </a:prstGeom>
            </p:spPr>
            <p:txBody>
              <a:bodyPr>
                <a:spAutoFit/>
              </a:bodyPr>
              <a:lstStyle/>
              <a:p>
                <a:pPr indent="252095" algn="just">
                  <a:lnSpc>
                    <a:spcPct val="150000"/>
                  </a:lnSpc>
                  <a:spcAft>
                    <a:spcPts val="0"/>
                  </a:spcAft>
                </a:pPr>
                <a:r>
                  <a:rPr lang="es-ES" b="1" dirty="0" smtClean="0">
                    <a:latin typeface="Arial" panose="020B0604020202020204" pitchFamily="34" charset="0"/>
                    <a:ea typeface="Times New Roman" panose="02020603050405020304" pitchFamily="18" charset="0"/>
                    <a:cs typeface="Arial" panose="020B0604020202020204" pitchFamily="34" charset="0"/>
                  </a:rPr>
                  <a:t>LRFD</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r>
                  <a:rPr lang="es-ES" b="1"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R</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u</m:t>
                        </m:r>
                      </m:sub>
                    </m:sSub>
                    <m:r>
                      <a:rPr lang="es-ES">
                        <a:effectLst/>
                        <a:latin typeface="Cambria Math" panose="02040503050406030204" pitchFamily="18" charset="0"/>
                        <a:ea typeface="Times New Roman" panose="02020603050405020304" pitchFamily="18" charset="0"/>
                        <a:cs typeface="Arial" panose="020B0604020202020204" pitchFamily="34" charset="0"/>
                      </a:rPr>
                      <m:t>= ∅ х 1,2 х </m:t>
                    </m:r>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L</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c</m:t>
                        </m:r>
                      </m:sub>
                    </m:sSub>
                    <m:r>
                      <a:rPr lang="es-ES">
                        <a:effectLst/>
                        <a:latin typeface="Cambria Math" panose="02040503050406030204" pitchFamily="18" charset="0"/>
                        <a:ea typeface="Times New Roman" panose="02020603050405020304" pitchFamily="18" charset="0"/>
                        <a:cs typeface="Arial" panose="020B0604020202020204" pitchFamily="34" charset="0"/>
                      </a:rPr>
                      <m:t> х </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t</m:t>
                    </m:r>
                    <m:r>
                      <a:rPr lang="es-ES">
                        <a:effectLst/>
                        <a:latin typeface="Cambria Math" panose="02040503050406030204" pitchFamily="18" charset="0"/>
                        <a:ea typeface="Times New Roman" panose="02020603050405020304" pitchFamily="18" charset="0"/>
                        <a:cs typeface="Arial" panose="020B0604020202020204" pitchFamily="34" charset="0"/>
                      </a:rPr>
                      <m:t> х </m:t>
                    </m:r>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C" b="0" i="0" smtClean="0">
                            <a:effectLst/>
                            <a:latin typeface="Cambria Math" panose="02040503050406030204" pitchFamily="18" charset="0"/>
                            <a:ea typeface="Times New Roman" panose="02020603050405020304" pitchFamily="18" charset="0"/>
                            <a:cs typeface="Arial" panose="020B0604020202020204" pitchFamily="34" charset="0"/>
                          </a:rPr>
                          <m:t>s</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u</m:t>
                        </m:r>
                      </m:sub>
                    </m:sSub>
                    <m:r>
                      <a:rPr lang="es-ES">
                        <a:effectLst/>
                        <a:latin typeface="Cambria Math" panose="02040503050406030204" pitchFamily="18" charset="0"/>
                        <a:ea typeface="Times New Roman" panose="02020603050405020304" pitchFamily="18" charset="0"/>
                        <a:cs typeface="Arial" panose="020B0604020202020204" pitchFamily="34" charset="0"/>
                      </a:rPr>
                      <m:t> ≤ ∅ х 2,4 х </m:t>
                    </m:r>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D</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r</m:t>
                        </m:r>
                      </m:sub>
                    </m:sSub>
                    <m:r>
                      <a:rPr lang="es-ES">
                        <a:effectLst/>
                        <a:latin typeface="Cambria Math" panose="02040503050406030204" pitchFamily="18" charset="0"/>
                        <a:ea typeface="Times New Roman" panose="02020603050405020304" pitchFamily="18" charset="0"/>
                        <a:cs typeface="Arial" panose="020B0604020202020204" pitchFamily="34" charset="0"/>
                      </a:rPr>
                      <m:t> х </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t</m:t>
                    </m:r>
                    <m:r>
                      <a:rPr lang="es-ES">
                        <a:effectLst/>
                        <a:latin typeface="Cambria Math" panose="02040503050406030204" pitchFamily="18" charset="0"/>
                        <a:ea typeface="Times New Roman" panose="02020603050405020304" pitchFamily="18" charset="0"/>
                        <a:cs typeface="Arial" panose="020B0604020202020204" pitchFamily="34" charset="0"/>
                      </a:rPr>
                      <m:t> х </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Su</m:t>
                    </m:r>
                    <m:r>
                      <a:rPr lang="es-ES">
                        <a:effectLst/>
                        <a:latin typeface="Cambria Math" panose="02040503050406030204" pitchFamily="18" charset="0"/>
                        <a:ea typeface="Times New Roman" panose="02020603050405020304" pitchFamily="18" charset="0"/>
                        <a:cs typeface="Arial" panose="020B0604020202020204" pitchFamily="34" charset="0"/>
                      </a:rPr>
                      <m:t>   </m:t>
                    </m:r>
                  </m:oMath>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R</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u</m:t>
                          </m:r>
                        </m:sub>
                      </m:sSub>
                      <m:r>
                        <a:rPr lang="es-ES">
                          <a:effectLst/>
                          <a:latin typeface="Cambria Math" panose="02040503050406030204" pitchFamily="18" charset="0"/>
                          <a:ea typeface="Times New Roman" panose="02020603050405020304" pitchFamily="18" charset="0"/>
                          <a:cs typeface="Arial" panose="020B0604020202020204" pitchFamily="34" charset="0"/>
                        </a:rPr>
                        <m:t>=0,75х1,2</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cm</m:t>
                      </m:r>
                      <m:r>
                        <a:rPr lang="es-ES">
                          <a:effectLst/>
                          <a:latin typeface="Cambria Math" panose="02040503050406030204" pitchFamily="18" charset="0"/>
                          <a:ea typeface="Times New Roman" panose="02020603050405020304" pitchFamily="18" charset="0"/>
                          <a:cs typeface="Arial" panose="020B0604020202020204" pitchFamily="34" charset="0"/>
                        </a:rPr>
                        <m:t>х1,07</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cm</m:t>
                      </m:r>
                      <m:r>
                        <a:rPr lang="es-ES">
                          <a:effectLst/>
                          <a:latin typeface="Cambria Math" panose="02040503050406030204" pitchFamily="18" charset="0"/>
                          <a:ea typeface="Times New Roman" panose="02020603050405020304" pitchFamily="18" charset="0"/>
                          <a:cs typeface="Arial" panose="020B0604020202020204" pitchFamily="34" charset="0"/>
                        </a:rPr>
                        <m:t> х3,5х4080</m:t>
                      </m:r>
                      <m:f>
                        <m:fPr>
                          <m:ctrlPr>
                            <a:rPr lang="es-EC" sz="1600" i="1">
                              <a:effectLst/>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kg</m:t>
                          </m:r>
                        </m:num>
                        <m:den>
                          <m:sSup>
                            <m:sSupPr>
                              <m:ctrlPr>
                                <a:rPr lang="es-EC" sz="1600" i="1">
                                  <a:effectLst/>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cm</m:t>
                              </m:r>
                            </m:e>
                            <m:sup>
                              <m:r>
                                <a:rPr lang="es-ES">
                                  <a:effectLst/>
                                  <a:latin typeface="Cambria Math" panose="02040503050406030204" pitchFamily="18" charset="0"/>
                                  <a:ea typeface="Times New Roman" panose="02020603050405020304" pitchFamily="18" charset="0"/>
                                  <a:cs typeface="Arial" panose="020B0604020202020204" pitchFamily="34" charset="0"/>
                                </a:rPr>
                                <m:t>2</m:t>
                              </m:r>
                            </m:sup>
                          </m:sSup>
                        </m:den>
                      </m:f>
                      <m:r>
                        <a:rPr lang="es-ES">
                          <a:effectLst/>
                          <a:latin typeface="Cambria Math" panose="02040503050406030204" pitchFamily="18" charset="0"/>
                          <a:ea typeface="Times New Roman" panose="02020603050405020304" pitchFamily="18" charset="0"/>
                          <a:cs typeface="Arial" panose="020B0604020202020204" pitchFamily="34" charset="0"/>
                        </a:rPr>
                        <m:t>≤0,75 х2,4 х1,588</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cm</m:t>
                      </m:r>
                      <m:r>
                        <a:rPr lang="es-ES">
                          <a:effectLst/>
                          <a:latin typeface="Cambria Math" panose="02040503050406030204" pitchFamily="18" charset="0"/>
                          <a:ea typeface="Times New Roman" panose="02020603050405020304" pitchFamily="18" charset="0"/>
                          <a:cs typeface="Arial" panose="020B0604020202020204" pitchFamily="34" charset="0"/>
                        </a:rPr>
                        <m:t>х3,5</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cm</m:t>
                      </m:r>
                      <m:r>
                        <a:rPr lang="es-ES">
                          <a:effectLst/>
                          <a:latin typeface="Cambria Math" panose="02040503050406030204" pitchFamily="18" charset="0"/>
                          <a:ea typeface="Times New Roman" panose="02020603050405020304" pitchFamily="18" charset="0"/>
                          <a:cs typeface="Arial" panose="020B0604020202020204" pitchFamily="34" charset="0"/>
                        </a:rPr>
                        <m:t>х4080</m:t>
                      </m:r>
                      <m:f>
                        <m:fPr>
                          <m:ctrlPr>
                            <a:rPr lang="es-EC" sz="1600" i="1">
                              <a:effectLst/>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kg</m:t>
                          </m:r>
                        </m:num>
                        <m:den>
                          <m:sSup>
                            <m:sSupPr>
                              <m:ctrlPr>
                                <a:rPr lang="es-EC" sz="1600" i="1">
                                  <a:effectLst/>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cm</m:t>
                              </m:r>
                            </m:e>
                            <m:sup>
                              <m:r>
                                <a:rPr lang="es-ES">
                                  <a:effectLst/>
                                  <a:latin typeface="Cambria Math" panose="02040503050406030204" pitchFamily="18" charset="0"/>
                                  <a:ea typeface="Times New Roman" panose="02020603050405020304" pitchFamily="18" charset="0"/>
                                  <a:cs typeface="Arial" panose="020B0604020202020204" pitchFamily="34" charset="0"/>
                                </a:rPr>
                                <m:t>2</m:t>
                              </m:r>
                            </m:sup>
                          </m:sSup>
                        </m:den>
                      </m:f>
                      <m:r>
                        <a:rPr lang="es-ES">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 xmlns:m="http://schemas.openxmlformats.org/officeDocument/2006/math">
                    <m:sSub>
                      <m:sSubPr>
                        <m:ctrlPr>
                          <a:rPr lang="es-EC" sz="16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R</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u</m:t>
                        </m:r>
                      </m:sub>
                    </m:sSub>
                    <m:r>
                      <a:rPr lang="es-ES">
                        <a:effectLst/>
                        <a:latin typeface="Cambria Math" panose="02040503050406030204" pitchFamily="18" charset="0"/>
                        <a:ea typeface="Times New Roman" panose="02020603050405020304" pitchFamily="18" charset="0"/>
                        <a:cs typeface="Arial" panose="020B0604020202020204" pitchFamily="34" charset="0"/>
                      </a:rPr>
                      <m:t>=13751, 64 </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kg</m:t>
                    </m:r>
                    <m:r>
                      <a:rPr lang="es-ES">
                        <a:effectLst/>
                        <a:latin typeface="Cambria Math" panose="02040503050406030204" pitchFamily="18" charset="0"/>
                        <a:ea typeface="Times New Roman" panose="02020603050405020304" pitchFamily="18" charset="0"/>
                        <a:cs typeface="Arial" panose="020B0604020202020204" pitchFamily="34" charset="0"/>
                      </a:rPr>
                      <m:t> ≤40817,952 </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kg</m:t>
                    </m:r>
                  </m:oMath>
                </a14:m>
                <a:r>
                  <a:rPr lang="es-ES" dirty="0">
                    <a:effectLst/>
                    <a:latin typeface="Arial" panose="020B0604020202020204" pitchFamily="34" charset="0"/>
                    <a:ea typeface="Times New Roman" panose="02020603050405020304" pitchFamily="18" charset="0"/>
                    <a:cs typeface="Arial" panose="020B0604020202020204" pitchFamily="34" charset="0"/>
                  </a:rPr>
                  <a:t>        </a:t>
                </a:r>
                <a:r>
                  <a:rPr lang="es-ES" dirty="0" smtClean="0">
                    <a:effectLst/>
                    <a:latin typeface="Arial" panose="020B0604020202020204" pitchFamily="34" charset="0"/>
                    <a:ea typeface="Times New Roman" panose="02020603050405020304" pitchFamily="18" charset="0"/>
                    <a:cs typeface="Arial" panose="020B0604020202020204" pitchFamily="34" charset="0"/>
                  </a:rPr>
                  <a:t>VERDADERO</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5745282" y="841297"/>
                <a:ext cx="6096000" cy="2811026"/>
              </a:xfrm>
              <a:prstGeom prst="rect">
                <a:avLst/>
              </a:prstGeom>
              <a:blipFill rotWithShape="0">
                <a:blip r:embed="rId4"/>
                <a:stretch>
                  <a:fillRect b="-86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4614204" y="3511646"/>
                <a:ext cx="7371470" cy="2585323"/>
              </a:xfrm>
              <a:prstGeom prst="rect">
                <a:avLst/>
              </a:prstGeom>
            </p:spPr>
            <p:txBody>
              <a:bodyPr wrap="square">
                <a:spAutoFit/>
              </a:bodyPr>
              <a:lstStyle/>
              <a:p>
                <a:pPr indent="252095" algn="just">
                  <a:lnSpc>
                    <a:spcPct val="150000"/>
                  </a:lnSpc>
                  <a:spcAft>
                    <a:spcPts val="0"/>
                  </a:spcAft>
                </a:pPr>
                <a:r>
                  <a:rPr lang="es-ES" dirty="0" smtClean="0">
                    <a:latin typeface="Arial" panose="020B0604020202020204" pitchFamily="34" charset="0"/>
                    <a:ea typeface="Times New Roman" panose="02020603050405020304" pitchFamily="18" charset="0"/>
                    <a:cs typeface="Arial" panose="020B0604020202020204" pitchFamily="34" charset="0"/>
                  </a:rPr>
                  <a:t>Donde: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D</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r</m:t>
                        </m:r>
                      </m:sub>
                    </m:sSub>
                  </m:oMath>
                </a14:m>
                <a:r>
                  <a:rPr lang="es-ES" dirty="0">
                    <a:effectLst/>
                    <a:latin typeface="Arial" panose="020B0604020202020204" pitchFamily="34" charset="0"/>
                    <a:ea typeface="Times New Roman" panose="02020603050405020304" pitchFamily="18" charset="0"/>
                    <a:cs typeface="Arial" panose="020B0604020202020204" pitchFamily="34" charset="0"/>
                  </a:rPr>
                  <a:t>: Diámetro escogido para el perno de anclaje</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L</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c</m:t>
                        </m:r>
                      </m:sub>
                    </m:sSub>
                  </m:oMath>
                </a14:m>
                <a:r>
                  <a:rPr lang="es-ES" dirty="0">
                    <a:effectLst/>
                    <a:latin typeface="Arial" panose="020B0604020202020204" pitchFamily="34" charset="0"/>
                    <a:ea typeface="Times New Roman" panose="02020603050405020304" pitchFamily="18" charset="0"/>
                    <a:cs typeface="Arial" panose="020B0604020202020204" pitchFamily="34" charset="0"/>
                  </a:rPr>
                  <a:t>: Distancia libre en la dirección de la carga entre el borde de la perforación y el borde de la placa base.</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r>
                  <a:rPr lang="es-ES" dirty="0">
                    <a:effectLst/>
                    <a:latin typeface="Arial" panose="020B0604020202020204" pitchFamily="34" charset="0"/>
                    <a:ea typeface="Times New Roman" panose="02020603050405020304" pitchFamily="18" charset="0"/>
                    <a:cs typeface="Arial" panose="020B0604020202020204" pitchFamily="34" charset="0"/>
                  </a:rPr>
                  <a:t>t: Espesor de la placa base</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C" b="0" i="0" smtClean="0">
                            <a:effectLst/>
                            <a:latin typeface="Cambria Math" panose="02040503050406030204" pitchFamily="18" charset="0"/>
                            <a:ea typeface="Times New Roman" panose="02020603050405020304" pitchFamily="18" charset="0"/>
                            <a:cs typeface="Arial" panose="020B0604020202020204" pitchFamily="34" charset="0"/>
                          </a:rPr>
                          <m:t>S</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u</m:t>
                        </m:r>
                      </m:sub>
                    </m:sSub>
                  </m:oMath>
                </a14:m>
                <a:r>
                  <a:rPr lang="es-ES" dirty="0">
                    <a:effectLst/>
                    <a:latin typeface="Arial" panose="020B0604020202020204" pitchFamily="34" charset="0"/>
                    <a:ea typeface="Times New Roman" panose="02020603050405020304" pitchFamily="18" charset="0"/>
                    <a:cs typeface="Arial" panose="020B0604020202020204" pitchFamily="34" charset="0"/>
                  </a:rPr>
                  <a:t>: Resistencia ultima mínima a la tracción del acero</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4614204" y="3511646"/>
                <a:ext cx="7371470" cy="2585323"/>
              </a:xfrm>
              <a:prstGeom prst="rect">
                <a:avLst/>
              </a:prstGeom>
              <a:blipFill rotWithShape="0">
                <a:blip r:embed="rId5"/>
                <a:stretch>
                  <a:fillRect l="-744" r="-662" b="-943"/>
                </a:stretch>
              </a:blipFill>
            </p:spPr>
            <p:txBody>
              <a:bodyPr/>
              <a:lstStyle/>
              <a:p>
                <a:r>
                  <a:rPr lang="es-EC">
                    <a:noFill/>
                  </a:rPr>
                  <a:t> </a:t>
                </a:r>
              </a:p>
            </p:txBody>
          </p:sp>
        </mc:Fallback>
      </mc:AlternateContent>
    </p:spTree>
    <p:extLst>
      <p:ext uri="{BB962C8B-B14F-4D97-AF65-F5344CB8AC3E}">
        <p14:creationId xmlns:p14="http://schemas.microsoft.com/office/powerpoint/2010/main" val="3181079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65185"/>
          </a:xfrm>
        </p:spPr>
        <p:txBody>
          <a:bodyPr>
            <a:normAutofit fontScale="90000"/>
          </a:bodyPr>
          <a:lstStyle/>
          <a:p>
            <a:r>
              <a:rPr lang="es-EC" dirty="0" smtClean="0"/>
              <a:t>Diseño de la placa de corte</a:t>
            </a:r>
            <a:endParaRPr lang="es-EC" dirty="0"/>
          </a:p>
        </p:txBody>
      </p:sp>
      <p:pic>
        <p:nvPicPr>
          <p:cNvPr id="4" name="Imagen 3"/>
          <p:cNvPicPr/>
          <p:nvPr/>
        </p:nvPicPr>
        <p:blipFill>
          <a:blip r:embed="rId2" cstate="print">
            <a:grayscl/>
            <a:lum contrast="40000"/>
          </a:blip>
          <a:srcRect l="25333" t="17647" r="46498" b="18002"/>
          <a:stretch>
            <a:fillRect/>
          </a:stretch>
        </p:blipFill>
        <p:spPr bwMode="auto">
          <a:xfrm>
            <a:off x="351695" y="1537669"/>
            <a:ext cx="2869423" cy="3361386"/>
          </a:xfrm>
          <a:prstGeom prst="rect">
            <a:avLst/>
          </a:prstGeom>
          <a:noFill/>
          <a:ln w="9525">
            <a:noFill/>
            <a:miter lim="800000"/>
            <a:headEnd/>
            <a:tailEnd/>
          </a:ln>
        </p:spPr>
      </p:pic>
      <p:pic>
        <p:nvPicPr>
          <p:cNvPr id="5" name="Imagen 4"/>
          <p:cNvPicPr/>
          <p:nvPr/>
        </p:nvPicPr>
        <p:blipFill>
          <a:blip r:embed="rId3" cstate="print">
            <a:grayscl/>
            <a:lum contrast="40000"/>
          </a:blip>
          <a:srcRect l="23209" t="19118" r="49278" b="13869"/>
          <a:stretch>
            <a:fillRect/>
          </a:stretch>
        </p:blipFill>
        <p:spPr bwMode="auto">
          <a:xfrm>
            <a:off x="3494469" y="1389562"/>
            <a:ext cx="2421227" cy="3528811"/>
          </a:xfrm>
          <a:prstGeom prst="rect">
            <a:avLst/>
          </a:prstGeom>
          <a:noFill/>
          <a:ln w="9525">
            <a:noFill/>
            <a:miter lim="800000"/>
            <a:headEnd/>
            <a:tailEnd/>
          </a:ln>
        </p:spPr>
      </p:pic>
      <p:sp>
        <p:nvSpPr>
          <p:cNvPr id="6" name="Rectángulo 5"/>
          <p:cNvSpPr/>
          <p:nvPr/>
        </p:nvSpPr>
        <p:spPr>
          <a:xfrm>
            <a:off x="5604037" y="1030308"/>
            <a:ext cx="6096000" cy="4247317"/>
          </a:xfrm>
          <a:prstGeom prst="rect">
            <a:avLst/>
          </a:prstGeom>
        </p:spPr>
        <p:txBody>
          <a:bodyPr>
            <a:spAutoFit/>
          </a:bodyPr>
          <a:lstStyle/>
          <a:p>
            <a:pPr marL="252095" indent="252095" algn="just">
              <a:lnSpc>
                <a:spcPct val="150000"/>
              </a:lnSpc>
              <a:spcAft>
                <a:spcPts val="0"/>
              </a:spcAft>
            </a:pPr>
            <a:r>
              <a:rPr lang="es-ES" dirty="0">
                <a:latin typeface="Arial" panose="020B0604020202020204" pitchFamily="34" charset="0"/>
                <a:ea typeface="Calibri" panose="020F0502020204030204" pitchFamily="34" charset="0"/>
                <a:cs typeface="Arial" panose="020B0604020202020204" pitchFamily="34" charset="0"/>
              </a:rPr>
              <a:t>Perno seleccionado: DIA 5/8 grado </a:t>
            </a:r>
            <a:r>
              <a:rPr lang="es-ES" dirty="0" smtClean="0">
                <a:latin typeface="Arial" panose="020B0604020202020204" pitchFamily="34" charset="0"/>
                <a:ea typeface="Calibri" panose="020F0502020204030204" pitchFamily="34" charset="0"/>
                <a:cs typeface="Arial" panose="020B0604020202020204" pitchFamily="34" charset="0"/>
              </a:rPr>
              <a:t>2</a:t>
            </a:r>
            <a:endParaRPr lang="es-EC" dirty="0">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pPr>
            <a:r>
              <a:rPr lang="es-ES" b="1" dirty="0">
                <a:latin typeface="Arial" panose="020B0604020202020204" pitchFamily="34" charset="0"/>
                <a:ea typeface="Calibri" panose="020F0502020204030204" pitchFamily="34" charset="0"/>
                <a:cs typeface="Arial" panose="020B0604020202020204" pitchFamily="34" charset="0"/>
              </a:rPr>
              <a:t>Distancia más cercana al borde </a:t>
            </a:r>
            <a:endParaRPr lang="es-ES" b="1" dirty="0" smtClean="0">
              <a:latin typeface="Arial" panose="020B0604020202020204" pitchFamily="34" charset="0"/>
              <a:ea typeface="Calibri" panose="020F0502020204030204" pitchFamily="34" charset="0"/>
              <a:cs typeface="Arial" panose="020B0604020202020204" pitchFamily="34" charset="0"/>
            </a:endParaRPr>
          </a:p>
          <a:p>
            <a:pPr marL="252095" indent="252095" algn="just">
              <a:lnSpc>
                <a:spcPct val="150000"/>
              </a:lnSpc>
              <a:spcAft>
                <a:spcPts val="0"/>
              </a:spcAft>
            </a:pPr>
            <a:r>
              <a:rPr lang="es-ES" dirty="0" err="1" smtClean="0">
                <a:latin typeface="Arial" panose="020B0604020202020204" pitchFamily="34" charset="0"/>
                <a:ea typeface="Calibri" panose="020F0502020204030204" pitchFamily="34" charset="0"/>
                <a:cs typeface="Arial" panose="020B0604020202020204" pitchFamily="34" charset="0"/>
              </a:rPr>
              <a:t>Db</a:t>
            </a:r>
            <a:r>
              <a:rPr lang="es-ES" dirty="0">
                <a:latin typeface="Arial" panose="020B0604020202020204" pitchFamily="34" charset="0"/>
                <a:ea typeface="Calibri" panose="020F0502020204030204" pitchFamily="34" charset="0"/>
                <a:cs typeface="Arial" panose="020B0604020202020204" pitchFamily="34" charset="0"/>
              </a:rPr>
              <a:t>= 39 </a:t>
            </a:r>
            <a:r>
              <a:rPr lang="es-ES" dirty="0" smtClean="0">
                <a:latin typeface="Arial" panose="020B0604020202020204" pitchFamily="34" charset="0"/>
                <a:ea typeface="Calibri" panose="020F0502020204030204" pitchFamily="34" charset="0"/>
                <a:cs typeface="Arial" panose="020B0604020202020204" pitchFamily="34" charset="0"/>
              </a:rPr>
              <a:t>mm</a:t>
            </a:r>
            <a:endParaRPr lang="es-EC" dirty="0">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pPr>
            <a:r>
              <a:rPr lang="es-ES" b="1" dirty="0">
                <a:latin typeface="Arial" panose="020B0604020202020204" pitchFamily="34" charset="0"/>
                <a:ea typeface="Calibri" panose="020F0502020204030204" pitchFamily="34" charset="0"/>
                <a:cs typeface="Arial" panose="020B0604020202020204" pitchFamily="34" charset="0"/>
              </a:rPr>
              <a:t>Distancia más cercana al borde /arriba hacia abajo</a:t>
            </a:r>
            <a:r>
              <a:rPr lang="es-ES" b="1" dirty="0" smtClean="0">
                <a:latin typeface="Arial" panose="020B0604020202020204" pitchFamily="34" charset="0"/>
                <a:ea typeface="Calibri" panose="020F0502020204030204" pitchFamily="34" charset="0"/>
                <a:cs typeface="Arial" panose="020B0604020202020204" pitchFamily="34" charset="0"/>
              </a:rPr>
              <a:t>)</a:t>
            </a:r>
            <a:r>
              <a:rPr lang="es-ES" b="1" dirty="0">
                <a:latin typeface="Arial" panose="020B0604020202020204" pitchFamily="34" charset="0"/>
                <a:ea typeface="Calibri" panose="020F0502020204030204" pitchFamily="34" charset="0"/>
                <a:cs typeface="Arial" panose="020B0604020202020204" pitchFamily="34" charset="0"/>
              </a:rPr>
              <a:t> </a:t>
            </a:r>
            <a:endParaRPr lang="es-EC" dirty="0">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pPr>
            <a:r>
              <a:rPr lang="es-ES" dirty="0" err="1">
                <a:latin typeface="Arial" panose="020B0604020202020204" pitchFamily="34" charset="0"/>
                <a:ea typeface="Calibri" panose="020F0502020204030204" pitchFamily="34" charset="0"/>
                <a:cs typeface="Arial" panose="020B0604020202020204" pitchFamily="34" charset="0"/>
              </a:rPr>
              <a:t>Dv</a:t>
            </a:r>
            <a:r>
              <a:rPr lang="es-ES" dirty="0">
                <a:latin typeface="Arial" panose="020B0604020202020204" pitchFamily="34" charset="0"/>
                <a:ea typeface="Calibri" panose="020F0502020204030204" pitchFamily="34" charset="0"/>
                <a:cs typeface="Arial" panose="020B0604020202020204" pitchFamily="34" charset="0"/>
              </a:rPr>
              <a:t>=51 </a:t>
            </a:r>
            <a:r>
              <a:rPr lang="es-ES" dirty="0" smtClean="0">
                <a:latin typeface="Arial" panose="020B0604020202020204" pitchFamily="34" charset="0"/>
                <a:ea typeface="Calibri" panose="020F0502020204030204" pitchFamily="34" charset="0"/>
                <a:cs typeface="Arial" panose="020B0604020202020204" pitchFamily="34" charset="0"/>
              </a:rPr>
              <a:t>mm</a:t>
            </a:r>
            <a:r>
              <a:rPr lang="es-ES" dirty="0">
                <a:latin typeface="Arial" panose="020B0604020202020204" pitchFamily="34" charset="0"/>
                <a:ea typeface="Calibri" panose="020F0502020204030204" pitchFamily="34" charset="0"/>
                <a:cs typeface="Arial" panose="020B0604020202020204" pitchFamily="34" charset="0"/>
              </a:rPr>
              <a:t> </a:t>
            </a:r>
            <a:endParaRPr lang="es-EC" dirty="0">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pPr>
            <a:r>
              <a:rPr lang="es-ES" b="1" dirty="0">
                <a:latin typeface="Arial" panose="020B0604020202020204" pitchFamily="34" charset="0"/>
                <a:ea typeface="Calibri" panose="020F0502020204030204" pitchFamily="34" charset="0"/>
                <a:cs typeface="Arial" panose="020B0604020202020204" pitchFamily="34" charset="0"/>
              </a:rPr>
              <a:t>Separación entre </a:t>
            </a:r>
            <a:r>
              <a:rPr lang="es-ES" b="1" dirty="0" smtClean="0">
                <a:latin typeface="Arial" panose="020B0604020202020204" pitchFamily="34" charset="0"/>
                <a:ea typeface="Calibri" panose="020F0502020204030204" pitchFamily="34" charset="0"/>
                <a:cs typeface="Arial" panose="020B0604020202020204" pitchFamily="34" charset="0"/>
              </a:rPr>
              <a:t>pernos</a:t>
            </a:r>
            <a:endParaRPr lang="es-EC" dirty="0">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pPr>
            <a:r>
              <a:rPr lang="es-ES" dirty="0" err="1">
                <a:latin typeface="Arial" panose="020B0604020202020204" pitchFamily="34" charset="0"/>
                <a:ea typeface="Calibri" panose="020F0502020204030204" pitchFamily="34" charset="0"/>
                <a:cs typeface="Arial" panose="020B0604020202020204" pitchFamily="34" charset="0"/>
              </a:rPr>
              <a:t>Sp</a:t>
            </a:r>
            <a:r>
              <a:rPr lang="es-ES" dirty="0">
                <a:latin typeface="Arial" panose="020B0604020202020204" pitchFamily="34" charset="0"/>
                <a:ea typeface="Calibri" panose="020F0502020204030204" pitchFamily="34" charset="0"/>
                <a:cs typeface="Arial" panose="020B0604020202020204" pitchFamily="34" charset="0"/>
              </a:rPr>
              <a:t>=148 </a:t>
            </a:r>
            <a:r>
              <a:rPr lang="es-ES" dirty="0" smtClean="0">
                <a:latin typeface="Arial" panose="020B0604020202020204" pitchFamily="34" charset="0"/>
                <a:ea typeface="Calibri" panose="020F0502020204030204" pitchFamily="34" charset="0"/>
                <a:cs typeface="Arial" panose="020B0604020202020204" pitchFamily="34" charset="0"/>
              </a:rPr>
              <a:t>mm</a:t>
            </a:r>
            <a:r>
              <a:rPr lang="es-ES" dirty="0">
                <a:latin typeface="Arial" panose="020B0604020202020204" pitchFamily="34" charset="0"/>
                <a:ea typeface="Calibri" panose="020F0502020204030204" pitchFamily="34" charset="0"/>
                <a:cs typeface="Arial" panose="020B0604020202020204" pitchFamily="34" charset="0"/>
              </a:rPr>
              <a:t> </a:t>
            </a:r>
            <a:endParaRPr lang="es-EC" dirty="0">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pPr>
            <a:r>
              <a:rPr lang="es-ES" b="1" dirty="0">
                <a:latin typeface="Arial" panose="020B0604020202020204" pitchFamily="34" charset="0"/>
                <a:ea typeface="Calibri" panose="020F0502020204030204" pitchFamily="34" charset="0"/>
                <a:cs typeface="Arial" panose="020B0604020202020204" pitchFamily="34" charset="0"/>
              </a:rPr>
              <a:t>Carga aplicada  </a:t>
            </a:r>
            <a:endParaRPr lang="es-EC" dirty="0">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pPr>
            <a:r>
              <a:rPr lang="es-ES" dirty="0">
                <a:latin typeface="Arial" panose="020B0604020202020204" pitchFamily="34" charset="0"/>
                <a:ea typeface="Calibri" panose="020F0502020204030204" pitchFamily="34" charset="0"/>
                <a:cs typeface="Arial" panose="020B0604020202020204" pitchFamily="34" charset="0"/>
              </a:rPr>
              <a:t>Ca=5000 Kg</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5650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Diseño placa de corte</a:t>
            </a:r>
            <a:endParaRPr lang="es-EC" dirty="0"/>
          </a:p>
        </p:txBody>
      </p:sp>
      <mc:AlternateContent xmlns:mc="http://schemas.openxmlformats.org/markup-compatibility/2006" xmlns:a14="http://schemas.microsoft.com/office/drawing/2010/main">
        <mc:Choice Requires="a14">
          <p:sp>
            <p:nvSpPr>
              <p:cNvPr id="4" name="Rectángulo 3"/>
              <p:cNvSpPr/>
              <p:nvPr/>
            </p:nvSpPr>
            <p:spPr>
              <a:xfrm>
                <a:off x="3630232" y="1690688"/>
                <a:ext cx="4931536" cy="3598999"/>
              </a:xfrm>
              <a:prstGeom prst="rect">
                <a:avLst/>
              </a:prstGeom>
            </p:spPr>
            <p:txBody>
              <a:bodyPr wrap="square">
                <a:spAutoFit/>
              </a:bodyPr>
              <a:lstStyle/>
              <a:p>
                <a:pPr marL="252095" indent="252095" algn="just">
                  <a:lnSpc>
                    <a:spcPct val="150000"/>
                  </a:lnSpc>
                  <a:spcAft>
                    <a:spcPts val="0"/>
                  </a:spcAft>
                </a:pPr>
                <a14:m>
                  <m:oMath xmlns:m="http://schemas.openxmlformats.org/officeDocument/2006/math">
                    <m:r>
                      <m:rPr>
                        <m:sty m:val="p"/>
                      </m:rPr>
                      <a:rPr lang="es-ES" smtClean="0">
                        <a:latin typeface="Cambria Math" panose="02040503050406030204" pitchFamily="18" charset="0"/>
                        <a:ea typeface="Calibri" panose="020F0502020204030204" pitchFamily="34" charset="0"/>
                        <a:cs typeface="Arial" panose="020B0604020202020204" pitchFamily="34" charset="0"/>
                      </a:rPr>
                      <m:t>Da</m:t>
                    </m:r>
                    <m:r>
                      <a:rPr lang="es-ES" smtClean="0">
                        <a:latin typeface="Cambria Math" panose="02040503050406030204" pitchFamily="18" charset="0"/>
                        <a:ea typeface="Calibri" panose="020F0502020204030204" pitchFamily="34" charset="0"/>
                        <a:cs typeface="Arial" panose="020B0604020202020204" pitchFamily="34" charset="0"/>
                      </a:rPr>
                      <m:t>:</m:t>
                    </m:r>
                    <m:f>
                      <m:fPr>
                        <m:ctrlPr>
                          <a:rPr lang="es-EC" i="1">
                            <a:effectLst/>
                            <a:latin typeface="Cambria Math" panose="02040503050406030204" pitchFamily="18" charset="0"/>
                            <a:ea typeface="Calibri" panose="020F0502020204030204" pitchFamily="34" charset="0"/>
                            <a:cs typeface="Arial" panose="020B0604020202020204" pitchFamily="34" charset="0"/>
                          </a:rPr>
                        </m:ctrlPr>
                      </m:fPr>
                      <m:num>
                        <m:r>
                          <a:rPr lang="es-ES">
                            <a:effectLst/>
                            <a:latin typeface="Cambria Math" panose="02040503050406030204" pitchFamily="18" charset="0"/>
                            <a:ea typeface="Calibri" panose="020F0502020204030204" pitchFamily="34" charset="0"/>
                            <a:cs typeface="Arial" panose="020B0604020202020204" pitchFamily="34" charset="0"/>
                          </a:rPr>
                          <m:t>5</m:t>
                        </m:r>
                      </m:num>
                      <m:den>
                        <m:r>
                          <a:rPr lang="es-ES">
                            <a:effectLst/>
                            <a:latin typeface="Cambria Math" panose="02040503050406030204" pitchFamily="18" charset="0"/>
                            <a:ea typeface="Calibri" panose="020F0502020204030204" pitchFamily="34" charset="0"/>
                            <a:cs typeface="Arial" panose="020B0604020202020204" pitchFamily="34" charset="0"/>
                          </a:rPr>
                          <m:t>8</m:t>
                        </m:r>
                      </m:den>
                    </m:f>
                    <m:r>
                      <a:rPr lang="es-EC" b="0" i="1" smtClean="0">
                        <a:effectLst/>
                        <a:latin typeface="Cambria Math" panose="02040503050406030204" pitchFamily="18" charset="0"/>
                        <a:ea typeface="Calibri" panose="020F0502020204030204" pitchFamily="34" charset="0"/>
                        <a:cs typeface="Arial" panose="020B0604020202020204" pitchFamily="34" charset="0"/>
                      </a:rPr>
                      <m:t>+</m:t>
                    </m:r>
                    <m:f>
                      <m:fPr>
                        <m:ctrlPr>
                          <a:rPr lang="es-EC" i="1">
                            <a:effectLst/>
                            <a:latin typeface="Cambria Math" panose="02040503050406030204" pitchFamily="18" charset="0"/>
                            <a:ea typeface="Calibri" panose="020F0502020204030204" pitchFamily="34" charset="0"/>
                            <a:cs typeface="Arial" panose="020B0604020202020204" pitchFamily="34" charset="0"/>
                          </a:rPr>
                        </m:ctrlPr>
                      </m:fPr>
                      <m:num>
                        <m:r>
                          <a:rPr lang="es-ES">
                            <a:effectLst/>
                            <a:latin typeface="Cambria Math" panose="02040503050406030204" pitchFamily="18" charset="0"/>
                            <a:ea typeface="Calibri" panose="020F0502020204030204" pitchFamily="34" charset="0"/>
                            <a:cs typeface="Arial" panose="020B0604020202020204" pitchFamily="34" charset="0"/>
                          </a:rPr>
                          <m:t>1</m:t>
                        </m:r>
                      </m:num>
                      <m:den>
                        <m:r>
                          <a:rPr lang="es-ES">
                            <a:effectLst/>
                            <a:latin typeface="Cambria Math" panose="02040503050406030204" pitchFamily="18" charset="0"/>
                            <a:ea typeface="Calibri" panose="020F0502020204030204" pitchFamily="34" charset="0"/>
                            <a:cs typeface="Arial" panose="020B0604020202020204" pitchFamily="34" charset="0"/>
                          </a:rPr>
                          <m:t>16</m:t>
                        </m:r>
                      </m:den>
                    </m:f>
                    <m:r>
                      <a:rPr lang="es-ES">
                        <a:effectLst/>
                        <a:latin typeface="Cambria Math" panose="02040503050406030204" pitchFamily="18" charset="0"/>
                        <a:ea typeface="Calibri" panose="020F0502020204030204" pitchFamily="34" charset="0"/>
                        <a:cs typeface="Arial" panose="020B0604020202020204" pitchFamily="34" charset="0"/>
                      </a:rPr>
                      <m:t>=0.688</m:t>
                    </m:r>
                  </m:oMath>
                </a14:m>
                <a:r>
                  <a:rPr lang="es-ES" dirty="0">
                    <a:effectLst/>
                    <a:latin typeface="Arial" panose="020B0604020202020204" pitchFamily="34" charset="0"/>
                    <a:ea typeface="Times New Roman" panose="02020603050405020304" pitchFamily="18" charset="0"/>
                    <a:cs typeface="Arial" panose="020B0604020202020204" pitchFamily="34" charset="0"/>
                  </a:rPr>
                  <a:t> </a:t>
                </a:r>
                <a:endParaRPr lang="es-ES" dirty="0">
                  <a:latin typeface="Arial" panose="020B0604020202020204" pitchFamily="34" charset="0"/>
                  <a:ea typeface="Times New Roman" panose="02020603050405020304" pitchFamily="18" charset="0"/>
                  <a:cs typeface="Arial" panose="020B0604020202020204" pitchFamily="34" charset="0"/>
                </a:endParaRPr>
              </a:p>
              <a:p>
                <a:pPr marL="252095" indent="252095" algn="just">
                  <a:lnSpc>
                    <a:spcPct val="150000"/>
                  </a:lnSpc>
                  <a:spcAft>
                    <a:spcPts val="0"/>
                  </a:spcAft>
                </a:pPr>
                <a:endParaRPr lang="es-ES" dirty="0" smtClean="0">
                  <a:effectLst/>
                  <a:latin typeface="Arial" panose="020B0604020202020204" pitchFamily="34" charset="0"/>
                  <a:ea typeface="Times New Roman" panose="02020603050405020304" pitchFamily="18" charset="0"/>
                  <a:cs typeface="Arial" panose="020B0604020202020204" pitchFamily="34" charset="0"/>
                </a:endParaRPr>
              </a:p>
              <a:p>
                <a:pPr marL="252095" indent="252095" algn="just">
                  <a:lnSpc>
                    <a:spcPct val="150000"/>
                  </a:lnSpc>
                  <a:spcAft>
                    <a:spcPts val="0"/>
                  </a:spcAft>
                </a:pPr>
                <a:r>
                  <a:rPr lang="es-ES" dirty="0" smtClean="0">
                    <a:effectLst/>
                    <a:latin typeface="Arial" panose="020B0604020202020204" pitchFamily="34" charset="0"/>
                    <a:ea typeface="Times New Roman" panose="02020603050405020304" pitchFamily="18" charset="0"/>
                    <a:cs typeface="Arial" panose="020B0604020202020204" pitchFamily="34" charset="0"/>
                  </a:rPr>
                  <a:t>Distancia </a:t>
                </a:r>
                <a:r>
                  <a:rPr lang="es-ES" dirty="0">
                    <a:effectLst/>
                    <a:latin typeface="Arial" panose="020B0604020202020204" pitchFamily="34" charset="0"/>
                    <a:ea typeface="Times New Roman" panose="02020603050405020304" pitchFamily="18" charset="0"/>
                    <a:cs typeface="Arial" panose="020B0604020202020204" pitchFamily="34" charset="0"/>
                  </a:rPr>
                  <a:t>del agujero más cercano al </a:t>
                </a:r>
                <a:r>
                  <a:rPr lang="es-ES" dirty="0" smtClean="0">
                    <a:effectLst/>
                    <a:latin typeface="Arial" panose="020B0604020202020204" pitchFamily="34" charset="0"/>
                    <a:ea typeface="Times New Roman" panose="02020603050405020304" pitchFamily="18" charset="0"/>
                    <a:cs typeface="Arial" panose="020B0604020202020204" pitchFamily="34" charset="0"/>
                  </a:rPr>
                  <a:t>borde</a:t>
                </a:r>
                <a:r>
                  <a:rPr lang="es-ES" dirty="0">
                    <a:effectLst/>
                    <a:latin typeface="Arial" panose="020B0604020202020204" pitchFamily="34" charset="0"/>
                    <a:ea typeface="Times New Roman" panose="02020603050405020304" pitchFamily="18" charset="0"/>
                    <a:cs typeface="Arial" panose="020B0604020202020204" pitchFamily="34" charset="0"/>
                  </a:rPr>
                  <a:t>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s-ES">
                          <a:effectLst/>
                          <a:latin typeface="Cambria Math" panose="02040503050406030204" pitchFamily="18" charset="0"/>
                          <a:ea typeface="Calibri" panose="020F0502020204030204" pitchFamily="34" charset="0"/>
                          <a:cs typeface="Arial" panose="020B0604020202020204" pitchFamily="34" charset="0"/>
                        </a:rPr>
                        <m:t>Lc</m:t>
                      </m:r>
                      <m:r>
                        <a:rPr lang="es-ES">
                          <a:effectLst/>
                          <a:latin typeface="Cambria Math" panose="02040503050406030204" pitchFamily="18" charset="0"/>
                          <a:ea typeface="Calibri" panose="020F0502020204030204" pitchFamily="34" charset="0"/>
                          <a:cs typeface="Arial" panose="020B0604020202020204" pitchFamily="34" charset="0"/>
                        </a:rPr>
                        <m:t>=</m:t>
                      </m:r>
                      <m:f>
                        <m:fPr>
                          <m:ctrlPr>
                            <a:rPr lang="es-EC" i="1">
                              <a:effectLst/>
                              <a:latin typeface="Cambria Math" panose="02040503050406030204" pitchFamily="18" charset="0"/>
                              <a:ea typeface="Calibri" panose="020F0502020204030204" pitchFamily="34" charset="0"/>
                              <a:cs typeface="Arial" panose="020B0604020202020204" pitchFamily="34" charset="0"/>
                            </a:rPr>
                          </m:ctrlPr>
                        </m:fPr>
                        <m:num>
                          <m:r>
                            <m:rPr>
                              <m:sty m:val="p"/>
                            </m:rPr>
                            <a:rPr lang="es-ES">
                              <a:effectLst/>
                              <a:latin typeface="Cambria Math" panose="02040503050406030204" pitchFamily="18" charset="0"/>
                              <a:ea typeface="Calibri" panose="020F0502020204030204" pitchFamily="34" charset="0"/>
                              <a:cs typeface="Arial" panose="020B0604020202020204" pitchFamily="34" charset="0"/>
                            </a:rPr>
                            <m:t>Db</m:t>
                          </m:r>
                        </m:num>
                        <m:den>
                          <m:r>
                            <a:rPr lang="es-ES">
                              <a:effectLst/>
                              <a:latin typeface="Cambria Math" panose="02040503050406030204" pitchFamily="18" charset="0"/>
                              <a:ea typeface="Calibri" panose="020F0502020204030204" pitchFamily="34" charset="0"/>
                              <a:cs typeface="Arial" panose="020B0604020202020204" pitchFamily="34" charset="0"/>
                            </a:rPr>
                            <m:t>25,4</m:t>
                          </m:r>
                        </m:den>
                      </m:f>
                      <m:r>
                        <a:rPr lang="es-ES" i="1">
                          <a:effectLst/>
                          <a:latin typeface="Cambria Math" panose="02040503050406030204" pitchFamily="18" charset="0"/>
                          <a:ea typeface="Calibri" panose="020F0502020204030204" pitchFamily="34" charset="0"/>
                          <a:cs typeface="Arial" panose="020B0604020202020204" pitchFamily="34" charset="0"/>
                        </a:rPr>
                        <m:t>−</m:t>
                      </m:r>
                      <m:f>
                        <m:fPr>
                          <m:ctrlPr>
                            <a:rPr lang="es-EC" i="1">
                              <a:effectLst/>
                              <a:latin typeface="Cambria Math" panose="02040503050406030204" pitchFamily="18" charset="0"/>
                              <a:ea typeface="Calibri" panose="020F0502020204030204" pitchFamily="34" charset="0"/>
                              <a:cs typeface="Arial" panose="020B0604020202020204" pitchFamily="34" charset="0"/>
                            </a:rPr>
                          </m:ctrlPr>
                        </m:fPr>
                        <m:num>
                          <m:r>
                            <m:rPr>
                              <m:sty m:val="p"/>
                            </m:rPr>
                            <a:rPr lang="es-ES">
                              <a:effectLst/>
                              <a:latin typeface="Cambria Math" panose="02040503050406030204" pitchFamily="18" charset="0"/>
                              <a:ea typeface="Calibri" panose="020F0502020204030204" pitchFamily="34" charset="0"/>
                              <a:cs typeface="Arial" panose="020B0604020202020204" pitchFamily="34" charset="0"/>
                            </a:rPr>
                            <m:t>Da</m:t>
                          </m:r>
                        </m:num>
                        <m:den>
                          <m:r>
                            <a:rPr lang="es-ES">
                              <a:effectLst/>
                              <a:latin typeface="Cambria Math" panose="02040503050406030204" pitchFamily="18" charset="0"/>
                              <a:ea typeface="Calibri" panose="020F0502020204030204" pitchFamily="34" charset="0"/>
                              <a:cs typeface="Arial" panose="020B0604020202020204" pitchFamily="34" charset="0"/>
                            </a:rPr>
                            <m:t>2</m:t>
                          </m:r>
                        </m:den>
                      </m:f>
                      <m:r>
                        <a:rPr lang="es-ES">
                          <a:effectLst/>
                          <a:latin typeface="Cambria Math" panose="02040503050406030204" pitchFamily="18" charset="0"/>
                          <a:ea typeface="Calibri" panose="020F0502020204030204" pitchFamily="34" charset="0"/>
                          <a:cs typeface="Arial" panose="020B0604020202020204" pitchFamily="34" charset="0"/>
                        </a:rPr>
                        <m:t>=1,192</m:t>
                      </m:r>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pPr>
                <a14:m>
                  <m:oMath xmlns:m="http://schemas.openxmlformats.org/officeDocument/2006/math">
                    <m:r>
                      <a:rPr lang="es-ES">
                        <a:effectLst/>
                        <a:latin typeface="Cambria Math" panose="02040503050406030204" pitchFamily="18" charset="0"/>
                        <a:ea typeface="Calibri" panose="020F0502020204030204" pitchFamily="34" charset="0"/>
                        <a:cs typeface="Arial" panose="020B0604020202020204" pitchFamily="34" charset="0"/>
                      </a:rPr>
                      <m:t>2</m:t>
                    </m:r>
                    <m:r>
                      <m:rPr>
                        <m:sty m:val="p"/>
                      </m:rPr>
                      <a:rPr lang="es-ES">
                        <a:effectLst/>
                        <a:latin typeface="Cambria Math" panose="02040503050406030204" pitchFamily="18" charset="0"/>
                        <a:ea typeface="Calibri" panose="020F0502020204030204" pitchFamily="34" charset="0"/>
                        <a:cs typeface="Arial" panose="020B0604020202020204" pitchFamily="34" charset="0"/>
                      </a:rPr>
                      <m:t>d</m:t>
                    </m:r>
                    <m:r>
                      <a:rPr lang="es-ES">
                        <a:effectLst/>
                        <a:latin typeface="Cambria Math" panose="02040503050406030204" pitchFamily="18" charset="0"/>
                        <a:ea typeface="Calibri" panose="020F0502020204030204" pitchFamily="34" charset="0"/>
                        <a:cs typeface="Arial" panose="020B0604020202020204" pitchFamily="34" charset="0"/>
                      </a:rPr>
                      <m:t>=2</m:t>
                    </m:r>
                    <m:r>
                      <a:rPr lang="es-ES" i="1">
                        <a:effectLst/>
                        <a:latin typeface="Cambria Math" panose="02040503050406030204" pitchFamily="18" charset="0"/>
                        <a:ea typeface="Calibri" panose="020F0502020204030204" pitchFamily="34" charset="0"/>
                        <a:cs typeface="Arial" panose="020B0604020202020204" pitchFamily="34" charset="0"/>
                      </a:rPr>
                      <m:t>∗</m:t>
                    </m:r>
                    <m:r>
                      <m:rPr>
                        <m:sty m:val="p"/>
                      </m:rPr>
                      <a:rPr lang="es-ES">
                        <a:effectLst/>
                        <a:latin typeface="Cambria Math" panose="02040503050406030204" pitchFamily="18" charset="0"/>
                        <a:ea typeface="Calibri" panose="020F0502020204030204" pitchFamily="34" charset="0"/>
                        <a:cs typeface="Arial" panose="020B0604020202020204" pitchFamily="34" charset="0"/>
                      </a:rPr>
                      <m:t>dp</m:t>
                    </m:r>
                    <m:r>
                      <a:rPr lang="es-ES">
                        <a:effectLst/>
                        <a:latin typeface="Cambria Math" panose="02040503050406030204" pitchFamily="18" charset="0"/>
                        <a:ea typeface="Calibri" panose="020F0502020204030204" pitchFamily="34" charset="0"/>
                        <a:cs typeface="Arial" panose="020B0604020202020204" pitchFamily="34" charset="0"/>
                      </a:rPr>
                      <m:t>=1,25</m:t>
                    </m:r>
                  </m:oMath>
                </a14:m>
                <a:r>
                  <a:rPr lang="es-ES" dirty="0">
                    <a:effectLst/>
                    <a:latin typeface="Arial" panose="020B0604020202020204" pitchFamily="34" charset="0"/>
                    <a:ea typeface="Calibri" panose="020F0502020204030204" pitchFamily="34" charset="0"/>
                    <a:cs typeface="Arial" panose="020B0604020202020204" pitchFamily="34" charset="0"/>
                  </a:rPr>
                  <a:t>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pPr>
                <a:r>
                  <a:rPr lang="es-ES" dirty="0" err="1">
                    <a:effectLst/>
                    <a:latin typeface="Arial" panose="020B0604020202020204" pitchFamily="34" charset="0"/>
                    <a:ea typeface="Calibri" panose="020F0502020204030204" pitchFamily="34" charset="0"/>
                    <a:cs typeface="Arial" panose="020B0604020202020204" pitchFamily="34" charset="0"/>
                  </a:rPr>
                  <a:t>Lc</a:t>
                </a:r>
                <a:r>
                  <a:rPr lang="es-ES" dirty="0">
                    <a:effectLst/>
                    <a:latin typeface="Arial" panose="020B0604020202020204" pitchFamily="34" charset="0"/>
                    <a:ea typeface="Calibri" panose="020F0502020204030204" pitchFamily="34" charset="0"/>
                    <a:cs typeface="Arial" panose="020B0604020202020204" pitchFamily="34" charset="0"/>
                  </a:rPr>
                  <a:t> &lt; 2d por lo tanto se aplica la formula</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3630232" y="1690688"/>
                <a:ext cx="4931536" cy="3598999"/>
              </a:xfrm>
              <a:prstGeom prst="rect">
                <a:avLst/>
              </a:prstGeom>
              <a:blipFill rotWithShape="0">
                <a:blip r:embed="rId2" cstate="print"/>
                <a:stretch>
                  <a:fillRect r="-1114" b="-33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8203842" y="2835844"/>
                <a:ext cx="4610638" cy="1754326"/>
              </a:xfrm>
              <a:prstGeom prst="rect">
                <a:avLst/>
              </a:prstGeom>
            </p:spPr>
            <p:txBody>
              <a:bodyPr wrap="square">
                <a:spAutoFit/>
              </a:bodyPr>
              <a:lstStyle/>
              <a:p>
                <a:pPr marL="252095" indent="252095" algn="just">
                  <a:lnSpc>
                    <a:spcPct val="150000"/>
                  </a:lnSpc>
                  <a:spcAft>
                    <a:spcPts val="0"/>
                  </a:spcAft>
                </a:pPr>
                <a14:m>
                  <m:oMath xmlns:m="http://schemas.openxmlformats.org/officeDocument/2006/math">
                    <m:r>
                      <m:rPr>
                        <m:sty m:val="p"/>
                      </m:rPr>
                      <a:rPr lang="es-ES">
                        <a:latin typeface="Cambria Math" panose="02040503050406030204" pitchFamily="18" charset="0"/>
                        <a:ea typeface="Calibri" panose="020F0502020204030204" pitchFamily="34" charset="0"/>
                        <a:cs typeface="Arial" panose="020B0604020202020204" pitchFamily="34" charset="0"/>
                      </a:rPr>
                      <m:t>Ri</m:t>
                    </m:r>
                    <m:r>
                      <a:rPr lang="es-ES">
                        <a:latin typeface="Cambria Math" panose="02040503050406030204" pitchFamily="18" charset="0"/>
                        <a:ea typeface="Calibri" panose="020F0502020204030204" pitchFamily="34" charset="0"/>
                        <a:cs typeface="Arial" panose="020B0604020202020204" pitchFamily="34" charset="0"/>
                      </a:rPr>
                      <m:t>=∅</m:t>
                    </m:r>
                    <m:r>
                      <a:rPr lang="es-ES" i="1">
                        <a:effectLst/>
                        <a:latin typeface="Cambria Math" panose="02040503050406030204" pitchFamily="18" charset="0"/>
                        <a:ea typeface="Calibri" panose="020F0502020204030204" pitchFamily="34" charset="0"/>
                        <a:cs typeface="Arial" panose="020B0604020202020204" pitchFamily="34" charset="0"/>
                      </a:rPr>
                      <m:t>∗</m:t>
                    </m:r>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a:effectLst/>
                            <a:latin typeface="Cambria Math" panose="02040503050406030204" pitchFamily="18" charset="0"/>
                            <a:ea typeface="Calibri" panose="020F0502020204030204" pitchFamily="34" charset="0"/>
                            <a:cs typeface="Arial" panose="020B0604020202020204" pitchFamily="34" charset="0"/>
                          </a:rPr>
                          <m:t>1,2</m:t>
                        </m:r>
                        <m:r>
                          <a:rPr lang="es-ES" i="1">
                            <a:effectLst/>
                            <a:latin typeface="Cambria Math" panose="02040503050406030204" pitchFamily="18" charset="0"/>
                            <a:ea typeface="Calibri" panose="020F0502020204030204" pitchFamily="34" charset="0"/>
                            <a:cs typeface="Arial" panose="020B0604020202020204" pitchFamily="34" charset="0"/>
                          </a:rPr>
                          <m:t>∗</m:t>
                        </m:r>
                        <m:r>
                          <m:rPr>
                            <m:sty m:val="p"/>
                          </m:rPr>
                          <a:rPr lang="es-ES">
                            <a:effectLst/>
                            <a:latin typeface="Cambria Math" panose="02040503050406030204" pitchFamily="18" charset="0"/>
                            <a:ea typeface="Calibri" panose="020F0502020204030204" pitchFamily="34" charset="0"/>
                            <a:cs typeface="Arial" panose="020B0604020202020204" pitchFamily="34" charset="0"/>
                          </a:rPr>
                          <m:t>Lc</m:t>
                        </m:r>
                        <m:r>
                          <a:rPr lang="es-ES" i="1">
                            <a:effectLst/>
                            <a:latin typeface="Cambria Math" panose="02040503050406030204" pitchFamily="18" charset="0"/>
                            <a:ea typeface="Calibri" panose="020F0502020204030204" pitchFamily="34" charset="0"/>
                            <a:cs typeface="Arial" panose="020B0604020202020204" pitchFamily="34" charset="0"/>
                          </a:rPr>
                          <m:t>∗</m:t>
                        </m:r>
                        <m:r>
                          <a:rPr lang="es-ES">
                            <a:effectLst/>
                            <a:latin typeface="Cambria Math" panose="02040503050406030204" pitchFamily="18" charset="0"/>
                            <a:ea typeface="Calibri" panose="020F0502020204030204" pitchFamily="34" charset="0"/>
                            <a:cs typeface="Arial" panose="020B0604020202020204" pitchFamily="34" charset="0"/>
                          </a:rPr>
                          <m:t>2,54</m:t>
                        </m:r>
                        <m:r>
                          <a:rPr lang="es-ES" i="1">
                            <a:effectLst/>
                            <a:latin typeface="Cambria Math" panose="02040503050406030204" pitchFamily="18" charset="0"/>
                            <a:ea typeface="Calibri" panose="020F0502020204030204" pitchFamily="34" charset="0"/>
                            <a:cs typeface="Arial" panose="020B0604020202020204" pitchFamily="34" charset="0"/>
                          </a:rPr>
                          <m:t>∗</m:t>
                        </m:r>
                        <m:r>
                          <m:rPr>
                            <m:sty m:val="p"/>
                          </m:rPr>
                          <a:rPr lang="es-ES">
                            <a:effectLst/>
                            <a:latin typeface="Cambria Math" panose="02040503050406030204" pitchFamily="18" charset="0"/>
                            <a:ea typeface="Calibri" panose="020F0502020204030204" pitchFamily="34" charset="0"/>
                            <a:cs typeface="Arial" panose="020B0604020202020204" pitchFamily="34" charset="0"/>
                          </a:rPr>
                          <m:t>Su</m:t>
                        </m:r>
                      </m:e>
                    </m:d>
                    <m:r>
                      <a:rPr lang="es-ES" i="1">
                        <a:effectLst/>
                        <a:latin typeface="Cambria Math" panose="02040503050406030204" pitchFamily="18" charset="0"/>
                        <a:ea typeface="Calibri" panose="020F0502020204030204" pitchFamily="34" charset="0"/>
                        <a:cs typeface="Arial" panose="020B0604020202020204" pitchFamily="34" charset="0"/>
                      </a:rPr>
                      <m:t>∗</m:t>
                    </m:r>
                    <m:r>
                      <m:rPr>
                        <m:sty m:val="p"/>
                      </m:rPr>
                      <a:rPr lang="es-ES">
                        <a:effectLst/>
                        <a:latin typeface="Cambria Math" panose="02040503050406030204" pitchFamily="18" charset="0"/>
                        <a:ea typeface="Calibri" panose="020F0502020204030204" pitchFamily="34" charset="0"/>
                        <a:cs typeface="Arial" panose="020B0604020202020204" pitchFamily="34" charset="0"/>
                      </a:rPr>
                      <m:t>t</m:t>
                    </m:r>
                  </m:oMath>
                </a14:m>
                <a:r>
                  <a:rPr lang="es-ES" dirty="0">
                    <a:effectLst/>
                    <a:latin typeface="Arial" panose="020B0604020202020204" pitchFamily="34" charset="0"/>
                    <a:ea typeface="Times New Roman" panose="02020603050405020304" pitchFamily="18" charset="0"/>
                    <a:cs typeface="Arial" panose="020B0604020202020204" pitchFamily="34" charset="0"/>
                  </a:rPr>
                  <a:t>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pPr>
                <a14:m>
                  <m:oMathPara xmlns:m="http://schemas.openxmlformats.org/officeDocument/2006/math">
                    <m:oMathParaPr>
                      <m:jc m:val="centerGroup"/>
                    </m:oMathParaPr>
                    <m:oMath xmlns:m="http://schemas.openxmlformats.org/officeDocument/2006/math">
                      <m:r>
                        <a:rPr lang="es-ES">
                          <a:effectLst/>
                          <a:latin typeface="Cambria Math" panose="02040503050406030204" pitchFamily="18" charset="0"/>
                          <a:ea typeface="Calibri" panose="020F0502020204030204" pitchFamily="34" charset="0"/>
                          <a:cs typeface="Arial" panose="020B0604020202020204" pitchFamily="34" charset="0"/>
                        </a:rPr>
                        <m:t>∅ </m:t>
                      </m:r>
                      <m:r>
                        <m:rPr>
                          <m:sty m:val="p"/>
                        </m:rPr>
                        <a:rPr lang="es-ES">
                          <a:effectLst/>
                          <a:latin typeface="Cambria Math" panose="02040503050406030204" pitchFamily="18" charset="0"/>
                          <a:ea typeface="Calibri" panose="020F0502020204030204" pitchFamily="34" charset="0"/>
                          <a:cs typeface="Arial" panose="020B0604020202020204" pitchFamily="34" charset="0"/>
                        </a:rPr>
                        <m:t>Factor</m:t>
                      </m:r>
                      <m:r>
                        <a:rPr lang="es-ES">
                          <a:effectLst/>
                          <a:latin typeface="Cambria Math" panose="02040503050406030204" pitchFamily="18" charset="0"/>
                          <a:ea typeface="Calibri" panose="020F0502020204030204" pitchFamily="34" charset="0"/>
                          <a:cs typeface="Arial" panose="020B0604020202020204" pitchFamily="34" charset="0"/>
                        </a:rPr>
                        <m:t> </m:t>
                      </m:r>
                      <m:r>
                        <m:rPr>
                          <m:sty m:val="p"/>
                        </m:rPr>
                        <a:rPr lang="es-ES">
                          <a:effectLst/>
                          <a:latin typeface="Cambria Math" panose="02040503050406030204" pitchFamily="18" charset="0"/>
                          <a:ea typeface="Calibri" panose="020F0502020204030204" pitchFamily="34" charset="0"/>
                          <a:cs typeface="Arial" panose="020B0604020202020204" pitchFamily="34" charset="0"/>
                        </a:rPr>
                        <m:t>de</m:t>
                      </m:r>
                      <m:r>
                        <a:rPr lang="es-ES">
                          <a:effectLst/>
                          <a:latin typeface="Cambria Math" panose="02040503050406030204" pitchFamily="18" charset="0"/>
                          <a:ea typeface="Calibri" panose="020F0502020204030204" pitchFamily="34" charset="0"/>
                          <a:cs typeface="Arial" panose="020B0604020202020204" pitchFamily="34" charset="0"/>
                        </a:rPr>
                        <m:t> </m:t>
                      </m:r>
                      <m:r>
                        <m:rPr>
                          <m:sty m:val="p"/>
                        </m:rPr>
                        <a:rPr lang="es-ES">
                          <a:effectLst/>
                          <a:latin typeface="Cambria Math" panose="02040503050406030204" pitchFamily="18" charset="0"/>
                          <a:ea typeface="Calibri" panose="020F0502020204030204" pitchFamily="34" charset="0"/>
                          <a:cs typeface="Arial" panose="020B0604020202020204" pitchFamily="34" charset="0"/>
                        </a:rPr>
                        <m:t>resistencia</m:t>
                      </m:r>
                      <m:r>
                        <a:rPr lang="es-ES">
                          <a:effectLst/>
                          <a:latin typeface="Cambria Math" panose="02040503050406030204" pitchFamily="18" charset="0"/>
                          <a:ea typeface="Calibri" panose="020F0502020204030204" pitchFamily="34" charset="0"/>
                          <a:cs typeface="Arial" panose="020B0604020202020204" pitchFamily="34" charset="0"/>
                        </a:rPr>
                        <m:t>=0,75</m:t>
                      </m:r>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pPr>
                <a:r>
                  <a:rPr lang="es-ES" dirty="0">
                    <a:effectLst/>
                    <a:latin typeface="Arial" panose="020B0604020202020204" pitchFamily="34" charset="0"/>
                    <a:ea typeface="Times New Roman" panose="02020603050405020304" pitchFamily="18" charset="0"/>
                    <a:cs typeface="Arial" panose="020B0604020202020204" pitchFamily="34" charset="0"/>
                  </a:rPr>
                  <a:t>Su=4080 Kg /cm</a:t>
                </a:r>
                <a:r>
                  <a:rPr lang="es-ES" baseline="30000" dirty="0">
                    <a:effectLst/>
                    <a:latin typeface="Arial" panose="020B0604020202020204" pitchFamily="34" charset="0"/>
                    <a:ea typeface="Times New Roman" panose="02020603050405020304" pitchFamily="18" charset="0"/>
                    <a:cs typeface="Arial" panose="020B0604020202020204" pitchFamily="34" charset="0"/>
                  </a:rPr>
                  <a:t>2</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s-ES">
                          <a:effectLst/>
                          <a:latin typeface="Cambria Math" panose="02040503050406030204" pitchFamily="18" charset="0"/>
                          <a:ea typeface="Calibri" panose="020F0502020204030204" pitchFamily="34" charset="0"/>
                          <a:cs typeface="Arial" panose="020B0604020202020204" pitchFamily="34" charset="0"/>
                        </a:rPr>
                        <m:t>Ri</m:t>
                      </m:r>
                      <m:r>
                        <a:rPr lang="es-ES">
                          <a:effectLst/>
                          <a:latin typeface="Cambria Math" panose="02040503050406030204" pitchFamily="18" charset="0"/>
                          <a:ea typeface="Calibri" panose="020F0502020204030204" pitchFamily="34" charset="0"/>
                          <a:cs typeface="Arial" panose="020B0604020202020204" pitchFamily="34" charset="0"/>
                        </a:rPr>
                        <m:t>=1,11</m:t>
                      </m:r>
                      <m:r>
                        <a:rPr lang="es-ES" i="1">
                          <a:effectLst/>
                          <a:latin typeface="Cambria Math" panose="02040503050406030204" pitchFamily="18" charset="0"/>
                          <a:ea typeface="Calibri" panose="020F0502020204030204" pitchFamily="34" charset="0"/>
                          <a:cs typeface="Arial" panose="020B0604020202020204" pitchFamily="34" charset="0"/>
                        </a:rPr>
                        <m:t>∗</m:t>
                      </m:r>
                      <m:sSup>
                        <m:sSupPr>
                          <m:ctrlPr>
                            <a:rPr lang="es-EC" i="1">
                              <a:effectLst/>
                              <a:latin typeface="Cambria Math" panose="02040503050406030204" pitchFamily="18" charset="0"/>
                              <a:ea typeface="Calibri" panose="020F0502020204030204" pitchFamily="34" charset="0"/>
                              <a:cs typeface="Arial" panose="020B0604020202020204" pitchFamily="34" charset="0"/>
                            </a:rPr>
                          </m:ctrlPr>
                        </m:sSupPr>
                        <m:e>
                          <m:r>
                            <a:rPr lang="es-ES">
                              <a:effectLst/>
                              <a:latin typeface="Cambria Math" panose="02040503050406030204" pitchFamily="18" charset="0"/>
                              <a:ea typeface="Calibri" panose="020F0502020204030204" pitchFamily="34" charset="0"/>
                              <a:cs typeface="Arial" panose="020B0604020202020204" pitchFamily="34" charset="0"/>
                            </a:rPr>
                            <m:t>10</m:t>
                          </m:r>
                        </m:e>
                        <m:sup>
                          <m:r>
                            <a:rPr lang="es-ES">
                              <a:effectLst/>
                              <a:latin typeface="Cambria Math" panose="02040503050406030204" pitchFamily="18" charset="0"/>
                              <a:ea typeface="Calibri" panose="020F0502020204030204" pitchFamily="34" charset="0"/>
                              <a:cs typeface="Arial" panose="020B0604020202020204" pitchFamily="34" charset="0"/>
                            </a:rPr>
                            <m:t>4</m:t>
                          </m:r>
                        </m:sup>
                      </m:sSup>
                      <m:r>
                        <a:rPr lang="es-ES" i="1">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t</m:t>
                      </m:r>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8203842" y="2835844"/>
                <a:ext cx="4610638" cy="1754326"/>
              </a:xfrm>
              <a:prstGeom prst="rect">
                <a:avLst/>
              </a:prstGeom>
              <a:blipFill rotWithShape="0">
                <a:blip r:embed="rId3" cstate="print"/>
                <a:stretch>
                  <a:fillRect/>
                </a:stretch>
              </a:blipFill>
            </p:spPr>
            <p:txBody>
              <a:bodyPr/>
              <a:lstStyle/>
              <a:p>
                <a:r>
                  <a:rPr lang="es-EC">
                    <a:noFill/>
                  </a:rPr>
                  <a:t> </a:t>
                </a:r>
              </a:p>
            </p:txBody>
          </p:sp>
        </mc:Fallback>
      </mc:AlternateContent>
      <p:pic>
        <p:nvPicPr>
          <p:cNvPr id="6" name="Imagen 5"/>
          <p:cNvPicPr/>
          <p:nvPr/>
        </p:nvPicPr>
        <p:blipFill rotWithShape="1">
          <a:blip r:embed="rId4" cstate="print"/>
          <a:srcRect l="14964" t="35057" r="22992" b="16577"/>
          <a:stretch/>
        </p:blipFill>
        <p:spPr bwMode="auto">
          <a:xfrm>
            <a:off x="154746" y="1871025"/>
            <a:ext cx="3601328" cy="32355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1622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Diseño placa de corte</a:t>
            </a:r>
            <a:endParaRPr lang="es-EC" dirty="0"/>
          </a:p>
        </p:txBody>
      </p:sp>
      <mc:AlternateContent xmlns:mc="http://schemas.openxmlformats.org/markup-compatibility/2006" xmlns:a14="http://schemas.microsoft.com/office/drawing/2010/main">
        <mc:Choice Requires="a14">
          <p:sp>
            <p:nvSpPr>
              <p:cNvPr id="4" name="Rectángulo 3"/>
              <p:cNvSpPr/>
              <p:nvPr/>
            </p:nvSpPr>
            <p:spPr>
              <a:xfrm>
                <a:off x="704046" y="2389703"/>
                <a:ext cx="6096000" cy="2342116"/>
              </a:xfrm>
              <a:prstGeom prst="rect">
                <a:avLst/>
              </a:prstGeom>
            </p:spPr>
            <p:txBody>
              <a:bodyPr>
                <a:spAutoFit/>
              </a:bodyPr>
              <a:lstStyle/>
              <a:p>
                <a:pPr marL="252095" indent="252095" algn="just">
                  <a:lnSpc>
                    <a:spcPct val="150000"/>
                  </a:lnSpc>
                  <a:spcAft>
                    <a:spcPts val="0"/>
                  </a:spcAft>
                </a:pPr>
                <a:r>
                  <a:rPr lang="es-ES" dirty="0" smtClean="0">
                    <a:latin typeface="Arial" panose="020B0604020202020204" pitchFamily="34" charset="0"/>
                    <a:ea typeface="Calibri" panose="020F0502020204030204" pitchFamily="34" charset="0"/>
                    <a:cs typeface="Arial" panose="020B0604020202020204" pitchFamily="34" charset="0"/>
                  </a:rPr>
                  <a:t>Para el segundo agujero</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pPr>
                <a14:m>
                  <m:oMath xmlns:m="http://schemas.openxmlformats.org/officeDocument/2006/math">
                    <m:r>
                      <m:rPr>
                        <m:sty m:val="p"/>
                      </m:rPr>
                      <a:rPr lang="es-ES">
                        <a:effectLst/>
                        <a:latin typeface="Cambria Math" panose="02040503050406030204" pitchFamily="18" charset="0"/>
                        <a:ea typeface="Calibri" panose="020F0502020204030204" pitchFamily="34" charset="0"/>
                        <a:cs typeface="Arial" panose="020B0604020202020204" pitchFamily="34" charset="0"/>
                      </a:rPr>
                      <m:t>Lc</m:t>
                    </m:r>
                    <m:r>
                      <a:rPr lang="es-EC" b="0" i="0" smtClean="0">
                        <a:effectLst/>
                        <a:latin typeface="Cambria Math" panose="02040503050406030204" pitchFamily="18" charset="0"/>
                        <a:ea typeface="Calibri" panose="020F0502020204030204" pitchFamily="34" charset="0"/>
                        <a:cs typeface="Arial" panose="020B0604020202020204" pitchFamily="34" charset="0"/>
                      </a:rPr>
                      <m:t>1</m:t>
                    </m:r>
                    <m:r>
                      <a:rPr lang="es-ES">
                        <a:effectLst/>
                        <a:latin typeface="Cambria Math" panose="02040503050406030204" pitchFamily="18" charset="0"/>
                        <a:ea typeface="Calibri" panose="020F0502020204030204" pitchFamily="34" charset="0"/>
                        <a:cs typeface="Arial" panose="020B0604020202020204" pitchFamily="34" charset="0"/>
                      </a:rPr>
                      <m:t>=</m:t>
                    </m:r>
                    <m:f>
                      <m:fPr>
                        <m:ctrlPr>
                          <a:rPr lang="es-EC" i="1">
                            <a:effectLst/>
                            <a:latin typeface="Cambria Math" panose="02040503050406030204" pitchFamily="18" charset="0"/>
                            <a:ea typeface="Calibri" panose="020F0502020204030204" pitchFamily="34" charset="0"/>
                            <a:cs typeface="Arial" panose="020B0604020202020204" pitchFamily="34" charset="0"/>
                          </a:rPr>
                        </m:ctrlPr>
                      </m:fPr>
                      <m:num>
                        <m:r>
                          <m:rPr>
                            <m:sty m:val="p"/>
                          </m:rPr>
                          <a:rPr lang="es-ES">
                            <a:effectLst/>
                            <a:latin typeface="Cambria Math" panose="02040503050406030204" pitchFamily="18" charset="0"/>
                            <a:ea typeface="Calibri" panose="020F0502020204030204" pitchFamily="34" charset="0"/>
                            <a:cs typeface="Arial" panose="020B0604020202020204" pitchFamily="34" charset="0"/>
                          </a:rPr>
                          <m:t>sp</m:t>
                        </m:r>
                      </m:num>
                      <m:den>
                        <m:r>
                          <a:rPr lang="es-ES">
                            <a:effectLst/>
                            <a:latin typeface="Cambria Math" panose="02040503050406030204" pitchFamily="18" charset="0"/>
                            <a:ea typeface="Calibri" panose="020F0502020204030204" pitchFamily="34" charset="0"/>
                            <a:cs typeface="Arial" panose="020B0604020202020204" pitchFamily="34" charset="0"/>
                          </a:rPr>
                          <m:t>25,4</m:t>
                        </m:r>
                      </m:den>
                    </m:f>
                    <m:r>
                      <a:rPr lang="es-ES" i="1">
                        <a:effectLst/>
                        <a:latin typeface="Cambria Math" panose="02040503050406030204" pitchFamily="18" charset="0"/>
                        <a:ea typeface="Calibri" panose="020F0502020204030204" pitchFamily="34" charset="0"/>
                        <a:cs typeface="Arial" panose="020B0604020202020204" pitchFamily="34" charset="0"/>
                      </a:rPr>
                      <m:t>−</m:t>
                    </m:r>
                    <m:r>
                      <m:rPr>
                        <m:sty m:val="p"/>
                      </m:rPr>
                      <a:rPr lang="es-ES">
                        <a:effectLst/>
                        <a:latin typeface="Cambria Math" panose="02040503050406030204" pitchFamily="18" charset="0"/>
                        <a:ea typeface="Calibri" panose="020F0502020204030204" pitchFamily="34" charset="0"/>
                        <a:cs typeface="Arial" panose="020B0604020202020204" pitchFamily="34" charset="0"/>
                      </a:rPr>
                      <m:t>Da</m:t>
                    </m:r>
                    <m:r>
                      <a:rPr lang="es-ES">
                        <a:effectLst/>
                        <a:latin typeface="Cambria Math" panose="02040503050406030204" pitchFamily="18" charset="0"/>
                        <a:ea typeface="Calibri" panose="020F0502020204030204" pitchFamily="34" charset="0"/>
                        <a:cs typeface="Arial" panose="020B0604020202020204" pitchFamily="34" charset="0"/>
                      </a:rPr>
                      <m:t>=5,139</m:t>
                    </m:r>
                  </m:oMath>
                </a14:m>
                <a:r>
                  <a:rPr lang="es-ES" dirty="0">
                    <a:effectLst/>
                    <a:latin typeface="Arial" panose="020B0604020202020204" pitchFamily="34" charset="0"/>
                    <a:ea typeface="Times New Roman" panose="02020603050405020304" pitchFamily="18" charset="0"/>
                    <a:cs typeface="Arial" panose="020B0604020202020204" pitchFamily="34" charset="0"/>
                  </a:rPr>
                  <a:t>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pPr>
                <a:r>
                  <a:rPr lang="es-ES" dirty="0">
                    <a:effectLst/>
                    <a:latin typeface="Arial" panose="020B0604020202020204" pitchFamily="34" charset="0"/>
                    <a:ea typeface="Calibri" panose="020F0502020204030204" pitchFamily="34" charset="0"/>
                    <a:cs typeface="Arial" panose="020B0604020202020204" pitchFamily="34" charset="0"/>
                  </a:rPr>
                  <a:t>Por lo tanto Lc1 </a:t>
                </a:r>
                <a:r>
                  <a:rPr lang="es-ES" dirty="0" smtClean="0">
                    <a:latin typeface="Arial" panose="020B0604020202020204" pitchFamily="34" charset="0"/>
                    <a:ea typeface="Calibri" panose="020F0502020204030204" pitchFamily="34" charset="0"/>
                    <a:cs typeface="Arial" panose="020B0604020202020204" pitchFamily="34" charset="0"/>
                  </a:rPr>
                  <a:t>&gt;2d</a:t>
                </a:r>
                <a:endParaRPr lang="es-ES" dirty="0" smtClean="0">
                  <a:effectLst/>
                  <a:latin typeface="Arial" panose="020B0604020202020204" pitchFamily="34" charset="0"/>
                  <a:ea typeface="Calibri" panose="020F0502020204030204" pitchFamily="34" charset="0"/>
                  <a:cs typeface="Arial" panose="020B0604020202020204" pitchFamily="34" charset="0"/>
                </a:endParaRPr>
              </a:p>
              <a:p>
                <a:pPr marL="252095" indent="252095" algn="just">
                  <a:lnSpc>
                    <a:spcPct val="150000"/>
                  </a:lnSpc>
                  <a:spcAft>
                    <a:spcPts val="0"/>
                  </a:spcAft>
                </a:pPr>
                <a14:m>
                  <m:oMath xmlns:m="http://schemas.openxmlformats.org/officeDocument/2006/math">
                    <m:r>
                      <m:rPr>
                        <m:sty m:val="p"/>
                      </m:rPr>
                      <a:rPr lang="es-ES">
                        <a:effectLst/>
                        <a:latin typeface="Cambria Math" panose="02040503050406030204" pitchFamily="18" charset="0"/>
                        <a:ea typeface="Calibri" panose="020F0502020204030204" pitchFamily="34" charset="0"/>
                        <a:cs typeface="Arial" panose="020B0604020202020204" pitchFamily="34" charset="0"/>
                      </a:rPr>
                      <m:t>R</m:t>
                    </m:r>
                    <m:r>
                      <a:rPr lang="es-ES">
                        <a:effectLst/>
                        <a:latin typeface="Cambria Math" panose="02040503050406030204" pitchFamily="18" charset="0"/>
                        <a:ea typeface="Calibri" panose="020F0502020204030204" pitchFamily="34" charset="0"/>
                        <a:cs typeface="Arial" panose="020B0604020202020204" pitchFamily="34" charset="0"/>
                      </a:rPr>
                      <m:t>2=∅</m:t>
                    </m:r>
                    <m:r>
                      <a:rPr lang="es-ES" i="1">
                        <a:effectLst/>
                        <a:latin typeface="Cambria Math" panose="02040503050406030204" pitchFamily="18" charset="0"/>
                        <a:ea typeface="Calibri" panose="020F0502020204030204" pitchFamily="34" charset="0"/>
                        <a:cs typeface="Arial" panose="020B0604020202020204" pitchFamily="34" charset="0"/>
                      </a:rPr>
                      <m:t>∗</m:t>
                    </m:r>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a:effectLst/>
                            <a:latin typeface="Cambria Math" panose="02040503050406030204" pitchFamily="18" charset="0"/>
                            <a:ea typeface="Calibri" panose="020F0502020204030204" pitchFamily="34" charset="0"/>
                            <a:cs typeface="Arial" panose="020B0604020202020204" pitchFamily="34" charset="0"/>
                          </a:rPr>
                          <m:t>2,4</m:t>
                        </m:r>
                        <m:r>
                          <a:rPr lang="es-ES" i="1">
                            <a:effectLst/>
                            <a:latin typeface="Cambria Math" panose="02040503050406030204" pitchFamily="18" charset="0"/>
                            <a:ea typeface="Calibri" panose="020F0502020204030204" pitchFamily="34" charset="0"/>
                            <a:cs typeface="Arial" panose="020B0604020202020204" pitchFamily="34" charset="0"/>
                          </a:rPr>
                          <m:t>∗</m:t>
                        </m:r>
                        <m:r>
                          <m:rPr>
                            <m:sty m:val="p"/>
                          </m:rPr>
                          <a:rPr lang="es-ES">
                            <a:effectLst/>
                            <a:latin typeface="Cambria Math" panose="02040503050406030204" pitchFamily="18" charset="0"/>
                            <a:ea typeface="Calibri" panose="020F0502020204030204" pitchFamily="34" charset="0"/>
                            <a:cs typeface="Arial" panose="020B0604020202020204" pitchFamily="34" charset="0"/>
                          </a:rPr>
                          <m:t>dp</m:t>
                        </m:r>
                        <m:r>
                          <a:rPr lang="es-ES" i="1">
                            <a:effectLst/>
                            <a:latin typeface="Cambria Math" panose="02040503050406030204" pitchFamily="18" charset="0"/>
                            <a:ea typeface="Calibri" panose="020F0502020204030204" pitchFamily="34" charset="0"/>
                            <a:cs typeface="Arial" panose="020B0604020202020204" pitchFamily="34" charset="0"/>
                          </a:rPr>
                          <m:t>∗</m:t>
                        </m:r>
                        <m:r>
                          <a:rPr lang="es-ES">
                            <a:effectLst/>
                            <a:latin typeface="Cambria Math" panose="02040503050406030204" pitchFamily="18" charset="0"/>
                            <a:ea typeface="Calibri" panose="020F0502020204030204" pitchFamily="34" charset="0"/>
                            <a:cs typeface="Arial" panose="020B0604020202020204" pitchFamily="34" charset="0"/>
                          </a:rPr>
                          <m:t>2,54</m:t>
                        </m:r>
                        <m:r>
                          <a:rPr lang="es-ES" i="1">
                            <a:effectLst/>
                            <a:latin typeface="Cambria Math" panose="02040503050406030204" pitchFamily="18" charset="0"/>
                            <a:ea typeface="Calibri" panose="020F0502020204030204" pitchFamily="34" charset="0"/>
                            <a:cs typeface="Arial" panose="020B0604020202020204" pitchFamily="34" charset="0"/>
                          </a:rPr>
                          <m:t>∗</m:t>
                        </m:r>
                        <m:r>
                          <m:rPr>
                            <m:sty m:val="p"/>
                          </m:rPr>
                          <a:rPr lang="es-ES">
                            <a:effectLst/>
                            <a:latin typeface="Cambria Math" panose="02040503050406030204" pitchFamily="18" charset="0"/>
                            <a:ea typeface="Calibri" panose="020F0502020204030204" pitchFamily="34" charset="0"/>
                            <a:cs typeface="Arial" panose="020B0604020202020204" pitchFamily="34" charset="0"/>
                          </a:rPr>
                          <m:t>Su</m:t>
                        </m:r>
                      </m:e>
                    </m:d>
                    <m:r>
                      <a:rPr lang="es-ES" i="1">
                        <a:effectLst/>
                        <a:latin typeface="Cambria Math" panose="02040503050406030204" pitchFamily="18" charset="0"/>
                        <a:ea typeface="Calibri" panose="020F0502020204030204" pitchFamily="34" charset="0"/>
                        <a:cs typeface="Arial" panose="020B0604020202020204" pitchFamily="34" charset="0"/>
                      </a:rPr>
                      <m:t>∗</m:t>
                    </m:r>
                    <m:r>
                      <m:rPr>
                        <m:sty m:val="p"/>
                      </m:rPr>
                      <a:rPr lang="es-ES">
                        <a:effectLst/>
                        <a:latin typeface="Cambria Math" panose="02040503050406030204" pitchFamily="18" charset="0"/>
                        <a:ea typeface="Calibri" panose="020F0502020204030204" pitchFamily="34" charset="0"/>
                        <a:cs typeface="Arial" panose="020B0604020202020204" pitchFamily="34" charset="0"/>
                      </a:rPr>
                      <m:t>t</m:t>
                    </m:r>
                  </m:oMath>
                </a14:m>
                <a:r>
                  <a:rPr lang="es-ES" dirty="0">
                    <a:effectLst/>
                    <a:latin typeface="Arial" panose="020B0604020202020204" pitchFamily="34" charset="0"/>
                    <a:ea typeface="Times New Roman" panose="02020603050405020304" pitchFamily="18" charset="0"/>
                    <a:cs typeface="Arial" panose="020B0604020202020204" pitchFamily="34" charset="0"/>
                  </a:rPr>
                  <a:t>  </a:t>
                </a:r>
                <a:endParaRPr lang="es-ES" dirty="0">
                  <a:latin typeface="Arial" panose="020B0604020202020204" pitchFamily="34" charset="0"/>
                  <a:ea typeface="Times New Roman" panose="02020603050405020304" pitchFamily="18" charset="0"/>
                  <a:cs typeface="Arial" panose="020B0604020202020204" pitchFamily="34" charset="0"/>
                </a:endParaRPr>
              </a:p>
              <a:p>
                <a:pPr marL="252095" indent="252095"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s-ES">
                          <a:effectLst/>
                          <a:latin typeface="Cambria Math" panose="02040503050406030204" pitchFamily="18" charset="0"/>
                          <a:ea typeface="Calibri" panose="020F0502020204030204" pitchFamily="34" charset="0"/>
                          <a:cs typeface="Arial" panose="020B0604020202020204" pitchFamily="34" charset="0"/>
                        </a:rPr>
                        <m:t>R</m:t>
                      </m:r>
                      <m:r>
                        <a:rPr lang="es-ES">
                          <a:effectLst/>
                          <a:latin typeface="Cambria Math" panose="02040503050406030204" pitchFamily="18" charset="0"/>
                          <a:ea typeface="Calibri" panose="020F0502020204030204" pitchFamily="34" charset="0"/>
                          <a:cs typeface="Arial" panose="020B0604020202020204" pitchFamily="34" charset="0"/>
                        </a:rPr>
                        <m:t>2=1,166</m:t>
                      </m:r>
                      <m:r>
                        <a:rPr lang="es-ES" i="1">
                          <a:effectLst/>
                          <a:latin typeface="Cambria Math" panose="02040503050406030204" pitchFamily="18" charset="0"/>
                          <a:ea typeface="Calibri" panose="020F0502020204030204" pitchFamily="34" charset="0"/>
                          <a:cs typeface="Arial" panose="020B0604020202020204" pitchFamily="34" charset="0"/>
                        </a:rPr>
                        <m:t>∗</m:t>
                      </m:r>
                      <m:sSup>
                        <m:sSupPr>
                          <m:ctrlPr>
                            <a:rPr lang="es-EC" i="1">
                              <a:effectLst/>
                              <a:latin typeface="Cambria Math" panose="02040503050406030204" pitchFamily="18" charset="0"/>
                              <a:ea typeface="Calibri" panose="020F0502020204030204" pitchFamily="34" charset="0"/>
                              <a:cs typeface="Arial" panose="020B0604020202020204" pitchFamily="34" charset="0"/>
                            </a:rPr>
                          </m:ctrlPr>
                        </m:sSupPr>
                        <m:e>
                          <m:r>
                            <a:rPr lang="es-ES">
                              <a:effectLst/>
                              <a:latin typeface="Cambria Math" panose="02040503050406030204" pitchFamily="18" charset="0"/>
                              <a:ea typeface="Calibri" panose="020F0502020204030204" pitchFamily="34" charset="0"/>
                              <a:cs typeface="Arial" panose="020B0604020202020204" pitchFamily="34" charset="0"/>
                            </a:rPr>
                            <m:t>10</m:t>
                          </m:r>
                        </m:e>
                        <m:sup>
                          <m:r>
                            <a:rPr lang="es-ES">
                              <a:effectLst/>
                              <a:latin typeface="Cambria Math" panose="02040503050406030204" pitchFamily="18" charset="0"/>
                              <a:ea typeface="Calibri" panose="020F0502020204030204" pitchFamily="34" charset="0"/>
                              <a:cs typeface="Arial" panose="020B0604020202020204" pitchFamily="34" charset="0"/>
                            </a:rPr>
                            <m:t>4</m:t>
                          </m:r>
                        </m:sup>
                      </m:sSup>
                      <m:r>
                        <a:rPr lang="es-ES" i="1">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t</m:t>
                      </m:r>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704046" y="2389703"/>
                <a:ext cx="6096000" cy="2342116"/>
              </a:xfrm>
              <a:prstGeom prst="rect">
                <a:avLst/>
              </a:prstGeom>
              <a:blipFill rotWithShape="0">
                <a:blip r:embed="rId2" cstate="print"/>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6409386" y="2411905"/>
                <a:ext cx="6096000" cy="1754326"/>
              </a:xfrm>
              <a:prstGeom prst="rect">
                <a:avLst/>
              </a:prstGeom>
            </p:spPr>
            <p:txBody>
              <a:bodyPr>
                <a:spAutoFit/>
              </a:bodyPr>
              <a:lstStyle/>
              <a:p>
                <a:pPr marL="252095" indent="252095" algn="ctr">
                  <a:lnSpc>
                    <a:spcPct val="150000"/>
                  </a:lnSpc>
                  <a:spcAft>
                    <a:spcPts val="0"/>
                  </a:spcAft>
                </a:pPr>
                <a:r>
                  <a:rPr lang="es-ES" dirty="0">
                    <a:latin typeface="Arial" panose="020B0604020202020204" pitchFamily="34" charset="0"/>
                    <a:ea typeface="Calibri" panose="020F0502020204030204" pitchFamily="34" charset="0"/>
                    <a:cs typeface="Arial" panose="020B0604020202020204" pitchFamily="34" charset="0"/>
                  </a:rPr>
                  <a:t>Carga total=Resistencia de aplastamiento</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pPr>
                <a14:m>
                  <m:oMathPara xmlns:m="http://schemas.openxmlformats.org/officeDocument/2006/math">
                    <m:oMathParaPr>
                      <m:jc m:val="centerGroup"/>
                    </m:oMathParaPr>
                    <m:oMath xmlns:m="http://schemas.openxmlformats.org/officeDocument/2006/math">
                      <m:r>
                        <a:rPr lang="es-ES">
                          <a:effectLst/>
                          <a:latin typeface="Cambria Math" panose="02040503050406030204" pitchFamily="18" charset="0"/>
                          <a:ea typeface="Calibri" panose="020F0502020204030204" pitchFamily="34" charset="0"/>
                          <a:cs typeface="Arial" panose="020B0604020202020204" pitchFamily="34" charset="0"/>
                        </a:rPr>
                        <m:t>5000 </m:t>
                      </m:r>
                      <m:r>
                        <m:rPr>
                          <m:sty m:val="p"/>
                        </m:rPr>
                        <a:rPr lang="es-ES">
                          <a:effectLst/>
                          <a:latin typeface="Cambria Math" panose="02040503050406030204" pitchFamily="18" charset="0"/>
                          <a:ea typeface="Calibri" panose="020F0502020204030204" pitchFamily="34" charset="0"/>
                          <a:cs typeface="Arial" panose="020B0604020202020204" pitchFamily="34" charset="0"/>
                        </a:rPr>
                        <m:t>Kg</m:t>
                      </m:r>
                      <m:r>
                        <a:rPr lang="es-ES">
                          <a:effectLst/>
                          <a:latin typeface="Cambria Math" panose="02040503050406030204" pitchFamily="18" charset="0"/>
                          <a:ea typeface="Calibri" panose="020F0502020204030204" pitchFamily="34" charset="0"/>
                          <a:cs typeface="Arial" panose="020B0604020202020204" pitchFamily="34" charset="0"/>
                        </a:rPr>
                        <m:t>=1,11</m:t>
                      </m:r>
                      <m:r>
                        <a:rPr lang="es-ES" i="1">
                          <a:effectLst/>
                          <a:latin typeface="Cambria Math" panose="02040503050406030204" pitchFamily="18" charset="0"/>
                          <a:ea typeface="Calibri" panose="020F0502020204030204" pitchFamily="34" charset="0"/>
                          <a:cs typeface="Arial" panose="020B0604020202020204" pitchFamily="34" charset="0"/>
                        </a:rPr>
                        <m:t>∗</m:t>
                      </m:r>
                      <m:sSup>
                        <m:sSupPr>
                          <m:ctrlPr>
                            <a:rPr lang="es-EC" i="1">
                              <a:effectLst/>
                              <a:latin typeface="Cambria Math" panose="02040503050406030204" pitchFamily="18" charset="0"/>
                              <a:ea typeface="Calibri" panose="020F0502020204030204" pitchFamily="34" charset="0"/>
                              <a:cs typeface="Arial" panose="020B0604020202020204" pitchFamily="34" charset="0"/>
                            </a:rPr>
                          </m:ctrlPr>
                        </m:sSupPr>
                        <m:e>
                          <m:r>
                            <a:rPr lang="es-ES">
                              <a:effectLst/>
                              <a:latin typeface="Cambria Math" panose="02040503050406030204" pitchFamily="18" charset="0"/>
                              <a:ea typeface="Calibri" panose="020F0502020204030204" pitchFamily="34" charset="0"/>
                              <a:cs typeface="Arial" panose="020B0604020202020204" pitchFamily="34" charset="0"/>
                            </a:rPr>
                            <m:t>10</m:t>
                          </m:r>
                        </m:e>
                        <m:sup>
                          <m:r>
                            <a:rPr lang="es-ES">
                              <a:effectLst/>
                              <a:latin typeface="Cambria Math" panose="02040503050406030204" pitchFamily="18" charset="0"/>
                              <a:ea typeface="Calibri" panose="020F0502020204030204" pitchFamily="34" charset="0"/>
                              <a:cs typeface="Arial" panose="020B0604020202020204" pitchFamily="34" charset="0"/>
                            </a:rPr>
                            <m:t>4</m:t>
                          </m:r>
                        </m:sup>
                      </m:sSup>
                      <m:r>
                        <a:rPr lang="es-ES" i="1">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t</m:t>
                      </m:r>
                      <m:r>
                        <a:rPr lang="es-ES">
                          <a:effectLst/>
                          <a:latin typeface="Cambria Math" panose="02040503050406030204" pitchFamily="18" charset="0"/>
                          <a:ea typeface="Calibri" panose="020F0502020204030204" pitchFamily="34" charset="0"/>
                          <a:cs typeface="Arial" panose="020B0604020202020204" pitchFamily="34" charset="0"/>
                        </a:rPr>
                        <m:t>+1,166</m:t>
                      </m:r>
                      <m:r>
                        <a:rPr lang="es-ES" i="1">
                          <a:effectLst/>
                          <a:latin typeface="Cambria Math" panose="02040503050406030204" pitchFamily="18" charset="0"/>
                          <a:ea typeface="Calibri" panose="020F0502020204030204" pitchFamily="34" charset="0"/>
                          <a:cs typeface="Arial" panose="020B0604020202020204" pitchFamily="34" charset="0"/>
                        </a:rPr>
                        <m:t>∗</m:t>
                      </m:r>
                      <m:sSup>
                        <m:sSupPr>
                          <m:ctrlPr>
                            <a:rPr lang="es-EC" i="1">
                              <a:effectLst/>
                              <a:latin typeface="Cambria Math" panose="02040503050406030204" pitchFamily="18" charset="0"/>
                              <a:ea typeface="Calibri" panose="020F0502020204030204" pitchFamily="34" charset="0"/>
                              <a:cs typeface="Arial" panose="020B0604020202020204" pitchFamily="34" charset="0"/>
                            </a:rPr>
                          </m:ctrlPr>
                        </m:sSupPr>
                        <m:e>
                          <m:r>
                            <a:rPr lang="es-ES">
                              <a:effectLst/>
                              <a:latin typeface="Cambria Math" panose="02040503050406030204" pitchFamily="18" charset="0"/>
                              <a:ea typeface="Calibri" panose="020F0502020204030204" pitchFamily="34" charset="0"/>
                              <a:cs typeface="Arial" panose="020B0604020202020204" pitchFamily="34" charset="0"/>
                            </a:rPr>
                            <m:t>10</m:t>
                          </m:r>
                        </m:e>
                        <m:sup>
                          <m:r>
                            <a:rPr lang="es-ES">
                              <a:effectLst/>
                              <a:latin typeface="Cambria Math" panose="02040503050406030204" pitchFamily="18" charset="0"/>
                              <a:ea typeface="Calibri" panose="020F0502020204030204" pitchFamily="34" charset="0"/>
                              <a:cs typeface="Arial" panose="020B0604020202020204" pitchFamily="34" charset="0"/>
                            </a:rPr>
                            <m:t>4</m:t>
                          </m:r>
                        </m:sup>
                      </m:sSup>
                      <m:r>
                        <a:rPr lang="es-ES" i="1">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t</m:t>
                      </m:r>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pPr>
                <a:r>
                  <a:rPr lang="es-ES" dirty="0">
                    <a:effectLst/>
                    <a:latin typeface="Arial" panose="020B0604020202020204" pitchFamily="34" charset="0"/>
                    <a:ea typeface="Times New Roman" panose="02020603050405020304" pitchFamily="18" charset="0"/>
                    <a:cs typeface="Arial" panose="020B0604020202020204" pitchFamily="34" charset="0"/>
                  </a:rPr>
                  <a:t>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marL="252095" indent="252095" algn="ctr">
                  <a:lnSpc>
                    <a:spcPct val="150000"/>
                  </a:lnSpc>
                  <a:spcAft>
                    <a:spcPts val="0"/>
                  </a:spcAft>
                </a:pPr>
                <a:r>
                  <a:rPr lang="es-ES" dirty="0">
                    <a:effectLst/>
                    <a:latin typeface="Arial" panose="020B0604020202020204" pitchFamily="34" charset="0"/>
                    <a:ea typeface="Calibri" panose="020F0502020204030204" pitchFamily="34" charset="0"/>
                    <a:cs typeface="Arial" panose="020B0604020202020204" pitchFamily="34" charset="0"/>
                  </a:rPr>
                  <a:t>t=0,22 cm</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6409386" y="2411905"/>
                <a:ext cx="6096000" cy="1754326"/>
              </a:xfrm>
              <a:prstGeom prst="rect">
                <a:avLst/>
              </a:prstGeom>
              <a:blipFill rotWithShape="0">
                <a:blip r:embed="rId3" cstate="print"/>
                <a:stretch>
                  <a:fillRect b="-2091"/>
                </a:stretch>
              </a:blipFill>
            </p:spPr>
            <p:txBody>
              <a:bodyPr/>
              <a:lstStyle/>
              <a:p>
                <a:r>
                  <a:rPr lang="es-EC">
                    <a:noFill/>
                  </a:rPr>
                  <a:t> </a:t>
                </a:r>
              </a:p>
            </p:txBody>
          </p:sp>
        </mc:Fallback>
      </mc:AlternateContent>
    </p:spTree>
    <p:extLst>
      <p:ext uri="{BB962C8B-B14F-4D97-AF65-F5344CB8AC3E}">
        <p14:creationId xmlns:p14="http://schemas.microsoft.com/office/powerpoint/2010/main" val="1380696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35641"/>
          </a:xfrm>
        </p:spPr>
        <p:txBody>
          <a:bodyPr/>
          <a:lstStyle/>
          <a:p>
            <a:r>
              <a:rPr lang="es-EC" smtClean="0"/>
              <a:t>Diseño placa de corte</a:t>
            </a:r>
            <a:endParaRPr lang="es-EC" dirty="0"/>
          </a:p>
        </p:txBody>
      </p:sp>
      <mc:AlternateContent xmlns:mc="http://schemas.openxmlformats.org/markup-compatibility/2006" xmlns:a14="http://schemas.microsoft.com/office/drawing/2010/main">
        <mc:Choice Requires="a14">
          <p:sp>
            <p:nvSpPr>
              <p:cNvPr id="4" name="Rectángulo 3"/>
              <p:cNvSpPr/>
              <p:nvPr/>
            </p:nvSpPr>
            <p:spPr>
              <a:xfrm>
                <a:off x="838200" y="1814608"/>
                <a:ext cx="6096000" cy="3078343"/>
              </a:xfrm>
              <a:prstGeom prst="rect">
                <a:avLst/>
              </a:prstGeom>
            </p:spPr>
            <p:txBody>
              <a:bodyPr>
                <a:spAutoFit/>
              </a:bodyPr>
              <a:lstStyle/>
              <a:p>
                <a:pPr marL="252095" indent="252095" algn="just">
                  <a:lnSpc>
                    <a:spcPct val="150000"/>
                  </a:lnSpc>
                  <a:spcAft>
                    <a:spcPts val="0"/>
                  </a:spcAft>
                </a:pPr>
                <a:r>
                  <a:rPr lang="es-ES" dirty="0">
                    <a:latin typeface="Arial" panose="020B0604020202020204" pitchFamily="34" charset="0"/>
                    <a:ea typeface="Calibri" panose="020F0502020204030204" pitchFamily="34" charset="0"/>
                    <a:cs typeface="Arial" panose="020B0604020202020204" pitchFamily="34" charset="0"/>
                  </a:rPr>
                  <a:t>Área transversal de la placa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pPr>
                <a14:m>
                  <m:oMath xmlns:m="http://schemas.openxmlformats.org/officeDocument/2006/math">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s-ES">
                            <a:effectLst/>
                            <a:latin typeface="Cambria Math" panose="02040503050406030204" pitchFamily="18" charset="0"/>
                            <a:ea typeface="Calibri" panose="020F0502020204030204" pitchFamily="34" charset="0"/>
                            <a:cs typeface="Arial" panose="020B0604020202020204" pitchFamily="34" charset="0"/>
                          </a:rPr>
                          <m:t>A</m:t>
                        </m:r>
                      </m:e>
                      <m:sub>
                        <m:r>
                          <m:rPr>
                            <m:sty m:val="p"/>
                          </m:rPr>
                          <a:rPr lang="es-ES">
                            <a:effectLst/>
                            <a:latin typeface="Cambria Math" panose="02040503050406030204" pitchFamily="18" charset="0"/>
                            <a:ea typeface="Calibri" panose="020F0502020204030204" pitchFamily="34" charset="0"/>
                            <a:cs typeface="Arial" panose="020B0604020202020204" pitchFamily="34" charset="0"/>
                          </a:rPr>
                          <m:t>g</m:t>
                        </m:r>
                      </m:sub>
                    </m:sSub>
                  </m:oMath>
                </a14:m>
                <a:r>
                  <a:rPr lang="es-ES" dirty="0">
                    <a:effectLst/>
                    <a:latin typeface="Arial" panose="020B0604020202020204" pitchFamily="34" charset="0"/>
                    <a:ea typeface="Calibri" panose="020F0502020204030204" pitchFamily="34" charset="0"/>
                    <a:cs typeface="Arial" panose="020B0604020202020204" pitchFamily="34" charset="0"/>
                  </a:rPr>
                  <a:t>= 24*t</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pPr>
                <a:r>
                  <a:rPr lang="es-ES" dirty="0">
                    <a:effectLst/>
                    <a:latin typeface="Arial" panose="020B0604020202020204" pitchFamily="34" charset="0"/>
                    <a:ea typeface="Calibri" panose="020F0502020204030204" pitchFamily="34" charset="0"/>
                    <a:cs typeface="Arial" panose="020B0604020202020204" pitchFamily="34" charset="0"/>
                  </a:rPr>
                  <a:t>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pPr>
                <a14:m>
                  <m:oMath xmlns:m="http://schemas.openxmlformats.org/officeDocument/2006/math">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s-ES">
                            <a:effectLst/>
                            <a:latin typeface="Cambria Math" panose="02040503050406030204" pitchFamily="18" charset="0"/>
                            <a:ea typeface="Calibri" panose="020F0502020204030204" pitchFamily="34" charset="0"/>
                            <a:cs typeface="Arial" panose="020B0604020202020204" pitchFamily="34" charset="0"/>
                          </a:rPr>
                          <m:t>S</m:t>
                        </m:r>
                      </m:e>
                      <m:sub>
                        <m:r>
                          <m:rPr>
                            <m:sty m:val="p"/>
                          </m:rPr>
                          <a:rPr lang="es-ES">
                            <a:effectLst/>
                            <a:latin typeface="Cambria Math" panose="02040503050406030204" pitchFamily="18" charset="0"/>
                            <a:ea typeface="Calibri" panose="020F0502020204030204" pitchFamily="34" charset="0"/>
                            <a:cs typeface="Arial" panose="020B0604020202020204" pitchFamily="34" charset="0"/>
                          </a:rPr>
                          <m:t>y</m:t>
                        </m:r>
                      </m:sub>
                    </m:sSub>
                  </m:oMath>
                </a14:m>
                <a:r>
                  <a:rPr lang="es-ES" dirty="0">
                    <a:effectLst/>
                    <a:latin typeface="Arial" panose="020B0604020202020204" pitchFamily="34" charset="0"/>
                    <a:ea typeface="Calibri" panose="020F0502020204030204" pitchFamily="34" charset="0"/>
                    <a:cs typeface="Arial" panose="020B0604020202020204" pitchFamily="34" charset="0"/>
                  </a:rPr>
                  <a:t>=2540 Kg/cm</a:t>
                </a:r>
                <a:r>
                  <a:rPr lang="es-ES" baseline="30000" dirty="0">
                    <a:effectLst/>
                    <a:latin typeface="Arial" panose="020B0604020202020204" pitchFamily="34" charset="0"/>
                    <a:ea typeface="Calibri" panose="020F0502020204030204" pitchFamily="34" charset="0"/>
                    <a:cs typeface="Arial" panose="020B0604020202020204" pitchFamily="34" charset="0"/>
                  </a:rPr>
                  <a:t>2</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pPr>
                <a:r>
                  <a:rPr lang="es-ES" dirty="0">
                    <a:effectLst/>
                    <a:latin typeface="Arial" panose="020B0604020202020204" pitchFamily="34" charset="0"/>
                    <a:ea typeface="Calibri" panose="020F0502020204030204" pitchFamily="34" charset="0"/>
                    <a:cs typeface="Arial" panose="020B0604020202020204" pitchFamily="34" charset="0"/>
                  </a:rPr>
                  <a:t>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pPr>
                <a14:m>
                  <m:oMath xmlns:m="http://schemas.openxmlformats.org/officeDocument/2006/math">
                    <m:r>
                      <m:rPr>
                        <m:sty m:val="p"/>
                      </m:rPr>
                      <a:rPr lang="es-ES">
                        <a:effectLst/>
                        <a:latin typeface="Cambria Math" panose="02040503050406030204" pitchFamily="18" charset="0"/>
                        <a:ea typeface="Calibri" panose="020F0502020204030204" pitchFamily="34" charset="0"/>
                        <a:cs typeface="Arial" panose="020B0604020202020204" pitchFamily="34" charset="0"/>
                      </a:rPr>
                      <m:t>R</m:t>
                    </m:r>
                    <m:r>
                      <a:rPr lang="es-ES">
                        <a:effectLst/>
                        <a:latin typeface="Cambria Math" panose="02040503050406030204" pitchFamily="18" charset="0"/>
                        <a:ea typeface="Calibri" panose="020F0502020204030204" pitchFamily="34" charset="0"/>
                        <a:cs typeface="Arial" panose="020B0604020202020204" pitchFamily="34" charset="0"/>
                      </a:rPr>
                      <m:t>3=∅</m:t>
                    </m:r>
                    <m:r>
                      <a:rPr lang="es-ES" i="1">
                        <a:effectLst/>
                        <a:latin typeface="Cambria Math" panose="02040503050406030204" pitchFamily="18" charset="0"/>
                        <a:ea typeface="Calibri" panose="020F0502020204030204" pitchFamily="34" charset="0"/>
                        <a:cs typeface="Arial" panose="020B0604020202020204" pitchFamily="34" charset="0"/>
                      </a:rPr>
                      <m:t>∗</m:t>
                    </m:r>
                    <m:r>
                      <a:rPr lang="es-ES">
                        <a:effectLst/>
                        <a:latin typeface="Cambria Math" panose="02040503050406030204" pitchFamily="18" charset="0"/>
                        <a:ea typeface="Calibri" panose="020F0502020204030204" pitchFamily="34" charset="0"/>
                        <a:cs typeface="Arial" panose="020B0604020202020204" pitchFamily="34" charset="0"/>
                      </a:rPr>
                      <m:t>(0,6</m:t>
                    </m:r>
                    <m:r>
                      <a:rPr lang="es-ES" i="1">
                        <a:effectLst/>
                        <a:latin typeface="Cambria Math" panose="02040503050406030204" pitchFamily="18" charset="0"/>
                        <a:ea typeface="Calibri" panose="020F0502020204030204" pitchFamily="34" charset="0"/>
                        <a:cs typeface="Arial" panose="020B0604020202020204" pitchFamily="34" charset="0"/>
                      </a:rPr>
                      <m:t>∗</m:t>
                    </m:r>
                    <m:r>
                      <m:rPr>
                        <m:sty m:val="p"/>
                      </m:rPr>
                      <a:rPr lang="es-ES">
                        <a:effectLst/>
                        <a:latin typeface="Cambria Math" panose="02040503050406030204" pitchFamily="18" charset="0"/>
                        <a:ea typeface="Calibri" panose="020F0502020204030204" pitchFamily="34" charset="0"/>
                        <a:cs typeface="Arial" panose="020B0604020202020204" pitchFamily="34" charset="0"/>
                      </a:rPr>
                      <m:t>ag</m:t>
                    </m:r>
                    <m:r>
                      <a:rPr lang="es-ES" i="1">
                        <a:effectLst/>
                        <a:latin typeface="Cambria Math" panose="02040503050406030204" pitchFamily="18" charset="0"/>
                        <a:ea typeface="Calibri" panose="020F0502020204030204" pitchFamily="34" charset="0"/>
                        <a:cs typeface="Arial" panose="020B0604020202020204" pitchFamily="34" charset="0"/>
                      </a:rPr>
                      <m:t>∗</m:t>
                    </m:r>
                    <m:r>
                      <m:rPr>
                        <m:sty m:val="p"/>
                      </m:rPr>
                      <a:rPr lang="es-ES">
                        <a:effectLst/>
                        <a:latin typeface="Cambria Math" panose="02040503050406030204" pitchFamily="18" charset="0"/>
                        <a:ea typeface="Calibri" panose="020F0502020204030204" pitchFamily="34" charset="0"/>
                        <a:cs typeface="Arial" panose="020B0604020202020204" pitchFamily="34" charset="0"/>
                      </a:rPr>
                      <m:t>Sy</m:t>
                    </m:r>
                    <m:r>
                      <a:rPr lang="es-ES">
                        <a:effectLst/>
                        <a:latin typeface="Cambria Math" panose="02040503050406030204" pitchFamily="18" charset="0"/>
                        <a:ea typeface="Calibri" panose="020F0502020204030204" pitchFamily="34" charset="0"/>
                        <a:cs typeface="Arial" panose="020B0604020202020204" pitchFamily="34" charset="0"/>
                      </a:rPr>
                      <m:t>)</m:t>
                    </m:r>
                    <m:r>
                      <a:rPr lang="es-ES" i="1">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t</m:t>
                    </m:r>
                  </m:oMath>
                </a14:m>
                <a:r>
                  <a:rPr lang="es-ES" dirty="0">
                    <a:effectLst/>
                    <a:latin typeface="Arial" panose="020B0604020202020204" pitchFamily="34" charset="0"/>
                    <a:ea typeface="Times New Roman" panose="02020603050405020304" pitchFamily="18" charset="0"/>
                    <a:cs typeface="Arial" panose="020B0604020202020204" pitchFamily="34" charset="0"/>
                  </a:rPr>
                  <a:t>  </a:t>
                </a:r>
                <a:endParaRPr lang="es-ES" dirty="0">
                  <a:latin typeface="Arial" panose="020B0604020202020204" pitchFamily="34" charset="0"/>
                  <a:ea typeface="Times New Roman" panose="02020603050405020304" pitchFamily="18" charset="0"/>
                  <a:cs typeface="Arial" panose="020B0604020202020204" pitchFamily="34" charset="0"/>
                </a:endParaRPr>
              </a:p>
              <a:p>
                <a:pPr marL="252095" indent="252095"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s-ES">
                          <a:effectLst/>
                          <a:latin typeface="Cambria Math" panose="02040503050406030204" pitchFamily="18" charset="0"/>
                          <a:ea typeface="Calibri" panose="020F0502020204030204" pitchFamily="34" charset="0"/>
                          <a:cs typeface="Arial" panose="020B0604020202020204" pitchFamily="34" charset="0"/>
                        </a:rPr>
                        <m:t>R</m:t>
                      </m:r>
                      <m:r>
                        <a:rPr lang="es-ES">
                          <a:effectLst/>
                          <a:latin typeface="Cambria Math" panose="02040503050406030204" pitchFamily="18" charset="0"/>
                          <a:ea typeface="Calibri" panose="020F0502020204030204" pitchFamily="34" charset="0"/>
                          <a:cs typeface="Arial" panose="020B0604020202020204" pitchFamily="34" charset="0"/>
                        </a:rPr>
                        <m:t>3=3,2279</m:t>
                      </m:r>
                      <m:r>
                        <a:rPr lang="es-ES" i="1">
                          <a:effectLst/>
                          <a:latin typeface="Cambria Math" panose="02040503050406030204" pitchFamily="18" charset="0"/>
                          <a:ea typeface="Calibri" panose="020F0502020204030204" pitchFamily="34" charset="0"/>
                          <a:cs typeface="Arial" panose="020B0604020202020204" pitchFamily="34" charset="0"/>
                        </a:rPr>
                        <m:t>∗</m:t>
                      </m:r>
                      <m:sSup>
                        <m:sSupPr>
                          <m:ctrlPr>
                            <a:rPr lang="es-EC" i="1">
                              <a:effectLst/>
                              <a:latin typeface="Cambria Math" panose="02040503050406030204" pitchFamily="18" charset="0"/>
                              <a:ea typeface="Calibri" panose="020F0502020204030204" pitchFamily="34" charset="0"/>
                              <a:cs typeface="Arial" panose="020B0604020202020204" pitchFamily="34" charset="0"/>
                            </a:rPr>
                          </m:ctrlPr>
                        </m:sSupPr>
                        <m:e>
                          <m:r>
                            <a:rPr lang="es-ES">
                              <a:effectLst/>
                              <a:latin typeface="Cambria Math" panose="02040503050406030204" pitchFamily="18" charset="0"/>
                              <a:ea typeface="Calibri" panose="020F0502020204030204" pitchFamily="34" charset="0"/>
                              <a:cs typeface="Arial" panose="020B0604020202020204" pitchFamily="34" charset="0"/>
                            </a:rPr>
                            <m:t>10</m:t>
                          </m:r>
                        </m:e>
                        <m:sup>
                          <m:r>
                            <a:rPr lang="es-ES">
                              <a:effectLst/>
                              <a:latin typeface="Cambria Math" panose="02040503050406030204" pitchFamily="18" charset="0"/>
                              <a:ea typeface="Calibri" panose="020F0502020204030204" pitchFamily="34" charset="0"/>
                              <a:cs typeface="Arial" panose="020B0604020202020204" pitchFamily="34" charset="0"/>
                            </a:rPr>
                            <m:t>4</m:t>
                          </m:r>
                        </m:sup>
                      </m:sSup>
                      <m:r>
                        <a:rPr lang="es-ES" i="1">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t</m:t>
                      </m:r>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838200" y="1814608"/>
                <a:ext cx="6096000" cy="3078343"/>
              </a:xfrm>
              <a:prstGeom prst="rect">
                <a:avLst/>
              </a:prstGeom>
              <a:blipFill rotWithShape="0">
                <a:blip r:embed="rId2" cstate="print"/>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1138396" y="5182835"/>
                <a:ext cx="2747804" cy="647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a:latin typeface="Cambria Math" panose="02040503050406030204" pitchFamily="18" charset="0"/>
                        </a:rPr>
                        <m:t>t</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5000</m:t>
                          </m:r>
                        </m:num>
                        <m:den>
                          <m:r>
                            <a:rPr lang="es-EC" i="0">
                              <a:latin typeface="Cambria Math" panose="02040503050406030204" pitchFamily="18" charset="0"/>
                            </a:rPr>
                            <m:t>3,2279∗</m:t>
                          </m:r>
                          <m:sSup>
                            <m:sSupPr>
                              <m:ctrlPr>
                                <a:rPr lang="es-EC" i="1">
                                  <a:latin typeface="Cambria Math" panose="02040503050406030204" pitchFamily="18" charset="0"/>
                                </a:rPr>
                              </m:ctrlPr>
                            </m:sSupPr>
                            <m:e>
                              <m:r>
                                <a:rPr lang="es-EC" i="0">
                                  <a:latin typeface="Cambria Math" panose="02040503050406030204" pitchFamily="18" charset="0"/>
                                </a:rPr>
                                <m:t>10</m:t>
                              </m:r>
                            </m:e>
                            <m:sup>
                              <m:r>
                                <a:rPr lang="es-EC" i="0">
                                  <a:latin typeface="Cambria Math" panose="02040503050406030204" pitchFamily="18" charset="0"/>
                                </a:rPr>
                                <m:t>4</m:t>
                              </m:r>
                            </m:sup>
                          </m:sSup>
                        </m:den>
                      </m:f>
                      <m:r>
                        <a:rPr lang="es-EC" i="0">
                          <a:latin typeface="Cambria Math" panose="02040503050406030204" pitchFamily="18" charset="0"/>
                        </a:rPr>
                        <m:t>=0,152</m:t>
                      </m:r>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1138396" y="5182835"/>
                <a:ext cx="2747804" cy="647613"/>
              </a:xfrm>
              <a:prstGeom prst="rect">
                <a:avLst/>
              </a:prstGeom>
              <a:blipFill rotWithShape="0">
                <a:blip r:embed="rId3" cstate="print"/>
                <a:stretch>
                  <a:fillRect/>
                </a:stretch>
              </a:blipFill>
            </p:spPr>
            <p:txBody>
              <a:bodyPr/>
              <a:lstStyle/>
              <a:p>
                <a:r>
                  <a:rPr lang="es-EC">
                    <a:noFill/>
                  </a:rPr>
                  <a:t> </a:t>
                </a:r>
              </a:p>
            </p:txBody>
          </p:sp>
        </mc:Fallback>
      </mc:AlternateContent>
      <p:pic>
        <p:nvPicPr>
          <p:cNvPr id="6" name="Imagen 5"/>
          <p:cNvPicPr/>
          <p:nvPr/>
        </p:nvPicPr>
        <p:blipFill>
          <a:blip r:embed="rId4" cstate="print"/>
          <a:srcRect l="15520" t="29706" r="39859" b="38823"/>
          <a:stretch>
            <a:fillRect/>
          </a:stretch>
        </p:blipFill>
        <p:spPr bwMode="auto">
          <a:xfrm>
            <a:off x="6884670" y="1461479"/>
            <a:ext cx="4469130" cy="189230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7" name="Rectángulo 6"/>
              <p:cNvSpPr/>
              <p:nvPr/>
            </p:nvSpPr>
            <p:spPr>
              <a:xfrm>
                <a:off x="6387078" y="3234922"/>
                <a:ext cx="6096000" cy="2881366"/>
              </a:xfrm>
              <a:prstGeom prst="rect">
                <a:avLst/>
              </a:prstGeom>
            </p:spPr>
            <p:txBody>
              <a:bodyPr>
                <a:spAutoFit/>
              </a:bodyPr>
              <a:lstStyle/>
              <a:p>
                <a:pPr marL="252095" indent="252095" algn="just">
                  <a:lnSpc>
                    <a:spcPct val="150000"/>
                  </a:lnSpc>
                  <a:spcAft>
                    <a:spcPts val="0"/>
                  </a:spcAft>
                </a:pPr>
                <a:endParaRPr lang="es-EC" dirty="0" smtClean="0">
                  <a:latin typeface="Cambria Math" panose="02040503050406030204" pitchFamily="18" charset="0"/>
                  <a:ea typeface="Calibri" panose="020F0502020204030204" pitchFamily="34" charset="0"/>
                  <a:cs typeface="Arial" panose="020B0604020202020204" pitchFamily="34" charset="0"/>
                </a:endParaRPr>
              </a:p>
              <a:p>
                <a:pPr marL="252095" indent="252095" algn="just">
                  <a:lnSpc>
                    <a:spcPct val="150000"/>
                  </a:lnSpc>
                  <a:spcAft>
                    <a:spcPts val="0"/>
                  </a:spcAft>
                </a:pPr>
                <a:r>
                  <a:rPr lang="es-EC" dirty="0" smtClean="0">
                    <a:latin typeface="Cambria Math" panose="02040503050406030204" pitchFamily="18" charset="0"/>
                    <a:ea typeface="Calibri" panose="020F0502020204030204" pitchFamily="34" charset="0"/>
                    <a:cs typeface="Arial" panose="020B0604020202020204" pitchFamily="34" charset="0"/>
                  </a:rPr>
                  <a:t>Capacidad por cortante de la placa</a:t>
                </a:r>
              </a:p>
              <a:p>
                <a:pPr marL="252095" indent="252095" algn="just">
                  <a:lnSpc>
                    <a:spcPct val="150000"/>
                  </a:lnSpc>
                  <a:spcAft>
                    <a:spcPts val="0"/>
                  </a:spcAft>
                </a:pPr>
                <a14:m>
                  <m:oMath xmlns:m="http://schemas.openxmlformats.org/officeDocument/2006/math">
                    <m:r>
                      <m:rPr>
                        <m:sty m:val="p"/>
                      </m:rPr>
                      <a:rPr lang="es-ES">
                        <a:latin typeface="Cambria Math" panose="02040503050406030204" pitchFamily="18" charset="0"/>
                        <a:ea typeface="Calibri" panose="020F0502020204030204" pitchFamily="34" charset="0"/>
                        <a:cs typeface="Arial" panose="020B0604020202020204" pitchFamily="34" charset="0"/>
                      </a:rPr>
                      <m:t>cc</m:t>
                    </m:r>
                    <m:r>
                      <a:rPr lang="es-ES">
                        <a:latin typeface="Cambria Math" panose="02040503050406030204" pitchFamily="18" charset="0"/>
                        <a:ea typeface="Calibri" panose="020F0502020204030204" pitchFamily="34" charset="0"/>
                        <a:cs typeface="Arial" panose="020B0604020202020204" pitchFamily="34" charset="0"/>
                      </a:rPr>
                      <m:t>=</m:t>
                    </m:r>
                    <m:r>
                      <m:rPr>
                        <m:sty m:val="p"/>
                      </m:rPr>
                      <a:rPr lang="es-ES">
                        <a:latin typeface="Cambria Math" panose="02040503050406030204" pitchFamily="18" charset="0"/>
                        <a:ea typeface="Calibri" panose="020F0502020204030204" pitchFamily="34" charset="0"/>
                        <a:cs typeface="Arial" panose="020B0604020202020204" pitchFamily="34" charset="0"/>
                      </a:rPr>
                      <m:t>tp</m:t>
                    </m:r>
                    <m:r>
                      <a:rPr lang="es-ES" i="1">
                        <a:effectLst/>
                        <a:latin typeface="Cambria Math" panose="02040503050406030204" pitchFamily="18" charset="0"/>
                        <a:ea typeface="Calibri" panose="020F0502020204030204" pitchFamily="34" charset="0"/>
                        <a:cs typeface="Arial" panose="020B0604020202020204" pitchFamily="34" charset="0"/>
                      </a:rPr>
                      <m:t>∗</m:t>
                    </m:r>
                    <m:r>
                      <a:rPr lang="es-ES">
                        <a:effectLst/>
                        <a:latin typeface="Cambria Math" panose="02040503050406030204" pitchFamily="18" charset="0"/>
                        <a:ea typeface="Calibri" panose="020F0502020204030204" pitchFamily="34" charset="0"/>
                        <a:cs typeface="Arial" panose="020B0604020202020204" pitchFamily="34" charset="0"/>
                      </a:rPr>
                      <m:t>2,54</m:t>
                    </m:r>
                    <m:r>
                      <a:rPr lang="es-ES" i="1">
                        <a:effectLst/>
                        <a:latin typeface="Cambria Math" panose="02040503050406030204" pitchFamily="18" charset="0"/>
                        <a:ea typeface="Calibri" panose="020F0502020204030204" pitchFamily="34" charset="0"/>
                        <a:cs typeface="Arial" panose="020B0604020202020204" pitchFamily="34" charset="0"/>
                      </a:rPr>
                      <m:t>∗</m:t>
                    </m:r>
                    <m:r>
                      <a:rPr lang="es-ES">
                        <a:effectLst/>
                        <a:latin typeface="Cambria Math" panose="02040503050406030204" pitchFamily="18" charset="0"/>
                        <a:ea typeface="Calibri" panose="020F0502020204030204" pitchFamily="34" charset="0"/>
                        <a:cs typeface="Arial" panose="020B0604020202020204" pitchFamily="34" charset="0"/>
                      </a:rPr>
                      <m:t>0,54</m:t>
                    </m:r>
                    <m:r>
                      <a:rPr lang="es-ES" i="1">
                        <a:effectLst/>
                        <a:latin typeface="Cambria Math" panose="02040503050406030204" pitchFamily="18" charset="0"/>
                        <a:ea typeface="Calibri" panose="020F0502020204030204" pitchFamily="34" charset="0"/>
                        <a:cs typeface="Arial" panose="020B0604020202020204" pitchFamily="34" charset="0"/>
                      </a:rPr>
                      <m:t>∗</m:t>
                    </m:r>
                    <m:r>
                      <m:rPr>
                        <m:sty m:val="p"/>
                      </m:rPr>
                      <a:rPr lang="es-ES">
                        <a:effectLst/>
                        <a:latin typeface="Cambria Math" panose="02040503050406030204" pitchFamily="18" charset="0"/>
                        <a:ea typeface="Calibri" panose="020F0502020204030204" pitchFamily="34" charset="0"/>
                        <a:cs typeface="Arial" panose="020B0604020202020204" pitchFamily="34" charset="0"/>
                      </a:rPr>
                      <m:t>Sy</m:t>
                    </m:r>
                  </m:oMath>
                </a14:m>
                <a:r>
                  <a:rPr lang="es-ES" dirty="0">
                    <a:effectLst/>
                    <a:latin typeface="Arial" panose="020B0604020202020204" pitchFamily="34" charset="0"/>
                    <a:ea typeface="Times New Roman" panose="02020603050405020304" pitchFamily="18" charset="0"/>
                    <a:cs typeface="Arial" panose="020B0604020202020204" pitchFamily="34" charset="0"/>
                  </a:rPr>
                  <a:t> </a:t>
                </a:r>
                <a:endParaRPr lang="es-EC" dirty="0" smtClean="0">
                  <a:latin typeface="Arial" panose="020B0604020202020204" pitchFamily="34" charset="0"/>
                  <a:ea typeface="Times New Roman" panose="02020603050405020304" pitchFamily="18" charset="0"/>
                  <a:cs typeface="Times New Roman" panose="02020603050405020304" pitchFamily="18" charset="0"/>
                </a:endParaRPr>
              </a:p>
              <a:p>
                <a:pPr marL="252095" indent="252095" algn="just">
                  <a:lnSpc>
                    <a:spcPct val="150000"/>
                  </a:lnSpc>
                  <a:spcAft>
                    <a:spcPts val="0"/>
                  </a:spcAft>
                </a:pPr>
                <a:r>
                  <a:rPr lang="es-ES" dirty="0" smtClean="0">
                    <a:effectLst/>
                    <a:latin typeface="Arial" panose="020B0604020202020204" pitchFamily="34" charset="0"/>
                    <a:ea typeface="Times New Roman" panose="02020603050405020304" pitchFamily="18" charset="0"/>
                    <a:cs typeface="Arial" panose="020B0604020202020204" pitchFamily="34" charset="0"/>
                  </a:rPr>
                  <a:t>cc</a:t>
                </a:r>
                <a:r>
                  <a:rPr lang="es-ES" dirty="0">
                    <a:effectLst/>
                    <a:latin typeface="Arial" panose="020B0604020202020204" pitchFamily="34" charset="0"/>
                    <a:ea typeface="Times New Roman" panose="02020603050405020304" pitchFamily="18" charset="0"/>
                    <a:cs typeface="Arial" panose="020B0604020202020204" pitchFamily="34" charset="0"/>
                  </a:rPr>
                  <a:t>= 650,653 Kg*cm </a:t>
                </a:r>
                <a:r>
                  <a:rPr lang="es-ES" dirty="0" smtClean="0">
                    <a:effectLst/>
                    <a:latin typeface="Arial" panose="020B0604020202020204" pitchFamily="34" charset="0"/>
                    <a:ea typeface="Times New Roman" panose="02020603050405020304" pitchFamily="18" charset="0"/>
                    <a:cs typeface="Arial" panose="020B0604020202020204" pitchFamily="34" charset="0"/>
                  </a:rPr>
                  <a:t>gobierna</a:t>
                </a:r>
                <a:r>
                  <a:rPr lang="es-ES" dirty="0">
                    <a:effectLst/>
                    <a:latin typeface="Arial" panose="020B0604020202020204" pitchFamily="34" charset="0"/>
                    <a:ea typeface="Times New Roman" panose="02020603050405020304" pitchFamily="18" charset="0"/>
                    <a:cs typeface="Arial" panose="020B0604020202020204" pitchFamily="34" charset="0"/>
                  </a:rPr>
                  <a:t>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pPr>
                <a:r>
                  <a:rPr lang="es-ES" dirty="0">
                    <a:effectLst/>
                    <a:latin typeface="Arial" panose="020B0604020202020204" pitchFamily="34" charset="0"/>
                    <a:ea typeface="Times New Roman" panose="02020603050405020304" pitchFamily="18" charset="0"/>
                    <a:cs typeface="Arial" panose="020B0604020202020204" pitchFamily="34" charset="0"/>
                  </a:rPr>
                  <a:t>Longitud mínima requerida de </a:t>
                </a:r>
                <a:r>
                  <a:rPr lang="es-ES" dirty="0" smtClean="0">
                    <a:effectLst/>
                    <a:latin typeface="Arial" panose="020B0604020202020204" pitchFamily="34" charset="0"/>
                    <a:ea typeface="Times New Roman" panose="02020603050405020304" pitchFamily="18" charset="0"/>
                    <a:cs typeface="Arial" panose="020B0604020202020204" pitchFamily="34" charset="0"/>
                  </a:rPr>
                  <a:t>soldadura</a:t>
                </a:r>
                <a:endParaRPr lang="es-EC" dirty="0">
                  <a:latin typeface="Arial" panose="020B0604020202020204" pitchFamily="34" charset="0"/>
                  <a:ea typeface="Times New Roman" panose="02020603050405020304" pitchFamily="18" charset="0"/>
                  <a:cs typeface="Times New Roman" panose="02020603050405020304" pitchFamily="18" charset="0"/>
                </a:endParaRPr>
              </a:p>
              <a:p>
                <a:pPr marL="252095" indent="252095"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s-ES">
                              <a:effectLst/>
                              <a:latin typeface="Cambria Math" panose="02040503050406030204" pitchFamily="18" charset="0"/>
                              <a:ea typeface="Calibri" panose="020F0502020204030204" pitchFamily="34" charset="0"/>
                              <a:cs typeface="Arial" panose="020B0604020202020204" pitchFamily="34" charset="0"/>
                            </a:rPr>
                            <m:t>L</m:t>
                          </m:r>
                        </m:e>
                        <m:sub>
                          <m:r>
                            <m:rPr>
                              <m:sty m:val="p"/>
                            </m:rPr>
                            <a:rPr lang="es-ES">
                              <a:effectLst/>
                              <a:latin typeface="Cambria Math" panose="02040503050406030204" pitchFamily="18" charset="0"/>
                              <a:ea typeface="Calibri" panose="020F0502020204030204" pitchFamily="34" charset="0"/>
                              <a:cs typeface="Arial" panose="020B0604020202020204" pitchFamily="34" charset="0"/>
                            </a:rPr>
                            <m:t>min</m:t>
                          </m:r>
                        </m:sub>
                      </m:sSub>
                      <m:r>
                        <a:rPr lang="es-ES">
                          <a:effectLst/>
                          <a:latin typeface="Cambria Math" panose="02040503050406030204" pitchFamily="18" charset="0"/>
                          <a:ea typeface="Calibri" panose="020F0502020204030204" pitchFamily="34" charset="0"/>
                          <a:cs typeface="Arial" panose="020B0604020202020204" pitchFamily="34" charset="0"/>
                        </a:rPr>
                        <m:t>=</m:t>
                      </m:r>
                      <m:f>
                        <m:fPr>
                          <m:ctrlPr>
                            <a:rPr lang="es-EC" i="1">
                              <a:effectLst/>
                              <a:latin typeface="Cambria Math" panose="02040503050406030204" pitchFamily="18" charset="0"/>
                              <a:ea typeface="Calibri" panose="020F0502020204030204" pitchFamily="34" charset="0"/>
                              <a:cs typeface="Arial" panose="020B0604020202020204" pitchFamily="34" charset="0"/>
                            </a:rPr>
                          </m:ctrlPr>
                        </m:fPr>
                        <m:num>
                          <m:r>
                            <m:rPr>
                              <m:sty m:val="p"/>
                            </m:rPr>
                            <a:rPr lang="es-ES">
                              <a:effectLst/>
                              <a:latin typeface="Cambria Math" panose="02040503050406030204" pitchFamily="18" charset="0"/>
                              <a:ea typeface="Calibri" panose="020F0502020204030204" pitchFamily="34" charset="0"/>
                              <a:cs typeface="Arial" panose="020B0604020202020204" pitchFamily="34" charset="0"/>
                            </a:rPr>
                            <m:t>ca</m:t>
                          </m:r>
                        </m:num>
                        <m:den>
                          <m:r>
                            <m:rPr>
                              <m:sty m:val="p"/>
                            </m:rPr>
                            <a:rPr lang="es-ES">
                              <a:effectLst/>
                              <a:latin typeface="Cambria Math" panose="02040503050406030204" pitchFamily="18" charset="0"/>
                              <a:ea typeface="Calibri" panose="020F0502020204030204" pitchFamily="34" charset="0"/>
                              <a:cs typeface="Arial" panose="020B0604020202020204" pitchFamily="34" charset="0"/>
                            </a:rPr>
                            <m:t>cc</m:t>
                          </m:r>
                        </m:den>
                      </m:f>
                      <m:r>
                        <a:rPr lang="es-ES">
                          <a:effectLst/>
                          <a:latin typeface="Cambria Math" panose="02040503050406030204" pitchFamily="18" charset="0"/>
                          <a:ea typeface="Calibri" panose="020F0502020204030204" pitchFamily="34" charset="0"/>
                          <a:cs typeface="Arial" panose="020B0604020202020204" pitchFamily="34" charset="0"/>
                        </a:rPr>
                        <m:t>=</m:t>
                      </m:r>
                      <m:r>
                        <a:rPr lang="es-EC" b="0" i="0" smtClean="0">
                          <a:effectLst/>
                          <a:latin typeface="Cambria Math" panose="02040503050406030204" pitchFamily="18" charset="0"/>
                          <a:ea typeface="Calibri" panose="020F0502020204030204" pitchFamily="34" charset="0"/>
                          <a:cs typeface="Arial" panose="020B0604020202020204" pitchFamily="34" charset="0"/>
                        </a:rPr>
                        <m:t>12</m:t>
                      </m:r>
                      <m:r>
                        <a:rPr lang="es-ES">
                          <a:effectLst/>
                          <a:latin typeface="Cambria Math" panose="02040503050406030204" pitchFamily="18" charset="0"/>
                          <a:ea typeface="Calibri" panose="020F0502020204030204" pitchFamily="34" charset="0"/>
                          <a:cs typeface="Arial" panose="020B0604020202020204" pitchFamily="34" charset="0"/>
                        </a:rPr>
                        <m:t>,6</m:t>
                      </m:r>
                      <m:r>
                        <a:rPr lang="es-ES" smtClean="0">
                          <a:effectLst/>
                          <a:latin typeface="Cambria Math" panose="02040503050406030204" pitchFamily="18" charset="0"/>
                          <a:ea typeface="Calibri" panose="020F0502020204030204" pitchFamily="34" charset="0"/>
                          <a:cs typeface="Arial" panose="020B0604020202020204" pitchFamily="34" charset="0"/>
                        </a:rPr>
                        <m:t>85</m:t>
                      </m:r>
                      <m:r>
                        <a:rPr lang="es-ES">
                          <a:effectLst/>
                          <a:latin typeface="Cambria Math" panose="02040503050406030204" pitchFamily="18" charset="0"/>
                          <a:ea typeface="Calibri" panose="020F0502020204030204" pitchFamily="34" charset="0"/>
                          <a:cs typeface="Arial" panose="020B0604020202020204" pitchFamily="34" charset="0"/>
                        </a:rPr>
                        <m:t> </m:t>
                      </m:r>
                      <m:r>
                        <m:rPr>
                          <m:sty m:val="p"/>
                        </m:rPr>
                        <a:rPr lang="es-ES">
                          <a:effectLst/>
                          <a:latin typeface="Cambria Math" panose="02040503050406030204" pitchFamily="18" charset="0"/>
                          <a:ea typeface="Calibri" panose="020F0502020204030204" pitchFamily="34" charset="0"/>
                          <a:cs typeface="Arial" panose="020B0604020202020204" pitchFamily="34" charset="0"/>
                        </a:rPr>
                        <m:t>cm</m:t>
                      </m:r>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6387078" y="3234922"/>
                <a:ext cx="6096000" cy="2881366"/>
              </a:xfrm>
              <a:prstGeom prst="rect">
                <a:avLst/>
              </a:prstGeom>
              <a:blipFill rotWithShape="0">
                <a:blip r:embed="rId5"/>
                <a:stretch>
                  <a:fillRect/>
                </a:stretch>
              </a:blipFill>
            </p:spPr>
            <p:txBody>
              <a:bodyPr/>
              <a:lstStyle/>
              <a:p>
                <a:r>
                  <a:rPr lang="es-EC">
                    <a:noFill/>
                  </a:rPr>
                  <a:t> </a:t>
                </a:r>
              </a:p>
            </p:txBody>
          </p:sp>
        </mc:Fallback>
      </mc:AlternateContent>
      <p:sp>
        <p:nvSpPr>
          <p:cNvPr id="3" name="Rectángulo 2"/>
          <p:cNvSpPr/>
          <p:nvPr/>
        </p:nvSpPr>
        <p:spPr>
          <a:xfrm>
            <a:off x="6646572" y="628565"/>
            <a:ext cx="6096000" cy="923330"/>
          </a:xfrm>
          <a:prstGeom prst="rect">
            <a:avLst/>
          </a:prstGeom>
        </p:spPr>
        <p:txBody>
          <a:bodyPr>
            <a:spAutoFit/>
          </a:bodyPr>
          <a:lstStyle/>
          <a:p>
            <a:pPr marL="252095" indent="252095" algn="just">
              <a:lnSpc>
                <a:spcPct val="150000"/>
              </a:lnSpc>
              <a:spcAft>
                <a:spcPts val="0"/>
              </a:spcAft>
            </a:pPr>
            <a:r>
              <a:rPr lang="es-ES" dirty="0">
                <a:latin typeface="Arial" panose="020B0604020202020204" pitchFamily="34" charset="0"/>
                <a:ea typeface="Calibri" panose="020F0502020204030204" pitchFamily="34" charset="0"/>
                <a:cs typeface="Arial" panose="020B0604020202020204" pitchFamily="34" charset="0"/>
              </a:rPr>
              <a:t> </a:t>
            </a:r>
            <a:endParaRPr lang="es-EC" dirty="0">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r>
              <a:rPr lang="es-ES" b="1" dirty="0">
                <a:latin typeface="Arial" panose="020B0604020202020204" pitchFamily="34" charset="0"/>
                <a:ea typeface="Calibri" panose="020F0502020204030204" pitchFamily="34" charset="0"/>
                <a:cs typeface="Arial" panose="020B0604020202020204" pitchFamily="34" charset="0"/>
              </a:rPr>
              <a:t>Capacidad por cm de soldadura de electrodo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3528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65185"/>
          </a:xfrm>
        </p:spPr>
        <p:txBody>
          <a:bodyPr>
            <a:normAutofit fontScale="90000"/>
          </a:bodyPr>
          <a:lstStyle/>
          <a:p>
            <a:r>
              <a:rPr lang="es-EC" dirty="0" smtClean="0"/>
              <a:t>Diseño de placas soldadas</a:t>
            </a:r>
            <a:endParaRPr lang="es-EC" dirty="0"/>
          </a:p>
        </p:txBody>
      </p:sp>
      <p:pic>
        <p:nvPicPr>
          <p:cNvPr id="4" name="Imagen 3"/>
          <p:cNvPicPr/>
          <p:nvPr/>
        </p:nvPicPr>
        <p:blipFill>
          <a:blip r:embed="rId2" cstate="print">
            <a:lum contrast="40000"/>
          </a:blip>
          <a:srcRect l="26234" t="21503" r="37302" b="21527"/>
          <a:stretch>
            <a:fillRect/>
          </a:stretch>
        </p:blipFill>
        <p:spPr bwMode="auto">
          <a:xfrm>
            <a:off x="838200" y="1612054"/>
            <a:ext cx="4127876" cy="2869794"/>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 name="Rectángulo 4"/>
              <p:cNvSpPr/>
              <p:nvPr/>
            </p:nvSpPr>
            <p:spPr>
              <a:xfrm>
                <a:off x="5111938" y="1030310"/>
                <a:ext cx="6096000" cy="3908762"/>
              </a:xfrm>
              <a:prstGeom prst="rect">
                <a:avLst/>
              </a:prstGeom>
            </p:spPr>
            <p:txBody>
              <a:bodyPr>
                <a:spAutoFit/>
              </a:bodyPr>
              <a:lstStyle/>
              <a:p>
                <a:pPr marL="252095" indent="252095" algn="just">
                  <a:lnSpc>
                    <a:spcPct val="150000"/>
                  </a:lnSpc>
                  <a:spcAft>
                    <a:spcPts val="0"/>
                  </a:spcAft>
                  <a:tabLst>
                    <a:tab pos="3257550" algn="l"/>
                  </a:tabLst>
                </a:pPr>
                <a:r>
                  <a:rPr lang="es-ES" b="1" dirty="0">
                    <a:latin typeface="Arial" panose="020B0604020202020204" pitchFamily="34" charset="0"/>
                    <a:ea typeface="Calibri" panose="020F0502020204030204" pitchFamily="34" charset="0"/>
                    <a:cs typeface="Arial" panose="020B0604020202020204" pitchFamily="34" charset="0"/>
                  </a:rPr>
                  <a:t>Momento plástico esperado</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tabLst>
                    <a:tab pos="3257550" algn="l"/>
                  </a:tabLst>
                </a:pPr>
                <a:r>
                  <a:rPr lang="es-ES" b="1" dirty="0">
                    <a:effectLst/>
                    <a:latin typeface="Arial" panose="020B0604020202020204" pitchFamily="34" charset="0"/>
                    <a:ea typeface="Calibri" panose="020F0502020204030204" pitchFamily="34" charset="0"/>
                    <a:cs typeface="Arial" panose="020B0604020202020204" pitchFamily="34" charset="0"/>
                  </a:rPr>
                  <a:t>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tabLst>
                    <a:tab pos="3257550" algn="l"/>
                  </a:tabLst>
                </a:pPr>
                <a14:m>
                  <m:oMath xmlns:m="http://schemas.openxmlformats.org/officeDocument/2006/math">
                    <m:r>
                      <m:rPr>
                        <m:sty m:val="p"/>
                      </m:rPr>
                      <a:rPr lang="es-ES">
                        <a:effectLst/>
                        <a:latin typeface="Cambria Math" panose="02040503050406030204" pitchFamily="18" charset="0"/>
                        <a:ea typeface="Calibri" panose="020F0502020204030204" pitchFamily="34" charset="0"/>
                        <a:cs typeface="Arial" panose="020B0604020202020204" pitchFamily="34" charset="0"/>
                      </a:rPr>
                      <m:t>Mpr</m:t>
                    </m:r>
                    <m:r>
                      <a:rPr lang="es-ES">
                        <a:effectLst/>
                        <a:latin typeface="Cambria Math" panose="02040503050406030204" pitchFamily="18" charset="0"/>
                        <a:ea typeface="Calibri" panose="020F0502020204030204" pitchFamily="34" charset="0"/>
                        <a:cs typeface="Arial" panose="020B0604020202020204" pitchFamily="34" charset="0"/>
                      </a:rPr>
                      <m:t>=</m:t>
                    </m:r>
                    <m:r>
                      <m:rPr>
                        <m:sty m:val="p"/>
                      </m:rPr>
                      <a:rPr lang="es-ES">
                        <a:effectLst/>
                        <a:latin typeface="Cambria Math" panose="02040503050406030204" pitchFamily="18" charset="0"/>
                        <a:ea typeface="Calibri" panose="020F0502020204030204" pitchFamily="34" charset="0"/>
                        <a:cs typeface="Arial" panose="020B0604020202020204" pitchFamily="34" charset="0"/>
                      </a:rPr>
                      <m:t>Cpr</m:t>
                    </m:r>
                    <m:r>
                      <a:rPr lang="es-ES" i="1">
                        <a:effectLst/>
                        <a:latin typeface="Cambria Math" panose="02040503050406030204" pitchFamily="18" charset="0"/>
                        <a:ea typeface="Calibri" panose="020F0502020204030204" pitchFamily="34" charset="0"/>
                        <a:cs typeface="Arial" panose="020B0604020202020204" pitchFamily="34" charset="0"/>
                      </a:rPr>
                      <m:t>∗</m:t>
                    </m:r>
                    <m:r>
                      <m:rPr>
                        <m:sty m:val="p"/>
                      </m:rPr>
                      <a:rPr lang="es-ES">
                        <a:effectLst/>
                        <a:latin typeface="Cambria Math" panose="02040503050406030204" pitchFamily="18" charset="0"/>
                        <a:ea typeface="Calibri" panose="020F0502020204030204" pitchFamily="34" charset="0"/>
                        <a:cs typeface="Arial" panose="020B0604020202020204" pitchFamily="34" charset="0"/>
                      </a:rPr>
                      <m:t>Ry</m:t>
                    </m:r>
                    <m:r>
                      <a:rPr lang="es-ES" i="1">
                        <a:effectLst/>
                        <a:latin typeface="Cambria Math" panose="02040503050406030204" pitchFamily="18" charset="0"/>
                        <a:ea typeface="Calibri" panose="020F0502020204030204" pitchFamily="34" charset="0"/>
                        <a:cs typeface="Arial" panose="020B0604020202020204" pitchFamily="34" charset="0"/>
                      </a:rPr>
                      <m:t>∗</m:t>
                    </m:r>
                    <m:r>
                      <m:rPr>
                        <m:sty m:val="p"/>
                      </m:rPr>
                      <a:rPr lang="es-ES">
                        <a:effectLst/>
                        <a:latin typeface="Cambria Math" panose="02040503050406030204" pitchFamily="18" charset="0"/>
                        <a:ea typeface="Calibri" panose="020F0502020204030204" pitchFamily="34" charset="0"/>
                        <a:cs typeface="Arial" panose="020B0604020202020204" pitchFamily="34" charset="0"/>
                      </a:rPr>
                      <m:t>Zb</m:t>
                    </m:r>
                    <m:r>
                      <a:rPr lang="es-ES" i="1">
                        <a:effectLst/>
                        <a:latin typeface="Cambria Math" panose="02040503050406030204" pitchFamily="18" charset="0"/>
                        <a:ea typeface="Calibri" panose="020F0502020204030204" pitchFamily="34" charset="0"/>
                        <a:cs typeface="Arial" panose="020B0604020202020204" pitchFamily="34" charset="0"/>
                      </a:rPr>
                      <m:t>∗</m:t>
                    </m:r>
                    <m:r>
                      <m:rPr>
                        <m:sty m:val="p"/>
                      </m:rPr>
                      <a:rPr lang="es-ES">
                        <a:effectLst/>
                        <a:latin typeface="Cambria Math" panose="02040503050406030204" pitchFamily="18" charset="0"/>
                        <a:ea typeface="Calibri" panose="020F0502020204030204" pitchFamily="34" charset="0"/>
                        <a:cs typeface="Arial" panose="020B0604020202020204" pitchFamily="34" charset="0"/>
                      </a:rPr>
                      <m:t>Sy</m:t>
                    </m:r>
                  </m:oMath>
                </a14:m>
                <a:r>
                  <a:rPr lang="es-ES" b="1" dirty="0">
                    <a:effectLst/>
                    <a:latin typeface="Arial" panose="020B0604020202020204" pitchFamily="34" charset="0"/>
                    <a:ea typeface="Times New Roman" panose="02020603050405020304" pitchFamily="18" charset="0"/>
                    <a:cs typeface="Arial" panose="020B0604020202020204" pitchFamily="34" charset="0"/>
                  </a:rPr>
                  <a:t>    </a:t>
                </a:r>
                <a:endParaRPr lang="es-ES" b="1" dirty="0" smtClean="0">
                  <a:effectLst/>
                  <a:latin typeface="Arial" panose="020B0604020202020204" pitchFamily="34" charset="0"/>
                  <a:ea typeface="Times New Roman" panose="02020603050405020304" pitchFamily="18" charset="0"/>
                  <a:cs typeface="Arial" panose="020B0604020202020204" pitchFamily="34" charset="0"/>
                </a:endParaRPr>
              </a:p>
              <a:p>
                <a:pPr marL="252095" indent="252095" algn="just">
                  <a:lnSpc>
                    <a:spcPct val="150000"/>
                  </a:lnSpc>
                  <a:spcAft>
                    <a:spcPts val="0"/>
                  </a:spcAft>
                  <a:tabLst>
                    <a:tab pos="3257550" algn="l"/>
                  </a:tabLst>
                </a:pPr>
                <a:r>
                  <a:rPr lang="es-ES" b="1" dirty="0" smtClean="0">
                    <a:effectLst/>
                    <a:latin typeface="Arial" panose="020B0604020202020204" pitchFamily="34" charset="0"/>
                    <a:ea typeface="Times New Roman" panose="02020603050405020304" pitchFamily="18" charset="0"/>
                    <a:cs typeface="Arial" panose="020B0604020202020204" pitchFamily="34" charset="0"/>
                  </a:rPr>
                  <a:t>          </a:t>
                </a:r>
                <a:r>
                  <a:rPr lang="es-ES" b="1" dirty="0">
                    <a:effectLst/>
                    <a:latin typeface="Arial" panose="020B0604020202020204" pitchFamily="34" charset="0"/>
                    <a:ea typeface="Calibri" panose="020F0502020204030204" pitchFamily="34" charset="0"/>
                    <a:cs typeface="Arial" panose="020B0604020202020204" pitchFamily="34" charset="0"/>
                  </a:rPr>
                  <a:t>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tabLst>
                    <a:tab pos="3257550" algn="l"/>
                  </a:tabLst>
                </a:pPr>
                <a:r>
                  <a:rPr lang="es-ES" sz="1400" dirty="0">
                    <a:effectLst/>
                    <a:latin typeface="Arial" panose="020B0604020202020204" pitchFamily="34" charset="0"/>
                    <a:ea typeface="Calibri" panose="020F0502020204030204" pitchFamily="34" charset="0"/>
                    <a:cs typeface="Arial" panose="020B0604020202020204" pitchFamily="34" charset="0"/>
                  </a:rPr>
                  <a:t>Donde</a:t>
                </a:r>
                <a:r>
                  <a:rPr lang="es-ES" sz="1400" dirty="0" smtClean="0">
                    <a:effectLst/>
                    <a:latin typeface="Arial" panose="020B0604020202020204" pitchFamily="34" charset="0"/>
                    <a:ea typeface="Calibri" panose="020F0502020204030204" pitchFamily="34" charset="0"/>
                    <a:cs typeface="Arial" panose="020B0604020202020204" pitchFamily="34" charset="0"/>
                  </a:rPr>
                  <a:t>:</a:t>
                </a:r>
                <a:r>
                  <a:rPr lang="es-ES" sz="1400" dirty="0">
                    <a:effectLst/>
                    <a:latin typeface="Arial" panose="020B0604020202020204" pitchFamily="34" charset="0"/>
                    <a:ea typeface="Calibri" panose="020F0502020204030204" pitchFamily="34" charset="0"/>
                    <a:cs typeface="Arial" panose="020B0604020202020204" pitchFamily="34" charset="0"/>
                  </a:rPr>
                  <a:t>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tabLst>
                    <a:tab pos="3257550" algn="l"/>
                  </a:tabLst>
                </a:pPr>
                <a:r>
                  <a:rPr lang="es-ES" sz="1400" dirty="0" err="1">
                    <a:effectLst/>
                    <a:latin typeface="Arial" panose="020B0604020202020204" pitchFamily="34" charset="0"/>
                    <a:ea typeface="Calibri" panose="020F0502020204030204" pitchFamily="34" charset="0"/>
                    <a:cs typeface="Arial" panose="020B0604020202020204" pitchFamily="34" charset="0"/>
                  </a:rPr>
                  <a:t>Ry</a:t>
                </a:r>
                <a:r>
                  <a:rPr lang="es-ES" sz="1400" dirty="0">
                    <a:effectLst/>
                    <a:latin typeface="Arial" panose="020B0604020202020204" pitchFamily="34" charset="0"/>
                    <a:ea typeface="Calibri" panose="020F0502020204030204" pitchFamily="34" charset="0"/>
                    <a:cs typeface="Arial" panose="020B0604020202020204" pitchFamily="34" charset="0"/>
                  </a:rPr>
                  <a:t>: coeficiente, aplicado a la viga o al material de la viga, obtenido de la previsiones sísmicas de la AISC </a:t>
                </a:r>
                <a:r>
                  <a:rPr lang="es-ES" sz="1400" dirty="0" smtClean="0">
                    <a:effectLst/>
                    <a:latin typeface="Arial" panose="020B0604020202020204" pitchFamily="34" charset="0"/>
                    <a:ea typeface="Calibri" panose="020F0502020204030204" pitchFamily="34" charset="0"/>
                    <a:cs typeface="Arial" panose="020B0604020202020204" pitchFamily="34" charset="0"/>
                  </a:rPr>
                  <a:t>358-10</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tabLst>
                    <a:tab pos="3257550" algn="l"/>
                  </a:tabLst>
                </a:pPr>
                <a:r>
                  <a:rPr lang="es-ES" sz="1400" dirty="0" err="1">
                    <a:effectLst/>
                    <a:latin typeface="Arial" panose="020B0604020202020204" pitchFamily="34" charset="0"/>
                    <a:ea typeface="Calibri" panose="020F0502020204030204" pitchFamily="34" charset="0"/>
                    <a:cs typeface="Arial" panose="020B0604020202020204" pitchFamily="34" charset="0"/>
                  </a:rPr>
                  <a:t>Cpr</a:t>
                </a:r>
                <a:r>
                  <a:rPr lang="es-ES" sz="1400" dirty="0">
                    <a:effectLst/>
                    <a:latin typeface="Arial" panose="020B0604020202020204" pitchFamily="34" charset="0"/>
                    <a:ea typeface="Calibri" panose="020F0502020204030204" pitchFamily="34" charset="0"/>
                    <a:cs typeface="Arial" panose="020B0604020202020204" pitchFamily="34" charset="0"/>
                  </a:rPr>
                  <a:t> = un factor de para maximizar le resistencia que incluye rigidez, restricción local, refuerzo adicional y otras condiciones de la conexión. Para mayoría de los tipos de conexiones, </a:t>
                </a:r>
                <a:r>
                  <a:rPr lang="es-ES" sz="1400" dirty="0" err="1">
                    <a:effectLst/>
                    <a:latin typeface="Arial" panose="020B0604020202020204" pitchFamily="34" charset="0"/>
                    <a:ea typeface="Calibri" panose="020F0502020204030204" pitchFamily="34" charset="0"/>
                    <a:cs typeface="Arial" panose="020B0604020202020204" pitchFamily="34" charset="0"/>
                  </a:rPr>
                  <a:t>Cpr</a:t>
                </a:r>
                <a:r>
                  <a:rPr lang="es-ES" sz="1400" dirty="0">
                    <a:effectLst/>
                    <a:latin typeface="Arial" panose="020B0604020202020204" pitchFamily="34" charset="0"/>
                    <a:ea typeface="Calibri" panose="020F0502020204030204" pitchFamily="34" charset="0"/>
                    <a:cs typeface="Arial" panose="020B0604020202020204" pitchFamily="34" charset="0"/>
                  </a:rPr>
                  <a:t> es dado por la formula</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r>
                  <a:rPr lang="es-ES" sz="1400" dirty="0" err="1">
                    <a:effectLst/>
                    <a:latin typeface="Arial" panose="020B0604020202020204" pitchFamily="34" charset="0"/>
                    <a:ea typeface="Calibri" panose="020F0502020204030204" pitchFamily="34" charset="0"/>
                  </a:rPr>
                  <a:t>Ze</a:t>
                </a:r>
                <a:r>
                  <a:rPr lang="es-ES" sz="1400" dirty="0">
                    <a:effectLst/>
                    <a:latin typeface="Arial" panose="020B0604020202020204" pitchFamily="34" charset="0"/>
                    <a:ea typeface="Calibri" panose="020F0502020204030204" pitchFamily="34" charset="0"/>
                  </a:rPr>
                  <a:t> = El modulo plástico efectivo de la sección </a:t>
                </a:r>
                <a:endParaRPr lang="es-EC" sz="1400" dirty="0"/>
              </a:p>
            </p:txBody>
          </p:sp>
        </mc:Choice>
        <mc:Fallback xmlns="">
          <p:sp>
            <p:nvSpPr>
              <p:cNvPr id="5" name="Rectángulo 4"/>
              <p:cNvSpPr>
                <a:spLocks noRot="1" noChangeAspect="1" noMove="1" noResize="1" noEditPoints="1" noAdjustHandles="1" noChangeArrowheads="1" noChangeShapeType="1" noTextEdit="1"/>
              </p:cNvSpPr>
              <p:nvPr/>
            </p:nvSpPr>
            <p:spPr>
              <a:xfrm>
                <a:off x="5111938" y="1030310"/>
                <a:ext cx="6096000" cy="3908762"/>
              </a:xfrm>
              <a:prstGeom prst="rect">
                <a:avLst/>
              </a:prstGeom>
              <a:blipFill rotWithShape="0">
                <a:blip r:embed="rId3"/>
                <a:stretch>
                  <a:fillRect l="-300" r="-300" b="-78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9239814" y="1695495"/>
                <a:ext cx="2475358" cy="660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a:latin typeface="Cambria Math" panose="02040503050406030204" pitchFamily="18" charset="0"/>
                        </a:rPr>
                        <m:t>c</m:t>
                      </m:r>
                      <m:r>
                        <m:rPr>
                          <m:sty m:val="p"/>
                        </m:rPr>
                        <a:rPr lang="es-EC" i="0">
                          <a:latin typeface="Cambria Math" panose="02040503050406030204" pitchFamily="18" charset="0"/>
                        </a:rPr>
                        <m:t>pr</m:t>
                      </m:r>
                      <m:r>
                        <a:rPr lang="es-EC" i="0">
                          <a:latin typeface="Cambria Math" panose="02040503050406030204" pitchFamily="18" charset="0"/>
                        </a:rPr>
                        <m:t>=</m:t>
                      </m:r>
                      <m:f>
                        <m:fPr>
                          <m:ctrlPr>
                            <a:rPr lang="es-EC" i="1">
                              <a:latin typeface="Cambria Math" panose="02040503050406030204" pitchFamily="18" charset="0"/>
                            </a:rPr>
                          </m:ctrlPr>
                        </m:fPr>
                        <m:num>
                          <m:r>
                            <m:rPr>
                              <m:sty m:val="p"/>
                            </m:rPr>
                            <a:rPr lang="es-EC" i="0">
                              <a:latin typeface="Cambria Math" panose="02040503050406030204" pitchFamily="18" charset="0"/>
                            </a:rPr>
                            <m:t>Sy</m:t>
                          </m:r>
                          <m:r>
                            <a:rPr lang="es-EC" i="0">
                              <a:latin typeface="Cambria Math" panose="02040503050406030204" pitchFamily="18" charset="0"/>
                            </a:rPr>
                            <m:t>+</m:t>
                          </m:r>
                          <m:r>
                            <m:rPr>
                              <m:sty m:val="p"/>
                            </m:rPr>
                            <a:rPr lang="es-EC" i="0">
                              <a:latin typeface="Cambria Math" panose="02040503050406030204" pitchFamily="18" charset="0"/>
                            </a:rPr>
                            <m:t>Su</m:t>
                          </m:r>
                        </m:num>
                        <m:den>
                          <m:r>
                            <a:rPr lang="es-EC" i="0">
                              <a:latin typeface="Cambria Math" panose="02040503050406030204" pitchFamily="18" charset="0"/>
                            </a:rPr>
                            <m:t>2</m:t>
                          </m:r>
                          <m:r>
                            <m:rPr>
                              <m:sty m:val="p"/>
                            </m:rPr>
                            <a:rPr lang="es-EC" i="0">
                              <a:latin typeface="Cambria Math" panose="02040503050406030204" pitchFamily="18" charset="0"/>
                            </a:rPr>
                            <m:t>Sy</m:t>
                          </m:r>
                        </m:den>
                      </m:f>
                      <m:r>
                        <a:rPr lang="es-EC" i="0">
                          <a:latin typeface="Cambria Math" panose="02040503050406030204" pitchFamily="18" charset="0"/>
                        </a:rPr>
                        <m:t>=1.403</m:t>
                      </m:r>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9239814" y="1695495"/>
                <a:ext cx="2475358" cy="660309"/>
              </a:xfrm>
              <a:prstGeom prst="rect">
                <a:avLst/>
              </a:prstGeom>
              <a:blipFill rotWithShape="0">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5657136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Momento critico en la cara de la columna</a:t>
            </a:r>
            <a:endParaRPr lang="es-EC" dirty="0"/>
          </a:p>
        </p:txBody>
      </p:sp>
      <p:pic>
        <p:nvPicPr>
          <p:cNvPr id="4" name="Imagen 3"/>
          <p:cNvPicPr/>
          <p:nvPr/>
        </p:nvPicPr>
        <p:blipFill>
          <a:blip r:embed="rId2" cstate="print"/>
          <a:srcRect l="8235" t="24826" r="39714" b="19388"/>
          <a:stretch>
            <a:fillRect/>
          </a:stretch>
        </p:blipFill>
        <p:spPr bwMode="auto">
          <a:xfrm>
            <a:off x="838200" y="2494425"/>
            <a:ext cx="4018915" cy="261556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 name="Rectángulo 4"/>
              <p:cNvSpPr/>
              <p:nvPr/>
            </p:nvSpPr>
            <p:spPr>
              <a:xfrm>
                <a:off x="5494986" y="1296087"/>
                <a:ext cx="6096000" cy="2216504"/>
              </a:xfrm>
              <a:prstGeom prst="rect">
                <a:avLst/>
              </a:prstGeom>
            </p:spPr>
            <p:txBody>
              <a:bodyPr>
                <a:spAutoFit/>
              </a:bodyPr>
              <a:lstStyle/>
              <a:p>
                <a:pPr marL="252095" indent="252095" algn="just">
                  <a:lnSpc>
                    <a:spcPct val="150000"/>
                  </a:lnSpc>
                  <a:spcAft>
                    <a:spcPts val="0"/>
                  </a:spcAft>
                  <a:tabLst>
                    <a:tab pos="3257550" algn="l"/>
                  </a:tabLst>
                </a:pPr>
                <a14:m>
                  <m:oMathPara xmlns:m="http://schemas.openxmlformats.org/officeDocument/2006/math">
                    <m:oMathParaPr>
                      <m:jc m:val="centerGroup"/>
                    </m:oMathParaPr>
                    <m:oMath xmlns:m="http://schemas.openxmlformats.org/officeDocument/2006/math">
                      <m:r>
                        <m:rPr>
                          <m:sty m:val="p"/>
                        </m:rPr>
                        <a:rPr lang="es-ES" smtClean="0">
                          <a:latin typeface="Cambria Math" panose="02040503050406030204" pitchFamily="18" charset="0"/>
                          <a:ea typeface="Calibri" panose="020F0502020204030204" pitchFamily="34" charset="0"/>
                          <a:cs typeface="Arial" panose="020B0604020202020204" pitchFamily="34" charset="0"/>
                        </a:rPr>
                        <m:t>L</m:t>
                      </m:r>
                      <m:r>
                        <m:rPr>
                          <m:sty m:val="p"/>
                        </m:rPr>
                        <a:rPr lang="es-EC" b="0" i="0" smtClean="0">
                          <a:latin typeface="Cambria Math" panose="02040503050406030204" pitchFamily="18" charset="0"/>
                          <a:ea typeface="Calibri" panose="020F0502020204030204" pitchFamily="34" charset="0"/>
                          <a:cs typeface="Arial" panose="020B0604020202020204" pitchFamily="34" charset="0"/>
                        </a:rPr>
                        <m:t>p</m:t>
                      </m:r>
                      <m:r>
                        <a:rPr lang="es-ES">
                          <a:latin typeface="Cambria Math" panose="02040503050406030204" pitchFamily="18" charset="0"/>
                          <a:ea typeface="Calibri" panose="020F0502020204030204" pitchFamily="34" charset="0"/>
                          <a:cs typeface="Arial" panose="020B0604020202020204" pitchFamily="34" charset="0"/>
                        </a:rPr>
                        <m:t>1=</m:t>
                      </m:r>
                      <m:f>
                        <m:fPr>
                          <m:ctrlPr>
                            <a:rPr lang="es-EC" i="1">
                              <a:effectLst/>
                              <a:latin typeface="Cambria Math" panose="02040503050406030204" pitchFamily="18" charset="0"/>
                              <a:ea typeface="Calibri" panose="020F0502020204030204" pitchFamily="34" charset="0"/>
                              <a:cs typeface="Arial" panose="020B0604020202020204" pitchFamily="34" charset="0"/>
                            </a:rPr>
                          </m:ctrlPr>
                        </m:fPr>
                        <m:num>
                          <m:r>
                            <m:rPr>
                              <m:sty m:val="p"/>
                            </m:rPr>
                            <a:rPr lang="es-ES">
                              <a:effectLst/>
                              <a:latin typeface="Cambria Math" panose="02040503050406030204" pitchFamily="18" charset="0"/>
                              <a:ea typeface="Calibri" panose="020F0502020204030204" pitchFamily="34" charset="0"/>
                              <a:cs typeface="Arial" panose="020B0604020202020204" pitchFamily="34" charset="0"/>
                            </a:rPr>
                            <m:t>Hc</m:t>
                          </m:r>
                        </m:num>
                        <m:den>
                          <m:r>
                            <a:rPr lang="es-ES">
                              <a:effectLst/>
                              <a:latin typeface="Cambria Math" panose="02040503050406030204" pitchFamily="18" charset="0"/>
                              <a:ea typeface="Calibri" panose="020F0502020204030204" pitchFamily="34" charset="0"/>
                              <a:cs typeface="Arial" panose="020B0604020202020204" pitchFamily="34" charset="0"/>
                            </a:rPr>
                            <m:t>2</m:t>
                          </m:r>
                        </m:den>
                      </m:f>
                      <m:r>
                        <a:rPr lang="es-ES">
                          <a:effectLst/>
                          <a:latin typeface="Cambria Math" panose="02040503050406030204" pitchFamily="18" charset="0"/>
                          <a:ea typeface="Calibri" panose="020F0502020204030204" pitchFamily="34" charset="0"/>
                          <a:cs typeface="Arial" panose="020B0604020202020204" pitchFamily="34" charset="0"/>
                        </a:rPr>
                        <m:t>+</m:t>
                      </m:r>
                      <m:r>
                        <m:rPr>
                          <m:sty m:val="p"/>
                        </m:rPr>
                        <a:rPr lang="es-ES">
                          <a:effectLst/>
                          <a:latin typeface="Cambria Math" panose="02040503050406030204" pitchFamily="18" charset="0"/>
                          <a:ea typeface="Calibri" panose="020F0502020204030204" pitchFamily="34" charset="0"/>
                          <a:cs typeface="Arial" panose="020B0604020202020204" pitchFamily="34" charset="0"/>
                        </a:rPr>
                        <m:t>lp</m:t>
                      </m:r>
                      <m:r>
                        <a:rPr lang="es-ES">
                          <a:effectLst/>
                          <a:latin typeface="Cambria Math" panose="02040503050406030204" pitchFamily="18" charset="0"/>
                          <a:ea typeface="Calibri" panose="020F0502020204030204" pitchFamily="34" charset="0"/>
                          <a:cs typeface="Arial" panose="020B0604020202020204" pitchFamily="34" charset="0"/>
                        </a:rPr>
                        <m:t>=320 </m:t>
                      </m:r>
                      <m:r>
                        <m:rPr>
                          <m:sty m:val="p"/>
                        </m:rPr>
                        <a:rPr lang="es-ES">
                          <a:effectLst/>
                          <a:latin typeface="Cambria Math" panose="02040503050406030204" pitchFamily="18" charset="0"/>
                          <a:ea typeface="Calibri" panose="020F0502020204030204" pitchFamily="34" charset="0"/>
                          <a:cs typeface="Arial" panose="020B0604020202020204" pitchFamily="34" charset="0"/>
                        </a:rPr>
                        <m:t>mm</m:t>
                      </m:r>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tabLst>
                    <a:tab pos="3257550" algn="l"/>
                  </a:tabLst>
                </a:pPr>
                <a:r>
                  <a:rPr lang="es-ES" dirty="0" err="1">
                    <a:effectLst/>
                    <a:latin typeface="Arial" panose="020B0604020202020204" pitchFamily="34" charset="0"/>
                    <a:ea typeface="Calibri" panose="020F0502020204030204" pitchFamily="34" charset="0"/>
                    <a:cs typeface="Arial" panose="020B0604020202020204" pitchFamily="34" charset="0"/>
                  </a:rPr>
                  <a:t>Vp</a:t>
                </a:r>
                <a:r>
                  <a:rPr lang="es-ES" dirty="0">
                    <a:effectLst/>
                    <a:latin typeface="Arial" panose="020B0604020202020204" pitchFamily="34" charset="0"/>
                    <a:ea typeface="Calibri" panose="020F0502020204030204" pitchFamily="34" charset="0"/>
                    <a:cs typeface="Arial" panose="020B0604020202020204" pitchFamily="34" charset="0"/>
                  </a:rPr>
                  <a:t>= 5000 </a:t>
                </a:r>
                <a:r>
                  <a:rPr lang="es-ES" dirty="0" smtClean="0">
                    <a:effectLst/>
                    <a:latin typeface="Arial" panose="020B0604020202020204" pitchFamily="34" charset="0"/>
                    <a:ea typeface="Calibri" panose="020F0502020204030204" pitchFamily="34" charset="0"/>
                    <a:cs typeface="Arial" panose="020B0604020202020204" pitchFamily="34" charset="0"/>
                  </a:rPr>
                  <a:t>Kg</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tabLst>
                    <a:tab pos="3257550" algn="l"/>
                  </a:tabLst>
                </a:pPr>
                <a14:m>
                  <m:oMathPara xmlns:m="http://schemas.openxmlformats.org/officeDocument/2006/math">
                    <m:oMathParaPr>
                      <m:jc m:val="centerGroup"/>
                    </m:oMathParaPr>
                    <m:oMath xmlns:m="http://schemas.openxmlformats.org/officeDocument/2006/math">
                      <m:r>
                        <m:rPr>
                          <m:sty m:val="p"/>
                        </m:rPr>
                        <a:rPr lang="es-ES">
                          <a:effectLst/>
                          <a:latin typeface="Cambria Math" panose="02040503050406030204" pitchFamily="18" charset="0"/>
                          <a:ea typeface="Calibri" panose="020F0502020204030204" pitchFamily="34" charset="0"/>
                          <a:cs typeface="Arial" panose="020B0604020202020204" pitchFamily="34" charset="0"/>
                        </a:rPr>
                        <m:t>Mf</m:t>
                      </m:r>
                      <m:r>
                        <a:rPr lang="es-ES">
                          <a:effectLst/>
                          <a:latin typeface="Cambria Math" panose="02040503050406030204" pitchFamily="18" charset="0"/>
                          <a:ea typeface="Calibri" panose="020F0502020204030204" pitchFamily="34" charset="0"/>
                          <a:cs typeface="Arial" panose="020B0604020202020204" pitchFamily="34" charset="0"/>
                        </a:rPr>
                        <m:t>=</m:t>
                      </m:r>
                      <m:r>
                        <m:rPr>
                          <m:sty m:val="p"/>
                        </m:rPr>
                        <a:rPr lang="es-ES">
                          <a:effectLst/>
                          <a:latin typeface="Cambria Math" panose="02040503050406030204" pitchFamily="18" charset="0"/>
                          <a:ea typeface="Calibri" panose="020F0502020204030204" pitchFamily="34" charset="0"/>
                          <a:cs typeface="Arial" panose="020B0604020202020204" pitchFamily="34" charset="0"/>
                        </a:rPr>
                        <m:t>Mpr</m:t>
                      </m:r>
                      <m:r>
                        <a:rPr lang="es-ES">
                          <a:effectLst/>
                          <a:latin typeface="Cambria Math" panose="02040503050406030204" pitchFamily="18" charset="0"/>
                          <a:ea typeface="Calibri" panose="020F0502020204030204" pitchFamily="34" charset="0"/>
                          <a:cs typeface="Arial" panose="020B0604020202020204" pitchFamily="34" charset="0"/>
                        </a:rPr>
                        <m:t>+</m:t>
                      </m:r>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m:rPr>
                              <m:sty m:val="p"/>
                            </m:rPr>
                            <a:rPr lang="es-ES">
                              <a:effectLst/>
                              <a:latin typeface="Cambria Math" panose="02040503050406030204" pitchFamily="18" charset="0"/>
                              <a:ea typeface="Calibri" panose="020F0502020204030204" pitchFamily="34" charset="0"/>
                              <a:cs typeface="Arial" panose="020B0604020202020204" pitchFamily="34" charset="0"/>
                            </a:rPr>
                            <m:t>Vp</m:t>
                          </m:r>
                          <m:r>
                            <a:rPr lang="es-ES" i="1">
                              <a:effectLst/>
                              <a:latin typeface="Cambria Math" panose="02040503050406030204" pitchFamily="18" charset="0"/>
                              <a:ea typeface="Calibri" panose="020F0502020204030204" pitchFamily="34" charset="0"/>
                              <a:cs typeface="Arial" panose="020B0604020202020204" pitchFamily="34" charset="0"/>
                            </a:rPr>
                            <m:t>∗</m:t>
                          </m:r>
                          <m:f>
                            <m:fPr>
                              <m:ctrlPr>
                                <a:rPr lang="es-EC" i="1">
                                  <a:effectLst/>
                                  <a:latin typeface="Cambria Math" panose="02040503050406030204" pitchFamily="18" charset="0"/>
                                  <a:ea typeface="Calibri" panose="020F0502020204030204" pitchFamily="34" charset="0"/>
                                  <a:cs typeface="Arial" panose="020B0604020202020204" pitchFamily="34" charset="0"/>
                                </a:rPr>
                              </m:ctrlPr>
                            </m:fPr>
                            <m:num>
                              <m:r>
                                <m:rPr>
                                  <m:sty m:val="p"/>
                                </m:rPr>
                                <a:rPr lang="es-ES">
                                  <a:effectLst/>
                                  <a:latin typeface="Cambria Math" panose="02040503050406030204" pitchFamily="18" charset="0"/>
                                  <a:ea typeface="Calibri" panose="020F0502020204030204" pitchFamily="34" charset="0"/>
                                  <a:cs typeface="Arial" panose="020B0604020202020204" pitchFamily="34" charset="0"/>
                                </a:rPr>
                                <m:t>Lp</m:t>
                              </m:r>
                              <m:r>
                                <a:rPr lang="es-EC" b="0" i="0" smtClean="0">
                                  <a:effectLst/>
                                  <a:latin typeface="Cambria Math" panose="02040503050406030204" pitchFamily="18" charset="0"/>
                                  <a:ea typeface="Calibri" panose="020F0502020204030204" pitchFamily="34" charset="0"/>
                                  <a:cs typeface="Arial" panose="020B0604020202020204" pitchFamily="34" charset="0"/>
                                </a:rPr>
                                <m:t>1</m:t>
                              </m:r>
                            </m:num>
                            <m:den>
                              <m:r>
                                <a:rPr lang="es-ES">
                                  <a:effectLst/>
                                  <a:latin typeface="Cambria Math" panose="02040503050406030204" pitchFamily="18" charset="0"/>
                                  <a:ea typeface="Calibri" panose="020F0502020204030204" pitchFamily="34" charset="0"/>
                                  <a:cs typeface="Arial" panose="020B0604020202020204" pitchFamily="34" charset="0"/>
                                </a:rPr>
                                <m:t>10</m:t>
                              </m:r>
                            </m:den>
                          </m:f>
                        </m:e>
                      </m:d>
                      <m:r>
                        <a:rPr lang="es-ES">
                          <a:effectLst/>
                          <a:latin typeface="Cambria Math" panose="02040503050406030204" pitchFamily="18" charset="0"/>
                          <a:ea typeface="Calibri" panose="020F0502020204030204" pitchFamily="34" charset="0"/>
                          <a:cs typeface="Arial" panose="020B0604020202020204" pitchFamily="34" charset="0"/>
                        </a:rPr>
                        <m:t>=3,126</m:t>
                      </m:r>
                      <m:r>
                        <a:rPr lang="es-ES" i="1">
                          <a:effectLst/>
                          <a:latin typeface="Cambria Math" panose="02040503050406030204" pitchFamily="18" charset="0"/>
                          <a:ea typeface="Calibri" panose="020F0502020204030204" pitchFamily="34" charset="0"/>
                          <a:cs typeface="Arial" panose="020B0604020202020204" pitchFamily="34" charset="0"/>
                        </a:rPr>
                        <m:t>∗</m:t>
                      </m:r>
                      <m:r>
                        <a:rPr lang="es-ES">
                          <a:effectLst/>
                          <a:latin typeface="Cambria Math" panose="02040503050406030204" pitchFamily="18" charset="0"/>
                          <a:ea typeface="Calibri" panose="020F0502020204030204" pitchFamily="34" charset="0"/>
                          <a:cs typeface="Arial" panose="020B0604020202020204" pitchFamily="34" charset="0"/>
                        </a:rPr>
                        <m:t>1</m:t>
                      </m:r>
                      <m:sSup>
                        <m:sSupPr>
                          <m:ctrlPr>
                            <a:rPr lang="es-EC" i="1">
                              <a:effectLst/>
                              <a:latin typeface="Cambria Math" panose="02040503050406030204" pitchFamily="18" charset="0"/>
                              <a:ea typeface="Calibri" panose="020F0502020204030204" pitchFamily="34" charset="0"/>
                              <a:cs typeface="Arial" panose="020B0604020202020204" pitchFamily="34" charset="0"/>
                            </a:rPr>
                          </m:ctrlPr>
                        </m:sSupPr>
                        <m:e>
                          <m:r>
                            <a:rPr lang="es-ES">
                              <a:effectLst/>
                              <a:latin typeface="Cambria Math" panose="02040503050406030204" pitchFamily="18" charset="0"/>
                              <a:ea typeface="Calibri" panose="020F0502020204030204" pitchFamily="34" charset="0"/>
                              <a:cs typeface="Arial" panose="020B0604020202020204" pitchFamily="34" charset="0"/>
                            </a:rPr>
                            <m:t>0</m:t>
                          </m:r>
                        </m:e>
                        <m:sup>
                          <m:r>
                            <a:rPr lang="es-ES">
                              <a:effectLst/>
                              <a:latin typeface="Cambria Math" panose="02040503050406030204" pitchFamily="18" charset="0"/>
                              <a:ea typeface="Calibri" panose="020F0502020204030204" pitchFamily="34" charset="0"/>
                              <a:cs typeface="Arial" panose="020B0604020202020204" pitchFamily="34" charset="0"/>
                            </a:rPr>
                            <m:t>6</m:t>
                          </m:r>
                        </m:sup>
                      </m:sSup>
                      <m:r>
                        <m:rPr>
                          <m:sty m:val="p"/>
                        </m:rPr>
                        <a:rPr lang="es-ES">
                          <a:effectLst/>
                          <a:latin typeface="Cambria Math" panose="02040503050406030204" pitchFamily="18" charset="0"/>
                          <a:ea typeface="Calibri" panose="020F0502020204030204" pitchFamily="34" charset="0"/>
                          <a:cs typeface="Arial" panose="020B0604020202020204" pitchFamily="34" charset="0"/>
                        </a:rPr>
                        <m:t>Kg</m:t>
                      </m:r>
                      <m:r>
                        <a:rPr lang="es-ES" i="1">
                          <a:effectLst/>
                          <a:latin typeface="Cambria Math" panose="02040503050406030204" pitchFamily="18" charset="0"/>
                          <a:ea typeface="Calibri" panose="020F0502020204030204" pitchFamily="34" charset="0"/>
                          <a:cs typeface="Arial" panose="020B0604020202020204" pitchFamily="34" charset="0"/>
                        </a:rPr>
                        <m:t>∗</m:t>
                      </m:r>
                      <m:r>
                        <m:rPr>
                          <m:sty m:val="p"/>
                        </m:rPr>
                        <a:rPr lang="es-ES">
                          <a:effectLst/>
                          <a:latin typeface="Cambria Math" panose="02040503050406030204" pitchFamily="18" charset="0"/>
                          <a:ea typeface="Calibri" panose="020F0502020204030204" pitchFamily="34" charset="0"/>
                          <a:cs typeface="Arial" panose="020B0604020202020204" pitchFamily="34" charset="0"/>
                        </a:rPr>
                        <m:t>cm</m:t>
                      </m:r>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5494986" y="1296087"/>
                <a:ext cx="6096000" cy="2216504"/>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5990703" y="4238662"/>
                <a:ext cx="38939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a:latin typeface="Cambria Math" panose="02040503050406030204" pitchFamily="18" charset="0"/>
                        </a:rPr>
                        <m:t>M</m:t>
                      </m:r>
                      <m:r>
                        <m:rPr>
                          <m:sty m:val="p"/>
                        </m:rPr>
                        <a:rPr lang="es-EC" i="0">
                          <a:latin typeface="Cambria Math" panose="02040503050406030204" pitchFamily="18" charset="0"/>
                        </a:rPr>
                        <m:t>yf</m:t>
                      </m:r>
                      <m:r>
                        <a:rPr lang="es-EC" i="0">
                          <a:latin typeface="Cambria Math" panose="02040503050406030204" pitchFamily="18" charset="0"/>
                        </a:rPr>
                        <m:t>=</m:t>
                      </m:r>
                      <m:r>
                        <m:rPr>
                          <m:sty m:val="p"/>
                        </m:rPr>
                        <a:rPr lang="es-EC" i="0">
                          <a:latin typeface="Cambria Math" panose="02040503050406030204" pitchFamily="18" charset="0"/>
                        </a:rPr>
                        <m:t>Cy</m:t>
                      </m:r>
                      <m:r>
                        <a:rPr lang="es-EC" i="0">
                          <a:latin typeface="Cambria Math" panose="02040503050406030204" pitchFamily="18" charset="0"/>
                        </a:rPr>
                        <m:t>∗</m:t>
                      </m:r>
                      <m:r>
                        <m:rPr>
                          <m:sty m:val="p"/>
                        </m:rPr>
                        <a:rPr lang="es-EC" i="0">
                          <a:latin typeface="Cambria Math" panose="02040503050406030204" pitchFamily="18" charset="0"/>
                        </a:rPr>
                        <m:t>Mf</m:t>
                      </m:r>
                      <m:r>
                        <a:rPr lang="es-EC" i="0">
                          <a:latin typeface="Cambria Math" panose="02040503050406030204" pitchFamily="18" charset="0"/>
                        </a:rPr>
                        <m:t>=1,256∗1</m:t>
                      </m:r>
                      <m:sSup>
                        <m:sSupPr>
                          <m:ctrlPr>
                            <a:rPr lang="es-EC" i="1">
                              <a:latin typeface="Cambria Math" panose="02040503050406030204" pitchFamily="18" charset="0"/>
                            </a:rPr>
                          </m:ctrlPr>
                        </m:sSupPr>
                        <m:e>
                          <m:r>
                            <a:rPr lang="es-EC" i="0">
                              <a:latin typeface="Cambria Math" panose="02040503050406030204" pitchFamily="18" charset="0"/>
                            </a:rPr>
                            <m:t>0</m:t>
                          </m:r>
                        </m:e>
                        <m:sup>
                          <m:r>
                            <a:rPr lang="es-EC" i="0">
                              <a:latin typeface="Cambria Math" panose="02040503050406030204" pitchFamily="18" charset="0"/>
                            </a:rPr>
                            <m:t>6</m:t>
                          </m:r>
                        </m:sup>
                      </m:sSup>
                      <m:r>
                        <a:rPr lang="es-EC" i="0">
                          <a:latin typeface="Cambria Math" panose="02040503050406030204" pitchFamily="18" charset="0"/>
                        </a:rPr>
                        <m:t> </m:t>
                      </m:r>
                      <m:r>
                        <m:rPr>
                          <m:sty m:val="p"/>
                        </m:rPr>
                        <a:rPr lang="es-EC" i="0">
                          <a:latin typeface="Cambria Math" panose="02040503050406030204" pitchFamily="18" charset="0"/>
                        </a:rPr>
                        <m:t>Kg</m:t>
                      </m:r>
                      <m:r>
                        <a:rPr lang="es-EC" i="0">
                          <a:latin typeface="Cambria Math" panose="02040503050406030204" pitchFamily="18" charset="0"/>
                        </a:rPr>
                        <m:t>∗</m:t>
                      </m:r>
                      <m:r>
                        <m:rPr>
                          <m:sty m:val="p"/>
                        </m:rPr>
                        <a:rPr lang="es-EC" i="0">
                          <a:latin typeface="Cambria Math" panose="02040503050406030204" pitchFamily="18" charset="0"/>
                        </a:rPr>
                        <m:t>cm</m:t>
                      </m:r>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5990703" y="4238662"/>
                <a:ext cx="3893951" cy="369332"/>
              </a:xfrm>
              <a:prstGeom prst="rect">
                <a:avLst/>
              </a:prstGeom>
              <a:blipFill rotWithShape="0">
                <a:blip r:embed="rId4" cstate="print"/>
                <a:stretch>
                  <a:fillRect b="-13115"/>
                </a:stretch>
              </a:blipFill>
            </p:spPr>
            <p:txBody>
              <a:bodyPr/>
              <a:lstStyle/>
              <a:p>
                <a:r>
                  <a:rPr lang="es-EC">
                    <a:noFill/>
                  </a:rPr>
                  <a:t> </a:t>
                </a:r>
              </a:p>
            </p:txBody>
          </p:sp>
        </mc:Fallback>
      </mc:AlternateContent>
      <p:sp>
        <p:nvSpPr>
          <p:cNvPr id="7" name="Rectángulo 6"/>
          <p:cNvSpPr/>
          <p:nvPr/>
        </p:nvSpPr>
        <p:spPr>
          <a:xfrm>
            <a:off x="5494986" y="3548293"/>
            <a:ext cx="2655855" cy="507831"/>
          </a:xfrm>
          <a:prstGeom prst="rect">
            <a:avLst/>
          </a:prstGeom>
        </p:spPr>
        <p:txBody>
          <a:bodyPr wrap="none">
            <a:spAutoFit/>
          </a:bodyPr>
          <a:lstStyle/>
          <a:p>
            <a:pPr marL="252095" indent="252095" algn="just">
              <a:lnSpc>
                <a:spcPct val="150000"/>
              </a:lnSpc>
              <a:spcAft>
                <a:spcPts val="0"/>
              </a:spcAft>
              <a:tabLst>
                <a:tab pos="3257550" algn="l"/>
              </a:tabLst>
            </a:pPr>
            <a:r>
              <a:rPr lang="es-ES" b="1" dirty="0">
                <a:latin typeface="Arial" panose="020B0604020202020204" pitchFamily="34" charset="0"/>
                <a:ea typeface="Calibri" panose="020F0502020204030204" pitchFamily="34" charset="0"/>
                <a:cs typeface="Arial" panose="020B0604020202020204" pitchFamily="34" charset="0"/>
              </a:rPr>
              <a:t>Momento cedente</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1807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p:cNvSpPr/>
              <p:nvPr/>
            </p:nvSpPr>
            <p:spPr>
              <a:xfrm>
                <a:off x="510862" y="639447"/>
                <a:ext cx="6096000" cy="4413259"/>
              </a:xfrm>
              <a:prstGeom prst="rect">
                <a:avLst/>
              </a:prstGeom>
            </p:spPr>
            <p:txBody>
              <a:bodyPr>
                <a:spAutoFit/>
              </a:bodyPr>
              <a:lstStyle/>
              <a:p>
                <a:pPr marL="252095" indent="252095" algn="just">
                  <a:lnSpc>
                    <a:spcPct val="150000"/>
                  </a:lnSpc>
                  <a:spcAft>
                    <a:spcPts val="0"/>
                  </a:spcAft>
                  <a:tabLst>
                    <a:tab pos="3257550" algn="l"/>
                  </a:tabLst>
                </a:pPr>
                <a:r>
                  <a:rPr lang="es-ES" b="1" dirty="0">
                    <a:latin typeface="Arial" panose="020B0604020202020204" pitchFamily="34" charset="0"/>
                    <a:ea typeface="Calibri" panose="020F0502020204030204" pitchFamily="34" charset="0"/>
                    <a:cs typeface="Arial" panose="020B0604020202020204" pitchFamily="34" charset="0"/>
                  </a:rPr>
                  <a:t>Espesor </a:t>
                </a:r>
                <a:r>
                  <a:rPr lang="es-ES" b="1" dirty="0" smtClean="0">
                    <a:latin typeface="Arial" panose="020B0604020202020204" pitchFamily="34" charset="0"/>
                    <a:ea typeface="Calibri" panose="020F0502020204030204" pitchFamily="34" charset="0"/>
                    <a:cs typeface="Arial" panose="020B0604020202020204" pitchFamily="34" charset="0"/>
                  </a:rPr>
                  <a:t>estimado</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tabLst>
                    <a:tab pos="3257550" algn="l"/>
                  </a:tabLst>
                </a:pPr>
                <a14:m>
                  <m:oMathPara xmlns:m="http://schemas.openxmlformats.org/officeDocument/2006/math">
                    <m:oMathParaPr>
                      <m:jc m:val="center"/>
                    </m:oMathParaPr>
                    <m:oMath xmlns:m="http://schemas.openxmlformats.org/officeDocument/2006/math">
                      <m:r>
                        <m:rPr>
                          <m:sty m:val="p"/>
                        </m:rPr>
                        <a:rPr lang="es-ES">
                          <a:effectLst/>
                          <a:latin typeface="Cambria Math" panose="02040503050406030204" pitchFamily="18" charset="0"/>
                          <a:ea typeface="Calibri" panose="020F0502020204030204" pitchFamily="34" charset="0"/>
                          <a:cs typeface="Arial" panose="020B0604020202020204" pitchFamily="34" charset="0"/>
                        </a:rPr>
                        <m:t>te</m:t>
                      </m:r>
                      <m:r>
                        <a:rPr lang="es-ES">
                          <a:effectLst/>
                          <a:latin typeface="Cambria Math" panose="02040503050406030204" pitchFamily="18" charset="0"/>
                          <a:ea typeface="Calibri" panose="020F0502020204030204" pitchFamily="34" charset="0"/>
                          <a:cs typeface="Arial" panose="020B0604020202020204" pitchFamily="34" charset="0"/>
                        </a:rPr>
                        <m:t>=</m:t>
                      </m:r>
                      <m:f>
                        <m:fPr>
                          <m:ctrlPr>
                            <a:rPr lang="es-EC" i="1">
                              <a:effectLst/>
                              <a:latin typeface="Cambria Math" panose="02040503050406030204" pitchFamily="18" charset="0"/>
                              <a:ea typeface="Calibri" panose="020F0502020204030204" pitchFamily="34" charset="0"/>
                              <a:cs typeface="Arial" panose="020B0604020202020204" pitchFamily="34" charset="0"/>
                            </a:rPr>
                          </m:ctrlPr>
                        </m:fPr>
                        <m:num>
                          <m:f>
                            <m:fPr>
                              <m:ctrlPr>
                                <a:rPr lang="es-EC" i="1">
                                  <a:effectLst/>
                                  <a:latin typeface="Cambria Math" panose="02040503050406030204" pitchFamily="18" charset="0"/>
                                  <a:ea typeface="Calibri" panose="020F0502020204030204" pitchFamily="34" charset="0"/>
                                  <a:cs typeface="Arial" panose="020B0604020202020204" pitchFamily="34" charset="0"/>
                                </a:rPr>
                              </m:ctrlPr>
                            </m:fPr>
                            <m:num>
                              <m:r>
                                <m:rPr>
                                  <m:sty m:val="p"/>
                                </m:rPr>
                                <a:rPr lang="es-ES">
                                  <a:effectLst/>
                                  <a:latin typeface="Cambria Math" panose="02040503050406030204" pitchFamily="18" charset="0"/>
                                  <a:ea typeface="Calibri" panose="020F0502020204030204" pitchFamily="34" charset="0"/>
                                  <a:cs typeface="Arial" panose="020B0604020202020204" pitchFamily="34" charset="0"/>
                                </a:rPr>
                                <m:t>Hv</m:t>
                              </m:r>
                            </m:num>
                            <m:den>
                              <m:r>
                                <a:rPr lang="es-ES">
                                  <a:effectLst/>
                                  <a:latin typeface="Cambria Math" panose="02040503050406030204" pitchFamily="18" charset="0"/>
                                  <a:ea typeface="Calibri" panose="020F0502020204030204" pitchFamily="34" charset="0"/>
                                  <a:cs typeface="Arial" panose="020B0604020202020204" pitchFamily="34" charset="0"/>
                                </a:rPr>
                                <m:t>10</m:t>
                              </m:r>
                            </m:den>
                          </m:f>
                          <m:r>
                            <a:rPr lang="es-ES" i="1">
                              <a:effectLst/>
                              <a:latin typeface="Cambria Math" panose="02040503050406030204" pitchFamily="18" charset="0"/>
                              <a:ea typeface="Calibri" panose="020F0502020204030204" pitchFamily="34" charset="0"/>
                              <a:cs typeface="Arial" panose="020B0604020202020204" pitchFamily="34" charset="0"/>
                            </a:rPr>
                            <m:t>−</m:t>
                          </m:r>
                          <m:sSup>
                            <m:sSupPr>
                              <m:ctrlPr>
                                <a:rPr lang="es-EC" i="1">
                                  <a:effectLst/>
                                  <a:latin typeface="Cambria Math" panose="02040503050406030204" pitchFamily="18" charset="0"/>
                                  <a:ea typeface="Calibri" panose="020F0502020204030204" pitchFamily="34" charset="0"/>
                                  <a:cs typeface="Arial" panose="020B0604020202020204" pitchFamily="34" charset="0"/>
                                </a:rPr>
                              </m:ctrlPr>
                            </m:sSupPr>
                            <m:e>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sSup>
                                    <m:sSupPr>
                                      <m:ctrlPr>
                                        <a:rPr lang="es-EC" i="1">
                                          <a:effectLst/>
                                          <a:latin typeface="Cambria Math" panose="02040503050406030204" pitchFamily="18" charset="0"/>
                                          <a:ea typeface="Calibri" panose="020F0502020204030204" pitchFamily="34" charset="0"/>
                                          <a:cs typeface="Arial" panose="020B0604020202020204" pitchFamily="34" charset="0"/>
                                        </a:rPr>
                                      </m:ctrlPr>
                                    </m:sSupPr>
                                    <m:e>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f>
                                            <m:fPr>
                                              <m:ctrlPr>
                                                <a:rPr lang="es-EC" i="1">
                                                  <a:effectLst/>
                                                  <a:latin typeface="Cambria Math" panose="02040503050406030204" pitchFamily="18" charset="0"/>
                                                  <a:ea typeface="Calibri" panose="020F0502020204030204" pitchFamily="34" charset="0"/>
                                                  <a:cs typeface="Arial" panose="020B0604020202020204" pitchFamily="34" charset="0"/>
                                                </a:rPr>
                                              </m:ctrlPr>
                                            </m:fPr>
                                            <m:num>
                                              <m:r>
                                                <m:rPr>
                                                  <m:sty m:val="p"/>
                                                </m:rPr>
                                                <a:rPr lang="es-ES">
                                                  <a:effectLst/>
                                                  <a:latin typeface="Cambria Math" panose="02040503050406030204" pitchFamily="18" charset="0"/>
                                                  <a:ea typeface="Calibri" panose="020F0502020204030204" pitchFamily="34" charset="0"/>
                                                  <a:cs typeface="Arial" panose="020B0604020202020204" pitchFamily="34" charset="0"/>
                                                </a:rPr>
                                                <m:t>Hv</m:t>
                                              </m:r>
                                            </m:num>
                                            <m:den>
                                              <m:r>
                                                <a:rPr lang="es-ES">
                                                  <a:effectLst/>
                                                  <a:latin typeface="Cambria Math" panose="02040503050406030204" pitchFamily="18" charset="0"/>
                                                  <a:ea typeface="Calibri" panose="020F0502020204030204" pitchFamily="34" charset="0"/>
                                                  <a:cs typeface="Arial" panose="020B0604020202020204" pitchFamily="34" charset="0"/>
                                                </a:rPr>
                                                <m:t>10</m:t>
                                              </m:r>
                                            </m:den>
                                          </m:f>
                                        </m:e>
                                      </m:d>
                                    </m:e>
                                    <m:sup>
                                      <m:r>
                                        <a:rPr lang="es-ES">
                                          <a:effectLst/>
                                          <a:latin typeface="Cambria Math" panose="02040503050406030204" pitchFamily="18" charset="0"/>
                                          <a:ea typeface="Calibri" panose="020F0502020204030204" pitchFamily="34" charset="0"/>
                                          <a:cs typeface="Arial" panose="020B0604020202020204" pitchFamily="34" charset="0"/>
                                        </a:rPr>
                                        <m:t>2</m:t>
                                      </m:r>
                                    </m:sup>
                                  </m:sSup>
                                  <m:r>
                                    <a:rPr lang="es-ES" i="1">
                                      <a:effectLst/>
                                      <a:latin typeface="Cambria Math" panose="02040503050406030204" pitchFamily="18" charset="0"/>
                                      <a:ea typeface="Calibri" panose="020F0502020204030204" pitchFamily="34" charset="0"/>
                                      <a:cs typeface="Arial" panose="020B0604020202020204" pitchFamily="34" charset="0"/>
                                    </a:rPr>
                                    <m:t>−</m:t>
                                  </m:r>
                                  <m:f>
                                    <m:fPr>
                                      <m:ctrlPr>
                                        <a:rPr lang="es-EC" i="1">
                                          <a:effectLst/>
                                          <a:latin typeface="Cambria Math" panose="02040503050406030204" pitchFamily="18" charset="0"/>
                                          <a:ea typeface="Calibri" panose="020F0502020204030204" pitchFamily="34" charset="0"/>
                                          <a:cs typeface="Arial" panose="020B0604020202020204" pitchFamily="34" charset="0"/>
                                        </a:rPr>
                                      </m:ctrlPr>
                                    </m:fPr>
                                    <m:num>
                                      <m:r>
                                        <a:rPr lang="es-ES">
                                          <a:effectLst/>
                                          <a:latin typeface="Cambria Math" panose="02040503050406030204" pitchFamily="18" charset="0"/>
                                          <a:ea typeface="Calibri" panose="020F0502020204030204" pitchFamily="34" charset="0"/>
                                          <a:cs typeface="Arial" panose="020B0604020202020204" pitchFamily="34" charset="0"/>
                                        </a:rPr>
                                        <m:t>4,4</m:t>
                                      </m:r>
                                      <m:r>
                                        <m:rPr>
                                          <m:sty m:val="p"/>
                                        </m:rPr>
                                        <a:rPr lang="es-ES">
                                          <a:effectLst/>
                                          <a:latin typeface="Cambria Math" panose="02040503050406030204" pitchFamily="18" charset="0"/>
                                          <a:ea typeface="Calibri" panose="020F0502020204030204" pitchFamily="34" charset="0"/>
                                          <a:cs typeface="Arial" panose="020B0604020202020204" pitchFamily="34" charset="0"/>
                                        </a:rPr>
                                        <m:t>Myf</m:t>
                                      </m:r>
                                    </m:num>
                                    <m:den>
                                      <m:r>
                                        <m:rPr>
                                          <m:sty m:val="p"/>
                                        </m:rPr>
                                        <a:rPr lang="es-ES">
                                          <a:effectLst/>
                                          <a:latin typeface="Cambria Math" panose="02040503050406030204" pitchFamily="18" charset="0"/>
                                          <a:ea typeface="Calibri" panose="020F0502020204030204" pitchFamily="34" charset="0"/>
                                          <a:cs typeface="Arial" panose="020B0604020202020204" pitchFamily="34" charset="0"/>
                                        </a:rPr>
                                        <m:t>Sy</m:t>
                                      </m:r>
                                      <m:r>
                                        <a:rPr lang="es-ES" i="1">
                                          <a:effectLst/>
                                          <a:latin typeface="Cambria Math" panose="02040503050406030204" pitchFamily="18" charset="0"/>
                                          <a:ea typeface="Calibri" panose="020F0502020204030204" pitchFamily="34" charset="0"/>
                                          <a:cs typeface="Arial" panose="020B0604020202020204" pitchFamily="34" charset="0"/>
                                        </a:rPr>
                                        <m:t>∗</m:t>
                                      </m:r>
                                      <m:f>
                                        <m:fPr>
                                          <m:ctrlPr>
                                            <a:rPr lang="es-EC" i="1">
                                              <a:effectLst/>
                                              <a:latin typeface="Cambria Math" panose="02040503050406030204" pitchFamily="18" charset="0"/>
                                              <a:ea typeface="Calibri" panose="020F0502020204030204" pitchFamily="34" charset="0"/>
                                              <a:cs typeface="Arial" panose="020B0604020202020204" pitchFamily="34" charset="0"/>
                                            </a:rPr>
                                          </m:ctrlPr>
                                        </m:fPr>
                                        <m:num>
                                          <m:r>
                                            <m:rPr>
                                              <m:sty m:val="p"/>
                                            </m:rPr>
                                            <a:rPr lang="es-ES">
                                              <a:effectLst/>
                                              <a:latin typeface="Cambria Math" panose="02040503050406030204" pitchFamily="18" charset="0"/>
                                              <a:ea typeface="Calibri" panose="020F0502020204030204" pitchFamily="34" charset="0"/>
                                              <a:cs typeface="Arial" panose="020B0604020202020204" pitchFamily="34" charset="0"/>
                                            </a:rPr>
                                            <m:t>a</m:t>
                                          </m:r>
                                        </m:num>
                                        <m:den>
                                          <m:r>
                                            <a:rPr lang="es-ES">
                                              <a:effectLst/>
                                              <a:latin typeface="Cambria Math" panose="02040503050406030204" pitchFamily="18" charset="0"/>
                                              <a:ea typeface="Calibri" panose="020F0502020204030204" pitchFamily="34" charset="0"/>
                                              <a:cs typeface="Arial" panose="020B0604020202020204" pitchFamily="34" charset="0"/>
                                            </a:rPr>
                                            <m:t>10</m:t>
                                          </m:r>
                                        </m:den>
                                      </m:f>
                                    </m:den>
                                  </m:f>
                                </m:e>
                              </m:d>
                            </m:e>
                            <m:sup>
                              <m:f>
                                <m:fPr>
                                  <m:ctrlPr>
                                    <a:rPr lang="es-EC" i="1">
                                      <a:effectLst/>
                                      <a:latin typeface="Cambria Math" panose="02040503050406030204" pitchFamily="18" charset="0"/>
                                      <a:ea typeface="Calibri" panose="020F0502020204030204" pitchFamily="34" charset="0"/>
                                      <a:cs typeface="Arial" panose="020B0604020202020204" pitchFamily="34" charset="0"/>
                                    </a:rPr>
                                  </m:ctrlPr>
                                </m:fPr>
                                <m:num>
                                  <m:r>
                                    <a:rPr lang="es-ES">
                                      <a:effectLst/>
                                      <a:latin typeface="Cambria Math" panose="02040503050406030204" pitchFamily="18" charset="0"/>
                                      <a:ea typeface="Calibri" panose="020F0502020204030204" pitchFamily="34" charset="0"/>
                                      <a:cs typeface="Arial" panose="020B0604020202020204" pitchFamily="34" charset="0"/>
                                    </a:rPr>
                                    <m:t>1</m:t>
                                  </m:r>
                                </m:num>
                                <m:den>
                                  <m:r>
                                    <a:rPr lang="es-ES">
                                      <a:effectLst/>
                                      <a:latin typeface="Cambria Math" panose="02040503050406030204" pitchFamily="18" charset="0"/>
                                      <a:ea typeface="Calibri" panose="020F0502020204030204" pitchFamily="34" charset="0"/>
                                      <a:cs typeface="Arial" panose="020B0604020202020204" pitchFamily="34" charset="0"/>
                                    </a:rPr>
                                    <m:t>2</m:t>
                                  </m:r>
                                </m:den>
                              </m:f>
                            </m:sup>
                          </m:sSup>
                          <m:r>
                            <a:rPr lang="es-ES">
                              <a:effectLst/>
                              <a:latin typeface="Cambria Math" panose="02040503050406030204" pitchFamily="18" charset="0"/>
                              <a:ea typeface="Calibri" panose="020F0502020204030204" pitchFamily="34" charset="0"/>
                              <a:cs typeface="Arial" panose="020B0604020202020204" pitchFamily="34" charset="0"/>
                            </a:rPr>
                            <m:t> </m:t>
                          </m:r>
                        </m:num>
                        <m:den>
                          <m:r>
                            <a:rPr lang="es-ES">
                              <a:effectLst/>
                              <a:latin typeface="Cambria Math" panose="02040503050406030204" pitchFamily="18" charset="0"/>
                              <a:ea typeface="Calibri" panose="020F0502020204030204" pitchFamily="34" charset="0"/>
                              <a:cs typeface="Arial" panose="020B0604020202020204" pitchFamily="34" charset="0"/>
                            </a:rPr>
                            <m:t>2</m:t>
                          </m:r>
                        </m:den>
                      </m:f>
                      <m:r>
                        <a:rPr lang="es-ES">
                          <a:effectLst/>
                          <a:latin typeface="Cambria Math" panose="02040503050406030204" pitchFamily="18" charset="0"/>
                          <a:ea typeface="Calibri" panose="020F0502020204030204" pitchFamily="34" charset="0"/>
                          <a:cs typeface="Arial" panose="020B0604020202020204" pitchFamily="34" charset="0"/>
                        </a:rPr>
                        <m:t>=1,11 </m:t>
                      </m:r>
                      <m:r>
                        <m:rPr>
                          <m:sty m:val="p"/>
                        </m:rPr>
                        <a:rPr lang="es-ES">
                          <a:effectLst/>
                          <a:latin typeface="Cambria Math" panose="02040503050406030204" pitchFamily="18" charset="0"/>
                          <a:ea typeface="Calibri" panose="020F0502020204030204" pitchFamily="34" charset="0"/>
                          <a:cs typeface="Arial" panose="020B0604020202020204" pitchFamily="34" charset="0"/>
                        </a:rPr>
                        <m:t>cm</m:t>
                      </m:r>
                      <m:r>
                        <a:rPr lang="es-ES">
                          <a:effectLst/>
                          <a:latin typeface="Cambria Math" panose="02040503050406030204" pitchFamily="18" charset="0"/>
                          <a:ea typeface="Calibri" panose="020F0502020204030204" pitchFamily="34" charset="0"/>
                          <a:cs typeface="Arial" panose="020B0604020202020204" pitchFamily="34" charset="0"/>
                        </a:rPr>
                        <m:t>   </m:t>
                      </m:r>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tabLst>
                    <a:tab pos="3257550" algn="l"/>
                  </a:tabLst>
                </a:pPr>
                <a:r>
                  <a:rPr lang="es-ES" dirty="0">
                    <a:effectLst/>
                    <a:latin typeface="Arial" panose="020B0604020202020204" pitchFamily="34" charset="0"/>
                    <a:ea typeface="Calibri" panose="020F0502020204030204" pitchFamily="34" charset="0"/>
                    <a:cs typeface="Arial" panose="020B0604020202020204" pitchFamily="34" charset="0"/>
                  </a:rPr>
                  <a:t> </a:t>
                </a:r>
                <a:r>
                  <a:rPr lang="es-ES" b="1" dirty="0" smtClean="0">
                    <a:effectLst/>
                    <a:latin typeface="Arial" panose="020B0604020202020204" pitchFamily="34" charset="0"/>
                    <a:ea typeface="Calibri" panose="020F0502020204030204" pitchFamily="34" charset="0"/>
                    <a:cs typeface="Arial" panose="020B0604020202020204" pitchFamily="34" charset="0"/>
                  </a:rPr>
                  <a:t>Espesor </a:t>
                </a:r>
                <a:r>
                  <a:rPr lang="es-ES" b="1" dirty="0">
                    <a:effectLst/>
                    <a:latin typeface="Arial" panose="020B0604020202020204" pitchFamily="34" charset="0"/>
                    <a:ea typeface="Calibri" panose="020F0502020204030204" pitchFamily="34" charset="0"/>
                    <a:cs typeface="Arial" panose="020B0604020202020204" pitchFamily="34" charset="0"/>
                  </a:rPr>
                  <a:t>real de las placas</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tabLst>
                    <a:tab pos="3257550" algn="l"/>
                  </a:tabLst>
                </a:pPr>
                <a:r>
                  <a:rPr lang="es-ES" b="1" dirty="0">
                    <a:effectLst/>
                    <a:latin typeface="Arial" panose="020B0604020202020204" pitchFamily="34" charset="0"/>
                    <a:ea typeface="Calibri" panose="020F0502020204030204" pitchFamily="34" charset="0"/>
                    <a:cs typeface="Arial" panose="020B0604020202020204" pitchFamily="34" charset="0"/>
                  </a:rPr>
                  <a:t>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tabLst>
                    <a:tab pos="3257550" algn="l"/>
                  </a:tabLst>
                </a:pPr>
                <a14:m>
                  <m:oMathPara xmlns:m="http://schemas.openxmlformats.org/officeDocument/2006/math">
                    <m:oMathParaPr>
                      <m:jc m:val="centerGroup"/>
                    </m:oMathParaPr>
                    <m:oMath xmlns:m="http://schemas.openxmlformats.org/officeDocument/2006/math">
                      <m:r>
                        <m:rPr>
                          <m:sty m:val="p"/>
                        </m:rPr>
                        <a:rPr lang="es-ES">
                          <a:effectLst/>
                          <a:latin typeface="Cambria Math" panose="02040503050406030204" pitchFamily="18" charset="0"/>
                          <a:ea typeface="Calibri" panose="020F0502020204030204" pitchFamily="34" charset="0"/>
                          <a:cs typeface="Arial" panose="020B0604020202020204" pitchFamily="34" charset="0"/>
                        </a:rPr>
                        <m:t>tp</m:t>
                      </m:r>
                      <m:r>
                        <a:rPr lang="es-ES">
                          <a:effectLst/>
                          <a:latin typeface="Cambria Math" panose="02040503050406030204" pitchFamily="18" charset="0"/>
                          <a:ea typeface="Calibri" panose="020F0502020204030204" pitchFamily="34" charset="0"/>
                          <a:cs typeface="Arial" panose="020B0604020202020204" pitchFamily="34" charset="0"/>
                        </a:rPr>
                        <m:t>=</m:t>
                      </m:r>
                      <m:f>
                        <m:fPr>
                          <m:ctrlPr>
                            <a:rPr lang="es-EC" i="1">
                              <a:effectLst/>
                              <a:latin typeface="Cambria Math" panose="02040503050406030204" pitchFamily="18" charset="0"/>
                              <a:ea typeface="Calibri" panose="020F0502020204030204" pitchFamily="34" charset="0"/>
                              <a:cs typeface="Arial" panose="020B0604020202020204" pitchFamily="34" charset="0"/>
                            </a:rPr>
                          </m:ctrlPr>
                        </m:fPr>
                        <m:num>
                          <m:r>
                            <m:rPr>
                              <m:sty m:val="p"/>
                            </m:rPr>
                            <a:rPr lang="es-ES">
                              <a:effectLst/>
                              <a:latin typeface="Cambria Math" panose="02040503050406030204" pitchFamily="18" charset="0"/>
                              <a:ea typeface="Calibri" panose="020F0502020204030204" pitchFamily="34" charset="0"/>
                              <a:cs typeface="Arial" panose="020B0604020202020204" pitchFamily="34" charset="0"/>
                            </a:rPr>
                            <m:t>Myf</m:t>
                          </m:r>
                          <m:r>
                            <a:rPr lang="es-ES">
                              <a:effectLst/>
                              <a:latin typeface="Cambria Math" panose="02040503050406030204" pitchFamily="18" charset="0"/>
                              <a:ea typeface="Calibri" panose="020F0502020204030204" pitchFamily="34" charset="0"/>
                              <a:cs typeface="Arial" panose="020B0604020202020204" pitchFamily="34" charset="0"/>
                            </a:rPr>
                            <m:t> </m:t>
                          </m:r>
                        </m:num>
                        <m:den>
                          <m:r>
                            <m:rPr>
                              <m:sty m:val="p"/>
                            </m:rPr>
                            <a:rPr lang="es-ES">
                              <a:effectLst/>
                              <a:latin typeface="Cambria Math" panose="02040503050406030204" pitchFamily="18" charset="0"/>
                              <a:ea typeface="Calibri" panose="020F0502020204030204" pitchFamily="34" charset="0"/>
                              <a:cs typeface="Arial" panose="020B0604020202020204" pitchFamily="34" charset="0"/>
                            </a:rPr>
                            <m:t>Sy</m:t>
                          </m:r>
                          <m:r>
                            <a:rPr lang="es-ES" i="1">
                              <a:effectLst/>
                              <a:latin typeface="Cambria Math" panose="02040503050406030204" pitchFamily="18" charset="0"/>
                              <a:ea typeface="Calibri" panose="020F0502020204030204" pitchFamily="34" charset="0"/>
                              <a:cs typeface="Arial" panose="020B0604020202020204" pitchFamily="34" charset="0"/>
                            </a:rPr>
                            <m:t>∗</m:t>
                          </m:r>
                          <m:f>
                            <m:fPr>
                              <m:ctrlPr>
                                <a:rPr lang="es-EC" i="1">
                                  <a:effectLst/>
                                  <a:latin typeface="Cambria Math" panose="02040503050406030204" pitchFamily="18" charset="0"/>
                                  <a:ea typeface="Calibri" panose="020F0502020204030204" pitchFamily="34" charset="0"/>
                                  <a:cs typeface="Arial" panose="020B0604020202020204" pitchFamily="34" charset="0"/>
                                </a:rPr>
                              </m:ctrlPr>
                            </m:fPr>
                            <m:num>
                              <m:r>
                                <m:rPr>
                                  <m:sty m:val="p"/>
                                </m:rPr>
                                <a:rPr lang="es-ES">
                                  <a:effectLst/>
                                  <a:latin typeface="Cambria Math" panose="02040503050406030204" pitchFamily="18" charset="0"/>
                                  <a:ea typeface="Calibri" panose="020F0502020204030204" pitchFamily="34" charset="0"/>
                                  <a:cs typeface="Arial" panose="020B0604020202020204" pitchFamily="34" charset="0"/>
                                </a:rPr>
                                <m:t>a</m:t>
                              </m:r>
                            </m:num>
                            <m:den>
                              <m:r>
                                <a:rPr lang="es-ES">
                                  <a:effectLst/>
                                  <a:latin typeface="Cambria Math" panose="02040503050406030204" pitchFamily="18" charset="0"/>
                                  <a:ea typeface="Calibri" panose="020F0502020204030204" pitchFamily="34" charset="0"/>
                                  <a:cs typeface="Arial" panose="020B0604020202020204" pitchFamily="34" charset="0"/>
                                </a:rPr>
                                <m:t>10</m:t>
                              </m:r>
                            </m:den>
                          </m:f>
                          <m:r>
                            <a:rPr lang="es-ES" i="1">
                              <a:effectLst/>
                              <a:latin typeface="Cambria Math" panose="02040503050406030204" pitchFamily="18" charset="0"/>
                              <a:ea typeface="Calibri" panose="020F0502020204030204" pitchFamily="34" charset="0"/>
                              <a:cs typeface="Arial" panose="020B0604020202020204" pitchFamily="34" charset="0"/>
                            </a:rPr>
                            <m:t>∗</m:t>
                          </m:r>
                          <m:r>
                            <a:rPr lang="es-ES">
                              <a:effectLst/>
                              <a:latin typeface="Cambria Math" panose="02040503050406030204" pitchFamily="18" charset="0"/>
                              <a:ea typeface="Calibri" panose="020F0502020204030204" pitchFamily="34" charset="0"/>
                              <a:cs typeface="Arial" panose="020B0604020202020204" pitchFamily="34" charset="0"/>
                            </a:rPr>
                            <m:t>(</m:t>
                          </m:r>
                          <m:f>
                            <m:fPr>
                              <m:ctrlPr>
                                <a:rPr lang="es-EC" i="1">
                                  <a:effectLst/>
                                  <a:latin typeface="Cambria Math" panose="02040503050406030204" pitchFamily="18" charset="0"/>
                                  <a:ea typeface="Calibri" panose="020F0502020204030204" pitchFamily="34" charset="0"/>
                                  <a:cs typeface="Arial" panose="020B0604020202020204" pitchFamily="34" charset="0"/>
                                </a:rPr>
                              </m:ctrlPr>
                            </m:fPr>
                            <m:num>
                              <m:r>
                                <m:rPr>
                                  <m:sty m:val="p"/>
                                </m:rPr>
                                <a:rPr lang="es-ES">
                                  <a:effectLst/>
                                  <a:latin typeface="Cambria Math" panose="02040503050406030204" pitchFamily="18" charset="0"/>
                                  <a:ea typeface="Calibri" panose="020F0502020204030204" pitchFamily="34" charset="0"/>
                                  <a:cs typeface="Arial" panose="020B0604020202020204" pitchFamily="34" charset="0"/>
                                </a:rPr>
                                <m:t>Hv</m:t>
                              </m:r>
                            </m:num>
                            <m:den>
                              <m:r>
                                <a:rPr lang="es-ES">
                                  <a:effectLst/>
                                  <a:latin typeface="Cambria Math" panose="02040503050406030204" pitchFamily="18" charset="0"/>
                                  <a:ea typeface="Calibri" panose="020F0502020204030204" pitchFamily="34" charset="0"/>
                                  <a:cs typeface="Arial" panose="020B0604020202020204" pitchFamily="34" charset="0"/>
                                </a:rPr>
                                <m:t>10</m:t>
                              </m:r>
                            </m:den>
                          </m:f>
                          <m:r>
                            <a:rPr lang="es-ES">
                              <a:effectLst/>
                              <a:latin typeface="Cambria Math" panose="02040503050406030204" pitchFamily="18" charset="0"/>
                              <a:ea typeface="Calibri" panose="020F0502020204030204" pitchFamily="34" charset="0"/>
                              <a:cs typeface="Arial" panose="020B0604020202020204" pitchFamily="34" charset="0"/>
                            </a:rPr>
                            <m:t>+</m:t>
                          </m:r>
                          <m:r>
                            <m:rPr>
                              <m:sty m:val="p"/>
                            </m:rPr>
                            <a:rPr lang="es-ES">
                              <a:effectLst/>
                              <a:latin typeface="Cambria Math" panose="02040503050406030204" pitchFamily="18" charset="0"/>
                              <a:ea typeface="Calibri" panose="020F0502020204030204" pitchFamily="34" charset="0"/>
                              <a:cs typeface="Arial" panose="020B0604020202020204" pitchFamily="34" charset="0"/>
                            </a:rPr>
                            <m:t>te</m:t>
                          </m:r>
                          <m:r>
                            <a:rPr lang="es-ES">
                              <a:effectLst/>
                              <a:latin typeface="Cambria Math" panose="02040503050406030204" pitchFamily="18" charset="0"/>
                              <a:ea typeface="Calibri" panose="020F0502020204030204" pitchFamily="34" charset="0"/>
                              <a:cs typeface="Arial" panose="020B0604020202020204" pitchFamily="34" charset="0"/>
                            </a:rPr>
                            <m:t>)</m:t>
                          </m:r>
                        </m:den>
                      </m:f>
                      <m:r>
                        <a:rPr lang="es-ES">
                          <a:effectLst/>
                          <a:latin typeface="Cambria Math" panose="02040503050406030204" pitchFamily="18" charset="0"/>
                          <a:ea typeface="Calibri" panose="020F0502020204030204" pitchFamily="34" charset="0"/>
                          <a:cs typeface="Arial" panose="020B0604020202020204" pitchFamily="34" charset="0"/>
                        </a:rPr>
                        <m:t>=0,939 </m:t>
                      </m:r>
                      <m:r>
                        <m:rPr>
                          <m:sty m:val="p"/>
                        </m:rPr>
                        <a:rPr lang="es-ES">
                          <a:effectLst/>
                          <a:latin typeface="Cambria Math" panose="02040503050406030204" pitchFamily="18" charset="0"/>
                          <a:ea typeface="Calibri" panose="020F0502020204030204" pitchFamily="34" charset="0"/>
                          <a:cs typeface="Arial" panose="020B0604020202020204" pitchFamily="34" charset="0"/>
                        </a:rPr>
                        <m:t>cm</m:t>
                      </m:r>
                      <m:r>
                        <a:rPr lang="es-ES">
                          <a:effectLst/>
                          <a:latin typeface="Cambria Math" panose="02040503050406030204" pitchFamily="18" charset="0"/>
                          <a:ea typeface="Calibri" panose="020F0502020204030204" pitchFamily="34" charset="0"/>
                          <a:cs typeface="Arial" panose="020B0604020202020204" pitchFamily="34" charset="0"/>
                        </a:rPr>
                        <m:t>   </m:t>
                      </m:r>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510862" y="639447"/>
                <a:ext cx="6096000" cy="4413259"/>
              </a:xfrm>
              <a:prstGeom prst="rect">
                <a:avLst/>
              </a:prstGeom>
              <a:blipFill rotWithShape="0">
                <a:blip r:embed="rId2" cstate="print"/>
                <a:stretch>
                  <a:fillRect/>
                </a:stretch>
              </a:blipFill>
            </p:spPr>
            <p:txBody>
              <a:bodyPr/>
              <a:lstStyle/>
              <a:p>
                <a:r>
                  <a:rPr lang="es-EC">
                    <a:noFill/>
                  </a:rPr>
                  <a:t> </a:t>
                </a:r>
              </a:p>
            </p:txBody>
          </p:sp>
        </mc:Fallback>
      </mc:AlternateContent>
      <p:sp>
        <p:nvSpPr>
          <p:cNvPr id="5" name="Rectángulo 4"/>
          <p:cNvSpPr/>
          <p:nvPr/>
        </p:nvSpPr>
        <p:spPr>
          <a:xfrm>
            <a:off x="510862" y="5726823"/>
            <a:ext cx="4879221" cy="375552"/>
          </a:xfrm>
          <a:prstGeom prst="rect">
            <a:avLst/>
          </a:prstGeom>
        </p:spPr>
        <p:txBody>
          <a:bodyPr wrap="none">
            <a:spAutoFit/>
          </a:bodyPr>
          <a:lstStyle/>
          <a:p>
            <a:pPr marL="252095" indent="252095" algn="just">
              <a:lnSpc>
                <a:spcPct val="150000"/>
              </a:lnSpc>
              <a:spcAft>
                <a:spcPts val="0"/>
              </a:spcAft>
              <a:tabLst>
                <a:tab pos="3257550" algn="l"/>
              </a:tabLst>
            </a:pPr>
            <a:r>
              <a:rPr lang="es-ES" sz="1400" b="1" dirty="0">
                <a:latin typeface="Arial" panose="020B0604020202020204" pitchFamily="34" charset="0"/>
                <a:ea typeface="Calibri" panose="020F0502020204030204" pitchFamily="34" charset="0"/>
                <a:cs typeface="Arial" panose="020B0604020202020204" pitchFamily="34" charset="0"/>
              </a:rPr>
              <a:t>Por lo tanto se elige una placa de espesor 13 mm</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Rectángulo 1"/>
          <p:cNvSpPr/>
          <p:nvPr/>
        </p:nvSpPr>
        <p:spPr>
          <a:xfrm>
            <a:off x="5712274" y="1147278"/>
            <a:ext cx="6096000" cy="2169825"/>
          </a:xfrm>
          <a:prstGeom prst="rect">
            <a:avLst/>
          </a:prstGeom>
        </p:spPr>
        <p:txBody>
          <a:bodyPr>
            <a:spAutoFit/>
          </a:bodyPr>
          <a:lstStyle/>
          <a:p>
            <a:pPr marL="252095" indent="252095" algn="just">
              <a:lnSpc>
                <a:spcPct val="150000"/>
              </a:lnSpc>
              <a:spcAft>
                <a:spcPts val="0"/>
              </a:spcAft>
              <a:tabLst>
                <a:tab pos="3257550" algn="l"/>
              </a:tabLst>
            </a:pPr>
            <a:r>
              <a:rPr lang="es-ES" b="1" dirty="0">
                <a:latin typeface="Arial" panose="020B0604020202020204" pitchFamily="34" charset="0"/>
                <a:ea typeface="Calibri" panose="020F0502020204030204" pitchFamily="34" charset="0"/>
                <a:cs typeface="Arial" panose="020B0604020202020204" pitchFamily="34" charset="0"/>
              </a:rPr>
              <a:t>Resistencia </a:t>
            </a:r>
            <a:r>
              <a:rPr lang="es-ES" b="1" dirty="0" smtClean="0">
                <a:latin typeface="Arial" panose="020B0604020202020204" pitchFamily="34" charset="0"/>
                <a:ea typeface="Calibri" panose="020F0502020204030204" pitchFamily="34" charset="0"/>
                <a:cs typeface="Arial" panose="020B0604020202020204" pitchFamily="34" charset="0"/>
              </a:rPr>
              <a:t>a tracción </a:t>
            </a:r>
            <a:r>
              <a:rPr lang="es-ES" b="1" dirty="0">
                <a:latin typeface="Arial" panose="020B0604020202020204" pitchFamily="34" charset="0"/>
                <a:ea typeface="Calibri" panose="020F0502020204030204" pitchFamily="34" charset="0"/>
                <a:cs typeface="Arial" panose="020B0604020202020204" pitchFamily="34" charset="0"/>
              </a:rPr>
              <a:t>del electrodo  </a:t>
            </a:r>
            <a:endParaRPr lang="es-EC" dirty="0">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tabLst>
                <a:tab pos="3257550" algn="l"/>
              </a:tabLst>
            </a:pPr>
            <a:r>
              <a:rPr lang="en-US" dirty="0" err="1">
                <a:latin typeface="Arial" panose="020B0604020202020204" pitchFamily="34" charset="0"/>
                <a:ea typeface="Calibri" panose="020F0502020204030204" pitchFamily="34" charset="0"/>
                <a:cs typeface="Arial" panose="020B0604020202020204" pitchFamily="34" charset="0"/>
              </a:rPr>
              <a:t>Fexx</a:t>
            </a:r>
            <a:r>
              <a:rPr lang="en-US" dirty="0">
                <a:latin typeface="Arial" panose="020B0604020202020204" pitchFamily="34" charset="0"/>
                <a:ea typeface="Calibri" panose="020F0502020204030204" pitchFamily="34" charset="0"/>
                <a:cs typeface="Arial" panose="020B0604020202020204" pitchFamily="34" charset="0"/>
              </a:rPr>
              <a:t> = 4929,48  </a:t>
            </a:r>
            <a:r>
              <a:rPr lang="en-US" dirty="0" smtClean="0">
                <a:latin typeface="Arial" panose="020B0604020202020204" pitchFamily="34" charset="0"/>
                <a:ea typeface="Calibri" panose="020F0502020204030204" pitchFamily="34" charset="0"/>
                <a:cs typeface="Arial" panose="020B0604020202020204" pitchFamily="34" charset="0"/>
              </a:rPr>
              <a:t>Kg/cm</a:t>
            </a:r>
            <a:r>
              <a:rPr lang="en-US" baseline="30000" dirty="0" smtClean="0">
                <a:latin typeface="Arial" panose="020B0604020202020204" pitchFamily="34" charset="0"/>
                <a:ea typeface="Calibri" panose="020F0502020204030204" pitchFamily="34" charset="0"/>
                <a:cs typeface="Arial" panose="020B0604020202020204" pitchFamily="34" charset="0"/>
              </a:rPr>
              <a:t>2</a:t>
            </a:r>
            <a:endParaRPr lang="es-EC" dirty="0">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tabLst>
                <a:tab pos="3257550" algn="l"/>
              </a:tabLst>
            </a:pPr>
            <a:r>
              <a:rPr lang="en-US" dirty="0" err="1">
                <a:latin typeface="Arial" panose="020B0604020202020204" pitchFamily="34" charset="0"/>
                <a:ea typeface="Calibri" panose="020F0502020204030204" pitchFamily="34" charset="0"/>
                <a:cs typeface="Arial" panose="020B0604020202020204" pitchFamily="34" charset="0"/>
              </a:rPr>
              <a:t>Fw</a:t>
            </a:r>
            <a:r>
              <a:rPr lang="en-US" dirty="0">
                <a:latin typeface="Arial" panose="020B0604020202020204" pitchFamily="34" charset="0"/>
                <a:ea typeface="Calibri" panose="020F0502020204030204" pitchFamily="34" charset="0"/>
                <a:cs typeface="Arial" panose="020B0604020202020204" pitchFamily="34" charset="0"/>
              </a:rPr>
              <a:t> = 0,6 * </a:t>
            </a:r>
            <a:r>
              <a:rPr lang="en-US" dirty="0" err="1">
                <a:latin typeface="Arial" panose="020B0604020202020204" pitchFamily="34" charset="0"/>
                <a:ea typeface="Calibri" panose="020F0502020204030204" pitchFamily="34" charset="0"/>
                <a:cs typeface="Arial" panose="020B0604020202020204" pitchFamily="34" charset="0"/>
              </a:rPr>
              <a:t>Fexx</a:t>
            </a:r>
            <a:r>
              <a:rPr lang="en-US" dirty="0">
                <a:latin typeface="Arial" panose="020B0604020202020204" pitchFamily="34" charset="0"/>
                <a:ea typeface="Calibri" panose="020F0502020204030204" pitchFamily="34" charset="0"/>
                <a:cs typeface="Arial" panose="020B0604020202020204" pitchFamily="34" charset="0"/>
              </a:rPr>
              <a:t>=2,953*10^3 </a:t>
            </a:r>
            <a:r>
              <a:rPr lang="en-US" dirty="0" smtClean="0">
                <a:latin typeface="Arial" panose="020B0604020202020204" pitchFamily="34" charset="0"/>
                <a:ea typeface="Calibri" panose="020F0502020204030204" pitchFamily="34" charset="0"/>
                <a:cs typeface="Arial" panose="020B0604020202020204" pitchFamily="34" charset="0"/>
              </a:rPr>
              <a:t>Kg/cm</a:t>
            </a:r>
            <a:r>
              <a:rPr lang="en-US" baseline="30000" dirty="0" smtClean="0">
                <a:latin typeface="Arial" panose="020B0604020202020204" pitchFamily="34" charset="0"/>
                <a:ea typeface="Calibri" panose="020F0502020204030204" pitchFamily="34" charset="0"/>
                <a:cs typeface="Arial" panose="020B0604020202020204" pitchFamily="34" charset="0"/>
              </a:rPr>
              <a:t>2</a:t>
            </a:r>
            <a:r>
              <a:rPr lang="en-US" baseline="30000" dirty="0">
                <a:latin typeface="Arial" panose="020B0604020202020204" pitchFamily="34" charset="0"/>
                <a:ea typeface="Calibri" panose="020F0502020204030204" pitchFamily="34" charset="0"/>
                <a:cs typeface="Arial" panose="020B0604020202020204" pitchFamily="34" charset="0"/>
              </a:rPr>
              <a:t> </a:t>
            </a:r>
            <a:endParaRPr lang="es-EC" dirty="0">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tabLst>
                <a:tab pos="3257550" algn="l"/>
              </a:tabLst>
            </a:pPr>
            <a:r>
              <a:rPr lang="es-ES" b="1" dirty="0">
                <a:latin typeface="Arial" panose="020B0604020202020204" pitchFamily="34" charset="0"/>
                <a:ea typeface="Calibri" panose="020F0502020204030204" pitchFamily="34" charset="0"/>
                <a:cs typeface="Arial" panose="020B0604020202020204" pitchFamily="34" charset="0"/>
              </a:rPr>
              <a:t>Espesor de soldadura</a:t>
            </a:r>
            <a:endParaRPr lang="es-EC" dirty="0">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tabLst>
                <a:tab pos="3257550" algn="l"/>
              </a:tabLst>
            </a:pPr>
            <a:r>
              <a:rPr lang="es-ES" dirty="0">
                <a:latin typeface="Arial" panose="020B0604020202020204" pitchFamily="34" charset="0"/>
                <a:ea typeface="Calibri" panose="020F0502020204030204" pitchFamily="34" charset="0"/>
                <a:cs typeface="Arial" panose="020B0604020202020204" pitchFamily="34" charset="0"/>
              </a:rPr>
              <a:t>Tw= 12,7-1,6=11,1 mm</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ángulo 2"/>
              <p:cNvSpPr/>
              <p:nvPr/>
            </p:nvSpPr>
            <p:spPr>
              <a:xfrm>
                <a:off x="6161221" y="3552402"/>
                <a:ext cx="4547591" cy="8223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a:latin typeface="Cambria Math" panose="02040503050406030204" pitchFamily="18" charset="0"/>
                        </a:rPr>
                        <m:t>l</m:t>
                      </m:r>
                      <m:r>
                        <m:rPr>
                          <m:sty m:val="p"/>
                        </m:rPr>
                        <a:rPr lang="es-EC" i="0">
                          <a:latin typeface="Cambria Math" panose="02040503050406030204" pitchFamily="18" charset="0"/>
                        </a:rPr>
                        <m:t>w</m:t>
                      </m:r>
                      <m:r>
                        <a:rPr lang="es-EC" i="0">
                          <a:latin typeface="Cambria Math" panose="02040503050406030204" pitchFamily="18" charset="0"/>
                        </a:rPr>
                        <m:t>=</m:t>
                      </m:r>
                      <m:f>
                        <m:fPr>
                          <m:ctrlPr>
                            <a:rPr lang="es-EC" i="1">
                              <a:latin typeface="Cambria Math" panose="02040503050406030204" pitchFamily="18" charset="0"/>
                            </a:rPr>
                          </m:ctrlPr>
                        </m:fPr>
                        <m:num>
                          <m:r>
                            <m:rPr>
                              <m:sty m:val="p"/>
                            </m:rPr>
                            <a:rPr lang="es-EC" i="0">
                              <a:latin typeface="Cambria Math" panose="02040503050406030204" pitchFamily="18" charset="0"/>
                            </a:rPr>
                            <m:t>Mf</m:t>
                          </m:r>
                        </m:num>
                        <m:den>
                          <m:f>
                            <m:fPr>
                              <m:ctrlPr>
                                <a:rPr lang="es-EC" i="1">
                                  <a:latin typeface="Cambria Math" panose="02040503050406030204" pitchFamily="18" charset="0"/>
                                </a:rPr>
                              </m:ctrlPr>
                            </m:fPr>
                            <m:num>
                              <m:r>
                                <m:rPr>
                                  <m:sty m:val="p"/>
                                </m:rPr>
                                <a:rPr lang="es-EC" i="0">
                                  <a:latin typeface="Cambria Math" panose="02040503050406030204" pitchFamily="18" charset="0"/>
                                </a:rPr>
                                <m:t>tw</m:t>
                              </m:r>
                            </m:num>
                            <m:den>
                              <m:r>
                                <a:rPr lang="es-EC" i="0">
                                  <a:latin typeface="Cambria Math" panose="02040503050406030204" pitchFamily="18" charset="0"/>
                                </a:rPr>
                                <m:t>10</m:t>
                              </m:r>
                            </m:den>
                          </m:f>
                          <m:r>
                            <a:rPr lang="es-EC" i="0">
                              <a:latin typeface="Cambria Math" panose="02040503050406030204" pitchFamily="18" charset="0"/>
                            </a:rPr>
                            <m:t>∗0,707∗</m:t>
                          </m:r>
                          <m:r>
                            <m:rPr>
                              <m:sty m:val="p"/>
                            </m:rPr>
                            <a:rPr lang="es-EC" i="0">
                              <a:latin typeface="Cambria Math" panose="02040503050406030204" pitchFamily="18" charset="0"/>
                            </a:rPr>
                            <m:t>Fw</m:t>
                          </m:r>
                          <m:r>
                            <a:rPr lang="es-EC" i="0">
                              <a:latin typeface="Cambria Math" panose="02040503050406030204" pitchFamily="18" charset="0"/>
                            </a:rPr>
                            <m:t>∗</m:t>
                          </m:r>
                          <m:r>
                            <m:rPr>
                              <m:sty m:val="p"/>
                            </m:rPr>
                            <a:rPr lang="es-EC" i="0">
                              <a:latin typeface="Cambria Math" panose="02040503050406030204" pitchFamily="18" charset="0"/>
                            </a:rPr>
                            <m:t>l</m:t>
                          </m:r>
                          <m:f>
                            <m:fPr>
                              <m:type m:val="lin"/>
                              <m:ctrlPr>
                                <a:rPr lang="es-EC" i="1">
                                  <a:latin typeface="Cambria Math" panose="02040503050406030204" pitchFamily="18" charset="0"/>
                                </a:rPr>
                              </m:ctrlPr>
                            </m:fPr>
                            <m:num>
                              <m:r>
                                <m:rPr>
                                  <m:sty m:val="p"/>
                                </m:rPr>
                                <a:rPr lang="es-EC" i="0">
                                  <a:latin typeface="Cambria Math" panose="02040503050406030204" pitchFamily="18" charset="0"/>
                                </a:rPr>
                                <m:t>p</m:t>
                              </m:r>
                            </m:num>
                            <m:den>
                              <m:r>
                                <a:rPr lang="es-EC" i="0">
                                  <a:latin typeface="Cambria Math" panose="02040503050406030204" pitchFamily="18" charset="0"/>
                                </a:rPr>
                                <m:t>10</m:t>
                              </m:r>
                            </m:den>
                          </m:f>
                        </m:den>
                      </m:f>
                      <m:r>
                        <a:rPr lang="es-EC" i="0">
                          <a:latin typeface="Cambria Math" panose="02040503050406030204" pitchFamily="18" charset="0"/>
                        </a:rPr>
                        <m:t>=61,317 </m:t>
                      </m:r>
                      <m:r>
                        <m:rPr>
                          <m:sty m:val="p"/>
                        </m:rPr>
                        <a:rPr lang="es-EC" i="0">
                          <a:latin typeface="Cambria Math" panose="02040503050406030204" pitchFamily="18" charset="0"/>
                        </a:rPr>
                        <m:t>cm</m:t>
                      </m:r>
                      <m:r>
                        <a:rPr lang="es-EC" i="0">
                          <a:latin typeface="Cambria Math" panose="02040503050406030204" pitchFamily="18" charset="0"/>
                        </a:rPr>
                        <m:t> </m:t>
                      </m:r>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6161221" y="3552402"/>
                <a:ext cx="4547591" cy="822341"/>
              </a:xfrm>
              <a:prstGeom prst="rect">
                <a:avLst/>
              </a:prstGeom>
              <a:blipFill rotWithShape="0">
                <a:blip r:embed="rId3" cstate="print"/>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5712274" y="4614435"/>
                <a:ext cx="6096000" cy="92461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m:rPr>
                          <m:sty m:val="p"/>
                        </m:rPr>
                        <a:rPr lang="es-EC">
                          <a:latin typeface="Cambria Math" panose="02040503050406030204" pitchFamily="18" charset="0"/>
                        </a:rPr>
                        <m:t>l</m:t>
                      </m:r>
                      <m:r>
                        <m:rPr>
                          <m:sty m:val="p"/>
                        </m:rPr>
                        <a:rPr lang="es-EC" i="0">
                          <a:latin typeface="Cambria Math" panose="02040503050406030204" pitchFamily="18" charset="0"/>
                        </a:rPr>
                        <m:t>w</m:t>
                      </m:r>
                      <m:r>
                        <a:rPr lang="es-EC" i="0">
                          <a:latin typeface="Cambria Math" panose="02040503050406030204" pitchFamily="18" charset="0"/>
                        </a:rPr>
                        <m:t>=2∗</m:t>
                      </m:r>
                      <m:f>
                        <m:fPr>
                          <m:ctrlPr>
                            <a:rPr lang="es-EC" i="1">
                              <a:latin typeface="Cambria Math" panose="02040503050406030204" pitchFamily="18" charset="0"/>
                            </a:rPr>
                          </m:ctrlPr>
                        </m:fPr>
                        <m:num>
                          <m:r>
                            <m:rPr>
                              <m:sty m:val="p"/>
                            </m:rPr>
                            <a:rPr lang="es-EC" i="0">
                              <a:latin typeface="Cambria Math" panose="02040503050406030204" pitchFamily="18" charset="0"/>
                            </a:rPr>
                            <m:t>lp</m:t>
                          </m:r>
                        </m:num>
                        <m:den>
                          <m:r>
                            <a:rPr lang="es-EC" i="0">
                              <a:latin typeface="Cambria Math" panose="02040503050406030204" pitchFamily="18" charset="0"/>
                            </a:rPr>
                            <m:t>25,4</m:t>
                          </m:r>
                        </m:den>
                      </m:f>
                      <m:r>
                        <a:rPr lang="es-EC" i="0">
                          <a:latin typeface="Cambria Math" panose="02040503050406030204" pitchFamily="18" charset="0"/>
                        </a:rPr>
                        <m:t>−2+</m:t>
                      </m:r>
                      <m:f>
                        <m:fPr>
                          <m:ctrlPr>
                            <a:rPr lang="es-EC" i="1">
                              <a:latin typeface="Cambria Math" panose="02040503050406030204" pitchFamily="18" charset="0"/>
                            </a:rPr>
                          </m:ctrlPr>
                        </m:fPr>
                        <m:num>
                          <m:r>
                            <m:rPr>
                              <m:sty m:val="p"/>
                            </m:rPr>
                            <a:rPr lang="es-EC" i="0">
                              <a:latin typeface="Cambria Math" panose="02040503050406030204" pitchFamily="18" charset="0"/>
                            </a:rPr>
                            <m:t>bv</m:t>
                          </m:r>
                        </m:num>
                        <m:den>
                          <m:r>
                            <a:rPr lang="es-EC" i="0">
                              <a:latin typeface="Cambria Math" panose="02040503050406030204" pitchFamily="18" charset="0"/>
                            </a:rPr>
                            <m:t>25,4</m:t>
                          </m:r>
                        </m:den>
                      </m:f>
                      <m:r>
                        <a:rPr lang="es-EC" i="0">
                          <a:latin typeface="Cambria Math" panose="02040503050406030204" pitchFamily="18" charset="0"/>
                        </a:rPr>
                        <m:t>+</m:t>
                      </m:r>
                      <m:f>
                        <m:fPr>
                          <m:ctrlPr>
                            <a:rPr lang="es-EC" i="1">
                              <a:latin typeface="Cambria Math" panose="02040503050406030204" pitchFamily="18" charset="0"/>
                            </a:rPr>
                          </m:ctrlPr>
                        </m:fPr>
                        <m:num>
                          <m:r>
                            <m:rPr>
                              <m:sty m:val="p"/>
                            </m:rPr>
                            <a:rPr lang="es-EC" i="0">
                              <a:latin typeface="Cambria Math" panose="02040503050406030204" pitchFamily="18" charset="0"/>
                            </a:rPr>
                            <m:t>a</m:t>
                          </m:r>
                        </m:num>
                        <m:den>
                          <m:r>
                            <a:rPr lang="es-EC" i="0">
                              <a:latin typeface="Cambria Math" panose="02040503050406030204" pitchFamily="18" charset="0"/>
                            </a:rPr>
                            <m:t>25,4</m:t>
                          </m:r>
                        </m:den>
                      </m:f>
                      <m:r>
                        <a:rPr lang="es-EC" i="0">
                          <a:latin typeface="Cambria Math" panose="02040503050406030204" pitchFamily="18" charset="0"/>
                        </a:rPr>
                        <m:t>=27,921∗2,54=70,92 </m:t>
                      </m:r>
                      <m:r>
                        <m:rPr>
                          <m:sty m:val="p"/>
                        </m:rPr>
                        <a:rPr lang="es-EC" i="0">
                          <a:latin typeface="Cambria Math" panose="02040503050406030204" pitchFamily="18" charset="0"/>
                        </a:rPr>
                        <m:t>cm</m:t>
                      </m:r>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5712274" y="4614435"/>
                <a:ext cx="6096000" cy="924612"/>
              </a:xfrm>
              <a:prstGeom prst="rect">
                <a:avLst/>
              </a:prstGeom>
              <a:blipFill rotWithShape="0">
                <a:blip r:embed="rId4" cstate="print"/>
                <a:stretch>
                  <a:fillRect/>
                </a:stretch>
              </a:blipFill>
            </p:spPr>
            <p:txBody>
              <a:bodyPr/>
              <a:lstStyle/>
              <a:p>
                <a:r>
                  <a:rPr lang="es-EC">
                    <a:noFill/>
                  </a:rPr>
                  <a:t> </a:t>
                </a:r>
              </a:p>
            </p:txBody>
          </p:sp>
        </mc:Fallback>
      </mc:AlternateContent>
      <p:sp>
        <p:nvSpPr>
          <p:cNvPr id="7" name="Rectángulo 6"/>
          <p:cNvSpPr/>
          <p:nvPr/>
        </p:nvSpPr>
        <p:spPr>
          <a:xfrm>
            <a:off x="6104468" y="5539047"/>
            <a:ext cx="6096000" cy="375552"/>
          </a:xfrm>
          <a:prstGeom prst="rect">
            <a:avLst/>
          </a:prstGeom>
        </p:spPr>
        <p:txBody>
          <a:bodyPr>
            <a:spAutoFit/>
          </a:bodyPr>
          <a:lstStyle/>
          <a:p>
            <a:pPr marL="252095" indent="252095" algn="just">
              <a:lnSpc>
                <a:spcPct val="150000"/>
              </a:lnSpc>
              <a:spcAft>
                <a:spcPts val="0"/>
              </a:spcAft>
            </a:pPr>
            <a:r>
              <a:rPr lang="es-ES" sz="1400" b="1" dirty="0">
                <a:latin typeface="Arial" panose="020B0604020202020204" pitchFamily="34" charset="0"/>
                <a:ea typeface="Calibri" panose="020F0502020204030204" pitchFamily="34" charset="0"/>
                <a:cs typeface="Arial" panose="020B0604020202020204" pitchFamily="34" charset="0"/>
              </a:rPr>
              <a:t>Longitud de soldadura &lt; longitud mínima de soldadura</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5712274" y="3204022"/>
            <a:ext cx="3181640" cy="507831"/>
          </a:xfrm>
          <a:prstGeom prst="rect">
            <a:avLst/>
          </a:prstGeom>
        </p:spPr>
        <p:txBody>
          <a:bodyPr wrap="none">
            <a:spAutoFit/>
          </a:bodyPr>
          <a:lstStyle/>
          <a:p>
            <a:pPr marL="252095" indent="252095" algn="just">
              <a:lnSpc>
                <a:spcPct val="150000"/>
              </a:lnSpc>
              <a:spcAft>
                <a:spcPts val="0"/>
              </a:spcAft>
              <a:tabLst>
                <a:tab pos="3257550" algn="l"/>
              </a:tabLst>
            </a:pPr>
            <a:r>
              <a:rPr lang="es-ES" b="1" dirty="0">
                <a:latin typeface="Arial" panose="020B0604020202020204" pitchFamily="34" charset="0"/>
                <a:ea typeface="Calibri" panose="020F0502020204030204" pitchFamily="34" charset="0"/>
                <a:cs typeface="Arial" panose="020B0604020202020204" pitchFamily="34" charset="0"/>
              </a:rPr>
              <a:t>Longitud de soldadura</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58117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3197" y="262095"/>
            <a:ext cx="6914882" cy="600790"/>
          </a:xfrm>
        </p:spPr>
        <p:txBody>
          <a:bodyPr>
            <a:normAutofit fontScale="90000"/>
          </a:bodyPr>
          <a:lstStyle/>
          <a:p>
            <a:pPr lvl="2" algn="l" rtl="0">
              <a:lnSpc>
                <a:spcPct val="90000"/>
              </a:lnSpc>
              <a:spcBef>
                <a:spcPct val="0"/>
              </a:spcBef>
            </a:pPr>
            <a:r>
              <a:rPr lang="es-ES" sz="4000" b="1" dirty="0"/>
              <a:t>Conexiones Viga-Columna</a:t>
            </a:r>
            <a:r>
              <a:rPr lang="es-EC" b="1" dirty="0"/>
              <a:t/>
            </a:r>
            <a:br>
              <a:rPr lang="es-EC" b="1" dirty="0"/>
            </a:b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40991110"/>
              </p:ext>
            </p:extLst>
          </p:nvPr>
        </p:nvGraphicFramePr>
        <p:xfrm>
          <a:off x="838200" y="862885"/>
          <a:ext cx="10515600" cy="5314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24329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179691267"/>
              </p:ext>
            </p:extLst>
          </p:nvPr>
        </p:nvGraphicFramePr>
        <p:xfrm>
          <a:off x="437882" y="373487"/>
          <a:ext cx="10915918" cy="5803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1844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0"/>
            <a:ext cx="10515600" cy="889517"/>
          </a:xfrm>
        </p:spPr>
        <p:txBody>
          <a:bodyPr/>
          <a:lstStyle/>
          <a:p>
            <a:r>
              <a:rPr lang="es-EC" dirty="0" smtClean="0"/>
              <a:t>Tipos de conexiones</a:t>
            </a:r>
            <a:endParaRPr lang="es-EC" dirty="0"/>
          </a:p>
        </p:txBody>
      </p:sp>
      <p:graphicFrame>
        <p:nvGraphicFramePr>
          <p:cNvPr id="6" name="5 Diagrama"/>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srcRect l="22944" t="42980" r="31325" b="24340"/>
          <a:stretch/>
        </p:blipFill>
        <p:spPr>
          <a:xfrm>
            <a:off x="107660" y="3551420"/>
            <a:ext cx="4281604" cy="1720271"/>
          </a:xfrm>
          <a:prstGeom prst="rect">
            <a:avLst/>
          </a:prstGeom>
        </p:spPr>
      </p:pic>
      <p:pic>
        <p:nvPicPr>
          <p:cNvPr id="5" name="Imagen 4"/>
          <p:cNvPicPr>
            <a:picLocks noChangeAspect="1"/>
          </p:cNvPicPr>
          <p:nvPr/>
        </p:nvPicPr>
        <p:blipFill rotWithShape="1">
          <a:blip r:embed="rId3" cstate="print"/>
          <a:srcRect l="39871" t="36443" r="31424" b="39613"/>
          <a:stretch/>
        </p:blipFill>
        <p:spPr>
          <a:xfrm>
            <a:off x="4784231" y="772482"/>
            <a:ext cx="3116687" cy="1461621"/>
          </a:xfrm>
          <a:prstGeom prst="rect">
            <a:avLst/>
          </a:prstGeom>
        </p:spPr>
      </p:pic>
      <p:pic>
        <p:nvPicPr>
          <p:cNvPr id="7" name="Imagen 6"/>
          <p:cNvPicPr>
            <a:picLocks noChangeAspect="1"/>
          </p:cNvPicPr>
          <p:nvPr/>
        </p:nvPicPr>
        <p:blipFill rotWithShape="1">
          <a:blip r:embed="rId4" cstate="print"/>
          <a:srcRect l="40663" t="28301" r="26475" b="37016"/>
          <a:stretch/>
        </p:blipFill>
        <p:spPr>
          <a:xfrm>
            <a:off x="4493312" y="3401660"/>
            <a:ext cx="3407606" cy="2021984"/>
          </a:xfrm>
          <a:prstGeom prst="rect">
            <a:avLst/>
          </a:prstGeom>
        </p:spPr>
      </p:pic>
      <p:pic>
        <p:nvPicPr>
          <p:cNvPr id="8" name="Imagen 7"/>
          <p:cNvPicPr>
            <a:picLocks noChangeAspect="1"/>
          </p:cNvPicPr>
          <p:nvPr/>
        </p:nvPicPr>
        <p:blipFill rotWithShape="1">
          <a:blip r:embed="rId5" cstate="print"/>
          <a:srcRect l="27775" t="54533" r="27484" b="14833"/>
          <a:stretch/>
        </p:blipFill>
        <p:spPr>
          <a:xfrm>
            <a:off x="7900918" y="3737994"/>
            <a:ext cx="4378817" cy="1685650"/>
          </a:xfrm>
          <a:prstGeom prst="rect">
            <a:avLst/>
          </a:prstGeom>
        </p:spPr>
      </p:pic>
      <p:pic>
        <p:nvPicPr>
          <p:cNvPr id="9" name="Imagen 8"/>
          <p:cNvPicPr>
            <a:picLocks noChangeAspect="1"/>
          </p:cNvPicPr>
          <p:nvPr/>
        </p:nvPicPr>
        <p:blipFill rotWithShape="1">
          <a:blip r:embed="rId6" cstate="print"/>
          <a:srcRect l="23044" t="39745" r="41421" b="12452"/>
          <a:stretch/>
        </p:blipFill>
        <p:spPr>
          <a:xfrm>
            <a:off x="8597792" y="636563"/>
            <a:ext cx="3193168" cy="2415094"/>
          </a:xfrm>
          <a:prstGeom prst="rect">
            <a:avLst/>
          </a:prstGeom>
        </p:spPr>
      </p:pic>
      <p:pic>
        <p:nvPicPr>
          <p:cNvPr id="10" name="Imagen 9"/>
          <p:cNvPicPr>
            <a:picLocks noChangeAspect="1"/>
          </p:cNvPicPr>
          <p:nvPr/>
        </p:nvPicPr>
        <p:blipFill rotWithShape="1">
          <a:blip r:embed="rId7" cstate="print"/>
          <a:srcRect l="38071" t="45817" r="25817" b="16683"/>
          <a:stretch/>
        </p:blipFill>
        <p:spPr>
          <a:xfrm>
            <a:off x="811369" y="565058"/>
            <a:ext cx="3577895" cy="2088891"/>
          </a:xfrm>
          <a:prstGeom prst="rect">
            <a:avLst/>
          </a:prstGeom>
        </p:spPr>
      </p:pic>
    </p:spTree>
    <p:extLst>
      <p:ext uri="{BB962C8B-B14F-4D97-AF65-F5344CB8AC3E}">
        <p14:creationId xmlns:p14="http://schemas.microsoft.com/office/powerpoint/2010/main" val="1205147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3036" y="115911"/>
            <a:ext cx="10400763" cy="463638"/>
          </a:xfrm>
        </p:spPr>
        <p:txBody>
          <a:bodyPr>
            <a:normAutofit fontScale="90000"/>
          </a:bodyPr>
          <a:lstStyle/>
          <a:p>
            <a:r>
              <a:rPr lang="es-EC" dirty="0" smtClean="0"/>
              <a:t>Tabla de resultados</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2508708432"/>
              </p:ext>
            </p:extLst>
          </p:nvPr>
        </p:nvGraphicFramePr>
        <p:xfrm>
          <a:off x="1209822" y="579548"/>
          <a:ext cx="9959925" cy="6527128"/>
        </p:xfrm>
        <a:graphic>
          <a:graphicData uri="http://schemas.openxmlformats.org/drawingml/2006/table">
            <a:tbl>
              <a:tblPr firstRow="1" firstCol="1" bandRow="1">
                <a:tableStyleId>{5C22544A-7EE6-4342-B048-85BDC9FD1C3A}</a:tableStyleId>
              </a:tblPr>
              <a:tblGrid>
                <a:gridCol w="5725861"/>
                <a:gridCol w="1391854"/>
                <a:gridCol w="2842210"/>
              </a:tblGrid>
              <a:tr h="214312">
                <a:tc gridSpan="3">
                  <a:txBody>
                    <a:bodyPr/>
                    <a:lstStyle/>
                    <a:p>
                      <a:pPr indent="252095" algn="ctr">
                        <a:lnSpc>
                          <a:spcPct val="150000"/>
                        </a:lnSpc>
                        <a:spcAft>
                          <a:spcPts val="0"/>
                        </a:spcAft>
                      </a:pPr>
                      <a:r>
                        <a:rPr lang="es-ES" sz="1600" dirty="0">
                          <a:effectLst/>
                        </a:rPr>
                        <a:t>Conexiones </a:t>
                      </a:r>
                      <a:r>
                        <a:rPr lang="es-ES" sz="1600" dirty="0" smtClean="0">
                          <a:effectLst/>
                        </a:rPr>
                        <a:t>viga-viga corte simple</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9447" marR="49447" marT="0" marB="0"/>
                </a:tc>
                <a:tc hMerge="1">
                  <a:txBody>
                    <a:bodyPr/>
                    <a:lstStyle/>
                    <a:p>
                      <a:endParaRPr lang="es-EC"/>
                    </a:p>
                  </a:txBody>
                  <a:tcPr/>
                </a:tc>
                <a:tc hMerge="1">
                  <a:txBody>
                    <a:bodyPr/>
                    <a:lstStyle/>
                    <a:p>
                      <a:endParaRPr lang="es-EC"/>
                    </a:p>
                  </a:txBody>
                  <a:tcPr/>
                </a:tc>
              </a:tr>
              <a:tr h="815311">
                <a:tc>
                  <a:txBody>
                    <a:bodyPr/>
                    <a:lstStyle/>
                    <a:p>
                      <a:pPr indent="252095" algn="ctr">
                        <a:lnSpc>
                          <a:spcPct val="150000"/>
                        </a:lnSpc>
                        <a:spcAft>
                          <a:spcPts val="0"/>
                        </a:spcAft>
                      </a:pPr>
                      <a:r>
                        <a:rPr lang="es-ES" sz="1600" dirty="0">
                          <a:effectLst/>
                        </a:rPr>
                        <a:t>Tipo de conexión</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9447" marR="49447" marT="0" marB="0"/>
                </a:tc>
                <a:tc>
                  <a:txBody>
                    <a:bodyPr/>
                    <a:lstStyle/>
                    <a:p>
                      <a:pPr indent="252095" algn="ctr">
                        <a:lnSpc>
                          <a:spcPct val="150000"/>
                        </a:lnSpc>
                        <a:spcAft>
                          <a:spcPts val="0"/>
                        </a:spcAft>
                      </a:pPr>
                      <a:r>
                        <a:rPr lang="es-ES" sz="1600">
                          <a:effectLst/>
                        </a:rPr>
                        <a:t>Numero de Viga</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9447" marR="49447" marT="0" marB="0"/>
                </a:tc>
                <a:tc>
                  <a:txBody>
                    <a:bodyPr/>
                    <a:lstStyle/>
                    <a:p>
                      <a:pPr indent="252095" algn="ctr">
                        <a:lnSpc>
                          <a:spcPct val="150000"/>
                        </a:lnSpc>
                        <a:spcAft>
                          <a:spcPts val="0"/>
                        </a:spcAft>
                      </a:pPr>
                      <a:r>
                        <a:rPr lang="es-ES" sz="1600" dirty="0">
                          <a:effectLst/>
                        </a:rPr>
                        <a:t>Carga aplicada antes de la deformación </a:t>
                      </a:r>
                      <a:r>
                        <a:rPr lang="es-ES" sz="1600" dirty="0" smtClean="0">
                          <a:effectLst/>
                        </a:rPr>
                        <a:t>plástica (N)</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9447" marR="49447" marT="0" marB="0"/>
                </a:tc>
              </a:tr>
              <a:tr h="282697">
                <a:tc>
                  <a:txBody>
                    <a:bodyPr/>
                    <a:lstStyle/>
                    <a:p>
                      <a:pPr indent="252095" algn="ctr">
                        <a:lnSpc>
                          <a:spcPct val="150000"/>
                        </a:lnSpc>
                        <a:spcAft>
                          <a:spcPts val="0"/>
                        </a:spcAft>
                      </a:pPr>
                      <a:r>
                        <a:rPr lang="es-ES" sz="1600">
                          <a:effectLst/>
                        </a:rPr>
                        <a:t>Conexión doble angular atornillada</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9447" marR="49447" marT="0" marB="0"/>
                </a:tc>
                <a:tc>
                  <a:txBody>
                    <a:bodyPr/>
                    <a:lstStyle/>
                    <a:p>
                      <a:pPr indent="252095" algn="ctr">
                        <a:lnSpc>
                          <a:spcPct val="150000"/>
                        </a:lnSpc>
                        <a:spcAft>
                          <a:spcPts val="0"/>
                        </a:spcAft>
                      </a:pPr>
                      <a:r>
                        <a:rPr lang="es-ES" sz="1600">
                          <a:effectLst/>
                        </a:rPr>
                        <a:t>B1B</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9447" marR="49447" marT="0" marB="0"/>
                </a:tc>
                <a:tc>
                  <a:txBody>
                    <a:bodyPr/>
                    <a:lstStyle/>
                    <a:p>
                      <a:pPr indent="252095" algn="ctr">
                        <a:lnSpc>
                          <a:spcPct val="150000"/>
                        </a:lnSpc>
                        <a:spcAft>
                          <a:spcPts val="0"/>
                        </a:spcAft>
                      </a:pPr>
                      <a:r>
                        <a:rPr lang="es-ES" sz="1600">
                          <a:effectLst/>
                        </a:rPr>
                        <a:t>3343</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9447" marR="49447" marT="0" marB="0"/>
                </a:tc>
              </a:tr>
              <a:tr h="543541">
                <a:tc>
                  <a:txBody>
                    <a:bodyPr/>
                    <a:lstStyle/>
                    <a:p>
                      <a:pPr indent="252095" algn="ctr">
                        <a:lnSpc>
                          <a:spcPct val="150000"/>
                        </a:lnSpc>
                        <a:spcAft>
                          <a:spcPts val="0"/>
                        </a:spcAft>
                      </a:pPr>
                      <a:r>
                        <a:rPr lang="es-ES" sz="1600">
                          <a:effectLst/>
                        </a:rPr>
                        <a:t>Conexión doble angular soldada-atornillada</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9447" marR="49447" marT="0" marB="0"/>
                </a:tc>
                <a:tc>
                  <a:txBody>
                    <a:bodyPr/>
                    <a:lstStyle/>
                    <a:p>
                      <a:pPr indent="252095" algn="ctr">
                        <a:lnSpc>
                          <a:spcPct val="150000"/>
                        </a:lnSpc>
                        <a:spcAft>
                          <a:spcPts val="0"/>
                        </a:spcAft>
                      </a:pPr>
                      <a:r>
                        <a:rPr lang="es-ES" sz="1600">
                          <a:effectLst/>
                        </a:rPr>
                        <a:t>B1A</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9447" marR="49447" marT="0" marB="0"/>
                </a:tc>
                <a:tc>
                  <a:txBody>
                    <a:bodyPr/>
                    <a:lstStyle/>
                    <a:p>
                      <a:pPr indent="252095" algn="ctr">
                        <a:lnSpc>
                          <a:spcPct val="150000"/>
                        </a:lnSpc>
                        <a:spcAft>
                          <a:spcPts val="0"/>
                        </a:spcAft>
                      </a:pPr>
                      <a:r>
                        <a:rPr lang="es-ES" sz="1600">
                          <a:effectLst/>
                        </a:rPr>
                        <a:t>1319</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9447" marR="49447" marT="0" marB="0"/>
                </a:tc>
              </a:tr>
              <a:tr h="282697">
                <a:tc>
                  <a:txBody>
                    <a:bodyPr/>
                    <a:lstStyle/>
                    <a:p>
                      <a:pPr indent="252095" algn="ctr">
                        <a:lnSpc>
                          <a:spcPct val="150000"/>
                        </a:lnSpc>
                        <a:spcAft>
                          <a:spcPts val="0"/>
                        </a:spcAft>
                      </a:pPr>
                      <a:r>
                        <a:rPr lang="es-ES" sz="1600">
                          <a:effectLst/>
                        </a:rPr>
                        <a:t>Conexión simple con placa extrema</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9447" marR="49447" marT="0" marB="0"/>
                </a:tc>
                <a:tc>
                  <a:txBody>
                    <a:bodyPr/>
                    <a:lstStyle/>
                    <a:p>
                      <a:pPr indent="252095" algn="ctr">
                        <a:lnSpc>
                          <a:spcPct val="150000"/>
                        </a:lnSpc>
                        <a:spcAft>
                          <a:spcPts val="0"/>
                        </a:spcAft>
                      </a:pPr>
                      <a:r>
                        <a:rPr lang="es-ES" sz="1600">
                          <a:effectLst/>
                        </a:rPr>
                        <a:t>B2A</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9447" marR="49447" marT="0" marB="0"/>
                </a:tc>
                <a:tc>
                  <a:txBody>
                    <a:bodyPr/>
                    <a:lstStyle/>
                    <a:p>
                      <a:pPr indent="252095" algn="ctr">
                        <a:lnSpc>
                          <a:spcPct val="150000"/>
                        </a:lnSpc>
                        <a:spcAft>
                          <a:spcPts val="0"/>
                        </a:spcAft>
                      </a:pPr>
                      <a:r>
                        <a:rPr lang="es-ES" sz="1600">
                          <a:effectLst/>
                        </a:rPr>
                        <a:t>923</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9447" marR="49447" marT="0" marB="0"/>
                </a:tc>
              </a:tr>
              <a:tr h="543541">
                <a:tc>
                  <a:txBody>
                    <a:bodyPr/>
                    <a:lstStyle/>
                    <a:p>
                      <a:pPr indent="252095" algn="ctr">
                        <a:lnSpc>
                          <a:spcPct val="150000"/>
                        </a:lnSpc>
                        <a:spcAft>
                          <a:spcPts val="0"/>
                        </a:spcAft>
                      </a:pPr>
                      <a:r>
                        <a:rPr lang="es-ES" sz="1600">
                          <a:effectLst/>
                        </a:rPr>
                        <a:t>Conexión placa simple extrema en el alma de la viga</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9447" marR="49447" marT="0" marB="0"/>
                </a:tc>
                <a:tc>
                  <a:txBody>
                    <a:bodyPr/>
                    <a:lstStyle/>
                    <a:p>
                      <a:pPr indent="252095" algn="ctr">
                        <a:lnSpc>
                          <a:spcPct val="150000"/>
                        </a:lnSpc>
                        <a:spcAft>
                          <a:spcPts val="0"/>
                        </a:spcAft>
                      </a:pPr>
                      <a:r>
                        <a:rPr lang="es-ES" sz="1600">
                          <a:effectLst/>
                        </a:rPr>
                        <a:t>B2B</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9447" marR="49447" marT="0" marB="0"/>
                </a:tc>
                <a:tc>
                  <a:txBody>
                    <a:bodyPr/>
                    <a:lstStyle/>
                    <a:p>
                      <a:pPr indent="252095" algn="ctr">
                        <a:lnSpc>
                          <a:spcPct val="150000"/>
                        </a:lnSpc>
                        <a:spcAft>
                          <a:spcPts val="0"/>
                        </a:spcAft>
                      </a:pPr>
                      <a:r>
                        <a:rPr lang="es-ES" sz="1600">
                          <a:effectLst/>
                        </a:rPr>
                        <a:t>950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9447" marR="49447" marT="0" marB="0"/>
                </a:tc>
              </a:tr>
              <a:tr h="565395">
                <a:tc>
                  <a:txBody>
                    <a:bodyPr/>
                    <a:lstStyle/>
                    <a:p>
                      <a:pPr indent="252095" algn="ctr">
                        <a:lnSpc>
                          <a:spcPct val="150000"/>
                        </a:lnSpc>
                        <a:spcAft>
                          <a:spcPts val="0"/>
                        </a:spcAft>
                      </a:pPr>
                      <a:r>
                        <a:rPr lang="es-ES" sz="1600">
                          <a:effectLst/>
                        </a:rPr>
                        <a:t>Conexión doble angular atornillada-soldada (Cortante doble)</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9447" marR="49447" marT="0" marB="0"/>
                </a:tc>
                <a:tc>
                  <a:txBody>
                    <a:bodyPr/>
                    <a:lstStyle/>
                    <a:p>
                      <a:pPr indent="252095" algn="ctr">
                        <a:lnSpc>
                          <a:spcPct val="150000"/>
                        </a:lnSpc>
                        <a:spcAft>
                          <a:spcPts val="0"/>
                        </a:spcAft>
                      </a:pPr>
                      <a:r>
                        <a:rPr lang="es-ES" sz="1600">
                          <a:effectLst/>
                        </a:rPr>
                        <a:t>B3A</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9447" marR="49447" marT="0" marB="0"/>
                </a:tc>
                <a:tc>
                  <a:txBody>
                    <a:bodyPr/>
                    <a:lstStyle/>
                    <a:p>
                      <a:pPr indent="252095" algn="ctr">
                        <a:lnSpc>
                          <a:spcPct val="150000"/>
                        </a:lnSpc>
                        <a:spcAft>
                          <a:spcPts val="0"/>
                        </a:spcAft>
                      </a:pPr>
                      <a:r>
                        <a:rPr lang="es-ES" sz="1600">
                          <a:effectLst/>
                        </a:rPr>
                        <a:t>1685</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9447" marR="49447" marT="0" marB="0"/>
                </a:tc>
              </a:tr>
              <a:tr h="565395">
                <a:tc>
                  <a:txBody>
                    <a:bodyPr/>
                    <a:lstStyle/>
                    <a:p>
                      <a:pPr indent="252095" algn="ctr">
                        <a:lnSpc>
                          <a:spcPct val="150000"/>
                        </a:lnSpc>
                        <a:spcAft>
                          <a:spcPts val="0"/>
                        </a:spcAft>
                      </a:pPr>
                      <a:r>
                        <a:rPr lang="es-ES" sz="1600" dirty="0">
                          <a:effectLst/>
                        </a:rPr>
                        <a:t>Conexión doble angular atornillada-soldada (cortante doble)</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9447" marR="49447" marT="0" marB="0"/>
                </a:tc>
                <a:tc>
                  <a:txBody>
                    <a:bodyPr/>
                    <a:lstStyle/>
                    <a:p>
                      <a:pPr indent="252095" algn="ctr">
                        <a:lnSpc>
                          <a:spcPct val="150000"/>
                        </a:lnSpc>
                        <a:spcAft>
                          <a:spcPts val="0"/>
                        </a:spcAft>
                      </a:pPr>
                      <a:r>
                        <a:rPr lang="es-ES" sz="1600">
                          <a:effectLst/>
                        </a:rPr>
                        <a:t>B3B</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9447" marR="49447" marT="0" marB="0"/>
                </a:tc>
                <a:tc>
                  <a:txBody>
                    <a:bodyPr/>
                    <a:lstStyle/>
                    <a:p>
                      <a:pPr indent="252095" algn="ctr">
                        <a:lnSpc>
                          <a:spcPct val="150000"/>
                        </a:lnSpc>
                        <a:spcAft>
                          <a:spcPts val="0"/>
                        </a:spcAft>
                      </a:pPr>
                      <a:r>
                        <a:rPr lang="es-ES" sz="1600">
                          <a:effectLst/>
                        </a:rPr>
                        <a:t>1426</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9447" marR="49447" marT="0" marB="0"/>
                </a:tc>
              </a:tr>
              <a:tr h="565395">
                <a:tc>
                  <a:txBody>
                    <a:bodyPr/>
                    <a:lstStyle/>
                    <a:p>
                      <a:pPr indent="252095" algn="ctr">
                        <a:lnSpc>
                          <a:spcPct val="150000"/>
                        </a:lnSpc>
                        <a:spcAft>
                          <a:spcPts val="0"/>
                        </a:spcAft>
                      </a:pPr>
                      <a:r>
                        <a:rPr lang="es-ES" sz="1600">
                          <a:effectLst/>
                        </a:rPr>
                        <a:t>Conexión de ángulo simple empernado-soldado (Cara externa UPN)</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9447" marR="49447" marT="0" marB="0"/>
                </a:tc>
                <a:tc>
                  <a:txBody>
                    <a:bodyPr/>
                    <a:lstStyle/>
                    <a:p>
                      <a:pPr indent="252095" algn="ctr">
                        <a:lnSpc>
                          <a:spcPct val="150000"/>
                        </a:lnSpc>
                        <a:spcAft>
                          <a:spcPts val="0"/>
                        </a:spcAft>
                      </a:pPr>
                      <a:r>
                        <a:rPr lang="es-ES" sz="1600">
                          <a:effectLst/>
                        </a:rPr>
                        <a:t>B4A</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9447" marR="49447" marT="0" marB="0"/>
                </a:tc>
                <a:tc>
                  <a:txBody>
                    <a:bodyPr/>
                    <a:lstStyle/>
                    <a:p>
                      <a:pPr indent="252095" algn="ctr">
                        <a:lnSpc>
                          <a:spcPct val="150000"/>
                        </a:lnSpc>
                        <a:spcAft>
                          <a:spcPts val="0"/>
                        </a:spcAft>
                      </a:pPr>
                      <a:r>
                        <a:rPr lang="es-ES" sz="1600">
                          <a:effectLst/>
                        </a:rPr>
                        <a:t>1314</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9447" marR="49447" marT="0" marB="0"/>
                </a:tc>
              </a:tr>
              <a:tr h="565395">
                <a:tc>
                  <a:txBody>
                    <a:bodyPr/>
                    <a:lstStyle/>
                    <a:p>
                      <a:pPr indent="252095" algn="ctr">
                        <a:lnSpc>
                          <a:spcPct val="150000"/>
                        </a:lnSpc>
                        <a:spcAft>
                          <a:spcPts val="0"/>
                        </a:spcAft>
                      </a:pPr>
                      <a:r>
                        <a:rPr lang="es-ES" sz="1600">
                          <a:effectLst/>
                        </a:rPr>
                        <a:t>Conexión de ángulo simple empernado-soldado (Cara interna UPN)</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9447" marR="49447" marT="0" marB="0"/>
                </a:tc>
                <a:tc>
                  <a:txBody>
                    <a:bodyPr/>
                    <a:lstStyle/>
                    <a:p>
                      <a:pPr indent="252095" algn="ctr">
                        <a:lnSpc>
                          <a:spcPct val="150000"/>
                        </a:lnSpc>
                        <a:spcAft>
                          <a:spcPts val="0"/>
                        </a:spcAft>
                      </a:pPr>
                      <a:r>
                        <a:rPr lang="es-ES" sz="1600">
                          <a:effectLst/>
                        </a:rPr>
                        <a:t>B4B</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9447" marR="49447" marT="0" marB="0"/>
                </a:tc>
                <a:tc>
                  <a:txBody>
                    <a:bodyPr/>
                    <a:lstStyle/>
                    <a:p>
                      <a:pPr indent="252095" algn="ctr">
                        <a:lnSpc>
                          <a:spcPct val="150000"/>
                        </a:lnSpc>
                        <a:spcAft>
                          <a:spcPts val="0"/>
                        </a:spcAft>
                      </a:pPr>
                      <a:r>
                        <a:rPr lang="es-ES" sz="1600">
                          <a:effectLst/>
                        </a:rPr>
                        <a:t>1062</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9447" marR="49447" marT="0" marB="0"/>
                </a:tc>
              </a:tr>
              <a:tr h="565395">
                <a:tc>
                  <a:txBody>
                    <a:bodyPr/>
                    <a:lstStyle/>
                    <a:p>
                      <a:pPr indent="252095" algn="ctr">
                        <a:lnSpc>
                          <a:spcPct val="150000"/>
                        </a:lnSpc>
                        <a:spcAft>
                          <a:spcPts val="0"/>
                        </a:spcAft>
                      </a:pPr>
                      <a:r>
                        <a:rPr lang="es-ES" sz="1600">
                          <a:effectLst/>
                        </a:rPr>
                        <a:t>Conexión angular soldada-soldada (Ángulos más cortos)</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9447" marR="49447" marT="0" marB="0"/>
                </a:tc>
                <a:tc>
                  <a:txBody>
                    <a:bodyPr/>
                    <a:lstStyle/>
                    <a:p>
                      <a:pPr indent="252095" algn="ctr">
                        <a:lnSpc>
                          <a:spcPct val="150000"/>
                        </a:lnSpc>
                        <a:spcAft>
                          <a:spcPts val="0"/>
                        </a:spcAft>
                      </a:pPr>
                      <a:r>
                        <a:rPr lang="es-ES" sz="1600">
                          <a:effectLst/>
                        </a:rPr>
                        <a:t>B8A</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9447" marR="49447" marT="0" marB="0"/>
                </a:tc>
                <a:tc>
                  <a:txBody>
                    <a:bodyPr/>
                    <a:lstStyle/>
                    <a:p>
                      <a:pPr indent="252095" algn="ctr">
                        <a:lnSpc>
                          <a:spcPct val="150000"/>
                        </a:lnSpc>
                        <a:spcAft>
                          <a:spcPts val="0"/>
                        </a:spcAft>
                      </a:pPr>
                      <a:r>
                        <a:rPr lang="es-ES" sz="1600">
                          <a:effectLst/>
                        </a:rPr>
                        <a:t>1426</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9447" marR="49447" marT="0" marB="0"/>
                </a:tc>
              </a:tr>
              <a:tr h="565395">
                <a:tc>
                  <a:txBody>
                    <a:bodyPr/>
                    <a:lstStyle/>
                    <a:p>
                      <a:pPr indent="252095" algn="ctr">
                        <a:lnSpc>
                          <a:spcPct val="150000"/>
                        </a:lnSpc>
                        <a:spcAft>
                          <a:spcPts val="0"/>
                        </a:spcAft>
                      </a:pPr>
                      <a:r>
                        <a:rPr lang="es-ES" sz="1600">
                          <a:effectLst/>
                        </a:rPr>
                        <a:t>Conexión angular soldada-soldada (Ángulos más largos)</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9447" marR="49447" marT="0" marB="0"/>
                </a:tc>
                <a:tc>
                  <a:txBody>
                    <a:bodyPr/>
                    <a:lstStyle/>
                    <a:p>
                      <a:pPr indent="252095" algn="ctr">
                        <a:lnSpc>
                          <a:spcPct val="150000"/>
                        </a:lnSpc>
                        <a:spcAft>
                          <a:spcPts val="0"/>
                        </a:spcAft>
                      </a:pPr>
                      <a:r>
                        <a:rPr lang="es-ES" sz="1600">
                          <a:effectLst/>
                        </a:rPr>
                        <a:t>B8B</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9447" marR="49447" marT="0" marB="0"/>
                </a:tc>
                <a:tc>
                  <a:txBody>
                    <a:bodyPr/>
                    <a:lstStyle/>
                    <a:p>
                      <a:pPr indent="252095" algn="ctr">
                        <a:lnSpc>
                          <a:spcPct val="150000"/>
                        </a:lnSpc>
                        <a:spcAft>
                          <a:spcPts val="0"/>
                        </a:spcAft>
                      </a:pPr>
                      <a:r>
                        <a:rPr lang="es-ES" sz="1600" dirty="0">
                          <a:effectLst/>
                        </a:rPr>
                        <a:t>1659</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9447" marR="49447" marT="0" marB="0"/>
                </a:tc>
              </a:tr>
            </a:tbl>
          </a:graphicData>
        </a:graphic>
      </p:graphicFrame>
    </p:spTree>
    <p:extLst>
      <p:ext uri="{BB962C8B-B14F-4D97-AF65-F5344CB8AC3E}">
        <p14:creationId xmlns:p14="http://schemas.microsoft.com/office/powerpoint/2010/main" val="14531781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Tabla de resultados</a:t>
            </a: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3096717215"/>
              </p:ext>
            </p:extLst>
          </p:nvPr>
        </p:nvGraphicFramePr>
        <p:xfrm>
          <a:off x="177018" y="1298265"/>
          <a:ext cx="5843954" cy="4764909"/>
        </p:xfrm>
        <a:graphic>
          <a:graphicData uri="http://schemas.openxmlformats.org/drawingml/2006/table">
            <a:tbl>
              <a:tblPr firstRow="1" firstCol="1" bandRow="1">
                <a:tableStyleId>{5C22544A-7EE6-4342-B048-85BDC9FD1C3A}</a:tableStyleId>
              </a:tblPr>
              <a:tblGrid>
                <a:gridCol w="3274817"/>
                <a:gridCol w="1117593"/>
                <a:gridCol w="1451544"/>
              </a:tblGrid>
              <a:tr h="327997">
                <a:tc gridSpan="3">
                  <a:txBody>
                    <a:bodyPr/>
                    <a:lstStyle/>
                    <a:p>
                      <a:pPr indent="252095" algn="ctr">
                        <a:lnSpc>
                          <a:spcPct val="150000"/>
                        </a:lnSpc>
                        <a:spcAft>
                          <a:spcPts val="0"/>
                        </a:spcAft>
                      </a:pPr>
                      <a:r>
                        <a:rPr lang="es-ES" sz="1400" dirty="0">
                          <a:effectLst/>
                        </a:rPr>
                        <a:t>Conexiones </a:t>
                      </a:r>
                      <a:r>
                        <a:rPr lang="es-ES" sz="1400" dirty="0" smtClean="0">
                          <a:effectLst/>
                        </a:rPr>
                        <a:t>viga-columna corte simple</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r>
              <a:tr h="1385839">
                <a:tc>
                  <a:txBody>
                    <a:bodyPr/>
                    <a:lstStyle/>
                    <a:p>
                      <a:pPr indent="252095" algn="ctr">
                        <a:lnSpc>
                          <a:spcPct val="150000"/>
                        </a:lnSpc>
                        <a:spcAft>
                          <a:spcPts val="0"/>
                        </a:spcAft>
                      </a:pPr>
                      <a:r>
                        <a:rPr lang="es-ES" sz="1400">
                          <a:effectLst/>
                        </a:rPr>
                        <a:t>Tipo de conexión</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400">
                          <a:effectLst/>
                        </a:rPr>
                        <a:t>Numero de Viga</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400" dirty="0">
                          <a:effectLst/>
                        </a:rPr>
                        <a:t>Carga aplicada antes de la deformación </a:t>
                      </a:r>
                      <a:r>
                        <a:rPr lang="es-ES" sz="1400" dirty="0" smtClean="0">
                          <a:effectLst/>
                        </a:rPr>
                        <a:t>plástica (N)</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673758">
                <a:tc>
                  <a:txBody>
                    <a:bodyPr/>
                    <a:lstStyle/>
                    <a:p>
                      <a:pPr indent="252095" algn="ctr">
                        <a:lnSpc>
                          <a:spcPct val="150000"/>
                        </a:lnSpc>
                        <a:spcAft>
                          <a:spcPts val="0"/>
                        </a:spcAft>
                      </a:pPr>
                      <a:r>
                        <a:rPr lang="es-ES" sz="1400">
                          <a:effectLst/>
                        </a:rPr>
                        <a:t>Conexión parcialmente restringida con asientos angulares</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400">
                          <a:effectLst/>
                        </a:rPr>
                        <a:t>B5</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indent="252095" algn="ctr">
                        <a:lnSpc>
                          <a:spcPct val="150000"/>
                        </a:lnSpc>
                        <a:spcAft>
                          <a:spcPts val="0"/>
                        </a:spcAft>
                      </a:pPr>
                      <a:r>
                        <a:rPr lang="es-ES" sz="1400">
                          <a:effectLst/>
                        </a:rPr>
                        <a:t> </a:t>
                      </a:r>
                      <a:endParaRPr lang="es-EC" sz="1400">
                        <a:effectLst/>
                      </a:endParaRPr>
                    </a:p>
                    <a:p>
                      <a:pPr indent="252095" algn="ctr">
                        <a:lnSpc>
                          <a:spcPct val="150000"/>
                        </a:lnSpc>
                        <a:spcAft>
                          <a:spcPts val="0"/>
                        </a:spcAft>
                      </a:pPr>
                      <a:r>
                        <a:rPr lang="es-ES" sz="1400">
                          <a:effectLst/>
                        </a:rPr>
                        <a:t> </a:t>
                      </a:r>
                      <a:endParaRPr lang="es-EC" sz="1400">
                        <a:effectLst/>
                      </a:endParaRPr>
                    </a:p>
                    <a:p>
                      <a:pPr indent="252095" algn="ctr">
                        <a:lnSpc>
                          <a:spcPct val="150000"/>
                        </a:lnSpc>
                        <a:spcAft>
                          <a:spcPts val="0"/>
                        </a:spcAft>
                      </a:pPr>
                      <a:r>
                        <a:rPr lang="es-ES" sz="1400">
                          <a:effectLst/>
                        </a:rPr>
                        <a:t>7633  N </a:t>
                      </a:r>
                      <a:br>
                        <a:rPr lang="es-ES" sz="1400">
                          <a:effectLst/>
                        </a:rPr>
                      </a:br>
                      <a:r>
                        <a:rPr lang="es-ES" sz="1400">
                          <a:effectLst/>
                        </a:rPr>
                        <a:t>sobre la viga B5A</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673758">
                <a:tc>
                  <a:txBody>
                    <a:bodyPr/>
                    <a:lstStyle/>
                    <a:p>
                      <a:pPr indent="252095" algn="ctr">
                        <a:lnSpc>
                          <a:spcPct val="150000"/>
                        </a:lnSpc>
                        <a:spcAft>
                          <a:spcPts val="0"/>
                        </a:spcAft>
                      </a:pPr>
                      <a:r>
                        <a:rPr lang="es-ES" sz="1400">
                          <a:effectLst/>
                        </a:rPr>
                        <a:t>Conexión viga-viga no ortogonal a través de placas empernadas</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400">
                          <a:effectLst/>
                        </a:rPr>
                        <a:t>B5A</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tr>
              <a:tr h="673758">
                <a:tc>
                  <a:txBody>
                    <a:bodyPr/>
                    <a:lstStyle/>
                    <a:p>
                      <a:pPr indent="252095" algn="ctr">
                        <a:lnSpc>
                          <a:spcPct val="150000"/>
                        </a:lnSpc>
                        <a:spcAft>
                          <a:spcPts val="0"/>
                        </a:spcAft>
                      </a:pPr>
                      <a:r>
                        <a:rPr lang="es-ES" sz="1400">
                          <a:effectLst/>
                        </a:rPr>
                        <a:t>Conexión parcialmente restringida con ángulos soldados al alma</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400">
                          <a:effectLst/>
                        </a:rPr>
                        <a:t>B8</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tr>
              <a:tr h="1029799">
                <a:tc>
                  <a:txBody>
                    <a:bodyPr/>
                    <a:lstStyle/>
                    <a:p>
                      <a:pPr indent="252095" algn="ctr">
                        <a:lnSpc>
                          <a:spcPct val="150000"/>
                        </a:lnSpc>
                        <a:spcAft>
                          <a:spcPts val="0"/>
                        </a:spcAft>
                      </a:pPr>
                      <a:r>
                        <a:rPr lang="es-ES" sz="1400">
                          <a:effectLst/>
                        </a:rPr>
                        <a:t>Conexión parcialmente restringida con ángulo de asiento </a:t>
                      </a:r>
                      <a:br>
                        <a:rPr lang="es-ES" sz="1400">
                          <a:effectLst/>
                        </a:rPr>
                      </a:br>
                      <a:r>
                        <a:rPr lang="es-ES" sz="1400">
                          <a:effectLst/>
                        </a:rPr>
                        <a:t>en el alma de la viga y patín de la misma</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400">
                          <a:effectLst/>
                        </a:rPr>
                        <a:t>B6</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400" dirty="0">
                          <a:effectLst/>
                        </a:rPr>
                        <a:t>20000</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080616447"/>
              </p:ext>
            </p:extLst>
          </p:nvPr>
        </p:nvGraphicFramePr>
        <p:xfrm>
          <a:off x="6259513" y="0"/>
          <a:ext cx="5683958" cy="6434614"/>
        </p:xfrm>
        <a:graphic>
          <a:graphicData uri="http://schemas.openxmlformats.org/drawingml/2006/table">
            <a:tbl>
              <a:tblPr firstRow="1" firstCol="1" bandRow="1">
                <a:tableStyleId>{5C22544A-7EE6-4342-B048-85BDC9FD1C3A}</a:tableStyleId>
              </a:tblPr>
              <a:tblGrid>
                <a:gridCol w="2763726"/>
                <a:gridCol w="967881"/>
                <a:gridCol w="1952351"/>
              </a:tblGrid>
              <a:tr h="259988">
                <a:tc gridSpan="3">
                  <a:txBody>
                    <a:bodyPr/>
                    <a:lstStyle/>
                    <a:p>
                      <a:pPr indent="252095" algn="ctr">
                        <a:lnSpc>
                          <a:spcPct val="150000"/>
                        </a:lnSpc>
                        <a:spcAft>
                          <a:spcPts val="0"/>
                        </a:spcAft>
                      </a:pPr>
                      <a:r>
                        <a:rPr lang="es-ES" sz="1400" dirty="0">
                          <a:effectLst/>
                        </a:rPr>
                        <a:t>Conexiones a momento viga-columna</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9111" marR="49111" marT="0" marB="0"/>
                </a:tc>
                <a:tc hMerge="1">
                  <a:txBody>
                    <a:bodyPr/>
                    <a:lstStyle/>
                    <a:p>
                      <a:endParaRPr lang="es-EC"/>
                    </a:p>
                  </a:txBody>
                  <a:tcPr/>
                </a:tc>
                <a:tc hMerge="1">
                  <a:txBody>
                    <a:bodyPr/>
                    <a:lstStyle/>
                    <a:p>
                      <a:endParaRPr lang="es-EC"/>
                    </a:p>
                  </a:txBody>
                  <a:tcPr/>
                </a:tc>
              </a:tr>
              <a:tr h="633744">
                <a:tc>
                  <a:txBody>
                    <a:bodyPr/>
                    <a:lstStyle/>
                    <a:p>
                      <a:pPr indent="252095" algn="ctr">
                        <a:lnSpc>
                          <a:spcPct val="150000"/>
                        </a:lnSpc>
                        <a:spcAft>
                          <a:spcPts val="0"/>
                        </a:spcAft>
                      </a:pPr>
                      <a:r>
                        <a:rPr lang="es-ES" sz="1400">
                          <a:effectLst/>
                        </a:rPr>
                        <a:t>Tipo de conexión</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9111" marR="49111" marT="0" marB="0"/>
                </a:tc>
                <a:tc>
                  <a:txBody>
                    <a:bodyPr/>
                    <a:lstStyle/>
                    <a:p>
                      <a:pPr indent="252095" algn="ctr">
                        <a:lnSpc>
                          <a:spcPct val="150000"/>
                        </a:lnSpc>
                        <a:spcAft>
                          <a:spcPts val="0"/>
                        </a:spcAft>
                      </a:pPr>
                      <a:r>
                        <a:rPr lang="es-ES" sz="1400">
                          <a:effectLst/>
                        </a:rPr>
                        <a:t>Numero de Viga</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9111" marR="49111" marT="0" marB="0"/>
                </a:tc>
                <a:tc>
                  <a:txBody>
                    <a:bodyPr/>
                    <a:lstStyle/>
                    <a:p>
                      <a:pPr indent="252095" algn="ctr">
                        <a:lnSpc>
                          <a:spcPct val="150000"/>
                        </a:lnSpc>
                        <a:spcAft>
                          <a:spcPts val="0"/>
                        </a:spcAft>
                      </a:pPr>
                      <a:r>
                        <a:rPr lang="es-ES" sz="1400" dirty="0">
                          <a:effectLst/>
                        </a:rPr>
                        <a:t>Carga aplicada antes de la deformación </a:t>
                      </a:r>
                      <a:r>
                        <a:rPr lang="es-ES" sz="1400" dirty="0" smtClean="0">
                          <a:effectLst/>
                        </a:rPr>
                        <a:t>plástica (N)</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9111" marR="49111" marT="0" marB="0"/>
                </a:tc>
              </a:tr>
              <a:tr h="852859">
                <a:tc>
                  <a:txBody>
                    <a:bodyPr/>
                    <a:lstStyle/>
                    <a:p>
                      <a:pPr indent="252095" algn="ctr">
                        <a:lnSpc>
                          <a:spcPct val="150000"/>
                        </a:lnSpc>
                        <a:spcAft>
                          <a:spcPts val="0"/>
                        </a:spcAft>
                      </a:pPr>
                      <a:r>
                        <a:rPr lang="es-ES" sz="1400">
                          <a:effectLst/>
                        </a:rPr>
                        <a:t>Conexión totalmente restringida con las alas de la viga </a:t>
                      </a:r>
                      <a:br>
                        <a:rPr lang="es-ES" sz="1400">
                          <a:effectLst/>
                        </a:rPr>
                      </a:br>
                      <a:r>
                        <a:rPr lang="es-ES" sz="1400">
                          <a:effectLst/>
                        </a:rPr>
                        <a:t>soldadas directamente al patín de la columna</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9111" marR="49111" marT="0" marB="0"/>
                </a:tc>
                <a:tc>
                  <a:txBody>
                    <a:bodyPr/>
                    <a:lstStyle/>
                    <a:p>
                      <a:pPr indent="252095" algn="ctr">
                        <a:lnSpc>
                          <a:spcPct val="150000"/>
                        </a:lnSpc>
                        <a:spcAft>
                          <a:spcPts val="0"/>
                        </a:spcAft>
                      </a:pPr>
                      <a:r>
                        <a:rPr lang="es-ES" sz="1400">
                          <a:effectLst/>
                        </a:rPr>
                        <a:t>B1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9111" marR="49111" marT="0" marB="0"/>
                </a:tc>
                <a:tc>
                  <a:txBody>
                    <a:bodyPr/>
                    <a:lstStyle/>
                    <a:p>
                      <a:pPr indent="252095" algn="ctr">
                        <a:lnSpc>
                          <a:spcPct val="150000"/>
                        </a:lnSpc>
                        <a:spcAft>
                          <a:spcPts val="0"/>
                        </a:spcAft>
                      </a:pPr>
                      <a:r>
                        <a:rPr lang="es-ES" sz="1400">
                          <a:effectLst/>
                        </a:rPr>
                        <a:t>88000</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9111" marR="49111" marT="0" marB="0"/>
                </a:tc>
              </a:tr>
              <a:tr h="852859">
                <a:tc>
                  <a:txBody>
                    <a:bodyPr/>
                    <a:lstStyle/>
                    <a:p>
                      <a:pPr indent="252095" algn="ctr">
                        <a:lnSpc>
                          <a:spcPct val="150000"/>
                        </a:lnSpc>
                        <a:spcAft>
                          <a:spcPts val="0"/>
                        </a:spcAft>
                      </a:pPr>
                      <a:r>
                        <a:rPr lang="es-ES" sz="1400">
                          <a:effectLst/>
                        </a:rPr>
                        <a:t>Conexión totalmente restringida con placa extremo </a:t>
                      </a:r>
                      <a:br>
                        <a:rPr lang="es-ES" sz="1400">
                          <a:effectLst/>
                        </a:rPr>
                      </a:br>
                      <a:r>
                        <a:rPr lang="es-ES" sz="1400">
                          <a:effectLst/>
                        </a:rPr>
                        <a:t>empernada a la columna y soldada a la viga</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9111" marR="49111" marT="0" marB="0"/>
                </a:tc>
                <a:tc>
                  <a:txBody>
                    <a:bodyPr/>
                    <a:lstStyle/>
                    <a:p>
                      <a:pPr indent="252095" algn="ctr">
                        <a:lnSpc>
                          <a:spcPct val="150000"/>
                        </a:lnSpc>
                        <a:spcAft>
                          <a:spcPts val="0"/>
                        </a:spcAft>
                      </a:pPr>
                      <a:r>
                        <a:rPr lang="es-ES" sz="1400">
                          <a:effectLst/>
                        </a:rPr>
                        <a:t>B3</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9111" marR="49111" marT="0" marB="0"/>
                </a:tc>
                <a:tc>
                  <a:txBody>
                    <a:bodyPr/>
                    <a:lstStyle/>
                    <a:p>
                      <a:pPr indent="252095" algn="ctr">
                        <a:lnSpc>
                          <a:spcPct val="150000"/>
                        </a:lnSpc>
                        <a:spcAft>
                          <a:spcPts val="0"/>
                        </a:spcAft>
                      </a:pPr>
                      <a:r>
                        <a:rPr lang="es-ES" sz="1400" dirty="0">
                          <a:effectLst/>
                        </a:rPr>
                        <a:t>43594</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9111" marR="49111" marT="0" marB="0"/>
                </a:tc>
              </a:tr>
              <a:tr h="1071975">
                <a:tc>
                  <a:txBody>
                    <a:bodyPr/>
                    <a:lstStyle/>
                    <a:p>
                      <a:pPr indent="252095" algn="ctr">
                        <a:lnSpc>
                          <a:spcPct val="150000"/>
                        </a:lnSpc>
                        <a:spcAft>
                          <a:spcPts val="0"/>
                        </a:spcAft>
                      </a:pPr>
                      <a:r>
                        <a:rPr lang="es-ES" sz="1400" dirty="0">
                          <a:effectLst/>
                        </a:rPr>
                        <a:t>Conexión totalmente restringida con planchas empernadas </a:t>
                      </a:r>
                      <a:br>
                        <a:rPr lang="es-ES" sz="1400" dirty="0">
                          <a:effectLst/>
                        </a:rPr>
                      </a:br>
                      <a:r>
                        <a:rPr lang="es-ES" sz="1400" dirty="0">
                          <a:effectLst/>
                        </a:rPr>
                        <a:t>al patín de la viga y plancha de corte en el alma de la misma</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9111" marR="49111" marT="0" marB="0"/>
                </a:tc>
                <a:tc>
                  <a:txBody>
                    <a:bodyPr/>
                    <a:lstStyle/>
                    <a:p>
                      <a:pPr indent="252095" algn="ctr">
                        <a:lnSpc>
                          <a:spcPct val="150000"/>
                        </a:lnSpc>
                        <a:spcAft>
                          <a:spcPts val="0"/>
                        </a:spcAft>
                      </a:pPr>
                      <a:r>
                        <a:rPr lang="es-ES" sz="1400">
                          <a:effectLst/>
                        </a:rPr>
                        <a:t>B2</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9111" marR="49111" marT="0" marB="0"/>
                </a:tc>
                <a:tc>
                  <a:txBody>
                    <a:bodyPr/>
                    <a:lstStyle/>
                    <a:p>
                      <a:pPr indent="252095" algn="ctr">
                        <a:lnSpc>
                          <a:spcPct val="150000"/>
                        </a:lnSpc>
                        <a:spcAft>
                          <a:spcPts val="0"/>
                        </a:spcAft>
                      </a:pPr>
                      <a:r>
                        <a:rPr lang="es-ES" sz="1400">
                          <a:effectLst/>
                        </a:rPr>
                        <a:t>45000</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9111" marR="49111" marT="0" marB="0"/>
                </a:tc>
              </a:tr>
              <a:tr h="902656">
                <a:tc>
                  <a:txBody>
                    <a:bodyPr/>
                    <a:lstStyle/>
                    <a:p>
                      <a:pPr indent="252095" algn="ctr">
                        <a:lnSpc>
                          <a:spcPct val="150000"/>
                        </a:lnSpc>
                        <a:spcAft>
                          <a:spcPts val="0"/>
                        </a:spcAft>
                      </a:pPr>
                      <a:r>
                        <a:rPr lang="es-ES" sz="1400">
                          <a:effectLst/>
                        </a:rPr>
                        <a:t>Conexión totalmente restringida con planchas soldadas</a:t>
                      </a:r>
                      <a:br>
                        <a:rPr lang="es-ES" sz="1400">
                          <a:effectLst/>
                        </a:rPr>
                      </a:br>
                      <a:r>
                        <a:rPr lang="es-ES" sz="1400">
                          <a:effectLst/>
                        </a:rPr>
                        <a:t>al patín de la viga y plancha de corte en el alma de la misma</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9111" marR="49111" marT="0" marB="0"/>
                </a:tc>
                <a:tc>
                  <a:txBody>
                    <a:bodyPr/>
                    <a:lstStyle/>
                    <a:p>
                      <a:pPr indent="252095" algn="ctr">
                        <a:lnSpc>
                          <a:spcPct val="150000"/>
                        </a:lnSpc>
                        <a:spcAft>
                          <a:spcPts val="0"/>
                        </a:spcAft>
                      </a:pPr>
                      <a:r>
                        <a:rPr lang="es-ES" sz="1400">
                          <a:effectLst/>
                        </a:rPr>
                        <a:t>B4</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9111" marR="49111" marT="0" marB="0"/>
                </a:tc>
                <a:tc>
                  <a:txBody>
                    <a:bodyPr/>
                    <a:lstStyle/>
                    <a:p>
                      <a:pPr indent="252095" algn="ctr">
                        <a:lnSpc>
                          <a:spcPct val="150000"/>
                        </a:lnSpc>
                        <a:spcAft>
                          <a:spcPts val="0"/>
                        </a:spcAft>
                      </a:pPr>
                      <a:r>
                        <a:rPr lang="es-ES" sz="1400" dirty="0">
                          <a:effectLst/>
                        </a:rPr>
                        <a:t>49000</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9111" marR="49111" marT="0" marB="0"/>
                </a:tc>
              </a:tr>
              <a:tr h="240694">
                <a:tc>
                  <a:txBody>
                    <a:bodyPr/>
                    <a:lstStyle/>
                    <a:p>
                      <a:pPr indent="252095" algn="just">
                        <a:lnSpc>
                          <a:spcPct val="150000"/>
                        </a:lnSpc>
                      </a:pPr>
                      <a:endParaRPr lang="es-EC" sz="800">
                        <a:effectLst/>
                        <a:latin typeface="Calibri" panose="020F0502020204030204" pitchFamily="34" charset="0"/>
                        <a:cs typeface="Times New Roman" panose="02020603050405020304" pitchFamily="18" charset="0"/>
                      </a:endParaRPr>
                    </a:p>
                  </a:txBody>
                  <a:tcPr marL="49111" marR="49111" marT="0" marB="0"/>
                </a:tc>
                <a:tc>
                  <a:txBody>
                    <a:bodyPr/>
                    <a:lstStyle/>
                    <a:p>
                      <a:pPr indent="252095" algn="just">
                        <a:lnSpc>
                          <a:spcPct val="150000"/>
                        </a:lnSpc>
                      </a:pPr>
                      <a:endParaRPr lang="es-EC" sz="800">
                        <a:effectLst/>
                        <a:latin typeface="Calibri" panose="020F0502020204030204" pitchFamily="34" charset="0"/>
                        <a:cs typeface="Times New Roman" panose="02020603050405020304" pitchFamily="18" charset="0"/>
                      </a:endParaRPr>
                    </a:p>
                  </a:txBody>
                  <a:tcPr marL="49111" marR="49111" marT="0" marB="0"/>
                </a:tc>
                <a:tc>
                  <a:txBody>
                    <a:bodyPr/>
                    <a:lstStyle/>
                    <a:p>
                      <a:pPr indent="252095" algn="just">
                        <a:lnSpc>
                          <a:spcPct val="150000"/>
                        </a:lnSpc>
                      </a:pPr>
                      <a:endParaRPr lang="es-EC" sz="800" dirty="0">
                        <a:effectLst/>
                        <a:latin typeface="Calibri" panose="020F0502020204030204" pitchFamily="34" charset="0"/>
                        <a:cs typeface="Times New Roman" panose="02020603050405020304" pitchFamily="18" charset="0"/>
                      </a:endParaRPr>
                    </a:p>
                  </a:txBody>
                  <a:tcPr marL="49111" marR="49111" marT="0" marB="0"/>
                </a:tc>
              </a:tr>
            </a:tbl>
          </a:graphicData>
        </a:graphic>
      </p:graphicFrame>
    </p:spTree>
    <p:extLst>
      <p:ext uri="{BB962C8B-B14F-4D97-AF65-F5344CB8AC3E}">
        <p14:creationId xmlns:p14="http://schemas.microsoft.com/office/powerpoint/2010/main" val="35483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2290" y="264498"/>
            <a:ext cx="10515600" cy="546872"/>
          </a:xfrm>
        </p:spPr>
        <p:txBody>
          <a:bodyPr>
            <a:normAutofit fontScale="90000"/>
          </a:bodyPr>
          <a:lstStyle/>
          <a:p>
            <a:r>
              <a:rPr lang="es-EC" dirty="0" smtClean="0"/>
              <a:t>Viga de </a:t>
            </a:r>
            <a:r>
              <a:rPr lang="es-EC" dirty="0" err="1" smtClean="0"/>
              <a:t>timoshenko</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1811539042"/>
              </p:ext>
            </p:extLst>
          </p:nvPr>
        </p:nvGraphicFramePr>
        <p:xfrm>
          <a:off x="722290" y="1027135"/>
          <a:ext cx="1919708" cy="5174560"/>
        </p:xfrm>
        <a:graphic>
          <a:graphicData uri="http://schemas.openxmlformats.org/drawingml/2006/table">
            <a:tbl>
              <a:tblPr firstRow="1" firstCol="1" bandRow="1">
                <a:tableStyleId>{5C22544A-7EE6-4342-B048-85BDC9FD1C3A}</a:tableStyleId>
              </a:tblPr>
              <a:tblGrid>
                <a:gridCol w="1919708"/>
              </a:tblGrid>
              <a:tr h="255961">
                <a:tc>
                  <a:txBody>
                    <a:bodyPr/>
                    <a:lstStyle/>
                    <a:p>
                      <a:pPr indent="252095" algn="ctr">
                        <a:lnSpc>
                          <a:spcPct val="150000"/>
                        </a:lnSpc>
                        <a:spcAft>
                          <a:spcPts val="0"/>
                        </a:spcAft>
                      </a:pPr>
                      <a:r>
                        <a:rPr lang="es-ES" sz="1400" dirty="0">
                          <a:effectLst/>
                        </a:rPr>
                        <a:t>Desplazamientos (mm)</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990" marR="63990" marT="0" marB="0"/>
                </a:tc>
              </a:tr>
              <a:tr h="255961">
                <a:tc>
                  <a:txBody>
                    <a:bodyPr/>
                    <a:lstStyle/>
                    <a:p>
                      <a:pPr indent="252095" algn="ctr">
                        <a:lnSpc>
                          <a:spcPct val="150000"/>
                        </a:lnSpc>
                        <a:spcAft>
                          <a:spcPts val="0"/>
                        </a:spcAft>
                      </a:pPr>
                      <a:r>
                        <a:rPr lang="es-ES" sz="1400" dirty="0">
                          <a:effectLst/>
                        </a:rPr>
                        <a:t>0</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990" marR="63990" marT="0" marB="0"/>
                </a:tc>
              </a:tr>
              <a:tr h="255961">
                <a:tc>
                  <a:txBody>
                    <a:bodyPr/>
                    <a:lstStyle/>
                    <a:p>
                      <a:pPr indent="252095" algn="ctr">
                        <a:lnSpc>
                          <a:spcPct val="150000"/>
                        </a:lnSpc>
                        <a:spcAft>
                          <a:spcPts val="0"/>
                        </a:spcAft>
                      </a:pPr>
                      <a:r>
                        <a:rPr lang="es-ES" sz="1400" dirty="0">
                          <a:effectLst/>
                        </a:rPr>
                        <a:t>-0.014288</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990" marR="63990" marT="0" marB="0"/>
                </a:tc>
              </a:tr>
              <a:tr h="255961">
                <a:tc>
                  <a:txBody>
                    <a:bodyPr/>
                    <a:lstStyle/>
                    <a:p>
                      <a:pPr indent="252095" algn="ctr">
                        <a:lnSpc>
                          <a:spcPct val="150000"/>
                        </a:lnSpc>
                        <a:spcAft>
                          <a:spcPts val="0"/>
                        </a:spcAft>
                      </a:pPr>
                      <a:r>
                        <a:rPr lang="es-ES" sz="1400" dirty="0">
                          <a:effectLst/>
                        </a:rPr>
                        <a:t>-0.040721</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990" marR="63990" marT="0" marB="0"/>
                </a:tc>
              </a:tr>
              <a:tr h="255961">
                <a:tc>
                  <a:txBody>
                    <a:bodyPr/>
                    <a:lstStyle/>
                    <a:p>
                      <a:pPr indent="252095" algn="ctr">
                        <a:lnSpc>
                          <a:spcPct val="150000"/>
                        </a:lnSpc>
                        <a:spcAft>
                          <a:spcPts val="0"/>
                        </a:spcAft>
                      </a:pPr>
                      <a:r>
                        <a:rPr lang="es-ES" sz="1400" dirty="0">
                          <a:effectLst/>
                        </a:rPr>
                        <a:t>-0.078404</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990" marR="63990" marT="0" marB="0"/>
                </a:tc>
              </a:tr>
              <a:tr h="255961">
                <a:tc>
                  <a:txBody>
                    <a:bodyPr/>
                    <a:lstStyle/>
                    <a:p>
                      <a:pPr indent="252095" algn="ctr">
                        <a:lnSpc>
                          <a:spcPct val="150000"/>
                        </a:lnSpc>
                        <a:spcAft>
                          <a:spcPts val="0"/>
                        </a:spcAft>
                      </a:pPr>
                      <a:r>
                        <a:rPr lang="es-ES" sz="1400" dirty="0">
                          <a:effectLst/>
                        </a:rPr>
                        <a:t>-0.12644</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990" marR="63990" marT="0" marB="0"/>
                </a:tc>
              </a:tr>
              <a:tr h="255961">
                <a:tc>
                  <a:txBody>
                    <a:bodyPr/>
                    <a:lstStyle/>
                    <a:p>
                      <a:pPr indent="252095" algn="ctr">
                        <a:lnSpc>
                          <a:spcPct val="150000"/>
                        </a:lnSpc>
                        <a:spcAft>
                          <a:spcPts val="0"/>
                        </a:spcAft>
                      </a:pPr>
                      <a:r>
                        <a:rPr lang="es-ES" sz="1400" dirty="0">
                          <a:effectLst/>
                        </a:rPr>
                        <a:t>-0.18394</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990" marR="63990" marT="0" marB="0"/>
                </a:tc>
              </a:tr>
              <a:tr h="255961">
                <a:tc>
                  <a:txBody>
                    <a:bodyPr/>
                    <a:lstStyle/>
                    <a:p>
                      <a:pPr indent="252095" algn="ctr">
                        <a:lnSpc>
                          <a:spcPct val="150000"/>
                        </a:lnSpc>
                        <a:spcAft>
                          <a:spcPts val="0"/>
                        </a:spcAft>
                      </a:pPr>
                      <a:r>
                        <a:rPr lang="es-ES" sz="1400" dirty="0">
                          <a:effectLst/>
                        </a:rPr>
                        <a:t>-0.25001</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990" marR="63990" marT="0" marB="0"/>
                </a:tc>
              </a:tr>
              <a:tr h="255961">
                <a:tc>
                  <a:txBody>
                    <a:bodyPr/>
                    <a:lstStyle/>
                    <a:p>
                      <a:pPr indent="252095" algn="ctr">
                        <a:lnSpc>
                          <a:spcPct val="150000"/>
                        </a:lnSpc>
                        <a:spcAft>
                          <a:spcPts val="0"/>
                        </a:spcAft>
                      </a:pPr>
                      <a:r>
                        <a:rPr lang="es-ES" sz="1400" dirty="0">
                          <a:effectLst/>
                        </a:rPr>
                        <a:t>-0.32375</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990" marR="63990" marT="0" marB="0"/>
                </a:tc>
              </a:tr>
              <a:tr h="255961">
                <a:tc>
                  <a:txBody>
                    <a:bodyPr/>
                    <a:lstStyle/>
                    <a:p>
                      <a:pPr indent="252095" algn="ctr">
                        <a:lnSpc>
                          <a:spcPct val="150000"/>
                        </a:lnSpc>
                        <a:spcAft>
                          <a:spcPts val="0"/>
                        </a:spcAft>
                      </a:pPr>
                      <a:r>
                        <a:rPr lang="es-ES" sz="1400" dirty="0">
                          <a:effectLst/>
                        </a:rPr>
                        <a:t>-0.40427</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990" marR="63990" marT="0" marB="0"/>
                </a:tc>
              </a:tr>
              <a:tr h="255961">
                <a:tc>
                  <a:txBody>
                    <a:bodyPr/>
                    <a:lstStyle/>
                    <a:p>
                      <a:pPr indent="252095" algn="ctr">
                        <a:lnSpc>
                          <a:spcPct val="150000"/>
                        </a:lnSpc>
                        <a:spcAft>
                          <a:spcPts val="0"/>
                        </a:spcAft>
                      </a:pPr>
                      <a:r>
                        <a:rPr lang="es-ES" sz="1400" dirty="0">
                          <a:effectLst/>
                        </a:rPr>
                        <a:t>-0.49066</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990" marR="63990" marT="0" marB="0"/>
                </a:tc>
              </a:tr>
              <a:tr h="255961">
                <a:tc>
                  <a:txBody>
                    <a:bodyPr/>
                    <a:lstStyle/>
                    <a:p>
                      <a:pPr indent="252095" algn="ctr">
                        <a:lnSpc>
                          <a:spcPct val="150000"/>
                        </a:lnSpc>
                        <a:spcAft>
                          <a:spcPts val="0"/>
                        </a:spcAft>
                      </a:pPr>
                      <a:r>
                        <a:rPr lang="es-ES" sz="1400" dirty="0">
                          <a:effectLst/>
                        </a:rPr>
                        <a:t>-0.58205</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990" marR="63990" marT="0" marB="0"/>
                </a:tc>
              </a:tr>
              <a:tr h="255961">
                <a:tc>
                  <a:txBody>
                    <a:bodyPr/>
                    <a:lstStyle/>
                    <a:p>
                      <a:pPr indent="252095" algn="ctr">
                        <a:lnSpc>
                          <a:spcPct val="150000"/>
                        </a:lnSpc>
                        <a:spcAft>
                          <a:spcPts val="0"/>
                        </a:spcAft>
                      </a:pPr>
                      <a:r>
                        <a:rPr lang="es-ES" sz="1400" dirty="0">
                          <a:effectLst/>
                        </a:rPr>
                        <a:t>-0.67753</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990" marR="63990" marT="0" marB="0"/>
                </a:tc>
              </a:tr>
              <a:tr h="255961">
                <a:tc>
                  <a:txBody>
                    <a:bodyPr/>
                    <a:lstStyle/>
                    <a:p>
                      <a:pPr indent="252095" algn="ctr">
                        <a:lnSpc>
                          <a:spcPct val="150000"/>
                        </a:lnSpc>
                        <a:spcAft>
                          <a:spcPts val="0"/>
                        </a:spcAft>
                      </a:pPr>
                      <a:r>
                        <a:rPr lang="es-ES" sz="1400" dirty="0">
                          <a:effectLst/>
                        </a:rPr>
                        <a:t>-0.77319</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990" marR="63990" marT="0" marB="0"/>
                </a:tc>
              </a:tr>
              <a:tr h="255961">
                <a:tc>
                  <a:txBody>
                    <a:bodyPr/>
                    <a:lstStyle/>
                    <a:p>
                      <a:pPr indent="252095" algn="ctr">
                        <a:lnSpc>
                          <a:spcPct val="150000"/>
                        </a:lnSpc>
                        <a:spcAft>
                          <a:spcPts val="0"/>
                        </a:spcAft>
                      </a:pPr>
                      <a:r>
                        <a:rPr lang="es-ES" sz="1400" dirty="0">
                          <a:effectLst/>
                        </a:rPr>
                        <a:t>-0.83877</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990" marR="63990" marT="0" marB="0"/>
                </a:tc>
              </a:tr>
              <a:tr h="255961">
                <a:tc>
                  <a:txBody>
                    <a:bodyPr/>
                    <a:lstStyle/>
                    <a:p>
                      <a:pPr indent="252095" algn="ctr">
                        <a:lnSpc>
                          <a:spcPct val="150000"/>
                        </a:lnSpc>
                        <a:spcAft>
                          <a:spcPts val="0"/>
                        </a:spcAft>
                      </a:pPr>
                      <a:r>
                        <a:rPr lang="es-ES" sz="1400" dirty="0">
                          <a:effectLst/>
                        </a:rPr>
                        <a:t>-0.90509</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990" marR="63990" marT="0" marB="0"/>
                </a:tc>
              </a:tr>
              <a:tr h="255961">
                <a:tc>
                  <a:txBody>
                    <a:bodyPr/>
                    <a:lstStyle/>
                    <a:p>
                      <a:pPr indent="252095" algn="ctr">
                        <a:lnSpc>
                          <a:spcPct val="150000"/>
                        </a:lnSpc>
                        <a:spcAft>
                          <a:spcPts val="0"/>
                        </a:spcAft>
                      </a:pPr>
                      <a:r>
                        <a:rPr lang="es-ES" sz="1400" dirty="0">
                          <a:effectLst/>
                        </a:rPr>
                        <a:t>-1.0389</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990" marR="6399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917797695"/>
              </p:ext>
            </p:extLst>
          </p:nvPr>
        </p:nvGraphicFramePr>
        <p:xfrm>
          <a:off x="3174425" y="1027135"/>
          <a:ext cx="1876455" cy="5174560"/>
        </p:xfrm>
        <a:graphic>
          <a:graphicData uri="http://schemas.openxmlformats.org/drawingml/2006/table">
            <a:tbl>
              <a:tblPr firstRow="1" firstCol="1" bandRow="1">
                <a:tableStyleId>{5C22544A-7EE6-4342-B048-85BDC9FD1C3A}</a:tableStyleId>
              </a:tblPr>
              <a:tblGrid>
                <a:gridCol w="1876455"/>
              </a:tblGrid>
              <a:tr h="255961">
                <a:tc>
                  <a:txBody>
                    <a:bodyPr/>
                    <a:lstStyle/>
                    <a:p>
                      <a:pPr indent="252095" algn="ctr">
                        <a:lnSpc>
                          <a:spcPct val="150000"/>
                        </a:lnSpc>
                        <a:spcAft>
                          <a:spcPts val="0"/>
                        </a:spcAft>
                      </a:pPr>
                      <a:r>
                        <a:rPr lang="es-ES" sz="1400" dirty="0">
                          <a:effectLst/>
                        </a:rPr>
                        <a:t>Giro angular (radianes)</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990" marR="63990" marT="0" marB="0"/>
                </a:tc>
              </a:tr>
              <a:tr h="255961">
                <a:tc>
                  <a:txBody>
                    <a:bodyPr/>
                    <a:lstStyle/>
                    <a:p>
                      <a:pPr indent="252095" algn="ctr">
                        <a:lnSpc>
                          <a:spcPct val="150000"/>
                        </a:lnSpc>
                        <a:spcAft>
                          <a:spcPts val="0"/>
                        </a:spcAft>
                      </a:pPr>
                      <a:r>
                        <a:rPr lang="es-ES" sz="1400" dirty="0">
                          <a:effectLst/>
                        </a:rPr>
                        <a:t>0</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990" marR="63990" marT="0" marB="0"/>
                </a:tc>
              </a:tr>
              <a:tr h="255961">
                <a:tc>
                  <a:txBody>
                    <a:bodyPr/>
                    <a:lstStyle/>
                    <a:p>
                      <a:pPr indent="252095" algn="ctr">
                        <a:lnSpc>
                          <a:spcPct val="150000"/>
                        </a:lnSpc>
                        <a:spcAft>
                          <a:spcPts val="0"/>
                        </a:spcAft>
                      </a:pPr>
                      <a:r>
                        <a:rPr lang="es-ES" sz="1400" dirty="0">
                          <a:effectLst/>
                        </a:rPr>
                        <a:t>-0.00019079</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990" marR="63990" marT="0" marB="0"/>
                </a:tc>
              </a:tr>
              <a:tr h="255961">
                <a:tc>
                  <a:txBody>
                    <a:bodyPr/>
                    <a:lstStyle/>
                    <a:p>
                      <a:pPr indent="252095" algn="ctr">
                        <a:lnSpc>
                          <a:spcPct val="150000"/>
                        </a:lnSpc>
                        <a:spcAft>
                          <a:spcPts val="0"/>
                        </a:spcAft>
                      </a:pPr>
                      <a:r>
                        <a:rPr lang="es-ES" sz="1400" dirty="0">
                          <a:effectLst/>
                        </a:rPr>
                        <a:t>-0.00036803</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990" marR="63990" marT="0" marB="0"/>
                </a:tc>
              </a:tr>
              <a:tr h="255961">
                <a:tc>
                  <a:txBody>
                    <a:bodyPr/>
                    <a:lstStyle/>
                    <a:p>
                      <a:pPr indent="252095" algn="ctr">
                        <a:lnSpc>
                          <a:spcPct val="150000"/>
                        </a:lnSpc>
                        <a:spcAft>
                          <a:spcPts val="0"/>
                        </a:spcAft>
                      </a:pPr>
                      <a:r>
                        <a:rPr lang="es-ES" sz="1400" dirty="0">
                          <a:effectLst/>
                        </a:rPr>
                        <a:t>-0.00053171</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990" marR="63990" marT="0" marB="0"/>
                </a:tc>
              </a:tr>
              <a:tr h="255961">
                <a:tc>
                  <a:txBody>
                    <a:bodyPr/>
                    <a:lstStyle/>
                    <a:p>
                      <a:pPr indent="252095" algn="ctr">
                        <a:lnSpc>
                          <a:spcPct val="150000"/>
                        </a:lnSpc>
                        <a:spcAft>
                          <a:spcPts val="0"/>
                        </a:spcAft>
                      </a:pPr>
                      <a:r>
                        <a:rPr lang="es-ES" sz="1400" dirty="0">
                          <a:effectLst/>
                        </a:rPr>
                        <a:t>-0.00068184</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990" marR="63990" marT="0" marB="0"/>
                </a:tc>
              </a:tr>
              <a:tr h="255961">
                <a:tc>
                  <a:txBody>
                    <a:bodyPr/>
                    <a:lstStyle/>
                    <a:p>
                      <a:pPr indent="252095" algn="ctr">
                        <a:lnSpc>
                          <a:spcPct val="150000"/>
                        </a:lnSpc>
                        <a:spcAft>
                          <a:spcPts val="0"/>
                        </a:spcAft>
                      </a:pPr>
                      <a:r>
                        <a:rPr lang="es-ES" sz="1400" dirty="0">
                          <a:effectLst/>
                        </a:rPr>
                        <a:t>-0.00081841</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990" marR="63990" marT="0" marB="0"/>
                </a:tc>
              </a:tr>
              <a:tr h="255961">
                <a:tc>
                  <a:txBody>
                    <a:bodyPr/>
                    <a:lstStyle/>
                    <a:p>
                      <a:pPr indent="252095" algn="ctr">
                        <a:lnSpc>
                          <a:spcPct val="150000"/>
                        </a:lnSpc>
                        <a:spcAft>
                          <a:spcPts val="0"/>
                        </a:spcAft>
                      </a:pPr>
                      <a:r>
                        <a:rPr lang="es-ES" sz="1400" dirty="0">
                          <a:effectLst/>
                        </a:rPr>
                        <a:t>-0.00094143</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990" marR="63990" marT="0" marB="0"/>
                </a:tc>
              </a:tr>
              <a:tr h="255961">
                <a:tc>
                  <a:txBody>
                    <a:bodyPr/>
                    <a:lstStyle/>
                    <a:p>
                      <a:pPr indent="252095" algn="ctr">
                        <a:lnSpc>
                          <a:spcPct val="150000"/>
                        </a:lnSpc>
                        <a:spcAft>
                          <a:spcPts val="0"/>
                        </a:spcAft>
                      </a:pPr>
                      <a:r>
                        <a:rPr lang="es-ES" sz="1400" dirty="0">
                          <a:effectLst/>
                        </a:rPr>
                        <a:t>-0.0010509</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990" marR="63990" marT="0" marB="0"/>
                </a:tc>
              </a:tr>
              <a:tr h="255961">
                <a:tc>
                  <a:txBody>
                    <a:bodyPr/>
                    <a:lstStyle/>
                    <a:p>
                      <a:pPr indent="252095" algn="ctr">
                        <a:lnSpc>
                          <a:spcPct val="150000"/>
                        </a:lnSpc>
                        <a:spcAft>
                          <a:spcPts val="0"/>
                        </a:spcAft>
                      </a:pPr>
                      <a:r>
                        <a:rPr lang="es-ES" sz="1400">
                          <a:effectLst/>
                        </a:rPr>
                        <a:t>-0.0011468</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3990" marR="63990" marT="0" marB="0"/>
                </a:tc>
              </a:tr>
              <a:tr h="255961">
                <a:tc>
                  <a:txBody>
                    <a:bodyPr/>
                    <a:lstStyle/>
                    <a:p>
                      <a:pPr indent="252095" algn="ctr">
                        <a:lnSpc>
                          <a:spcPct val="150000"/>
                        </a:lnSpc>
                        <a:spcAft>
                          <a:spcPts val="0"/>
                        </a:spcAft>
                      </a:pPr>
                      <a:r>
                        <a:rPr lang="es-ES" sz="1400">
                          <a:effectLst/>
                        </a:rPr>
                        <a:t>-0.0012292</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3990" marR="63990" marT="0" marB="0"/>
                </a:tc>
              </a:tr>
              <a:tr h="255961">
                <a:tc>
                  <a:txBody>
                    <a:bodyPr/>
                    <a:lstStyle/>
                    <a:p>
                      <a:pPr indent="252095" algn="ctr">
                        <a:lnSpc>
                          <a:spcPct val="150000"/>
                        </a:lnSpc>
                        <a:spcAft>
                          <a:spcPts val="0"/>
                        </a:spcAft>
                      </a:pPr>
                      <a:r>
                        <a:rPr lang="es-ES" sz="1400" dirty="0">
                          <a:effectLst/>
                        </a:rPr>
                        <a:t>-0.001298</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990" marR="63990" marT="0" marB="0"/>
                </a:tc>
              </a:tr>
              <a:tr h="255961">
                <a:tc>
                  <a:txBody>
                    <a:bodyPr/>
                    <a:lstStyle/>
                    <a:p>
                      <a:pPr indent="252095" algn="ctr">
                        <a:lnSpc>
                          <a:spcPct val="150000"/>
                        </a:lnSpc>
                        <a:spcAft>
                          <a:spcPts val="0"/>
                        </a:spcAft>
                      </a:pPr>
                      <a:r>
                        <a:rPr lang="es-ES" sz="1400" dirty="0">
                          <a:effectLst/>
                        </a:rPr>
                        <a:t>-0.0013532</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990" marR="63990" marT="0" marB="0"/>
                </a:tc>
              </a:tr>
              <a:tr h="255961">
                <a:tc>
                  <a:txBody>
                    <a:bodyPr/>
                    <a:lstStyle/>
                    <a:p>
                      <a:pPr indent="252095" algn="ctr">
                        <a:lnSpc>
                          <a:spcPct val="150000"/>
                        </a:lnSpc>
                        <a:spcAft>
                          <a:spcPts val="0"/>
                        </a:spcAft>
                      </a:pPr>
                      <a:r>
                        <a:rPr lang="es-ES" sz="1400" dirty="0">
                          <a:effectLst/>
                        </a:rPr>
                        <a:t>-0.0013939</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990" marR="63990" marT="0" marB="0"/>
                </a:tc>
              </a:tr>
              <a:tr h="255961">
                <a:tc>
                  <a:txBody>
                    <a:bodyPr/>
                    <a:lstStyle/>
                    <a:p>
                      <a:pPr indent="252095" algn="ctr">
                        <a:lnSpc>
                          <a:spcPct val="150000"/>
                        </a:lnSpc>
                        <a:spcAft>
                          <a:spcPts val="0"/>
                        </a:spcAft>
                      </a:pPr>
                      <a:r>
                        <a:rPr lang="es-ES" sz="1400" dirty="0">
                          <a:effectLst/>
                        </a:rPr>
                        <a:t>-0.0014141</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990" marR="63990" marT="0" marB="0"/>
                </a:tc>
              </a:tr>
              <a:tr h="255961">
                <a:tc>
                  <a:txBody>
                    <a:bodyPr/>
                    <a:lstStyle/>
                    <a:p>
                      <a:pPr indent="252095" algn="ctr">
                        <a:lnSpc>
                          <a:spcPct val="150000"/>
                        </a:lnSpc>
                        <a:spcAft>
                          <a:spcPts val="0"/>
                        </a:spcAft>
                      </a:pPr>
                      <a:r>
                        <a:rPr lang="es-ES" sz="1400" dirty="0">
                          <a:effectLst/>
                        </a:rPr>
                        <a:t>-0.0014286</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990" marR="63990" marT="0" marB="0"/>
                </a:tc>
              </a:tr>
              <a:tr h="255961">
                <a:tc>
                  <a:txBody>
                    <a:bodyPr/>
                    <a:lstStyle/>
                    <a:p>
                      <a:pPr indent="252095" algn="ctr">
                        <a:lnSpc>
                          <a:spcPct val="150000"/>
                        </a:lnSpc>
                        <a:spcAft>
                          <a:spcPts val="0"/>
                        </a:spcAft>
                      </a:pPr>
                      <a:r>
                        <a:rPr lang="es-ES" sz="1400" dirty="0">
                          <a:effectLst/>
                        </a:rPr>
                        <a:t>-0.00144</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990" marR="63990" marT="0" marB="0"/>
                </a:tc>
              </a:tr>
            </a:tbl>
          </a:graphicData>
        </a:graphic>
      </p:graphicFrame>
      <p:pic>
        <p:nvPicPr>
          <p:cNvPr id="6" name="Imagen 5"/>
          <p:cNvPicPr/>
          <p:nvPr/>
        </p:nvPicPr>
        <p:blipFill>
          <a:blip r:embed="rId2" cstate="print"/>
          <a:srcRect l="28082" t="17216" r="31517" b="31801"/>
          <a:stretch>
            <a:fillRect/>
          </a:stretch>
        </p:blipFill>
        <p:spPr bwMode="auto">
          <a:xfrm>
            <a:off x="6505816" y="811371"/>
            <a:ext cx="4441226" cy="2572200"/>
          </a:xfrm>
          <a:prstGeom prst="rect">
            <a:avLst/>
          </a:prstGeom>
          <a:noFill/>
          <a:ln w="9525">
            <a:noFill/>
            <a:miter lim="800000"/>
            <a:headEnd/>
            <a:tailEnd/>
          </a:ln>
        </p:spPr>
      </p:pic>
      <p:pic>
        <p:nvPicPr>
          <p:cNvPr id="7" name="Imagen 6"/>
          <p:cNvPicPr/>
          <p:nvPr/>
        </p:nvPicPr>
        <p:blipFill>
          <a:blip r:embed="rId3" cstate="print"/>
          <a:srcRect l="28151" t="17924" r="29025" b="32272"/>
          <a:stretch>
            <a:fillRect/>
          </a:stretch>
        </p:blipFill>
        <p:spPr bwMode="auto">
          <a:xfrm>
            <a:off x="6505816" y="3531006"/>
            <a:ext cx="4441226" cy="2552065"/>
          </a:xfrm>
          <a:prstGeom prst="rect">
            <a:avLst/>
          </a:prstGeom>
          <a:noFill/>
          <a:ln w="9525">
            <a:noFill/>
            <a:miter lim="800000"/>
            <a:headEnd/>
            <a:tailEnd/>
          </a:ln>
        </p:spPr>
      </p:pic>
    </p:spTree>
    <p:extLst>
      <p:ext uri="{BB962C8B-B14F-4D97-AF65-F5344CB8AC3E}">
        <p14:creationId xmlns:p14="http://schemas.microsoft.com/office/powerpoint/2010/main" val="38920270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Armadura B7</a:t>
            </a:r>
            <a:endParaRPr lang="es-EC" dirty="0"/>
          </a:p>
        </p:txBody>
      </p:sp>
      <p:pic>
        <p:nvPicPr>
          <p:cNvPr id="4" name="0 Imagen"/>
          <p:cNvPicPr/>
          <p:nvPr/>
        </p:nvPicPr>
        <p:blipFill>
          <a:blip r:embed="rId2" cstate="print"/>
          <a:srcRect/>
          <a:stretch>
            <a:fillRect/>
          </a:stretch>
        </p:blipFill>
        <p:spPr bwMode="auto">
          <a:xfrm>
            <a:off x="838200" y="1690688"/>
            <a:ext cx="3244403" cy="2482067"/>
          </a:xfrm>
          <a:prstGeom prst="rect">
            <a:avLst/>
          </a:prstGeom>
          <a:noFill/>
          <a:ln w="9525">
            <a:noFill/>
            <a:miter lim="800000"/>
            <a:headEnd/>
            <a:tailEnd/>
          </a:ln>
        </p:spPr>
      </p:pic>
      <p:graphicFrame>
        <p:nvGraphicFramePr>
          <p:cNvPr id="5" name="Tabla 4"/>
          <p:cNvGraphicFramePr>
            <a:graphicFrameLocks noGrp="1"/>
          </p:cNvGraphicFramePr>
          <p:nvPr>
            <p:extLst>
              <p:ext uri="{D42A27DB-BD31-4B8C-83A1-F6EECF244321}">
                <p14:modId xmlns:p14="http://schemas.microsoft.com/office/powerpoint/2010/main" val="21381943"/>
              </p:ext>
            </p:extLst>
          </p:nvPr>
        </p:nvGraphicFramePr>
        <p:xfrm>
          <a:off x="838198" y="4504858"/>
          <a:ext cx="3353435" cy="1645920"/>
        </p:xfrm>
        <a:graphic>
          <a:graphicData uri="http://schemas.openxmlformats.org/drawingml/2006/table">
            <a:tbl>
              <a:tblPr firstRow="1" firstCol="1" bandRow="1">
                <a:tableStyleId>{5C22544A-7EE6-4342-B048-85BDC9FD1C3A}</a:tableStyleId>
              </a:tblPr>
              <a:tblGrid>
                <a:gridCol w="1043305"/>
                <a:gridCol w="1155065"/>
                <a:gridCol w="1155065"/>
              </a:tblGrid>
              <a:tr h="177165">
                <a:tc>
                  <a:txBody>
                    <a:bodyPr/>
                    <a:lstStyle/>
                    <a:p>
                      <a:pPr indent="252095" algn="ctr">
                        <a:lnSpc>
                          <a:spcPct val="150000"/>
                        </a:lnSpc>
                        <a:spcAft>
                          <a:spcPts val="0"/>
                        </a:spcAft>
                      </a:pPr>
                      <a:r>
                        <a:rPr lang="es-ES" sz="1200">
                          <a:effectLst/>
                        </a:rPr>
                        <a:t>Nodos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200">
                          <a:effectLst/>
                        </a:rPr>
                        <a:t>X</a:t>
                      </a:r>
                      <a:endParaRPr lang="es-EC" sz="1200">
                        <a:effectLst/>
                      </a:endParaRPr>
                    </a:p>
                    <a:p>
                      <a:pPr indent="252095" algn="ctr">
                        <a:lnSpc>
                          <a:spcPct val="150000"/>
                        </a:lnSpc>
                        <a:spcAft>
                          <a:spcPts val="0"/>
                        </a:spcAft>
                      </a:pPr>
                      <a:r>
                        <a:rPr lang="es-ES" sz="1200">
                          <a:effectLst/>
                        </a:rPr>
                        <a:t>mm</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200">
                          <a:effectLst/>
                        </a:rPr>
                        <a:t>Y</a:t>
                      </a:r>
                      <a:endParaRPr lang="es-EC" sz="1200">
                        <a:effectLst/>
                      </a:endParaRPr>
                    </a:p>
                    <a:p>
                      <a:pPr indent="252095" algn="ctr">
                        <a:lnSpc>
                          <a:spcPct val="150000"/>
                        </a:lnSpc>
                        <a:spcAft>
                          <a:spcPts val="0"/>
                        </a:spcAft>
                      </a:pPr>
                      <a:r>
                        <a:rPr lang="es-ES" sz="1200">
                          <a:effectLst/>
                        </a:rPr>
                        <a:t>mm</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77165">
                <a:tc>
                  <a:txBody>
                    <a:bodyPr/>
                    <a:lstStyle/>
                    <a:p>
                      <a:pPr indent="252095" algn="ctr">
                        <a:lnSpc>
                          <a:spcPct val="150000"/>
                        </a:lnSpc>
                        <a:spcAft>
                          <a:spcPts val="0"/>
                        </a:spcAft>
                      </a:pPr>
                      <a:r>
                        <a:rPr lang="es-ES" sz="1200">
                          <a:effectLst/>
                        </a:rPr>
                        <a:t>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a:effectLst/>
                        </a:rPr>
                        <a:t>0.000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a:effectLst/>
                        </a:rPr>
                        <a:t>0.000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5560">
                <a:tc>
                  <a:txBody>
                    <a:bodyPr/>
                    <a:lstStyle/>
                    <a:p>
                      <a:pPr indent="252095" algn="ctr">
                        <a:lnSpc>
                          <a:spcPct val="150000"/>
                        </a:lnSpc>
                        <a:spcAft>
                          <a:spcPts val="0"/>
                        </a:spcAft>
                      </a:pPr>
                      <a:r>
                        <a:rPr lang="es-ES" sz="1200">
                          <a:effectLst/>
                        </a:rPr>
                        <a:t>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a:effectLst/>
                        </a:rPr>
                        <a:t>0.000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a:effectLst/>
                        </a:rPr>
                        <a:t>965.000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77165">
                <a:tc>
                  <a:txBody>
                    <a:bodyPr/>
                    <a:lstStyle/>
                    <a:p>
                      <a:pPr indent="252095" algn="ctr">
                        <a:lnSpc>
                          <a:spcPct val="150000"/>
                        </a:lnSpc>
                        <a:spcAft>
                          <a:spcPts val="0"/>
                        </a:spcAft>
                      </a:pPr>
                      <a:r>
                        <a:rPr lang="es-ES" sz="1200">
                          <a:effectLst/>
                        </a:rPr>
                        <a:t>3</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a:effectLst/>
                        </a:rPr>
                        <a:t>1219.000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a:effectLst/>
                        </a:rPr>
                        <a:t>0.000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77165">
                <a:tc>
                  <a:txBody>
                    <a:bodyPr/>
                    <a:lstStyle/>
                    <a:p>
                      <a:pPr indent="252095" algn="ctr">
                        <a:lnSpc>
                          <a:spcPct val="150000"/>
                        </a:lnSpc>
                        <a:spcAft>
                          <a:spcPts val="0"/>
                        </a:spcAft>
                      </a:pPr>
                      <a:r>
                        <a:rPr lang="es-ES" sz="1200">
                          <a:effectLst/>
                        </a:rPr>
                        <a:t>4</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a:effectLst/>
                        </a:rPr>
                        <a:t>1219.000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dirty="0">
                          <a:effectLst/>
                        </a:rPr>
                        <a:t>1168.167</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101996368"/>
              </p:ext>
            </p:extLst>
          </p:nvPr>
        </p:nvGraphicFramePr>
        <p:xfrm>
          <a:off x="4671439" y="941545"/>
          <a:ext cx="3132455" cy="1645920"/>
        </p:xfrm>
        <a:graphic>
          <a:graphicData uri="http://schemas.openxmlformats.org/drawingml/2006/table">
            <a:tbl>
              <a:tblPr firstRow="1" firstCol="1" bandRow="1">
                <a:tableStyleId>{5C22544A-7EE6-4342-B048-85BDC9FD1C3A}</a:tableStyleId>
              </a:tblPr>
              <a:tblGrid>
                <a:gridCol w="1558925"/>
                <a:gridCol w="1573530"/>
              </a:tblGrid>
              <a:tr h="482236">
                <a:tc>
                  <a:txBody>
                    <a:bodyPr/>
                    <a:lstStyle/>
                    <a:p>
                      <a:pPr indent="252095" algn="ctr">
                        <a:lnSpc>
                          <a:spcPct val="150000"/>
                        </a:lnSpc>
                        <a:spcAft>
                          <a:spcPts val="0"/>
                        </a:spcAft>
                      </a:pPr>
                      <a:r>
                        <a:rPr lang="es-ES" sz="1200" dirty="0">
                          <a:effectLst/>
                        </a:rPr>
                        <a:t>Elementos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200">
                          <a:effectLst/>
                        </a:rPr>
                        <a:t>Rigidez axial (EA)</a:t>
                      </a:r>
                      <a:endParaRPr lang="es-EC" sz="1200">
                        <a:effectLst/>
                      </a:endParaRPr>
                    </a:p>
                    <a:p>
                      <a:pPr indent="252095" algn="ctr">
                        <a:lnSpc>
                          <a:spcPct val="150000"/>
                        </a:lnSpc>
                        <a:spcAft>
                          <a:spcPts val="0"/>
                        </a:spcAft>
                      </a:pPr>
                      <a:r>
                        <a:rPr lang="es-ES" sz="1200">
                          <a:effectLst/>
                        </a:rPr>
                        <a:t>MPa*mm</a:t>
                      </a:r>
                      <a:r>
                        <a:rPr lang="es-ES" sz="1200" baseline="30000">
                          <a:effectLst/>
                        </a:rPr>
                        <a:t>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46050">
                <a:tc>
                  <a:txBody>
                    <a:bodyPr/>
                    <a:lstStyle/>
                    <a:p>
                      <a:pPr indent="252095" algn="ctr">
                        <a:lnSpc>
                          <a:spcPct val="150000"/>
                        </a:lnSpc>
                        <a:spcAft>
                          <a:spcPts val="0"/>
                        </a:spcAft>
                      </a:pPr>
                      <a:r>
                        <a:rPr lang="es-ES" sz="1200">
                          <a:effectLst/>
                        </a:rPr>
                        <a:t>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200">
                          <a:effectLst/>
                        </a:rPr>
                        <a:t>6.14E+08</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46050">
                <a:tc>
                  <a:txBody>
                    <a:bodyPr/>
                    <a:lstStyle/>
                    <a:p>
                      <a:pPr indent="252095" algn="ctr">
                        <a:lnSpc>
                          <a:spcPct val="150000"/>
                        </a:lnSpc>
                        <a:spcAft>
                          <a:spcPts val="0"/>
                        </a:spcAft>
                      </a:pPr>
                      <a:r>
                        <a:rPr lang="es-ES" sz="1200">
                          <a:effectLst/>
                        </a:rPr>
                        <a:t>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200">
                          <a:effectLst/>
                        </a:rPr>
                        <a:t>3.46E+08</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46050">
                <a:tc>
                  <a:txBody>
                    <a:bodyPr/>
                    <a:lstStyle/>
                    <a:p>
                      <a:pPr indent="252095" algn="ctr">
                        <a:lnSpc>
                          <a:spcPct val="150000"/>
                        </a:lnSpc>
                        <a:spcAft>
                          <a:spcPts val="0"/>
                        </a:spcAft>
                      </a:pPr>
                      <a:r>
                        <a:rPr lang="es-ES" sz="1200">
                          <a:effectLst/>
                        </a:rPr>
                        <a:t>3</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200">
                          <a:effectLst/>
                        </a:rPr>
                        <a:t>9.60E+08</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46050">
                <a:tc>
                  <a:txBody>
                    <a:bodyPr/>
                    <a:lstStyle/>
                    <a:p>
                      <a:pPr indent="252095" algn="ctr">
                        <a:lnSpc>
                          <a:spcPct val="150000"/>
                        </a:lnSpc>
                        <a:spcAft>
                          <a:spcPts val="0"/>
                        </a:spcAft>
                      </a:pPr>
                      <a:r>
                        <a:rPr lang="es-ES" sz="1200">
                          <a:effectLst/>
                        </a:rPr>
                        <a:t>4</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200" dirty="0">
                          <a:effectLst/>
                        </a:rPr>
                        <a:t>3.46E+08</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910076805"/>
              </p:ext>
            </p:extLst>
          </p:nvPr>
        </p:nvGraphicFramePr>
        <p:xfrm>
          <a:off x="4731855" y="2897992"/>
          <a:ext cx="3137137" cy="1304290"/>
        </p:xfrm>
        <a:graphic>
          <a:graphicData uri="http://schemas.openxmlformats.org/drawingml/2006/table">
            <a:tbl>
              <a:tblPr firstRow="1" firstCol="1" bandRow="1">
                <a:tableStyleId>{5C22544A-7EE6-4342-B048-85BDC9FD1C3A}</a:tableStyleId>
              </a:tblPr>
              <a:tblGrid>
                <a:gridCol w="958387"/>
                <a:gridCol w="1089375"/>
                <a:gridCol w="1089375"/>
              </a:tblGrid>
              <a:tr h="377825">
                <a:tc>
                  <a:txBody>
                    <a:bodyPr/>
                    <a:lstStyle/>
                    <a:p>
                      <a:pPr indent="252095" algn="ctr">
                        <a:lnSpc>
                          <a:spcPct val="150000"/>
                        </a:lnSpc>
                        <a:spcAft>
                          <a:spcPts val="0"/>
                        </a:spcAft>
                      </a:pPr>
                      <a:r>
                        <a:rPr lang="es-ES" sz="1200" dirty="0">
                          <a:effectLst/>
                        </a:rPr>
                        <a:t>Nodo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200" dirty="0" err="1">
                          <a:effectLst/>
                        </a:rPr>
                        <a:t>Fx</a:t>
                      </a:r>
                      <a:endParaRPr lang="es-EC" sz="1200" dirty="0">
                        <a:effectLst/>
                      </a:endParaRPr>
                    </a:p>
                    <a:p>
                      <a:pPr indent="252095" algn="ctr">
                        <a:lnSpc>
                          <a:spcPct val="150000"/>
                        </a:lnSpc>
                        <a:spcAft>
                          <a:spcPts val="0"/>
                        </a:spcAft>
                      </a:pPr>
                      <a:r>
                        <a:rPr lang="es-ES" sz="1200" dirty="0">
                          <a:effectLst/>
                        </a:rPr>
                        <a:t>N</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200" dirty="0">
                          <a:effectLst/>
                        </a:rPr>
                        <a:t>F</a:t>
                      </a:r>
                      <a:r>
                        <a:rPr lang="es-ES" sz="1200" dirty="0" smtClean="0">
                          <a:effectLst/>
                        </a:rPr>
                        <a:t>y</a:t>
                      </a:r>
                      <a:endParaRPr lang="es-EC" sz="1200" dirty="0">
                        <a:effectLst/>
                      </a:endParaRPr>
                    </a:p>
                    <a:p>
                      <a:pPr indent="252095" algn="ctr">
                        <a:lnSpc>
                          <a:spcPct val="150000"/>
                        </a:lnSpc>
                        <a:spcAft>
                          <a:spcPts val="0"/>
                        </a:spcAft>
                      </a:pPr>
                      <a:r>
                        <a:rPr lang="es-ES" sz="1200" dirty="0">
                          <a:effectLst/>
                        </a:rPr>
                        <a:t>N</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77825">
                <a:tc>
                  <a:txBody>
                    <a:bodyPr/>
                    <a:lstStyle/>
                    <a:p>
                      <a:pPr indent="252095" algn="ctr">
                        <a:lnSpc>
                          <a:spcPct val="150000"/>
                        </a:lnSpc>
                        <a:spcAft>
                          <a:spcPts val="0"/>
                        </a:spcAft>
                      </a:pPr>
                      <a:r>
                        <a:rPr lang="es-ES" sz="1200" dirty="0">
                          <a:effectLst/>
                        </a:rPr>
                        <a:t>3</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200" dirty="0">
                          <a:effectLst/>
                        </a:rPr>
                        <a:t>5.18E+05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200" dirty="0">
                          <a:effectLst/>
                        </a:rPr>
                        <a:t>1.69E+05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77825">
                <a:tc>
                  <a:txBody>
                    <a:bodyPr/>
                    <a:lstStyle/>
                    <a:p>
                      <a:pPr indent="252095" algn="ctr">
                        <a:lnSpc>
                          <a:spcPct val="150000"/>
                        </a:lnSpc>
                        <a:spcAft>
                          <a:spcPts val="0"/>
                        </a:spcAft>
                      </a:pPr>
                      <a:r>
                        <a:rPr lang="es-ES" sz="1200" dirty="0">
                          <a:effectLst/>
                        </a:rPr>
                        <a:t>4</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200" dirty="0">
                          <a:effectLst/>
                        </a:rPr>
                        <a:t>5.92E+05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200" dirty="0">
                          <a:effectLst/>
                        </a:rPr>
                        <a:t>9.86E+04</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725206838"/>
              </p:ext>
            </p:extLst>
          </p:nvPr>
        </p:nvGraphicFramePr>
        <p:xfrm>
          <a:off x="4755417" y="4595010"/>
          <a:ext cx="2758440" cy="1645920"/>
        </p:xfrm>
        <a:graphic>
          <a:graphicData uri="http://schemas.openxmlformats.org/drawingml/2006/table">
            <a:tbl>
              <a:tblPr firstRow="1" firstCol="1" bandRow="1">
                <a:tableStyleId>{5C22544A-7EE6-4342-B048-85BDC9FD1C3A}</a:tableStyleId>
              </a:tblPr>
              <a:tblGrid>
                <a:gridCol w="1422400"/>
                <a:gridCol w="1336040"/>
              </a:tblGrid>
              <a:tr h="193040">
                <a:tc>
                  <a:txBody>
                    <a:bodyPr/>
                    <a:lstStyle/>
                    <a:p>
                      <a:pPr indent="252095" algn="ctr">
                        <a:lnSpc>
                          <a:spcPct val="150000"/>
                        </a:lnSpc>
                        <a:spcAft>
                          <a:spcPts val="0"/>
                        </a:spcAft>
                      </a:pPr>
                      <a:r>
                        <a:rPr lang="es-ES" sz="1200" dirty="0">
                          <a:effectLst/>
                        </a:rPr>
                        <a:t>Elemento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S" sz="1200">
                          <a:effectLst/>
                        </a:rPr>
                        <a:t>σ</a:t>
                      </a:r>
                      <a:endParaRPr lang="es-EC" sz="1200">
                        <a:effectLst/>
                      </a:endParaRPr>
                    </a:p>
                    <a:p>
                      <a:pPr indent="252095" algn="ctr">
                        <a:lnSpc>
                          <a:spcPct val="150000"/>
                        </a:lnSpc>
                        <a:spcAft>
                          <a:spcPts val="0"/>
                        </a:spcAft>
                      </a:pPr>
                      <a:r>
                        <a:rPr lang="es-ES" sz="1200">
                          <a:effectLst/>
                        </a:rPr>
                        <a:t>MPa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3040">
                <a:tc>
                  <a:txBody>
                    <a:bodyPr/>
                    <a:lstStyle/>
                    <a:p>
                      <a:pPr indent="252095" algn="ctr">
                        <a:lnSpc>
                          <a:spcPct val="150000"/>
                        </a:lnSpc>
                        <a:spcAft>
                          <a:spcPts val="0"/>
                        </a:spcAft>
                      </a:pPr>
                      <a:r>
                        <a:rPr lang="es-ES" sz="1200">
                          <a:effectLst/>
                        </a:rPr>
                        <a:t>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a:effectLst/>
                        </a:rPr>
                        <a:t>239.46</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3040">
                <a:tc>
                  <a:txBody>
                    <a:bodyPr/>
                    <a:lstStyle/>
                    <a:p>
                      <a:pPr indent="252095" algn="ctr">
                        <a:lnSpc>
                          <a:spcPct val="150000"/>
                        </a:lnSpc>
                        <a:spcAft>
                          <a:spcPts val="0"/>
                        </a:spcAft>
                      </a:pPr>
                      <a:r>
                        <a:rPr lang="es-ES" sz="1200">
                          <a:effectLst/>
                        </a:rPr>
                        <a:t>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a:effectLst/>
                        </a:rPr>
                        <a:t>-157.26</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3040">
                <a:tc>
                  <a:txBody>
                    <a:bodyPr/>
                    <a:lstStyle/>
                    <a:p>
                      <a:pPr indent="252095" algn="ctr">
                        <a:lnSpc>
                          <a:spcPct val="150000"/>
                        </a:lnSpc>
                        <a:spcAft>
                          <a:spcPts val="0"/>
                        </a:spcAft>
                      </a:pPr>
                      <a:r>
                        <a:rPr lang="es-ES" sz="1200">
                          <a:effectLst/>
                        </a:rPr>
                        <a:t>3</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a:effectLst/>
                        </a:rPr>
                        <a:t>125.95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3040">
                <a:tc>
                  <a:txBody>
                    <a:bodyPr/>
                    <a:lstStyle/>
                    <a:p>
                      <a:pPr indent="252095" algn="ctr">
                        <a:lnSpc>
                          <a:spcPct val="150000"/>
                        </a:lnSpc>
                        <a:spcAft>
                          <a:spcPts val="0"/>
                        </a:spcAft>
                      </a:pPr>
                      <a:r>
                        <a:rPr lang="es-ES" sz="1200" dirty="0">
                          <a:effectLst/>
                        </a:rPr>
                        <a:t>4</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r">
                        <a:lnSpc>
                          <a:spcPct val="150000"/>
                        </a:lnSpc>
                        <a:spcAft>
                          <a:spcPts val="0"/>
                        </a:spcAft>
                      </a:pPr>
                      <a:r>
                        <a:rPr lang="es-ES" sz="1200" dirty="0">
                          <a:effectLst/>
                        </a:rPr>
                        <a:t>0.086339</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9" name="Imagen 8"/>
          <p:cNvPicPr/>
          <p:nvPr/>
        </p:nvPicPr>
        <p:blipFill>
          <a:blip r:embed="rId3" cstate="print"/>
          <a:srcRect l="30721" t="17232" r="30904" b="33897"/>
          <a:stretch>
            <a:fillRect/>
          </a:stretch>
        </p:blipFill>
        <p:spPr bwMode="auto">
          <a:xfrm>
            <a:off x="8062175" y="1561899"/>
            <a:ext cx="4129825" cy="3808591"/>
          </a:xfrm>
          <a:prstGeom prst="rect">
            <a:avLst/>
          </a:prstGeom>
          <a:noFill/>
          <a:ln w="9525">
            <a:noFill/>
            <a:miter lim="800000"/>
            <a:headEnd/>
            <a:tailEnd/>
          </a:ln>
        </p:spPr>
      </p:pic>
    </p:spTree>
    <p:extLst>
      <p:ext uri="{BB962C8B-B14F-4D97-AF65-F5344CB8AC3E}">
        <p14:creationId xmlns:p14="http://schemas.microsoft.com/office/powerpoint/2010/main" val="18702427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50875"/>
          </a:xfrm>
        </p:spPr>
        <p:txBody>
          <a:bodyPr>
            <a:normAutofit/>
          </a:bodyPr>
          <a:lstStyle/>
          <a:p>
            <a:r>
              <a:rPr lang="es-EC" sz="2400" dirty="0" smtClean="0"/>
              <a:t>Comparación de resultados en conexión rígida analizada</a:t>
            </a:r>
            <a:endParaRPr lang="es-EC" sz="2400" dirty="0"/>
          </a:p>
        </p:txBody>
      </p:sp>
      <p:graphicFrame>
        <p:nvGraphicFramePr>
          <p:cNvPr id="4" name="Tabla 3"/>
          <p:cNvGraphicFramePr>
            <a:graphicFrameLocks noGrp="1"/>
          </p:cNvGraphicFramePr>
          <p:nvPr>
            <p:extLst>
              <p:ext uri="{D42A27DB-BD31-4B8C-83A1-F6EECF244321}">
                <p14:modId xmlns:p14="http://schemas.microsoft.com/office/powerpoint/2010/main" val="29492032"/>
              </p:ext>
            </p:extLst>
          </p:nvPr>
        </p:nvGraphicFramePr>
        <p:xfrm>
          <a:off x="522110" y="1016000"/>
          <a:ext cx="3508023" cy="1980855"/>
        </p:xfrm>
        <a:graphic>
          <a:graphicData uri="http://schemas.openxmlformats.org/drawingml/2006/table">
            <a:tbl>
              <a:tblPr firstRow="1" firstCol="1" bandRow="1">
                <a:tableStyleId>{5C22544A-7EE6-4342-B048-85BDC9FD1C3A}</a:tableStyleId>
              </a:tblPr>
              <a:tblGrid>
                <a:gridCol w="1169061"/>
                <a:gridCol w="1169481"/>
                <a:gridCol w="1169481"/>
              </a:tblGrid>
              <a:tr h="286443">
                <a:tc>
                  <a:txBody>
                    <a:bodyPr/>
                    <a:lstStyle/>
                    <a:p>
                      <a:pPr indent="252095" algn="l">
                        <a:lnSpc>
                          <a:spcPct val="150000"/>
                        </a:lnSpc>
                        <a:spcAft>
                          <a:spcPts val="0"/>
                        </a:spcAft>
                      </a:pPr>
                      <a:r>
                        <a:rPr lang="es-EC" sz="1200" dirty="0">
                          <a:effectLst/>
                        </a:rPr>
                        <a:t>N.-</a:t>
                      </a:r>
                      <a:endParaRPr lang="es-EC" sz="1200" dirty="0">
                        <a:solidFill>
                          <a:srgbClr val="365F9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200" dirty="0">
                          <a:effectLst/>
                        </a:rPr>
                        <a:t>Carga aplicada </a:t>
                      </a:r>
                      <a:endParaRPr lang="es-EC" sz="1200" dirty="0">
                        <a:solidFill>
                          <a:srgbClr val="365F9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200">
                          <a:effectLst/>
                        </a:rPr>
                        <a:t>Deflexión</a:t>
                      </a:r>
                      <a:endParaRPr lang="es-EC" sz="1200">
                        <a:solidFill>
                          <a:srgbClr val="365F9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86443">
                <a:tc>
                  <a:txBody>
                    <a:bodyPr/>
                    <a:lstStyle/>
                    <a:p>
                      <a:pPr indent="252095" algn="l">
                        <a:lnSpc>
                          <a:spcPct val="150000"/>
                        </a:lnSpc>
                        <a:spcAft>
                          <a:spcPts val="0"/>
                        </a:spcAft>
                      </a:pPr>
                      <a:r>
                        <a:rPr lang="es-EC" sz="1200">
                          <a:effectLst/>
                        </a:rPr>
                        <a:t>1</a:t>
                      </a:r>
                      <a:endParaRPr lang="es-EC" sz="1200">
                        <a:solidFill>
                          <a:srgbClr val="365F9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200">
                          <a:effectLst/>
                        </a:rPr>
                        <a:t>1000 Kg</a:t>
                      </a:r>
                      <a:endParaRPr lang="es-EC" sz="1200">
                        <a:solidFill>
                          <a:srgbClr val="365F9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200">
                          <a:effectLst/>
                        </a:rPr>
                        <a:t>1,10 mm</a:t>
                      </a:r>
                      <a:endParaRPr lang="es-EC" sz="1200">
                        <a:solidFill>
                          <a:srgbClr val="365F9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86443">
                <a:tc>
                  <a:txBody>
                    <a:bodyPr/>
                    <a:lstStyle/>
                    <a:p>
                      <a:pPr indent="252095" algn="l">
                        <a:lnSpc>
                          <a:spcPct val="150000"/>
                        </a:lnSpc>
                        <a:spcAft>
                          <a:spcPts val="0"/>
                        </a:spcAft>
                      </a:pPr>
                      <a:r>
                        <a:rPr lang="es-EC" sz="1200">
                          <a:effectLst/>
                        </a:rPr>
                        <a:t>2</a:t>
                      </a:r>
                      <a:endParaRPr lang="es-EC" sz="1200">
                        <a:solidFill>
                          <a:srgbClr val="365F9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200">
                          <a:effectLst/>
                        </a:rPr>
                        <a:t>2000 Kg</a:t>
                      </a:r>
                      <a:endParaRPr lang="es-EC" sz="1200">
                        <a:solidFill>
                          <a:srgbClr val="365F9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200">
                          <a:effectLst/>
                        </a:rPr>
                        <a:t>2,23 mm</a:t>
                      </a:r>
                      <a:endParaRPr lang="es-EC" sz="1200">
                        <a:solidFill>
                          <a:srgbClr val="365F9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86443">
                <a:tc>
                  <a:txBody>
                    <a:bodyPr/>
                    <a:lstStyle/>
                    <a:p>
                      <a:pPr indent="252095" algn="l">
                        <a:lnSpc>
                          <a:spcPct val="150000"/>
                        </a:lnSpc>
                        <a:spcAft>
                          <a:spcPts val="0"/>
                        </a:spcAft>
                      </a:pPr>
                      <a:r>
                        <a:rPr lang="es-EC" sz="1200">
                          <a:effectLst/>
                        </a:rPr>
                        <a:t>3</a:t>
                      </a:r>
                      <a:endParaRPr lang="es-EC" sz="1200">
                        <a:solidFill>
                          <a:srgbClr val="365F9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200">
                          <a:effectLst/>
                        </a:rPr>
                        <a:t>3000 Kg</a:t>
                      </a:r>
                      <a:endParaRPr lang="es-EC" sz="1200">
                        <a:solidFill>
                          <a:srgbClr val="365F9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200">
                          <a:effectLst/>
                        </a:rPr>
                        <a:t>3,09 mm</a:t>
                      </a:r>
                      <a:endParaRPr lang="es-EC" sz="1200">
                        <a:solidFill>
                          <a:srgbClr val="365F9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86443">
                <a:tc>
                  <a:txBody>
                    <a:bodyPr/>
                    <a:lstStyle/>
                    <a:p>
                      <a:pPr indent="252095" algn="l">
                        <a:lnSpc>
                          <a:spcPct val="150000"/>
                        </a:lnSpc>
                        <a:spcAft>
                          <a:spcPts val="0"/>
                        </a:spcAft>
                      </a:pPr>
                      <a:r>
                        <a:rPr lang="es-EC" sz="1200">
                          <a:effectLst/>
                        </a:rPr>
                        <a:t>4</a:t>
                      </a:r>
                      <a:endParaRPr lang="es-EC" sz="1200">
                        <a:solidFill>
                          <a:srgbClr val="365F9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200">
                          <a:effectLst/>
                        </a:rPr>
                        <a:t>4000 Kg</a:t>
                      </a:r>
                      <a:endParaRPr lang="es-EC" sz="1200">
                        <a:solidFill>
                          <a:srgbClr val="365F9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200">
                          <a:effectLst/>
                        </a:rPr>
                        <a:t>4,25 mm</a:t>
                      </a:r>
                      <a:endParaRPr lang="es-EC" sz="1200">
                        <a:solidFill>
                          <a:srgbClr val="365F9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86443">
                <a:tc>
                  <a:txBody>
                    <a:bodyPr/>
                    <a:lstStyle/>
                    <a:p>
                      <a:pPr indent="252095" algn="l">
                        <a:lnSpc>
                          <a:spcPct val="150000"/>
                        </a:lnSpc>
                        <a:spcAft>
                          <a:spcPts val="0"/>
                        </a:spcAft>
                      </a:pPr>
                      <a:r>
                        <a:rPr lang="es-EC" sz="1200">
                          <a:effectLst/>
                        </a:rPr>
                        <a:t>5</a:t>
                      </a:r>
                      <a:endParaRPr lang="es-EC" sz="1200">
                        <a:solidFill>
                          <a:srgbClr val="365F9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200">
                          <a:effectLst/>
                        </a:rPr>
                        <a:t>5000 Kg</a:t>
                      </a:r>
                      <a:endParaRPr lang="es-EC" sz="1200">
                        <a:solidFill>
                          <a:srgbClr val="365F9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l">
                        <a:lnSpc>
                          <a:spcPct val="150000"/>
                        </a:lnSpc>
                        <a:spcAft>
                          <a:spcPts val="0"/>
                        </a:spcAft>
                      </a:pPr>
                      <a:r>
                        <a:rPr lang="es-EC" sz="1200" dirty="0">
                          <a:effectLst/>
                        </a:rPr>
                        <a:t>5,16 mm</a:t>
                      </a:r>
                      <a:endParaRPr lang="es-EC" sz="1200" dirty="0">
                        <a:solidFill>
                          <a:srgbClr val="365F9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Imagen 4"/>
          <p:cNvPicPr>
            <a:picLocks noChangeAspect="1"/>
          </p:cNvPicPr>
          <p:nvPr/>
        </p:nvPicPr>
        <p:blipFill rotWithShape="1">
          <a:blip r:embed="rId2" cstate="print"/>
          <a:srcRect l="40369" t="28279" r="32734" b="14313"/>
          <a:stretch/>
        </p:blipFill>
        <p:spPr>
          <a:xfrm>
            <a:off x="970844" y="3318933"/>
            <a:ext cx="2661255" cy="2894345"/>
          </a:xfrm>
          <a:prstGeom prst="rect">
            <a:avLst/>
          </a:prstGeom>
        </p:spPr>
      </p:pic>
      <mc:AlternateContent xmlns:mc="http://schemas.openxmlformats.org/markup-compatibility/2006" xmlns:a14="http://schemas.microsoft.com/office/drawing/2010/main">
        <mc:Choice Requires="a14">
          <p:sp>
            <p:nvSpPr>
              <p:cNvPr id="6" name="Rectángulo 5"/>
              <p:cNvSpPr/>
              <p:nvPr/>
            </p:nvSpPr>
            <p:spPr>
              <a:xfrm>
                <a:off x="4433611" y="1131922"/>
                <a:ext cx="5681234" cy="7279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a:latin typeface="Cambria Math" panose="02040503050406030204" pitchFamily="18" charset="0"/>
                        </a:rPr>
                        <m:t>U</m:t>
                      </m:r>
                      <m:r>
                        <m:rPr>
                          <m:sty m:val="p"/>
                        </m:rPr>
                        <a:rPr lang="es-EC" i="0">
                          <a:latin typeface="Cambria Math" panose="02040503050406030204" pitchFamily="18" charset="0"/>
                        </a:rPr>
                        <m:t>t</m:t>
                      </m:r>
                      <m:r>
                        <a:rPr lang="es-EC" i="0">
                          <a:latin typeface="Cambria Math" panose="02040503050406030204" pitchFamily="18" charset="0"/>
                        </a:rPr>
                        <m:t>= </m:t>
                      </m:r>
                      <m:nary>
                        <m:naryPr>
                          <m:limLoc m:val="subSup"/>
                          <m:ctrlPr>
                            <a:rPr lang="es-EC" i="1">
                              <a:latin typeface="Cambria Math" panose="02040503050406030204" pitchFamily="18" charset="0"/>
                            </a:rPr>
                          </m:ctrlPr>
                        </m:naryPr>
                        <m:sub>
                          <m:r>
                            <a:rPr lang="es-EC" i="0">
                              <a:latin typeface="Cambria Math" panose="02040503050406030204" pitchFamily="18" charset="0"/>
                            </a:rPr>
                            <m:t>0</m:t>
                          </m:r>
                        </m:sub>
                        <m:sup>
                          <m:r>
                            <m:rPr>
                              <m:sty m:val="p"/>
                            </m:rPr>
                            <a:rPr lang="es-EC" i="0">
                              <a:latin typeface="Cambria Math" panose="02040503050406030204" pitchFamily="18" charset="0"/>
                            </a:rPr>
                            <m:t>a</m:t>
                          </m:r>
                        </m:sup>
                        <m:e>
                          <m:f>
                            <m:fPr>
                              <m:ctrlPr>
                                <a:rPr lang="es-EC" i="1">
                                  <a:latin typeface="Cambria Math" panose="02040503050406030204" pitchFamily="18" charset="0"/>
                                </a:rPr>
                              </m:ctrlPr>
                            </m:fPr>
                            <m:num>
                              <m:sSup>
                                <m:sSupPr>
                                  <m:ctrlPr>
                                    <a:rPr lang="es-EC" i="1">
                                      <a:latin typeface="Cambria Math" panose="02040503050406030204" pitchFamily="18" charset="0"/>
                                    </a:rPr>
                                  </m:ctrlPr>
                                </m:sSupPr>
                                <m:e>
                                  <m:d>
                                    <m:dPr>
                                      <m:ctrlPr>
                                        <a:rPr lang="es-EC" i="1">
                                          <a:latin typeface="Cambria Math" panose="02040503050406030204" pitchFamily="18" charset="0"/>
                                        </a:rPr>
                                      </m:ctrlPr>
                                    </m:dPr>
                                    <m:e>
                                      <m:r>
                                        <m:rPr>
                                          <m:sty m:val="p"/>
                                        </m:rPr>
                                        <a:rPr lang="es-EC" i="0">
                                          <a:latin typeface="Cambria Math" panose="02040503050406030204" pitchFamily="18" charset="0"/>
                                        </a:rPr>
                                        <m:t>P</m:t>
                                      </m:r>
                                      <m:r>
                                        <a:rPr lang="es-EC" i="0">
                                          <a:latin typeface="Cambria Math" panose="02040503050406030204" pitchFamily="18" charset="0"/>
                                        </a:rPr>
                                        <m:t> . </m:t>
                                      </m:r>
                                      <m:r>
                                        <m:rPr>
                                          <m:sty m:val="p"/>
                                        </m:rPr>
                                        <a:rPr lang="es-EC" i="0">
                                          <a:latin typeface="Cambria Math" panose="02040503050406030204" pitchFamily="18" charset="0"/>
                                        </a:rPr>
                                        <m:t>b</m:t>
                                      </m:r>
                                    </m:e>
                                  </m:d>
                                </m:e>
                                <m:sup>
                                  <m:r>
                                    <a:rPr lang="es-EC" i="0">
                                      <a:latin typeface="Cambria Math" panose="02040503050406030204" pitchFamily="18" charset="0"/>
                                    </a:rPr>
                                    <m:t>2</m:t>
                                  </m:r>
                                </m:sup>
                              </m:sSup>
                              <m:r>
                                <a:rPr lang="es-EC" i="0">
                                  <a:latin typeface="Cambria Math" panose="02040503050406030204" pitchFamily="18" charset="0"/>
                                </a:rPr>
                                <m:t> . </m:t>
                              </m:r>
                              <m:r>
                                <m:rPr>
                                  <m:sty m:val="p"/>
                                </m:rPr>
                                <a:rPr lang="es-EC" i="0">
                                  <a:latin typeface="Cambria Math" panose="02040503050406030204" pitchFamily="18" charset="0"/>
                                </a:rPr>
                                <m:t>dy</m:t>
                              </m:r>
                            </m:num>
                            <m:den>
                              <m:r>
                                <m:rPr>
                                  <m:sty m:val="p"/>
                                </m:rPr>
                                <a:rPr lang="es-EC" i="0">
                                  <a:latin typeface="Cambria Math" panose="02040503050406030204" pitchFamily="18" charset="0"/>
                                </a:rPr>
                                <m:t>E</m:t>
                              </m:r>
                              <m:r>
                                <a:rPr lang="es-EC" i="0">
                                  <a:latin typeface="Cambria Math" panose="02040503050406030204" pitchFamily="18" charset="0"/>
                                </a:rPr>
                                <m:t> . </m:t>
                              </m:r>
                              <m:sSub>
                                <m:sSubPr>
                                  <m:ctrlPr>
                                    <a:rPr lang="es-EC" i="1">
                                      <a:latin typeface="Cambria Math" panose="02040503050406030204" pitchFamily="18" charset="0"/>
                                    </a:rPr>
                                  </m:ctrlPr>
                                </m:sSubPr>
                                <m:e>
                                  <m:r>
                                    <m:rPr>
                                      <m:sty m:val="p"/>
                                    </m:rPr>
                                    <a:rPr lang="es-EC" i="0">
                                      <a:latin typeface="Cambria Math" panose="02040503050406030204" pitchFamily="18" charset="0"/>
                                    </a:rPr>
                                    <m:t>I</m:t>
                                  </m:r>
                                </m:e>
                                <m:sub>
                                  <m:r>
                                    <a:rPr lang="es-EC" i="0">
                                      <a:latin typeface="Cambria Math" panose="02040503050406030204" pitchFamily="18" charset="0"/>
                                    </a:rPr>
                                    <m:t>1</m:t>
                                  </m:r>
                                </m:sub>
                              </m:sSub>
                            </m:den>
                          </m:f>
                          <m:r>
                            <a:rPr lang="es-EC" i="0">
                              <a:latin typeface="Cambria Math" panose="02040503050406030204" pitchFamily="18" charset="0"/>
                            </a:rPr>
                            <m:t>+ </m:t>
                          </m:r>
                        </m:e>
                      </m:nary>
                      <m:nary>
                        <m:naryPr>
                          <m:limLoc m:val="subSup"/>
                          <m:ctrlPr>
                            <a:rPr lang="es-EC" i="1">
                              <a:latin typeface="Cambria Math" panose="02040503050406030204" pitchFamily="18" charset="0"/>
                            </a:rPr>
                          </m:ctrlPr>
                        </m:naryPr>
                        <m:sub>
                          <m:r>
                            <a:rPr lang="es-EC" i="0">
                              <a:latin typeface="Cambria Math" panose="02040503050406030204" pitchFamily="18" charset="0"/>
                            </a:rPr>
                            <m:t>0</m:t>
                          </m:r>
                        </m:sub>
                        <m:sup>
                          <m:r>
                            <m:rPr>
                              <m:sty m:val="p"/>
                            </m:rPr>
                            <a:rPr lang="es-EC" i="0">
                              <a:latin typeface="Cambria Math" panose="02040503050406030204" pitchFamily="18" charset="0"/>
                            </a:rPr>
                            <m:t>a</m:t>
                          </m:r>
                        </m:sup>
                        <m:e>
                          <m:f>
                            <m:fPr>
                              <m:ctrlPr>
                                <a:rPr lang="es-EC" i="1">
                                  <a:latin typeface="Cambria Math" panose="02040503050406030204" pitchFamily="18" charset="0"/>
                                </a:rPr>
                              </m:ctrlPr>
                            </m:fPr>
                            <m:num>
                              <m:sSup>
                                <m:sSupPr>
                                  <m:ctrlPr>
                                    <a:rPr lang="es-EC" i="1">
                                      <a:latin typeface="Cambria Math" panose="02040503050406030204" pitchFamily="18" charset="0"/>
                                    </a:rPr>
                                  </m:ctrlPr>
                                </m:sSupPr>
                                <m:e>
                                  <m:d>
                                    <m:dPr>
                                      <m:ctrlPr>
                                        <a:rPr lang="es-EC" i="1">
                                          <a:latin typeface="Cambria Math" panose="02040503050406030204" pitchFamily="18" charset="0"/>
                                        </a:rPr>
                                      </m:ctrlPr>
                                    </m:dPr>
                                    <m:e>
                                      <m:r>
                                        <m:rPr>
                                          <m:sty m:val="p"/>
                                        </m:rPr>
                                        <a:rPr lang="es-EC" i="0">
                                          <a:latin typeface="Cambria Math" panose="02040503050406030204" pitchFamily="18" charset="0"/>
                                        </a:rPr>
                                        <m:t>P</m:t>
                                      </m:r>
                                      <m:r>
                                        <a:rPr lang="es-EC" i="0">
                                          <a:latin typeface="Cambria Math" panose="02040503050406030204" pitchFamily="18" charset="0"/>
                                        </a:rPr>
                                        <m:t> </m:t>
                                      </m:r>
                                    </m:e>
                                  </m:d>
                                </m:e>
                                <m:sup>
                                  <m:r>
                                    <a:rPr lang="es-EC" i="0">
                                      <a:latin typeface="Cambria Math" panose="02040503050406030204" pitchFamily="18" charset="0"/>
                                    </a:rPr>
                                    <m:t>2</m:t>
                                  </m:r>
                                </m:sup>
                              </m:sSup>
                              <m:r>
                                <a:rPr lang="es-EC" i="0">
                                  <a:latin typeface="Cambria Math" panose="02040503050406030204" pitchFamily="18" charset="0"/>
                                </a:rPr>
                                <m:t> . </m:t>
                              </m:r>
                              <m:r>
                                <m:rPr>
                                  <m:sty m:val="p"/>
                                </m:rPr>
                                <a:rPr lang="es-EC" i="0">
                                  <a:latin typeface="Cambria Math" panose="02040503050406030204" pitchFamily="18" charset="0"/>
                                </a:rPr>
                                <m:t>dy</m:t>
                              </m:r>
                            </m:num>
                            <m:den>
                              <m:r>
                                <m:rPr>
                                  <m:sty m:val="p"/>
                                </m:rPr>
                                <a:rPr lang="es-EC" i="0">
                                  <a:latin typeface="Cambria Math" panose="02040503050406030204" pitchFamily="18" charset="0"/>
                                </a:rPr>
                                <m:t>E</m:t>
                              </m:r>
                              <m:r>
                                <a:rPr lang="es-EC" i="0">
                                  <a:latin typeface="Cambria Math" panose="02040503050406030204" pitchFamily="18" charset="0"/>
                                </a:rPr>
                                <m:t> . </m:t>
                              </m:r>
                              <m:sSub>
                                <m:sSubPr>
                                  <m:ctrlPr>
                                    <a:rPr lang="es-EC" i="1">
                                      <a:latin typeface="Cambria Math" panose="02040503050406030204" pitchFamily="18" charset="0"/>
                                    </a:rPr>
                                  </m:ctrlPr>
                                </m:sSubPr>
                                <m:e>
                                  <m:r>
                                    <m:rPr>
                                      <m:sty m:val="p"/>
                                    </m:rPr>
                                    <a:rPr lang="es-EC" i="0">
                                      <a:latin typeface="Cambria Math" panose="02040503050406030204" pitchFamily="18" charset="0"/>
                                    </a:rPr>
                                    <m:t>A</m:t>
                                  </m:r>
                                </m:e>
                                <m:sub>
                                  <m:r>
                                    <a:rPr lang="es-EC" i="0">
                                      <a:latin typeface="Cambria Math" panose="02040503050406030204" pitchFamily="18" charset="0"/>
                                    </a:rPr>
                                    <m:t>1</m:t>
                                  </m:r>
                                </m:sub>
                              </m:sSub>
                            </m:den>
                          </m:f>
                          <m:r>
                            <a:rPr lang="es-EC" i="0">
                              <a:latin typeface="Cambria Math" panose="02040503050406030204" pitchFamily="18" charset="0"/>
                            </a:rPr>
                            <m:t>  </m:t>
                          </m:r>
                        </m:e>
                      </m:nary>
                      <m:r>
                        <a:rPr lang="es-EC" i="0">
                          <a:latin typeface="Cambria Math" panose="02040503050406030204" pitchFamily="18" charset="0"/>
                        </a:rPr>
                        <m:t>+ </m:t>
                      </m:r>
                      <m:nary>
                        <m:naryPr>
                          <m:limLoc m:val="subSup"/>
                          <m:ctrlPr>
                            <a:rPr lang="es-EC" i="1">
                              <a:latin typeface="Cambria Math" panose="02040503050406030204" pitchFamily="18" charset="0"/>
                            </a:rPr>
                          </m:ctrlPr>
                        </m:naryPr>
                        <m:sub>
                          <m:r>
                            <a:rPr lang="es-EC" i="0">
                              <a:latin typeface="Cambria Math" panose="02040503050406030204" pitchFamily="18" charset="0"/>
                            </a:rPr>
                            <m:t>0</m:t>
                          </m:r>
                        </m:sub>
                        <m:sup>
                          <m:r>
                            <m:rPr>
                              <m:sty m:val="p"/>
                            </m:rPr>
                            <a:rPr lang="es-EC" i="0">
                              <a:latin typeface="Cambria Math" panose="02040503050406030204" pitchFamily="18" charset="0"/>
                            </a:rPr>
                            <m:t>b</m:t>
                          </m:r>
                        </m:sup>
                        <m:e>
                          <m:f>
                            <m:fPr>
                              <m:ctrlPr>
                                <a:rPr lang="es-EC" i="1">
                                  <a:latin typeface="Cambria Math" panose="02040503050406030204" pitchFamily="18" charset="0"/>
                                </a:rPr>
                              </m:ctrlPr>
                            </m:fPr>
                            <m:num>
                              <m:sSup>
                                <m:sSupPr>
                                  <m:ctrlPr>
                                    <a:rPr lang="es-EC" i="1">
                                      <a:latin typeface="Cambria Math" panose="02040503050406030204" pitchFamily="18" charset="0"/>
                                    </a:rPr>
                                  </m:ctrlPr>
                                </m:sSupPr>
                                <m:e>
                                  <m:d>
                                    <m:dPr>
                                      <m:ctrlPr>
                                        <a:rPr lang="es-EC" i="1">
                                          <a:latin typeface="Cambria Math" panose="02040503050406030204" pitchFamily="18" charset="0"/>
                                        </a:rPr>
                                      </m:ctrlPr>
                                    </m:dPr>
                                    <m:e>
                                      <m:r>
                                        <m:rPr>
                                          <m:sty m:val="p"/>
                                        </m:rPr>
                                        <a:rPr lang="es-EC" i="0">
                                          <a:latin typeface="Cambria Math" panose="02040503050406030204" pitchFamily="18" charset="0"/>
                                        </a:rPr>
                                        <m:t>P</m:t>
                                      </m:r>
                                      <m:r>
                                        <a:rPr lang="es-EC" i="0">
                                          <a:latin typeface="Cambria Math" panose="02040503050406030204" pitchFamily="18" charset="0"/>
                                        </a:rPr>
                                        <m:t> . </m:t>
                                      </m:r>
                                      <m:r>
                                        <m:rPr>
                                          <m:sty m:val="p"/>
                                        </m:rPr>
                                        <a:rPr lang="es-EC" i="0">
                                          <a:latin typeface="Cambria Math" panose="02040503050406030204" pitchFamily="18" charset="0"/>
                                        </a:rPr>
                                        <m:t>x</m:t>
                                      </m:r>
                                      <m:r>
                                        <a:rPr lang="es-EC" i="0">
                                          <a:latin typeface="Cambria Math" panose="02040503050406030204" pitchFamily="18" charset="0"/>
                                        </a:rPr>
                                        <m:t> </m:t>
                                      </m:r>
                                    </m:e>
                                  </m:d>
                                </m:e>
                                <m:sup>
                                  <m:r>
                                    <a:rPr lang="es-EC" i="0">
                                      <a:latin typeface="Cambria Math" panose="02040503050406030204" pitchFamily="18" charset="0"/>
                                    </a:rPr>
                                    <m:t>2</m:t>
                                  </m:r>
                                </m:sup>
                              </m:sSup>
                              <m:r>
                                <a:rPr lang="es-EC" i="0">
                                  <a:latin typeface="Cambria Math" panose="02040503050406030204" pitchFamily="18" charset="0"/>
                                </a:rPr>
                                <m:t> . </m:t>
                              </m:r>
                              <m:r>
                                <m:rPr>
                                  <m:sty m:val="p"/>
                                </m:rPr>
                                <a:rPr lang="es-EC" i="0">
                                  <a:latin typeface="Cambria Math" panose="02040503050406030204" pitchFamily="18" charset="0"/>
                                </a:rPr>
                                <m:t>dx</m:t>
                              </m:r>
                            </m:num>
                            <m:den>
                              <m:r>
                                <m:rPr>
                                  <m:sty m:val="p"/>
                                </m:rPr>
                                <a:rPr lang="es-EC" i="0">
                                  <a:latin typeface="Cambria Math" panose="02040503050406030204" pitchFamily="18" charset="0"/>
                                </a:rPr>
                                <m:t>E</m:t>
                              </m:r>
                              <m:r>
                                <a:rPr lang="es-EC" i="0">
                                  <a:latin typeface="Cambria Math" panose="02040503050406030204" pitchFamily="18" charset="0"/>
                                </a:rPr>
                                <m:t> . </m:t>
                              </m:r>
                              <m:sSub>
                                <m:sSubPr>
                                  <m:ctrlPr>
                                    <a:rPr lang="es-EC" i="1">
                                      <a:latin typeface="Cambria Math" panose="02040503050406030204" pitchFamily="18" charset="0"/>
                                    </a:rPr>
                                  </m:ctrlPr>
                                </m:sSubPr>
                                <m:e>
                                  <m:r>
                                    <m:rPr>
                                      <m:sty m:val="p"/>
                                    </m:rPr>
                                    <a:rPr lang="es-EC" i="0">
                                      <a:latin typeface="Cambria Math" panose="02040503050406030204" pitchFamily="18" charset="0"/>
                                    </a:rPr>
                                    <m:t>I</m:t>
                                  </m:r>
                                </m:e>
                                <m:sub>
                                  <m:r>
                                    <a:rPr lang="es-EC" i="0">
                                      <a:latin typeface="Cambria Math" panose="02040503050406030204" pitchFamily="18" charset="0"/>
                                    </a:rPr>
                                    <m:t>2</m:t>
                                  </m:r>
                                </m:sub>
                              </m:sSub>
                            </m:den>
                          </m:f>
                          <m:r>
                            <a:rPr lang="es-EC" i="0">
                              <a:latin typeface="Cambria Math" panose="02040503050406030204" pitchFamily="18" charset="0"/>
                            </a:rPr>
                            <m:t>  </m:t>
                          </m:r>
                        </m:e>
                      </m:nary>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4433611" y="1131922"/>
                <a:ext cx="5681234" cy="727956"/>
              </a:xfrm>
              <a:prstGeom prst="rect">
                <a:avLst/>
              </a:prstGeom>
              <a:blipFill rotWithShape="0">
                <a:blip r:embed="rId3" cstate="print"/>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4433611" y="2069930"/>
                <a:ext cx="3443442" cy="6934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a:latin typeface="Cambria Math" panose="02040503050406030204" pitchFamily="18" charset="0"/>
                        </a:rPr>
                        <m:t>δ</m:t>
                      </m:r>
                      <m:r>
                        <a:rPr lang="es-EC" i="0">
                          <a:latin typeface="Cambria Math" panose="02040503050406030204" pitchFamily="18" charset="0"/>
                        </a:rPr>
                        <m:t>= </m:t>
                      </m:r>
                      <m:f>
                        <m:fPr>
                          <m:ctrlPr>
                            <a:rPr lang="es-EC" i="1">
                              <a:latin typeface="Cambria Math" panose="02040503050406030204" pitchFamily="18" charset="0"/>
                            </a:rPr>
                          </m:ctrlPr>
                        </m:fPr>
                        <m:num>
                          <m:r>
                            <a:rPr lang="es-EC" i="0">
                              <a:latin typeface="Cambria Math" panose="02040503050406030204" pitchFamily="18" charset="0"/>
                            </a:rPr>
                            <m:t>2. </m:t>
                          </m:r>
                          <m:r>
                            <m:rPr>
                              <m:sty m:val="p"/>
                            </m:rPr>
                            <a:rPr lang="es-EC" i="0">
                              <a:latin typeface="Cambria Math" panose="02040503050406030204" pitchFamily="18" charset="0"/>
                            </a:rPr>
                            <m:t>P</m:t>
                          </m:r>
                          <m:r>
                            <a:rPr lang="es-EC" i="0">
                              <a:latin typeface="Cambria Math" panose="02040503050406030204" pitchFamily="18" charset="0"/>
                            </a:rPr>
                            <m:t>. </m:t>
                          </m:r>
                          <m:r>
                            <m:rPr>
                              <m:sty m:val="p"/>
                            </m:rPr>
                            <a:rPr lang="es-EC" i="0">
                              <a:latin typeface="Cambria Math" panose="02040503050406030204" pitchFamily="18" charset="0"/>
                            </a:rPr>
                            <m:t>a</m:t>
                          </m:r>
                        </m:num>
                        <m:den>
                          <m:sSub>
                            <m:sSubPr>
                              <m:ctrlPr>
                                <a:rPr lang="es-EC" i="1">
                                  <a:latin typeface="Cambria Math" panose="02040503050406030204" pitchFamily="18" charset="0"/>
                                </a:rPr>
                              </m:ctrlPr>
                            </m:sSubPr>
                            <m:e>
                              <m:r>
                                <m:rPr>
                                  <m:sty m:val="p"/>
                                </m:rPr>
                                <a:rPr lang="es-EC" i="0">
                                  <a:latin typeface="Cambria Math" panose="02040503050406030204" pitchFamily="18" charset="0"/>
                                </a:rPr>
                                <m:t>A</m:t>
                              </m:r>
                            </m:e>
                            <m:sub>
                              <m:r>
                                <a:rPr lang="es-EC" i="0">
                                  <a:latin typeface="Cambria Math" panose="02040503050406030204" pitchFamily="18" charset="0"/>
                                </a:rPr>
                                <m:t>1</m:t>
                              </m:r>
                            </m:sub>
                          </m:sSub>
                          <m:r>
                            <a:rPr lang="es-EC" i="0">
                              <a:latin typeface="Cambria Math" panose="02040503050406030204" pitchFamily="18" charset="0"/>
                            </a:rPr>
                            <m:t>.</m:t>
                          </m:r>
                          <m:r>
                            <m:rPr>
                              <m:sty m:val="p"/>
                            </m:rPr>
                            <a:rPr lang="es-EC" i="0">
                              <a:latin typeface="Cambria Math" panose="02040503050406030204" pitchFamily="18" charset="0"/>
                            </a:rPr>
                            <m:t>E</m:t>
                          </m:r>
                        </m:den>
                      </m:f>
                      <m:r>
                        <a:rPr lang="es-EC" i="0">
                          <a:latin typeface="Cambria Math" panose="02040503050406030204" pitchFamily="18" charset="0"/>
                        </a:rPr>
                        <m:t>+ </m:t>
                      </m:r>
                      <m:f>
                        <m:fPr>
                          <m:ctrlPr>
                            <a:rPr lang="es-EC" i="1">
                              <a:latin typeface="Cambria Math" panose="02040503050406030204" pitchFamily="18" charset="0"/>
                            </a:rPr>
                          </m:ctrlPr>
                        </m:fPr>
                        <m:num>
                          <m:r>
                            <a:rPr lang="es-EC" i="0">
                              <a:latin typeface="Cambria Math" panose="02040503050406030204" pitchFamily="18" charset="0"/>
                            </a:rPr>
                            <m:t>2. </m:t>
                          </m:r>
                          <m:r>
                            <m:rPr>
                              <m:sty m:val="p"/>
                            </m:rPr>
                            <a:rPr lang="es-EC" i="0">
                              <a:latin typeface="Cambria Math" panose="02040503050406030204" pitchFamily="18" charset="0"/>
                            </a:rPr>
                            <m:t>P</m:t>
                          </m:r>
                          <m:r>
                            <a:rPr lang="es-EC" i="0">
                              <a:latin typeface="Cambria Math" panose="02040503050406030204" pitchFamily="18" charset="0"/>
                            </a:rPr>
                            <m:t>. </m:t>
                          </m:r>
                          <m:sSup>
                            <m:sSupPr>
                              <m:ctrlPr>
                                <a:rPr lang="es-EC" i="1">
                                  <a:latin typeface="Cambria Math" panose="02040503050406030204" pitchFamily="18" charset="0"/>
                                </a:rPr>
                              </m:ctrlPr>
                            </m:sSupPr>
                            <m:e>
                              <m:r>
                                <m:rPr>
                                  <m:sty m:val="p"/>
                                </m:rPr>
                                <a:rPr lang="es-EC" i="0">
                                  <a:latin typeface="Cambria Math" panose="02040503050406030204" pitchFamily="18" charset="0"/>
                                </a:rPr>
                                <m:t>b</m:t>
                              </m:r>
                            </m:e>
                            <m:sup>
                              <m:r>
                                <a:rPr lang="es-EC" i="0">
                                  <a:latin typeface="Cambria Math" panose="02040503050406030204" pitchFamily="18" charset="0"/>
                                </a:rPr>
                                <m:t>3</m:t>
                              </m:r>
                            </m:sup>
                          </m:sSup>
                        </m:num>
                        <m:den>
                          <m:sSub>
                            <m:sSubPr>
                              <m:ctrlPr>
                                <a:rPr lang="es-EC" i="1">
                                  <a:latin typeface="Cambria Math" panose="02040503050406030204" pitchFamily="18" charset="0"/>
                                </a:rPr>
                              </m:ctrlPr>
                            </m:sSubPr>
                            <m:e>
                              <m:r>
                                <a:rPr lang="es-EC" i="0">
                                  <a:latin typeface="Cambria Math" panose="02040503050406030204" pitchFamily="18" charset="0"/>
                                </a:rPr>
                                <m:t>3.</m:t>
                              </m:r>
                              <m:r>
                                <m:rPr>
                                  <m:sty m:val="p"/>
                                </m:rPr>
                                <a:rPr lang="es-EC" i="0">
                                  <a:latin typeface="Cambria Math" panose="02040503050406030204" pitchFamily="18" charset="0"/>
                                </a:rPr>
                                <m:t>I</m:t>
                              </m:r>
                            </m:e>
                            <m:sub>
                              <m:r>
                                <a:rPr lang="es-EC" i="0">
                                  <a:latin typeface="Cambria Math" panose="02040503050406030204" pitchFamily="18" charset="0"/>
                                </a:rPr>
                                <m:t>2</m:t>
                              </m:r>
                            </m:sub>
                          </m:sSub>
                          <m:r>
                            <a:rPr lang="es-EC" i="0">
                              <a:latin typeface="Cambria Math" panose="02040503050406030204" pitchFamily="18" charset="0"/>
                            </a:rPr>
                            <m:t>.</m:t>
                          </m:r>
                          <m:r>
                            <m:rPr>
                              <m:sty m:val="p"/>
                            </m:rPr>
                            <a:rPr lang="es-EC" i="0">
                              <a:latin typeface="Cambria Math" panose="02040503050406030204" pitchFamily="18" charset="0"/>
                            </a:rPr>
                            <m:t>E</m:t>
                          </m:r>
                        </m:den>
                      </m:f>
                      <m:r>
                        <a:rPr lang="es-EC" i="0">
                          <a:latin typeface="Cambria Math" panose="02040503050406030204" pitchFamily="18" charset="0"/>
                        </a:rPr>
                        <m:t>+ </m:t>
                      </m:r>
                      <m:f>
                        <m:fPr>
                          <m:ctrlPr>
                            <a:rPr lang="es-EC" i="1">
                              <a:latin typeface="Cambria Math" panose="02040503050406030204" pitchFamily="18" charset="0"/>
                            </a:rPr>
                          </m:ctrlPr>
                        </m:fPr>
                        <m:num>
                          <m:r>
                            <a:rPr lang="es-EC" i="0">
                              <a:latin typeface="Cambria Math" panose="02040503050406030204" pitchFamily="18" charset="0"/>
                            </a:rPr>
                            <m:t>2. </m:t>
                          </m:r>
                          <m:r>
                            <m:rPr>
                              <m:sty m:val="p"/>
                            </m:rPr>
                            <a:rPr lang="es-EC" i="0">
                              <a:latin typeface="Cambria Math" panose="02040503050406030204" pitchFamily="18" charset="0"/>
                            </a:rPr>
                            <m:t>P</m:t>
                          </m:r>
                          <m:r>
                            <a:rPr lang="es-EC" i="0">
                              <a:latin typeface="Cambria Math" panose="02040503050406030204" pitchFamily="18" charset="0"/>
                            </a:rPr>
                            <m:t>. </m:t>
                          </m:r>
                          <m:sSup>
                            <m:sSupPr>
                              <m:ctrlPr>
                                <a:rPr lang="es-EC" i="1">
                                  <a:latin typeface="Cambria Math" panose="02040503050406030204" pitchFamily="18" charset="0"/>
                                </a:rPr>
                              </m:ctrlPr>
                            </m:sSupPr>
                            <m:e>
                              <m:r>
                                <m:rPr>
                                  <m:sty m:val="p"/>
                                </m:rPr>
                                <a:rPr lang="es-EC" i="0">
                                  <a:latin typeface="Cambria Math" panose="02040503050406030204" pitchFamily="18" charset="0"/>
                                </a:rPr>
                                <m:t>a</m:t>
                              </m:r>
                              <m:r>
                                <a:rPr lang="es-EC" i="0">
                                  <a:latin typeface="Cambria Math" panose="02040503050406030204" pitchFamily="18" charset="0"/>
                                </a:rPr>
                                <m:t>. </m:t>
                              </m:r>
                              <m:r>
                                <m:rPr>
                                  <m:sty m:val="p"/>
                                </m:rPr>
                                <a:rPr lang="es-EC" i="0">
                                  <a:latin typeface="Cambria Math" panose="02040503050406030204" pitchFamily="18" charset="0"/>
                                </a:rPr>
                                <m:t>b</m:t>
                              </m:r>
                            </m:e>
                            <m:sup>
                              <m:r>
                                <a:rPr lang="es-EC" i="0">
                                  <a:latin typeface="Cambria Math" panose="02040503050406030204" pitchFamily="18" charset="0"/>
                                </a:rPr>
                                <m:t>2</m:t>
                              </m:r>
                            </m:sup>
                          </m:sSup>
                        </m:num>
                        <m:den>
                          <m:sSub>
                            <m:sSubPr>
                              <m:ctrlPr>
                                <a:rPr lang="es-EC" i="1">
                                  <a:latin typeface="Cambria Math" panose="02040503050406030204" pitchFamily="18" charset="0"/>
                                </a:rPr>
                              </m:ctrlPr>
                            </m:sSubPr>
                            <m:e>
                              <m:r>
                                <m:rPr>
                                  <m:sty m:val="p"/>
                                </m:rPr>
                                <a:rPr lang="es-EC" i="0">
                                  <a:latin typeface="Cambria Math" panose="02040503050406030204" pitchFamily="18" charset="0"/>
                                </a:rPr>
                                <m:t>I</m:t>
                              </m:r>
                            </m:e>
                            <m:sub>
                              <m:r>
                                <a:rPr lang="es-EC" i="0">
                                  <a:latin typeface="Cambria Math" panose="02040503050406030204" pitchFamily="18" charset="0"/>
                                </a:rPr>
                                <m:t>1</m:t>
                              </m:r>
                            </m:sub>
                          </m:sSub>
                          <m:r>
                            <a:rPr lang="es-EC" i="0">
                              <a:latin typeface="Cambria Math" panose="02040503050406030204" pitchFamily="18" charset="0"/>
                            </a:rPr>
                            <m:t>.</m:t>
                          </m:r>
                          <m:r>
                            <m:rPr>
                              <m:sty m:val="p"/>
                            </m:rPr>
                            <a:rPr lang="es-EC" i="0">
                              <a:latin typeface="Cambria Math" panose="02040503050406030204" pitchFamily="18" charset="0"/>
                            </a:rPr>
                            <m:t>E</m:t>
                          </m:r>
                        </m:den>
                      </m:f>
                    </m:oMath>
                  </m:oMathPara>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4433611" y="2069930"/>
                <a:ext cx="3443442" cy="693460"/>
              </a:xfrm>
              <a:prstGeom prst="rect">
                <a:avLst/>
              </a:prstGeom>
              <a:blipFill rotWithShape="0">
                <a:blip r:embed="rId4" cstate="print"/>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4092223" y="2973442"/>
                <a:ext cx="3273777" cy="3000821"/>
              </a:xfrm>
              <a:prstGeom prst="rect">
                <a:avLst/>
              </a:prstGeom>
            </p:spPr>
            <p:txBody>
              <a:bodyPr wrap="square">
                <a:spAutoFit/>
              </a:bodyPr>
              <a:lstStyle/>
              <a:p>
                <a:pPr indent="252095">
                  <a:lnSpc>
                    <a:spcPct val="150000"/>
                  </a:lnSpc>
                </a:pPr>
                <a14:m>
                  <m:oMathPara xmlns:m="http://schemas.openxmlformats.org/officeDocument/2006/math">
                    <m:oMathParaPr>
                      <m:jc m:val="centerGroup"/>
                    </m:oMathParaPr>
                    <m:oMath xmlns:m="http://schemas.openxmlformats.org/officeDocument/2006/math">
                      <m:r>
                        <m:rPr>
                          <m:sty m:val="p"/>
                        </m:rPr>
                        <a:rPr lang="es-ES" smtClean="0">
                          <a:latin typeface="Cambria Math" panose="02040503050406030204" pitchFamily="18" charset="0"/>
                          <a:ea typeface="Calibri" panose="020F0502020204030204" pitchFamily="34" charset="0"/>
                          <a:cs typeface="Times New Roman" panose="02020603050405020304" pitchFamily="18" charset="0"/>
                        </a:rPr>
                        <m:t>P</m:t>
                      </m:r>
                      <m:r>
                        <a:rPr lang="es-ES" smtClean="0">
                          <a:latin typeface="Cambria Math" panose="02040503050406030204" pitchFamily="18" charset="0"/>
                          <a:ea typeface="Calibri" panose="020F0502020204030204" pitchFamily="34" charset="0"/>
                          <a:cs typeface="Times New Roman" panose="02020603050405020304" pitchFamily="18" charset="0"/>
                        </a:rPr>
                        <m:t>=5000 </m:t>
                      </m:r>
                      <m:r>
                        <m:rPr>
                          <m:sty m:val="p"/>
                        </m:rPr>
                        <a:rPr lang="es-ES">
                          <a:latin typeface="Cambria Math" panose="02040503050406030204" pitchFamily="18" charset="0"/>
                          <a:ea typeface="Calibri" panose="020F0502020204030204" pitchFamily="34" charset="0"/>
                          <a:cs typeface="Times New Roman" panose="02020603050405020304" pitchFamily="18" charset="0"/>
                        </a:rPr>
                        <m:t>kg</m:t>
                      </m:r>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nSpc>
                    <a:spcPct val="150000"/>
                  </a:lnSpc>
                </a:pPr>
                <a14:m>
                  <m:oMathPara xmlns:m="http://schemas.openxmlformats.org/officeDocument/2006/math">
                    <m:oMathParaPr>
                      <m:jc m:val="centerGroup"/>
                    </m:oMathParaPr>
                    <m:oMath xmlns:m="http://schemas.openxmlformats.org/officeDocument/2006/math">
                      <m:r>
                        <m:rPr>
                          <m:sty m:val="p"/>
                        </m:rPr>
                        <a:rPr lang="es-ES">
                          <a:effectLst/>
                          <a:latin typeface="Cambria Math" panose="02040503050406030204" pitchFamily="18" charset="0"/>
                          <a:ea typeface="Times New Roman" panose="02020603050405020304" pitchFamily="18" charset="0"/>
                          <a:cs typeface="Times New Roman" panose="02020603050405020304" pitchFamily="18" charset="0"/>
                        </a:rPr>
                        <m:t>a</m:t>
                      </m:r>
                      <m:r>
                        <a:rPr lang="es-ES">
                          <a:effectLst/>
                          <a:latin typeface="Cambria Math" panose="02040503050406030204" pitchFamily="18" charset="0"/>
                          <a:ea typeface="Times New Roman" panose="02020603050405020304" pitchFamily="18" charset="0"/>
                          <a:cs typeface="Times New Roman" panose="02020603050405020304" pitchFamily="18" charset="0"/>
                        </a:rPr>
                        <m:t>=669 </m:t>
                      </m:r>
                      <m:r>
                        <m:rPr>
                          <m:sty m:val="p"/>
                        </m:rPr>
                        <a:rPr lang="es-ES">
                          <a:effectLst/>
                          <a:latin typeface="Cambria Math" panose="02040503050406030204" pitchFamily="18" charset="0"/>
                          <a:ea typeface="Times New Roman" panose="02020603050405020304" pitchFamily="18" charset="0"/>
                          <a:cs typeface="Times New Roman" panose="02020603050405020304" pitchFamily="18" charset="0"/>
                        </a:rPr>
                        <m:t>mm</m:t>
                      </m:r>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nSpc>
                    <a:spcPct val="150000"/>
                  </a:lnSpc>
                </a:pPr>
                <a14:m>
                  <m:oMathPara xmlns:m="http://schemas.openxmlformats.org/officeDocument/2006/math">
                    <m:oMathParaPr>
                      <m:jc m:val="centerGroup"/>
                    </m:oMathParaPr>
                    <m:oMath xmlns:m="http://schemas.openxmlformats.org/officeDocument/2006/math">
                      <m:r>
                        <m:rPr>
                          <m:sty m:val="p"/>
                        </m:rPr>
                        <a:rPr lang="es-ES">
                          <a:effectLst/>
                          <a:latin typeface="Cambria Math" panose="02040503050406030204" pitchFamily="18" charset="0"/>
                          <a:ea typeface="Times New Roman" panose="02020603050405020304" pitchFamily="18" charset="0"/>
                          <a:cs typeface="Times New Roman" panose="02020603050405020304" pitchFamily="18" charset="0"/>
                        </a:rPr>
                        <m:t>b</m:t>
                      </m:r>
                      <m:r>
                        <a:rPr lang="es-ES">
                          <a:effectLst/>
                          <a:latin typeface="Cambria Math" panose="02040503050406030204" pitchFamily="18" charset="0"/>
                          <a:ea typeface="Times New Roman" panose="02020603050405020304" pitchFamily="18" charset="0"/>
                          <a:cs typeface="Times New Roman" panose="02020603050405020304" pitchFamily="18" charset="0"/>
                        </a:rPr>
                        <m:t>=850 </m:t>
                      </m:r>
                      <m:r>
                        <m:rPr>
                          <m:sty m:val="p"/>
                        </m:rPr>
                        <a:rPr lang="es-ES">
                          <a:effectLst/>
                          <a:latin typeface="Cambria Math" panose="02040503050406030204" pitchFamily="18" charset="0"/>
                          <a:ea typeface="Times New Roman" panose="02020603050405020304" pitchFamily="18" charset="0"/>
                          <a:cs typeface="Times New Roman" panose="02020603050405020304" pitchFamily="18" charset="0"/>
                        </a:rPr>
                        <m:t>mm</m:t>
                      </m:r>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nSpc>
                    <a:spcPct val="150000"/>
                  </a:lnSpc>
                </a:pPr>
                <a14:m>
                  <m:oMathPara xmlns:m="http://schemas.openxmlformats.org/officeDocument/2006/math">
                    <m:oMathParaPr>
                      <m:jc m:val="centerGroup"/>
                    </m:oMathParaPr>
                    <m:oMath xmlns:m="http://schemas.openxmlformats.org/officeDocument/2006/math">
                      <m:r>
                        <m:rPr>
                          <m:sty m:val="p"/>
                        </m:rPr>
                        <a:rPr lang="es-ES">
                          <a:effectLst/>
                          <a:latin typeface="Cambria Math" panose="02040503050406030204" pitchFamily="18" charset="0"/>
                          <a:ea typeface="Times New Roman" panose="02020603050405020304" pitchFamily="18" charset="0"/>
                          <a:cs typeface="Times New Roman" panose="02020603050405020304" pitchFamily="18" charset="0"/>
                        </a:rPr>
                        <m:t>E</m:t>
                      </m:r>
                      <m:r>
                        <a:rPr lang="es-ES">
                          <a:effectLst/>
                          <a:latin typeface="Cambria Math" panose="02040503050406030204" pitchFamily="18" charset="0"/>
                          <a:ea typeface="Times New Roman" panose="02020603050405020304" pitchFamily="18" charset="0"/>
                          <a:cs typeface="Times New Roman" panose="02020603050405020304" pitchFamily="18" charset="0"/>
                        </a:rPr>
                        <m:t>=210 </m:t>
                      </m:r>
                      <m:r>
                        <m:rPr>
                          <m:sty m:val="p"/>
                        </m:rPr>
                        <a:rPr lang="es-ES">
                          <a:effectLst/>
                          <a:latin typeface="Cambria Math" panose="02040503050406030204" pitchFamily="18" charset="0"/>
                          <a:ea typeface="Times New Roman" panose="02020603050405020304" pitchFamily="18" charset="0"/>
                          <a:cs typeface="Times New Roman" panose="02020603050405020304" pitchFamily="18" charset="0"/>
                        </a:rPr>
                        <m:t>GPa</m:t>
                      </m:r>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nSpc>
                    <a:spcPct val="150000"/>
                  </a:lnSpc>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s-ES">
                              <a:effectLst/>
                              <a:latin typeface="Cambria Math" panose="02040503050406030204" pitchFamily="18" charset="0"/>
                              <a:ea typeface="Times New Roman" panose="02020603050405020304" pitchFamily="18" charset="0"/>
                              <a:cs typeface="Times New Roman" panose="02020603050405020304" pitchFamily="18" charset="0"/>
                            </a:rPr>
                            <m:t>I</m:t>
                          </m:r>
                        </m:e>
                        <m:sub>
                          <m:r>
                            <a:rPr lang="es-ES">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S">
                          <a:effectLst/>
                          <a:latin typeface="Cambria Math" panose="02040503050406030204" pitchFamily="18" charset="0"/>
                          <a:ea typeface="Times New Roman" panose="02020603050405020304" pitchFamily="18" charset="0"/>
                          <a:cs typeface="Times New Roman" panose="02020603050405020304" pitchFamily="18" charset="0"/>
                        </a:rPr>
                        <m:t>=5,7</m:t>
                      </m:r>
                      <m:r>
                        <a:rPr lang="es-ES"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s-ES">
                              <a:effectLst/>
                              <a:latin typeface="Cambria Math" panose="02040503050406030204" pitchFamily="18" charset="0"/>
                              <a:ea typeface="Times New Roman" panose="02020603050405020304" pitchFamily="18" charset="0"/>
                              <a:cs typeface="Times New Roman" panose="02020603050405020304" pitchFamily="18" charset="0"/>
                            </a:rPr>
                            <m:t>7</m:t>
                          </m:r>
                        </m:sup>
                      </m:sSup>
                      <m:r>
                        <a:rPr lang="es-ES">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s-ES">
                              <a:effectLst/>
                              <a:latin typeface="Cambria Math" panose="02040503050406030204" pitchFamily="18" charset="0"/>
                              <a:ea typeface="Times New Roman" panose="02020603050405020304" pitchFamily="18" charset="0"/>
                              <a:cs typeface="Times New Roman" panose="02020603050405020304" pitchFamily="18" charset="0"/>
                            </a:rPr>
                            <m:t>mm</m:t>
                          </m:r>
                        </m:e>
                        <m:sup>
                          <m:r>
                            <a:rPr lang="es-ES">
                              <a:effectLst/>
                              <a:latin typeface="Cambria Math" panose="02040503050406030204" pitchFamily="18" charset="0"/>
                              <a:ea typeface="Times New Roman" panose="02020603050405020304" pitchFamily="18" charset="0"/>
                              <a:cs typeface="Times New Roman" panose="02020603050405020304" pitchFamily="18" charset="0"/>
                            </a:rPr>
                            <m:t>4</m:t>
                          </m:r>
                        </m:sup>
                      </m:sSup>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nSpc>
                    <a:spcPct val="150000"/>
                  </a:lnSpc>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s-ES">
                              <a:effectLst/>
                              <a:latin typeface="Cambria Math" panose="02040503050406030204" pitchFamily="18" charset="0"/>
                              <a:ea typeface="Times New Roman" panose="02020603050405020304" pitchFamily="18" charset="0"/>
                              <a:cs typeface="Times New Roman" panose="02020603050405020304" pitchFamily="18" charset="0"/>
                            </a:rPr>
                            <m:t>I</m:t>
                          </m:r>
                        </m:e>
                        <m:sub>
                          <m:r>
                            <a:rPr lang="es-ES">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s-ES">
                          <a:effectLst/>
                          <a:latin typeface="Cambria Math" panose="02040503050406030204" pitchFamily="18" charset="0"/>
                          <a:ea typeface="Times New Roman" panose="02020603050405020304" pitchFamily="18" charset="0"/>
                          <a:cs typeface="Times New Roman" panose="02020603050405020304" pitchFamily="18" charset="0"/>
                        </a:rPr>
                        <m:t>=8,36</m:t>
                      </m:r>
                      <m:r>
                        <a:rPr lang="es-ES"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s-ES">
                              <a:effectLst/>
                              <a:latin typeface="Cambria Math" panose="02040503050406030204" pitchFamily="18" charset="0"/>
                              <a:ea typeface="Times New Roman" panose="02020603050405020304" pitchFamily="18" charset="0"/>
                              <a:cs typeface="Times New Roman" panose="02020603050405020304" pitchFamily="18" charset="0"/>
                            </a:rPr>
                            <m:t>7</m:t>
                          </m:r>
                        </m:sup>
                      </m:sSup>
                      <m:r>
                        <a:rPr lang="es-ES">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s-ES">
                              <a:effectLst/>
                              <a:latin typeface="Cambria Math" panose="02040503050406030204" pitchFamily="18" charset="0"/>
                              <a:ea typeface="Times New Roman" panose="02020603050405020304" pitchFamily="18" charset="0"/>
                              <a:cs typeface="Times New Roman" panose="02020603050405020304" pitchFamily="18" charset="0"/>
                            </a:rPr>
                            <m:t>mm</m:t>
                          </m:r>
                        </m:e>
                        <m:sup>
                          <m:r>
                            <a:rPr lang="es-ES">
                              <a:effectLst/>
                              <a:latin typeface="Cambria Math" panose="02040503050406030204" pitchFamily="18" charset="0"/>
                              <a:ea typeface="Times New Roman" panose="02020603050405020304" pitchFamily="18" charset="0"/>
                              <a:cs typeface="Times New Roman" panose="02020603050405020304" pitchFamily="18" charset="0"/>
                            </a:rPr>
                            <m:t>4</m:t>
                          </m:r>
                        </m:sup>
                      </m:sSup>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nSpc>
                    <a:spcPct val="150000"/>
                  </a:lnSpc>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s-ES">
                              <a:effectLst/>
                              <a:latin typeface="Cambria Math" panose="02040503050406030204" pitchFamily="18" charset="0"/>
                              <a:ea typeface="Times New Roman" panose="02020603050405020304" pitchFamily="18" charset="0"/>
                              <a:cs typeface="Times New Roman" panose="02020603050405020304" pitchFamily="18" charset="0"/>
                            </a:rPr>
                            <m:t>A</m:t>
                          </m:r>
                        </m:e>
                        <m:sub>
                          <m:r>
                            <a:rPr lang="es-ES">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S">
                          <a:effectLst/>
                          <a:latin typeface="Cambria Math" panose="02040503050406030204" pitchFamily="18" charset="0"/>
                          <a:ea typeface="Times New Roman" panose="02020603050405020304" pitchFamily="18" charset="0"/>
                          <a:cs typeface="Times New Roman" panose="02020603050405020304" pitchFamily="18" charset="0"/>
                        </a:rPr>
                        <m:t>=7,81</m:t>
                      </m:r>
                      <m:r>
                        <a:rPr lang="es-ES"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s-ES">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s-ES">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s-ES">
                              <a:effectLst/>
                              <a:latin typeface="Cambria Math" panose="02040503050406030204" pitchFamily="18" charset="0"/>
                              <a:ea typeface="Times New Roman" panose="02020603050405020304" pitchFamily="18" charset="0"/>
                              <a:cs typeface="Times New Roman" panose="02020603050405020304" pitchFamily="18" charset="0"/>
                            </a:rPr>
                            <m:t>mm</m:t>
                          </m:r>
                        </m:e>
                        <m:sup>
                          <m:r>
                            <a:rPr lang="es-ES">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9" name="Rectángulo 8"/>
              <p:cNvSpPr>
                <a:spLocks noRot="1" noChangeAspect="1" noMove="1" noResize="1" noEditPoints="1" noAdjustHandles="1" noChangeArrowheads="1" noChangeShapeType="1" noTextEdit="1"/>
              </p:cNvSpPr>
              <p:nvPr/>
            </p:nvSpPr>
            <p:spPr>
              <a:xfrm>
                <a:off x="4092223" y="2973442"/>
                <a:ext cx="3273777" cy="3000821"/>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8412136" y="4172253"/>
                <a:ext cx="170270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a:latin typeface="Cambria Math" panose="02040503050406030204" pitchFamily="18" charset="0"/>
                        </a:rPr>
                        <m:t>𝛅</m:t>
                      </m:r>
                      <m:r>
                        <a:rPr lang="es-EC" b="0" i="0">
                          <a:latin typeface="Cambria Math" panose="02040503050406030204" pitchFamily="18" charset="0"/>
                        </a:rPr>
                        <m:t>=4,938 </m:t>
                      </m:r>
                      <m:r>
                        <a:rPr lang="es-EC" b="1" i="0">
                          <a:latin typeface="Cambria Math" panose="02040503050406030204" pitchFamily="18" charset="0"/>
                        </a:rPr>
                        <m:t>𝐦𝐦</m:t>
                      </m:r>
                    </m:oMath>
                  </m:oMathPara>
                </a14:m>
                <a:endParaRPr lang="es-EC" dirty="0"/>
              </a:p>
            </p:txBody>
          </p:sp>
        </mc:Choice>
        <mc:Fallback xmlns="">
          <p:sp>
            <p:nvSpPr>
              <p:cNvPr id="10" name="Rectángulo 9"/>
              <p:cNvSpPr>
                <a:spLocks noRot="1" noChangeAspect="1" noMove="1" noResize="1" noEditPoints="1" noAdjustHandles="1" noChangeArrowheads="1" noChangeShapeType="1" noTextEdit="1"/>
              </p:cNvSpPr>
              <p:nvPr/>
            </p:nvSpPr>
            <p:spPr>
              <a:xfrm>
                <a:off x="8412136" y="4172253"/>
                <a:ext cx="1702709" cy="369332"/>
              </a:xfrm>
              <a:prstGeom prst="rect">
                <a:avLst/>
              </a:prstGeom>
              <a:blipFill rotWithShape="0">
                <a:blip r:embed="rId6" cstate="print"/>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4273109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Comparación de resultados con ANSYS APDL</a:t>
            </a:r>
            <a:endParaRPr lang="es-EC" dirty="0"/>
          </a:p>
        </p:txBody>
      </p:sp>
      <p:pic>
        <p:nvPicPr>
          <p:cNvPr id="4" name="Imagen 3"/>
          <p:cNvPicPr/>
          <p:nvPr/>
        </p:nvPicPr>
        <p:blipFill rotWithShape="1">
          <a:blip r:embed="rId2" cstate="print"/>
          <a:srcRect l="19356" t="24782" r="32775" b="8000"/>
          <a:stretch/>
        </p:blipFill>
        <p:spPr bwMode="auto">
          <a:xfrm>
            <a:off x="838200" y="1918652"/>
            <a:ext cx="3632200" cy="3161348"/>
          </a:xfrm>
          <a:prstGeom prst="rect">
            <a:avLst/>
          </a:prstGeom>
          <a:noFill/>
          <a:ln>
            <a:noFill/>
          </a:ln>
          <a:extLst>
            <a:ext uri="{53640926-AAD7-44D8-BBD7-CCE9431645EC}">
              <a14:shadowObscured xmlns:a14="http://schemas.microsoft.com/office/drawing/2010/main"/>
            </a:ext>
          </a:extLst>
        </p:spPr>
      </p:pic>
      <p:sp>
        <p:nvSpPr>
          <p:cNvPr id="5" name="Rectángulo 4"/>
          <p:cNvSpPr/>
          <p:nvPr/>
        </p:nvSpPr>
        <p:spPr>
          <a:xfrm>
            <a:off x="4763910" y="2910891"/>
            <a:ext cx="6287911" cy="923330"/>
          </a:xfrm>
          <a:prstGeom prst="rect">
            <a:avLst/>
          </a:prstGeom>
        </p:spPr>
        <p:txBody>
          <a:bodyPr wrap="square">
            <a:spAutoFit/>
          </a:bodyPr>
          <a:lstStyle/>
          <a:p>
            <a:r>
              <a:rPr lang="es-ES" dirty="0">
                <a:latin typeface="Arial" panose="020B0604020202020204" pitchFamily="34" charset="0"/>
                <a:ea typeface="Calibri" panose="020F0502020204030204" pitchFamily="34" charset="0"/>
              </a:rPr>
              <a:t>Con la carga de 5 toneladas aplicada sobre la viga B4 el programa muestra una deflexión en el conjunto viga columna de 5,90 mm</a:t>
            </a:r>
            <a:endParaRPr lang="es-EC" dirty="0"/>
          </a:p>
        </p:txBody>
      </p:sp>
    </p:spTree>
    <p:extLst>
      <p:ext uri="{BB962C8B-B14F-4D97-AF65-F5344CB8AC3E}">
        <p14:creationId xmlns:p14="http://schemas.microsoft.com/office/powerpoint/2010/main" val="32066538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7910689" cy="741186"/>
          </a:xfrm>
        </p:spPr>
        <p:txBody>
          <a:bodyPr/>
          <a:lstStyle/>
          <a:p>
            <a:r>
              <a:rPr lang="es-EC" b="1" dirty="0" smtClean="0"/>
              <a:t>CONEXIONES VIGA - COLUMNA</a:t>
            </a: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64333824"/>
              </p:ext>
            </p:extLst>
          </p:nvPr>
        </p:nvGraphicFramePr>
        <p:xfrm>
          <a:off x="247650" y="1106488"/>
          <a:ext cx="11661775" cy="5070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88983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7402689" cy="763764"/>
          </a:xfrm>
        </p:spPr>
        <p:txBody>
          <a:bodyPr/>
          <a:lstStyle/>
          <a:p>
            <a:r>
              <a:rPr lang="es-EC" b="1" dirty="0"/>
              <a:t>CONEXIONES VIGA - COLUMNA</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321697261"/>
              </p:ext>
            </p:extLst>
          </p:nvPr>
        </p:nvGraphicFramePr>
        <p:xfrm>
          <a:off x="260350" y="1128713"/>
          <a:ext cx="11695113" cy="504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97767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7323667" cy="775053"/>
          </a:xfrm>
        </p:spPr>
        <p:txBody>
          <a:bodyPr/>
          <a:lstStyle/>
          <a:p>
            <a:r>
              <a:rPr lang="es-EC" b="1" dirty="0"/>
              <a:t>CONEXIONES VIGA - COLUMNA</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74282548"/>
              </p:ext>
            </p:extLst>
          </p:nvPr>
        </p:nvGraphicFramePr>
        <p:xfrm>
          <a:off x="304800" y="1139825"/>
          <a:ext cx="11650663" cy="5037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9152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16935" y="184372"/>
            <a:ext cx="10515600" cy="857619"/>
          </a:xfrm>
        </p:spPr>
        <p:txBody>
          <a:bodyPr/>
          <a:lstStyle/>
          <a:p>
            <a:r>
              <a:rPr lang="es-EC" dirty="0" smtClean="0"/>
              <a:t>Justificación</a:t>
            </a:r>
            <a:endParaRPr lang="es-EC" dirty="0"/>
          </a:p>
        </p:txBody>
      </p:sp>
      <p:graphicFrame>
        <p:nvGraphicFramePr>
          <p:cNvPr id="5" name="4 Diagrama"/>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6093178" cy="831497"/>
          </a:xfrm>
        </p:spPr>
        <p:txBody>
          <a:bodyPr/>
          <a:lstStyle/>
          <a:p>
            <a:r>
              <a:rPr lang="es-EC" b="1" dirty="0"/>
              <a:t>CONEXIONES VIGA </a:t>
            </a:r>
            <a:r>
              <a:rPr lang="es-EC" b="1" dirty="0" smtClean="0"/>
              <a:t>- VIGA</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06174414"/>
              </p:ext>
            </p:extLst>
          </p:nvPr>
        </p:nvGraphicFramePr>
        <p:xfrm>
          <a:off x="271463" y="1196975"/>
          <a:ext cx="11706225" cy="4979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63335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74814"/>
            <a:ext cx="6217356" cy="707319"/>
          </a:xfrm>
        </p:spPr>
        <p:txBody>
          <a:bodyPr/>
          <a:lstStyle/>
          <a:p>
            <a:r>
              <a:rPr lang="es-EC" b="1" dirty="0"/>
              <a:t>CONEXIONES VIGA - VIGA</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391213156"/>
              </p:ext>
            </p:extLst>
          </p:nvPr>
        </p:nvGraphicFramePr>
        <p:xfrm>
          <a:off x="428625" y="982663"/>
          <a:ext cx="11447463" cy="5194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89180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41186"/>
          </a:xfrm>
        </p:spPr>
        <p:txBody>
          <a:bodyPr/>
          <a:lstStyle/>
          <a:p>
            <a:r>
              <a:rPr lang="es-EC" b="1" dirty="0"/>
              <a:t>CONEXIONES VIGA - VIGA</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51471380"/>
              </p:ext>
            </p:extLst>
          </p:nvPr>
        </p:nvGraphicFramePr>
        <p:xfrm>
          <a:off x="361950" y="1151644"/>
          <a:ext cx="11434763" cy="5070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29486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703385"/>
          </a:xfrm>
        </p:spPr>
        <p:txBody>
          <a:bodyPr>
            <a:normAutofit/>
          </a:bodyPr>
          <a:lstStyle/>
          <a:p>
            <a:r>
              <a:rPr lang="es-EC" sz="2400" dirty="0" smtClean="0"/>
              <a:t>COSTO TOTAL DEL PROYECTO</a:t>
            </a:r>
            <a:endParaRPr lang="es-EC" sz="24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08548678"/>
              </p:ext>
            </p:extLst>
          </p:nvPr>
        </p:nvGraphicFramePr>
        <p:xfrm>
          <a:off x="393895" y="1548762"/>
          <a:ext cx="5908432" cy="3657600"/>
        </p:xfrm>
        <a:graphic>
          <a:graphicData uri="http://schemas.openxmlformats.org/drawingml/2006/table">
            <a:tbl>
              <a:tblPr firstRow="1" firstCol="1" bandRow="1">
                <a:tableStyleId>{5C22544A-7EE6-4342-B048-85BDC9FD1C3A}</a:tableStyleId>
              </a:tblPr>
              <a:tblGrid>
                <a:gridCol w="4161060"/>
                <a:gridCol w="1747372"/>
              </a:tblGrid>
              <a:tr h="610121">
                <a:tc>
                  <a:txBody>
                    <a:bodyPr/>
                    <a:lstStyle/>
                    <a:p>
                      <a:pPr indent="252095" algn="ctr">
                        <a:lnSpc>
                          <a:spcPct val="200000"/>
                        </a:lnSpc>
                        <a:spcAft>
                          <a:spcPts val="0"/>
                        </a:spcAft>
                      </a:pPr>
                      <a:r>
                        <a:rPr lang="es-EC" sz="2400" dirty="0">
                          <a:effectLst/>
                        </a:rPr>
                        <a:t>Costos directos</a:t>
                      </a:r>
                      <a:endParaRPr lang="es-EC" sz="3600" dirty="0">
                        <a:solidFill>
                          <a:srgbClr val="365F9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200000"/>
                        </a:lnSpc>
                        <a:spcAft>
                          <a:spcPts val="0"/>
                        </a:spcAft>
                      </a:pPr>
                      <a:r>
                        <a:rPr lang="es-EC" sz="2400" dirty="0">
                          <a:effectLst/>
                        </a:rPr>
                        <a:t>5,566.21 USD</a:t>
                      </a:r>
                      <a:endParaRPr lang="es-EC" sz="2400" dirty="0">
                        <a:solidFill>
                          <a:srgbClr val="365F9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610121">
                <a:tc>
                  <a:txBody>
                    <a:bodyPr/>
                    <a:lstStyle/>
                    <a:p>
                      <a:pPr indent="252095" algn="ctr">
                        <a:lnSpc>
                          <a:spcPct val="200000"/>
                        </a:lnSpc>
                        <a:spcAft>
                          <a:spcPts val="0"/>
                        </a:spcAft>
                      </a:pPr>
                      <a:r>
                        <a:rPr lang="es-EC" sz="2400" dirty="0">
                          <a:effectLst/>
                        </a:rPr>
                        <a:t>Costos indirectos</a:t>
                      </a:r>
                      <a:endParaRPr lang="es-EC" sz="2400" dirty="0">
                        <a:solidFill>
                          <a:srgbClr val="365F9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200000"/>
                        </a:lnSpc>
                        <a:spcAft>
                          <a:spcPts val="0"/>
                        </a:spcAft>
                      </a:pPr>
                      <a:r>
                        <a:rPr lang="es-EC" sz="2400" dirty="0" smtClean="0">
                          <a:effectLst/>
                        </a:rPr>
                        <a:t>1800 USD</a:t>
                      </a:r>
                      <a:endParaRPr lang="es-EC" sz="2400" dirty="0">
                        <a:solidFill>
                          <a:srgbClr val="365F9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610121">
                <a:tc>
                  <a:txBody>
                    <a:bodyPr/>
                    <a:lstStyle/>
                    <a:p>
                      <a:pPr indent="252095" algn="ctr">
                        <a:lnSpc>
                          <a:spcPct val="200000"/>
                        </a:lnSpc>
                        <a:spcAft>
                          <a:spcPts val="0"/>
                        </a:spcAft>
                      </a:pPr>
                      <a:r>
                        <a:rPr lang="es-EC" sz="2400" dirty="0">
                          <a:effectLst/>
                        </a:rPr>
                        <a:t>COSTO TOTAL</a:t>
                      </a:r>
                      <a:endParaRPr lang="es-EC" sz="2400" dirty="0">
                        <a:solidFill>
                          <a:srgbClr val="365F9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200000"/>
                        </a:lnSpc>
                        <a:spcAft>
                          <a:spcPts val="0"/>
                        </a:spcAft>
                      </a:pPr>
                      <a:r>
                        <a:rPr lang="es-EC" sz="2400" dirty="0">
                          <a:effectLst/>
                        </a:rPr>
                        <a:t>7,366.21 USD</a:t>
                      </a:r>
                      <a:endParaRPr lang="es-EC" sz="2400" dirty="0">
                        <a:solidFill>
                          <a:srgbClr val="365F9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ángulo 4"/>
          <p:cNvSpPr/>
          <p:nvPr/>
        </p:nvSpPr>
        <p:spPr>
          <a:xfrm>
            <a:off x="838200" y="566520"/>
            <a:ext cx="9321800" cy="830997"/>
          </a:xfrm>
          <a:prstGeom prst="rect">
            <a:avLst/>
          </a:prstGeom>
        </p:spPr>
        <p:txBody>
          <a:bodyPr wrap="square">
            <a:spAutoFit/>
          </a:bodyPr>
          <a:lstStyle/>
          <a:p>
            <a:r>
              <a:rPr lang="es-ES" sz="2400" dirty="0" smtClean="0">
                <a:latin typeface="Arial" panose="020B0604020202020204" pitchFamily="34" charset="0"/>
                <a:ea typeface="Calibri" panose="020F0502020204030204" pitchFamily="34" charset="0"/>
              </a:rPr>
              <a:t>Costos </a:t>
            </a:r>
            <a:r>
              <a:rPr lang="es-ES" sz="2400" dirty="0">
                <a:latin typeface="Arial" panose="020B0604020202020204" pitchFamily="34" charset="0"/>
                <a:ea typeface="Calibri" panose="020F0502020204030204" pitchFamily="34" charset="0"/>
              </a:rPr>
              <a:t>totales </a:t>
            </a:r>
            <a:r>
              <a:rPr lang="es-ES" sz="2400" dirty="0" smtClean="0">
                <a:latin typeface="Arial" panose="020B0604020202020204" pitchFamily="34" charset="0"/>
                <a:ea typeface="Calibri" panose="020F0502020204030204" pitchFamily="34" charset="0"/>
              </a:rPr>
              <a:t>y tiempo de construcción del </a:t>
            </a:r>
            <a:r>
              <a:rPr lang="es-ES" sz="2400" dirty="0">
                <a:latin typeface="Arial" panose="020B0604020202020204" pitchFamily="34" charset="0"/>
                <a:ea typeface="Calibri" panose="020F0502020204030204" pitchFamily="34" charset="0"/>
              </a:rPr>
              <a:t>árbol de conexiones estructurales:</a:t>
            </a:r>
            <a:endParaRPr lang="es-EC" sz="2400" dirty="0"/>
          </a:p>
        </p:txBody>
      </p:sp>
      <p:graphicFrame>
        <p:nvGraphicFramePr>
          <p:cNvPr id="3" name="Tabla 2"/>
          <p:cNvGraphicFramePr>
            <a:graphicFrameLocks noGrp="1"/>
          </p:cNvGraphicFramePr>
          <p:nvPr>
            <p:extLst>
              <p:ext uri="{D42A27DB-BD31-4B8C-83A1-F6EECF244321}">
                <p14:modId xmlns:p14="http://schemas.microsoft.com/office/powerpoint/2010/main" val="1444494173"/>
              </p:ext>
            </p:extLst>
          </p:nvPr>
        </p:nvGraphicFramePr>
        <p:xfrm>
          <a:off x="6794695" y="1397517"/>
          <a:ext cx="4970897" cy="4660977"/>
        </p:xfrm>
        <a:graphic>
          <a:graphicData uri="http://schemas.openxmlformats.org/drawingml/2006/table">
            <a:tbl>
              <a:tblPr bandRow="1">
                <a:tableStyleId>{5C22544A-7EE6-4342-B048-85BDC9FD1C3A}</a:tableStyleId>
              </a:tblPr>
              <a:tblGrid>
                <a:gridCol w="436992"/>
                <a:gridCol w="2322558"/>
                <a:gridCol w="2211347"/>
              </a:tblGrid>
              <a:tr h="575677">
                <a:tc gridSpan="2">
                  <a:txBody>
                    <a:bodyPr/>
                    <a:lstStyle/>
                    <a:p>
                      <a:pPr indent="252095" algn="ctr">
                        <a:lnSpc>
                          <a:spcPct val="150000"/>
                        </a:lnSpc>
                        <a:spcAft>
                          <a:spcPts val="0"/>
                        </a:spcAft>
                      </a:pPr>
                      <a:r>
                        <a:rPr lang="es-EC" sz="1200" dirty="0">
                          <a:effectLst/>
                        </a:rPr>
                        <a:t>OPERACIÓN</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7434" marR="67434" marT="0" marB="0"/>
                </a:tc>
                <a:tc hMerge="1">
                  <a:txBody>
                    <a:bodyPr/>
                    <a:lstStyle/>
                    <a:p>
                      <a:endParaRPr lang="es-EC"/>
                    </a:p>
                  </a:txBody>
                  <a:tcPr/>
                </a:tc>
                <a:tc>
                  <a:txBody>
                    <a:bodyPr/>
                    <a:lstStyle/>
                    <a:p>
                      <a:pPr indent="252095" algn="ctr">
                        <a:lnSpc>
                          <a:spcPct val="150000"/>
                        </a:lnSpc>
                        <a:spcAft>
                          <a:spcPts val="0"/>
                        </a:spcAft>
                      </a:pPr>
                      <a:r>
                        <a:rPr lang="es-EC" sz="1200">
                          <a:effectLst/>
                        </a:rPr>
                        <a:t>TIEMPO POR OPERACIÓN (HORAS)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7434" marR="67434" marT="0" marB="0"/>
                </a:tc>
              </a:tr>
              <a:tr h="359799">
                <a:tc>
                  <a:txBody>
                    <a:bodyPr/>
                    <a:lstStyle/>
                    <a:p>
                      <a:pPr indent="252095" algn="ctr">
                        <a:lnSpc>
                          <a:spcPct val="150000"/>
                        </a:lnSpc>
                        <a:spcAft>
                          <a:spcPts val="0"/>
                        </a:spcAft>
                      </a:pPr>
                      <a:r>
                        <a:rPr lang="es-EC" sz="1200">
                          <a:effectLst/>
                        </a:rPr>
                        <a:t>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7434" marR="67434" marT="0" marB="0"/>
                </a:tc>
                <a:tc>
                  <a:txBody>
                    <a:bodyPr/>
                    <a:lstStyle/>
                    <a:p>
                      <a:pPr indent="252095" algn="ctr">
                        <a:lnSpc>
                          <a:spcPct val="150000"/>
                        </a:lnSpc>
                        <a:spcAft>
                          <a:spcPts val="0"/>
                        </a:spcAft>
                      </a:pPr>
                      <a:r>
                        <a:rPr lang="es-EC" sz="1200">
                          <a:effectLst/>
                        </a:rPr>
                        <a:t>Compra de materiales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7434" marR="67434" marT="0" marB="0"/>
                </a:tc>
                <a:tc>
                  <a:txBody>
                    <a:bodyPr/>
                    <a:lstStyle/>
                    <a:p>
                      <a:pPr indent="252095" algn="ctr">
                        <a:lnSpc>
                          <a:spcPct val="150000"/>
                        </a:lnSpc>
                        <a:spcAft>
                          <a:spcPts val="0"/>
                        </a:spcAft>
                      </a:pPr>
                      <a:r>
                        <a:rPr lang="es-EC" sz="1200" dirty="0">
                          <a:effectLst/>
                        </a:rPr>
                        <a:t>40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7434" marR="67434" marT="0" marB="0"/>
                </a:tc>
              </a:tr>
              <a:tr h="319821">
                <a:tc>
                  <a:txBody>
                    <a:bodyPr/>
                    <a:lstStyle/>
                    <a:p>
                      <a:pPr indent="252095" algn="ctr">
                        <a:lnSpc>
                          <a:spcPct val="150000"/>
                        </a:lnSpc>
                        <a:spcAft>
                          <a:spcPts val="0"/>
                        </a:spcAft>
                      </a:pPr>
                      <a:r>
                        <a:rPr lang="es-EC" sz="1200">
                          <a:effectLst/>
                        </a:rPr>
                        <a:t>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7434" marR="67434" marT="0" marB="0"/>
                </a:tc>
                <a:tc>
                  <a:txBody>
                    <a:bodyPr/>
                    <a:lstStyle/>
                    <a:p>
                      <a:pPr indent="252095" algn="ctr">
                        <a:lnSpc>
                          <a:spcPct val="150000"/>
                        </a:lnSpc>
                        <a:spcAft>
                          <a:spcPts val="0"/>
                        </a:spcAft>
                      </a:pPr>
                      <a:r>
                        <a:rPr lang="es-EC" sz="1200">
                          <a:effectLst/>
                        </a:rPr>
                        <a:t>Transporte</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7434" marR="67434" marT="0" marB="0"/>
                </a:tc>
                <a:tc>
                  <a:txBody>
                    <a:bodyPr/>
                    <a:lstStyle/>
                    <a:p>
                      <a:pPr indent="252095" algn="ctr">
                        <a:lnSpc>
                          <a:spcPct val="150000"/>
                        </a:lnSpc>
                        <a:spcAft>
                          <a:spcPts val="0"/>
                        </a:spcAft>
                      </a:pPr>
                      <a:r>
                        <a:rPr lang="es-EC" sz="1200">
                          <a:effectLst/>
                        </a:rPr>
                        <a:t>10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7434" marR="67434" marT="0" marB="0"/>
                </a:tc>
              </a:tr>
              <a:tr h="349804">
                <a:tc>
                  <a:txBody>
                    <a:bodyPr/>
                    <a:lstStyle/>
                    <a:p>
                      <a:pPr indent="252095" algn="ctr">
                        <a:lnSpc>
                          <a:spcPct val="150000"/>
                        </a:lnSpc>
                        <a:spcAft>
                          <a:spcPts val="0"/>
                        </a:spcAft>
                      </a:pPr>
                      <a:r>
                        <a:rPr lang="es-EC" sz="1200">
                          <a:effectLst/>
                        </a:rPr>
                        <a:t>3</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7434" marR="67434" marT="0" marB="0"/>
                </a:tc>
                <a:tc>
                  <a:txBody>
                    <a:bodyPr/>
                    <a:lstStyle/>
                    <a:p>
                      <a:pPr indent="252095" algn="ctr">
                        <a:lnSpc>
                          <a:spcPct val="150000"/>
                        </a:lnSpc>
                        <a:spcAft>
                          <a:spcPts val="0"/>
                        </a:spcAft>
                      </a:pPr>
                      <a:r>
                        <a:rPr lang="es-EC" sz="1200">
                          <a:effectLst/>
                        </a:rPr>
                        <a:t>Medición y marcado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7434" marR="67434" marT="0" marB="0"/>
                </a:tc>
                <a:tc>
                  <a:txBody>
                    <a:bodyPr/>
                    <a:lstStyle/>
                    <a:p>
                      <a:pPr indent="252095" algn="ctr">
                        <a:lnSpc>
                          <a:spcPct val="150000"/>
                        </a:lnSpc>
                        <a:spcAft>
                          <a:spcPts val="0"/>
                        </a:spcAft>
                      </a:pPr>
                      <a:r>
                        <a:rPr lang="es-EC" sz="1200">
                          <a:effectLst/>
                        </a:rPr>
                        <a:t>30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7434" marR="67434" marT="0" marB="0"/>
                </a:tc>
              </a:tr>
              <a:tr h="292733">
                <a:tc>
                  <a:txBody>
                    <a:bodyPr/>
                    <a:lstStyle/>
                    <a:p>
                      <a:pPr indent="252095" algn="ctr">
                        <a:lnSpc>
                          <a:spcPct val="150000"/>
                        </a:lnSpc>
                        <a:spcAft>
                          <a:spcPts val="0"/>
                        </a:spcAft>
                      </a:pPr>
                      <a:r>
                        <a:rPr lang="es-EC" sz="1200">
                          <a:effectLst/>
                        </a:rPr>
                        <a:t>4</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7434" marR="67434" marT="0" marB="0"/>
                </a:tc>
                <a:tc>
                  <a:txBody>
                    <a:bodyPr/>
                    <a:lstStyle/>
                    <a:p>
                      <a:pPr indent="252095" algn="ctr">
                        <a:lnSpc>
                          <a:spcPct val="150000"/>
                        </a:lnSpc>
                        <a:spcAft>
                          <a:spcPts val="0"/>
                        </a:spcAft>
                      </a:pPr>
                      <a:r>
                        <a:rPr lang="es-EC" sz="1200">
                          <a:effectLst/>
                        </a:rPr>
                        <a:t>Inspección de marcado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7434" marR="67434" marT="0" marB="0"/>
                </a:tc>
                <a:tc>
                  <a:txBody>
                    <a:bodyPr/>
                    <a:lstStyle/>
                    <a:p>
                      <a:pPr indent="252095" algn="ctr">
                        <a:lnSpc>
                          <a:spcPct val="150000"/>
                        </a:lnSpc>
                        <a:spcAft>
                          <a:spcPts val="0"/>
                        </a:spcAft>
                      </a:pPr>
                      <a:r>
                        <a:rPr lang="es-EC" sz="1200">
                          <a:effectLst/>
                        </a:rPr>
                        <a:t>10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7434" marR="67434" marT="0" marB="0"/>
                </a:tc>
              </a:tr>
              <a:tr h="292733">
                <a:tc>
                  <a:txBody>
                    <a:bodyPr/>
                    <a:lstStyle/>
                    <a:p>
                      <a:pPr indent="252095" algn="ctr">
                        <a:lnSpc>
                          <a:spcPct val="150000"/>
                        </a:lnSpc>
                        <a:spcAft>
                          <a:spcPts val="0"/>
                        </a:spcAft>
                      </a:pPr>
                      <a:r>
                        <a:rPr lang="es-EC" sz="1200">
                          <a:effectLst/>
                        </a:rPr>
                        <a:t>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7434" marR="67434" marT="0" marB="0"/>
                </a:tc>
                <a:tc>
                  <a:txBody>
                    <a:bodyPr/>
                    <a:lstStyle/>
                    <a:p>
                      <a:pPr indent="252095" algn="ctr">
                        <a:lnSpc>
                          <a:spcPct val="150000"/>
                        </a:lnSpc>
                        <a:spcAft>
                          <a:spcPts val="0"/>
                        </a:spcAft>
                      </a:pPr>
                      <a:r>
                        <a:rPr lang="es-EC" sz="1200">
                          <a:effectLst/>
                        </a:rPr>
                        <a:t>Cortes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7434" marR="67434" marT="0" marB="0"/>
                </a:tc>
                <a:tc>
                  <a:txBody>
                    <a:bodyPr/>
                    <a:lstStyle/>
                    <a:p>
                      <a:pPr indent="252095" algn="ctr">
                        <a:lnSpc>
                          <a:spcPct val="150000"/>
                        </a:lnSpc>
                        <a:spcAft>
                          <a:spcPts val="0"/>
                        </a:spcAft>
                      </a:pPr>
                      <a:r>
                        <a:rPr lang="es-EC" sz="1200">
                          <a:effectLst/>
                        </a:rPr>
                        <a:t>40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7434" marR="67434" marT="0" marB="0"/>
                </a:tc>
              </a:tr>
              <a:tr h="299832">
                <a:tc>
                  <a:txBody>
                    <a:bodyPr/>
                    <a:lstStyle/>
                    <a:p>
                      <a:pPr indent="252095" algn="ctr">
                        <a:lnSpc>
                          <a:spcPct val="150000"/>
                        </a:lnSpc>
                        <a:spcAft>
                          <a:spcPts val="0"/>
                        </a:spcAft>
                      </a:pPr>
                      <a:r>
                        <a:rPr lang="es-EC" sz="1200">
                          <a:effectLst/>
                        </a:rPr>
                        <a:t>6</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7434" marR="67434" marT="0" marB="0"/>
                </a:tc>
                <a:tc>
                  <a:txBody>
                    <a:bodyPr/>
                    <a:lstStyle/>
                    <a:p>
                      <a:pPr indent="252095" algn="ctr">
                        <a:lnSpc>
                          <a:spcPct val="150000"/>
                        </a:lnSpc>
                        <a:spcAft>
                          <a:spcPts val="0"/>
                        </a:spcAft>
                      </a:pPr>
                      <a:r>
                        <a:rPr lang="es-EC" sz="1200">
                          <a:effectLst/>
                        </a:rPr>
                        <a:t>Inspección de cortes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7434" marR="67434" marT="0" marB="0"/>
                </a:tc>
                <a:tc>
                  <a:txBody>
                    <a:bodyPr/>
                    <a:lstStyle/>
                    <a:p>
                      <a:pPr indent="252095" algn="ctr">
                        <a:lnSpc>
                          <a:spcPct val="150000"/>
                        </a:lnSpc>
                        <a:spcAft>
                          <a:spcPts val="0"/>
                        </a:spcAft>
                      </a:pPr>
                      <a:r>
                        <a:rPr lang="es-EC" sz="1200">
                          <a:effectLst/>
                        </a:rPr>
                        <a:t>6</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7434" marR="67434" marT="0" marB="0"/>
                </a:tc>
              </a:tr>
              <a:tr h="309827">
                <a:tc>
                  <a:txBody>
                    <a:bodyPr/>
                    <a:lstStyle/>
                    <a:p>
                      <a:pPr indent="252095" algn="ctr">
                        <a:lnSpc>
                          <a:spcPct val="150000"/>
                        </a:lnSpc>
                        <a:spcAft>
                          <a:spcPts val="0"/>
                        </a:spcAft>
                      </a:pPr>
                      <a:r>
                        <a:rPr lang="es-EC" sz="1200">
                          <a:effectLst/>
                        </a:rPr>
                        <a:t>7</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7434" marR="67434" marT="0" marB="0"/>
                </a:tc>
                <a:tc>
                  <a:txBody>
                    <a:bodyPr/>
                    <a:lstStyle/>
                    <a:p>
                      <a:pPr indent="252095" algn="ctr">
                        <a:lnSpc>
                          <a:spcPct val="150000"/>
                        </a:lnSpc>
                        <a:spcAft>
                          <a:spcPts val="0"/>
                        </a:spcAft>
                      </a:pPr>
                      <a:r>
                        <a:rPr lang="es-EC" sz="1200">
                          <a:effectLst/>
                        </a:rPr>
                        <a:t>Nivelado y escuadrado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7434" marR="67434" marT="0" marB="0"/>
                </a:tc>
                <a:tc>
                  <a:txBody>
                    <a:bodyPr/>
                    <a:lstStyle/>
                    <a:p>
                      <a:pPr indent="252095" algn="ctr">
                        <a:lnSpc>
                          <a:spcPct val="150000"/>
                        </a:lnSpc>
                        <a:spcAft>
                          <a:spcPts val="0"/>
                        </a:spcAft>
                      </a:pPr>
                      <a:r>
                        <a:rPr lang="es-EC" sz="1200">
                          <a:effectLst/>
                        </a:rPr>
                        <a:t>20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7434" marR="67434" marT="0" marB="0"/>
                </a:tc>
              </a:tr>
              <a:tr h="339810">
                <a:tc>
                  <a:txBody>
                    <a:bodyPr/>
                    <a:lstStyle/>
                    <a:p>
                      <a:pPr indent="252095" algn="ctr">
                        <a:lnSpc>
                          <a:spcPct val="150000"/>
                        </a:lnSpc>
                        <a:spcAft>
                          <a:spcPts val="0"/>
                        </a:spcAft>
                      </a:pPr>
                      <a:r>
                        <a:rPr lang="es-EC" sz="1200">
                          <a:effectLst/>
                        </a:rPr>
                        <a:t>8</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7434" marR="67434" marT="0" marB="0"/>
                </a:tc>
                <a:tc>
                  <a:txBody>
                    <a:bodyPr/>
                    <a:lstStyle/>
                    <a:p>
                      <a:pPr indent="252095" algn="ctr">
                        <a:lnSpc>
                          <a:spcPct val="150000"/>
                        </a:lnSpc>
                        <a:spcAft>
                          <a:spcPts val="0"/>
                        </a:spcAft>
                      </a:pPr>
                      <a:r>
                        <a:rPr lang="es-EC" sz="1200">
                          <a:effectLst/>
                        </a:rPr>
                        <a:t>Soldado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7434" marR="67434" marT="0" marB="0"/>
                </a:tc>
                <a:tc>
                  <a:txBody>
                    <a:bodyPr/>
                    <a:lstStyle/>
                    <a:p>
                      <a:pPr indent="252095" algn="ctr">
                        <a:lnSpc>
                          <a:spcPct val="150000"/>
                        </a:lnSpc>
                        <a:spcAft>
                          <a:spcPts val="0"/>
                        </a:spcAft>
                      </a:pPr>
                      <a:r>
                        <a:rPr lang="es-EC" sz="1200">
                          <a:effectLst/>
                        </a:rPr>
                        <a:t>240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7434" marR="67434" marT="0" marB="0"/>
                </a:tc>
              </a:tr>
              <a:tr h="359799">
                <a:tc>
                  <a:txBody>
                    <a:bodyPr/>
                    <a:lstStyle/>
                    <a:p>
                      <a:pPr indent="252095" algn="ctr">
                        <a:lnSpc>
                          <a:spcPct val="150000"/>
                        </a:lnSpc>
                        <a:spcAft>
                          <a:spcPts val="0"/>
                        </a:spcAft>
                      </a:pPr>
                      <a:r>
                        <a:rPr lang="es-EC" sz="1200">
                          <a:effectLst/>
                        </a:rPr>
                        <a:t>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7434" marR="67434" marT="0" marB="0"/>
                </a:tc>
                <a:tc>
                  <a:txBody>
                    <a:bodyPr/>
                    <a:lstStyle/>
                    <a:p>
                      <a:pPr indent="252095" algn="ctr">
                        <a:lnSpc>
                          <a:spcPct val="150000"/>
                        </a:lnSpc>
                        <a:spcAft>
                          <a:spcPts val="0"/>
                        </a:spcAft>
                      </a:pPr>
                      <a:r>
                        <a:rPr lang="es-EC" sz="1200">
                          <a:effectLst/>
                        </a:rPr>
                        <a:t>Inspección de soldadura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7434" marR="67434" marT="0" marB="0"/>
                </a:tc>
                <a:tc>
                  <a:txBody>
                    <a:bodyPr/>
                    <a:lstStyle/>
                    <a:p>
                      <a:pPr indent="252095" algn="ctr">
                        <a:lnSpc>
                          <a:spcPct val="150000"/>
                        </a:lnSpc>
                        <a:spcAft>
                          <a:spcPts val="0"/>
                        </a:spcAft>
                      </a:pPr>
                      <a:r>
                        <a:rPr lang="es-EC" sz="1200">
                          <a:effectLst/>
                        </a:rPr>
                        <a:t>20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7434" marR="67434" marT="0" marB="0"/>
                </a:tc>
              </a:tr>
              <a:tr h="585465">
                <a:tc>
                  <a:txBody>
                    <a:bodyPr/>
                    <a:lstStyle/>
                    <a:p>
                      <a:pPr indent="252095" algn="ctr">
                        <a:lnSpc>
                          <a:spcPct val="150000"/>
                        </a:lnSpc>
                        <a:spcAft>
                          <a:spcPts val="0"/>
                        </a:spcAft>
                      </a:pPr>
                      <a:r>
                        <a:rPr lang="es-EC" sz="1200">
                          <a:effectLst/>
                        </a:rPr>
                        <a:t>10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7434" marR="67434" marT="0" marB="0"/>
                </a:tc>
                <a:tc>
                  <a:txBody>
                    <a:bodyPr/>
                    <a:lstStyle/>
                    <a:p>
                      <a:pPr indent="252095" algn="ctr">
                        <a:lnSpc>
                          <a:spcPct val="150000"/>
                        </a:lnSpc>
                        <a:spcAft>
                          <a:spcPts val="0"/>
                        </a:spcAft>
                      </a:pPr>
                      <a:r>
                        <a:rPr lang="es-EC" sz="1200">
                          <a:effectLst/>
                        </a:rPr>
                        <a:t>Esmerilado y pulido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7434" marR="67434" marT="0" marB="0"/>
                </a:tc>
                <a:tc>
                  <a:txBody>
                    <a:bodyPr/>
                    <a:lstStyle/>
                    <a:p>
                      <a:pPr indent="252095" algn="ctr">
                        <a:lnSpc>
                          <a:spcPct val="150000"/>
                        </a:lnSpc>
                        <a:spcAft>
                          <a:spcPts val="0"/>
                        </a:spcAft>
                      </a:pPr>
                      <a:r>
                        <a:rPr lang="es-EC" sz="1200">
                          <a:effectLst/>
                        </a:rPr>
                        <a:t>40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7434" marR="67434" marT="0" marB="0"/>
                </a:tc>
              </a:tr>
              <a:tr h="575677">
                <a:tc gridSpan="2">
                  <a:txBody>
                    <a:bodyPr/>
                    <a:lstStyle/>
                    <a:p>
                      <a:pPr indent="252095" algn="ctr">
                        <a:lnSpc>
                          <a:spcPct val="150000"/>
                        </a:lnSpc>
                        <a:spcAft>
                          <a:spcPts val="0"/>
                        </a:spcAft>
                      </a:pPr>
                      <a:r>
                        <a:rPr lang="es-EC" sz="1200">
                          <a:effectLst/>
                        </a:rPr>
                        <a:t>Total de horas de construcción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7434" marR="67434" marT="0" marB="0"/>
                </a:tc>
                <a:tc hMerge="1">
                  <a:txBody>
                    <a:bodyPr/>
                    <a:lstStyle/>
                    <a:p>
                      <a:endParaRPr lang="es-EC"/>
                    </a:p>
                  </a:txBody>
                  <a:tcPr/>
                </a:tc>
                <a:tc>
                  <a:txBody>
                    <a:bodyPr/>
                    <a:lstStyle/>
                    <a:p>
                      <a:pPr indent="252095" algn="ctr">
                        <a:lnSpc>
                          <a:spcPct val="150000"/>
                        </a:lnSpc>
                        <a:spcAft>
                          <a:spcPts val="0"/>
                        </a:spcAft>
                      </a:pPr>
                      <a:r>
                        <a:rPr lang="es-EC" sz="1200" dirty="0">
                          <a:effectLst/>
                        </a:rPr>
                        <a:t>456</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7434" marR="67434" marT="0" marB="0"/>
                </a:tc>
              </a:tr>
            </a:tbl>
          </a:graphicData>
        </a:graphic>
      </p:graphicFrame>
    </p:spTree>
    <p:extLst>
      <p:ext uri="{BB962C8B-B14F-4D97-AF65-F5344CB8AC3E}">
        <p14:creationId xmlns:p14="http://schemas.microsoft.com/office/powerpoint/2010/main" val="10066946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36059"/>
            <a:ext cx="10515600" cy="470253"/>
          </a:xfrm>
        </p:spPr>
        <p:txBody>
          <a:bodyPr>
            <a:normAutofit fontScale="90000"/>
          </a:bodyPr>
          <a:lstStyle/>
          <a:p>
            <a:r>
              <a:rPr lang="es-EC" b="1" dirty="0" smtClean="0"/>
              <a:t>CONCLUSIONES</a:t>
            </a:r>
            <a:r>
              <a:rPr lang="es-EC" dirty="0" smtClean="0"/>
              <a:t/>
            </a:r>
            <a:br>
              <a:rPr lang="es-EC" dirty="0" smtClean="0"/>
            </a:br>
            <a:endParaRPr lang="es-EC" dirty="0"/>
          </a:p>
        </p:txBody>
      </p:sp>
      <p:sp>
        <p:nvSpPr>
          <p:cNvPr id="3" name="Marcador de contenido 2"/>
          <p:cNvSpPr>
            <a:spLocks noGrp="1"/>
          </p:cNvSpPr>
          <p:nvPr>
            <p:ph idx="1"/>
          </p:nvPr>
        </p:nvSpPr>
        <p:spPr>
          <a:xfrm>
            <a:off x="711200" y="1106312"/>
            <a:ext cx="10848622" cy="5070651"/>
          </a:xfrm>
        </p:spPr>
        <p:txBody>
          <a:bodyPr>
            <a:normAutofit fontScale="70000" lnSpcReduction="20000"/>
          </a:bodyPr>
          <a:lstStyle/>
          <a:p>
            <a:pPr lvl="0" algn="just"/>
            <a:r>
              <a:rPr lang="es-EC" dirty="0"/>
              <a:t>A través del árbol de conexiones estructurales se puede identificar los tipos de conexiones que se distribuyen de la siguiente manera:  Simples o de corte soldadas o empernadas, rígidas o de momento soldadas o empernadas y conexiones arriostradas, dichas conexiones se diseñaron con la norma AISC 360-10</a:t>
            </a:r>
          </a:p>
          <a:p>
            <a:pPr marL="0" indent="0" algn="just">
              <a:buNone/>
            </a:pPr>
            <a:endParaRPr lang="es-EC" dirty="0"/>
          </a:p>
          <a:p>
            <a:pPr lvl="0" algn="just"/>
            <a:r>
              <a:rPr lang="es-EC" dirty="0"/>
              <a:t>Con la construcción del árbol de conexiones estructurales se pudo analizar y simular el comportamiento de 10 tipos de conexiones viga-viga sometidas a cortante simple, 4 tipos de conexiones viga-columna también sometidas cortante simple y 4 tipos de conexiones viga-columna rígidas o de momento, este tipo de conexiones fueron realizadas en base a otros modelos de árboles estructurales tipo que fueron construidos en la universidad de </a:t>
            </a:r>
            <a:r>
              <a:rPr lang="es-EC" dirty="0" err="1"/>
              <a:t>Mayaguez</a:t>
            </a:r>
            <a:r>
              <a:rPr lang="es-EC" dirty="0"/>
              <a:t> Puerto Rico y en la universidad de Puebla México  </a:t>
            </a:r>
            <a:endParaRPr lang="es-EC" dirty="0" smtClean="0"/>
          </a:p>
          <a:p>
            <a:pPr lvl="0" algn="just"/>
            <a:endParaRPr lang="es-EC" dirty="0"/>
          </a:p>
          <a:p>
            <a:pPr lvl="0" algn="just"/>
            <a:r>
              <a:rPr lang="es-EC" dirty="0"/>
              <a:t>Las conexiones rígidas o de momento son diseñadas para soportar mayores condiciones de esfuerzo, a través de la simulación se aplicó carga a cada conexión rígida o de momento de tal manera que se pueda observar en que rango de carga empezaría una deformación plástica, la resistencia máxima para las conexiones a momento en este proyecto varían de 43594 a 88000 N antes de dicha deformación, con esto se  afirma que dichas conexiones son mucho más resistentes tanto a flexión y corte,  ya que la restricción rotacional entre los miembros conectados es mayor al 90 %, por ese motivo tanto viga como columna se deforman simultáneamente</a:t>
            </a:r>
          </a:p>
          <a:p>
            <a:pPr marL="0" indent="0">
              <a:buNone/>
            </a:pPr>
            <a:endParaRPr lang="es-EC" dirty="0"/>
          </a:p>
          <a:p>
            <a:endParaRPr lang="es-EC" dirty="0"/>
          </a:p>
        </p:txBody>
      </p:sp>
    </p:spTree>
    <p:extLst>
      <p:ext uri="{BB962C8B-B14F-4D97-AF65-F5344CB8AC3E}">
        <p14:creationId xmlns:p14="http://schemas.microsoft.com/office/powerpoint/2010/main" val="38735090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877978"/>
          </a:xfrm>
        </p:spPr>
        <p:txBody>
          <a:bodyPr/>
          <a:lstStyle/>
          <a:p>
            <a:r>
              <a:rPr lang="es-EC" b="1" dirty="0" smtClean="0"/>
              <a:t>CONCLUSIONES</a:t>
            </a:r>
            <a:endParaRPr lang="es-EC" b="1" dirty="0"/>
          </a:p>
        </p:txBody>
      </p:sp>
      <p:sp>
        <p:nvSpPr>
          <p:cNvPr id="3" name="Marcador de contenido 2"/>
          <p:cNvSpPr>
            <a:spLocks noGrp="1"/>
          </p:cNvSpPr>
          <p:nvPr>
            <p:ph idx="1"/>
          </p:nvPr>
        </p:nvSpPr>
        <p:spPr>
          <a:xfrm>
            <a:off x="838200" y="579549"/>
            <a:ext cx="10515600" cy="4636393"/>
          </a:xfrm>
        </p:spPr>
        <p:txBody>
          <a:bodyPr>
            <a:noAutofit/>
          </a:bodyPr>
          <a:lstStyle/>
          <a:p>
            <a:pPr lvl="0" algn="just"/>
            <a:r>
              <a:rPr lang="es-EC" sz="2000" dirty="0"/>
              <a:t>Las conexiones sometidas a cortante simple son realizadas para soportar menores condiciones de esfuerzo, de producirse una falla en estas no sería catastrófico para la estructura diseñada, a través de la simulación se aplicó una carga máxima sobre cada conexión simple para analizar en qué punto se deformarían plásticamente. Los valores de carga que soportan estas conexiones para este proyecto varían entre los 950 N hasta 20000 N, esta resistencia se debe a que las conexiones simples solo proveen a la viga una restricción rotacional menor al  20 %, esto ocasiona que los momentos flectores no se transfieran a la columna y por lo tanto la viga sea mucho más </a:t>
            </a:r>
            <a:r>
              <a:rPr lang="es-EC" sz="2000" dirty="0" smtClean="0"/>
              <a:t>flexible</a:t>
            </a:r>
          </a:p>
          <a:p>
            <a:pPr lvl="0" algn="just"/>
            <a:endParaRPr lang="es-EC" sz="2000" dirty="0"/>
          </a:p>
          <a:p>
            <a:pPr lvl="0"/>
            <a:r>
              <a:rPr lang="es-EC" sz="2000" dirty="0" smtClean="0"/>
              <a:t>Al aplicar la carga de 5000 Kg sobre la viga B4 se obtuvo una deformación máxima en el conjunto viga-columna de 5,16 mm, para determinar si este valor de deformación es real se realizó la comparación de los resultados obtenidos mediante el teorema de </a:t>
            </a:r>
            <a:r>
              <a:rPr lang="es-EC" sz="2000" dirty="0" err="1" smtClean="0"/>
              <a:t>castigliano</a:t>
            </a:r>
            <a:r>
              <a:rPr lang="es-EC" sz="2000" dirty="0" smtClean="0"/>
              <a:t> y la simulación del conjunto viga columna. se obtuvo  un valor máximo de deformación para el teorema de </a:t>
            </a:r>
            <a:r>
              <a:rPr lang="es-EC" sz="2000" dirty="0" err="1" smtClean="0"/>
              <a:t>castigliano</a:t>
            </a:r>
            <a:r>
              <a:rPr lang="es-EC" sz="2000" dirty="0" smtClean="0"/>
              <a:t> de 4,9 mm y para la simulación se entregó un valor máximo de 5,9 mm, esto entrega un error de 0,05% y 0,12% respectivamente</a:t>
            </a:r>
          </a:p>
          <a:p>
            <a:pPr lvl="0"/>
            <a:endParaRPr lang="es-EC" sz="2000" dirty="0" smtClean="0"/>
          </a:p>
          <a:p>
            <a:r>
              <a:rPr lang="es-EC" sz="2000" dirty="0"/>
              <a:t>El tiempo de construcción del árbol de conexiones estructurales fue de 456 horas laborales lo que equivale a 57 días de trabajo, con un costo total entre materiales, mano de obra y transporte de </a:t>
            </a:r>
            <a:r>
              <a:rPr lang="es-EC" sz="2000" dirty="0" smtClean="0"/>
              <a:t> 7366,21dólares </a:t>
            </a:r>
            <a:r>
              <a:rPr lang="es-EC" sz="2000" dirty="0"/>
              <a:t>americanos.</a:t>
            </a:r>
          </a:p>
          <a:p>
            <a:pPr lvl="0"/>
            <a:endParaRPr lang="es-EC" sz="2000" dirty="0" smtClean="0"/>
          </a:p>
          <a:p>
            <a:endParaRPr lang="es-EC" sz="2000" dirty="0"/>
          </a:p>
        </p:txBody>
      </p:sp>
    </p:spTree>
    <p:extLst>
      <p:ext uri="{BB962C8B-B14F-4D97-AF65-F5344CB8AC3E}">
        <p14:creationId xmlns:p14="http://schemas.microsoft.com/office/powerpoint/2010/main" val="20614406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RECOMENDACIONES</a:t>
            </a:r>
            <a:endParaRPr lang="es-EC" b="1" dirty="0"/>
          </a:p>
        </p:txBody>
      </p:sp>
      <p:sp>
        <p:nvSpPr>
          <p:cNvPr id="3" name="Marcador de contenido 2"/>
          <p:cNvSpPr>
            <a:spLocks noGrp="1"/>
          </p:cNvSpPr>
          <p:nvPr>
            <p:ph idx="1"/>
          </p:nvPr>
        </p:nvSpPr>
        <p:spPr>
          <a:xfrm>
            <a:off x="838200" y="1532586"/>
            <a:ext cx="10515600" cy="4644377"/>
          </a:xfrm>
        </p:spPr>
        <p:txBody>
          <a:bodyPr>
            <a:normAutofit fontScale="40000" lnSpcReduction="20000"/>
          </a:bodyPr>
          <a:lstStyle/>
          <a:p>
            <a:pPr lvl="0" algn="just"/>
            <a:r>
              <a:rPr lang="es-EC" sz="5000" dirty="0"/>
              <a:t>Realizar el estudio de otras conexiones que se encuentran en el árbol estructural, para poder comparar con los datos obtenidos en este proyecto y verificar cual conexión es la más óptima en resistencia y economía</a:t>
            </a:r>
          </a:p>
          <a:p>
            <a:pPr marL="0" indent="0" algn="just">
              <a:buNone/>
            </a:pPr>
            <a:endParaRPr lang="es-EC" sz="5000" dirty="0"/>
          </a:p>
          <a:p>
            <a:pPr lvl="0" algn="just"/>
            <a:r>
              <a:rPr lang="es-EC" sz="5000" dirty="0"/>
              <a:t>Poner en consideración este árbol de conexiones como modelo para realizar construcciones de este tipo en Ecuador , ya que con dichas conexiones se maneja un menor costo y son muy resistentes al momento de soportar cargas grandes </a:t>
            </a:r>
          </a:p>
          <a:p>
            <a:pPr marL="0" indent="0" algn="just">
              <a:buNone/>
            </a:pPr>
            <a:endParaRPr lang="es-EC" sz="5000" dirty="0"/>
          </a:p>
          <a:p>
            <a:pPr lvl="0" algn="just"/>
            <a:r>
              <a:rPr lang="es-EC" sz="5000" dirty="0"/>
              <a:t>Para realizar pruebas de campo o modificaciones al árbol de conexiones se lo hará  tomando en consideración normas de seguridad personal, realizándolas de manera prudente y progresiva, para así evitar cualquier tipo de accidente  personal y daños graves en las demás conexiones del árbol.</a:t>
            </a:r>
          </a:p>
          <a:p>
            <a:pPr marL="0" indent="0" algn="just">
              <a:buNone/>
            </a:pPr>
            <a:endParaRPr lang="es-EC" sz="5000" dirty="0"/>
          </a:p>
          <a:p>
            <a:pPr lvl="0" algn="just"/>
            <a:r>
              <a:rPr lang="es-EC" sz="5000" dirty="0"/>
              <a:t>Cambiar la base de hormigón, y realizar un nuevo plinto con una mayor profundidad que supere los 60 cm como se encuentra actualmente , la nueva base debe tener una profundidad mínima de 100 cm y que la mezcla de hormigón sea realizada con una </a:t>
            </a:r>
            <a:r>
              <a:rPr lang="es-EC" sz="5000" dirty="0" err="1"/>
              <a:t>concretera</a:t>
            </a:r>
            <a:r>
              <a:rPr lang="es-EC" sz="5000" dirty="0"/>
              <a:t> para lograr una mayor compactación en la mezcla </a:t>
            </a:r>
          </a:p>
          <a:p>
            <a:pPr marL="0" indent="0" algn="just">
              <a:buNone/>
            </a:pPr>
            <a:endParaRPr lang="es-EC" sz="5000" dirty="0"/>
          </a:p>
          <a:p>
            <a:endParaRPr lang="es-EC" dirty="0"/>
          </a:p>
        </p:txBody>
      </p:sp>
    </p:spTree>
    <p:extLst>
      <p:ext uri="{BB962C8B-B14F-4D97-AF65-F5344CB8AC3E}">
        <p14:creationId xmlns:p14="http://schemas.microsoft.com/office/powerpoint/2010/main" val="18611407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RECOMENDACIONES</a:t>
            </a:r>
            <a:endParaRPr lang="es-EC" b="1" dirty="0"/>
          </a:p>
        </p:txBody>
      </p:sp>
      <p:sp>
        <p:nvSpPr>
          <p:cNvPr id="3" name="Marcador de contenido 2"/>
          <p:cNvSpPr>
            <a:spLocks noGrp="1"/>
          </p:cNvSpPr>
          <p:nvPr>
            <p:ph idx="1"/>
          </p:nvPr>
        </p:nvSpPr>
        <p:spPr>
          <a:xfrm>
            <a:off x="838200" y="1455313"/>
            <a:ext cx="10515600" cy="4721650"/>
          </a:xfrm>
        </p:spPr>
        <p:txBody>
          <a:bodyPr>
            <a:normAutofit/>
          </a:bodyPr>
          <a:lstStyle/>
          <a:p>
            <a:pPr lvl="0" algn="just"/>
            <a:r>
              <a:rPr lang="es-EC" sz="2000" dirty="0"/>
              <a:t>Utilizar un software que trabaje con estructuras metálicas como el SAP2000 que utiliza el código de diseño AISC-ADS/01, que se basa en esfuerzos admisibles, este código es fundamental en cuanto al valor de los resultados. </a:t>
            </a:r>
          </a:p>
          <a:p>
            <a:pPr marL="0" indent="0" algn="just">
              <a:buNone/>
            </a:pPr>
            <a:r>
              <a:rPr lang="es-EC" sz="2000" dirty="0"/>
              <a:t> </a:t>
            </a:r>
          </a:p>
          <a:p>
            <a:pPr lvl="0" algn="just"/>
            <a:r>
              <a:rPr lang="es-EC" sz="2000" dirty="0"/>
              <a:t>Analizar como tema de tesis el diseño y análisis de las 23 conexiones restantes las cuales son: una armadura o celosía unida a la columna, empalmes entre columnas y vigas, conexión entre columna y placa base,  3 tipos de conexiones rígidas o de momento, 14 tipos de conexiones de corte o simple, 2 tipos de conexiones arriostradas,  para así conocer más a fondo su comportamiento y la forma de actuar de las mismas</a:t>
            </a:r>
          </a:p>
          <a:p>
            <a:pPr marL="0" indent="0" algn="just">
              <a:buNone/>
            </a:pPr>
            <a:r>
              <a:rPr lang="es-EC" sz="2000" dirty="0"/>
              <a:t> </a:t>
            </a:r>
          </a:p>
          <a:p>
            <a:pPr lvl="0" algn="just"/>
            <a:r>
              <a:rPr lang="es-EC" sz="2000" dirty="0"/>
              <a:t>Utilizar la modelación en ANSYS para el análisis de conexiones estructurales ya que este software permite validar la estructura de forma rápida y eficaz mediante el análisis de esfuerzos basados en el criterio de Von-Mises que se aplica a materiales dúctiles como es el caso del acero A36.</a:t>
            </a:r>
          </a:p>
          <a:p>
            <a:endParaRPr lang="es-EC" dirty="0"/>
          </a:p>
        </p:txBody>
      </p:sp>
    </p:spTree>
    <p:extLst>
      <p:ext uri="{BB962C8B-B14F-4D97-AF65-F5344CB8AC3E}">
        <p14:creationId xmlns:p14="http://schemas.microsoft.com/office/powerpoint/2010/main" val="164117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val="1982471987"/>
              </p:ext>
            </p:extLst>
          </p:nvPr>
        </p:nvGraphicFramePr>
        <p:xfrm>
          <a:off x="439979" y="131485"/>
          <a:ext cx="10685720" cy="59682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5"/>
            <a:ext cx="10515600" cy="474847"/>
          </a:xfrm>
        </p:spPr>
        <p:txBody>
          <a:bodyPr>
            <a:normAutofit fontScale="90000"/>
          </a:bodyPr>
          <a:lstStyle/>
          <a:p>
            <a:r>
              <a:rPr lang="es-EC" dirty="0" smtClean="0"/>
              <a:t>Alcance</a:t>
            </a:r>
            <a:endParaRPr lang="es-EC" dirty="0"/>
          </a:p>
        </p:txBody>
      </p:sp>
      <p:graphicFrame>
        <p:nvGraphicFramePr>
          <p:cNvPr id="4" name="3 Diagrama"/>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6"/>
            <a:ext cx="10515600" cy="836354"/>
          </a:xfrm>
        </p:spPr>
        <p:txBody>
          <a:bodyPr>
            <a:normAutofit fontScale="90000"/>
          </a:bodyPr>
          <a:lstStyle/>
          <a:p>
            <a:r>
              <a:rPr lang="es-ES" sz="2200" b="1" dirty="0" smtClean="0"/>
              <a:t>CÁLCULO Y DISEÑO DE LA CONEXIÓN DE MARCO RIGIDO SOLDADA</a:t>
            </a:r>
            <a:r>
              <a:rPr lang="es-EC" b="1" dirty="0" smtClean="0"/>
              <a:t/>
            </a:r>
            <a:br>
              <a:rPr lang="es-EC" b="1" dirty="0" smtClean="0"/>
            </a:br>
            <a:endParaRPr lang="es-EC" dirty="0"/>
          </a:p>
        </p:txBody>
      </p:sp>
      <p:pic>
        <p:nvPicPr>
          <p:cNvPr id="5" name="4 Imagen"/>
          <p:cNvPicPr/>
          <p:nvPr/>
        </p:nvPicPr>
        <p:blipFill rotWithShape="1">
          <a:blip r:embed="rId2" cstate="print">
            <a:extLst>
              <a:ext uri="{28A0092B-C50C-407E-A947-70E740481C1C}">
                <a14:useLocalDpi xmlns:a14="http://schemas.microsoft.com/office/drawing/2010/main" val="0"/>
              </a:ext>
            </a:extLst>
          </a:blip>
          <a:srcRect b="40870"/>
          <a:stretch/>
        </p:blipFill>
        <p:spPr bwMode="auto">
          <a:xfrm>
            <a:off x="3749637" y="783303"/>
            <a:ext cx="4800600" cy="2590800"/>
          </a:xfrm>
          <a:prstGeom prst="rect">
            <a:avLst/>
          </a:prstGeom>
          <a:noFill/>
          <a:ln>
            <a:noFill/>
          </a:ln>
          <a:extLst>
            <a:ext uri="{53640926-AAD7-44D8-BBD7-CCE9431645EC}">
              <a14:shadowObscured xmlns:a14="http://schemas.microsoft.com/office/drawing/2010/main"/>
            </a:ext>
          </a:extLst>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2688" y="3795238"/>
            <a:ext cx="2638425" cy="1932673"/>
          </a:xfrm>
          <a:prstGeom prst="rect">
            <a:avLst/>
          </a:prstGeom>
          <a:noFill/>
          <a:ln>
            <a:noFill/>
          </a:ln>
        </p:spPr>
      </p:pic>
      <p:pic>
        <p:nvPicPr>
          <p:cNvPr id="43036" name="Picture 28"/>
          <p:cNvPicPr>
            <a:picLocks noChangeAspect="1" noChangeArrowheads="1"/>
          </p:cNvPicPr>
          <p:nvPr/>
        </p:nvPicPr>
        <p:blipFill>
          <a:blip r:embed="rId4" cstate="print"/>
          <a:srcRect r="56640"/>
          <a:stretch>
            <a:fillRect/>
          </a:stretch>
        </p:blipFill>
        <p:spPr bwMode="auto">
          <a:xfrm>
            <a:off x="8809467" y="1326816"/>
            <a:ext cx="3069267" cy="4583079"/>
          </a:xfrm>
          <a:prstGeom prst="rect">
            <a:avLst/>
          </a:prstGeom>
          <a:noFill/>
          <a:ln w="9525">
            <a:noFill/>
            <a:miter lim="800000"/>
            <a:headEnd/>
            <a:tailEnd/>
          </a:ln>
        </p:spPr>
      </p:pic>
      <p:sp>
        <p:nvSpPr>
          <p:cNvPr id="35" name="34 CuadroTexto"/>
          <p:cNvSpPr txBox="1"/>
          <p:nvPr/>
        </p:nvSpPr>
        <p:spPr>
          <a:xfrm>
            <a:off x="8705503" y="617817"/>
            <a:ext cx="2466753" cy="646331"/>
          </a:xfrm>
          <a:prstGeom prst="rect">
            <a:avLst/>
          </a:prstGeom>
          <a:noFill/>
        </p:spPr>
        <p:txBody>
          <a:bodyPr wrap="square" rtlCol="0">
            <a:spAutoFit/>
          </a:bodyPr>
          <a:lstStyle/>
          <a:p>
            <a:r>
              <a:rPr lang="es-EC" dirty="0" smtClean="0"/>
              <a:t>Análisis a compresión </a:t>
            </a:r>
          </a:p>
          <a:p>
            <a:r>
              <a:rPr lang="es-EC" dirty="0" smtClean="0"/>
              <a:t>LRFD</a:t>
            </a:r>
            <a:endParaRPr lang="es-EC" dirty="0"/>
          </a:p>
        </p:txBody>
      </p:sp>
      <mc:AlternateContent xmlns:mc="http://schemas.openxmlformats.org/markup-compatibility/2006" xmlns:a14="http://schemas.microsoft.com/office/drawing/2010/main">
        <mc:Choice Requires="a14">
          <p:sp>
            <p:nvSpPr>
              <p:cNvPr id="3" name="Rectángulo 2"/>
              <p:cNvSpPr/>
              <p:nvPr/>
            </p:nvSpPr>
            <p:spPr>
              <a:xfrm>
                <a:off x="232699" y="1702446"/>
                <a:ext cx="3257708" cy="3831818"/>
              </a:xfrm>
              <a:prstGeom prst="rect">
                <a:avLst/>
              </a:prstGeom>
            </p:spPr>
            <p:txBody>
              <a:bodyPr wrap="square">
                <a:spAutoFit/>
              </a:bodyPr>
              <a:lstStyle/>
              <a:p>
                <a:pPr indent="252095" algn="just">
                  <a:lnSpc>
                    <a:spcPct val="150000"/>
                  </a:lnSpc>
                  <a:spcAft>
                    <a:spcPts val="0"/>
                  </a:spcAft>
                </a:pPr>
                <a14:m>
                  <m:oMath xmlns:m="http://schemas.openxmlformats.org/officeDocument/2006/math">
                    <m:sSub>
                      <m:sSubPr>
                        <m:ctrlPr>
                          <a:rPr lang="es-EC" i="1">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P</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n</m:t>
                        </m:r>
                      </m:sub>
                    </m:sSub>
                  </m:oMath>
                </a14:m>
                <a:r>
                  <a:rPr lang="es-ES" dirty="0">
                    <a:effectLst/>
                    <a:latin typeface="Arial" panose="020B0604020202020204" pitchFamily="34" charset="0"/>
                    <a:ea typeface="Times New Roman" panose="02020603050405020304" pitchFamily="18" charset="0"/>
                    <a:cs typeface="Arial" panose="020B0604020202020204" pitchFamily="34" charset="0"/>
                  </a:rPr>
                  <a:t>: Resistencia nominal axial</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A</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est</m:t>
                        </m:r>
                      </m:sub>
                    </m:sSub>
                  </m:oMath>
                </a14:m>
                <a:r>
                  <a:rPr lang="es-ES" dirty="0">
                    <a:effectLst/>
                    <a:latin typeface="Arial" panose="020B0604020202020204" pitchFamily="34" charset="0"/>
                    <a:ea typeface="Times New Roman" panose="02020603050405020304" pitchFamily="18" charset="0"/>
                    <a:cs typeface="Arial" panose="020B0604020202020204" pitchFamily="34" charset="0"/>
                  </a:rPr>
                  <a:t>: Área estimada del perfil</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marL="252095" indent="252095" algn="just">
                  <a:lnSpc>
                    <a:spcPct val="150000"/>
                  </a:lnSpc>
                  <a:spcAft>
                    <a:spcPts val="0"/>
                  </a:spcAft>
                </a:pPr>
                <a14:m>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P</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r</m:t>
                        </m:r>
                      </m:sub>
                    </m:sSub>
                  </m:oMath>
                </a14:m>
                <a:r>
                  <a:rPr lang="es-ES" dirty="0">
                    <a:effectLst/>
                    <a:latin typeface="Arial" panose="020B0604020202020204" pitchFamily="34" charset="0"/>
                    <a:ea typeface="Times New Roman" panose="02020603050405020304" pitchFamily="18" charset="0"/>
                    <a:cs typeface="Arial" panose="020B0604020202020204" pitchFamily="34" charset="0"/>
                  </a:rPr>
                  <a:t>: Resistencia requerida axial para combinaciones de carga LRFD o ASD</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P</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c</m:t>
                        </m:r>
                      </m:sub>
                    </m:sSub>
                  </m:oMath>
                </a14:m>
                <a:r>
                  <a:rPr lang="es-ES" dirty="0">
                    <a:effectLst/>
                    <a:latin typeface="Arial" panose="020B0604020202020204" pitchFamily="34" charset="0"/>
                    <a:ea typeface="Times New Roman" panose="02020603050405020304" pitchFamily="18" charset="0"/>
                    <a:cs typeface="Arial" panose="020B0604020202020204" pitchFamily="34" charset="0"/>
                  </a:rPr>
                  <a:t>: Resistencia a la </a:t>
                </a:r>
                <a:r>
                  <a:rPr lang="es-ES" dirty="0" err="1" smtClean="0">
                    <a:latin typeface="Arial" panose="020B0604020202020204" pitchFamily="34" charset="0"/>
                    <a:ea typeface="Times New Roman" panose="02020603050405020304" pitchFamily="18" charset="0"/>
                    <a:cs typeface="Arial" panose="020B0604020202020204" pitchFamily="34" charset="0"/>
                  </a:rPr>
                  <a:t>compresio</a:t>
                </a:r>
                <a:r>
                  <a:rPr lang="es-ES" dirty="0" err="1" smtClean="0">
                    <a:effectLst/>
                    <a:latin typeface="Arial" panose="020B0604020202020204" pitchFamily="34" charset="0"/>
                    <a:ea typeface="Times New Roman" panose="02020603050405020304" pitchFamily="18" charset="0"/>
                    <a:cs typeface="Arial" panose="020B0604020202020204" pitchFamily="34" charset="0"/>
                  </a:rPr>
                  <a:t>n</a:t>
                </a:r>
                <a:r>
                  <a:rPr lang="es-ES" dirty="0" smtClean="0">
                    <a:effectLst/>
                    <a:latin typeface="Arial" panose="020B0604020202020204" pitchFamily="34" charset="0"/>
                    <a:ea typeface="Times New Roman" panose="02020603050405020304" pitchFamily="18" charset="0"/>
                    <a:cs typeface="Arial" panose="020B0604020202020204" pitchFamily="34" charset="0"/>
                  </a:rPr>
                  <a:t> </a:t>
                </a:r>
                <a:r>
                  <a:rPr lang="es-ES" dirty="0">
                    <a:effectLst/>
                    <a:latin typeface="Arial" panose="020B0604020202020204" pitchFamily="34" charset="0"/>
                    <a:ea typeface="Times New Roman" panose="02020603050405020304" pitchFamily="18" charset="0"/>
                    <a:cs typeface="Arial" panose="020B0604020202020204" pitchFamily="34" charset="0"/>
                  </a:rPr>
                  <a:t>disponible</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232699" y="1702446"/>
                <a:ext cx="3257708" cy="3831818"/>
              </a:xfrm>
              <a:prstGeom prst="rect">
                <a:avLst/>
              </a:prstGeom>
              <a:blipFill rotWithShape="0">
                <a:blip r:embed="rId5"/>
                <a:stretch>
                  <a:fillRect l="-1495" r="-1495" b="-318"/>
                </a:stretch>
              </a:blipFill>
            </p:spPr>
            <p:txBody>
              <a:bodyPr/>
              <a:lstStyle/>
              <a:p>
                <a:r>
                  <a:rPr lang="es-EC">
                    <a:noFill/>
                  </a:rPr>
                  <a:t> </a:t>
                </a:r>
              </a:p>
            </p:txBody>
          </p:sp>
        </mc:Fallback>
      </mc:AlternateContent>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p:cNvPicPr>
            <a:picLocks noChangeAspect="1" noChangeArrowheads="1"/>
          </p:cNvPicPr>
          <p:nvPr/>
        </p:nvPicPr>
        <p:blipFill>
          <a:blip r:embed="rId2" cstate="print"/>
          <a:srcRect/>
          <a:stretch>
            <a:fillRect/>
          </a:stretch>
        </p:blipFill>
        <p:spPr bwMode="auto">
          <a:xfrm>
            <a:off x="1876093" y="1115089"/>
            <a:ext cx="3344493" cy="4139373"/>
          </a:xfrm>
          <a:prstGeom prst="rect">
            <a:avLst/>
          </a:prstGeom>
          <a:noFill/>
          <a:ln w="9525">
            <a:noFill/>
            <a:miter lim="800000"/>
            <a:headEnd/>
            <a:tailEnd/>
          </a:ln>
        </p:spPr>
      </p:pic>
      <p:sp>
        <p:nvSpPr>
          <p:cNvPr id="8" name="7 CuadroTexto"/>
          <p:cNvSpPr txBox="1"/>
          <p:nvPr/>
        </p:nvSpPr>
        <p:spPr>
          <a:xfrm>
            <a:off x="6145620" y="882504"/>
            <a:ext cx="2466753" cy="646331"/>
          </a:xfrm>
          <a:prstGeom prst="rect">
            <a:avLst/>
          </a:prstGeom>
          <a:noFill/>
        </p:spPr>
        <p:txBody>
          <a:bodyPr wrap="square" rtlCol="0">
            <a:spAutoFit/>
          </a:bodyPr>
          <a:lstStyle/>
          <a:p>
            <a:r>
              <a:rPr lang="es-EC" dirty="0" smtClean="0"/>
              <a:t>Análisis a flexión</a:t>
            </a:r>
          </a:p>
          <a:p>
            <a:r>
              <a:rPr lang="es-EC" dirty="0" smtClean="0"/>
              <a:t>LRFD</a:t>
            </a:r>
            <a:endParaRPr lang="es-EC" dirty="0"/>
          </a:p>
        </p:txBody>
      </p:sp>
      <mc:AlternateContent xmlns:mc="http://schemas.openxmlformats.org/markup-compatibility/2006" xmlns:a14="http://schemas.microsoft.com/office/drawing/2010/main">
        <mc:Choice Requires="a14">
          <p:sp>
            <p:nvSpPr>
              <p:cNvPr id="2" name="Rectángulo 1"/>
              <p:cNvSpPr/>
              <p:nvPr/>
            </p:nvSpPr>
            <p:spPr>
              <a:xfrm>
                <a:off x="9001960" y="1430449"/>
                <a:ext cx="2969646" cy="1754326"/>
              </a:xfrm>
              <a:prstGeom prst="rect">
                <a:avLst/>
              </a:prstGeom>
            </p:spPr>
            <p:txBody>
              <a:bodyPr wrap="square">
                <a:spAutoFit/>
              </a:bodyPr>
              <a:lstStyle/>
              <a:p>
                <a:pPr indent="252095" algn="just">
                  <a:lnSpc>
                    <a:spcPct val="150000"/>
                  </a:lnSpc>
                  <a:spcAft>
                    <a:spcPts val="0"/>
                  </a:spcAft>
                </a:pPr>
                <a14:m>
                  <m:oMath xmlns:m="http://schemas.openxmlformats.org/officeDocument/2006/math">
                    <m:sSub>
                      <m:sSubPr>
                        <m:ctrlPr>
                          <a:rPr lang="es-EC" i="1">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M</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r</m:t>
                        </m:r>
                      </m:sub>
                    </m:sSub>
                  </m:oMath>
                </a14:m>
                <a:r>
                  <a:rPr lang="es-ES" dirty="0">
                    <a:effectLst/>
                    <a:latin typeface="Arial" panose="020B0604020202020204" pitchFamily="34" charset="0"/>
                    <a:ea typeface="Times New Roman" panose="02020603050405020304" pitchFamily="18" charset="0"/>
                    <a:cs typeface="Arial" panose="020B0604020202020204" pitchFamily="34" charset="0"/>
                  </a:rPr>
                  <a:t>: Resistencia a la flexión requerida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M</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n</m:t>
                        </m:r>
                      </m:sub>
                    </m:sSub>
                  </m:oMath>
                </a14:m>
                <a:r>
                  <a:rPr lang="es-ES" dirty="0">
                    <a:effectLst/>
                    <a:latin typeface="Arial" panose="020B0604020202020204" pitchFamily="34" charset="0"/>
                    <a:ea typeface="Times New Roman" panose="02020603050405020304" pitchFamily="18" charset="0"/>
                    <a:cs typeface="Arial" panose="020B0604020202020204" pitchFamily="34" charset="0"/>
                  </a:rPr>
                  <a:t>: Resistencia nominal a la flexión</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9001960" y="1430449"/>
                <a:ext cx="2969646" cy="1754326"/>
              </a:xfrm>
              <a:prstGeom prst="rect">
                <a:avLst/>
              </a:prstGeom>
              <a:blipFill rotWithShape="0">
                <a:blip r:embed="rId3"/>
                <a:stretch>
                  <a:fillRect l="-1848" r="-1643" b="-2091"/>
                </a:stretch>
              </a:blipFill>
            </p:spPr>
            <p:txBody>
              <a:bodyPr/>
              <a:lstStyle/>
              <a:p>
                <a:r>
                  <a:rPr lang="es-EC">
                    <a:noFill/>
                  </a:rPr>
                  <a:t> </a:t>
                </a:r>
              </a:p>
            </p:txBody>
          </p:sp>
        </mc:Fallback>
      </mc:AlternateContent>
      <p:pic>
        <p:nvPicPr>
          <p:cNvPr id="4" name="Imagen 3"/>
          <p:cNvPicPr>
            <a:picLocks noChangeAspect="1"/>
          </p:cNvPicPr>
          <p:nvPr/>
        </p:nvPicPr>
        <p:blipFill rotWithShape="1">
          <a:blip r:embed="rId4"/>
          <a:srcRect l="31042" t="29856" r="48955" b="15144"/>
          <a:stretch/>
        </p:blipFill>
        <p:spPr>
          <a:xfrm>
            <a:off x="5610173" y="1528834"/>
            <a:ext cx="3002200" cy="443586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464869"/>
          </a:xfrm>
        </p:spPr>
        <p:txBody>
          <a:bodyPr>
            <a:normAutofit fontScale="90000"/>
          </a:bodyPr>
          <a:lstStyle/>
          <a:p>
            <a:r>
              <a:rPr lang="es-EC" dirty="0"/>
              <a:t>Análisis de esbeltez en </a:t>
            </a:r>
            <a:r>
              <a:rPr lang="es-EC" dirty="0" smtClean="0"/>
              <a:t>ala </a:t>
            </a:r>
            <a:endParaRPr lang="es-EC" dirty="0"/>
          </a:p>
        </p:txBody>
      </p:sp>
      <mc:AlternateContent xmlns:mc="http://schemas.openxmlformats.org/markup-compatibility/2006" xmlns:a14="http://schemas.microsoft.com/office/drawing/2010/main">
        <mc:Choice Requires="a14">
          <p:sp>
            <p:nvSpPr>
              <p:cNvPr id="4" name="Rectángulo 3"/>
              <p:cNvSpPr/>
              <p:nvPr/>
            </p:nvSpPr>
            <p:spPr>
              <a:xfrm>
                <a:off x="-159434" y="2053883"/>
                <a:ext cx="4858042" cy="1670394"/>
              </a:xfrm>
              <a:prstGeom prst="rect">
                <a:avLst/>
              </a:prstGeom>
            </p:spPr>
            <p:txBody>
              <a:bodyPr wrap="square">
                <a:spAutoFit/>
              </a:bodyPr>
              <a:lstStyle/>
              <a:p>
                <a:pPr indent="252095" algn="just">
                  <a:lnSpc>
                    <a:spcPct val="150000"/>
                  </a:lnSpc>
                  <a:spcAft>
                    <a:spcPts val="0"/>
                  </a:spcAft>
                </a:pPr>
                <a14:m>
                  <m:oMathPara xmlns:m="http://schemas.openxmlformats.org/officeDocument/2006/math">
                    <m:oMathParaPr>
                      <m:jc m:val="centerGroup"/>
                    </m:oMathParaPr>
                    <m:oMath xmlns:m="http://schemas.openxmlformats.org/officeDocument/2006/math">
                      <m:f>
                        <m:fPr>
                          <m:ctrlPr>
                            <a:rPr lang="es-EC"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b</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t</m:t>
                              </m:r>
                            </m:sub>
                          </m:sSub>
                        </m:num>
                        <m:den>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t</m:t>
                          </m:r>
                        </m:den>
                      </m:f>
                      <m:r>
                        <a:rPr lang="es-ES">
                          <a:effectLst/>
                          <a:latin typeface="Cambria Math" panose="02040503050406030204" pitchFamily="18" charset="0"/>
                          <a:ea typeface="Times New Roman" panose="02020603050405020304" pitchFamily="18" charset="0"/>
                          <a:cs typeface="Arial" panose="020B0604020202020204" pitchFamily="34" charset="0"/>
                        </a:rPr>
                        <m:t>=</m:t>
                      </m:r>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a:rPr lang="es-ES">
                              <a:effectLst/>
                              <a:latin typeface="Cambria Math" panose="02040503050406030204" pitchFamily="18" charset="0"/>
                              <a:ea typeface="Times New Roman" panose="02020603050405020304" pitchFamily="18" charset="0"/>
                              <a:cs typeface="Arial" panose="020B0604020202020204" pitchFamily="34" charset="0"/>
                            </a:rPr>
                            <m:t>100 </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mm</m:t>
                          </m:r>
                        </m:num>
                        <m:den>
                          <m:r>
                            <a:rPr lang="es-ES">
                              <a:effectLst/>
                              <a:latin typeface="Cambria Math" panose="02040503050406030204" pitchFamily="18" charset="0"/>
                              <a:ea typeface="Times New Roman" panose="02020603050405020304" pitchFamily="18" charset="0"/>
                              <a:cs typeface="Arial" panose="020B0604020202020204" pitchFamily="34" charset="0"/>
                            </a:rPr>
                            <m:t>15 </m:t>
                          </m:r>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mm</m:t>
                          </m:r>
                        </m:den>
                      </m:f>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ctr">
                  <a:lnSpc>
                    <a:spcPct val="150000"/>
                  </a:lnSpc>
                  <a:spcAft>
                    <a:spcPts val="0"/>
                  </a:spcAft>
                </a:pPr>
                <a14:m>
                  <m:oMathPara xmlns:m="http://schemas.openxmlformats.org/officeDocument/2006/math">
                    <m:oMathParaPr>
                      <m:jc m:val="centerGroup"/>
                    </m:oMathParaPr>
                    <m:oMath xmlns:m="http://schemas.openxmlformats.org/officeDocument/2006/math">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b</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t</m:t>
                              </m:r>
                            </m:sub>
                          </m:sSub>
                        </m:num>
                        <m:den>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t</m:t>
                          </m:r>
                        </m:den>
                      </m:f>
                      <m:r>
                        <a:rPr lang="es-ES">
                          <a:effectLst/>
                          <a:latin typeface="Cambria Math" panose="02040503050406030204" pitchFamily="18" charset="0"/>
                          <a:ea typeface="Times New Roman" panose="02020603050405020304" pitchFamily="18" charset="0"/>
                          <a:cs typeface="Arial" panose="020B0604020202020204" pitchFamily="34" charset="0"/>
                        </a:rPr>
                        <m:t>=6,67</m:t>
                      </m:r>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159434" y="2053883"/>
                <a:ext cx="4858042" cy="1670394"/>
              </a:xfrm>
              <a:prstGeom prst="rect">
                <a:avLst/>
              </a:prstGeom>
              <a:blipFill rotWithShape="0">
                <a:blip r:embed="rId2" cstate="print"/>
                <a:stretch>
                  <a:fillRect/>
                </a:stretch>
              </a:blipFill>
            </p:spPr>
            <p:txBody>
              <a:bodyPr/>
              <a:lstStyle/>
              <a:p>
                <a:r>
                  <a:rPr lang="es-EC">
                    <a:noFill/>
                  </a:rPr>
                  <a:t> </a:t>
                </a:r>
              </a:p>
            </p:txBody>
          </p:sp>
        </mc:Fallback>
      </mc:AlternateContent>
      <p:pic>
        <p:nvPicPr>
          <p:cNvPr id="5" name="Imagen 4"/>
          <p:cNvPicPr/>
          <p:nvPr/>
        </p:nvPicPr>
        <p:blipFill>
          <a:blip r:embed="rId3" cstate="print"/>
          <a:srcRect/>
          <a:stretch>
            <a:fillRect/>
          </a:stretch>
        </p:blipFill>
        <p:spPr bwMode="auto">
          <a:xfrm>
            <a:off x="3616300" y="1223937"/>
            <a:ext cx="4959400" cy="461415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6" name="Rectángulo 5"/>
              <p:cNvSpPr/>
              <p:nvPr/>
            </p:nvSpPr>
            <p:spPr>
              <a:xfrm>
                <a:off x="8705017" y="2053883"/>
                <a:ext cx="2790093" cy="1984902"/>
              </a:xfrm>
              <a:prstGeom prst="rect">
                <a:avLst/>
              </a:prstGeom>
            </p:spPr>
            <p:txBody>
              <a:bodyPr wrap="square">
                <a:spAutoFit/>
              </a:bodyPr>
              <a:lstStyle/>
              <a:p>
                <a:pPr indent="252095" algn="just">
                  <a:lnSpc>
                    <a:spcPct val="150000"/>
                  </a:lnSpc>
                  <a:spcAft>
                    <a:spcPts val="0"/>
                  </a:spcAft>
                </a:pPr>
                <a14:m>
                  <m:oMath xmlns:m="http://schemas.openxmlformats.org/officeDocument/2006/math">
                    <m:sSub>
                      <m:sSubPr>
                        <m:ctrlPr>
                          <a:rPr lang="es-EC" i="1">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λ</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p</m:t>
                        </m:r>
                      </m:sub>
                    </m:sSub>
                    <m:r>
                      <a:rPr lang="es-ES">
                        <a:effectLst/>
                        <a:latin typeface="Cambria Math" panose="02040503050406030204" pitchFamily="18" charset="0"/>
                        <a:ea typeface="Times New Roman" panose="02020603050405020304" pitchFamily="18" charset="0"/>
                        <a:cs typeface="Arial" panose="020B0604020202020204" pitchFamily="34" charset="0"/>
                      </a:rPr>
                      <m:t>= 10,77</m:t>
                    </m:r>
                  </m:oMath>
                </a14:m>
                <a:r>
                  <a:rPr lang="es-ES" dirty="0">
                    <a:effectLst/>
                    <a:latin typeface="Arial" panose="020B0604020202020204" pitchFamily="34" charset="0"/>
                    <a:ea typeface="Times New Roman" panose="02020603050405020304" pitchFamily="18" charset="0"/>
                    <a:cs typeface="Arial" panose="020B0604020202020204" pitchFamily="34" charset="0"/>
                  </a:rPr>
                  <a:t>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λ</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p</m:t>
                        </m:r>
                      </m:sub>
                    </m:sSub>
                    <m:r>
                      <a:rPr lang="es-ES">
                        <a:effectLst/>
                        <a:latin typeface="Cambria Math" panose="02040503050406030204" pitchFamily="18" charset="0"/>
                        <a:ea typeface="Times New Roman" panose="02020603050405020304" pitchFamily="18" charset="0"/>
                        <a:cs typeface="Arial" panose="020B0604020202020204" pitchFamily="34" charset="0"/>
                      </a:rPr>
                      <m:t>&gt;</m:t>
                    </m:r>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b</m:t>
                            </m:r>
                          </m:e>
                          <m:sub>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t</m:t>
                            </m:r>
                          </m:sub>
                        </m:sSub>
                      </m:num>
                      <m:den>
                        <m:r>
                          <m:rPr>
                            <m:sty m:val="p"/>
                          </m:rPr>
                          <a:rPr lang="es-ES">
                            <a:effectLst/>
                            <a:latin typeface="Cambria Math" panose="02040503050406030204" pitchFamily="18" charset="0"/>
                            <a:ea typeface="Times New Roman" panose="02020603050405020304" pitchFamily="18" charset="0"/>
                            <a:cs typeface="Arial" panose="020B0604020202020204" pitchFamily="34" charset="0"/>
                          </a:rPr>
                          <m:t>t</m:t>
                        </m:r>
                      </m:den>
                    </m:f>
                  </m:oMath>
                </a14:m>
                <a:r>
                  <a:rPr lang="es-ES" dirty="0">
                    <a:effectLst/>
                    <a:latin typeface="Arial" panose="020B0604020202020204" pitchFamily="34" charset="0"/>
                    <a:ea typeface="Times New Roman" panose="02020603050405020304" pitchFamily="18" charset="0"/>
                    <a:cs typeface="Arial" panose="020B0604020202020204" pitchFamily="34" charset="0"/>
                  </a:rPr>
                  <a:t>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r>
                  <a:rPr lang="es-ES" dirty="0">
                    <a:effectLst/>
                    <a:latin typeface="Arial" panose="020B0604020202020204" pitchFamily="34" charset="0"/>
                    <a:ea typeface="Times New Roman" panose="02020603050405020304" pitchFamily="18" charset="0"/>
                    <a:cs typeface="Arial" panose="020B0604020202020204" pitchFamily="34" charset="0"/>
                  </a:rPr>
                  <a:t>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spcAft>
                    <a:spcPts val="0"/>
                  </a:spcAft>
                </a:pPr>
                <a:r>
                  <a:rPr lang="es-ES" dirty="0">
                    <a:effectLst/>
                    <a:latin typeface="Arial" panose="020B0604020202020204" pitchFamily="34" charset="0"/>
                    <a:ea typeface="Times New Roman" panose="02020603050405020304" pitchFamily="18" charset="0"/>
                    <a:cs typeface="Arial" panose="020B0604020202020204" pitchFamily="34" charset="0"/>
                  </a:rPr>
                  <a:t>10,77 </a:t>
                </a:r>
                <a14:m>
                  <m:oMath xmlns:m="http://schemas.openxmlformats.org/officeDocument/2006/math">
                    <m:r>
                      <a:rPr lang="es-ES">
                        <a:effectLst/>
                        <a:latin typeface="Cambria Math" panose="02040503050406030204" pitchFamily="18" charset="0"/>
                        <a:ea typeface="Times New Roman" panose="02020603050405020304" pitchFamily="18" charset="0"/>
                        <a:cs typeface="Arial" panose="020B0604020202020204" pitchFamily="34" charset="0"/>
                      </a:rPr>
                      <m:t>&gt;</m:t>
                    </m:r>
                    <m:r>
                      <a:rPr lang="es-ES" i="1">
                        <a:effectLst/>
                        <a:latin typeface="Cambria Math" panose="02040503050406030204" pitchFamily="18" charset="0"/>
                        <a:ea typeface="Times New Roman" panose="02020603050405020304" pitchFamily="18" charset="0"/>
                        <a:cs typeface="Arial" panose="020B0604020202020204" pitchFamily="34" charset="0"/>
                      </a:rPr>
                      <m:t>6,67</m:t>
                    </m:r>
                  </m:oMath>
                </a14:m>
                <a:r>
                  <a:rPr lang="es-ES" dirty="0">
                    <a:effectLst/>
                    <a:latin typeface="Arial" panose="020B0604020202020204" pitchFamily="34" charset="0"/>
                    <a:ea typeface="Times New Roman" panose="02020603050405020304" pitchFamily="18" charset="0"/>
                    <a:cs typeface="Arial" panose="020B0604020202020204" pitchFamily="34" charset="0"/>
                  </a:rPr>
                  <a:t>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8705017" y="2053883"/>
                <a:ext cx="2790093" cy="1984902"/>
              </a:xfrm>
              <a:prstGeom prst="rect">
                <a:avLst/>
              </a:prstGeom>
              <a:blipFill rotWithShape="0">
                <a:blip r:embed="rId4" cstate="print"/>
                <a:stretch>
                  <a:fillRect b="-1534"/>
                </a:stretch>
              </a:blipFill>
            </p:spPr>
            <p:txBody>
              <a:bodyPr/>
              <a:lstStyle/>
              <a:p>
                <a:r>
                  <a:rPr lang="es-EC">
                    <a:noFill/>
                  </a:rPr>
                  <a:t> </a:t>
                </a:r>
              </a:p>
            </p:txBody>
          </p:sp>
        </mc:Fallback>
      </mc:AlternateContent>
    </p:spTree>
    <p:extLst>
      <p:ext uri="{BB962C8B-B14F-4D97-AF65-F5344CB8AC3E}">
        <p14:creationId xmlns:p14="http://schemas.microsoft.com/office/powerpoint/2010/main" val="26812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4107</TotalTime>
  <Words>1794</Words>
  <Application>Microsoft Office PowerPoint</Application>
  <PresentationFormat>Panorámica</PresentationFormat>
  <Paragraphs>509</Paragraphs>
  <Slides>47</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47</vt:i4>
      </vt:variant>
    </vt:vector>
  </HeadingPairs>
  <TitlesOfParts>
    <vt:vector size="53" baseType="lpstr">
      <vt:lpstr>Arial</vt:lpstr>
      <vt:lpstr>Calibri</vt:lpstr>
      <vt:lpstr>Calibri Light</vt:lpstr>
      <vt:lpstr>Cambria Math</vt:lpstr>
      <vt:lpstr>Times New Roman</vt:lpstr>
      <vt:lpstr>Tema de Office</vt:lpstr>
      <vt:lpstr>Presentación de PowerPoint</vt:lpstr>
      <vt:lpstr>Antecedentes</vt:lpstr>
      <vt:lpstr>Tipos de conexiones</vt:lpstr>
      <vt:lpstr>Justificación</vt:lpstr>
      <vt:lpstr>Presentación de PowerPoint</vt:lpstr>
      <vt:lpstr>Alcance</vt:lpstr>
      <vt:lpstr>CÁLCULO Y DISEÑO DE LA CONEXIÓN DE MARCO RIGIDO SOLDADA </vt:lpstr>
      <vt:lpstr>Presentación de PowerPoint</vt:lpstr>
      <vt:lpstr>Análisis de esbeltez en ala </vt:lpstr>
      <vt:lpstr>Análisis de esbeltez en alma </vt:lpstr>
      <vt:lpstr>Diseño de la viga B4</vt:lpstr>
      <vt:lpstr>Presentación de PowerPoint</vt:lpstr>
      <vt:lpstr>Análisis de esbeltez en patín</vt:lpstr>
      <vt:lpstr>Análisis de esbeltez en alma</vt:lpstr>
      <vt:lpstr>Diseño placa base</vt:lpstr>
      <vt:lpstr>Diseño de la placa base </vt:lpstr>
      <vt:lpstr>Espesor placa base </vt:lpstr>
      <vt:lpstr>Espesor placa base</vt:lpstr>
      <vt:lpstr>Diseño de los pernos de anclaje </vt:lpstr>
      <vt:lpstr>Diseño de pernos de anclaje</vt:lpstr>
      <vt:lpstr>Diseño de la placa de corte</vt:lpstr>
      <vt:lpstr>Diseño placa de corte</vt:lpstr>
      <vt:lpstr>Diseño placa de corte</vt:lpstr>
      <vt:lpstr>Diseño placa de corte</vt:lpstr>
      <vt:lpstr>Diseño de placas soldadas</vt:lpstr>
      <vt:lpstr>Momento critico en la cara de la columna</vt:lpstr>
      <vt:lpstr>Presentación de PowerPoint</vt:lpstr>
      <vt:lpstr>Conexiones Viga-Columna </vt:lpstr>
      <vt:lpstr>Presentación de PowerPoint</vt:lpstr>
      <vt:lpstr>Presentación de PowerPoint</vt:lpstr>
      <vt:lpstr>Tabla de resultados</vt:lpstr>
      <vt:lpstr>Tabla de resultados</vt:lpstr>
      <vt:lpstr>Viga de timoshenko</vt:lpstr>
      <vt:lpstr>Armadura B7</vt:lpstr>
      <vt:lpstr>Comparación de resultados en conexión rígida analizada</vt:lpstr>
      <vt:lpstr>Comparación de resultados con ANSYS APDL</vt:lpstr>
      <vt:lpstr>CONEXIONES VIGA - COLUMNA</vt:lpstr>
      <vt:lpstr>CONEXIONES VIGA - COLUMNA</vt:lpstr>
      <vt:lpstr>CONEXIONES VIGA - COLUMNA</vt:lpstr>
      <vt:lpstr>CONEXIONES VIGA - VIGA</vt:lpstr>
      <vt:lpstr>CONEXIONES VIGA - VIGA</vt:lpstr>
      <vt:lpstr>CONEXIONES VIGA - VIGA</vt:lpstr>
      <vt:lpstr>COSTO TOTAL DEL PROYECTO</vt:lpstr>
      <vt:lpstr>CONCLUSIONES </vt:lpstr>
      <vt:lpstr>CONCLUSIONES</vt:lpstr>
      <vt:lpstr>RECOMENDACIONES</vt:lpstr>
      <vt:lpstr>RECOMENDACIONES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ALEX</dc:creator>
  <cp:lastModifiedBy>PATRICIOMORA</cp:lastModifiedBy>
  <cp:revision>147</cp:revision>
  <dcterms:created xsi:type="dcterms:W3CDTF">2015-07-03T15:01:41Z</dcterms:created>
  <dcterms:modified xsi:type="dcterms:W3CDTF">2015-08-04T17:08:15Z</dcterms:modified>
</cp:coreProperties>
</file>