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3" r:id="rId1"/>
  </p:sldMasterIdLst>
  <p:notesMasterIdLst>
    <p:notesMasterId r:id="rId27"/>
  </p:notesMasterIdLst>
  <p:sldIdLst>
    <p:sldId id="256" r:id="rId2"/>
    <p:sldId id="257" r:id="rId3"/>
    <p:sldId id="378" r:id="rId4"/>
    <p:sldId id="379" r:id="rId5"/>
    <p:sldId id="259" r:id="rId6"/>
    <p:sldId id="260" r:id="rId7"/>
    <p:sldId id="262" r:id="rId8"/>
    <p:sldId id="265" r:id="rId9"/>
    <p:sldId id="278" r:id="rId10"/>
    <p:sldId id="301" r:id="rId11"/>
    <p:sldId id="310" r:id="rId12"/>
    <p:sldId id="316" r:id="rId13"/>
    <p:sldId id="309" r:id="rId14"/>
    <p:sldId id="317" r:id="rId15"/>
    <p:sldId id="332" r:id="rId16"/>
    <p:sldId id="334" r:id="rId17"/>
    <p:sldId id="349" r:id="rId18"/>
    <p:sldId id="351" r:id="rId19"/>
    <p:sldId id="353" r:id="rId20"/>
    <p:sldId id="380" r:id="rId21"/>
    <p:sldId id="366" r:id="rId22"/>
    <p:sldId id="375" r:id="rId23"/>
    <p:sldId id="386" r:id="rId24"/>
    <p:sldId id="387" r:id="rId25"/>
    <p:sldId id="38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A709A27-0DCF-4558-A37D-B6FA144BD44D}">
          <p14:sldIdLst>
            <p14:sldId id="256"/>
            <p14:sldId id="257"/>
            <p14:sldId id="378"/>
            <p14:sldId id="379"/>
            <p14:sldId id="259"/>
            <p14:sldId id="260"/>
            <p14:sldId id="262"/>
            <p14:sldId id="265"/>
            <p14:sldId id="278"/>
            <p14:sldId id="301"/>
            <p14:sldId id="310"/>
            <p14:sldId id="316"/>
            <p14:sldId id="309"/>
            <p14:sldId id="317"/>
            <p14:sldId id="332"/>
            <p14:sldId id="334"/>
            <p14:sldId id="349"/>
            <p14:sldId id="351"/>
            <p14:sldId id="353"/>
            <p14:sldId id="380"/>
            <p14:sldId id="366"/>
            <p14:sldId id="375"/>
            <p14:sldId id="386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BC90C-CFC5-460A-8041-D1B1E5A0EFB3}" type="datetimeFigureOut">
              <a:rPr lang="es-EC" smtClean="0"/>
              <a:t>29/04/2015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80E4-366E-4ACA-B721-8BC37AA360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375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 smtClean="0"/>
                  <a:t>Densidad</a:t>
                </a:r>
                <a:r>
                  <a:rPr lang="es-ES" baseline="0" dirty="0" smtClean="0"/>
                  <a:t> del A304 7800kg/m3 ---- </a:t>
                </a:r>
                <a:r>
                  <a:rPr lang="es-ES" i="0" dirty="0" smtClean="0">
                    <a:latin typeface="+mn-lt"/>
                  </a:rPr>
                  <a:t>IPE120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=10,14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𝐾𝑔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s-EC" dirty="0" smtClean="0"/>
                  <a:t>----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𝐼𝑃𝐸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C" dirty="0" smtClean="0"/>
                  <a:t>-----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𝑈𝑃𝑁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0,6 [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𝐾𝑔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 smtClean="0"/>
                  <a:t>Densidad</a:t>
                </a:r>
                <a:r>
                  <a:rPr lang="es-ES" baseline="0" dirty="0" smtClean="0"/>
                  <a:t> del A304 7800kg/m3 ---- </a:t>
                </a:r>
                <a:r>
                  <a:rPr lang="es-ES" i="0" dirty="0" smtClean="0">
                    <a:latin typeface="+mn-lt"/>
                  </a:rPr>
                  <a:t>IPE120</a:t>
                </a:r>
                <a:r>
                  <a:rPr lang="es-ES" i="0">
                    <a:latin typeface="Cambria Math" panose="02040503050406030204" pitchFamily="18" charset="0"/>
                  </a:rPr>
                  <a:t>=10,14 [𝐾𝑔/𝑚]</a:t>
                </a:r>
                <a:r>
                  <a:rPr lang="es-EC" dirty="0" smtClean="0"/>
                  <a:t>----</a:t>
                </a:r>
                <a:r>
                  <a:rPr lang="es-ES" i="0">
                    <a:latin typeface="Cambria Math" panose="02040503050406030204" pitchFamily="18" charset="0"/>
                  </a:rPr>
                  <a:t>𝑃</a:t>
                </a:r>
                <a:r>
                  <a:rPr lang="es-EC" i="0" smtClean="0">
                    <a:latin typeface="Cambria Math" panose="02040503050406030204" pitchFamily="18" charset="0"/>
                  </a:rPr>
                  <a:t>_</a:t>
                </a:r>
                <a:r>
                  <a:rPr lang="es-ES" i="0">
                    <a:latin typeface="Cambria Math" panose="02040503050406030204" pitchFamily="18" charset="0"/>
                  </a:rPr>
                  <a:t>𝐼𝑃𝐸</a:t>
                </a:r>
                <a:r>
                  <a:rPr lang="es-ES" b="0" i="0" smtClean="0">
                    <a:latin typeface="Cambria Math" panose="02040503050406030204" pitchFamily="18" charset="0"/>
                  </a:rPr>
                  <a:t>8</a:t>
                </a:r>
                <a:r>
                  <a:rPr lang="es-ES" i="0">
                    <a:latin typeface="Cambria Math" panose="02040503050406030204" pitchFamily="18" charset="0"/>
                  </a:rPr>
                  <a:t>0=</a:t>
                </a:r>
                <a:r>
                  <a:rPr lang="es-ES" b="0" i="0" smtClean="0">
                    <a:latin typeface="Cambria Math" panose="02040503050406030204" pitchFamily="18" charset="0"/>
                  </a:rPr>
                  <a:t>6</a:t>
                </a:r>
                <a:r>
                  <a:rPr lang="es-ES" i="0">
                    <a:latin typeface="Cambria Math" panose="02040503050406030204" pitchFamily="18" charset="0"/>
                  </a:rPr>
                  <a:t>[𝐾𝑔</a:t>
                </a:r>
                <a:r>
                  <a:rPr lang="es-ES" b="0" i="0" smtClean="0">
                    <a:latin typeface="Cambria Math" panose="02040503050406030204" pitchFamily="18" charset="0"/>
                  </a:rPr>
                  <a:t>/𝑚</a:t>
                </a:r>
                <a:r>
                  <a:rPr lang="es-ES" i="0">
                    <a:latin typeface="Cambria Math" panose="02040503050406030204" pitchFamily="18" charset="0"/>
                  </a:rPr>
                  <a:t>]</a:t>
                </a:r>
                <a:r>
                  <a:rPr lang="es-EC" dirty="0" smtClean="0"/>
                  <a:t>-----</a:t>
                </a:r>
                <a:r>
                  <a:rPr lang="es-ES" i="0">
                    <a:latin typeface="Cambria Math" panose="02040503050406030204" pitchFamily="18" charset="0"/>
                  </a:rPr>
                  <a:t>𝑃</a:t>
                </a:r>
                <a:r>
                  <a:rPr lang="es-EC" i="0" smtClean="0">
                    <a:latin typeface="Cambria Math" panose="02040503050406030204" pitchFamily="18" charset="0"/>
                  </a:rPr>
                  <a:t>_</a:t>
                </a:r>
                <a:r>
                  <a:rPr lang="es-ES" b="0" i="0" smtClean="0">
                    <a:latin typeface="Cambria Math" panose="02040503050406030204" pitchFamily="18" charset="0"/>
                  </a:rPr>
                  <a:t>𝑈𝑃𝑁100</a:t>
                </a:r>
                <a:r>
                  <a:rPr lang="es-ES" i="0">
                    <a:latin typeface="Cambria Math" panose="02040503050406030204" pitchFamily="18" charset="0"/>
                  </a:rPr>
                  <a:t>=</a:t>
                </a:r>
                <a:r>
                  <a:rPr lang="es-ES" b="0" i="0" smtClean="0">
                    <a:latin typeface="Cambria Math" panose="02040503050406030204" pitchFamily="18" charset="0"/>
                  </a:rPr>
                  <a:t>1</a:t>
                </a:r>
                <a:r>
                  <a:rPr lang="es-ES" i="0">
                    <a:latin typeface="Cambria Math" panose="02040503050406030204" pitchFamily="18" charset="0"/>
                  </a:rPr>
                  <a:t>0,6 [𝐾𝑔/𝑚]</a:t>
                </a:r>
                <a:endParaRPr lang="es-EC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80E4-366E-4ACA-B721-8BC37AA360B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1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62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59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38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10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13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8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99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68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5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73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67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7AF0-F6F0-4615-B06B-9A62AD3BC3FD}" type="datetimeFigureOut">
              <a:rPr lang="es-ES" smtClean="0"/>
              <a:t>29/04/2015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434E3A-302D-4ED4-B5B0-63E5A408F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6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361678"/>
            <a:ext cx="10083113" cy="519335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</a:rPr>
              <a:t>CARRERA </a:t>
            </a:r>
            <a:r>
              <a:rPr lang="es-MX" sz="2800" b="1" dirty="0">
                <a:solidFill>
                  <a:schemeClr val="tx2"/>
                </a:solidFill>
              </a:rPr>
              <a:t>DE INGENIERÍA MECATRÓNICA</a:t>
            </a:r>
            <a:r>
              <a:rPr lang="es-ES" sz="2800" dirty="0">
                <a:solidFill>
                  <a:schemeClr val="tx2"/>
                </a:solidFill>
              </a:rPr>
              <a:t/>
            </a:r>
            <a:br>
              <a:rPr lang="es-ES" sz="2800" dirty="0">
                <a:solidFill>
                  <a:schemeClr val="tx2"/>
                </a:solidFill>
              </a:rPr>
            </a:br>
            <a:r>
              <a:rPr lang="es-MX" sz="2400" dirty="0">
                <a:solidFill>
                  <a:schemeClr val="tx1"/>
                </a:solidFill>
              </a:rPr>
              <a:t> </a:t>
            </a: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TESIS PREVIO LA OBTENCIÓN DEL TÍTULO DE INGENIERO EN MECATRÓNICA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“DISEÑO DE UNA MÁQUINA SEMI-AUTOMÁTICA PARA EL PROCESO DE IMPRESIÓN POR TRANSFERENCIA DE AGUA PARA AUTOPARTES DE AUTOBÚS. CASO ESPECÍFICO - MIVILTECH”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AUTOR: </a:t>
            </a:r>
            <a:r>
              <a:rPr lang="es-ES" sz="2000" dirty="0" smtClean="0">
                <a:solidFill>
                  <a:schemeClr val="tx1"/>
                </a:solidFill>
              </a:rPr>
              <a:t>JUAN FRANCISCO MUÑOZ GUZMÁN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DIRECTOR: ING. LEIVA CRISTIAN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CODIRECTOR: ING. MÉNDEZ GUILLERMO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2015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6" y="0"/>
            <a:ext cx="4057143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904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SELECCIÓN DE RIGIDIZADORES PARA ANILLO SUPERIOR </a:t>
            </a:r>
            <a:r>
              <a:rPr lang="es-ES" dirty="0" smtClean="0"/>
              <a:t>, INFERIOR Y PAREDES </a:t>
            </a:r>
            <a:r>
              <a:rPr lang="es-ES" dirty="0" smtClean="0"/>
              <a:t>DEL </a:t>
            </a:r>
            <a:r>
              <a:rPr lang="es-ES" dirty="0" smtClean="0"/>
              <a:t>TANQUE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717473"/>
            <a:ext cx="8596668" cy="173528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Perfil IPE80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Perfil </a:t>
            </a:r>
            <a:r>
              <a:rPr lang="es-ES" dirty="0"/>
              <a:t>UPN100</a:t>
            </a:r>
            <a:endParaRPr lang="es-EC" dirty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1" t="13123" r="22716" b="15168"/>
          <a:stretch/>
        </p:blipFill>
        <p:spPr bwMode="auto">
          <a:xfrm>
            <a:off x="841664" y="1649843"/>
            <a:ext cx="4987635" cy="277668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0" t="29755" r="38435" b="9642"/>
          <a:stretch/>
        </p:blipFill>
        <p:spPr bwMode="auto">
          <a:xfrm>
            <a:off x="7017744" y="1697758"/>
            <a:ext cx="3054836" cy="272876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27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SELECCIÓN DE PEDESTALES NIVELADORES PARA EL TANQUE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6362444" cy="287411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𝐴𝑔𝑢𝑎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𝑇𝑎𝑛𝑞𝑢𝑒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𝑅𝑖𝑔𝑖𝑑𝑖𝑧𝑎𝑑𝑜𝑟𝑒𝑠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𝐴𝑢𝑡𝑜𝑝𝑎𝑟𝑡𝑒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=5385,96[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C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=1346,5 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s-ES" dirty="0"/>
                  <a:t>Se coloca 4 pedestales niveladores marca “CARRLANE” cuyo perno es M12.</a:t>
                </a:r>
                <a:endParaRPr lang="es-EC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6362444" cy="2874119"/>
              </a:xfrm>
              <a:blipFill rotWithShape="0">
                <a:blip r:embed="rId3"/>
                <a:stretch>
                  <a:fillRect l="-575" r="-6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http://www.carrlane.com/SiteData/FeatureImages/CL-16-SLFBO_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19" y="2397499"/>
            <a:ext cx="2076566" cy="2400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89" b="89000" l="26813" r="74313"/>
                    </a14:imgEffect>
                  </a14:imgLayer>
                </a14:imgProps>
              </a:ext>
            </a:extLst>
          </a:blip>
          <a:srcRect l="26811" t="16932" r="25565" b="13148"/>
          <a:stretch/>
        </p:blipFill>
        <p:spPr bwMode="auto">
          <a:xfrm>
            <a:off x="2345482" y="1163781"/>
            <a:ext cx="6185454" cy="5054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60165" y="517450"/>
            <a:ext cx="863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CONJUNTO TANQUE 3D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86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47254"/>
            <a:ext cx="8788784" cy="1320800"/>
          </a:xfrm>
        </p:spPr>
        <p:txBody>
          <a:bodyPr/>
          <a:lstStyle/>
          <a:p>
            <a:pPr algn="just"/>
            <a:r>
              <a:rPr lang="es-ES" dirty="0" smtClean="0"/>
              <a:t>DISEÑO DE LA ESTRUCTURA Y SISTEMA DE ELEVACIÓN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Requerimientos:</a:t>
            </a:r>
          </a:p>
          <a:p>
            <a:pPr marL="0" indent="0">
              <a:buNone/>
            </a:pPr>
            <a:r>
              <a:rPr lang="es-ES" dirty="0" smtClean="0"/>
              <a:t>Peso máximo del autoparte: 40[Kg]</a:t>
            </a:r>
          </a:p>
          <a:p>
            <a:pPr marL="0" indent="0">
              <a:buNone/>
            </a:pPr>
            <a:r>
              <a:rPr lang="es-ES" dirty="0" smtClean="0"/>
              <a:t>Ancho máximo: 2,36[m]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8752" t="14737" r="19038" b="9699"/>
          <a:stretch/>
        </p:blipFill>
        <p:spPr bwMode="auto">
          <a:xfrm>
            <a:off x="4975668" y="1349622"/>
            <a:ext cx="2727902" cy="2254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2" t="32212" r="30054" b="27975"/>
          <a:stretch/>
        </p:blipFill>
        <p:spPr bwMode="auto">
          <a:xfrm>
            <a:off x="3001919" y="3750717"/>
            <a:ext cx="5006975" cy="258318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317" y="433330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ESQUEMA GENERAL DE LA MÁQUINA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10049" r="32008" b="20316"/>
          <a:stretch/>
        </p:blipFill>
        <p:spPr bwMode="auto">
          <a:xfrm>
            <a:off x="2959648" y="1112704"/>
            <a:ext cx="5534357" cy="556351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5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95300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DISEÑO DE RODILLOS GUÍAS PARA BASE MÓVIL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0937" r="16020" b="27511"/>
          <a:stretch/>
        </p:blipFill>
        <p:spPr bwMode="auto">
          <a:xfrm>
            <a:off x="1194434" y="1733905"/>
            <a:ext cx="4643755" cy="1822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1" t="4739" r="25902" b="10455"/>
          <a:stretch/>
        </p:blipFill>
        <p:spPr bwMode="auto">
          <a:xfrm>
            <a:off x="7613387" y="1501525"/>
            <a:ext cx="2088515" cy="25425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3251" r="19121" b="3529"/>
          <a:stretch/>
        </p:blipFill>
        <p:spPr bwMode="auto">
          <a:xfrm>
            <a:off x="1135379" y="3872708"/>
            <a:ext cx="470281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8881"/>
              </p:ext>
            </p:extLst>
          </p:nvPr>
        </p:nvGraphicFramePr>
        <p:xfrm>
          <a:off x="6860638" y="4434141"/>
          <a:ext cx="409575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375"/>
                <a:gridCol w="1984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Esfuerzo 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Fluencia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Esfuerzo 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diseño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1200" dirty="0" err="1" smtClean="0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C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1200" dirty="0" err="1" smtClean="0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C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821166" y="5125023"/>
            <a:ext cx="4239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Propiedades mecánicas del Nylon PA6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649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26472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SISTEMA DE ELEVACIÓN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12081" y="1264684"/>
                <a:ext cx="6560748" cy="493781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𝑎𝑝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s-EC" dirty="0" smtClean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s-EC" dirty="0" smtClean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s-ES" dirty="0"/>
                  <a:t>PAR DE TORSIÓN PARA ELEVAR </a:t>
                </a:r>
                <a:r>
                  <a:rPr lang="es-ES" dirty="0" smtClean="0"/>
                  <a:t>CARGA</a:t>
                </a: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=3,18[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C" dirty="0" smtClean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s-ES" dirty="0" smtClean="0">
                    <a:solidFill>
                      <a:schemeClr val="tx1"/>
                    </a:solidFill>
                  </a:rPr>
                  <a:t>PAR DE TORSIÓN PARA DESCENDER CARGA</a:t>
                </a: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=3,18[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s-ES" dirty="0">
                    <a:solidFill>
                      <a:schemeClr val="tx1"/>
                    </a:solidFill>
                  </a:rPr>
                  <a:t>CONJUNTO 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AUTOTRABANTE</a:t>
                </a: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≥0,07</m:t>
                      </m:r>
                    </m:oMath>
                  </m:oMathPara>
                </a14:m>
                <a:endParaRPr lang="es-EC" dirty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>
                  <a:solidFill>
                    <a:schemeClr val="accent1"/>
                  </a:solidFill>
                </a:endParaRP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 smtClean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S" dirty="0" smtClean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/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</a:pPr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81" y="1264684"/>
                <a:ext cx="6560748" cy="4937811"/>
              </a:xfrm>
              <a:blipFill rotWithShape="0">
                <a:blip r:embed="rId2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14" y="2505425"/>
            <a:ext cx="4318070" cy="36970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6105496" y="1264684"/>
                <a:ext cx="2265172" cy="974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s-ES" dirty="0" smtClean="0">
                    <a:latin typeface="Cambria Math" panose="02040503050406030204" pitchFamily="18" charset="0"/>
                  </a:rPr>
                  <a:t>Longitud de la tuerca</a:t>
                </a:r>
                <a:endParaRPr lang="es-EC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=22,23[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96" y="1264684"/>
                <a:ext cx="2265172" cy="974626"/>
              </a:xfrm>
              <a:prstGeom prst="rect">
                <a:avLst/>
              </a:prstGeom>
              <a:blipFill rotWithShape="0">
                <a:blip r:embed="rId4"/>
                <a:stretch>
                  <a:fillRect l="-2426" r="-188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DISEÑO DEL MECANISMO DE ACOPLE ENTRE TUERCA Y ESTRUCTURA</a:t>
            </a:r>
            <a:endParaRPr lang="es-EC" sz="32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263" r="16020" b="21827"/>
          <a:stretch/>
        </p:blipFill>
        <p:spPr bwMode="auto">
          <a:xfrm>
            <a:off x="881409" y="2272145"/>
            <a:ext cx="4631055" cy="2209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37041" t="23516" r="37735" b="19106"/>
          <a:stretch/>
        </p:blipFill>
        <p:spPr bwMode="auto">
          <a:xfrm>
            <a:off x="9274002" y="2291195"/>
            <a:ext cx="1711325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28928" t="14819" r="14981" b="29452"/>
          <a:stretch/>
        </p:blipFill>
        <p:spPr bwMode="auto">
          <a:xfrm>
            <a:off x="5936225" y="2572182"/>
            <a:ext cx="2914015" cy="1628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1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6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ACOPLE DE CHAPA METÁLICA</a:t>
            </a:r>
            <a:endParaRPr lang="es-EC" sz="32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0658" r="35150" b="27278"/>
          <a:stretch/>
        </p:blipFill>
        <p:spPr bwMode="auto">
          <a:xfrm>
            <a:off x="2256134" y="1948232"/>
            <a:ext cx="5439067" cy="321867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RODAMIENTOS PARA RODILLOS GUÍA PARA BASE MÓVIL</a:t>
            </a:r>
            <a:endParaRPr lang="es-EC" sz="32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8529" r="18844" b="22429"/>
          <a:stretch/>
        </p:blipFill>
        <p:spPr bwMode="auto">
          <a:xfrm>
            <a:off x="2831335" y="2481345"/>
            <a:ext cx="5507943" cy="302708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33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5633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GENERALIDADES</a:t>
            </a:r>
            <a:endParaRPr lang="es-ES" sz="4400" dirty="0"/>
          </a:p>
        </p:txBody>
      </p:sp>
      <p:pic>
        <p:nvPicPr>
          <p:cNvPr id="4" name="Picture 2" descr="Impresión por Transferencia de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9" y="2430592"/>
            <a:ext cx="4277504" cy="2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presión de transferencia por inmers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59" y="2438723"/>
            <a:ext cx="4713799" cy="21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>
                <a:solidFill>
                  <a:schemeClr val="accent1"/>
                </a:solidFill>
              </a:rPr>
              <a:t>SELECCIÓN ELEMENTOS ELÉCTRICOS, ELECTRÓNICOS Y CONTROL</a:t>
            </a:r>
            <a:endParaRPr lang="es-EC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05663" y="904136"/>
            <a:ext cx="4236189" cy="4053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NIQUELINAS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MOTOR ELÉCTRICO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VARIADOR </a:t>
            </a:r>
            <a:r>
              <a:rPr lang="es-ES" dirty="0"/>
              <a:t>DE </a:t>
            </a:r>
            <a:r>
              <a:rPr lang="es-ES" dirty="0" smtClean="0"/>
              <a:t>FRECUENCIA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BOMBA </a:t>
            </a:r>
            <a:r>
              <a:rPr lang="es-ES" dirty="0"/>
              <a:t>ELÉCTRICA DE </a:t>
            </a:r>
            <a:r>
              <a:rPr lang="es-ES" dirty="0" smtClean="0"/>
              <a:t>AGUA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SENSOR </a:t>
            </a:r>
            <a:r>
              <a:rPr lang="es-ES" dirty="0"/>
              <a:t>DE </a:t>
            </a:r>
            <a:r>
              <a:rPr lang="es-ES" dirty="0" smtClean="0"/>
              <a:t>TEMPERATURA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SENSOR </a:t>
            </a:r>
            <a:r>
              <a:rPr lang="es-ES" dirty="0"/>
              <a:t>DE </a:t>
            </a:r>
            <a:r>
              <a:rPr lang="es-ES" dirty="0" smtClean="0"/>
              <a:t>NIVEL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SENSORES </a:t>
            </a:r>
            <a:r>
              <a:rPr lang="es-ES" dirty="0"/>
              <a:t>DE </a:t>
            </a:r>
            <a:r>
              <a:rPr lang="es-ES" dirty="0" smtClean="0"/>
              <a:t>POSICIÓN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CONTROLADOR </a:t>
            </a:r>
            <a:r>
              <a:rPr lang="es-ES" dirty="0"/>
              <a:t>DE LA </a:t>
            </a:r>
            <a:r>
              <a:rPr lang="es-ES" dirty="0" smtClean="0"/>
              <a:t>MÁQUINA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CONTROLADOR </a:t>
            </a:r>
            <a:r>
              <a:rPr lang="es-ES" dirty="0"/>
              <a:t>DE TEMPERATURA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408" t="20152" r="29481" b="8749"/>
          <a:stretch/>
        </p:blipFill>
        <p:spPr>
          <a:xfrm>
            <a:off x="5241852" y="407624"/>
            <a:ext cx="5655734" cy="60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DISTRIBUCIÓN DE GABINETE DE CONTROL</a:t>
            </a:r>
            <a:endParaRPr lang="es-EC" sz="32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11521" r="40134" b="18321"/>
          <a:stretch/>
        </p:blipFill>
        <p:spPr bwMode="auto">
          <a:xfrm>
            <a:off x="853830" y="1655566"/>
            <a:ext cx="5908099" cy="3881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37495" r="53550" b="39453"/>
          <a:stretch/>
        </p:blipFill>
        <p:spPr bwMode="auto">
          <a:xfrm>
            <a:off x="7171981" y="3542949"/>
            <a:ext cx="2480019" cy="160192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978472" y="2275484"/>
            <a:ext cx="32134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 smtClean="0"/>
              <a:t>MANDO A DISTANCIA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9438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SIMULACIÓN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41098" t="24456" r="23624" b="10953"/>
          <a:stretch/>
        </p:blipFill>
        <p:spPr bwMode="auto">
          <a:xfrm>
            <a:off x="677334" y="1270000"/>
            <a:ext cx="5219700" cy="537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42156" t="45778" r="25036" b="10640"/>
          <a:stretch/>
        </p:blipFill>
        <p:spPr bwMode="auto">
          <a:xfrm>
            <a:off x="5942811" y="1740814"/>
            <a:ext cx="5019675" cy="375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30083"/>
            <a:ext cx="8596668" cy="38807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 smtClean="0"/>
              <a:t>Se diseñó una máquina </a:t>
            </a:r>
            <a:r>
              <a:rPr lang="es-ES" dirty="0" err="1" smtClean="0"/>
              <a:t>semi</a:t>
            </a:r>
            <a:r>
              <a:rPr lang="es-ES" dirty="0" smtClean="0"/>
              <a:t>-automática para el proceso de impresión por transferencia de agua. </a:t>
            </a:r>
            <a:r>
              <a:rPr lang="es-EC" dirty="0" smtClean="0"/>
              <a:t>Caso específico – MIVILTECH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/>
              <a:t>Los tres tipos de mando de la máquina ofrece un mayor control del proceso y flexibilidad para diferentes tipos de autopartes de autobús dentro de las dimensiones del proyecto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/>
              <a:t>Se comprueba el sistema de control del proceso de la máquina de impresión por transferencia de agua al simular la programación mediante un software libre.</a:t>
            </a:r>
            <a:endParaRPr lang="es-ES" dirty="0" smtClean="0"/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dirty="0"/>
              <a:t>De acuerdo a los resultados obtenidos en el capítulo de análisis financiero, se ratifica la viabilidad del proyecto.</a:t>
            </a:r>
            <a:endParaRPr lang="es-EC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632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b="1" dirty="0"/>
              <a:t>Implementar la máquina de impresión por transferencia de agua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b="1" dirty="0"/>
              <a:t>Previa la construcción de la máquina verificar la disponibilidad de los elementos, y la maquinaria adecuada para la manufactura en especial para el caso del tornillo de potencia y la tuerca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b="1" dirty="0"/>
              <a:t>Para la construcción usar los elementos descritos en el proyecto para evitar el sobredimensionamiento o el fallo de la máquina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" b="1" dirty="0"/>
              <a:t>Colocar a la máquina de impresión por transferencia de agua en una zona cubierta y libre de impurezas en el aire.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8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Requerimientos	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72937"/>
            <a:ext cx="8596668" cy="436842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Tanque de material adecuado</a:t>
            </a:r>
          </a:p>
          <a:p>
            <a:r>
              <a:rPr lang="es-ES" sz="2400" dirty="0" smtClean="0"/>
              <a:t>Nivel correcto de agua</a:t>
            </a:r>
          </a:p>
          <a:p>
            <a:r>
              <a:rPr lang="es-ES" sz="2400" dirty="0" smtClean="0"/>
              <a:t>Temperatura ideal de agua</a:t>
            </a:r>
          </a:p>
          <a:p>
            <a:r>
              <a:rPr lang="es-ES" sz="2400" dirty="0" smtClean="0"/>
              <a:t>Proceso automático ascenso y descenso </a:t>
            </a:r>
          </a:p>
          <a:p>
            <a:r>
              <a:rPr lang="es-ES" sz="2400" dirty="0" smtClean="0"/>
              <a:t>Sistema de recirculación de agua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367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15" y="12642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sz="22100" dirty="0" smtClean="0"/>
              <a:t>DISEÑO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16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ALTERNATIVAS DE DISEÑO DEL TANQUE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3" t="16959" r="28617" b="27486"/>
          <a:stretch/>
        </p:blipFill>
        <p:spPr bwMode="auto">
          <a:xfrm>
            <a:off x="2533879" y="1930400"/>
            <a:ext cx="6241545" cy="398949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6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27775" cy="59574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DIMENSIONAMIENTO “ETAPA B” DEL TANQUE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77334" y="1346283"/>
            <a:ext cx="3078936" cy="126183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Dimensiones etapa más grande del autoparte</a:t>
            </a:r>
          </a:p>
          <a:p>
            <a:endParaRPr lang="es-ES" sz="24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8752" t="14737" r="19038" b="9699"/>
          <a:stretch/>
        </p:blipFill>
        <p:spPr bwMode="auto">
          <a:xfrm>
            <a:off x="3756270" y="1346283"/>
            <a:ext cx="2727902" cy="2254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l="32632" t="25712" r="6503" b="26629"/>
          <a:stretch/>
        </p:blipFill>
        <p:spPr bwMode="auto">
          <a:xfrm>
            <a:off x="488373" y="4415418"/>
            <a:ext cx="3267897" cy="1547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27340" t="17558" r="18686" b="10639"/>
          <a:stretch/>
        </p:blipFill>
        <p:spPr bwMode="auto">
          <a:xfrm>
            <a:off x="3915838" y="3979718"/>
            <a:ext cx="3139590" cy="198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5"/>
          <a:srcRect l="29104" t="21321" r="36148" b="19104"/>
          <a:stretch/>
        </p:blipFill>
        <p:spPr bwMode="auto">
          <a:xfrm>
            <a:off x="7336612" y="3979718"/>
            <a:ext cx="2368497" cy="198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Marcador de contenido 5"/>
          <p:cNvSpPr txBox="1">
            <a:spLocks/>
          </p:cNvSpPr>
          <p:nvPr/>
        </p:nvSpPr>
        <p:spPr>
          <a:xfrm>
            <a:off x="6626173" y="1346283"/>
            <a:ext cx="3078936" cy="196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ETAPA B</a:t>
            </a:r>
          </a:p>
          <a:p>
            <a:pPr marL="0" indent="0">
              <a:buNone/>
            </a:pPr>
            <a:r>
              <a:rPr lang="es-ES" sz="2400" dirty="0" smtClean="0"/>
              <a:t>Largo: 2600 mm</a:t>
            </a:r>
          </a:p>
          <a:p>
            <a:pPr marL="0" indent="0">
              <a:buNone/>
            </a:pPr>
            <a:r>
              <a:rPr lang="es-ES" sz="2400" dirty="0" smtClean="0"/>
              <a:t>Ancho: 1300 mm</a:t>
            </a:r>
          </a:p>
          <a:p>
            <a:pPr marL="0" indent="0">
              <a:buNone/>
            </a:pPr>
            <a:r>
              <a:rPr lang="es-ES" sz="2400" dirty="0" smtClean="0"/>
              <a:t>Alto: 1100 mm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19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DEL TANQUE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16408" r="20952" b="9063"/>
          <a:stretch/>
        </p:blipFill>
        <p:spPr bwMode="auto">
          <a:xfrm>
            <a:off x="2128429" y="1598729"/>
            <a:ext cx="6407140" cy="380578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35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ESPESOR DE LA PLACA PARA BASE DEL TANQUE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54425" y="280612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9626" r="48974" b="27866"/>
          <a:stretch/>
        </p:blipFill>
        <p:spPr bwMode="auto">
          <a:xfrm>
            <a:off x="677334" y="2095653"/>
            <a:ext cx="4373696" cy="34898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1" t="28123" r="13932" b="25145"/>
          <a:stretch/>
        </p:blipFill>
        <p:spPr bwMode="auto">
          <a:xfrm>
            <a:off x="5498452" y="2424846"/>
            <a:ext cx="5176892" cy="28315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ESPESOR DE PLACAS LATERALES DEL TANQUE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54425" y="280612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2108" r="52125" b="25801"/>
          <a:stretch/>
        </p:blipFill>
        <p:spPr bwMode="auto">
          <a:xfrm>
            <a:off x="677334" y="2167067"/>
            <a:ext cx="4105275" cy="3390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3592" r="29240" b="5313"/>
          <a:stretch/>
        </p:blipFill>
        <p:spPr bwMode="auto">
          <a:xfrm>
            <a:off x="5715247" y="2300584"/>
            <a:ext cx="4508405" cy="311416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0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416</Words>
  <Application>Microsoft Office PowerPoint</Application>
  <PresentationFormat>Panorámica</PresentationFormat>
  <Paragraphs>83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CARRERA DE INGENIERÍA MECATRÓNICA   TESIS PREVIO LA OBTENCIÓN DEL TÍTULO DE INGENIERO EN MECATRÓNICA  “DISEÑO DE UNA MÁQUINA SEMI-AUTOMÁTICA PARA EL PROCESO DE IMPRESIÓN POR TRANSFERENCIA DE AGUA PARA AUTOPARTES DE AUTOBÚS. CASO ESPECÍFICO - MIVILTECH”  AUTOR: JUAN FRANCISCO MUÑOZ GUZMÁN  DIRECTOR: ING. LEIVA CRISTIAN CODIRECTOR: ING. MÉNDEZ GUILLERMO  2015</vt:lpstr>
      <vt:lpstr>GENERALIDADES</vt:lpstr>
      <vt:lpstr>Requerimientos </vt:lpstr>
      <vt:lpstr>DISEÑO</vt:lpstr>
      <vt:lpstr>ALTERNATIVAS DE DISEÑO DEL TANQUE</vt:lpstr>
      <vt:lpstr>DIMENSIONAMIENTO “ETAPA B” DEL TANQUE </vt:lpstr>
      <vt:lpstr>ESQUEMA DEL TANQUE</vt:lpstr>
      <vt:lpstr>CÁLCULO DE ESPESOR DE LA PLACA PARA BASE DEL TANQUE</vt:lpstr>
      <vt:lpstr>CÁLCULO DE ESPESOR DE PLACAS LATERALES DEL TANQUE</vt:lpstr>
      <vt:lpstr>SELECCIÓN DE RIGIDIZADORES PARA ANILLO SUPERIOR , INFERIOR Y PAREDES DEL TANQUE</vt:lpstr>
      <vt:lpstr>SELECCIÓN DE PEDESTALES NIVELADORES PARA EL TANQUE</vt:lpstr>
      <vt:lpstr>Presentación de PowerPoint</vt:lpstr>
      <vt:lpstr>DISEÑO DE LA ESTRUCTURA Y SISTEMA DE ELEVACIÓN</vt:lpstr>
      <vt:lpstr>ESQUEMA GENERAL DE LA MÁQUINA</vt:lpstr>
      <vt:lpstr>DISEÑO DE RODILLOS GUÍAS PARA BASE MÓVIL</vt:lpstr>
      <vt:lpstr>SISTEMA DE ELEVACIÓN</vt:lpstr>
      <vt:lpstr>DISEÑO DEL MECANISMO DE ACOPLE ENTRE TUERCA Y ESTRUCTURA</vt:lpstr>
      <vt:lpstr>ACOPLE DE CHAPA METÁLICA</vt:lpstr>
      <vt:lpstr>RODAMIENTOS PARA RODILLOS GUÍA PARA BASE MÓVIL</vt:lpstr>
      <vt:lpstr>Presentación de PowerPoint</vt:lpstr>
      <vt:lpstr>Presentación de PowerPoint</vt:lpstr>
      <vt:lpstr>DISTRIBUCIÓN DE GABINETE DE CONTROL</vt:lpstr>
      <vt:lpstr>SIMULACIÓN</vt:lpstr>
      <vt:lpstr>CONCLUSIONES</vt:lpstr>
      <vt:lpstr>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Diseñar una máquina semi-automática para el proceso de impresión por transferencia de agua para autopartes de autobús. Caso específico – MIVILTECH.</dc:title>
  <dc:creator>Sony Vaio FMG</dc:creator>
  <cp:lastModifiedBy>Sony Vaio FMG</cp:lastModifiedBy>
  <cp:revision>265</cp:revision>
  <dcterms:created xsi:type="dcterms:W3CDTF">2015-03-30T23:24:04Z</dcterms:created>
  <dcterms:modified xsi:type="dcterms:W3CDTF">2015-04-29T06:07:54Z</dcterms:modified>
</cp:coreProperties>
</file>