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62" r:id="rId4"/>
    <p:sldId id="303" r:id="rId5"/>
    <p:sldId id="263" r:id="rId6"/>
    <p:sldId id="306" r:id="rId7"/>
    <p:sldId id="307" r:id="rId8"/>
    <p:sldId id="280" r:id="rId9"/>
    <p:sldId id="275" r:id="rId10"/>
    <p:sldId id="268" r:id="rId11"/>
    <p:sldId id="295" r:id="rId12"/>
    <p:sldId id="296" r:id="rId13"/>
    <p:sldId id="269" r:id="rId14"/>
    <p:sldId id="292" r:id="rId15"/>
    <p:sldId id="293" r:id="rId16"/>
    <p:sldId id="289" r:id="rId17"/>
    <p:sldId id="290" r:id="rId18"/>
    <p:sldId id="291" r:id="rId19"/>
    <p:sldId id="308" r:id="rId20"/>
    <p:sldId id="285" r:id="rId21"/>
    <p:sldId id="270" r:id="rId22"/>
    <p:sldId id="271" r:id="rId23"/>
    <p:sldId id="300" r:id="rId24"/>
    <p:sldId id="272" r:id="rId25"/>
    <p:sldId id="309" r:id="rId26"/>
    <p:sldId id="281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B458B-61C6-4AF1-9927-FB6D317D9EC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A90DF02-BA04-4B1E-8D31-130F920CBE91}">
      <dgm:prSet phldrT="[Texto]" custT="1"/>
      <dgm:spPr/>
      <dgm:t>
        <a:bodyPr/>
        <a:lstStyle/>
        <a:p>
          <a:r>
            <a:rPr lang="es-EC" sz="3200" dirty="0" smtClean="0"/>
            <a:t>Objetivo General</a:t>
          </a:r>
          <a:endParaRPr lang="es-EC" sz="3200" dirty="0"/>
        </a:p>
      </dgm:t>
    </dgm:pt>
    <dgm:pt modelId="{686620B6-DCED-44E5-8533-075C953F972E}" type="parTrans" cxnId="{C726D5A4-60AE-447A-B544-5F87D9D69005}">
      <dgm:prSet/>
      <dgm:spPr/>
      <dgm:t>
        <a:bodyPr/>
        <a:lstStyle/>
        <a:p>
          <a:endParaRPr lang="es-EC"/>
        </a:p>
      </dgm:t>
    </dgm:pt>
    <dgm:pt modelId="{A891461A-AB11-4F95-AC7F-8099B57BDFC5}" type="sibTrans" cxnId="{C726D5A4-60AE-447A-B544-5F87D9D69005}">
      <dgm:prSet/>
      <dgm:spPr/>
      <dgm:t>
        <a:bodyPr/>
        <a:lstStyle/>
        <a:p>
          <a:endParaRPr lang="es-EC"/>
        </a:p>
      </dgm:t>
    </dgm:pt>
    <dgm:pt modelId="{1D63BEB6-4158-41D8-8D94-C0A6AA84A37D}">
      <dgm:prSet phldrT="[Texto]"/>
      <dgm:spPr/>
      <dgm:t>
        <a:bodyPr/>
        <a:lstStyle/>
        <a:p>
          <a:r>
            <a:rPr lang="es-ES" dirty="0" smtClean="0"/>
            <a:t>Analizar, diseñar e implementar un Sistema Web que permita automatizar el proceso de inscripción y matriculación en el Plantel Educativo “</a:t>
          </a:r>
          <a:r>
            <a:rPr lang="es-ES" dirty="0" err="1" smtClean="0"/>
            <a:t>Reuven</a:t>
          </a:r>
          <a:r>
            <a:rPr lang="es-ES" dirty="0" smtClean="0"/>
            <a:t> </a:t>
          </a:r>
          <a:r>
            <a:rPr lang="es-ES" dirty="0" err="1" smtClean="0"/>
            <a:t>Feuerstein</a:t>
          </a:r>
          <a:r>
            <a:rPr lang="es-ES" dirty="0" smtClean="0"/>
            <a:t>” de la ciudad de Quito, tomando en cuenta las necesidades de los diferentes usuarios y estableciendo un  canal de comunicación virtual entre los diferentes beneficiarios.</a:t>
          </a:r>
          <a:endParaRPr lang="es-EC" dirty="0"/>
        </a:p>
      </dgm:t>
    </dgm:pt>
    <dgm:pt modelId="{A3273274-5AF7-4053-A477-EEB240555EED}" type="parTrans" cxnId="{F9CAC3E7-A591-4D19-8606-26EFBC0C5538}">
      <dgm:prSet/>
      <dgm:spPr/>
      <dgm:t>
        <a:bodyPr/>
        <a:lstStyle/>
        <a:p>
          <a:endParaRPr lang="es-EC"/>
        </a:p>
      </dgm:t>
    </dgm:pt>
    <dgm:pt modelId="{441BCDD9-4C72-4653-AF03-8692933A1DEB}" type="sibTrans" cxnId="{F9CAC3E7-A591-4D19-8606-26EFBC0C5538}">
      <dgm:prSet/>
      <dgm:spPr/>
      <dgm:t>
        <a:bodyPr/>
        <a:lstStyle/>
        <a:p>
          <a:endParaRPr lang="es-EC"/>
        </a:p>
      </dgm:t>
    </dgm:pt>
    <dgm:pt modelId="{A49042EC-0748-4A09-91B2-175EE20EDD60}" type="pres">
      <dgm:prSet presAssocID="{C1FB458B-61C6-4AF1-9927-FB6D317D9E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960F362-0F0B-4309-8754-C7CFB020A73B}" type="pres">
      <dgm:prSet presAssocID="{1A90DF02-BA04-4B1E-8D31-130F920CBE91}" presName="linNode" presStyleCnt="0"/>
      <dgm:spPr/>
    </dgm:pt>
    <dgm:pt modelId="{9811AACD-A938-4F3F-957D-A62AE1980836}" type="pres">
      <dgm:prSet presAssocID="{1A90DF02-BA04-4B1E-8D31-130F920CBE91}" presName="parentShp" presStyleLbl="node1" presStyleIdx="0" presStyleCnt="1" custScaleX="78571" custScaleY="8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558E6-85D8-4789-BB82-4C41EF9E3BC0}" type="pres">
      <dgm:prSet presAssocID="{1A90DF02-BA04-4B1E-8D31-130F920CBE91}" presName="childShp" presStyleLbl="bgAccFollowNode1" presStyleIdx="0" presStyleCnt="1" custScaleX="114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0CC15C-24BF-4486-8355-AA319ADBD6C3}" type="presOf" srcId="{1A90DF02-BA04-4B1E-8D31-130F920CBE91}" destId="{9811AACD-A938-4F3F-957D-A62AE1980836}" srcOrd="0" destOrd="0" presId="urn:microsoft.com/office/officeart/2005/8/layout/vList6"/>
    <dgm:cxn modelId="{D30A5311-4699-4F58-93C8-B7DE65E3BFE0}" type="presOf" srcId="{1D63BEB6-4158-41D8-8D94-C0A6AA84A37D}" destId="{96C558E6-85D8-4789-BB82-4C41EF9E3BC0}" srcOrd="0" destOrd="0" presId="urn:microsoft.com/office/officeart/2005/8/layout/vList6"/>
    <dgm:cxn modelId="{C726D5A4-60AE-447A-B544-5F87D9D69005}" srcId="{C1FB458B-61C6-4AF1-9927-FB6D317D9EC9}" destId="{1A90DF02-BA04-4B1E-8D31-130F920CBE91}" srcOrd="0" destOrd="0" parTransId="{686620B6-DCED-44E5-8533-075C953F972E}" sibTransId="{A891461A-AB11-4F95-AC7F-8099B57BDFC5}"/>
    <dgm:cxn modelId="{F426E848-65B9-48D6-9468-CD3A7C0B1472}" type="presOf" srcId="{C1FB458B-61C6-4AF1-9927-FB6D317D9EC9}" destId="{A49042EC-0748-4A09-91B2-175EE20EDD60}" srcOrd="0" destOrd="0" presId="urn:microsoft.com/office/officeart/2005/8/layout/vList6"/>
    <dgm:cxn modelId="{F9CAC3E7-A591-4D19-8606-26EFBC0C5538}" srcId="{1A90DF02-BA04-4B1E-8D31-130F920CBE91}" destId="{1D63BEB6-4158-41D8-8D94-C0A6AA84A37D}" srcOrd="0" destOrd="0" parTransId="{A3273274-5AF7-4053-A477-EEB240555EED}" sibTransId="{441BCDD9-4C72-4653-AF03-8692933A1DEB}"/>
    <dgm:cxn modelId="{3EEB541B-9F2B-496A-A9A4-2B74DFD298EB}" type="presParOf" srcId="{A49042EC-0748-4A09-91B2-175EE20EDD60}" destId="{B960F362-0F0B-4309-8754-C7CFB020A73B}" srcOrd="0" destOrd="0" presId="urn:microsoft.com/office/officeart/2005/8/layout/vList6"/>
    <dgm:cxn modelId="{5B38AB67-1389-41A1-A6BD-81BE1BCB826A}" type="presParOf" srcId="{B960F362-0F0B-4309-8754-C7CFB020A73B}" destId="{9811AACD-A938-4F3F-957D-A62AE1980836}" srcOrd="0" destOrd="0" presId="urn:microsoft.com/office/officeart/2005/8/layout/vList6"/>
    <dgm:cxn modelId="{F621F4FD-FC5C-446B-B546-9953E9E052D7}" type="presParOf" srcId="{B960F362-0F0B-4309-8754-C7CFB020A73B}" destId="{96C558E6-85D8-4789-BB82-4C41EF9E3B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402E2-9777-44DD-B434-67F8F2847C9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052AC3-537A-478D-B33D-979B47FF8B12}">
      <dgm:prSet phldrT="[Texto]" custT="1"/>
      <dgm:spPr/>
      <dgm:t>
        <a:bodyPr/>
        <a:lstStyle/>
        <a:p>
          <a:r>
            <a:rPr lang="es-EC" sz="3200" dirty="0" smtClean="0"/>
            <a:t>Objetivos Específicos</a:t>
          </a:r>
          <a:endParaRPr lang="es-EC" sz="3200" dirty="0"/>
        </a:p>
      </dgm:t>
    </dgm:pt>
    <dgm:pt modelId="{124469C8-DD08-47E8-BBEE-063D3B3C628A}" type="parTrans" cxnId="{A2363D88-D3F6-4F87-B760-7C4A1B4EEEC1}">
      <dgm:prSet/>
      <dgm:spPr/>
      <dgm:t>
        <a:bodyPr/>
        <a:lstStyle/>
        <a:p>
          <a:endParaRPr lang="es-EC"/>
        </a:p>
      </dgm:t>
    </dgm:pt>
    <dgm:pt modelId="{92ED07A4-8FC8-48D7-9BA1-83BFEDB4D56C}" type="sibTrans" cxnId="{A2363D88-D3F6-4F87-B760-7C4A1B4EEEC1}">
      <dgm:prSet/>
      <dgm:spPr/>
      <dgm:t>
        <a:bodyPr/>
        <a:lstStyle/>
        <a:p>
          <a:endParaRPr lang="es-EC"/>
        </a:p>
      </dgm:t>
    </dgm:pt>
    <dgm:pt modelId="{5C302EF9-EC49-4382-9AB3-495DC501BA3B}">
      <dgm:prSet phldrT="[Texto]" custT="1"/>
      <dgm:spPr/>
      <dgm:t>
        <a:bodyPr/>
        <a:lstStyle/>
        <a:p>
          <a:pPr algn="just"/>
          <a:r>
            <a:rPr lang="es-ES" sz="1500" dirty="0" smtClean="0"/>
            <a:t>Aplicar una metodología basada en ingeniería web que se apoye en el UWE   el cual fundamentará el desarrollo del proyecto.</a:t>
          </a:r>
          <a:endParaRPr lang="es-EC" sz="1500" dirty="0"/>
        </a:p>
      </dgm:t>
    </dgm:pt>
    <dgm:pt modelId="{77F6A52D-568E-48ED-BE46-D8E9D95129B3}" type="parTrans" cxnId="{5EAD3F2F-4EE6-4B5A-85A8-4B34E111BB7A}">
      <dgm:prSet/>
      <dgm:spPr/>
      <dgm:t>
        <a:bodyPr/>
        <a:lstStyle/>
        <a:p>
          <a:endParaRPr lang="es-EC"/>
        </a:p>
      </dgm:t>
    </dgm:pt>
    <dgm:pt modelId="{BF611354-608E-4343-8244-1F5568894C5E}" type="sibTrans" cxnId="{5EAD3F2F-4EE6-4B5A-85A8-4B34E111BB7A}">
      <dgm:prSet/>
      <dgm:spPr/>
      <dgm:t>
        <a:bodyPr/>
        <a:lstStyle/>
        <a:p>
          <a:endParaRPr lang="es-EC"/>
        </a:p>
      </dgm:t>
    </dgm:pt>
    <dgm:pt modelId="{8D34F777-6425-4F99-BDFB-56DE60C2104B}">
      <dgm:prSet custT="1"/>
      <dgm:spPr/>
      <dgm:t>
        <a:bodyPr/>
        <a:lstStyle/>
        <a:p>
          <a:pPr algn="just"/>
          <a:r>
            <a:rPr lang="es-ES" sz="1500" dirty="0" smtClean="0"/>
            <a:t>Analizar los requisitos funcionales del sistema.</a:t>
          </a:r>
          <a:endParaRPr lang="es-EC" sz="1500" dirty="0" smtClean="0"/>
        </a:p>
      </dgm:t>
    </dgm:pt>
    <dgm:pt modelId="{01283531-8676-4257-8E90-19CAAA439FC1}" type="parTrans" cxnId="{1534521D-0659-4EC1-9915-FFEC82EEE74E}">
      <dgm:prSet/>
      <dgm:spPr/>
      <dgm:t>
        <a:bodyPr/>
        <a:lstStyle/>
        <a:p>
          <a:endParaRPr lang="es-EC"/>
        </a:p>
      </dgm:t>
    </dgm:pt>
    <dgm:pt modelId="{82FAC758-04D8-4BFA-8892-2A1976FD50AF}" type="sibTrans" cxnId="{1534521D-0659-4EC1-9915-FFEC82EEE74E}">
      <dgm:prSet/>
      <dgm:spPr/>
      <dgm:t>
        <a:bodyPr/>
        <a:lstStyle/>
        <a:p>
          <a:endParaRPr lang="es-EC"/>
        </a:p>
      </dgm:t>
    </dgm:pt>
    <dgm:pt modelId="{FDC76D6E-A20C-4B2F-8BE2-93E030F1CB5D}">
      <dgm:prSet custT="1"/>
      <dgm:spPr/>
      <dgm:t>
        <a:bodyPr/>
        <a:lstStyle/>
        <a:p>
          <a:pPr algn="just"/>
          <a:r>
            <a:rPr lang="es-ES" sz="1500" dirty="0" smtClean="0"/>
            <a:t>Diseñar e implementar el sistema Web como solución.</a:t>
          </a:r>
          <a:endParaRPr lang="es-EC" sz="1500" dirty="0" smtClean="0"/>
        </a:p>
      </dgm:t>
    </dgm:pt>
    <dgm:pt modelId="{BF75A7A2-A338-4DA3-BD61-7244EE6972C0}" type="parTrans" cxnId="{CF08EDFD-4D56-412B-BD31-D6AD1C0CF89A}">
      <dgm:prSet/>
      <dgm:spPr/>
      <dgm:t>
        <a:bodyPr/>
        <a:lstStyle/>
        <a:p>
          <a:endParaRPr lang="es-EC"/>
        </a:p>
      </dgm:t>
    </dgm:pt>
    <dgm:pt modelId="{48E7E5F5-2A15-4741-BC48-E278D9DF52B5}" type="sibTrans" cxnId="{CF08EDFD-4D56-412B-BD31-D6AD1C0CF89A}">
      <dgm:prSet/>
      <dgm:spPr/>
      <dgm:t>
        <a:bodyPr/>
        <a:lstStyle/>
        <a:p>
          <a:endParaRPr lang="es-EC"/>
        </a:p>
      </dgm:t>
    </dgm:pt>
    <dgm:pt modelId="{EFBE1C1C-4221-4FCC-AAD4-831251F1B02D}">
      <dgm:prSet custT="1"/>
      <dgm:spPr/>
      <dgm:t>
        <a:bodyPr/>
        <a:lstStyle/>
        <a:p>
          <a:pPr algn="just"/>
          <a:r>
            <a:rPr lang="es-ES" sz="1500" dirty="0" smtClean="0"/>
            <a:t>Proporcionar al área de Secretaría y a los padres de familia de una herramienta que facilite el proceso de inscripción y matriculación de los estudiantes nuevos y/o antiguos por medio del internet.</a:t>
          </a:r>
          <a:endParaRPr lang="es-EC" sz="1500" dirty="0" smtClean="0"/>
        </a:p>
      </dgm:t>
    </dgm:pt>
    <dgm:pt modelId="{49069543-D544-4173-ADDA-7812D91CF5AB}" type="parTrans" cxnId="{BF362F4F-4154-4122-BCBE-CD74049F822C}">
      <dgm:prSet/>
      <dgm:spPr/>
      <dgm:t>
        <a:bodyPr/>
        <a:lstStyle/>
        <a:p>
          <a:endParaRPr lang="es-EC"/>
        </a:p>
      </dgm:t>
    </dgm:pt>
    <dgm:pt modelId="{95DAAC9E-5DE1-4C9F-BC11-635610961DBB}" type="sibTrans" cxnId="{BF362F4F-4154-4122-BCBE-CD74049F822C}">
      <dgm:prSet/>
      <dgm:spPr/>
      <dgm:t>
        <a:bodyPr/>
        <a:lstStyle/>
        <a:p>
          <a:endParaRPr lang="es-EC"/>
        </a:p>
      </dgm:t>
    </dgm:pt>
    <dgm:pt modelId="{CFF3E878-DA9D-49C4-9FD0-1AFF6E1E021F}">
      <dgm:prSet custT="1"/>
      <dgm:spPr/>
      <dgm:t>
        <a:bodyPr/>
        <a:lstStyle/>
        <a:p>
          <a:pPr algn="just"/>
          <a:r>
            <a:rPr lang="es-ES" sz="1500" dirty="0" smtClean="0"/>
            <a:t>Presentar un servicio fácil, ágil y seguro que permita tanto a los estudiantes como a la institución realizar el proceso de matriculación.</a:t>
          </a:r>
          <a:endParaRPr lang="es-EC" sz="1500" dirty="0"/>
        </a:p>
      </dgm:t>
    </dgm:pt>
    <dgm:pt modelId="{AE6D5A27-3CF3-4832-A296-B656A1B51D2D}" type="parTrans" cxnId="{4AAEE904-10A3-4180-B416-CF87039B1649}">
      <dgm:prSet/>
      <dgm:spPr/>
      <dgm:t>
        <a:bodyPr/>
        <a:lstStyle/>
        <a:p>
          <a:endParaRPr lang="es-EC"/>
        </a:p>
      </dgm:t>
    </dgm:pt>
    <dgm:pt modelId="{4FF671CD-C8FE-4FC7-AB76-C1291C30E1E7}" type="sibTrans" cxnId="{4AAEE904-10A3-4180-B416-CF87039B1649}">
      <dgm:prSet/>
      <dgm:spPr/>
      <dgm:t>
        <a:bodyPr/>
        <a:lstStyle/>
        <a:p>
          <a:endParaRPr lang="es-EC"/>
        </a:p>
      </dgm:t>
    </dgm:pt>
    <dgm:pt modelId="{0722A233-BA98-46C3-B59A-C5305CB9ECF8}" type="pres">
      <dgm:prSet presAssocID="{5B4402E2-9777-44DD-B434-67F8F2847C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5E92AD-D8BB-4699-B00C-08D1F121D3AF}" type="pres">
      <dgm:prSet presAssocID="{88052AC3-537A-478D-B33D-979B47FF8B12}" presName="linNode" presStyleCnt="0"/>
      <dgm:spPr/>
    </dgm:pt>
    <dgm:pt modelId="{DDF6AA30-7710-4A15-A039-940135893984}" type="pres">
      <dgm:prSet presAssocID="{88052AC3-537A-478D-B33D-979B47FF8B12}" presName="parentShp" presStyleLbl="node1" presStyleIdx="0" presStyleCnt="1" custScaleX="75499" custScaleY="721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53B28B-94DF-4084-89E6-0DDD8974FEC2}" type="pres">
      <dgm:prSet presAssocID="{88052AC3-537A-478D-B33D-979B47FF8B12}" presName="childShp" presStyleLbl="bgAccFollowNode1" presStyleIdx="0" presStyleCnt="1" custScaleX="112914" custScaleY="1001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EABDCA-B1E9-417C-9BB4-C49F15CF858B}" type="presOf" srcId="{EFBE1C1C-4221-4FCC-AAD4-831251F1B02D}" destId="{6453B28B-94DF-4084-89E6-0DDD8974FEC2}" srcOrd="0" destOrd="3" presId="urn:microsoft.com/office/officeart/2005/8/layout/vList6"/>
    <dgm:cxn modelId="{CF08EDFD-4D56-412B-BD31-D6AD1C0CF89A}" srcId="{88052AC3-537A-478D-B33D-979B47FF8B12}" destId="{FDC76D6E-A20C-4B2F-8BE2-93E030F1CB5D}" srcOrd="2" destOrd="0" parTransId="{BF75A7A2-A338-4DA3-BD61-7244EE6972C0}" sibTransId="{48E7E5F5-2A15-4741-BC48-E278D9DF52B5}"/>
    <dgm:cxn modelId="{955437A4-4617-429C-BD53-B8860563AED0}" type="presOf" srcId="{CFF3E878-DA9D-49C4-9FD0-1AFF6E1E021F}" destId="{6453B28B-94DF-4084-89E6-0DDD8974FEC2}" srcOrd="0" destOrd="4" presId="urn:microsoft.com/office/officeart/2005/8/layout/vList6"/>
    <dgm:cxn modelId="{A2363D88-D3F6-4F87-B760-7C4A1B4EEEC1}" srcId="{5B4402E2-9777-44DD-B434-67F8F2847C9C}" destId="{88052AC3-537A-478D-B33D-979B47FF8B12}" srcOrd="0" destOrd="0" parTransId="{124469C8-DD08-47E8-BBEE-063D3B3C628A}" sibTransId="{92ED07A4-8FC8-48D7-9BA1-83BFEDB4D56C}"/>
    <dgm:cxn modelId="{5EAD3F2F-4EE6-4B5A-85A8-4B34E111BB7A}" srcId="{88052AC3-537A-478D-B33D-979B47FF8B12}" destId="{5C302EF9-EC49-4382-9AB3-495DC501BA3B}" srcOrd="0" destOrd="0" parTransId="{77F6A52D-568E-48ED-BE46-D8E9D95129B3}" sibTransId="{BF611354-608E-4343-8244-1F5568894C5E}"/>
    <dgm:cxn modelId="{F37BBAF9-56CE-4643-97DF-6225BC7D209F}" type="presOf" srcId="{5B4402E2-9777-44DD-B434-67F8F2847C9C}" destId="{0722A233-BA98-46C3-B59A-C5305CB9ECF8}" srcOrd="0" destOrd="0" presId="urn:microsoft.com/office/officeart/2005/8/layout/vList6"/>
    <dgm:cxn modelId="{4AAEE904-10A3-4180-B416-CF87039B1649}" srcId="{88052AC3-537A-478D-B33D-979B47FF8B12}" destId="{CFF3E878-DA9D-49C4-9FD0-1AFF6E1E021F}" srcOrd="4" destOrd="0" parTransId="{AE6D5A27-3CF3-4832-A296-B656A1B51D2D}" sibTransId="{4FF671CD-C8FE-4FC7-AB76-C1291C30E1E7}"/>
    <dgm:cxn modelId="{C94C9989-A36E-4B59-BDA9-E3F194B33382}" type="presOf" srcId="{88052AC3-537A-478D-B33D-979B47FF8B12}" destId="{DDF6AA30-7710-4A15-A039-940135893984}" srcOrd="0" destOrd="0" presId="urn:microsoft.com/office/officeart/2005/8/layout/vList6"/>
    <dgm:cxn modelId="{F0C3D0C2-D312-40BF-8DBF-3206416E4FE9}" type="presOf" srcId="{8D34F777-6425-4F99-BDFB-56DE60C2104B}" destId="{6453B28B-94DF-4084-89E6-0DDD8974FEC2}" srcOrd="0" destOrd="1" presId="urn:microsoft.com/office/officeart/2005/8/layout/vList6"/>
    <dgm:cxn modelId="{BFA6708B-EA17-4845-8A61-71D5AC5A876C}" type="presOf" srcId="{5C302EF9-EC49-4382-9AB3-495DC501BA3B}" destId="{6453B28B-94DF-4084-89E6-0DDD8974FEC2}" srcOrd="0" destOrd="0" presId="urn:microsoft.com/office/officeart/2005/8/layout/vList6"/>
    <dgm:cxn modelId="{BF362F4F-4154-4122-BCBE-CD74049F822C}" srcId="{88052AC3-537A-478D-B33D-979B47FF8B12}" destId="{EFBE1C1C-4221-4FCC-AAD4-831251F1B02D}" srcOrd="3" destOrd="0" parTransId="{49069543-D544-4173-ADDA-7812D91CF5AB}" sibTransId="{95DAAC9E-5DE1-4C9F-BC11-635610961DBB}"/>
    <dgm:cxn modelId="{1534521D-0659-4EC1-9915-FFEC82EEE74E}" srcId="{88052AC3-537A-478D-B33D-979B47FF8B12}" destId="{8D34F777-6425-4F99-BDFB-56DE60C2104B}" srcOrd="1" destOrd="0" parTransId="{01283531-8676-4257-8E90-19CAAA439FC1}" sibTransId="{82FAC758-04D8-4BFA-8892-2A1976FD50AF}"/>
    <dgm:cxn modelId="{A1C0D757-1A6B-4211-B72C-D8DBF403AB21}" type="presOf" srcId="{FDC76D6E-A20C-4B2F-8BE2-93E030F1CB5D}" destId="{6453B28B-94DF-4084-89E6-0DDD8974FEC2}" srcOrd="0" destOrd="2" presId="urn:microsoft.com/office/officeart/2005/8/layout/vList6"/>
    <dgm:cxn modelId="{1EC0A453-4237-4A4B-BD68-35C53CD837D8}" type="presParOf" srcId="{0722A233-BA98-46C3-B59A-C5305CB9ECF8}" destId="{155E92AD-D8BB-4699-B00C-08D1F121D3AF}" srcOrd="0" destOrd="0" presId="urn:microsoft.com/office/officeart/2005/8/layout/vList6"/>
    <dgm:cxn modelId="{7B1531BF-0A9B-4222-B3AF-8359D5ECBD0E}" type="presParOf" srcId="{155E92AD-D8BB-4699-B00C-08D1F121D3AF}" destId="{DDF6AA30-7710-4A15-A039-940135893984}" srcOrd="0" destOrd="0" presId="urn:microsoft.com/office/officeart/2005/8/layout/vList6"/>
    <dgm:cxn modelId="{038F809A-4A49-4711-B810-FFEF7AF22D3E}" type="presParOf" srcId="{155E92AD-D8BB-4699-B00C-08D1F121D3AF}" destId="{6453B28B-94DF-4084-89E6-0DDD8974FE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1BD55-0C6D-4749-8D60-9F4E83E7EC6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5EA2B4C-A0E3-4500-A7F1-ADE85A45C131}">
      <dgm:prSet phldrT="[Texto]"/>
      <dgm:spPr/>
      <dgm:t>
        <a:bodyPr/>
        <a:lstStyle/>
        <a:p>
          <a:r>
            <a:rPr lang="es-EC" dirty="0" err="1" smtClean="0"/>
            <a:t>MagicUWE</a:t>
          </a:r>
          <a:endParaRPr lang="es-EC" dirty="0"/>
        </a:p>
      </dgm:t>
    </dgm:pt>
    <dgm:pt modelId="{12E87C19-EF14-413F-BA48-00EDC1208C2E}" type="parTrans" cxnId="{A25E364A-FA74-4F6D-8531-AF8674D59440}">
      <dgm:prSet/>
      <dgm:spPr/>
      <dgm:t>
        <a:bodyPr/>
        <a:lstStyle/>
        <a:p>
          <a:endParaRPr lang="es-EC"/>
        </a:p>
      </dgm:t>
    </dgm:pt>
    <dgm:pt modelId="{E35B2558-71FA-4847-9744-0A8F9A780206}" type="sibTrans" cxnId="{A25E364A-FA74-4F6D-8531-AF8674D59440}">
      <dgm:prSet/>
      <dgm:spPr/>
      <dgm:t>
        <a:bodyPr/>
        <a:lstStyle/>
        <a:p>
          <a:endParaRPr lang="es-EC"/>
        </a:p>
      </dgm:t>
    </dgm:pt>
    <dgm:pt modelId="{8BCDAFBC-F47D-4857-9B3F-A46B49CC6B44}">
      <dgm:prSet phldrT="[Texto]" custT="1"/>
      <dgm:spPr/>
      <dgm:t>
        <a:bodyPr/>
        <a:lstStyle/>
        <a:p>
          <a:pPr algn="just"/>
          <a:r>
            <a:rPr lang="es-EC" sz="1200" dirty="0" smtClean="0"/>
            <a:t>Es una herramienta </a:t>
          </a:r>
          <a:r>
            <a:rPr lang="es-ES" sz="1200" dirty="0" smtClean="0"/>
            <a:t>CASE de modelado que provee soporte para el diseño de aplicaciones Web orientadas a objetos en las fases de levantamiento de requerimientos, contenido, navegación, procesos de negocio y presentación, usando la metodología UWE.</a:t>
          </a:r>
          <a:endParaRPr lang="es-EC" sz="1200" dirty="0"/>
        </a:p>
      </dgm:t>
    </dgm:pt>
    <dgm:pt modelId="{BDA5453D-E4CA-420A-B87F-0905B0C2D247}" type="parTrans" cxnId="{D9D5C949-D4E0-43C7-BCDA-B881BDB99F42}">
      <dgm:prSet/>
      <dgm:spPr/>
      <dgm:t>
        <a:bodyPr/>
        <a:lstStyle/>
        <a:p>
          <a:endParaRPr lang="es-EC"/>
        </a:p>
      </dgm:t>
    </dgm:pt>
    <dgm:pt modelId="{A2A0804C-D52A-4244-BD6D-D8BE0DFA1D1E}" type="sibTrans" cxnId="{D9D5C949-D4E0-43C7-BCDA-B881BDB99F42}">
      <dgm:prSet/>
      <dgm:spPr/>
      <dgm:t>
        <a:bodyPr/>
        <a:lstStyle/>
        <a:p>
          <a:endParaRPr lang="es-EC"/>
        </a:p>
      </dgm:t>
    </dgm:pt>
    <dgm:pt modelId="{CA2BBF97-E098-4241-8685-A9DBF7CB14AE}">
      <dgm:prSet phldrT="[Texto]"/>
      <dgm:spPr/>
      <dgm:t>
        <a:bodyPr/>
        <a:lstStyle/>
        <a:p>
          <a:r>
            <a:rPr lang="es-EC" dirty="0" err="1" smtClean="0"/>
            <a:t>Netbeans</a:t>
          </a:r>
          <a:r>
            <a:rPr lang="es-EC" dirty="0" smtClean="0"/>
            <a:t> IDE 8.0.1</a:t>
          </a:r>
          <a:endParaRPr lang="es-EC" dirty="0"/>
        </a:p>
      </dgm:t>
    </dgm:pt>
    <dgm:pt modelId="{0F7980F1-E528-4F1D-ACF8-567F813CCA6A}" type="parTrans" cxnId="{19B50C50-7619-48F4-86B4-DD869C46DC0E}">
      <dgm:prSet/>
      <dgm:spPr/>
      <dgm:t>
        <a:bodyPr/>
        <a:lstStyle/>
        <a:p>
          <a:endParaRPr lang="es-EC"/>
        </a:p>
      </dgm:t>
    </dgm:pt>
    <dgm:pt modelId="{D4BA3F80-D3DD-412B-A2F4-F4AECD22A837}" type="sibTrans" cxnId="{19B50C50-7619-48F4-86B4-DD869C46DC0E}">
      <dgm:prSet/>
      <dgm:spPr/>
      <dgm:t>
        <a:bodyPr/>
        <a:lstStyle/>
        <a:p>
          <a:endParaRPr lang="es-EC"/>
        </a:p>
      </dgm:t>
    </dgm:pt>
    <dgm:pt modelId="{6D46BBC7-4D77-4DD5-A8BD-CF5CD8AC758F}">
      <dgm:prSet phldrT="[Texto]" custT="1"/>
      <dgm:spPr/>
      <dgm:t>
        <a:bodyPr/>
        <a:lstStyle/>
        <a:p>
          <a:pPr algn="just"/>
          <a:r>
            <a:rPr lang="es-ES" sz="1200" dirty="0" smtClean="0"/>
            <a:t>Es un entorno de desarrollo integrado libre y gratuito sin restricciones de uso, una herramienta para que los programadores puedan escribir, compilar, depurar y ejecutar programas. Está escrito en Java pero puede servir para cualquier otro lenguaje de programación.</a:t>
          </a:r>
          <a:endParaRPr lang="es-EC" sz="1200" dirty="0"/>
        </a:p>
      </dgm:t>
    </dgm:pt>
    <dgm:pt modelId="{2D370B0B-8903-4BF6-9EFB-C8E567DAFC7C}" type="parTrans" cxnId="{5EDA87F9-13A1-4E4F-93D2-57FBDFA88B94}">
      <dgm:prSet/>
      <dgm:spPr/>
      <dgm:t>
        <a:bodyPr/>
        <a:lstStyle/>
        <a:p>
          <a:endParaRPr lang="es-EC"/>
        </a:p>
      </dgm:t>
    </dgm:pt>
    <dgm:pt modelId="{32CE5C34-6341-47D9-B0A1-8C4D86AECACC}" type="sibTrans" cxnId="{5EDA87F9-13A1-4E4F-93D2-57FBDFA88B94}">
      <dgm:prSet/>
      <dgm:spPr/>
      <dgm:t>
        <a:bodyPr/>
        <a:lstStyle/>
        <a:p>
          <a:endParaRPr lang="es-EC"/>
        </a:p>
      </dgm:t>
    </dgm:pt>
    <dgm:pt modelId="{A7E414E3-3E7E-417F-BD22-FC5D047F516C}">
      <dgm:prSet phldrT="[Texto]" custT="1"/>
      <dgm:spPr/>
      <dgm:t>
        <a:bodyPr/>
        <a:lstStyle/>
        <a:p>
          <a:pPr algn="just"/>
          <a:r>
            <a:rPr lang="es-ES" sz="1200" dirty="0" smtClean="0"/>
            <a:t>Es un servidor independiente de plataforma, de software libre, que consiste principalmente en la base de datos </a:t>
          </a:r>
          <a:r>
            <a:rPr lang="es-ES" sz="1200" dirty="0" err="1" smtClean="0"/>
            <a:t>MySQL</a:t>
          </a:r>
          <a:r>
            <a:rPr lang="es-ES" sz="1200" dirty="0" smtClean="0"/>
            <a:t>, el servidor web Apache y los intérpretes para lenguajes de script: PHP y Perl. El nombre proviene del acrónimo de X (para cualquiera de los diferentes sistemas operativos), Apache, </a:t>
          </a:r>
          <a:r>
            <a:rPr lang="es-ES" sz="1200" dirty="0" err="1" smtClean="0"/>
            <a:t>MySQL</a:t>
          </a:r>
          <a:r>
            <a:rPr lang="es-ES" sz="1200" dirty="0" smtClean="0"/>
            <a:t>, PHP, Perl.</a:t>
          </a:r>
          <a:endParaRPr lang="es-EC" sz="1200" dirty="0"/>
        </a:p>
      </dgm:t>
    </dgm:pt>
    <dgm:pt modelId="{327B3153-351C-47A3-A59C-965E4F68F0BC}" type="parTrans" cxnId="{1181B786-DF54-466D-AB67-A3A730454C0E}">
      <dgm:prSet/>
      <dgm:spPr/>
      <dgm:t>
        <a:bodyPr/>
        <a:lstStyle/>
        <a:p>
          <a:endParaRPr lang="es-EC"/>
        </a:p>
      </dgm:t>
    </dgm:pt>
    <dgm:pt modelId="{F978D079-CB46-427A-8DC7-D9400A0842BE}" type="sibTrans" cxnId="{1181B786-DF54-466D-AB67-A3A730454C0E}">
      <dgm:prSet/>
      <dgm:spPr/>
      <dgm:t>
        <a:bodyPr/>
        <a:lstStyle/>
        <a:p>
          <a:endParaRPr lang="es-EC"/>
        </a:p>
      </dgm:t>
    </dgm:pt>
    <dgm:pt modelId="{D1A879C2-FA5D-410E-94F6-68A80784AE56}">
      <dgm:prSet phldrT="[Texto]"/>
      <dgm:spPr/>
      <dgm:t>
        <a:bodyPr/>
        <a:lstStyle/>
        <a:p>
          <a:r>
            <a:rPr lang="es-EC" dirty="0" err="1" smtClean="0"/>
            <a:t>Xampp</a:t>
          </a:r>
          <a:r>
            <a:rPr lang="es-EC" dirty="0" smtClean="0"/>
            <a:t> 1.8</a:t>
          </a:r>
          <a:endParaRPr lang="es-EC" dirty="0"/>
        </a:p>
      </dgm:t>
    </dgm:pt>
    <dgm:pt modelId="{9AAEF182-E40F-459A-96D0-83F6F0E035C7}" type="parTrans" cxnId="{B58C4677-D81A-4C6A-B14F-2A1D7C777E08}">
      <dgm:prSet/>
      <dgm:spPr/>
      <dgm:t>
        <a:bodyPr/>
        <a:lstStyle/>
        <a:p>
          <a:endParaRPr lang="es-EC"/>
        </a:p>
      </dgm:t>
    </dgm:pt>
    <dgm:pt modelId="{A0CADBAC-9515-4899-831B-32E0A7D5B5AF}" type="sibTrans" cxnId="{B58C4677-D81A-4C6A-B14F-2A1D7C777E08}">
      <dgm:prSet/>
      <dgm:spPr/>
      <dgm:t>
        <a:bodyPr/>
        <a:lstStyle/>
        <a:p>
          <a:endParaRPr lang="es-EC"/>
        </a:p>
      </dgm:t>
    </dgm:pt>
    <dgm:pt modelId="{696A30FE-F606-4BA8-A95A-75D91C6D63DA}">
      <dgm:prSet/>
      <dgm:spPr/>
      <dgm:t>
        <a:bodyPr/>
        <a:lstStyle/>
        <a:p>
          <a:r>
            <a:rPr lang="es-EC" dirty="0" smtClean="0"/>
            <a:t>PHP</a:t>
          </a:r>
          <a:endParaRPr lang="es-EC" dirty="0"/>
        </a:p>
      </dgm:t>
    </dgm:pt>
    <dgm:pt modelId="{B20E1024-E25C-4FFF-A6BF-BCB314270B66}" type="parTrans" cxnId="{ECD1CFC2-96D5-4B43-BBA7-30B7D50FF7BD}">
      <dgm:prSet/>
      <dgm:spPr/>
      <dgm:t>
        <a:bodyPr/>
        <a:lstStyle/>
        <a:p>
          <a:endParaRPr lang="es-EC"/>
        </a:p>
      </dgm:t>
    </dgm:pt>
    <dgm:pt modelId="{0676D2BF-082F-4546-9F49-FD443658CAA5}" type="sibTrans" cxnId="{ECD1CFC2-96D5-4B43-BBA7-30B7D50FF7BD}">
      <dgm:prSet/>
      <dgm:spPr/>
      <dgm:t>
        <a:bodyPr/>
        <a:lstStyle/>
        <a:p>
          <a:endParaRPr lang="es-EC"/>
        </a:p>
      </dgm:t>
    </dgm:pt>
    <dgm:pt modelId="{B3F35F36-00D2-4EEA-8DBC-DF048FBC4DC0}">
      <dgm:prSet/>
      <dgm:spPr/>
      <dgm:t>
        <a:bodyPr/>
        <a:lstStyle/>
        <a:p>
          <a:endParaRPr lang="es-EC" dirty="0"/>
        </a:p>
      </dgm:t>
    </dgm:pt>
    <dgm:pt modelId="{978F4643-05DF-4CCC-9399-1B019741CD26}" type="parTrans" cxnId="{2F294231-5BD5-4942-B857-1A6B2AED817D}">
      <dgm:prSet/>
      <dgm:spPr/>
      <dgm:t>
        <a:bodyPr/>
        <a:lstStyle/>
        <a:p>
          <a:endParaRPr lang="es-EC"/>
        </a:p>
      </dgm:t>
    </dgm:pt>
    <dgm:pt modelId="{CD2FDC64-F0AA-4E2E-A31F-6AFF4916757A}" type="sibTrans" cxnId="{2F294231-5BD5-4942-B857-1A6B2AED817D}">
      <dgm:prSet/>
      <dgm:spPr/>
      <dgm:t>
        <a:bodyPr/>
        <a:lstStyle/>
        <a:p>
          <a:endParaRPr lang="es-EC"/>
        </a:p>
      </dgm:t>
    </dgm:pt>
    <dgm:pt modelId="{0DEEEF74-BD8B-49AD-9D9E-8F0586EB2DFE}">
      <dgm:prSet/>
      <dgm:spPr/>
      <dgm:t>
        <a:bodyPr/>
        <a:lstStyle/>
        <a:p>
          <a:r>
            <a:rPr lang="es-EC" dirty="0" err="1" smtClean="0"/>
            <a:t>MySQL</a:t>
          </a:r>
          <a:r>
            <a:rPr lang="es-EC" dirty="0" smtClean="0"/>
            <a:t> 5</a:t>
          </a:r>
          <a:endParaRPr lang="es-EC" dirty="0"/>
        </a:p>
      </dgm:t>
    </dgm:pt>
    <dgm:pt modelId="{84E34E62-8273-4348-9CD6-043FAAD350D4}" type="parTrans" cxnId="{FE21EEB1-54C2-441C-9DBD-1433BB59EFE9}">
      <dgm:prSet/>
      <dgm:spPr/>
      <dgm:t>
        <a:bodyPr/>
        <a:lstStyle/>
        <a:p>
          <a:endParaRPr lang="es-EC"/>
        </a:p>
      </dgm:t>
    </dgm:pt>
    <dgm:pt modelId="{38ED523B-160A-4FD7-BBE7-99FDE368EB3A}" type="sibTrans" cxnId="{FE21EEB1-54C2-441C-9DBD-1433BB59EFE9}">
      <dgm:prSet/>
      <dgm:spPr/>
      <dgm:t>
        <a:bodyPr/>
        <a:lstStyle/>
        <a:p>
          <a:endParaRPr lang="es-EC"/>
        </a:p>
      </dgm:t>
    </dgm:pt>
    <dgm:pt modelId="{A2BE3C50-C832-4682-AFB2-DABDB036E5C9}">
      <dgm:prSet/>
      <dgm:spPr/>
      <dgm:t>
        <a:bodyPr/>
        <a:lstStyle/>
        <a:p>
          <a:pPr algn="just"/>
          <a:r>
            <a:rPr lang="es-ES" dirty="0" smtClean="0"/>
            <a:t>Es el servidor de bases de datos relacionales más comúnmente utilizado en GNU/Linux. Fue desarrollado por la empresa </a:t>
          </a:r>
          <a:r>
            <a:rPr lang="es-ES" dirty="0" err="1" smtClean="0"/>
            <a:t>MySQL</a:t>
          </a:r>
          <a:r>
            <a:rPr lang="es-ES" dirty="0" smtClean="0"/>
            <a:t> AB, que cedió las licencias correspondientes al proyecto open </a:t>
          </a:r>
          <a:r>
            <a:rPr lang="es-ES" dirty="0" err="1" smtClean="0"/>
            <a:t>source</a:t>
          </a:r>
          <a:r>
            <a:rPr lang="es-ES" dirty="0" smtClean="0"/>
            <a:t>, por lo que su rápido desarrollo es causa del empeño de millones de programadores de todo el mundo. </a:t>
          </a:r>
          <a:endParaRPr lang="es-EC" dirty="0"/>
        </a:p>
      </dgm:t>
    </dgm:pt>
    <dgm:pt modelId="{50B74A27-97AC-45BF-A6A3-1F837913F998}" type="parTrans" cxnId="{6ABE6875-93B7-4FA8-9C56-672F898EC261}">
      <dgm:prSet/>
      <dgm:spPr/>
      <dgm:t>
        <a:bodyPr/>
        <a:lstStyle/>
        <a:p>
          <a:endParaRPr lang="es-EC"/>
        </a:p>
      </dgm:t>
    </dgm:pt>
    <dgm:pt modelId="{DD02111C-24EE-4748-9127-C9804B27F12D}" type="sibTrans" cxnId="{6ABE6875-93B7-4FA8-9C56-672F898EC261}">
      <dgm:prSet/>
      <dgm:spPr/>
      <dgm:t>
        <a:bodyPr/>
        <a:lstStyle/>
        <a:p>
          <a:endParaRPr lang="es-EC"/>
        </a:p>
      </dgm:t>
    </dgm:pt>
    <dgm:pt modelId="{E894B488-1A6E-48D5-A3CE-7E07B2408D51}">
      <dgm:prSet/>
      <dgm:spPr/>
      <dgm:t>
        <a:bodyPr/>
        <a:lstStyle/>
        <a:p>
          <a:r>
            <a:rPr lang="es-ES" dirty="0" smtClean="0"/>
            <a:t>Es un lenguaje de programación del lado del servidor gratuito e independiente de plataforma, rápido, con una gran librería de funciones y mucha documentación.  Fue diseñado originalmente para la creación de páginas web dinámicas.</a:t>
          </a:r>
          <a:endParaRPr lang="es-EC" dirty="0"/>
        </a:p>
      </dgm:t>
    </dgm:pt>
    <dgm:pt modelId="{E47C42A1-7295-4F99-88B3-2FC17F2FBDC8}" type="parTrans" cxnId="{C0D0CFF8-700A-42C3-A212-46CB6AC7409A}">
      <dgm:prSet/>
      <dgm:spPr/>
      <dgm:t>
        <a:bodyPr/>
        <a:lstStyle/>
        <a:p>
          <a:endParaRPr lang="es-EC"/>
        </a:p>
      </dgm:t>
    </dgm:pt>
    <dgm:pt modelId="{BCB504AF-47D2-44AA-A260-892B98D905F7}" type="sibTrans" cxnId="{C0D0CFF8-700A-42C3-A212-46CB6AC7409A}">
      <dgm:prSet/>
      <dgm:spPr/>
      <dgm:t>
        <a:bodyPr/>
        <a:lstStyle/>
        <a:p>
          <a:endParaRPr lang="es-EC"/>
        </a:p>
      </dgm:t>
    </dgm:pt>
    <dgm:pt modelId="{6B6E519C-2D69-492D-A437-3E876498CDB1}" type="pres">
      <dgm:prSet presAssocID="{1391BD55-0C6D-4749-8D60-9F4E83E7EC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A2E9D2-872A-4915-B01D-F0DD69B2524A}" type="pres">
      <dgm:prSet presAssocID="{95EA2B4C-A0E3-4500-A7F1-ADE85A45C131}" presName="linNode" presStyleCnt="0"/>
      <dgm:spPr/>
    </dgm:pt>
    <dgm:pt modelId="{37B532B9-AE8F-40F0-A15B-5D699A8D13CA}" type="pres">
      <dgm:prSet presAssocID="{95EA2B4C-A0E3-4500-A7F1-ADE85A45C13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45CED-07E5-4484-AA22-9D087AF1CA17}" type="pres">
      <dgm:prSet presAssocID="{95EA2B4C-A0E3-4500-A7F1-ADE85A45C13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323E1D-7DE1-495E-8321-2B89FF4D98A9}" type="pres">
      <dgm:prSet presAssocID="{E35B2558-71FA-4847-9744-0A8F9A780206}" presName="sp" presStyleCnt="0"/>
      <dgm:spPr/>
    </dgm:pt>
    <dgm:pt modelId="{FE47AAA5-2F0C-4AAD-A076-439036F4585A}" type="pres">
      <dgm:prSet presAssocID="{CA2BBF97-E098-4241-8685-A9DBF7CB14AE}" presName="linNode" presStyleCnt="0"/>
      <dgm:spPr/>
    </dgm:pt>
    <dgm:pt modelId="{1FD6B7F1-1256-41E9-A4C9-605A3075BC46}" type="pres">
      <dgm:prSet presAssocID="{CA2BBF97-E098-4241-8685-A9DBF7CB14A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3B766-950F-43AB-B091-30481ECDA4C3}" type="pres">
      <dgm:prSet presAssocID="{CA2BBF97-E098-4241-8685-A9DBF7CB14A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80147E-7A52-47BC-B911-90C87D366101}" type="pres">
      <dgm:prSet presAssocID="{D4BA3F80-D3DD-412B-A2F4-F4AECD22A837}" presName="sp" presStyleCnt="0"/>
      <dgm:spPr/>
    </dgm:pt>
    <dgm:pt modelId="{A72D801B-FE2A-48E7-8C32-7BCF1673F34A}" type="pres">
      <dgm:prSet presAssocID="{D1A879C2-FA5D-410E-94F6-68A80784AE56}" presName="linNode" presStyleCnt="0"/>
      <dgm:spPr/>
    </dgm:pt>
    <dgm:pt modelId="{C16CB40D-C116-465B-9187-C5B67F76BCD9}" type="pres">
      <dgm:prSet presAssocID="{D1A879C2-FA5D-410E-94F6-68A80784AE5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484D0D-566F-4AF6-8CFC-E5C25D863CD5}" type="pres">
      <dgm:prSet presAssocID="{D1A879C2-FA5D-410E-94F6-68A80784AE5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E0B8E3-279C-4D1C-87DB-B0FD5CD5D0EC}" type="pres">
      <dgm:prSet presAssocID="{A0CADBAC-9515-4899-831B-32E0A7D5B5AF}" presName="sp" presStyleCnt="0"/>
      <dgm:spPr/>
    </dgm:pt>
    <dgm:pt modelId="{C0990B43-DCA1-4427-A55D-6A7C57B57298}" type="pres">
      <dgm:prSet presAssocID="{696A30FE-F606-4BA8-A95A-75D91C6D63DA}" presName="linNode" presStyleCnt="0"/>
      <dgm:spPr/>
    </dgm:pt>
    <dgm:pt modelId="{9AD9A9F2-AA86-4260-9269-6E0E6DAEC744}" type="pres">
      <dgm:prSet presAssocID="{696A30FE-F606-4BA8-A95A-75D91C6D63D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A1431-B3EE-4A5A-9357-767E85B1CBB0}" type="pres">
      <dgm:prSet presAssocID="{696A30FE-F606-4BA8-A95A-75D91C6D63D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8F7E60-C4D9-412C-A5DE-BE012E62CEDF}" type="pres">
      <dgm:prSet presAssocID="{0676D2BF-082F-4546-9F49-FD443658CAA5}" presName="sp" presStyleCnt="0"/>
      <dgm:spPr/>
    </dgm:pt>
    <dgm:pt modelId="{13F9EE11-1305-4FCC-93E3-10D4277032F5}" type="pres">
      <dgm:prSet presAssocID="{0DEEEF74-BD8B-49AD-9D9E-8F0586EB2DFE}" presName="linNode" presStyleCnt="0"/>
      <dgm:spPr/>
    </dgm:pt>
    <dgm:pt modelId="{318DA8DE-F2DB-40E7-A0E8-1E4B78EDD8CD}" type="pres">
      <dgm:prSet presAssocID="{0DEEEF74-BD8B-49AD-9D9E-8F0586EB2DF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EED92E-232F-4786-B819-D01B07B7BFEE}" type="pres">
      <dgm:prSet presAssocID="{0DEEEF74-BD8B-49AD-9D9E-8F0586EB2DF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BE6875-93B7-4FA8-9C56-672F898EC261}" srcId="{0DEEEF74-BD8B-49AD-9D9E-8F0586EB2DFE}" destId="{A2BE3C50-C832-4682-AFB2-DABDB036E5C9}" srcOrd="0" destOrd="0" parTransId="{50B74A27-97AC-45BF-A6A3-1F837913F998}" sibTransId="{DD02111C-24EE-4748-9127-C9804B27F12D}"/>
    <dgm:cxn modelId="{D9D5C949-D4E0-43C7-BCDA-B881BDB99F42}" srcId="{95EA2B4C-A0E3-4500-A7F1-ADE85A45C131}" destId="{8BCDAFBC-F47D-4857-9B3F-A46B49CC6B44}" srcOrd="0" destOrd="0" parTransId="{BDA5453D-E4CA-420A-B87F-0905B0C2D247}" sibTransId="{A2A0804C-D52A-4244-BD6D-D8BE0DFA1D1E}"/>
    <dgm:cxn modelId="{ECD1CFC2-96D5-4B43-BBA7-30B7D50FF7BD}" srcId="{1391BD55-0C6D-4749-8D60-9F4E83E7EC6A}" destId="{696A30FE-F606-4BA8-A95A-75D91C6D63DA}" srcOrd="3" destOrd="0" parTransId="{B20E1024-E25C-4FFF-A6BF-BCB314270B66}" sibTransId="{0676D2BF-082F-4546-9F49-FD443658CAA5}"/>
    <dgm:cxn modelId="{B58C4677-D81A-4C6A-B14F-2A1D7C777E08}" srcId="{1391BD55-0C6D-4749-8D60-9F4E83E7EC6A}" destId="{D1A879C2-FA5D-410E-94F6-68A80784AE56}" srcOrd="2" destOrd="0" parTransId="{9AAEF182-E40F-459A-96D0-83F6F0E035C7}" sibTransId="{A0CADBAC-9515-4899-831B-32E0A7D5B5AF}"/>
    <dgm:cxn modelId="{19B50C50-7619-48F4-86B4-DD869C46DC0E}" srcId="{1391BD55-0C6D-4749-8D60-9F4E83E7EC6A}" destId="{CA2BBF97-E098-4241-8685-A9DBF7CB14AE}" srcOrd="1" destOrd="0" parTransId="{0F7980F1-E528-4F1D-ACF8-567F813CCA6A}" sibTransId="{D4BA3F80-D3DD-412B-A2F4-F4AECD22A837}"/>
    <dgm:cxn modelId="{1181B786-DF54-466D-AB67-A3A730454C0E}" srcId="{D1A879C2-FA5D-410E-94F6-68A80784AE56}" destId="{A7E414E3-3E7E-417F-BD22-FC5D047F516C}" srcOrd="0" destOrd="0" parTransId="{327B3153-351C-47A3-A59C-965E4F68F0BC}" sibTransId="{F978D079-CB46-427A-8DC7-D9400A0842BE}"/>
    <dgm:cxn modelId="{AA85484D-2756-439F-8AB6-66B27CD7ADC6}" type="presOf" srcId="{0DEEEF74-BD8B-49AD-9D9E-8F0586EB2DFE}" destId="{318DA8DE-F2DB-40E7-A0E8-1E4B78EDD8CD}" srcOrd="0" destOrd="0" presId="urn:microsoft.com/office/officeart/2005/8/layout/vList5"/>
    <dgm:cxn modelId="{410C494D-9535-4212-9790-AAAB848ACD04}" type="presOf" srcId="{D1A879C2-FA5D-410E-94F6-68A80784AE56}" destId="{C16CB40D-C116-465B-9187-C5B67F76BCD9}" srcOrd="0" destOrd="0" presId="urn:microsoft.com/office/officeart/2005/8/layout/vList5"/>
    <dgm:cxn modelId="{5EDA87F9-13A1-4E4F-93D2-57FBDFA88B94}" srcId="{CA2BBF97-E098-4241-8685-A9DBF7CB14AE}" destId="{6D46BBC7-4D77-4DD5-A8BD-CF5CD8AC758F}" srcOrd="0" destOrd="0" parTransId="{2D370B0B-8903-4BF6-9EFB-C8E567DAFC7C}" sibTransId="{32CE5C34-6341-47D9-B0A1-8C4D86AECACC}"/>
    <dgm:cxn modelId="{C71F2C3B-B8CA-4D92-9EC3-5037F19F119D}" type="presOf" srcId="{B3F35F36-00D2-4EEA-8DBC-DF048FBC4DC0}" destId="{407A1431-B3EE-4A5A-9357-767E85B1CBB0}" srcOrd="0" destOrd="0" presId="urn:microsoft.com/office/officeart/2005/8/layout/vList5"/>
    <dgm:cxn modelId="{A25E364A-FA74-4F6D-8531-AF8674D59440}" srcId="{1391BD55-0C6D-4749-8D60-9F4E83E7EC6A}" destId="{95EA2B4C-A0E3-4500-A7F1-ADE85A45C131}" srcOrd="0" destOrd="0" parTransId="{12E87C19-EF14-413F-BA48-00EDC1208C2E}" sibTransId="{E35B2558-71FA-4847-9744-0A8F9A780206}"/>
    <dgm:cxn modelId="{485FC544-1998-4244-8D1A-5440CF8357C2}" type="presOf" srcId="{A7E414E3-3E7E-417F-BD22-FC5D047F516C}" destId="{51484D0D-566F-4AF6-8CFC-E5C25D863CD5}" srcOrd="0" destOrd="0" presId="urn:microsoft.com/office/officeart/2005/8/layout/vList5"/>
    <dgm:cxn modelId="{EBAEA490-7984-4CEF-AF86-5A0ADDA4CFAD}" type="presOf" srcId="{696A30FE-F606-4BA8-A95A-75D91C6D63DA}" destId="{9AD9A9F2-AA86-4260-9269-6E0E6DAEC744}" srcOrd="0" destOrd="0" presId="urn:microsoft.com/office/officeart/2005/8/layout/vList5"/>
    <dgm:cxn modelId="{2F294231-5BD5-4942-B857-1A6B2AED817D}" srcId="{696A30FE-F606-4BA8-A95A-75D91C6D63DA}" destId="{B3F35F36-00D2-4EEA-8DBC-DF048FBC4DC0}" srcOrd="0" destOrd="0" parTransId="{978F4643-05DF-4CCC-9399-1B019741CD26}" sibTransId="{CD2FDC64-F0AA-4E2E-A31F-6AFF4916757A}"/>
    <dgm:cxn modelId="{99E7C190-FCEE-46A0-87D4-5D5CB63DFE96}" type="presOf" srcId="{6D46BBC7-4D77-4DD5-A8BD-CF5CD8AC758F}" destId="{CE83B766-950F-43AB-B091-30481ECDA4C3}" srcOrd="0" destOrd="0" presId="urn:microsoft.com/office/officeart/2005/8/layout/vList5"/>
    <dgm:cxn modelId="{40FECB1E-6ED9-488D-8BF7-EA0168CEC94E}" type="presOf" srcId="{A2BE3C50-C832-4682-AFB2-DABDB036E5C9}" destId="{1DEED92E-232F-4786-B819-D01B07B7BFEE}" srcOrd="0" destOrd="0" presId="urn:microsoft.com/office/officeart/2005/8/layout/vList5"/>
    <dgm:cxn modelId="{E2405828-8015-467E-A022-5D32D724A32D}" type="presOf" srcId="{E894B488-1A6E-48D5-A3CE-7E07B2408D51}" destId="{407A1431-B3EE-4A5A-9357-767E85B1CBB0}" srcOrd="0" destOrd="1" presId="urn:microsoft.com/office/officeart/2005/8/layout/vList5"/>
    <dgm:cxn modelId="{51767B8A-D870-4D61-A420-43CBD07C8435}" type="presOf" srcId="{1391BD55-0C6D-4749-8D60-9F4E83E7EC6A}" destId="{6B6E519C-2D69-492D-A437-3E876498CDB1}" srcOrd="0" destOrd="0" presId="urn:microsoft.com/office/officeart/2005/8/layout/vList5"/>
    <dgm:cxn modelId="{C0D0CFF8-700A-42C3-A212-46CB6AC7409A}" srcId="{696A30FE-F606-4BA8-A95A-75D91C6D63DA}" destId="{E894B488-1A6E-48D5-A3CE-7E07B2408D51}" srcOrd="1" destOrd="0" parTransId="{E47C42A1-7295-4F99-88B3-2FC17F2FBDC8}" sibTransId="{BCB504AF-47D2-44AA-A260-892B98D905F7}"/>
    <dgm:cxn modelId="{F86D5164-A04E-4501-B584-68281265577E}" type="presOf" srcId="{95EA2B4C-A0E3-4500-A7F1-ADE85A45C131}" destId="{37B532B9-AE8F-40F0-A15B-5D699A8D13CA}" srcOrd="0" destOrd="0" presId="urn:microsoft.com/office/officeart/2005/8/layout/vList5"/>
    <dgm:cxn modelId="{AE251A38-F5DD-4664-8786-7FCDFB01484D}" type="presOf" srcId="{8BCDAFBC-F47D-4857-9B3F-A46B49CC6B44}" destId="{CE345CED-07E5-4484-AA22-9D087AF1CA17}" srcOrd="0" destOrd="0" presId="urn:microsoft.com/office/officeart/2005/8/layout/vList5"/>
    <dgm:cxn modelId="{8EEE93FC-C0BE-407D-B848-E06DC475F388}" type="presOf" srcId="{CA2BBF97-E098-4241-8685-A9DBF7CB14AE}" destId="{1FD6B7F1-1256-41E9-A4C9-605A3075BC46}" srcOrd="0" destOrd="0" presId="urn:microsoft.com/office/officeart/2005/8/layout/vList5"/>
    <dgm:cxn modelId="{FE21EEB1-54C2-441C-9DBD-1433BB59EFE9}" srcId="{1391BD55-0C6D-4749-8D60-9F4E83E7EC6A}" destId="{0DEEEF74-BD8B-49AD-9D9E-8F0586EB2DFE}" srcOrd="4" destOrd="0" parTransId="{84E34E62-8273-4348-9CD6-043FAAD350D4}" sibTransId="{38ED523B-160A-4FD7-BBE7-99FDE368EB3A}"/>
    <dgm:cxn modelId="{9B09C852-8242-4085-8029-8E5151F84176}" type="presParOf" srcId="{6B6E519C-2D69-492D-A437-3E876498CDB1}" destId="{B0A2E9D2-872A-4915-B01D-F0DD69B2524A}" srcOrd="0" destOrd="0" presId="urn:microsoft.com/office/officeart/2005/8/layout/vList5"/>
    <dgm:cxn modelId="{E8DAF4C6-2110-4C9B-AEC7-790A70C72151}" type="presParOf" srcId="{B0A2E9D2-872A-4915-B01D-F0DD69B2524A}" destId="{37B532B9-AE8F-40F0-A15B-5D699A8D13CA}" srcOrd="0" destOrd="0" presId="urn:microsoft.com/office/officeart/2005/8/layout/vList5"/>
    <dgm:cxn modelId="{D91AEB8B-593F-4134-8741-EF40F902D1C3}" type="presParOf" srcId="{B0A2E9D2-872A-4915-B01D-F0DD69B2524A}" destId="{CE345CED-07E5-4484-AA22-9D087AF1CA17}" srcOrd="1" destOrd="0" presId="urn:microsoft.com/office/officeart/2005/8/layout/vList5"/>
    <dgm:cxn modelId="{2DFA3CC8-28C2-49BC-A77D-36E0F2CF6A34}" type="presParOf" srcId="{6B6E519C-2D69-492D-A437-3E876498CDB1}" destId="{4A323E1D-7DE1-495E-8321-2B89FF4D98A9}" srcOrd="1" destOrd="0" presId="urn:microsoft.com/office/officeart/2005/8/layout/vList5"/>
    <dgm:cxn modelId="{8B4C7F77-B4BF-4D4D-8453-9A814D12F5F4}" type="presParOf" srcId="{6B6E519C-2D69-492D-A437-3E876498CDB1}" destId="{FE47AAA5-2F0C-4AAD-A076-439036F4585A}" srcOrd="2" destOrd="0" presId="urn:microsoft.com/office/officeart/2005/8/layout/vList5"/>
    <dgm:cxn modelId="{6D818953-82E1-4843-BAE8-975AC1AEBE68}" type="presParOf" srcId="{FE47AAA5-2F0C-4AAD-A076-439036F4585A}" destId="{1FD6B7F1-1256-41E9-A4C9-605A3075BC46}" srcOrd="0" destOrd="0" presId="urn:microsoft.com/office/officeart/2005/8/layout/vList5"/>
    <dgm:cxn modelId="{87882427-8132-45E4-912F-78FBCF9B181F}" type="presParOf" srcId="{FE47AAA5-2F0C-4AAD-A076-439036F4585A}" destId="{CE83B766-950F-43AB-B091-30481ECDA4C3}" srcOrd="1" destOrd="0" presId="urn:microsoft.com/office/officeart/2005/8/layout/vList5"/>
    <dgm:cxn modelId="{37EB8FA8-8B09-4782-8F40-F6647E88CA34}" type="presParOf" srcId="{6B6E519C-2D69-492D-A437-3E876498CDB1}" destId="{8780147E-7A52-47BC-B911-90C87D366101}" srcOrd="3" destOrd="0" presId="urn:microsoft.com/office/officeart/2005/8/layout/vList5"/>
    <dgm:cxn modelId="{AACB0304-F6B2-44DB-A196-FB48053D162B}" type="presParOf" srcId="{6B6E519C-2D69-492D-A437-3E876498CDB1}" destId="{A72D801B-FE2A-48E7-8C32-7BCF1673F34A}" srcOrd="4" destOrd="0" presId="urn:microsoft.com/office/officeart/2005/8/layout/vList5"/>
    <dgm:cxn modelId="{E80FD6A2-F18C-4778-925A-D2747CCA7504}" type="presParOf" srcId="{A72D801B-FE2A-48E7-8C32-7BCF1673F34A}" destId="{C16CB40D-C116-465B-9187-C5B67F76BCD9}" srcOrd="0" destOrd="0" presId="urn:microsoft.com/office/officeart/2005/8/layout/vList5"/>
    <dgm:cxn modelId="{BC6A8712-F1AA-4E91-BE2D-FDB5F9881232}" type="presParOf" srcId="{A72D801B-FE2A-48E7-8C32-7BCF1673F34A}" destId="{51484D0D-566F-4AF6-8CFC-E5C25D863CD5}" srcOrd="1" destOrd="0" presId="urn:microsoft.com/office/officeart/2005/8/layout/vList5"/>
    <dgm:cxn modelId="{045726F9-7142-46CB-8E7B-AC7BB7DBA300}" type="presParOf" srcId="{6B6E519C-2D69-492D-A437-3E876498CDB1}" destId="{63E0B8E3-279C-4D1C-87DB-B0FD5CD5D0EC}" srcOrd="5" destOrd="0" presId="urn:microsoft.com/office/officeart/2005/8/layout/vList5"/>
    <dgm:cxn modelId="{7EB92319-FBFE-477A-9F8F-3133BA8EBE91}" type="presParOf" srcId="{6B6E519C-2D69-492D-A437-3E876498CDB1}" destId="{C0990B43-DCA1-4427-A55D-6A7C57B57298}" srcOrd="6" destOrd="0" presId="urn:microsoft.com/office/officeart/2005/8/layout/vList5"/>
    <dgm:cxn modelId="{B2FA7B3F-01D6-4D7A-AD34-8979C7441C15}" type="presParOf" srcId="{C0990B43-DCA1-4427-A55D-6A7C57B57298}" destId="{9AD9A9F2-AA86-4260-9269-6E0E6DAEC744}" srcOrd="0" destOrd="0" presId="urn:microsoft.com/office/officeart/2005/8/layout/vList5"/>
    <dgm:cxn modelId="{234D153F-D584-45D6-849A-4E7BD103124B}" type="presParOf" srcId="{C0990B43-DCA1-4427-A55D-6A7C57B57298}" destId="{407A1431-B3EE-4A5A-9357-767E85B1CBB0}" srcOrd="1" destOrd="0" presId="urn:microsoft.com/office/officeart/2005/8/layout/vList5"/>
    <dgm:cxn modelId="{8B6EB499-F7AE-4429-B4C2-FF66079DFEE2}" type="presParOf" srcId="{6B6E519C-2D69-492D-A437-3E876498CDB1}" destId="{538F7E60-C4D9-412C-A5DE-BE012E62CEDF}" srcOrd="7" destOrd="0" presId="urn:microsoft.com/office/officeart/2005/8/layout/vList5"/>
    <dgm:cxn modelId="{E668E168-12D7-446D-9363-01874062E374}" type="presParOf" srcId="{6B6E519C-2D69-492D-A437-3E876498CDB1}" destId="{13F9EE11-1305-4FCC-93E3-10D4277032F5}" srcOrd="8" destOrd="0" presId="urn:microsoft.com/office/officeart/2005/8/layout/vList5"/>
    <dgm:cxn modelId="{C7225CC6-5349-45DA-AE26-163C58BE5E72}" type="presParOf" srcId="{13F9EE11-1305-4FCC-93E3-10D4277032F5}" destId="{318DA8DE-F2DB-40E7-A0E8-1E4B78EDD8CD}" srcOrd="0" destOrd="0" presId="urn:microsoft.com/office/officeart/2005/8/layout/vList5"/>
    <dgm:cxn modelId="{174FE98F-D64D-45D1-A052-B3EEA077A19A}" type="presParOf" srcId="{13F9EE11-1305-4FCC-93E3-10D4277032F5}" destId="{1DEED92E-232F-4786-B819-D01B07B7BF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558E6-85D8-4789-BB82-4C41EF9E3BC0}">
      <dsp:nvSpPr>
        <dsp:cNvPr id="0" name=""/>
        <dsp:cNvSpPr/>
      </dsp:nvSpPr>
      <dsp:spPr>
        <a:xfrm>
          <a:off x="2534667" y="0"/>
          <a:ext cx="5530228" cy="43204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Analizar, diseñar e implementar un Sistema Web que permita automatizar el proceso de inscripción y matriculación en el Plantel Educativo “</a:t>
          </a:r>
          <a:r>
            <a:rPr lang="es-ES" sz="2000" kern="1200" dirty="0" err="1" smtClean="0"/>
            <a:t>Reuven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Feuerstein</a:t>
          </a:r>
          <a:r>
            <a:rPr lang="es-ES" sz="2000" kern="1200" dirty="0" smtClean="0"/>
            <a:t>” de la ciudad de Quito, tomando en cuenta las necesidades de los diferentes usuarios y estableciendo un  canal de comunicación virtual entre los diferentes beneficiarios.</a:t>
          </a:r>
          <a:endParaRPr lang="es-EC" sz="2000" kern="1200" dirty="0"/>
        </a:p>
      </dsp:txBody>
      <dsp:txXfrm>
        <a:off x="2534667" y="0"/>
        <a:ext cx="5530228" cy="4320480"/>
      </dsp:txXfrm>
    </dsp:sp>
    <dsp:sp modelId="{9811AACD-A938-4F3F-957D-A62AE1980836}">
      <dsp:nvSpPr>
        <dsp:cNvPr id="0" name=""/>
        <dsp:cNvSpPr/>
      </dsp:nvSpPr>
      <dsp:spPr>
        <a:xfrm>
          <a:off x="0" y="432047"/>
          <a:ext cx="2534667" cy="3456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Objetivo General</a:t>
          </a:r>
          <a:endParaRPr lang="es-EC" sz="3200" kern="1200" dirty="0"/>
        </a:p>
      </dsp:txBody>
      <dsp:txXfrm>
        <a:off x="0" y="432047"/>
        <a:ext cx="2534667" cy="34563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53B28B-94DF-4084-89E6-0DDD8974FEC2}">
      <dsp:nvSpPr>
        <dsp:cNvPr id="0" name=""/>
        <dsp:cNvSpPr/>
      </dsp:nvSpPr>
      <dsp:spPr>
        <a:xfrm>
          <a:off x="2665869" y="2269"/>
          <a:ext cx="5774946" cy="4648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Aplicar una metodología basada en ingeniería web que se apoye en el UWE   el cual fundamentará el desarrollo del proyecto.</a:t>
          </a:r>
          <a:endParaRPr lang="es-EC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Analizar los requisitos funcionales del sistema.</a:t>
          </a:r>
          <a:endParaRPr lang="es-EC" sz="1500" kern="1200" dirty="0" smtClean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Diseñar e implementar el sistema Web como solución.</a:t>
          </a:r>
          <a:endParaRPr lang="es-EC" sz="1500" kern="1200" dirty="0" smtClean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Proporcionar al área de Secretaría y a los padres de familia de una herramienta que facilite el proceso de inscripción y matriculación de los estudiantes nuevos y/o antiguos por medio del internet.</a:t>
          </a:r>
          <a:endParaRPr lang="es-EC" sz="1500" kern="1200" dirty="0" smtClean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Presentar un servicio fácil, ágil y seguro que permita tanto a los estudiantes como a la institución realizar el proceso de matriculación.</a:t>
          </a:r>
          <a:endParaRPr lang="es-EC" sz="1500" kern="1200" dirty="0"/>
        </a:p>
      </dsp:txBody>
      <dsp:txXfrm>
        <a:off x="2665869" y="2269"/>
        <a:ext cx="5774946" cy="4648597"/>
      </dsp:txXfrm>
    </dsp:sp>
    <dsp:sp modelId="{DDF6AA30-7710-4A15-A039-940135893984}">
      <dsp:nvSpPr>
        <dsp:cNvPr id="0" name=""/>
        <dsp:cNvSpPr/>
      </dsp:nvSpPr>
      <dsp:spPr>
        <a:xfrm>
          <a:off x="91623" y="652983"/>
          <a:ext cx="2574246" cy="3347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Objetivos Específicos</a:t>
          </a:r>
          <a:endParaRPr lang="es-EC" sz="3200" kern="1200" dirty="0"/>
        </a:p>
      </dsp:txBody>
      <dsp:txXfrm>
        <a:off x="91623" y="652983"/>
        <a:ext cx="2574246" cy="33471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345CED-07E5-4484-AA22-9D087AF1CA17}">
      <dsp:nvSpPr>
        <dsp:cNvPr id="0" name=""/>
        <dsp:cNvSpPr/>
      </dsp:nvSpPr>
      <dsp:spPr>
        <a:xfrm rot="5400000">
          <a:off x="5275993" y="-2165630"/>
          <a:ext cx="807994" cy="53458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Es una herramienta </a:t>
          </a:r>
          <a:r>
            <a:rPr lang="es-ES" sz="1200" kern="1200" dirty="0" smtClean="0"/>
            <a:t>CASE de modelado que provee soporte para el diseño de aplicaciones Web orientadas a objetos en las fases de levantamiento de requerimientos, contenido, navegación, procesos de negocio y presentación, usando la metodología UWE.</a:t>
          </a:r>
          <a:endParaRPr lang="es-EC" sz="1200" kern="1200" dirty="0"/>
        </a:p>
      </dsp:txBody>
      <dsp:txXfrm rot="5400000">
        <a:off x="5275993" y="-2165630"/>
        <a:ext cx="807994" cy="5345873"/>
      </dsp:txXfrm>
    </dsp:sp>
    <dsp:sp modelId="{37B532B9-AE8F-40F0-A15B-5D699A8D13CA}">
      <dsp:nvSpPr>
        <dsp:cNvPr id="0" name=""/>
        <dsp:cNvSpPr/>
      </dsp:nvSpPr>
      <dsp:spPr>
        <a:xfrm>
          <a:off x="0" y="2310"/>
          <a:ext cx="3007054" cy="1009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err="1" smtClean="0"/>
            <a:t>MagicUWE</a:t>
          </a:r>
          <a:endParaRPr lang="es-EC" sz="3000" kern="1200" dirty="0"/>
        </a:p>
      </dsp:txBody>
      <dsp:txXfrm>
        <a:off x="0" y="2310"/>
        <a:ext cx="3007054" cy="1009993"/>
      </dsp:txXfrm>
    </dsp:sp>
    <dsp:sp modelId="{CE83B766-950F-43AB-B091-30481ECDA4C3}">
      <dsp:nvSpPr>
        <dsp:cNvPr id="0" name=""/>
        <dsp:cNvSpPr/>
      </dsp:nvSpPr>
      <dsp:spPr>
        <a:xfrm rot="5400000">
          <a:off x="5275993" y="-1105137"/>
          <a:ext cx="807994" cy="53458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Es un entorno de desarrollo integrado libre y gratuito sin restricciones de uso, una herramienta para que los programadores puedan escribir, compilar, depurar y ejecutar programas. Está escrito en Java pero puede servir para cualquier otro lenguaje de programación.</a:t>
          </a:r>
          <a:endParaRPr lang="es-EC" sz="1200" kern="1200" dirty="0"/>
        </a:p>
      </dsp:txBody>
      <dsp:txXfrm rot="5400000">
        <a:off x="5275993" y="-1105137"/>
        <a:ext cx="807994" cy="5345873"/>
      </dsp:txXfrm>
    </dsp:sp>
    <dsp:sp modelId="{1FD6B7F1-1256-41E9-A4C9-605A3075BC46}">
      <dsp:nvSpPr>
        <dsp:cNvPr id="0" name=""/>
        <dsp:cNvSpPr/>
      </dsp:nvSpPr>
      <dsp:spPr>
        <a:xfrm>
          <a:off x="0" y="1062802"/>
          <a:ext cx="3007054" cy="10099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err="1" smtClean="0"/>
            <a:t>Netbeans</a:t>
          </a:r>
          <a:r>
            <a:rPr lang="es-EC" sz="3000" kern="1200" dirty="0" smtClean="0"/>
            <a:t> IDE 8.0.1</a:t>
          </a:r>
          <a:endParaRPr lang="es-EC" sz="3000" kern="1200" dirty="0"/>
        </a:p>
      </dsp:txBody>
      <dsp:txXfrm>
        <a:off x="0" y="1062802"/>
        <a:ext cx="3007054" cy="1009993"/>
      </dsp:txXfrm>
    </dsp:sp>
    <dsp:sp modelId="{51484D0D-566F-4AF6-8CFC-E5C25D863CD5}">
      <dsp:nvSpPr>
        <dsp:cNvPr id="0" name=""/>
        <dsp:cNvSpPr/>
      </dsp:nvSpPr>
      <dsp:spPr>
        <a:xfrm rot="5400000">
          <a:off x="5275993" y="-44644"/>
          <a:ext cx="807994" cy="534587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Es un servidor independiente de plataforma, de software libre, que consiste principalmente en la base de datos </a:t>
          </a:r>
          <a:r>
            <a:rPr lang="es-ES" sz="1200" kern="1200" dirty="0" err="1" smtClean="0"/>
            <a:t>MySQL</a:t>
          </a:r>
          <a:r>
            <a:rPr lang="es-ES" sz="1200" kern="1200" dirty="0" smtClean="0"/>
            <a:t>, el servidor web Apache y los intérpretes para lenguajes de script: PHP y Perl. El nombre proviene del acrónimo de X (para cualquiera de los diferentes sistemas operativos), Apache, </a:t>
          </a:r>
          <a:r>
            <a:rPr lang="es-ES" sz="1200" kern="1200" dirty="0" err="1" smtClean="0"/>
            <a:t>MySQL</a:t>
          </a:r>
          <a:r>
            <a:rPr lang="es-ES" sz="1200" kern="1200" dirty="0" smtClean="0"/>
            <a:t>, PHP, Perl.</a:t>
          </a:r>
          <a:endParaRPr lang="es-EC" sz="1200" kern="1200" dirty="0"/>
        </a:p>
      </dsp:txBody>
      <dsp:txXfrm rot="5400000">
        <a:off x="5275993" y="-44644"/>
        <a:ext cx="807994" cy="5345873"/>
      </dsp:txXfrm>
    </dsp:sp>
    <dsp:sp modelId="{C16CB40D-C116-465B-9187-C5B67F76BCD9}">
      <dsp:nvSpPr>
        <dsp:cNvPr id="0" name=""/>
        <dsp:cNvSpPr/>
      </dsp:nvSpPr>
      <dsp:spPr>
        <a:xfrm>
          <a:off x="0" y="2123295"/>
          <a:ext cx="3007054" cy="10099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err="1" smtClean="0"/>
            <a:t>Xampp</a:t>
          </a:r>
          <a:r>
            <a:rPr lang="es-EC" sz="3000" kern="1200" dirty="0" smtClean="0"/>
            <a:t> 1.8</a:t>
          </a:r>
          <a:endParaRPr lang="es-EC" sz="3000" kern="1200" dirty="0"/>
        </a:p>
      </dsp:txBody>
      <dsp:txXfrm>
        <a:off x="0" y="2123295"/>
        <a:ext cx="3007054" cy="1009993"/>
      </dsp:txXfrm>
    </dsp:sp>
    <dsp:sp modelId="{407A1431-B3EE-4A5A-9357-767E85B1CBB0}">
      <dsp:nvSpPr>
        <dsp:cNvPr id="0" name=""/>
        <dsp:cNvSpPr/>
      </dsp:nvSpPr>
      <dsp:spPr>
        <a:xfrm rot="5400000">
          <a:off x="5275993" y="1015847"/>
          <a:ext cx="807994" cy="53458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Es un lenguaje de programación del lado del servidor gratuito e independiente de plataforma, rápido, con una gran librería de funciones y mucha documentación.  Fue diseñado originalmente para la creación de páginas web dinámicas.</a:t>
          </a:r>
          <a:endParaRPr lang="es-EC" sz="1100" kern="1200" dirty="0"/>
        </a:p>
      </dsp:txBody>
      <dsp:txXfrm rot="5400000">
        <a:off x="5275993" y="1015847"/>
        <a:ext cx="807994" cy="5345873"/>
      </dsp:txXfrm>
    </dsp:sp>
    <dsp:sp modelId="{9AD9A9F2-AA86-4260-9269-6E0E6DAEC744}">
      <dsp:nvSpPr>
        <dsp:cNvPr id="0" name=""/>
        <dsp:cNvSpPr/>
      </dsp:nvSpPr>
      <dsp:spPr>
        <a:xfrm>
          <a:off x="0" y="3183788"/>
          <a:ext cx="3007054" cy="10099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PHP</a:t>
          </a:r>
          <a:endParaRPr lang="es-EC" sz="3000" kern="1200" dirty="0"/>
        </a:p>
      </dsp:txBody>
      <dsp:txXfrm>
        <a:off x="0" y="3183788"/>
        <a:ext cx="3007054" cy="1009993"/>
      </dsp:txXfrm>
    </dsp:sp>
    <dsp:sp modelId="{1DEED92E-232F-4786-B819-D01B07B7BFEE}">
      <dsp:nvSpPr>
        <dsp:cNvPr id="0" name=""/>
        <dsp:cNvSpPr/>
      </dsp:nvSpPr>
      <dsp:spPr>
        <a:xfrm rot="5400000">
          <a:off x="5275993" y="2076340"/>
          <a:ext cx="807994" cy="534587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Es el servidor de bases de datos relacionales más comúnmente utilizado en GNU/Linux. Fue desarrollado por la empresa </a:t>
          </a:r>
          <a:r>
            <a:rPr lang="es-ES" sz="1100" kern="1200" dirty="0" err="1" smtClean="0"/>
            <a:t>MySQL</a:t>
          </a:r>
          <a:r>
            <a:rPr lang="es-ES" sz="1100" kern="1200" dirty="0" smtClean="0"/>
            <a:t> AB, que cedió las licencias correspondientes al proyecto open </a:t>
          </a:r>
          <a:r>
            <a:rPr lang="es-ES" sz="1100" kern="1200" dirty="0" err="1" smtClean="0"/>
            <a:t>source</a:t>
          </a:r>
          <a:r>
            <a:rPr lang="es-ES" sz="1100" kern="1200" dirty="0" smtClean="0"/>
            <a:t>, por lo que su rápido desarrollo es causa del empeño de millones de programadores de todo el mundo. </a:t>
          </a:r>
          <a:endParaRPr lang="es-EC" sz="1100" kern="1200" dirty="0"/>
        </a:p>
      </dsp:txBody>
      <dsp:txXfrm rot="5400000">
        <a:off x="5275993" y="2076340"/>
        <a:ext cx="807994" cy="5345873"/>
      </dsp:txXfrm>
    </dsp:sp>
    <dsp:sp modelId="{318DA8DE-F2DB-40E7-A0E8-1E4B78EDD8CD}">
      <dsp:nvSpPr>
        <dsp:cNvPr id="0" name=""/>
        <dsp:cNvSpPr/>
      </dsp:nvSpPr>
      <dsp:spPr>
        <a:xfrm>
          <a:off x="0" y="4244280"/>
          <a:ext cx="3007054" cy="10099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err="1" smtClean="0"/>
            <a:t>MySQL</a:t>
          </a:r>
          <a:r>
            <a:rPr lang="es-EC" sz="3000" kern="1200" dirty="0" smtClean="0"/>
            <a:t> 5</a:t>
          </a:r>
          <a:endParaRPr lang="es-EC" sz="3000" kern="1200" dirty="0"/>
        </a:p>
      </dsp:txBody>
      <dsp:txXfrm>
        <a:off x="0" y="4244280"/>
        <a:ext cx="3007054" cy="100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BEFF-4511-4C4E-8496-9A9372A49699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A6686-3A6A-4DA9-8735-5CEDFD5841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6686-3A6A-4DA9-8735-5CEDFD58412F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55FDAC-A588-4CCD-A61A-3320DC348248}" type="datetimeFigureOut">
              <a:rPr lang="es-EC" smtClean="0"/>
              <a:pPr/>
              <a:t>03/03/2015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C323F07-3F03-4670-B2AE-72C8EBEE690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8.xml"/><Relationship Id="rId7" Type="http://schemas.openxmlformats.org/officeDocument/2006/relationships/slide" Target="slide2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192.169.200.140/~dinero/www/esc/escuela/index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1470025"/>
          </a:xfrm>
        </p:spPr>
        <p:txBody>
          <a:bodyPr>
            <a:noAutofit/>
          </a:bodyPr>
          <a:lstStyle/>
          <a:p>
            <a:pPr algn="r"/>
            <a:r>
              <a:rPr lang="es-EC" sz="2400" b="1" dirty="0" smtClean="0"/>
              <a:t>ANÁLISIS, DISEÑO E IMPLEMENTACIÓN DE UN SISTEMA WEB PARA EL PROCESO DE INSCRIPCIÓN Y MATRICULACIÓN DEL PLANTEL EDUCATIVO “REUVEN FEUERSTEIN”</a:t>
            </a:r>
            <a:endParaRPr lang="es-EC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95936" y="4869160"/>
            <a:ext cx="4953000" cy="897214"/>
          </a:xfrm>
        </p:spPr>
        <p:txBody>
          <a:bodyPr>
            <a:normAutofit/>
          </a:bodyPr>
          <a:lstStyle/>
          <a:p>
            <a:pPr algn="r"/>
            <a:r>
              <a:rPr lang="es-EC" dirty="0" smtClean="0"/>
              <a:t>Villa Barrionuevo Alicia Elizabeth</a:t>
            </a:r>
          </a:p>
          <a:p>
            <a:pPr algn="r"/>
            <a:r>
              <a:rPr lang="es-EC" dirty="0" smtClean="0"/>
              <a:t>	</a:t>
            </a:r>
            <a:r>
              <a:rPr lang="es-EC" dirty="0" err="1" smtClean="0"/>
              <a:t>Sangolquí</a:t>
            </a:r>
            <a:r>
              <a:rPr lang="es-EC" dirty="0" smtClean="0"/>
              <a:t>, Marzo de 2015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403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3528" y="1916832"/>
            <a:ext cx="8458200" cy="46191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DEPARTAMENTO DE CIENCIAS DE LA COMPUTACIÓN</a:t>
            </a:r>
            <a:endParaRPr kumimoji="0" lang="es-EC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1412776"/>
            <a:ext cx="8458200" cy="46191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UNIVERSIDAD DE LAS FUERZAS ARMADAS - ESPE</a:t>
            </a:r>
            <a:endParaRPr kumimoji="0" lang="es-EC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es-EC" dirty="0" smtClean="0"/>
              <a:t>HERRAMIENTAS</a:t>
            </a:r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41277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ARQUITECTURA MVC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Es un patrón de arquitectura de software que separa los datos y la lógica de negocio de una aplicación de la interfaz de usuario y el módulo encargado de gestionar los eventos y las comunicaciones. </a:t>
            </a:r>
          </a:p>
        </p:txBody>
      </p:sp>
      <p:pic>
        <p:nvPicPr>
          <p:cNvPr id="4" name="Picture 9" descr="http://upload.wikimedia.org/wikipedia/commons/thumb/a/a9/ModelViewControllerDiagram_es.svg/300px-ModelViewControllerDiagram_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66700"/>
            <a:ext cx="3604994" cy="1694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611560" y="1160976"/>
            <a:ext cx="2304256" cy="1187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MODELO</a:t>
            </a:r>
            <a:endParaRPr lang="es-EC" dirty="0"/>
          </a:p>
        </p:txBody>
      </p:sp>
      <p:sp>
        <p:nvSpPr>
          <p:cNvPr id="5" name="4 Flecha derecha"/>
          <p:cNvSpPr/>
          <p:nvPr/>
        </p:nvSpPr>
        <p:spPr>
          <a:xfrm>
            <a:off x="611560" y="4833384"/>
            <a:ext cx="2304256" cy="118790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CONTROLADOR</a:t>
            </a:r>
            <a:endParaRPr lang="es-EC" dirty="0"/>
          </a:p>
        </p:txBody>
      </p:sp>
      <p:sp>
        <p:nvSpPr>
          <p:cNvPr id="6" name="5 Flecha derecha"/>
          <p:cNvSpPr/>
          <p:nvPr/>
        </p:nvSpPr>
        <p:spPr>
          <a:xfrm>
            <a:off x="611560" y="2961176"/>
            <a:ext cx="2304256" cy="11879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VISTA</a:t>
            </a:r>
            <a:endParaRPr lang="es-EC" dirty="0"/>
          </a:p>
        </p:txBody>
      </p:sp>
      <p:sp>
        <p:nvSpPr>
          <p:cNvPr id="7" name="6 Proceso"/>
          <p:cNvSpPr/>
          <p:nvPr/>
        </p:nvSpPr>
        <p:spPr>
          <a:xfrm>
            <a:off x="3419872" y="1304992"/>
            <a:ext cx="5040560" cy="971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la representación de la información con la cual opera el sistema.</a:t>
            </a:r>
            <a:endParaRPr lang="es-EC" dirty="0"/>
          </a:p>
        </p:txBody>
      </p:sp>
      <p:sp>
        <p:nvSpPr>
          <p:cNvPr id="8" name="7 Proceso"/>
          <p:cNvSpPr/>
          <p:nvPr/>
        </p:nvSpPr>
        <p:spPr>
          <a:xfrm>
            <a:off x="3347864" y="3105192"/>
            <a:ext cx="5040560" cy="104388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la presentación del modelo (información y lógica de negocio) en un formato adecuado para interactuar .</a:t>
            </a:r>
            <a:endParaRPr lang="es-EC" dirty="0"/>
          </a:p>
        </p:txBody>
      </p:sp>
      <p:sp>
        <p:nvSpPr>
          <p:cNvPr id="9" name="8 Proceso"/>
          <p:cNvSpPr/>
          <p:nvPr/>
        </p:nvSpPr>
        <p:spPr>
          <a:xfrm>
            <a:off x="3275856" y="4977400"/>
            <a:ext cx="5040560" cy="104388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Responde a acciones del usuario e invoca peticiones al 'modelo' cuando se hace alguna solicitud sobre la información.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E IMPLEMENTACIÓN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Los diagramas usados por UWE, son diagramas UML puro. En el presente proyecto, se elaboraron los Diagramas de: Casos de Uso, Clase, Secuencia, Navegación, Estado, Despliegue, Proceso y Representación, que fueron los escogidos para explicar de manera más detallada el diseño de la aplicación web.</a:t>
            </a:r>
          </a:p>
          <a:p>
            <a:pPr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Diagrama General de Casos de Uso</a:t>
            </a:r>
            <a:endParaRPr lang="es-EC" sz="2800" dirty="0"/>
          </a:p>
        </p:txBody>
      </p:sp>
      <p:pic>
        <p:nvPicPr>
          <p:cNvPr id="4" name="0 Imagen" descr="Diagrama General de Casos de Uso.jpg"/>
          <p:cNvPicPr/>
          <p:nvPr/>
        </p:nvPicPr>
        <p:blipFill>
          <a:blip r:embed="rId2" cstate="print"/>
          <a:srcRect r="1277" b="1101"/>
          <a:stretch>
            <a:fillRect/>
          </a:stretch>
        </p:blipFill>
        <p:spPr>
          <a:xfrm>
            <a:off x="2123728" y="1988840"/>
            <a:ext cx="475252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Diagrama de Clases</a:t>
            </a:r>
            <a:endParaRPr lang="es-EC" sz="2800" dirty="0"/>
          </a:p>
        </p:txBody>
      </p:sp>
      <p:pic>
        <p:nvPicPr>
          <p:cNvPr id="4" name="1 Imagen" descr="Content Diagram.jpg"/>
          <p:cNvPicPr/>
          <p:nvPr/>
        </p:nvPicPr>
        <p:blipFill>
          <a:blip r:embed="rId2" cstate="print"/>
          <a:srcRect r="1497" b="1446"/>
          <a:stretch>
            <a:fillRect/>
          </a:stretch>
        </p:blipFill>
        <p:spPr>
          <a:xfrm>
            <a:off x="1474508" y="1935602"/>
            <a:ext cx="6409860" cy="487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100" dirty="0"/>
              <a:t>Diagrama de Secuencia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11 Imagen" descr="Diagrama de Secuencia Verificar Usuario.jpg"/>
          <p:cNvPicPr/>
          <p:nvPr/>
        </p:nvPicPr>
        <p:blipFill>
          <a:blip r:embed="rId2" cstate="print"/>
          <a:srcRect r="9459" b="22095"/>
          <a:stretch>
            <a:fillRect/>
          </a:stretch>
        </p:blipFill>
        <p:spPr>
          <a:xfrm>
            <a:off x="1691680" y="1772816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Diagrama de Navegación</a:t>
            </a:r>
            <a:endParaRPr lang="es-EC" sz="2800" dirty="0"/>
          </a:p>
        </p:txBody>
      </p:sp>
      <p:pic>
        <p:nvPicPr>
          <p:cNvPr id="4" name="2 Imagen" descr="Diagrama de Navegación Administrador Académico 1_2 .jpg"/>
          <p:cNvPicPr/>
          <p:nvPr/>
        </p:nvPicPr>
        <p:blipFill>
          <a:blip r:embed="rId2" cstate="print"/>
          <a:srcRect b="1710"/>
          <a:stretch>
            <a:fillRect/>
          </a:stretch>
        </p:blipFill>
        <p:spPr>
          <a:xfrm>
            <a:off x="94596" y="1772816"/>
            <a:ext cx="8946600" cy="495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Diagrama de Presentación</a:t>
            </a:r>
            <a:endParaRPr lang="es-EC" sz="2800" dirty="0"/>
          </a:p>
        </p:txBody>
      </p:sp>
      <p:pic>
        <p:nvPicPr>
          <p:cNvPr id="4" name="4 Imagen" descr="Diagrama de Presentación - Administrador.jpg"/>
          <p:cNvPicPr/>
          <p:nvPr/>
        </p:nvPicPr>
        <p:blipFill>
          <a:blip r:embed="rId2" cstate="print"/>
          <a:srcRect r="994" b="1246"/>
          <a:stretch>
            <a:fillRect/>
          </a:stretch>
        </p:blipFill>
        <p:spPr>
          <a:xfrm>
            <a:off x="899592" y="1916832"/>
            <a:ext cx="7056784" cy="46085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907704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Diagrama de Presentación – Administrador – Períodos de Admisión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Diagrama de Flujos de Proceso</a:t>
            </a:r>
            <a:endParaRPr lang="es-EC" sz="2800" dirty="0"/>
          </a:p>
        </p:txBody>
      </p:sp>
      <p:pic>
        <p:nvPicPr>
          <p:cNvPr id="4" name="90 Imagen" descr="Registrar Usuario Workflo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4824536" cy="4392488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95736" y="6309320"/>
            <a:ext cx="43303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41273108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Diagrama de Flujo de Procesos – Registrar Usuario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hlinkClick r:id="rId2" action="ppaction://hlinksldjump"/>
              </a:rPr>
              <a:t>Introducción</a:t>
            </a:r>
            <a:r>
              <a:rPr lang="es-EC" dirty="0" smtClean="0"/>
              <a:t>			</a:t>
            </a:r>
          </a:p>
          <a:p>
            <a:r>
              <a:rPr lang="es-ES" dirty="0" smtClean="0">
                <a:hlinkClick r:id="rId3" action="ppaction://hlinksldjump"/>
              </a:rPr>
              <a:t>Metodología</a:t>
            </a:r>
            <a:endParaRPr lang="es-ES" dirty="0" smtClean="0"/>
          </a:p>
          <a:p>
            <a:r>
              <a:rPr lang="es-ES" dirty="0" smtClean="0">
                <a:hlinkClick r:id="rId4" action="ppaction://hlinksldjump"/>
              </a:rPr>
              <a:t>Herramientas</a:t>
            </a:r>
            <a:endParaRPr lang="es-ES" dirty="0" smtClean="0"/>
          </a:p>
          <a:p>
            <a:r>
              <a:rPr lang="es-ES" dirty="0" smtClean="0">
                <a:hlinkClick r:id="rId5" action="ppaction://hlinksldjump"/>
              </a:rPr>
              <a:t>Diseño e implementación</a:t>
            </a:r>
            <a:endParaRPr lang="es-ES" dirty="0" smtClean="0"/>
          </a:p>
          <a:p>
            <a:r>
              <a:rPr lang="es-ES" dirty="0" smtClean="0">
                <a:hlinkClick r:id="rId6" action="ppaction://hlinksldjump"/>
              </a:rPr>
              <a:t>Aplicación</a:t>
            </a:r>
            <a:endParaRPr lang="es-ES" dirty="0" smtClean="0"/>
          </a:p>
          <a:p>
            <a:r>
              <a:rPr lang="es-EC" dirty="0" smtClean="0">
                <a:hlinkClick r:id="rId7" action="ppaction://hlinksldjump"/>
              </a:rPr>
              <a:t>Conclusiones</a:t>
            </a:r>
            <a:r>
              <a:rPr lang="es-EC" dirty="0" smtClean="0"/>
              <a:t> </a:t>
            </a:r>
          </a:p>
          <a:p>
            <a:r>
              <a:rPr lang="es-EC" dirty="0" smtClean="0">
                <a:hlinkClick r:id="rId8" action="ppaction://hlinksldjump"/>
              </a:rPr>
              <a:t>Recomendaciones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Diagrama de Despliegue </a:t>
            </a:r>
            <a:endParaRPr lang="es-EC" sz="2800" dirty="0"/>
          </a:p>
        </p:txBody>
      </p:sp>
      <p:pic>
        <p:nvPicPr>
          <p:cNvPr id="4" name="122 Imagen" descr="Diagrama de Despliegue.jpg"/>
          <p:cNvPicPr/>
          <p:nvPr/>
        </p:nvPicPr>
        <p:blipFill>
          <a:blip r:embed="rId2" cstate="print"/>
          <a:srcRect r="1499" b="1951"/>
          <a:stretch>
            <a:fillRect/>
          </a:stretch>
        </p:blipFill>
        <p:spPr>
          <a:xfrm>
            <a:off x="1547664" y="1988840"/>
            <a:ext cx="597666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APLICACIÓN</a:t>
            </a:r>
            <a:endParaRPr lang="es-EC" dirty="0"/>
          </a:p>
        </p:txBody>
      </p:sp>
      <p:pic>
        <p:nvPicPr>
          <p:cNvPr id="14337" name="Picture 1" descr="logo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63688" y="3356992"/>
            <a:ext cx="6767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PLANTEL EDUCATIVO “REUVEN FEUERSTEIN”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“Saberes y valores para la vida”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2000" dirty="0" smtClean="0"/>
              <a:t>Se logró </a:t>
            </a:r>
            <a:r>
              <a:rPr lang="es-ES" sz="2000" dirty="0" smtClean="0"/>
              <a:t>la correcta implantación </a:t>
            </a:r>
            <a:r>
              <a:rPr lang="es-ES" sz="2000" dirty="0" smtClean="0"/>
              <a:t>de la aplicación web.</a:t>
            </a:r>
          </a:p>
          <a:p>
            <a:pPr lvl="0" algn="just">
              <a:buNone/>
            </a:pPr>
            <a:endParaRPr lang="es-ES" sz="2000" dirty="0" smtClean="0"/>
          </a:p>
          <a:p>
            <a:pPr lvl="0" algn="just"/>
            <a:r>
              <a:rPr lang="es-ES" sz="2000" dirty="0" smtClean="0"/>
              <a:t>Se aplicó la metodología UWE que junto al uso de la norma IEEE-830 facilitaron el correcto levantamiento y definición de los requisitos del usuario.</a:t>
            </a:r>
          </a:p>
        </p:txBody>
      </p:sp>
      <p:pic>
        <p:nvPicPr>
          <p:cNvPr id="13314" name="Picture 2" descr="http://nuancedmedia.com/wp-content/uploads/2011/03/revi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53136"/>
            <a:ext cx="1872208" cy="1866813"/>
          </a:xfrm>
          <a:prstGeom prst="rect">
            <a:avLst/>
          </a:prstGeom>
          <a:noFill/>
        </p:spPr>
      </p:pic>
      <p:pic>
        <p:nvPicPr>
          <p:cNvPr id="5" name="Picture 2" descr="https://estudiantesderechounam.files.wordpress.com/2014/01/recomendaciones-referencias-derecho-unam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53136"/>
            <a:ext cx="1552228" cy="1552229"/>
          </a:xfrm>
          <a:prstGeom prst="rect">
            <a:avLst/>
          </a:prstGeom>
          <a:noFill/>
        </p:spPr>
      </p:pic>
      <p:pic>
        <p:nvPicPr>
          <p:cNvPr id="6" name="Picture 6" descr="http://deslumbrame.blogia.com/upload/20110510192823-conclu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85184"/>
            <a:ext cx="187739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49424"/>
            <a:ext cx="8229600" cy="4325112"/>
          </a:xfrm>
        </p:spPr>
        <p:txBody>
          <a:bodyPr>
            <a:normAutofit/>
          </a:bodyPr>
          <a:lstStyle/>
          <a:p>
            <a:pPr lvl="0" algn="just"/>
            <a:r>
              <a:rPr lang="es-ES" sz="2000" dirty="0" smtClean="0"/>
              <a:t>Se proporcionó a la Secretaría de la Institución y a los padres de familia, de</a:t>
            </a:r>
            <a:r>
              <a:rPr lang="es-EC" sz="2000" dirty="0" smtClean="0"/>
              <a:t> un sistema web </a:t>
            </a:r>
            <a:r>
              <a:rPr lang="es-ES" sz="2000" dirty="0" smtClean="0"/>
              <a:t>que permite acceder en forma rápida, confiable y precisa al proceso de inscripción y matriculación de la institución.</a:t>
            </a:r>
          </a:p>
          <a:p>
            <a:pPr lvl="0" algn="just"/>
            <a:endParaRPr lang="es-ES" sz="2000" dirty="0" smtClean="0"/>
          </a:p>
          <a:p>
            <a:pPr algn="just"/>
            <a:r>
              <a:rPr lang="es-ES" sz="2000" dirty="0" smtClean="0"/>
              <a:t>Se elaboraron los manuales para la implantación y correcto uso de la aplicación web, de acuerdo a cada uno de los perfiles de usuarios que fueron definidos.</a:t>
            </a:r>
            <a:endParaRPr lang="es-EC" sz="2000" dirty="0" smtClean="0"/>
          </a:p>
          <a:p>
            <a:pPr lvl="0" algn="just"/>
            <a:endParaRPr lang="es-ES" sz="2000" dirty="0" smtClean="0"/>
          </a:p>
        </p:txBody>
      </p:sp>
      <p:pic>
        <p:nvPicPr>
          <p:cNvPr id="5" name="Picture 6" descr="http://api.ning.com/files/vxDwjst1bpMThYVhw9fKytwf8I8LKydEN2zOwygA0BFRB3x6go0Q2PjITjGS9huChGI9NgL7cJNvsy033kStAvmdgRITcAxH/lecturer_w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S" sz="2000" dirty="0" smtClean="0"/>
              <a:t>Es indispensable realizar un análisis profundo de los requerimientos de los usuarios antes de comenzar con el diseño del sistema.</a:t>
            </a:r>
          </a:p>
          <a:p>
            <a:pPr lvl="0" algn="just"/>
            <a:endParaRPr lang="es-ES" sz="2000" dirty="0" smtClean="0"/>
          </a:p>
          <a:p>
            <a:pPr algn="just"/>
            <a:r>
              <a:rPr lang="es-ES" sz="2000" dirty="0" smtClean="0"/>
              <a:t>I</a:t>
            </a:r>
            <a:r>
              <a:rPr lang="es-EC" sz="2000" dirty="0" err="1" smtClean="0"/>
              <a:t>mplementación</a:t>
            </a:r>
            <a:r>
              <a:rPr lang="es-EC" sz="2000" dirty="0" smtClean="0"/>
              <a:t> de un sistema administrativo tanto para el cobro de pensiones, así como para la gestión del personal, los cuales junto a un sistema de evaluación académica, permitirán llevar un control sistematizado del rendimiento escolástico de los estudiantes de la institución. </a:t>
            </a:r>
          </a:p>
          <a:p>
            <a:pPr lvl="0" algn="just"/>
            <a:endParaRPr lang="es-ES" sz="2000" dirty="0" smtClean="0"/>
          </a:p>
        </p:txBody>
      </p:sp>
      <p:pic>
        <p:nvPicPr>
          <p:cNvPr id="4098" name="Picture 2" descr="http://soniadiez.es/wp-content/uploads/2012/02/recomenda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25144"/>
            <a:ext cx="2906688" cy="19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S" sz="2000" dirty="0" smtClean="0"/>
              <a:t>Es recomendable que la </a:t>
            </a:r>
            <a:r>
              <a:rPr lang="es-EC" sz="2000" dirty="0" smtClean="0"/>
              <a:t>estructura </a:t>
            </a:r>
            <a:r>
              <a:rPr lang="es-EC" sz="2000" dirty="0" err="1" smtClean="0"/>
              <a:t>navegacional</a:t>
            </a:r>
            <a:r>
              <a:rPr lang="es-EC" sz="2000" dirty="0" smtClean="0"/>
              <a:t> de la aplicación web permita  al usuario desplazarse con facilidad a través de las opciones del sitio web, de una forma instintiva y ágil. </a:t>
            </a:r>
          </a:p>
          <a:p>
            <a:pPr lvl="0" algn="just">
              <a:buNone/>
            </a:pPr>
            <a:endParaRPr lang="es-EC" sz="2000" dirty="0" smtClean="0"/>
          </a:p>
          <a:p>
            <a:pPr lvl="0" algn="just"/>
            <a:r>
              <a:rPr lang="es-ES" sz="2000" dirty="0" smtClean="0"/>
              <a:t>Para poder realizar el mantenimiento y las actualizaciones del sistema de manera rápida y adecuada, es necesario adoptar buenas prácticas de documentación de ingeniería de software. </a:t>
            </a:r>
            <a:endParaRPr lang="es-EC" sz="2000" dirty="0" smtClean="0"/>
          </a:p>
        </p:txBody>
      </p:sp>
      <p:sp>
        <p:nvSpPr>
          <p:cNvPr id="56322" name="AutoShape 2" descr="data:image/jpeg;base64,/9j/4AAQSkZJRgABAQAAAQABAAD/2wCEAAkGBxQSEhQUEBQWFBQWFRQVFxQXGBYVFxUYFhQXFxUXFxUZHSghGRolGxYVIjEiJSkrLi4uFx8zODMtNygtLisBCgoKDg0OGxAQGzQlHyQsLDEsNzc1NDY0NDQ3NzI3LDMsNzI0NTAsLDQtLCwsNCwtLyw3LCwsLCwrLCwuLCwsN//AABEIALQA8AMBIgACEQEDEQH/xAAcAAABBAMBAAAAAAAAAAAAAAAAAgQFBgEDBwj/xABBEAABAwIDBgMFBgQFAwUAAAABAAIDBBEFEiEGEzFBUWEHInEyQoGRoSNSYnKxwRQzktEVQ1Oi8YOy8CQlRGOC/8QAGQEBAAMBAQAAAAAAAAAAAAAAAAIDBAUB/8QALBEBAAIBAgQEBQUBAAAAAAAAAAECAwQRBSExQRIiMnETFFGBoUJhkbHhBv/aAAwDAQACEQMRAD8Ahq/DzHqNWdenY/3TVpVy3dxYi4PJQWJ4QWeePVnNvEt9Oo/RA3hdm7P+jvVb2ScjoeYUa1SFNK12knwdz+KDcJU4p51j/CDyNx1Sf8McEFjwyUFWqF+aPI7Ucuy5/Rtewqz4fXG2oQNsZw+4KrWHSbt5Y7geHYq/PIcFUdoMN5hA7EaVu03waq3rLH2m6H+6khGgbCNKEaciNKEaBqI1ndp1kWciBpu1kRp3u0CNA13aN2ne7Wd2gZ7tG7W6tnZCwvlcGMHFx0/5Kh6Ha6ilsBO1pPAPuwn+pBJbtY3adxgOF2kOHUEEfMLO7QM92sGNPN0gxoGRjWDGnpjSd2gZGNJMafbtJ3aCPDEoMW0NSg1BA4lgWbzRWB5t5H06FQL2Fps4EEcjxV/DFqq6Bkos8X6HmPQoKthuIuZodQpuHFonGxcGu6O8t/QnQqMr8AfH5o/O3/cPhz+CYRPBFj/56ILrCB0UrTRtIXOopGM0kGRp4SxudGL/AIw3Rp78D2Vow6d0YAzOlHU2zj5e2Pr6oJmVhjN+S01IDwn1NUtkbxuDzTOtpTHqNWoKlUA08oeOHMdQrVAQ4BzdQRcKKr4w9qbbN1m7eYX8Dq09+iCxCNKDE4DFkMQaBGs7tOAxKDEDfIsiNOMizl6/8dUDfdqB2o2nhoW/aHNIRdsQNie7j7re6kcVfNNAThskJeffLswA/DluM3qqDguHvoJXTYhRTzPJuKhhEzW/iLON+5OnIBA7oNm6jEXtnxIlkQ1jpxpoeo90W+J7Kbx7FqakDIZqcmMjyWjY6Ow4gXOhF1JYXtdRVGkdQwO+685HX6WdzUL4qQOdBAGNc870u8oLtAwg8L9QoZJmK7w06PHTJmrW/STXB8Pw6rc7+E3lPIPMd050LvWwOVwUqMHrYv5NY2UfdqIgT8JIyP0XPMCdVU0u8hhkLyC3WN5GtuytUdPjNRxduR3yx/QAlVUzTMc45t+p4bSl963iK/vKY/xOtj/n0JePv00gk+JY8A/IlLptraRxyukML+bJmuicP6gqbtVg0lLGH1da58jr5IW53FxHE3c7ytGmtkvYbYx1UN/VXEJHkaCQZfxX5MH1urPFf6Mk4dPXrk39oX5+KU44zxf1t/utLscpRxqIv6glwbG0bOEDD+a7v1T2PBKdvswRD/8ADf7L3zqp+B23/BjTYtTyODY543uPBocCTboE9MactpWjg1o9AB+gSjGpQpt4d/Khg1LDVsDUoNXqJAalhqWGpQagQGphiOCRza+w/wC8Bx9RzUqGpQagolbQSQH7QXadMw1aex6ehTSmqHU+rLvh5x6l0feP7zfw8uXRdIMYIsRcHkdQfgoDEdmR7VOcp+4eB9Dy9ECMOrmvAkicPML3GrX+vfurHQV4eC1w15tPEf3Hdc1fFJTyExtyuvd8LvKH/iafdf34Hn1U/huJtlaCCdDbo5juYI5HsgncXwws80ereY6Kq18d/M3Rw1B9Fc6DErWbJz0B5O7Ee6eyY4/gmhkh1HNqDfs9iO/jufbbo4fupYNXO8MrzTzB/unR4/ddIheHtDm8DqgSGJQYtoaqptltxDQgsbaWe3sXs1neR3L04oJrF8ThpYzJUPDGjh1cejRzK51LWVmNuMcA/h6Nps5x1zfntbO78A0HMpzgmx1RiMgqsVc4Mt5IvZcQdbW/y2duJXTqakbG1rI2hjGizWtFg0dggpLfDKmaGmCSeGUC2+jfZzu7hwPpolNw/Fqb+VPFWNHKVpjk9MwP7qsbe1E9NVubFUTZXNa8N3jvLmvcceCn/C/aCeofLFO8yBrA9rjq4eaxBPMcPkqYzRN/Bs6d+GXrp/mIneNtzTEsfp3eXGcMdAT/AJuXesP/AFAAf1SsJwKkfrhGJSU5/wBMPEjPjE8g/VdCrMQhiH20sbOoc5o+h4qibRPwOX+aGF33oWuB/wBosrJvWOssVNPlv6KzJ8+TGKb2o4K1o5tJhkPwNxdM6/xJjhY4TU08M9vLFKLNc7tJ058FU3486lP/ALdW1L2/6VQwOaPRxN/oFNUXiTPI0xzUkdT2ZmAPqzK8KHxqfVojhupnnNdvcz2Q2ZlxOY1teS6MnQWtvbcGgcoh9b/E9YEQGgAAGgA0A7AKm0u0+IPAEWF5WgAAFxaABwABDdE/jxDFXf8Aw4G/mlP7L2MkT2Qto716zH8wseRYLEwwuStL7VMMDGWOscjnOB5aEWIUvkVkTuzWp4Z23Nd2klidliwWIirwalBqUAlAIMBqUAlAJQCBICUAsgJVkGAEoBZAWUDesoWTNyyNv0PAj0PJUjaLYx2rmOeRb24yWyAdHAaPAXQAshByDCcNqGZmx1xtb2C3Ncdw5x+iv2yVXOxpbUyMltYNcAc1uYdfit2P7MQ1Y8145OIkZoQeunNc4xTA6+lkbnqnAHysluRG7oCR7LuzhryKDo+PYA2UGSIcfaaOfcLXs7XGAbuY2YODjoABzJ5DkVBbImalLzJUB7XebKQbZifM4kk5VcQ2OYXAsbXLdOfMdWnsgX/ER10DhSVVswtvYS1z23/CeC543YGtoZhPTbmrLSSA8ea/XI46u73T2Tw1Y8ufSTPp52OI1uW6m4LXNIc0EdL2WXYxjOHD/wBREKuIe+Lu07vYLj4tKB7Q+KDWO3eI00lNJ1F3A98rgHD4Zh3V2wnGIKkXppmSdmkZh6t4hVPDvELDq1mSqaI7+7MGvZ8JBp87JWIeF1HOBLRyOgdxa+NwkZflbW4+DggqG2uHVVRWzPZTTFoIY07t2oZpcadbqNoNm8QLi2KCdmYa+1GCO50BV13OOYePK5tdEPV7rDsbP+pTvB/FincclZE+lkHtcXtB76Bzfi1Zp01Znfd2qcayUxxjisbRCAw7wpqH6zSxxdgDI79h9Vt2l2Zw/DIg6d0lRM6+7iLgzMRzIYLhg5nXorptHt5S01PvYpGVD33EbGOBzEc3EataOZXNdldnJ8aqX1FW47oO+0k4ZrXtFF90Dry9VZXBSOzLl4rqsn6tvbk07A7FuxB5lmBbStdrbTeHnGzoBzPwXc4KdsbQ2Noa1oADWiwAHDRbqWkZGxrI2hrGgNa0CwAHAWW3KrIiI6MVslrc7Tub5EZE4yrGVeoG5YsZE5LFjKgbZEksTrIklqCrAJQCUAlWQJASgFkBKyoMALICVZZsgSAs2SgEWQIWCtmVN62pZCwySuDGN1LibAIFkqj7ZbeRQNdFCGzSEEOvrEwfi5OPb5qB2h2ymrn/AMNQNc1rtLjSSQc/yNU/sl4fsprST5ZJuQA8kfoPePdBFbJ4dVuiL5SGNOrGvBzO9fujpdacRqpaI7yK7Gg3dGdWg/eZbh3sujuo3ONhqVE7W4K2OimlkPuENHK7tB68VG223Ndgm3jiI57qpg/iI2J+dwMpcHb2zsuUkgsDAdDYXvrzXU9nMajq4hLCTYkggizmkcQR8l5sgoWtN7arsXhviVPSUV6iZjDJI5+UkF1tGjQa8lnx5t7bdnX1fDvh4fFt5t+y3YzsfR1es0Lcx99vkf8A1Dj8VS5/DKqpHmTCast57t3kJ9SPI/4tUxW+KdIzSNksp6gBg+btfooGq8W5j/Kp42d3Oc8/QNCstnxx3ZMfCdXk6U29+RbfEWvoXBmK0l28N4Psyfyu1Y89rhWeDaLCsUAZKYy7kycBjx2a4/sVzmv8Rq2Vpa6SMNPFoY0g/B17qHwTZyeuL/4aESBpGZ1g1gJ1AudL9go/MRPpiZXzwa9OeXJWv3dMr/BulfI10MskTLjOzR929GvOrT3N1f6KnigjbFHljYwZWtBAAAXJaPwurntDZJmRtHBpe94Ho0aKVpPBtn+dVE/kja36uLlKMmSelfyptpNJTrn39qy6Qa2IcZGf1N/ulx1DHGzXtJ6BwP6Kk0/hJQt9oyv9XAf9oClMO8PaGCRkkUbg9hzNdnebH5qUTfvDPemmiPLeZ+3+rRlRlS0KxkayxYyLahBoLVgtW+yxlQVABKAWQEsBAkBKASgEoNQJDVnKlhqWGoNWVKDFtyrnG2fiU2K8VCQ9+odOdWM/IPfPfgO6C/h7cxZmGcC5ZcZrHnl42Va202LFeGnfPjewHKD5ornmWXGvcG65oNlcRLBWBkheTmzBx3/D2i3jbt9FN7N+KE8ZEdWzfi+XM2zZmnoRwcfkUEVJh+IYO90jRZh0dI0byNwGozc28+NvVX/Y7bAVTb1MRgHKQHNG/uBxb9R3V4wSqhqG5mODtNWHRw/M0rVieykMlzGN0/WxaPL8Wf2sgk6djCwbqxa7i4G9x6rl3jFjYe6KjjcLN+0kt14Mb+p+SzieC4lSysFJcMc4F07LO3jv/safZb219QrvjG00WHQwur3AveQ27G8TbV2W/AKGSnjjZp0meMGWMk132eeqhwvYcApjBtkquqsYYHZT77xkb8zx+C7/AIRiUFUzPTyMlbzLSDa/IjiPipINWeukjvLsX/6HJMeSkRLkmF+EDjY1NQGjm2Jtz/W7T/anO0+E4XhMIc6ETzuB3Ucji4vI95w5MFxc2Vt242wiw6K7vPM8HdRXsXEc3dGjmfgFxTBsKqsarHl77k2MsxF2xN1yhreHC+Vvx6q6uGlekOXm4jqcvqvP9MbL7OTYtUu4MYCDLI1oDIweDWNGl7XsOXEr0Lg+FxUsLIYGhjGiwHU8yTzJ6pOBYPFSQthgblY35uPNzjzceqkFbsxzMz1YWUIR4EIQgEIQgEIQgEIQgqoCWAsgJYCBIalhqUGpQCBIamuLYnDSxmWoeGMHXiT0aOJPZQe2O28NCMgtLUW0iBsG95He6O3FczocOrcbnL3O0boZXA7qIH3WN5nTgNTbUoHO0m19Tib/AOHpY3NjdoIm6vlHWQ8h24DmVdtiPDmOltLVZZZ9CG28kXpf2ndzw5Ky7LbLQUMeWFt3G2eU+2/1PIdlYYYb+iDVHETwTPEtk6ac53xgS2tvWgB/xPP4qca23BKQc7xDZmam88d5Gt1zMBDxb8I1+V1DYH4oyum3bot9FfKHA5Zbg6m1rEdjZdcUfNgcDpRMY270e+ALn83X4oHsMmZodYi4vY6HXqFXNr9iKfEADLmZI0EMkYdWgm5GU6EXt8lD+Lbq407G0THlly6aSIneNDbFoa0a24kkdFRtmPFqpgsyqb/ExjTNcMlbbvwcext6oNGL+HuIYe/fUrnS5b/awXbIB+KO5JHYXCe4N4w1MbC2oiZO4Ahr77twdbTO0AgjraxXVtndq6WtF6eUF1rmM+WRvqw/stG0mxdJW3M0YEn+qzySf1c/jdBwzC8PqsZrHXdme6xllIu2JmuXy9OIDeevdegtncDiooWwwNs0cT7z3c3OPMlI2Z2ehoYRDANOLnm2aR3Nzj1/RS6AQhCAQhCAQhCAQhCAQhCAQhCCugJYCAFG7QY/BRR56h9r+ywaveRya3n68EEk9waC5xDWgXLibAAcSTyXLds/E2+aKgNmi4dUnj6Rg8B+I/AKr7T7W1GJPEdt3EXAMgDhYknymRxsHH1sAujbD+HEdNaWryyz6ENteOL0+87v8kFV2K8N5KkiatzRxHzZDfeS31u4nVo7nU35LstFRsiY2OJjWMaLNa0WAHYLe0JbQgXFFdOgFpYStjXIFoQhAIQhBhcz8XqXD2RZ5ox/FPB3W7IZI4ji5/IsF9SQrNtxtjFh0V3WfM8HdRXsXEcXO6MHM/ALg0UdVitXxMs8puSdGsaOZ+6xv79Sg0bN4LNV1DIqa4kFnbwXG6A0MhcNW/DXkvTeE0boYY43yumc1oBlfbM88ybKM2N2Wiw+Ddx+Z5sZJbWMjh+gFzYclPoBCEIBCEIBCEIBCEIBCEIBCEIBCEIIMBQG1mx0Fe28nklAIbM0eYDoR7zb8lYgFsAQebtptmJ6F+Wobdrrhsg1Y/8AsfwlTmx/iJPR2jlBng4ZSfOwW9xx4/lPzC7lV0bJWOjlY17HCzmuFwVyLbPwvkivLQXlj1Jh/wAxnPyH3x24jug6vgONQVce8ppA9vMD2mno5vEFSrQvK2EYpLTSCWneY5Bpcc7e65p4jsfou1bE+J0NVaKrywTcA6/2ch7E+w7sfgUHQ2hbAFgJSAQhCAVY252xiw6LM6z5ng7uK9i4j3nHk0HifgsbdbYxYdFd1nzPB3UV7FxGmZ3RgvqfguAySVOI1V9ZqiU2A5dgPusA+n1BYFTidXzmqJT6AAf9jGj/AMvx9AbEbJRYdDkZZ0rgDLLaxeRyHRo1sFp2E2Njw6Kws+Z4G8ltxtwa3owdPirSgEIQgEIQgEIQgEIQgEIQgEIQgEIQgEIQgiQFsaFgBLaEGQFtaEloWwBBTNtPDuCuvJHaGo/1APK/tI0cfXiuHY9gM9JLuamPK518vvNkH4D7wXqhoWqtoY5W5ZWNcAbi4Bseo6FBQ/DR1TT04bVyF7TbIx2rom9M3EjsV0GGYOF2m6reI4a+LVt3M+o9R+6pG1W3hpPs6Yh054ni2MfiHvHsg6+qvtztlFh0VzZ8zwd1FexcR7zujBcXPyVOovGVn8M8zQkVTRZrWk7uQ8nZuLQOJHyuuW1lVPXVGZ5dNPK4NAHEnWzWjk0a6ckCqieor6m7rzVEpAAHPoGj3WjXsAu9+H+xTMOiu6z6h4G8k5D8DOjR9Vp8PNh2YfHnks+pePO7kwfcZ24XPNXNAWWUIQCEIQCEIQCEIQCEIQCEIQCEIQCEIQCEIQRzQtgCS0LY1ApoWxoSWBbgEAAsoQgwVzvbnwviqi6akywzm5c232cp7gey78Q+IXRUIPKNbhM8M24lic2YkAR2uXEmwy29oHqNF3Tw32DbQM3s1nVTxqeIiafcZ36nn6K5yUrHOa9zWl7L5XEAubcWNjyutyACyhCAQhCAQhCAQhCAQhCAQhCAQhCAQhCAQhCAQhCBkEtqEIHDQlIQgEIQgEIQgEIQgEIQgEIQgEIQgEIQgEIQgEIQgEIQgEIQgEIQgEIQg//Z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Picture 2" descr="http://solucionesconfirma.es/observatorio/wp-content/uploads/2012_10_04_cinco_recomendaciones_formadores_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827" y="4509120"/>
            <a:ext cx="305752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 descr="http://u.jimdo.com/www17/o/s6015f4d0bb8788de/img/i7d3bf4c4d324652a/1375668321/std/im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236804" cy="4824536"/>
          </a:xfrm>
          <a:prstGeom prst="rect">
            <a:avLst/>
          </a:prstGeom>
          <a:noFill/>
        </p:spPr>
      </p:pic>
      <p:pic>
        <p:nvPicPr>
          <p:cNvPr id="4100" name="Picture 4" descr="http://conoce-japon.com/wp-content/uploads/2012/09/Ojigi.jpg"/>
          <p:cNvPicPr>
            <a:picLocks noChangeAspect="1" noChangeArrowheads="1"/>
          </p:cNvPicPr>
          <p:nvPr/>
        </p:nvPicPr>
        <p:blipFill>
          <a:blip r:embed="rId3" cstate="print"/>
          <a:srcRect l="7200" r="52001"/>
          <a:stretch>
            <a:fillRect/>
          </a:stretch>
        </p:blipFill>
        <p:spPr bwMode="auto">
          <a:xfrm>
            <a:off x="6732240" y="3356992"/>
            <a:ext cx="1944216" cy="269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El Plantel Educativo </a:t>
            </a:r>
            <a:r>
              <a:rPr lang="es-ES" sz="2000" dirty="0" err="1" smtClean="0"/>
              <a:t>Reuven</a:t>
            </a:r>
            <a:r>
              <a:rPr lang="es-ES" sz="2000" dirty="0" smtClean="0"/>
              <a:t> </a:t>
            </a:r>
            <a:r>
              <a:rPr lang="es-ES" sz="2000" dirty="0" err="1" smtClean="0"/>
              <a:t>Feuerstein</a:t>
            </a:r>
            <a:r>
              <a:rPr lang="es-ES" sz="2000" dirty="0" smtClean="0"/>
              <a:t>, es una institución que  se encuentra ubicada en la Parroquia de Calderón del Distrito Metropolitano de Quito.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Debido a que la institución es una entidad joven, no cuenta con aplicaciones de software que faciliten la realización de procesos afines a las funciones del plantel.</a:t>
            </a:r>
          </a:p>
          <a:p>
            <a:pPr algn="just">
              <a:buNone/>
            </a:pPr>
            <a:endParaRPr lang="es-EC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C" sz="2000" dirty="0" smtClean="0"/>
          </a:p>
          <a:p>
            <a:pPr algn="just"/>
            <a:endParaRPr lang="es-ES" sz="2000" dirty="0" smtClean="0"/>
          </a:p>
          <a:p>
            <a:pPr algn="just"/>
            <a:endParaRPr lang="es-EC" sz="2000" dirty="0"/>
          </a:p>
        </p:txBody>
      </p:sp>
      <p:pic>
        <p:nvPicPr>
          <p:cNvPr id="4" name="Picture 3" descr="https://encrypted-tbn1.gstatic.com/images?q=tbn:ANd9GcR7mtXLPApY9446zdZGV3osPjxZ7EvXmeAIUhAQrBYedqG2drS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595" y="4227910"/>
            <a:ext cx="2838861" cy="2342060"/>
          </a:xfrm>
          <a:prstGeom prst="rect">
            <a:avLst/>
          </a:prstGeom>
          <a:noFill/>
        </p:spPr>
      </p:pic>
      <p:pic>
        <p:nvPicPr>
          <p:cNvPr id="5" name="Picture 1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323796"/>
            <a:ext cx="428258" cy="4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El Plantel Educativo “</a:t>
            </a:r>
            <a:r>
              <a:rPr lang="es-ES" sz="2000" dirty="0" err="1" smtClean="0"/>
              <a:t>Reuven</a:t>
            </a:r>
            <a:r>
              <a:rPr lang="es-ES" sz="2000" dirty="0" smtClean="0"/>
              <a:t> </a:t>
            </a:r>
            <a:r>
              <a:rPr lang="es-ES" sz="2000" dirty="0" err="1" smtClean="0"/>
              <a:t>Feuerstein</a:t>
            </a:r>
            <a:r>
              <a:rPr lang="es-ES" sz="2000" dirty="0" smtClean="0"/>
              <a:t>” no cuenta con un sistema automatizado para poder inscribir y matricular a los estudiantes.</a:t>
            </a:r>
          </a:p>
          <a:p>
            <a:pPr algn="just"/>
            <a:r>
              <a:rPr lang="es-ES" sz="2000" dirty="0" smtClean="0"/>
              <a:t>Estas actividades son realizadas en forma manual, lo cual ralentiza el trabajo del personal administrativo de la institución, además de no brindar un servicio óptimo, rápido y eficaz a sus usuarios internos y externos.</a:t>
            </a:r>
          </a:p>
          <a:p>
            <a:pPr algn="just"/>
            <a:endParaRPr lang="es-EC" sz="2000" dirty="0"/>
          </a:p>
        </p:txBody>
      </p:sp>
      <p:pic>
        <p:nvPicPr>
          <p:cNvPr id="36865" name="Picture 1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229200"/>
            <a:ext cx="1360572" cy="12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enubes.com/images/stories/img_app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2376264" cy="2056145"/>
          </a:xfrm>
          <a:prstGeom prst="rect">
            <a:avLst/>
          </a:prstGeom>
          <a:noFill/>
        </p:spPr>
      </p:pic>
      <p:pic>
        <p:nvPicPr>
          <p:cNvPr id="8" name="Picture 6" descr="Resultado de imagen para aplicaciones 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3152775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 smtClean="0"/>
              <a:t>Al no contar con una aplicación de software, para realizar dichos procesos conlleva a que la institución desvíe recursos económicos.</a:t>
            </a:r>
            <a:endParaRPr lang="es-EC" sz="2000" dirty="0" smtClean="0"/>
          </a:p>
          <a:p>
            <a:pPr algn="just">
              <a:buNone/>
            </a:pPr>
            <a:endParaRPr lang="es-EC" sz="2000" dirty="0" smtClean="0"/>
          </a:p>
          <a:p>
            <a:pPr algn="just"/>
            <a:r>
              <a:rPr lang="es-ES" sz="2000" dirty="0" smtClean="0"/>
              <a:t>Pérdida de tiempo al momento de atender a los representantes para poder matricular a los estudiantes.</a:t>
            </a:r>
            <a:endParaRPr lang="es-EC" sz="2000" dirty="0" smtClean="0"/>
          </a:p>
          <a:p>
            <a:pPr algn="just"/>
            <a:endParaRPr lang="es-EC" sz="2000" dirty="0"/>
          </a:p>
        </p:txBody>
      </p:sp>
      <p:pic>
        <p:nvPicPr>
          <p:cNvPr id="4" name="Picture 2" descr="http://1.bp.blogspot.com/_4VVT3H-NhlQ/TNyh6nx1qAI/AAAAAAAAAAc/LeFHSRHLuLI/s640/dolor%2Bde%2Bcabez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79238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83568" y="1988840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16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53244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UWE es una metodología basada en el Proceso Unificado y UML pero adaptados para el desarrollo de aplicaciones Web.</a:t>
            </a:r>
          </a:p>
          <a:p>
            <a:pPr algn="just"/>
            <a:r>
              <a:rPr lang="es-EC" dirty="0" smtClean="0"/>
              <a:t>Consiste en una notación y en un método. </a:t>
            </a:r>
          </a:p>
          <a:p>
            <a:pPr algn="just"/>
            <a:r>
              <a:rPr lang="es-EC" dirty="0" smtClean="0"/>
              <a:t>La notación se basa en UML (OMG, 2003): para aplicaciones Web en general (sistematización) y para aplicaciones adaptativas en particular (personalización).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Actividades de Modelado de la Metodología UWE</a:t>
            </a:r>
            <a:endParaRPr lang="es-EC" dirty="0"/>
          </a:p>
        </p:txBody>
      </p:sp>
      <p:pic>
        <p:nvPicPr>
          <p:cNvPr id="4" name="5 Imagen" descr="Mapa Conceptual Actividades UW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62473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1217</TotalTime>
  <Words>1088</Words>
  <Application>Microsoft Office PowerPoint</Application>
  <PresentationFormat>Presentación en pantalla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Urbano</vt:lpstr>
      <vt:lpstr>ANÁLISIS, DISEÑO E IMPLEMENTACIÓN DE UN SISTEMA WEB PARA EL PROCESO DE INSCRIPCIÓN Y MATRICULACIÓN DEL PLANTEL EDUCATIVO “REUVEN FEUERSTEIN”</vt:lpstr>
      <vt:lpstr>AGENDA</vt:lpstr>
      <vt:lpstr>INTRODUCCIÓN</vt:lpstr>
      <vt:lpstr>INTRODUCCIÓN</vt:lpstr>
      <vt:lpstr>INTRODUCCIÓN</vt:lpstr>
      <vt:lpstr>OBJETIVOS</vt:lpstr>
      <vt:lpstr>OBJETIVOS</vt:lpstr>
      <vt:lpstr>METODOLOGÍA</vt:lpstr>
      <vt:lpstr>Actividades de Modelado de la Metodología UWE</vt:lpstr>
      <vt:lpstr>HERRAMIENTAS</vt:lpstr>
      <vt:lpstr>ARQUITECTURA MVC</vt:lpstr>
      <vt:lpstr>Diapositiva 12</vt:lpstr>
      <vt:lpstr>DISEÑO E IMPLEMENTACIÓN</vt:lpstr>
      <vt:lpstr>Diagrama General de Casos de Uso</vt:lpstr>
      <vt:lpstr>Diagrama de Clases</vt:lpstr>
      <vt:lpstr>Diagrama de Secuencia </vt:lpstr>
      <vt:lpstr>Diagrama de Navegación</vt:lpstr>
      <vt:lpstr>Diagrama de Presentación</vt:lpstr>
      <vt:lpstr>Diagrama de Flujos de Proceso</vt:lpstr>
      <vt:lpstr>Diagrama de Despliegue </vt:lpstr>
      <vt:lpstr>APLICACIÓN</vt:lpstr>
      <vt:lpstr>CONCLUSIONES</vt:lpstr>
      <vt:lpstr>CONCLUSIONES</vt:lpstr>
      <vt:lpstr>RECOMENDACIONES</vt:lpstr>
      <vt:lpstr>RECOMENDACIONES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ANÁLISIS, DISEÑO E IMPLEMENTACIÓN DE UN SISTEMA WEB PARA EL PROCESO DE INSCRIPCIÓN Y MATRICULACIÓN</dc:title>
  <dc:creator>Alicia Elizabeth Villa Barrionuevo</dc:creator>
  <cp:lastModifiedBy>Alicia Elizabeth Villa Barrionuevo</cp:lastModifiedBy>
  <cp:revision>113</cp:revision>
  <dcterms:created xsi:type="dcterms:W3CDTF">2015-02-19T23:47:30Z</dcterms:created>
  <dcterms:modified xsi:type="dcterms:W3CDTF">2015-03-04T01:27:13Z</dcterms:modified>
</cp:coreProperties>
</file>