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8" r:id="rId2"/>
    <p:sldId id="257" r:id="rId3"/>
    <p:sldId id="258" r:id="rId4"/>
    <p:sldId id="259" r:id="rId5"/>
    <p:sldId id="260" r:id="rId6"/>
    <p:sldId id="261" r:id="rId7"/>
    <p:sldId id="262" r:id="rId8"/>
    <p:sldId id="264" r:id="rId9"/>
    <p:sldId id="263" r:id="rId10"/>
    <p:sldId id="265" r:id="rId11"/>
    <p:sldId id="266" r:id="rId12"/>
    <p:sldId id="268" r:id="rId13"/>
    <p:sldId id="269" r:id="rId14"/>
    <p:sldId id="270" r:id="rId15"/>
    <p:sldId id="271" r:id="rId16"/>
    <p:sldId id="272" r:id="rId17"/>
    <p:sldId id="296" r:id="rId18"/>
    <p:sldId id="273" r:id="rId19"/>
    <p:sldId id="297" r:id="rId20"/>
    <p:sldId id="274" r:id="rId21"/>
    <p:sldId id="275" r:id="rId22"/>
    <p:sldId id="299" r:id="rId23"/>
    <p:sldId id="276" r:id="rId24"/>
    <p:sldId id="277" r:id="rId25"/>
    <p:sldId id="278" r:id="rId26"/>
    <p:sldId id="279" r:id="rId27"/>
    <p:sldId id="280" r:id="rId28"/>
    <p:sldId id="281" r:id="rId29"/>
    <p:sldId id="282" r:id="rId30"/>
    <p:sldId id="283" r:id="rId31"/>
    <p:sldId id="284" r:id="rId32"/>
    <p:sldId id="300" r:id="rId33"/>
    <p:sldId id="287" r:id="rId34"/>
    <p:sldId id="301" r:id="rId35"/>
    <p:sldId id="288" r:id="rId36"/>
    <p:sldId id="289" r:id="rId37"/>
    <p:sldId id="290" r:id="rId38"/>
    <p:sldId id="291" r:id="rId39"/>
    <p:sldId id="292" r:id="rId40"/>
    <p:sldId id="293" r:id="rId41"/>
    <p:sldId id="302" r:id="rId42"/>
    <p:sldId id="294" r:id="rId43"/>
    <p:sldId id="2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2" autoAdjust="0"/>
  </p:normalViewPr>
  <p:slideViewPr>
    <p:cSldViewPr>
      <p:cViewPr>
        <p:scale>
          <a:sx n="70" d="100"/>
          <a:sy n="70" d="100"/>
        </p:scale>
        <p:origin x="-1404" y="-90"/>
      </p:cViewPr>
      <p:guideLst>
        <p:guide orient="horz" pos="2160"/>
        <p:guide pos="2880"/>
      </p:guideLst>
    </p:cSldViewPr>
  </p:slideViewPr>
  <p:outlineViewPr>
    <p:cViewPr>
      <p:scale>
        <a:sx n="33" d="100"/>
        <a:sy n="33" d="100"/>
      </p:scale>
      <p:origin x="0" y="76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cuments\trabajos\tesis\TABLAS%20DE%20DAT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ocuments\trabajos\tesis\TABLAS%20DE%20DA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tx2"/>
                </a:solidFill>
              </a:rPr>
              <a:t>TEMPERATURA</a:t>
            </a:r>
            <a:r>
              <a:rPr lang="en-US" baseline="0" dirty="0">
                <a:solidFill>
                  <a:schemeClr val="tx2"/>
                </a:solidFill>
              </a:rPr>
              <a:t> PAREDES EXTERIORES vs. TIEMPO</a:t>
            </a:r>
            <a:endParaRPr lang="en-US" dirty="0">
              <a:solidFill>
                <a:schemeClr val="tx2"/>
              </a:solidFill>
            </a:endParaRPr>
          </a:p>
        </c:rich>
      </c:tx>
      <c:layout/>
      <c:overlay val="0"/>
    </c:title>
    <c:autoTitleDeleted val="0"/>
    <c:plotArea>
      <c:layout/>
      <c:lineChart>
        <c:grouping val="standard"/>
        <c:varyColors val="0"/>
        <c:ser>
          <c:idx val="0"/>
          <c:order val="0"/>
          <c:tx>
            <c:strRef>
              <c:f>Hoja1!$D$4:$D$5</c:f>
              <c:strCache>
                <c:ptCount val="1"/>
                <c:pt idx="0">
                  <c:v>TEMPERATURA  P1</c:v>
                </c:pt>
              </c:strCache>
            </c:strRef>
          </c:tx>
          <c:cat>
            <c:strRef>
              <c:f>Hoja1!$C$6:$C$16</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Hoja1!$D$6:$D$16</c:f>
              <c:numCache>
                <c:formatCode>General</c:formatCode>
                <c:ptCount val="11"/>
                <c:pt idx="1">
                  <c:v>22</c:v>
                </c:pt>
                <c:pt idx="2">
                  <c:v>23.5</c:v>
                </c:pt>
                <c:pt idx="3">
                  <c:v>24</c:v>
                </c:pt>
                <c:pt idx="4">
                  <c:v>24.8</c:v>
                </c:pt>
                <c:pt idx="5">
                  <c:v>28.2</c:v>
                </c:pt>
                <c:pt idx="6">
                  <c:v>29.7</c:v>
                </c:pt>
                <c:pt idx="7">
                  <c:v>30.9</c:v>
                </c:pt>
                <c:pt idx="8">
                  <c:v>31.3</c:v>
                </c:pt>
                <c:pt idx="9">
                  <c:v>32</c:v>
                </c:pt>
                <c:pt idx="10">
                  <c:v>32.9</c:v>
                </c:pt>
              </c:numCache>
            </c:numRef>
          </c:val>
          <c:smooth val="0"/>
        </c:ser>
        <c:ser>
          <c:idx val="1"/>
          <c:order val="1"/>
          <c:tx>
            <c:strRef>
              <c:f>Hoja1!$E$4:$E$5</c:f>
              <c:strCache>
                <c:ptCount val="1"/>
                <c:pt idx="0">
                  <c:v>TEMPERATURA  P2</c:v>
                </c:pt>
              </c:strCache>
            </c:strRef>
          </c:tx>
          <c:cat>
            <c:strRef>
              <c:f>Hoja1!$C$6:$C$16</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Hoja1!$E$6:$E$16</c:f>
              <c:numCache>
                <c:formatCode>General</c:formatCode>
                <c:ptCount val="11"/>
                <c:pt idx="1">
                  <c:v>22</c:v>
                </c:pt>
                <c:pt idx="2">
                  <c:v>24.3</c:v>
                </c:pt>
                <c:pt idx="3">
                  <c:v>26</c:v>
                </c:pt>
                <c:pt idx="4">
                  <c:v>36.200000000000003</c:v>
                </c:pt>
                <c:pt idx="5">
                  <c:v>43.2</c:v>
                </c:pt>
                <c:pt idx="6">
                  <c:v>72.3</c:v>
                </c:pt>
                <c:pt idx="7">
                  <c:v>90.9</c:v>
                </c:pt>
                <c:pt idx="8">
                  <c:v>102.3</c:v>
                </c:pt>
                <c:pt idx="9">
                  <c:v>115.2</c:v>
                </c:pt>
                <c:pt idx="10">
                  <c:v>125.7</c:v>
                </c:pt>
              </c:numCache>
            </c:numRef>
          </c:val>
          <c:smooth val="0"/>
        </c:ser>
        <c:ser>
          <c:idx val="2"/>
          <c:order val="2"/>
          <c:tx>
            <c:strRef>
              <c:f>Hoja1!$F$4:$F$5</c:f>
              <c:strCache>
                <c:ptCount val="1"/>
                <c:pt idx="0">
                  <c:v>TEMPERATURA  P3</c:v>
                </c:pt>
              </c:strCache>
            </c:strRef>
          </c:tx>
          <c:cat>
            <c:strRef>
              <c:f>Hoja1!$C$6:$C$16</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Hoja1!$F$6:$F$16</c:f>
              <c:numCache>
                <c:formatCode>General</c:formatCode>
                <c:ptCount val="11"/>
                <c:pt idx="1">
                  <c:v>22</c:v>
                </c:pt>
                <c:pt idx="2">
                  <c:v>22.1</c:v>
                </c:pt>
                <c:pt idx="3">
                  <c:v>22.7</c:v>
                </c:pt>
                <c:pt idx="4">
                  <c:v>25.9</c:v>
                </c:pt>
                <c:pt idx="5">
                  <c:v>24.2</c:v>
                </c:pt>
                <c:pt idx="6">
                  <c:v>27.2</c:v>
                </c:pt>
                <c:pt idx="7">
                  <c:v>49.4</c:v>
                </c:pt>
                <c:pt idx="8">
                  <c:v>62.5</c:v>
                </c:pt>
                <c:pt idx="9">
                  <c:v>85.1</c:v>
                </c:pt>
                <c:pt idx="10">
                  <c:v>105.4</c:v>
                </c:pt>
              </c:numCache>
            </c:numRef>
          </c:val>
          <c:smooth val="0"/>
        </c:ser>
        <c:ser>
          <c:idx val="3"/>
          <c:order val="3"/>
          <c:tx>
            <c:strRef>
              <c:f>Hoja1!$G$4:$G$5</c:f>
              <c:strCache>
                <c:ptCount val="1"/>
                <c:pt idx="0">
                  <c:v>TEMPERATURA  P4</c:v>
                </c:pt>
              </c:strCache>
            </c:strRef>
          </c:tx>
          <c:cat>
            <c:strRef>
              <c:f>Hoja1!$C$6:$C$16</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Hoja1!$G$6:$G$16</c:f>
              <c:numCache>
                <c:formatCode>General</c:formatCode>
                <c:ptCount val="11"/>
                <c:pt idx="1">
                  <c:v>19</c:v>
                </c:pt>
                <c:pt idx="2">
                  <c:v>20.7</c:v>
                </c:pt>
                <c:pt idx="3">
                  <c:v>21.7</c:v>
                </c:pt>
                <c:pt idx="4">
                  <c:v>21.7</c:v>
                </c:pt>
                <c:pt idx="5">
                  <c:v>21.8</c:v>
                </c:pt>
                <c:pt idx="6">
                  <c:v>22.3</c:v>
                </c:pt>
                <c:pt idx="7">
                  <c:v>22.1</c:v>
                </c:pt>
                <c:pt idx="8">
                  <c:v>22.4</c:v>
                </c:pt>
                <c:pt idx="9">
                  <c:v>22.7</c:v>
                </c:pt>
                <c:pt idx="10">
                  <c:v>22.9</c:v>
                </c:pt>
              </c:numCache>
            </c:numRef>
          </c:val>
          <c:smooth val="0"/>
        </c:ser>
        <c:ser>
          <c:idx val="4"/>
          <c:order val="4"/>
          <c:tx>
            <c:strRef>
              <c:f>Hoja1!$H$4:$H$5</c:f>
              <c:strCache>
                <c:ptCount val="1"/>
                <c:pt idx="0">
                  <c:v>TEMPERATURA  P5</c:v>
                </c:pt>
              </c:strCache>
            </c:strRef>
          </c:tx>
          <c:cat>
            <c:strRef>
              <c:f>Hoja1!$C$6:$C$16</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Hoja1!$H$6:$H$16</c:f>
              <c:numCache>
                <c:formatCode>General</c:formatCode>
                <c:ptCount val="11"/>
                <c:pt idx="1">
                  <c:v>19</c:v>
                </c:pt>
                <c:pt idx="2">
                  <c:v>21.5</c:v>
                </c:pt>
                <c:pt idx="3">
                  <c:v>22.1</c:v>
                </c:pt>
                <c:pt idx="4">
                  <c:v>22.6</c:v>
                </c:pt>
                <c:pt idx="5">
                  <c:v>21.6</c:v>
                </c:pt>
                <c:pt idx="6">
                  <c:v>25.7</c:v>
                </c:pt>
                <c:pt idx="7">
                  <c:v>27.2</c:v>
                </c:pt>
                <c:pt idx="8">
                  <c:v>29.3</c:v>
                </c:pt>
                <c:pt idx="9">
                  <c:v>30.1</c:v>
                </c:pt>
                <c:pt idx="10">
                  <c:v>32.4</c:v>
                </c:pt>
              </c:numCache>
            </c:numRef>
          </c:val>
          <c:smooth val="0"/>
        </c:ser>
        <c:ser>
          <c:idx val="5"/>
          <c:order val="5"/>
          <c:tx>
            <c:strRef>
              <c:f>Hoja1!$I$4:$I$5</c:f>
              <c:strCache>
                <c:ptCount val="1"/>
                <c:pt idx="0">
                  <c:v>TEMPERATURA  P6</c:v>
                </c:pt>
              </c:strCache>
            </c:strRef>
          </c:tx>
          <c:cat>
            <c:strRef>
              <c:f>Hoja1!$C$6:$C$16</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Hoja1!$I$6:$I$16</c:f>
              <c:numCache>
                <c:formatCode>General</c:formatCode>
                <c:ptCount val="11"/>
                <c:pt idx="1">
                  <c:v>19</c:v>
                </c:pt>
                <c:pt idx="2">
                  <c:v>20</c:v>
                </c:pt>
                <c:pt idx="3">
                  <c:v>21.5</c:v>
                </c:pt>
                <c:pt idx="4">
                  <c:v>21.1</c:v>
                </c:pt>
                <c:pt idx="5">
                  <c:v>21.3</c:v>
                </c:pt>
                <c:pt idx="6">
                  <c:v>21.7</c:v>
                </c:pt>
                <c:pt idx="7">
                  <c:v>21.6</c:v>
                </c:pt>
                <c:pt idx="8">
                  <c:v>21.8</c:v>
                </c:pt>
                <c:pt idx="9">
                  <c:v>21.9</c:v>
                </c:pt>
                <c:pt idx="10">
                  <c:v>21.8</c:v>
                </c:pt>
              </c:numCache>
            </c:numRef>
          </c:val>
          <c:smooth val="0"/>
        </c:ser>
        <c:ser>
          <c:idx val="6"/>
          <c:order val="6"/>
          <c:tx>
            <c:strRef>
              <c:f>Hoja1!$J$4:$J$5</c:f>
              <c:strCache>
                <c:ptCount val="1"/>
                <c:pt idx="0">
                  <c:v>TEMPERATURA  P7</c:v>
                </c:pt>
              </c:strCache>
            </c:strRef>
          </c:tx>
          <c:cat>
            <c:strRef>
              <c:f>Hoja1!$C$6:$C$16</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Hoja1!$J$6:$J$16</c:f>
              <c:numCache>
                <c:formatCode>General</c:formatCode>
                <c:ptCount val="11"/>
                <c:pt idx="1">
                  <c:v>17</c:v>
                </c:pt>
                <c:pt idx="2">
                  <c:v>17.8</c:v>
                </c:pt>
                <c:pt idx="3">
                  <c:v>18.399999999999999</c:v>
                </c:pt>
                <c:pt idx="4">
                  <c:v>18.600000000000001</c:v>
                </c:pt>
                <c:pt idx="5">
                  <c:v>19.100000000000001</c:v>
                </c:pt>
                <c:pt idx="6">
                  <c:v>20</c:v>
                </c:pt>
                <c:pt idx="7">
                  <c:v>20.5</c:v>
                </c:pt>
                <c:pt idx="8">
                  <c:v>20.9</c:v>
                </c:pt>
                <c:pt idx="9">
                  <c:v>21.6</c:v>
                </c:pt>
                <c:pt idx="10">
                  <c:v>22.1</c:v>
                </c:pt>
              </c:numCache>
            </c:numRef>
          </c:val>
          <c:smooth val="0"/>
        </c:ser>
        <c:ser>
          <c:idx val="7"/>
          <c:order val="7"/>
          <c:tx>
            <c:strRef>
              <c:f>Hoja1!$K$4:$K$5</c:f>
              <c:strCache>
                <c:ptCount val="1"/>
                <c:pt idx="0">
                  <c:v>TEMPERATURA  P8</c:v>
                </c:pt>
              </c:strCache>
            </c:strRef>
          </c:tx>
          <c:cat>
            <c:strRef>
              <c:f>Hoja1!$C$6:$C$16</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Hoja1!$K$6:$K$16</c:f>
              <c:numCache>
                <c:formatCode>General</c:formatCode>
                <c:ptCount val="11"/>
                <c:pt idx="1">
                  <c:v>18</c:v>
                </c:pt>
                <c:pt idx="2">
                  <c:v>18.2</c:v>
                </c:pt>
                <c:pt idx="3">
                  <c:v>18.899999999999999</c:v>
                </c:pt>
                <c:pt idx="4">
                  <c:v>19.5</c:v>
                </c:pt>
                <c:pt idx="5">
                  <c:v>19.3</c:v>
                </c:pt>
                <c:pt idx="6">
                  <c:v>23.7</c:v>
                </c:pt>
                <c:pt idx="7">
                  <c:v>24.3</c:v>
                </c:pt>
                <c:pt idx="8">
                  <c:v>25</c:v>
                </c:pt>
                <c:pt idx="9">
                  <c:v>25.9</c:v>
                </c:pt>
                <c:pt idx="10">
                  <c:v>26.4</c:v>
                </c:pt>
              </c:numCache>
            </c:numRef>
          </c:val>
          <c:smooth val="0"/>
        </c:ser>
        <c:ser>
          <c:idx val="8"/>
          <c:order val="8"/>
          <c:tx>
            <c:strRef>
              <c:f>Hoja1!$L$4:$L$5</c:f>
              <c:strCache>
                <c:ptCount val="1"/>
                <c:pt idx="0">
                  <c:v>TEMPERATURA  P9</c:v>
                </c:pt>
              </c:strCache>
            </c:strRef>
          </c:tx>
          <c:cat>
            <c:strRef>
              <c:f>Hoja1!$C$6:$C$16</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Hoja1!$L$6:$L$16</c:f>
              <c:numCache>
                <c:formatCode>General</c:formatCode>
                <c:ptCount val="11"/>
                <c:pt idx="1">
                  <c:v>17</c:v>
                </c:pt>
                <c:pt idx="2">
                  <c:v>17.899999999999999</c:v>
                </c:pt>
                <c:pt idx="3">
                  <c:v>18.3</c:v>
                </c:pt>
                <c:pt idx="4">
                  <c:v>18.8</c:v>
                </c:pt>
                <c:pt idx="5">
                  <c:v>19.2</c:v>
                </c:pt>
                <c:pt idx="6">
                  <c:v>19.7</c:v>
                </c:pt>
                <c:pt idx="7">
                  <c:v>19.2</c:v>
                </c:pt>
                <c:pt idx="8">
                  <c:v>19.600000000000001</c:v>
                </c:pt>
                <c:pt idx="9">
                  <c:v>19.899999999999999</c:v>
                </c:pt>
                <c:pt idx="10">
                  <c:v>20.399999999999999</c:v>
                </c:pt>
              </c:numCache>
            </c:numRef>
          </c:val>
          <c:smooth val="0"/>
        </c:ser>
        <c:dLbls>
          <c:showLegendKey val="0"/>
          <c:showVal val="0"/>
          <c:showCatName val="0"/>
          <c:showSerName val="0"/>
          <c:showPercent val="0"/>
          <c:showBubbleSize val="0"/>
        </c:dLbls>
        <c:marker val="1"/>
        <c:smooth val="0"/>
        <c:axId val="38531072"/>
        <c:axId val="38532992"/>
      </c:lineChart>
      <c:catAx>
        <c:axId val="38531072"/>
        <c:scaling>
          <c:orientation val="minMax"/>
        </c:scaling>
        <c:delete val="0"/>
        <c:axPos val="b"/>
        <c:title>
          <c:tx>
            <c:rich>
              <a:bodyPr/>
              <a:lstStyle/>
              <a:p>
                <a:pPr>
                  <a:defRPr/>
                </a:pPr>
                <a:r>
                  <a:rPr lang="en-US" dirty="0"/>
                  <a:t>TIEMPO (min)</a:t>
                </a:r>
              </a:p>
            </c:rich>
          </c:tx>
          <c:layout/>
          <c:overlay val="0"/>
        </c:title>
        <c:numFmt formatCode="General" sourceLinked="0"/>
        <c:majorTickMark val="out"/>
        <c:minorTickMark val="none"/>
        <c:tickLblPos val="nextTo"/>
        <c:crossAx val="38532992"/>
        <c:crosses val="autoZero"/>
        <c:auto val="1"/>
        <c:lblAlgn val="ctr"/>
        <c:lblOffset val="100"/>
        <c:noMultiLvlLbl val="0"/>
      </c:catAx>
      <c:valAx>
        <c:axId val="38532992"/>
        <c:scaling>
          <c:orientation val="minMax"/>
        </c:scaling>
        <c:delete val="0"/>
        <c:axPos val="l"/>
        <c:majorGridlines/>
        <c:title>
          <c:tx>
            <c:rich>
              <a:bodyPr rot="-5400000" vert="horz"/>
              <a:lstStyle/>
              <a:p>
                <a:pPr>
                  <a:defRPr/>
                </a:pPr>
                <a:r>
                  <a:rPr lang="en-US" dirty="0"/>
                  <a:t>TEMPERATURA </a:t>
                </a:r>
                <a:r>
                  <a:rPr lang="es-ES" sz="1000" b="1" i="0" u="none" strike="noStrike" baseline="0" dirty="0">
                    <a:effectLst/>
                  </a:rPr>
                  <a:t>°C</a:t>
                </a:r>
                <a:endParaRPr lang="en-US" dirty="0"/>
              </a:p>
            </c:rich>
          </c:tx>
          <c:layout/>
          <c:overlay val="0"/>
        </c:title>
        <c:numFmt formatCode="General" sourceLinked="1"/>
        <c:majorTickMark val="out"/>
        <c:minorTickMark val="none"/>
        <c:tickLblPos val="nextTo"/>
        <c:crossAx val="385310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tx2"/>
                </a:solidFill>
              </a:rPr>
              <a:t>TEMPERATURA DE TAPA</a:t>
            </a:r>
            <a:r>
              <a:rPr lang="en-US" baseline="0" dirty="0">
                <a:solidFill>
                  <a:schemeClr val="tx2"/>
                </a:solidFill>
              </a:rPr>
              <a:t> SUPERIOR vs. TIEMPO</a:t>
            </a:r>
            <a:endParaRPr lang="en-US" dirty="0">
              <a:solidFill>
                <a:schemeClr val="tx2"/>
              </a:solidFill>
            </a:endParaRPr>
          </a:p>
        </c:rich>
      </c:tx>
      <c:layout/>
      <c:overlay val="0"/>
    </c:title>
    <c:autoTitleDeleted val="0"/>
    <c:plotArea>
      <c:layout/>
      <c:lineChart>
        <c:grouping val="standard"/>
        <c:varyColors val="0"/>
        <c:ser>
          <c:idx val="0"/>
          <c:order val="0"/>
          <c:tx>
            <c:strRef>
              <c:f>Hoja1!$D$48:$D$49</c:f>
              <c:strCache>
                <c:ptCount val="1"/>
                <c:pt idx="0">
                  <c:v>TEMPERATURA  P1</c:v>
                </c:pt>
              </c:strCache>
            </c:strRef>
          </c:tx>
          <c:cat>
            <c:strRef>
              <c:f>Hoja1!$C$50:$C$60</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Hoja1!$D$50:$D$60</c:f>
              <c:numCache>
                <c:formatCode>General</c:formatCode>
                <c:ptCount val="11"/>
                <c:pt idx="1">
                  <c:v>22</c:v>
                </c:pt>
                <c:pt idx="2">
                  <c:v>70</c:v>
                </c:pt>
                <c:pt idx="3">
                  <c:v>100</c:v>
                </c:pt>
                <c:pt idx="4">
                  <c:v>213</c:v>
                </c:pt>
                <c:pt idx="5">
                  <c:v>452.5</c:v>
                </c:pt>
                <c:pt idx="6">
                  <c:v>467.2</c:v>
                </c:pt>
                <c:pt idx="7">
                  <c:v>483.8</c:v>
                </c:pt>
                <c:pt idx="8">
                  <c:v>501.3</c:v>
                </c:pt>
                <c:pt idx="9">
                  <c:v>518.6</c:v>
                </c:pt>
                <c:pt idx="10">
                  <c:v>541.5</c:v>
                </c:pt>
              </c:numCache>
            </c:numRef>
          </c:val>
          <c:smooth val="0"/>
        </c:ser>
        <c:ser>
          <c:idx val="1"/>
          <c:order val="1"/>
          <c:tx>
            <c:strRef>
              <c:f>Hoja1!$E$48:$E$49</c:f>
              <c:strCache>
                <c:ptCount val="1"/>
                <c:pt idx="0">
                  <c:v>TEMPERATURA  P2</c:v>
                </c:pt>
              </c:strCache>
            </c:strRef>
          </c:tx>
          <c:cat>
            <c:strRef>
              <c:f>Hoja1!$C$50:$C$60</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Hoja1!$E$50:$E$60</c:f>
              <c:numCache>
                <c:formatCode>General</c:formatCode>
                <c:ptCount val="11"/>
                <c:pt idx="1">
                  <c:v>22</c:v>
                </c:pt>
                <c:pt idx="2">
                  <c:v>29</c:v>
                </c:pt>
                <c:pt idx="3">
                  <c:v>32</c:v>
                </c:pt>
                <c:pt idx="4">
                  <c:v>101.6</c:v>
                </c:pt>
                <c:pt idx="5">
                  <c:v>108.6</c:v>
                </c:pt>
                <c:pt idx="6">
                  <c:v>125.3</c:v>
                </c:pt>
                <c:pt idx="7">
                  <c:v>147.5</c:v>
                </c:pt>
                <c:pt idx="8">
                  <c:v>164.2</c:v>
                </c:pt>
                <c:pt idx="9">
                  <c:v>179.2</c:v>
                </c:pt>
                <c:pt idx="10">
                  <c:v>201.6</c:v>
                </c:pt>
              </c:numCache>
            </c:numRef>
          </c:val>
          <c:smooth val="0"/>
        </c:ser>
        <c:ser>
          <c:idx val="2"/>
          <c:order val="2"/>
          <c:tx>
            <c:strRef>
              <c:f>Hoja1!$F$48:$F$49</c:f>
              <c:strCache>
                <c:ptCount val="1"/>
                <c:pt idx="0">
                  <c:v>TEMPERATURA  P3</c:v>
                </c:pt>
              </c:strCache>
            </c:strRef>
          </c:tx>
          <c:cat>
            <c:strRef>
              <c:f>Hoja1!$C$50:$C$60</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Hoja1!$F$50:$F$60</c:f>
              <c:numCache>
                <c:formatCode>General</c:formatCode>
                <c:ptCount val="11"/>
                <c:pt idx="1">
                  <c:v>22</c:v>
                </c:pt>
                <c:pt idx="2">
                  <c:v>23</c:v>
                </c:pt>
                <c:pt idx="3">
                  <c:v>23.5</c:v>
                </c:pt>
                <c:pt idx="4">
                  <c:v>33.5</c:v>
                </c:pt>
                <c:pt idx="5">
                  <c:v>37.5</c:v>
                </c:pt>
                <c:pt idx="6">
                  <c:v>44.1</c:v>
                </c:pt>
                <c:pt idx="7">
                  <c:v>54.6</c:v>
                </c:pt>
                <c:pt idx="8">
                  <c:v>62.3</c:v>
                </c:pt>
                <c:pt idx="9">
                  <c:v>69.7</c:v>
                </c:pt>
                <c:pt idx="10">
                  <c:v>73.400000000000006</c:v>
                </c:pt>
              </c:numCache>
            </c:numRef>
          </c:val>
          <c:smooth val="0"/>
        </c:ser>
        <c:ser>
          <c:idx val="3"/>
          <c:order val="3"/>
          <c:tx>
            <c:strRef>
              <c:f>Hoja1!$G$48:$G$49</c:f>
              <c:strCache>
                <c:ptCount val="1"/>
                <c:pt idx="0">
                  <c:v>TEMPERATURA  P4</c:v>
                </c:pt>
              </c:strCache>
            </c:strRef>
          </c:tx>
          <c:cat>
            <c:strRef>
              <c:f>Hoja1!$C$50:$C$60</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Hoja1!$G$50:$G$60</c:f>
              <c:numCache>
                <c:formatCode>General</c:formatCode>
                <c:ptCount val="11"/>
                <c:pt idx="1">
                  <c:v>22</c:v>
                </c:pt>
                <c:pt idx="2">
                  <c:v>69</c:v>
                </c:pt>
                <c:pt idx="3">
                  <c:v>101.5</c:v>
                </c:pt>
                <c:pt idx="4">
                  <c:v>410.5</c:v>
                </c:pt>
                <c:pt idx="5">
                  <c:v>635.70000000000005</c:v>
                </c:pt>
                <c:pt idx="6">
                  <c:v>691</c:v>
                </c:pt>
                <c:pt idx="7">
                  <c:v>710</c:v>
                </c:pt>
                <c:pt idx="8">
                  <c:v>745.6</c:v>
                </c:pt>
                <c:pt idx="9">
                  <c:v>764.3</c:v>
                </c:pt>
                <c:pt idx="10">
                  <c:v>784.2</c:v>
                </c:pt>
              </c:numCache>
            </c:numRef>
          </c:val>
          <c:smooth val="0"/>
        </c:ser>
        <c:ser>
          <c:idx val="4"/>
          <c:order val="4"/>
          <c:tx>
            <c:strRef>
              <c:f>Hoja1!$H$48:$H$49</c:f>
              <c:strCache>
                <c:ptCount val="1"/>
                <c:pt idx="0">
                  <c:v>TEMPERATURA  P5</c:v>
                </c:pt>
              </c:strCache>
            </c:strRef>
          </c:tx>
          <c:cat>
            <c:strRef>
              <c:f>Hoja1!$C$50:$C$60</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Hoja1!$H$50:$H$60</c:f>
              <c:numCache>
                <c:formatCode>General</c:formatCode>
                <c:ptCount val="11"/>
                <c:pt idx="1">
                  <c:v>22</c:v>
                </c:pt>
                <c:pt idx="2">
                  <c:v>28.7</c:v>
                </c:pt>
                <c:pt idx="3">
                  <c:v>31.5</c:v>
                </c:pt>
                <c:pt idx="4">
                  <c:v>166.5</c:v>
                </c:pt>
                <c:pt idx="5">
                  <c:v>170.6</c:v>
                </c:pt>
                <c:pt idx="6">
                  <c:v>205.5</c:v>
                </c:pt>
                <c:pt idx="7">
                  <c:v>251</c:v>
                </c:pt>
                <c:pt idx="8">
                  <c:v>269.3</c:v>
                </c:pt>
                <c:pt idx="9">
                  <c:v>275.60000000000002</c:v>
                </c:pt>
                <c:pt idx="10">
                  <c:v>294.3</c:v>
                </c:pt>
              </c:numCache>
            </c:numRef>
          </c:val>
          <c:smooth val="0"/>
        </c:ser>
        <c:ser>
          <c:idx val="5"/>
          <c:order val="5"/>
          <c:tx>
            <c:strRef>
              <c:f>Hoja1!$I$48:$I$49</c:f>
              <c:strCache>
                <c:ptCount val="1"/>
                <c:pt idx="0">
                  <c:v>TEMPERATURA  P6</c:v>
                </c:pt>
              </c:strCache>
            </c:strRef>
          </c:tx>
          <c:cat>
            <c:strRef>
              <c:f>Hoja1!$C$50:$C$60</c:f>
              <c:strCache>
                <c:ptCount val="11"/>
                <c:pt idx="0">
                  <c:v>TIEMPO(min)</c:v>
                </c:pt>
                <c:pt idx="1">
                  <c:v>0</c:v>
                </c:pt>
                <c:pt idx="2">
                  <c:v>15</c:v>
                </c:pt>
                <c:pt idx="3">
                  <c:v>30</c:v>
                </c:pt>
                <c:pt idx="4">
                  <c:v>45</c:v>
                </c:pt>
                <c:pt idx="5">
                  <c:v>60</c:v>
                </c:pt>
                <c:pt idx="6">
                  <c:v>75</c:v>
                </c:pt>
                <c:pt idx="7">
                  <c:v>90</c:v>
                </c:pt>
                <c:pt idx="8">
                  <c:v>105</c:v>
                </c:pt>
                <c:pt idx="9">
                  <c:v>120</c:v>
                </c:pt>
                <c:pt idx="10">
                  <c:v>135</c:v>
                </c:pt>
              </c:strCache>
            </c:strRef>
          </c:cat>
          <c:val>
            <c:numRef>
              <c:f>Hoja1!$I$50:$I$60</c:f>
              <c:numCache>
                <c:formatCode>General</c:formatCode>
                <c:ptCount val="11"/>
                <c:pt idx="1">
                  <c:v>22</c:v>
                </c:pt>
                <c:pt idx="2">
                  <c:v>22.3</c:v>
                </c:pt>
                <c:pt idx="3">
                  <c:v>23.2</c:v>
                </c:pt>
                <c:pt idx="4">
                  <c:v>41.6</c:v>
                </c:pt>
                <c:pt idx="5">
                  <c:v>42.2</c:v>
                </c:pt>
                <c:pt idx="6">
                  <c:v>55.1</c:v>
                </c:pt>
                <c:pt idx="7">
                  <c:v>67.3</c:v>
                </c:pt>
                <c:pt idx="8">
                  <c:v>70.3</c:v>
                </c:pt>
                <c:pt idx="9">
                  <c:v>73.5</c:v>
                </c:pt>
                <c:pt idx="10">
                  <c:v>75.900000000000006</c:v>
                </c:pt>
              </c:numCache>
            </c:numRef>
          </c:val>
          <c:smooth val="0"/>
        </c:ser>
        <c:dLbls>
          <c:showLegendKey val="0"/>
          <c:showVal val="0"/>
          <c:showCatName val="0"/>
          <c:showSerName val="0"/>
          <c:showPercent val="0"/>
          <c:showBubbleSize val="0"/>
        </c:dLbls>
        <c:marker val="1"/>
        <c:smooth val="0"/>
        <c:axId val="38448512"/>
        <c:axId val="38458880"/>
      </c:lineChart>
      <c:catAx>
        <c:axId val="38448512"/>
        <c:scaling>
          <c:orientation val="minMax"/>
        </c:scaling>
        <c:delete val="0"/>
        <c:axPos val="b"/>
        <c:title>
          <c:tx>
            <c:rich>
              <a:bodyPr/>
              <a:lstStyle/>
              <a:p>
                <a:pPr>
                  <a:defRPr/>
                </a:pPr>
                <a:r>
                  <a:rPr lang="en-US" dirty="0"/>
                  <a:t>TIEMPO (min)</a:t>
                </a:r>
              </a:p>
            </c:rich>
          </c:tx>
          <c:layout/>
          <c:overlay val="0"/>
        </c:title>
        <c:numFmt formatCode="General" sourceLinked="0"/>
        <c:majorTickMark val="out"/>
        <c:minorTickMark val="none"/>
        <c:tickLblPos val="nextTo"/>
        <c:crossAx val="38458880"/>
        <c:crosses val="autoZero"/>
        <c:auto val="1"/>
        <c:lblAlgn val="ctr"/>
        <c:lblOffset val="100"/>
        <c:noMultiLvlLbl val="0"/>
      </c:catAx>
      <c:valAx>
        <c:axId val="38458880"/>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dirty="0"/>
                  <a:t>TEMPERATURA </a:t>
                </a:r>
                <a:r>
                  <a:rPr lang="es-ES" sz="1100" b="1" i="0" baseline="0" dirty="0">
                    <a:effectLst/>
                  </a:rPr>
                  <a:t>°C</a:t>
                </a:r>
                <a:endParaRPr lang="en-US" sz="11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100" baseline="0" dirty="0"/>
                  <a:t> </a:t>
                </a:r>
                <a:endParaRPr lang="en-US" sz="1100" dirty="0"/>
              </a:p>
            </c:rich>
          </c:tx>
          <c:layout/>
          <c:overlay val="0"/>
        </c:title>
        <c:numFmt formatCode="General" sourceLinked="1"/>
        <c:majorTickMark val="out"/>
        <c:minorTickMark val="none"/>
        <c:tickLblPos val="nextTo"/>
        <c:crossAx val="38448512"/>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EAF24E50-C228-4CFF-885F-B79A53A2F2AF}" type="datetimeFigureOut">
              <a:rPr lang="en-US" smtClean="0"/>
              <a:t>5/10/2015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0F851CA-42A7-4D82-863C-39758850407F}" type="slidenum">
              <a:rPr lang="en-US" smtClean="0"/>
              <a:t>‹Nº›</a:t>
            </a:fld>
            <a:endParaRPr lang="en-US" dirty="0"/>
          </a:p>
        </p:txBody>
      </p:sp>
    </p:spTree>
    <p:extLst>
      <p:ext uri="{BB962C8B-B14F-4D97-AF65-F5344CB8AC3E}">
        <p14:creationId xmlns:p14="http://schemas.microsoft.com/office/powerpoint/2010/main" val="1411151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AF24E50-C228-4CFF-885F-B79A53A2F2AF}" type="datetimeFigureOut">
              <a:rPr lang="en-US" smtClean="0"/>
              <a:t>5/10/2015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0F851CA-42A7-4D82-863C-39758850407F}" type="slidenum">
              <a:rPr lang="en-US" smtClean="0"/>
              <a:t>‹Nº›</a:t>
            </a:fld>
            <a:endParaRPr lang="en-US" dirty="0"/>
          </a:p>
        </p:txBody>
      </p:sp>
    </p:spTree>
    <p:extLst>
      <p:ext uri="{BB962C8B-B14F-4D97-AF65-F5344CB8AC3E}">
        <p14:creationId xmlns:p14="http://schemas.microsoft.com/office/powerpoint/2010/main" val="370679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AF24E50-C228-4CFF-885F-B79A53A2F2AF}" type="datetimeFigureOut">
              <a:rPr lang="en-US" smtClean="0"/>
              <a:t>5/10/2015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0F851CA-42A7-4D82-863C-39758850407F}" type="slidenum">
              <a:rPr lang="en-US" smtClean="0"/>
              <a:t>‹Nº›</a:t>
            </a:fld>
            <a:endParaRPr lang="en-US" dirty="0"/>
          </a:p>
        </p:txBody>
      </p:sp>
    </p:spTree>
    <p:extLst>
      <p:ext uri="{BB962C8B-B14F-4D97-AF65-F5344CB8AC3E}">
        <p14:creationId xmlns:p14="http://schemas.microsoft.com/office/powerpoint/2010/main" val="226896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AF24E50-C228-4CFF-885F-B79A53A2F2AF}" type="datetimeFigureOut">
              <a:rPr lang="en-US" smtClean="0"/>
              <a:t>5/10/2015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0F851CA-42A7-4D82-863C-39758850407F}" type="slidenum">
              <a:rPr lang="en-US" smtClean="0"/>
              <a:t>‹Nº›</a:t>
            </a:fld>
            <a:endParaRPr lang="en-US" dirty="0"/>
          </a:p>
        </p:txBody>
      </p:sp>
    </p:spTree>
    <p:extLst>
      <p:ext uri="{BB962C8B-B14F-4D97-AF65-F5344CB8AC3E}">
        <p14:creationId xmlns:p14="http://schemas.microsoft.com/office/powerpoint/2010/main" val="391328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7" y="1709738"/>
            <a:ext cx="78867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AF24E50-C228-4CFF-885F-B79A53A2F2AF}" type="datetimeFigureOut">
              <a:rPr lang="en-US" smtClean="0"/>
              <a:t>5/10/2015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0F851CA-42A7-4D82-863C-39758850407F}" type="slidenum">
              <a:rPr lang="en-US" smtClean="0"/>
              <a:t>‹Nº›</a:t>
            </a:fld>
            <a:endParaRPr lang="en-US" dirty="0"/>
          </a:p>
        </p:txBody>
      </p:sp>
    </p:spTree>
    <p:extLst>
      <p:ext uri="{BB962C8B-B14F-4D97-AF65-F5344CB8AC3E}">
        <p14:creationId xmlns:p14="http://schemas.microsoft.com/office/powerpoint/2010/main" val="24220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EAF24E50-C228-4CFF-885F-B79A53A2F2AF}" type="datetimeFigureOut">
              <a:rPr lang="en-US" smtClean="0"/>
              <a:t>5/10/2015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0F851CA-42A7-4D82-863C-39758850407F}" type="slidenum">
              <a:rPr lang="en-US" smtClean="0"/>
              <a:t>‹Nº›</a:t>
            </a:fld>
            <a:endParaRPr lang="en-US" dirty="0"/>
          </a:p>
        </p:txBody>
      </p:sp>
    </p:spTree>
    <p:extLst>
      <p:ext uri="{BB962C8B-B14F-4D97-AF65-F5344CB8AC3E}">
        <p14:creationId xmlns:p14="http://schemas.microsoft.com/office/powerpoint/2010/main" val="57282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EAF24E50-C228-4CFF-885F-B79A53A2F2AF}" type="datetimeFigureOut">
              <a:rPr lang="en-US" smtClean="0"/>
              <a:t>5/10/2015</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40F851CA-42A7-4D82-863C-39758850407F}" type="slidenum">
              <a:rPr lang="en-US" smtClean="0"/>
              <a:t>‹Nº›</a:t>
            </a:fld>
            <a:endParaRPr lang="en-US" dirty="0"/>
          </a:p>
        </p:txBody>
      </p:sp>
    </p:spTree>
    <p:extLst>
      <p:ext uri="{BB962C8B-B14F-4D97-AF65-F5344CB8AC3E}">
        <p14:creationId xmlns:p14="http://schemas.microsoft.com/office/powerpoint/2010/main" val="290151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EAF24E50-C228-4CFF-885F-B79A53A2F2AF}" type="datetimeFigureOut">
              <a:rPr lang="en-US" smtClean="0"/>
              <a:t>5/10/2015</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40F851CA-42A7-4D82-863C-39758850407F}" type="slidenum">
              <a:rPr lang="en-US" smtClean="0"/>
              <a:t>‹Nº›</a:t>
            </a:fld>
            <a:endParaRPr lang="en-US" dirty="0"/>
          </a:p>
        </p:txBody>
      </p:sp>
    </p:spTree>
    <p:extLst>
      <p:ext uri="{BB962C8B-B14F-4D97-AF65-F5344CB8AC3E}">
        <p14:creationId xmlns:p14="http://schemas.microsoft.com/office/powerpoint/2010/main" val="423780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AF24E50-C228-4CFF-885F-B79A53A2F2AF}" type="datetimeFigureOut">
              <a:rPr lang="en-US" smtClean="0"/>
              <a:t>5/10/2015</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40F851CA-42A7-4D82-863C-39758850407F}" type="slidenum">
              <a:rPr lang="en-US" smtClean="0"/>
              <a:t>‹Nº›</a:t>
            </a:fld>
            <a:endParaRPr lang="en-US" dirty="0"/>
          </a:p>
        </p:txBody>
      </p:sp>
    </p:spTree>
    <p:extLst>
      <p:ext uri="{BB962C8B-B14F-4D97-AF65-F5344CB8AC3E}">
        <p14:creationId xmlns:p14="http://schemas.microsoft.com/office/powerpoint/2010/main" val="270880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AF24E50-C228-4CFF-885F-B79A53A2F2AF}" type="datetimeFigureOut">
              <a:rPr lang="en-US" smtClean="0"/>
              <a:t>5/10/2015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0F851CA-42A7-4D82-863C-39758850407F}" type="slidenum">
              <a:rPr lang="en-US" smtClean="0"/>
              <a:t>‹Nº›</a:t>
            </a:fld>
            <a:endParaRPr lang="en-US" dirty="0"/>
          </a:p>
        </p:txBody>
      </p:sp>
    </p:spTree>
    <p:extLst>
      <p:ext uri="{BB962C8B-B14F-4D97-AF65-F5344CB8AC3E}">
        <p14:creationId xmlns:p14="http://schemas.microsoft.com/office/powerpoint/2010/main" val="382566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AF24E50-C228-4CFF-885F-B79A53A2F2AF}" type="datetimeFigureOut">
              <a:rPr lang="en-US" smtClean="0"/>
              <a:t>5/10/2015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0F851CA-42A7-4D82-863C-39758850407F}" type="slidenum">
              <a:rPr lang="en-US" smtClean="0"/>
              <a:t>‹Nº›</a:t>
            </a:fld>
            <a:endParaRPr lang="en-US" dirty="0"/>
          </a:p>
        </p:txBody>
      </p:sp>
    </p:spTree>
    <p:extLst>
      <p:ext uri="{BB962C8B-B14F-4D97-AF65-F5344CB8AC3E}">
        <p14:creationId xmlns:p14="http://schemas.microsoft.com/office/powerpoint/2010/main" val="193652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24E50-C228-4CFF-885F-B79A53A2F2AF}" type="datetimeFigureOut">
              <a:rPr lang="en-US" smtClean="0"/>
              <a:t>5/10/2015</a:t>
            </a:fld>
            <a:endParaRPr lang="en-US" dirty="0"/>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851CA-42A7-4D82-863C-39758850407F}" type="slidenum">
              <a:rPr lang="en-US" smtClean="0"/>
              <a:t>‹Nº›</a:t>
            </a:fld>
            <a:endParaRPr lang="en-US" dirty="0"/>
          </a:p>
        </p:txBody>
      </p:sp>
    </p:spTree>
    <p:extLst>
      <p:ext uri="{BB962C8B-B14F-4D97-AF65-F5344CB8AC3E}">
        <p14:creationId xmlns:p14="http://schemas.microsoft.com/office/powerpoint/2010/main" val="4854276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Images/Content/0/Result_0_1.p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ORMATOCARATULA.jpg"/>
          <p:cNvPicPr>
            <a:picLocks noChangeAspect="1"/>
          </p:cNvPicPr>
          <p:nvPr/>
        </p:nvPicPr>
        <p:blipFill rotWithShape="1">
          <a:blip r:embed="rId2" cstate="print"/>
          <a:srcRect l="-407" r="407"/>
          <a:stretch/>
        </p:blipFill>
        <p:spPr>
          <a:xfrm>
            <a:off x="31845" y="-1"/>
            <a:ext cx="9144000" cy="6710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Título"/>
          <p:cNvSpPr>
            <a:spLocks noGrp="1"/>
          </p:cNvSpPr>
          <p:nvPr>
            <p:ph type="ctrTitle"/>
          </p:nvPr>
        </p:nvSpPr>
        <p:spPr>
          <a:xfrm>
            <a:off x="839337" y="838200"/>
            <a:ext cx="7543800" cy="690244"/>
          </a:xfrm>
        </p:spPr>
        <p:txBody>
          <a:bodyPr>
            <a:normAutofit fontScale="90000"/>
          </a:bodyPr>
          <a:lstStyle/>
          <a:p>
            <a:pPr algn="ctr"/>
            <a:r>
              <a:rPr lang="es-EC" sz="3600" dirty="0" smtClean="0"/>
              <a:t/>
            </a:r>
            <a:br>
              <a:rPr lang="es-EC" sz="3600" dirty="0" smtClean="0"/>
            </a:br>
            <a:r>
              <a:rPr lang="es-EC" sz="3600" dirty="0" smtClean="0"/>
              <a:t/>
            </a:r>
            <a:br>
              <a:rPr lang="es-EC" sz="3600" dirty="0" smtClean="0"/>
            </a:br>
            <a:r>
              <a:rPr lang="es-EC" sz="2700" b="1" dirty="0" smtClean="0"/>
              <a:t>CARRERA DE INGENIERIA MECANICA </a:t>
            </a:r>
            <a:endParaRPr lang="es-DO" sz="3600" b="1" dirty="0"/>
          </a:p>
        </p:txBody>
      </p:sp>
      <p:sp>
        <p:nvSpPr>
          <p:cNvPr id="3" name="2 Subtítulo"/>
          <p:cNvSpPr>
            <a:spLocks noGrp="1"/>
          </p:cNvSpPr>
          <p:nvPr>
            <p:ph type="subTitle" idx="1"/>
          </p:nvPr>
        </p:nvSpPr>
        <p:spPr>
          <a:xfrm>
            <a:off x="1645920" y="3539192"/>
            <a:ext cx="6461760" cy="1066800"/>
          </a:xfrm>
        </p:spPr>
        <p:txBody>
          <a:bodyPr/>
          <a:lstStyle/>
          <a:p>
            <a:pPr algn="ctr"/>
            <a:r>
              <a:rPr lang="es-EC" dirty="0" smtClean="0">
                <a:solidFill>
                  <a:schemeClr val="tx1"/>
                </a:solidFill>
              </a:rPr>
              <a:t>JORGE BONE </a:t>
            </a:r>
          </a:p>
          <a:p>
            <a:pPr algn="ctr"/>
            <a:r>
              <a:rPr lang="en-US" dirty="0" smtClean="0"/>
              <a:t>DAVID CRESPO </a:t>
            </a:r>
            <a:endParaRPr lang="es-DO"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23861"/>
            <a:ext cx="3962400" cy="844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143000" y="1600200"/>
            <a:ext cx="7467600" cy="1938992"/>
          </a:xfrm>
          <a:prstGeom prst="rect">
            <a:avLst/>
          </a:prstGeom>
          <a:noFill/>
        </p:spPr>
        <p:txBody>
          <a:bodyPr wrap="square" rtlCol="0">
            <a:spAutoFit/>
          </a:bodyPr>
          <a:lstStyle/>
          <a:p>
            <a:pPr algn="ctr"/>
            <a:r>
              <a:rPr lang="en-US" sz="2400" dirty="0" smtClean="0"/>
              <a:t>“</a:t>
            </a:r>
            <a:r>
              <a:rPr lang="es-EC" sz="2400" dirty="0" smtClean="0"/>
              <a:t>DISEÑO </a:t>
            </a:r>
            <a:r>
              <a:rPr lang="es-EC" sz="2400" dirty="0"/>
              <a:t>Y CONSTRUCCION DE UN  HORNO BASCULANTE MANUAL PARA LA FUNDICION DE MATERIALES NO FERROSOS DE CAPACIDAD DE HASTA 150 KG. PARA EL LABORATORIO DE CIENCIAS DE MATERIALES DE LA </a:t>
            </a:r>
            <a:r>
              <a:rPr lang="es-EC" sz="2400" dirty="0" smtClean="0"/>
              <a:t>ESCUELA POLITECNICA DEL EJERCITO</a:t>
            </a:r>
            <a:r>
              <a:rPr lang="es-EC" sz="2400" dirty="0" smtClean="0"/>
              <a:t>”</a:t>
            </a:r>
            <a:endParaRPr lang="es-EC" sz="2400" dirty="0"/>
          </a:p>
        </p:txBody>
      </p:sp>
      <p:sp>
        <p:nvSpPr>
          <p:cNvPr id="6" name="5 CuadroTexto"/>
          <p:cNvSpPr txBox="1"/>
          <p:nvPr/>
        </p:nvSpPr>
        <p:spPr>
          <a:xfrm>
            <a:off x="2133600" y="4572000"/>
            <a:ext cx="6248400" cy="830997"/>
          </a:xfrm>
          <a:prstGeom prst="rect">
            <a:avLst/>
          </a:prstGeom>
          <a:noFill/>
        </p:spPr>
        <p:txBody>
          <a:bodyPr wrap="square" rtlCol="0">
            <a:spAutoFit/>
          </a:bodyPr>
          <a:lstStyle/>
          <a:p>
            <a:pPr algn="ctr"/>
            <a:r>
              <a:rPr lang="en-US" sz="2400" dirty="0" smtClean="0"/>
              <a:t>DIRECTOR: ING. GABRIEL OROZCO</a:t>
            </a:r>
          </a:p>
          <a:p>
            <a:pPr algn="ctr"/>
            <a:r>
              <a:rPr lang="en-US" sz="2400" dirty="0" smtClean="0"/>
              <a:t>CO DIRECTOR ING. PATRICIO QUEZADA</a:t>
            </a:r>
            <a:endParaRPr lang="es-EC" sz="2400" dirty="0"/>
          </a:p>
        </p:txBody>
      </p:sp>
    </p:spTree>
    <p:extLst>
      <p:ext uri="{BB962C8B-B14F-4D97-AF65-F5344CB8AC3E}">
        <p14:creationId xmlns:p14="http://schemas.microsoft.com/office/powerpoint/2010/main" val="412324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1" algn="ctr" rtl="0">
              <a:spcBef>
                <a:spcPct val="0"/>
              </a:spcBef>
            </a:pPr>
            <a:r>
              <a:rPr lang="es-EC" sz="3600" b="1" dirty="0" smtClean="0">
                <a:solidFill>
                  <a:schemeClr val="tx2"/>
                </a:solidFill>
              </a:rPr>
              <a:t>ELEMENTOS BÁSICOS DE UN HORNO DE FUNDICIÓN </a:t>
            </a:r>
            <a:r>
              <a:rPr lang="en-US" sz="2400" b="1" dirty="0"/>
              <a:t/>
            </a:r>
            <a:br>
              <a:rPr lang="en-US" sz="2400" b="1" dirty="0"/>
            </a:br>
            <a:endParaRPr lang="en-US" dirty="0"/>
          </a:p>
        </p:txBody>
      </p:sp>
      <p:pic>
        <p:nvPicPr>
          <p:cNvPr id="4" name="3 Marcador de contenido"/>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752600" y="1752600"/>
            <a:ext cx="6172200" cy="381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4569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600" b="1" dirty="0" smtClean="0"/>
              <a:t>CARACTERÍSTICAS</a:t>
            </a:r>
            <a:endParaRPr lang="en-US" sz="3600" b="1" dirty="0"/>
          </a:p>
        </p:txBody>
      </p:sp>
      <p:sp>
        <p:nvSpPr>
          <p:cNvPr id="3" name="2 Marcador de contenido"/>
          <p:cNvSpPr>
            <a:spLocks noGrp="1"/>
          </p:cNvSpPr>
          <p:nvPr>
            <p:ph idx="1"/>
          </p:nvPr>
        </p:nvSpPr>
        <p:spPr>
          <a:xfrm>
            <a:off x="228600" y="1371600"/>
            <a:ext cx="8686800" cy="4724400"/>
          </a:xfrm>
        </p:spPr>
        <p:txBody>
          <a:bodyPr>
            <a:normAutofit/>
          </a:bodyPr>
          <a:lstStyle/>
          <a:p>
            <a:pPr marL="114300" indent="0">
              <a:buNone/>
            </a:pPr>
            <a:r>
              <a:rPr lang="es-EC" sz="2400" dirty="0"/>
              <a:t>Cuando se encienden los hornos de crisol basculantes se calienta el crisol vacío, al principio suavemente, con la menor llama posible que puedan dar los quemadores durante los primeros 10 min. Después se aumenta por etapas la velocidad de calentamiento hasta, que el crisol se ponga al rojo, en cuyo momento se le carga y se pone el quemador al máximo. El tiempo necesario para llevar los crisoles al rojo debe ser de, aproximadamente 30 min</a:t>
            </a:r>
            <a:r>
              <a:rPr lang="es-EC" sz="2400" dirty="0" smtClean="0"/>
              <a:t>.</a:t>
            </a:r>
            <a:endParaRPr lang="en-US" sz="2400" dirty="0" smtClean="0"/>
          </a:p>
          <a:p>
            <a:pPr marL="114300" indent="0">
              <a:buNone/>
            </a:pPr>
            <a:r>
              <a:rPr lang="es-EC" sz="2400" dirty="0" smtClean="0"/>
              <a:t>Los </a:t>
            </a:r>
            <a:r>
              <a:rPr lang="es-EC" sz="2400" dirty="0"/>
              <a:t>hornos de crisol basculante con calentamiento por combustible líquido o gaseoso se caracterizan por un alto rendimiento de fundición. Son extraordinariamente idóneos para la fundición de aluminio y otras aleaciones no ferrosas. El empleo de materiales aislantes de alta calidad repercute en un consumo energético muy </a:t>
            </a:r>
            <a:r>
              <a:rPr lang="es-EC" sz="2400" dirty="0" smtClean="0"/>
              <a:t>bajo</a:t>
            </a:r>
            <a:endParaRPr lang="en-US" sz="2400" dirty="0"/>
          </a:p>
        </p:txBody>
      </p:sp>
    </p:spTree>
    <p:extLst>
      <p:ext uri="{BB962C8B-B14F-4D97-AF65-F5344CB8AC3E}">
        <p14:creationId xmlns:p14="http://schemas.microsoft.com/office/powerpoint/2010/main" val="1882306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3600" b="1" dirty="0" smtClean="0">
                <a:solidFill>
                  <a:schemeClr val="tx2"/>
                </a:solidFill>
              </a:rPr>
              <a:t>SELECCIÓN DEL COMBUSTIBLE</a:t>
            </a:r>
            <a:r>
              <a:rPr lang="en-US" sz="2800" b="1" dirty="0" smtClean="0"/>
              <a:t/>
            </a:r>
            <a:br>
              <a:rPr lang="en-US" sz="2800" b="1" dirty="0" smtClean="0"/>
            </a:br>
            <a:endParaRPr lang="en-US" dirty="0"/>
          </a:p>
        </p:txBody>
      </p:sp>
      <p:sp>
        <p:nvSpPr>
          <p:cNvPr id="3" name="2 Marcador de contenido"/>
          <p:cNvSpPr>
            <a:spLocks noGrp="1"/>
          </p:cNvSpPr>
          <p:nvPr>
            <p:ph idx="1"/>
          </p:nvPr>
        </p:nvSpPr>
        <p:spPr>
          <a:xfrm>
            <a:off x="228600" y="1066800"/>
            <a:ext cx="8915400" cy="4953000"/>
          </a:xfrm>
        </p:spPr>
        <p:txBody>
          <a:bodyPr>
            <a:normAutofit fontScale="47500" lnSpcReduction="20000"/>
          </a:bodyPr>
          <a:lstStyle/>
          <a:p>
            <a:pPr marL="114300" indent="0">
              <a:buNone/>
            </a:pPr>
            <a:r>
              <a:rPr lang="es-EC" sz="2400" dirty="0"/>
              <a:t> </a:t>
            </a:r>
            <a:endParaRPr lang="en-US" sz="2000" dirty="0"/>
          </a:p>
          <a:p>
            <a:pPr marL="114300" indent="0">
              <a:buNone/>
            </a:pPr>
            <a:r>
              <a:rPr lang="es-EC" sz="3800" dirty="0"/>
              <a:t>Para decidir que combustible usar se toma en cuenta que el horno se utilizara para prácticas de laboratorio y trabajos </a:t>
            </a:r>
            <a:r>
              <a:rPr lang="es-EC" sz="3800" dirty="0" smtClean="0"/>
              <a:t>puntuales, se </a:t>
            </a:r>
            <a:r>
              <a:rPr lang="es-EC" sz="3800" dirty="0"/>
              <a:t>plantean 2 alternativas viables para este proyecto</a:t>
            </a:r>
            <a:r>
              <a:rPr lang="es-EC" sz="3800" dirty="0" smtClean="0"/>
              <a:t>:</a:t>
            </a:r>
          </a:p>
          <a:p>
            <a:pPr marL="114300" indent="0">
              <a:buNone/>
            </a:pPr>
            <a:endParaRPr lang="en-US" sz="3800" dirty="0"/>
          </a:p>
          <a:p>
            <a:pPr lvl="0"/>
            <a:r>
              <a:rPr lang="es-EC" sz="3800" dirty="0"/>
              <a:t>Alternativa N 1 Diesel</a:t>
            </a:r>
            <a:endParaRPr lang="en-US" sz="3800" dirty="0"/>
          </a:p>
          <a:p>
            <a:pPr lvl="0"/>
            <a:r>
              <a:rPr lang="es-EC" sz="3800" dirty="0"/>
              <a:t>Alternativa N2 Gas licuado de petróleo GLP</a:t>
            </a:r>
            <a:r>
              <a:rPr lang="es-EC" sz="3800" dirty="0" smtClean="0"/>
              <a:t>.</a:t>
            </a:r>
          </a:p>
          <a:p>
            <a:pPr lvl="0"/>
            <a:endParaRPr lang="en-US" sz="3800" dirty="0"/>
          </a:p>
          <a:p>
            <a:pPr marL="114300" indent="0">
              <a:buNone/>
            </a:pPr>
            <a:r>
              <a:rPr lang="es-EC" sz="3800" dirty="0"/>
              <a:t>Para determinar la mejor alternativa se, debe considerar la temperatura de fusión de los metales a fundirse en  este proyecto (aluminio, bronce y cobre) oscila ente 660°C y 1080°C se tiene</a:t>
            </a:r>
            <a:r>
              <a:rPr lang="es-EC" sz="3800" dirty="0" smtClean="0"/>
              <a:t>:</a:t>
            </a:r>
          </a:p>
          <a:p>
            <a:pPr marL="114300" indent="0">
              <a:buNone/>
            </a:pPr>
            <a:endParaRPr lang="en-US" sz="3800" dirty="0"/>
          </a:p>
          <a:p>
            <a:r>
              <a:rPr lang="es-EC" sz="3800" dirty="0"/>
              <a:t>Almacenamiento: Optimización de espacio para almacenamiento</a:t>
            </a:r>
            <a:endParaRPr lang="en-US" sz="3800" dirty="0"/>
          </a:p>
          <a:p>
            <a:r>
              <a:rPr lang="es-EC" sz="3800" dirty="0"/>
              <a:t>Transporte: facilidad de transporte de combustible</a:t>
            </a:r>
            <a:endParaRPr lang="en-US" sz="3800" dirty="0"/>
          </a:p>
          <a:p>
            <a:r>
              <a:rPr lang="es-EC" sz="3800" dirty="0"/>
              <a:t>Instalaciones: instalaciones óptimas(cómodas y baratas) para suministro de combustible</a:t>
            </a:r>
            <a:endParaRPr lang="en-US" sz="3800" dirty="0"/>
          </a:p>
          <a:p>
            <a:r>
              <a:rPr lang="es-EC" sz="3800" dirty="0"/>
              <a:t>Consumo: Cantidad de combustible usado en una fundición </a:t>
            </a:r>
            <a:endParaRPr lang="en-US" sz="3800" dirty="0"/>
          </a:p>
          <a:p>
            <a:r>
              <a:rPr lang="es-EC" sz="3800" dirty="0"/>
              <a:t>Poder calórico: optimización de energía</a:t>
            </a:r>
            <a:endParaRPr lang="en-US" sz="3800" dirty="0"/>
          </a:p>
          <a:p>
            <a:r>
              <a:rPr lang="es-EC" sz="3800" dirty="0"/>
              <a:t>Adquisición: facilidad de obtención del combustible.</a:t>
            </a:r>
            <a:endParaRPr lang="en-US" sz="3800" dirty="0"/>
          </a:p>
          <a:p>
            <a:endParaRPr lang="en-US" dirty="0"/>
          </a:p>
        </p:txBody>
      </p:sp>
    </p:spTree>
    <p:extLst>
      <p:ext uri="{BB962C8B-B14F-4D97-AF65-F5344CB8AC3E}">
        <p14:creationId xmlns:p14="http://schemas.microsoft.com/office/powerpoint/2010/main" val="53586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62200"/>
            <a:ext cx="7620000" cy="3810000"/>
          </a:xfrm>
        </p:spPr>
        <p:txBody>
          <a:bodyPr/>
          <a:lstStyle/>
          <a:p>
            <a:r>
              <a:rPr lang="es-EC" sz="1800" dirty="0"/>
              <a:t>Tomando como 10 a lo más factible y 0 a lo menos factible el total refleja la alternativa más viable para el </a:t>
            </a:r>
            <a:r>
              <a:rPr lang="es-EC" sz="1800" dirty="0" smtClean="0"/>
              <a:t>proyecto</a:t>
            </a:r>
            <a:br>
              <a:rPr lang="es-EC" sz="1800" dirty="0" smtClean="0"/>
            </a:br>
            <a:r>
              <a:rPr lang="en-US" sz="1800" dirty="0"/>
              <a:t/>
            </a:r>
            <a:br>
              <a:rPr lang="en-US" sz="1800" dirty="0"/>
            </a:br>
            <a:r>
              <a:rPr lang="es-EC" sz="1800" dirty="0"/>
              <a:t>Con esta tabla se puede concluir que la alternativa N1 es la mejor para este proyecto por lo tanto el combustible a usar es el diesel </a:t>
            </a:r>
            <a:endParaRPr lang="en-US" sz="1800"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2705432730"/>
              </p:ext>
            </p:extLst>
          </p:nvPr>
        </p:nvGraphicFramePr>
        <p:xfrm>
          <a:off x="457200" y="1524000"/>
          <a:ext cx="7620000" cy="1234440"/>
        </p:xfrm>
        <a:graphic>
          <a:graphicData uri="http://schemas.openxmlformats.org/drawingml/2006/table">
            <a:tbl>
              <a:tblPr firstRow="1" firstCol="1" bandRow="1">
                <a:tableStyleId>{5C22544A-7EE6-4342-B048-85BDC9FD1C3A}</a:tableStyleId>
              </a:tblPr>
              <a:tblGrid>
                <a:gridCol w="952500"/>
                <a:gridCol w="1181100"/>
                <a:gridCol w="838200"/>
                <a:gridCol w="914400"/>
                <a:gridCol w="876300"/>
                <a:gridCol w="952500"/>
                <a:gridCol w="952500"/>
                <a:gridCol w="952500"/>
              </a:tblGrid>
              <a:tr h="0">
                <a:tc>
                  <a:txBody>
                    <a:bodyPr/>
                    <a:lstStyle/>
                    <a:p>
                      <a:pPr marL="0" marR="0" algn="just">
                        <a:lnSpc>
                          <a:spcPct val="150000"/>
                        </a:lnSpc>
                        <a:spcBef>
                          <a:spcPts val="0"/>
                        </a:spcBef>
                        <a:spcAft>
                          <a:spcPts val="0"/>
                        </a:spcAft>
                      </a:pPr>
                      <a:r>
                        <a:rPr lang="es-EC" sz="1100" dirty="0">
                          <a:effectLst/>
                        </a:rPr>
                        <a:t>Alternativa</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s-EC" sz="1100" dirty="0">
                          <a:effectLst/>
                        </a:rPr>
                        <a:t>Almacenamiento</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s-EC" sz="1100" dirty="0">
                          <a:effectLst/>
                        </a:rPr>
                        <a:t>Transporte</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s-EC" sz="1100" dirty="0">
                          <a:effectLst/>
                        </a:rPr>
                        <a:t>Instalaciones</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s-EC" sz="1100" dirty="0">
                          <a:effectLst/>
                        </a:rPr>
                        <a:t>Consumo</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s-EC" sz="1100" dirty="0">
                          <a:effectLst/>
                        </a:rPr>
                        <a:t>Poder Calórico</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s-EC" sz="1100" dirty="0">
                          <a:effectLst/>
                        </a:rPr>
                        <a:t>Adquisición</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s-EC" sz="1100" dirty="0">
                          <a:effectLst/>
                        </a:rPr>
                        <a:t>TOTAL</a:t>
                      </a:r>
                      <a:endParaRPr lang="en-US" sz="2000" dirty="0">
                        <a:solidFill>
                          <a:srgbClr val="000000"/>
                        </a:solidFill>
                        <a:effectLst/>
                        <a:latin typeface="Calibri"/>
                        <a:ea typeface="Times New Roman"/>
                        <a:cs typeface="Times New Roman"/>
                      </a:endParaRPr>
                    </a:p>
                  </a:txBody>
                  <a:tcPr marL="68580" marR="68580" marT="0" marB="0"/>
                </a:tc>
              </a:tr>
              <a:tr h="0">
                <a:tc>
                  <a:txBody>
                    <a:bodyPr/>
                    <a:lstStyle/>
                    <a:p>
                      <a:pPr marL="0" marR="0">
                        <a:lnSpc>
                          <a:spcPct val="150000"/>
                        </a:lnSpc>
                        <a:spcBef>
                          <a:spcPts val="0"/>
                        </a:spcBef>
                        <a:spcAft>
                          <a:spcPts val="0"/>
                        </a:spcAft>
                      </a:pPr>
                      <a:r>
                        <a:rPr lang="es-EC" sz="1600" dirty="0">
                          <a:effectLst/>
                        </a:rPr>
                        <a:t>N 1</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9</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10</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10</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9</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8</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9</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55</a:t>
                      </a:r>
                      <a:endParaRPr lang="en-US" sz="2000" dirty="0">
                        <a:solidFill>
                          <a:srgbClr val="000000"/>
                        </a:solidFill>
                        <a:effectLst/>
                        <a:latin typeface="Calibri"/>
                        <a:ea typeface="Times New Roman"/>
                        <a:cs typeface="Times New Roman"/>
                      </a:endParaRPr>
                    </a:p>
                  </a:txBody>
                  <a:tcPr marL="68580" marR="68580" marT="0" marB="0"/>
                </a:tc>
              </a:tr>
              <a:tr h="0">
                <a:tc>
                  <a:txBody>
                    <a:bodyPr/>
                    <a:lstStyle/>
                    <a:p>
                      <a:pPr marL="0" marR="0">
                        <a:lnSpc>
                          <a:spcPct val="150000"/>
                        </a:lnSpc>
                        <a:spcBef>
                          <a:spcPts val="0"/>
                        </a:spcBef>
                        <a:spcAft>
                          <a:spcPts val="0"/>
                        </a:spcAft>
                      </a:pPr>
                      <a:r>
                        <a:rPr lang="es-EC" sz="1600" dirty="0">
                          <a:effectLst/>
                        </a:rPr>
                        <a:t>N 2</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6</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7</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7</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8</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9</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6</a:t>
                      </a:r>
                      <a:endParaRPr lang="en-US" sz="2000" dirty="0">
                        <a:solidFill>
                          <a:srgbClr val="000000"/>
                        </a:solidFill>
                        <a:effectLst/>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600" dirty="0">
                          <a:effectLst/>
                        </a:rPr>
                        <a:t>43</a:t>
                      </a:r>
                      <a:endParaRPr lang="en-US" sz="2000" dirty="0">
                        <a:solidFill>
                          <a:srgbClr val="000000"/>
                        </a:solidFill>
                        <a:effectLst/>
                        <a:latin typeface="Calibri"/>
                        <a:ea typeface="Times New Roman"/>
                        <a:cs typeface="Times New Roman"/>
                      </a:endParaRPr>
                    </a:p>
                  </a:txBody>
                  <a:tcPr marL="68580" marR="68580" marT="0" marB="0"/>
                </a:tc>
              </a:tr>
            </a:tbl>
          </a:graphicData>
        </a:graphic>
      </p:graphicFrame>
      <p:sp>
        <p:nvSpPr>
          <p:cNvPr id="4" name="1 Título"/>
          <p:cNvSpPr txBox="1">
            <a:spLocks/>
          </p:cNvSpPr>
          <p:nvPr/>
        </p:nvSpPr>
        <p:spPr>
          <a:xfrm>
            <a:off x="762000" y="2286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rtl="0">
              <a:spcBef>
                <a:spcPct val="0"/>
              </a:spcBef>
            </a:pPr>
            <a:r>
              <a:rPr lang="es-EC" sz="3600" b="1" kern="0" dirty="0" smtClean="0">
                <a:solidFill>
                  <a:schemeClr val="tx2"/>
                </a:solidFill>
                <a:latin typeface="+mj-lt"/>
              </a:rPr>
              <a:t>SELECCIÓN DEL COMBUSTIBLE</a:t>
            </a:r>
            <a:r>
              <a:rPr lang="en-US" sz="2800" b="1" kern="0" dirty="0" smtClean="0">
                <a:solidFill>
                  <a:sysClr val="windowText" lastClr="000000"/>
                </a:solidFill>
              </a:rPr>
              <a:t/>
            </a:r>
            <a:br>
              <a:rPr lang="en-US" sz="2800" b="1" kern="0" dirty="0" smtClean="0">
                <a:solidFill>
                  <a:sysClr val="windowText" lastClr="000000"/>
                </a:solidFill>
              </a:rPr>
            </a:br>
            <a:endParaRPr lang="en-US" kern="0" dirty="0">
              <a:solidFill>
                <a:sysClr val="windowText" lastClr="000000"/>
              </a:solidFill>
            </a:endParaRPr>
          </a:p>
        </p:txBody>
      </p:sp>
    </p:spTree>
    <p:extLst>
      <p:ext uri="{BB962C8B-B14F-4D97-AF65-F5344CB8AC3E}">
        <p14:creationId xmlns:p14="http://schemas.microsoft.com/office/powerpoint/2010/main" val="15191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7620000" cy="1905000"/>
          </a:xfrm>
        </p:spPr>
        <p:txBody>
          <a:bodyPr>
            <a:normAutofit fontScale="90000"/>
          </a:bodyPr>
          <a:lstStyle/>
          <a:p>
            <a:pPr lvl="1" algn="ctr" rtl="0">
              <a:spcBef>
                <a:spcPct val="0"/>
              </a:spcBef>
            </a:pPr>
            <a:r>
              <a:rPr lang="es-EC" sz="3600" b="1" dirty="0" smtClean="0">
                <a:solidFill>
                  <a:schemeClr val="tx2"/>
                </a:solidFill>
                <a:latin typeface="+mj-lt"/>
              </a:rPr>
              <a:t>INFLUENCIA DEL MEDIO AMBIENTE Y CONDICIONES IDÓNEAS DE FUNCIONAMIENTO</a:t>
            </a:r>
            <a:r>
              <a:rPr lang="en-US" sz="2400" b="1" dirty="0"/>
              <a:t/>
            </a:r>
            <a:br>
              <a:rPr lang="en-US" sz="2400" b="1" dirty="0"/>
            </a:br>
            <a:endParaRPr lang="en-US" dirty="0"/>
          </a:p>
        </p:txBody>
      </p:sp>
      <p:sp>
        <p:nvSpPr>
          <p:cNvPr id="3" name="2 Marcador de contenido"/>
          <p:cNvSpPr>
            <a:spLocks noGrp="1"/>
          </p:cNvSpPr>
          <p:nvPr>
            <p:ph idx="1"/>
          </p:nvPr>
        </p:nvSpPr>
        <p:spPr>
          <a:xfrm>
            <a:off x="457200" y="2057400"/>
            <a:ext cx="7620000" cy="4343400"/>
          </a:xfrm>
        </p:spPr>
        <p:txBody>
          <a:bodyPr/>
          <a:lstStyle/>
          <a:p>
            <a:pPr marL="114300" indent="0">
              <a:buNone/>
            </a:pPr>
            <a:r>
              <a:rPr lang="es-EC" dirty="0"/>
              <a:t>Ya que el horno generara gases por la combustión y fundición del material se debe garantizar una evacuación adecuada de estos gases </a:t>
            </a:r>
            <a:endParaRPr lang="es-EC" dirty="0" smtClean="0"/>
          </a:p>
          <a:p>
            <a:pPr marL="114300" indent="0">
              <a:buNone/>
            </a:pPr>
            <a:r>
              <a:rPr lang="es-EC" dirty="0" smtClean="0"/>
              <a:t>Ya </a:t>
            </a:r>
            <a:r>
              <a:rPr lang="es-EC" dirty="0"/>
              <a:t>que el horno estará ubicado en el laboratorio de ciencias de materiales la temperatura ambiente no afectará al desempeño óptimo del horno ya que el cálculo contemplara  la temperatura ambiente para un buen funcionamiento.</a:t>
            </a:r>
            <a:endParaRPr lang="en-US" dirty="0"/>
          </a:p>
          <a:p>
            <a:endParaRPr lang="en-US" dirty="0"/>
          </a:p>
        </p:txBody>
      </p:sp>
    </p:spTree>
    <p:extLst>
      <p:ext uri="{BB962C8B-B14F-4D97-AF65-F5344CB8AC3E}">
        <p14:creationId xmlns:p14="http://schemas.microsoft.com/office/powerpoint/2010/main" val="2985940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68239"/>
            <a:ext cx="7886700" cy="1325563"/>
          </a:xfrm>
        </p:spPr>
        <p:txBody>
          <a:bodyPr/>
          <a:lstStyle/>
          <a:p>
            <a:pPr lvl="2" algn="ctr" rtl="0">
              <a:spcBef>
                <a:spcPct val="0"/>
              </a:spcBef>
            </a:pPr>
            <a:r>
              <a:rPr lang="es-EC" sz="3600" b="1" dirty="0" smtClean="0">
                <a:solidFill>
                  <a:schemeClr val="tx2"/>
                </a:solidFill>
                <a:latin typeface="+mj-lt"/>
              </a:rPr>
              <a:t>PARÁMETROS DE DISEÑO</a:t>
            </a:r>
            <a:r>
              <a:rPr lang="en-US" b="1" dirty="0"/>
              <a:t/>
            </a:r>
            <a:br>
              <a:rPr lang="en-US" b="1" dirty="0"/>
            </a:br>
            <a:r>
              <a:rPr lang="en-US" sz="2400" b="1" dirty="0"/>
              <a:t/>
            </a:r>
            <a:br>
              <a:rPr lang="en-US" sz="2400" b="1" dirty="0"/>
            </a:br>
            <a:endParaRPr lang="en-U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57650448"/>
              </p:ext>
            </p:extLst>
          </p:nvPr>
        </p:nvGraphicFramePr>
        <p:xfrm>
          <a:off x="381000" y="609600"/>
          <a:ext cx="8534400" cy="5305587"/>
        </p:xfrm>
        <a:graphic>
          <a:graphicData uri="http://schemas.openxmlformats.org/drawingml/2006/table">
            <a:tbl>
              <a:tblPr firstRow="1" firstCol="1" bandRow="1">
                <a:tableStyleId>{5C22544A-7EE6-4342-B048-85BDC9FD1C3A}</a:tableStyleId>
              </a:tblPr>
              <a:tblGrid>
                <a:gridCol w="359343"/>
                <a:gridCol w="2245895"/>
                <a:gridCol w="1167865"/>
                <a:gridCol w="4761297"/>
              </a:tblGrid>
              <a:tr h="262373">
                <a:tc gridSpan="4">
                  <a:txBody>
                    <a:bodyPr/>
                    <a:lstStyle/>
                    <a:p>
                      <a:pPr marL="0" marR="0" algn="just">
                        <a:lnSpc>
                          <a:spcPct val="150000"/>
                        </a:lnSpc>
                        <a:spcBef>
                          <a:spcPts val="0"/>
                        </a:spcBef>
                        <a:spcAft>
                          <a:spcPts val="0"/>
                        </a:spcAft>
                      </a:pPr>
                      <a:r>
                        <a:rPr lang="es-EC" sz="1200" dirty="0">
                          <a:effectLst/>
                        </a:rPr>
                        <a:t>PARAMETROS DE DISENO </a:t>
                      </a:r>
                      <a:endParaRPr lang="en-US" sz="1200" dirty="0">
                        <a:solidFill>
                          <a:srgbClr val="000000"/>
                        </a:solidFill>
                        <a:effectLst/>
                        <a:latin typeface="Calibri"/>
                        <a:ea typeface="Times New Roman"/>
                        <a:cs typeface="Times New Roman"/>
                      </a:endParaRPr>
                    </a:p>
                  </a:txBody>
                  <a:tcPr marL="39897" marR="39897" marT="0" marB="0"/>
                </a:tc>
                <a:tc hMerge="1">
                  <a:txBody>
                    <a:bodyPr/>
                    <a:lstStyle/>
                    <a:p>
                      <a:endParaRPr lang="en-US"/>
                    </a:p>
                  </a:txBody>
                  <a:tcPr/>
                </a:tc>
                <a:tc hMerge="1">
                  <a:txBody>
                    <a:bodyPr/>
                    <a:lstStyle/>
                    <a:p>
                      <a:endParaRPr lang="en-US"/>
                    </a:p>
                  </a:txBody>
                  <a:tcPr/>
                </a:tc>
                <a:tc hMerge="1">
                  <a:txBody>
                    <a:bodyPr/>
                    <a:lstStyle/>
                    <a:p>
                      <a:endParaRPr lang="en-US"/>
                    </a:p>
                  </a:txBody>
                  <a:tcPr/>
                </a:tc>
              </a:tr>
              <a:tr h="262373">
                <a:tc>
                  <a:txBody>
                    <a:bodyPr/>
                    <a:lstStyle/>
                    <a:p>
                      <a:pPr marL="0" marR="0" algn="just">
                        <a:lnSpc>
                          <a:spcPct val="150000"/>
                        </a:lnSpc>
                        <a:spcBef>
                          <a:spcPts val="0"/>
                        </a:spcBef>
                        <a:spcAft>
                          <a:spcPts val="0"/>
                        </a:spcAft>
                      </a:pPr>
                      <a:r>
                        <a:rPr lang="es-EC" sz="1200" dirty="0">
                          <a:effectLst/>
                        </a:rPr>
                        <a:t>N°</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VARIABLE</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PARAMETRO</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OBSERVACION</a:t>
                      </a:r>
                      <a:endParaRPr lang="en-US" sz="1200" dirty="0">
                        <a:solidFill>
                          <a:srgbClr val="000000"/>
                        </a:solidFill>
                        <a:effectLst/>
                        <a:latin typeface="Calibri"/>
                        <a:ea typeface="Times New Roman"/>
                        <a:cs typeface="Times New Roman"/>
                      </a:endParaRPr>
                    </a:p>
                  </a:txBody>
                  <a:tcPr marL="39897" marR="39897" marT="0" marB="0"/>
                </a:tc>
              </a:tr>
              <a:tr h="1288234">
                <a:tc>
                  <a:txBody>
                    <a:bodyPr/>
                    <a:lstStyle/>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1</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CRISOL DEL HORNO </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150 KG</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TOMANDO COBRE COMO MATERIAL DE REFERENCIA DEBIDO QUE ES EL DE MAYOR PESO ESPECIFICO (8960kg/m³) DE LOS MATERIALES NO FERROSOS QUE SE PRETENDE FUNDIR EN ESTE HORNO </a:t>
                      </a:r>
                      <a:endParaRPr lang="en-US" sz="1200" dirty="0">
                        <a:solidFill>
                          <a:srgbClr val="000000"/>
                        </a:solidFill>
                        <a:effectLst/>
                        <a:latin typeface="Calibri"/>
                        <a:ea typeface="Times New Roman"/>
                        <a:cs typeface="Times New Roman"/>
                      </a:endParaRPr>
                    </a:p>
                  </a:txBody>
                  <a:tcPr marL="39897" marR="39897" marT="0" marB="0"/>
                </a:tc>
              </a:tr>
              <a:tr h="1159410">
                <a:tc>
                  <a:txBody>
                    <a:bodyPr/>
                    <a:lstStyle/>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2</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TEMPERATURA DE LA COLADA </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1200 °C</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TOMANDO EL COBRE COMO MATERIAL DE REFERENCIA DEBIDO QUE ES EL DE MAYOR TEMPERATURA DE FUSION (1083 °C ) DE LOS MATERIALES QUE SE PRETENDE FUNDIR EN EL HORNO </a:t>
                      </a:r>
                      <a:endParaRPr lang="en-US" sz="1200" dirty="0">
                        <a:solidFill>
                          <a:srgbClr val="000000"/>
                        </a:solidFill>
                        <a:effectLst/>
                        <a:latin typeface="Calibri"/>
                        <a:ea typeface="Times New Roman"/>
                        <a:cs typeface="Times New Roman"/>
                      </a:endParaRPr>
                    </a:p>
                  </a:txBody>
                  <a:tcPr marL="39897" marR="39897" marT="0" marB="0"/>
                </a:tc>
              </a:tr>
              <a:tr h="901763">
                <a:tc>
                  <a:txBody>
                    <a:bodyPr/>
                    <a:lstStyle/>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3</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TIEMPO DE FUNDICION  </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180 MINUTOS</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TOMANDO EN CUENTA QUE EL HORNO SERA UTILIZADO PARA PRACTICAS POR LO CUAL SERA ARRANCADO DESDE CERO EN SU PRIMERA FUNDICION</a:t>
                      </a:r>
                      <a:endParaRPr lang="en-US" sz="1200" dirty="0">
                        <a:solidFill>
                          <a:srgbClr val="000000"/>
                        </a:solidFill>
                        <a:effectLst/>
                        <a:latin typeface="Calibri"/>
                        <a:ea typeface="Times New Roman"/>
                        <a:cs typeface="Times New Roman"/>
                      </a:endParaRPr>
                    </a:p>
                  </a:txBody>
                  <a:tcPr marL="39897" marR="39897" marT="0" marB="0"/>
                </a:tc>
              </a:tr>
              <a:tr h="524746">
                <a:tc>
                  <a:txBody>
                    <a:bodyPr/>
                    <a:lstStyle/>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4</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DIMENSIONES DEL HORNO</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smtClean="0">
                          <a:effectLst/>
                        </a:rPr>
                        <a:t>VER </a:t>
                      </a:r>
                      <a:r>
                        <a:rPr lang="es-EC" sz="1200" dirty="0">
                          <a:effectLst/>
                        </a:rPr>
                        <a:t>FIGURA </a:t>
                      </a:r>
                      <a:r>
                        <a:rPr lang="es-EC" sz="1200" dirty="0" smtClean="0">
                          <a:effectLst/>
                        </a:rPr>
                        <a:t>7</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smtClean="0">
                          <a:effectLst/>
                        </a:rPr>
                        <a:t>MEDIDAS </a:t>
                      </a:r>
                      <a:r>
                        <a:rPr lang="es-EC" sz="1200" dirty="0">
                          <a:effectLst/>
                        </a:rPr>
                        <a:t>TENTATIVAS </a:t>
                      </a:r>
                      <a:endParaRPr lang="en-US" sz="1200" dirty="0">
                        <a:solidFill>
                          <a:srgbClr val="000000"/>
                        </a:solidFill>
                        <a:effectLst/>
                        <a:latin typeface="Calibri"/>
                        <a:ea typeface="Times New Roman"/>
                        <a:cs typeface="Times New Roman"/>
                      </a:endParaRPr>
                    </a:p>
                  </a:txBody>
                  <a:tcPr marL="39897" marR="39897" marT="0" marB="0"/>
                </a:tc>
              </a:tr>
              <a:tr h="858900">
                <a:tc>
                  <a:txBody>
                    <a:bodyPr/>
                    <a:lstStyle/>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5</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 </a:t>
                      </a:r>
                      <a:endParaRPr lang="en-US" sz="1200" dirty="0">
                        <a:effectLst/>
                      </a:endParaRPr>
                    </a:p>
                    <a:p>
                      <a:pPr marL="0" marR="0" algn="just">
                        <a:lnSpc>
                          <a:spcPct val="150000"/>
                        </a:lnSpc>
                        <a:spcBef>
                          <a:spcPts val="0"/>
                        </a:spcBef>
                        <a:spcAft>
                          <a:spcPts val="0"/>
                        </a:spcAft>
                      </a:pPr>
                      <a:r>
                        <a:rPr lang="es-EC" sz="1200" dirty="0">
                          <a:effectLst/>
                        </a:rPr>
                        <a:t>UBICACIÓN DEL HORNO</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endParaRPr lang="en-US" sz="1200" dirty="0">
                        <a:effectLst/>
                      </a:endParaRPr>
                    </a:p>
                    <a:p>
                      <a:pPr marL="0" marR="0" algn="ctr">
                        <a:lnSpc>
                          <a:spcPct val="150000"/>
                        </a:lnSpc>
                        <a:spcBef>
                          <a:spcPts val="0"/>
                        </a:spcBef>
                        <a:spcAft>
                          <a:spcPts val="0"/>
                        </a:spcAft>
                      </a:pPr>
                      <a:r>
                        <a:rPr lang="es-EC" sz="1200" dirty="0" smtClean="0">
                          <a:solidFill>
                            <a:schemeClr val="dk1"/>
                          </a:solidFill>
                          <a:effectLst/>
                          <a:latin typeface="+mn-lt"/>
                          <a:ea typeface="+mn-ea"/>
                          <a:cs typeface="+mn-cs"/>
                        </a:rPr>
                        <a:t>Laboratorio</a:t>
                      </a:r>
                      <a:r>
                        <a:rPr lang="es-EC" sz="1200" baseline="0" dirty="0" smtClean="0">
                          <a:solidFill>
                            <a:schemeClr val="dk1"/>
                          </a:solidFill>
                          <a:effectLst/>
                          <a:latin typeface="+mn-lt"/>
                          <a:ea typeface="+mn-ea"/>
                          <a:cs typeface="+mn-cs"/>
                        </a:rPr>
                        <a:t> de la ESPE</a:t>
                      </a:r>
                      <a:endParaRPr lang="en-US" sz="1200" dirty="0">
                        <a:solidFill>
                          <a:srgbClr val="000000"/>
                        </a:solidFill>
                        <a:effectLst/>
                        <a:latin typeface="Calibri"/>
                        <a:ea typeface="Times New Roman"/>
                        <a:cs typeface="Times New Roman"/>
                      </a:endParaRPr>
                    </a:p>
                  </a:txBody>
                  <a:tcPr marL="39897" marR="39897" marT="0" marB="0"/>
                </a:tc>
                <a:tc>
                  <a:txBody>
                    <a:bodyPr/>
                    <a:lstStyle/>
                    <a:p>
                      <a:pPr marL="0" marR="0" algn="just">
                        <a:lnSpc>
                          <a:spcPct val="150000"/>
                        </a:lnSpc>
                        <a:spcBef>
                          <a:spcPts val="0"/>
                        </a:spcBef>
                        <a:spcAft>
                          <a:spcPts val="0"/>
                        </a:spcAft>
                      </a:pPr>
                      <a:r>
                        <a:rPr lang="es-EC" sz="1200" dirty="0">
                          <a:effectLst/>
                        </a:rPr>
                        <a:t>UBICACION TENTATIVA, TENIENDO EN CUENTA APROVECHAR LA CAMPANA DE VENTILACION QUE YA CUENTA EL LABORATORIO DE CIENCIA DE MATERIALES </a:t>
                      </a:r>
                      <a:endParaRPr lang="en-US" sz="1200" dirty="0">
                        <a:solidFill>
                          <a:srgbClr val="000000"/>
                        </a:solidFill>
                        <a:effectLst/>
                        <a:latin typeface="Calibri"/>
                        <a:ea typeface="Times New Roman"/>
                        <a:cs typeface="Times New Roman"/>
                      </a:endParaRPr>
                    </a:p>
                  </a:txBody>
                  <a:tcPr marL="39897" marR="39897" marT="0" marB="0"/>
                </a:tc>
              </a:tr>
            </a:tbl>
          </a:graphicData>
        </a:graphic>
      </p:graphicFrame>
    </p:spTree>
    <p:extLst>
      <p:ext uri="{BB962C8B-B14F-4D97-AF65-F5344CB8AC3E}">
        <p14:creationId xmlns:p14="http://schemas.microsoft.com/office/powerpoint/2010/main" val="1003647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600" b="1" dirty="0" smtClean="0"/>
              <a:t>DIMENSIONAMIENTO DEL DIÁMETRO EXTERIOR DEL HORNO </a:t>
            </a:r>
            <a:endParaRPr lang="en-US" sz="3600" b="1" dirty="0"/>
          </a:p>
        </p:txBody>
      </p:sp>
      <p:sp>
        <p:nvSpPr>
          <p:cNvPr id="3" name="2 Marcador de contenido"/>
          <p:cNvSpPr>
            <a:spLocks noGrp="1"/>
          </p:cNvSpPr>
          <p:nvPr>
            <p:ph idx="1"/>
          </p:nvPr>
        </p:nvSpPr>
        <p:spPr/>
        <p:txBody>
          <a:bodyPr>
            <a:normAutofit fontScale="55000" lnSpcReduction="20000"/>
          </a:bodyPr>
          <a:lstStyle/>
          <a:p>
            <a:pPr marL="114300" indent="0">
              <a:buNone/>
            </a:pPr>
            <a:r>
              <a:rPr lang="es-EC" dirty="0"/>
              <a:t>Para dimensionar el diámetro exterior del horno se debe tomar en cuenta que se colocara una capa de fibra de vidrio entre el ladrillo aislante y la chapa metálica con un espesor de 38 mm, junto con el ladrillo refractario y el ladrillo aislante y la chapa metálica.</a:t>
            </a:r>
            <a:endParaRPr lang="en-US" dirty="0"/>
          </a:p>
          <a:p>
            <a:pPr marL="114300" indent="0">
              <a:buNone/>
            </a:pPr>
            <a:r>
              <a:rPr lang="es-EC" dirty="0"/>
              <a:t>Por lo tanto se tiene:</a:t>
            </a:r>
            <a:endParaRPr lang="en-US" dirty="0"/>
          </a:p>
          <a:p>
            <a:pPr marL="114300" indent="0">
              <a:buNone/>
            </a:pPr>
            <a:r>
              <a:rPr lang="es-EC" dirty="0"/>
              <a:t>De = Di + 2*(</a:t>
            </a:r>
            <a:r>
              <a:rPr lang="es-EC" dirty="0" err="1"/>
              <a:t>eFV</a:t>
            </a:r>
            <a:r>
              <a:rPr lang="es-EC" dirty="0"/>
              <a:t>)+ 2*(</a:t>
            </a:r>
            <a:r>
              <a:rPr lang="es-EC" dirty="0" err="1"/>
              <a:t>eCM</a:t>
            </a:r>
            <a:r>
              <a:rPr lang="es-EC" dirty="0"/>
              <a:t>)+ 2(</a:t>
            </a:r>
            <a:r>
              <a:rPr lang="es-EC" dirty="0" err="1"/>
              <a:t>eLR</a:t>
            </a:r>
            <a:r>
              <a:rPr lang="es-EC" dirty="0"/>
              <a:t>) +2(</a:t>
            </a:r>
            <a:r>
              <a:rPr lang="es-EC" dirty="0" err="1"/>
              <a:t>eLA</a:t>
            </a:r>
            <a:r>
              <a:rPr lang="es-EC" dirty="0"/>
              <a:t>) +2(</a:t>
            </a:r>
            <a:r>
              <a:rPr lang="es-EC" dirty="0" err="1"/>
              <a:t>eCR</a:t>
            </a:r>
            <a:r>
              <a:rPr lang="es-EC" dirty="0"/>
              <a:t>) + 2(</a:t>
            </a:r>
            <a:r>
              <a:rPr lang="es-EC" dirty="0" err="1"/>
              <a:t>eMr</a:t>
            </a:r>
            <a:r>
              <a:rPr lang="es-EC" dirty="0"/>
              <a:t>)     </a:t>
            </a:r>
            <a:endParaRPr lang="en-US" b="1" dirty="0"/>
          </a:p>
          <a:p>
            <a:pPr marL="114300" indent="0">
              <a:buNone/>
            </a:pPr>
            <a:r>
              <a:rPr lang="es-EC" dirty="0"/>
              <a:t>Dónde:</a:t>
            </a:r>
            <a:endParaRPr lang="en-US" dirty="0"/>
          </a:p>
          <a:p>
            <a:pPr marL="114300" indent="0">
              <a:buNone/>
            </a:pPr>
            <a:r>
              <a:rPr lang="es-EC" dirty="0"/>
              <a:t>De: diámetro exterior </a:t>
            </a:r>
            <a:endParaRPr lang="en-US" dirty="0"/>
          </a:p>
          <a:p>
            <a:pPr marL="114300" indent="0">
              <a:buNone/>
            </a:pPr>
            <a:r>
              <a:rPr lang="es-EC" dirty="0"/>
              <a:t>Di: diámetro interior 65.98 cm</a:t>
            </a:r>
            <a:endParaRPr lang="en-US" dirty="0"/>
          </a:p>
          <a:p>
            <a:pPr marL="114300" indent="0">
              <a:buNone/>
            </a:pPr>
            <a:r>
              <a:rPr lang="es-EC" dirty="0" err="1"/>
              <a:t>eFV</a:t>
            </a:r>
            <a:r>
              <a:rPr lang="es-EC" dirty="0"/>
              <a:t>: espesor de fibra de vidrio 3 cm</a:t>
            </a:r>
            <a:endParaRPr lang="en-US" dirty="0"/>
          </a:p>
          <a:p>
            <a:pPr marL="114300" indent="0">
              <a:buNone/>
            </a:pPr>
            <a:r>
              <a:rPr lang="es-EC" dirty="0" err="1"/>
              <a:t>eCM</a:t>
            </a:r>
            <a:r>
              <a:rPr lang="es-EC" dirty="0"/>
              <a:t>: espesor chapa metálica 0.4cm</a:t>
            </a:r>
            <a:endParaRPr lang="en-US" dirty="0"/>
          </a:p>
          <a:p>
            <a:pPr marL="114300" indent="0">
              <a:buNone/>
            </a:pPr>
            <a:r>
              <a:rPr lang="es-EC" dirty="0" err="1"/>
              <a:t>eLR</a:t>
            </a:r>
            <a:r>
              <a:rPr lang="es-EC" dirty="0"/>
              <a:t>: espesor del ladrillo refractario 11.5 cm</a:t>
            </a:r>
            <a:endParaRPr lang="en-US" dirty="0"/>
          </a:p>
          <a:p>
            <a:pPr marL="114300" indent="0">
              <a:buNone/>
            </a:pPr>
            <a:r>
              <a:rPr lang="es-EC" dirty="0" err="1"/>
              <a:t>eLA</a:t>
            </a:r>
            <a:r>
              <a:rPr lang="es-EC" dirty="0"/>
              <a:t> = espesor ladrillo aislante 13.11 cm</a:t>
            </a:r>
            <a:endParaRPr lang="en-US" dirty="0"/>
          </a:p>
          <a:p>
            <a:pPr marL="114300" indent="0">
              <a:buNone/>
            </a:pPr>
            <a:r>
              <a:rPr lang="es-EC" dirty="0" err="1"/>
              <a:t>eCR</a:t>
            </a:r>
            <a:r>
              <a:rPr lang="es-EC" dirty="0"/>
              <a:t> = espesor cemento refractario 0.5 cm</a:t>
            </a:r>
            <a:endParaRPr lang="en-US" dirty="0"/>
          </a:p>
          <a:p>
            <a:pPr marL="114300" indent="0">
              <a:buNone/>
            </a:pPr>
            <a:r>
              <a:rPr lang="es-EC" dirty="0" err="1"/>
              <a:t>eMR</a:t>
            </a:r>
            <a:r>
              <a:rPr lang="es-EC" dirty="0"/>
              <a:t> = espesor mortero refractario que sirve para unir los ladrillos 1.0 cm</a:t>
            </a:r>
            <a:endParaRPr lang="en-US" dirty="0"/>
          </a:p>
          <a:p>
            <a:pPr marL="114300" indent="0">
              <a:buNone/>
            </a:pPr>
            <a:r>
              <a:rPr lang="es-EC" dirty="0"/>
              <a:t>Reemplazando en [8] se tiene:</a:t>
            </a:r>
            <a:endParaRPr lang="en-US" dirty="0"/>
          </a:p>
          <a:p>
            <a:pPr marL="114300" indent="0">
              <a:buNone/>
            </a:pPr>
            <a:r>
              <a:rPr lang="es-EC" dirty="0"/>
              <a:t>De = 122cm</a:t>
            </a:r>
            <a:endParaRPr lang="en-US" dirty="0"/>
          </a:p>
          <a:p>
            <a:endParaRPr lang="en-US" dirty="0"/>
          </a:p>
        </p:txBody>
      </p:sp>
    </p:spTree>
    <p:extLst>
      <p:ext uri="{BB962C8B-B14F-4D97-AF65-F5344CB8AC3E}">
        <p14:creationId xmlns:p14="http://schemas.microsoft.com/office/powerpoint/2010/main" val="1171511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600" b="1" dirty="0" smtClean="0"/>
              <a:t>DIMENSIONAMIENTO DEL DIÁMETRO EXTERIOR DEL HORNO </a:t>
            </a:r>
            <a:endParaRPr lang="es-DO" sz="3600" b="1" dirty="0"/>
          </a:p>
        </p:txBody>
      </p:sp>
      <p:pic>
        <p:nvPicPr>
          <p:cNvPr id="4" name="3 Marcador de contenido"/>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752600" y="2667000"/>
            <a:ext cx="5445456" cy="3182204"/>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762000" y="1524000"/>
            <a:ext cx="7162800" cy="1477328"/>
          </a:xfrm>
          <a:prstGeom prst="rect">
            <a:avLst/>
          </a:prstGeom>
          <a:noFill/>
        </p:spPr>
        <p:txBody>
          <a:bodyPr wrap="square" rtlCol="0">
            <a:spAutoFit/>
          </a:bodyPr>
          <a:lstStyle/>
          <a:p>
            <a:pPr marL="114300" indent="0">
              <a:buNone/>
            </a:pPr>
            <a:r>
              <a:rPr lang="es-EC" b="1" dirty="0"/>
              <a:t>De</a:t>
            </a:r>
            <a:r>
              <a:rPr lang="es-EC" dirty="0"/>
              <a:t> = Di + 2*(</a:t>
            </a:r>
            <a:r>
              <a:rPr lang="es-EC" dirty="0" err="1"/>
              <a:t>eFV</a:t>
            </a:r>
            <a:r>
              <a:rPr lang="es-EC" dirty="0"/>
              <a:t>)+ 2*(</a:t>
            </a:r>
            <a:r>
              <a:rPr lang="es-EC" dirty="0" err="1"/>
              <a:t>eCM</a:t>
            </a:r>
            <a:r>
              <a:rPr lang="es-EC" dirty="0"/>
              <a:t>)+ 2(</a:t>
            </a:r>
            <a:r>
              <a:rPr lang="es-EC" dirty="0" err="1"/>
              <a:t>eLR</a:t>
            </a:r>
            <a:r>
              <a:rPr lang="es-EC" dirty="0"/>
              <a:t>) +2(</a:t>
            </a:r>
            <a:r>
              <a:rPr lang="es-EC" dirty="0" err="1"/>
              <a:t>eLA</a:t>
            </a:r>
            <a:r>
              <a:rPr lang="es-EC" dirty="0"/>
              <a:t>) +2(</a:t>
            </a:r>
            <a:r>
              <a:rPr lang="es-EC" dirty="0" err="1"/>
              <a:t>eCR</a:t>
            </a:r>
            <a:r>
              <a:rPr lang="es-EC" dirty="0"/>
              <a:t>) + 2(</a:t>
            </a:r>
            <a:r>
              <a:rPr lang="es-EC" dirty="0" err="1"/>
              <a:t>eMr</a:t>
            </a:r>
            <a:r>
              <a:rPr lang="es-EC" dirty="0"/>
              <a:t>)     </a:t>
            </a:r>
            <a:endParaRPr lang="en-US" b="1" dirty="0"/>
          </a:p>
          <a:p>
            <a:pPr marL="114300" indent="0">
              <a:buNone/>
            </a:pPr>
            <a:r>
              <a:rPr lang="es-EC" b="1" dirty="0" smtClean="0"/>
              <a:t>Di</a:t>
            </a:r>
            <a:r>
              <a:rPr lang="es-EC" b="1" dirty="0"/>
              <a:t>: </a:t>
            </a:r>
            <a:r>
              <a:rPr lang="es-EC" dirty="0" smtClean="0"/>
              <a:t>65.98 cm </a:t>
            </a:r>
            <a:r>
              <a:rPr lang="es-EC" b="1" dirty="0" err="1" smtClean="0"/>
              <a:t>eFV</a:t>
            </a:r>
            <a:r>
              <a:rPr lang="es-EC" b="1" dirty="0"/>
              <a:t>: </a:t>
            </a:r>
            <a:r>
              <a:rPr lang="es-EC" dirty="0" smtClean="0"/>
              <a:t>3 cm  </a:t>
            </a:r>
            <a:r>
              <a:rPr lang="es-EC" b="1" dirty="0" err="1" smtClean="0"/>
              <a:t>eCM</a:t>
            </a:r>
            <a:r>
              <a:rPr lang="es-EC" dirty="0"/>
              <a:t>: </a:t>
            </a:r>
            <a:r>
              <a:rPr lang="es-EC" dirty="0" smtClean="0"/>
              <a:t>0.4cm  </a:t>
            </a:r>
            <a:r>
              <a:rPr lang="es-EC" b="1" dirty="0" err="1" smtClean="0"/>
              <a:t>eLR</a:t>
            </a:r>
            <a:r>
              <a:rPr lang="es-EC" b="1" dirty="0"/>
              <a:t>: </a:t>
            </a:r>
            <a:r>
              <a:rPr lang="es-EC" dirty="0" smtClean="0"/>
              <a:t>11.5 cm </a:t>
            </a:r>
            <a:r>
              <a:rPr lang="es-EC" b="1" dirty="0" smtClean="0"/>
              <a:t> </a:t>
            </a:r>
            <a:r>
              <a:rPr lang="es-EC" b="1" dirty="0" err="1" smtClean="0"/>
              <a:t>eLA</a:t>
            </a:r>
            <a:r>
              <a:rPr lang="es-EC" b="1" dirty="0" smtClean="0"/>
              <a:t> </a:t>
            </a:r>
            <a:r>
              <a:rPr lang="es-EC" dirty="0"/>
              <a:t>= </a:t>
            </a:r>
            <a:r>
              <a:rPr lang="es-EC" dirty="0" smtClean="0"/>
              <a:t>13.11 cm        </a:t>
            </a:r>
            <a:r>
              <a:rPr lang="es-EC" b="1" dirty="0" err="1" smtClean="0"/>
              <a:t>eCR</a:t>
            </a:r>
            <a:r>
              <a:rPr lang="es-EC" b="1" dirty="0" smtClean="0"/>
              <a:t> </a:t>
            </a:r>
            <a:r>
              <a:rPr lang="es-EC" dirty="0"/>
              <a:t>= </a:t>
            </a:r>
            <a:r>
              <a:rPr lang="es-EC" dirty="0" smtClean="0"/>
              <a:t>0.5 cm  </a:t>
            </a:r>
            <a:r>
              <a:rPr lang="es-EC" b="1" dirty="0" err="1" smtClean="0"/>
              <a:t>eMR</a:t>
            </a:r>
            <a:r>
              <a:rPr lang="es-EC" b="1" dirty="0" smtClean="0"/>
              <a:t> </a:t>
            </a:r>
            <a:r>
              <a:rPr lang="es-EC" dirty="0"/>
              <a:t>= </a:t>
            </a:r>
            <a:r>
              <a:rPr lang="es-EC" dirty="0" smtClean="0"/>
              <a:t>1.0 </a:t>
            </a:r>
            <a:r>
              <a:rPr lang="es-EC" dirty="0"/>
              <a:t>cm</a:t>
            </a:r>
            <a:endParaRPr lang="en-US" dirty="0"/>
          </a:p>
          <a:p>
            <a:pPr marL="114300" indent="0">
              <a:buNone/>
            </a:pPr>
            <a:r>
              <a:rPr lang="es-EC" b="1" dirty="0" smtClean="0"/>
              <a:t>De </a:t>
            </a:r>
            <a:r>
              <a:rPr lang="es-EC" b="1" dirty="0"/>
              <a:t>= 122cm</a:t>
            </a:r>
            <a:endParaRPr lang="en-US" b="1" dirty="0"/>
          </a:p>
          <a:p>
            <a:endParaRPr lang="es-DO" dirty="0"/>
          </a:p>
        </p:txBody>
      </p:sp>
    </p:spTree>
    <p:extLst>
      <p:ext uri="{BB962C8B-B14F-4D97-AF65-F5344CB8AC3E}">
        <p14:creationId xmlns:p14="http://schemas.microsoft.com/office/powerpoint/2010/main" val="819040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2510"/>
            <a:ext cx="7886700" cy="1325563"/>
          </a:xfrm>
        </p:spPr>
        <p:txBody>
          <a:bodyPr>
            <a:normAutofit fontScale="90000"/>
          </a:bodyPr>
          <a:lstStyle/>
          <a:p>
            <a:pPr lvl="3" algn="ctr" rtl="0">
              <a:spcBef>
                <a:spcPct val="0"/>
              </a:spcBef>
            </a:pPr>
            <a:r>
              <a:rPr lang="es-EC" sz="3600" b="1" dirty="0" smtClean="0">
                <a:solidFill>
                  <a:schemeClr val="tx2"/>
                </a:solidFill>
              </a:rPr>
              <a:t>DIMENSIONAMIENTO DE LA ALTURA DEL HORNO</a:t>
            </a:r>
            <a:r>
              <a:rPr lang="en-US" sz="2000" b="1" dirty="0" smtClean="0"/>
              <a:t/>
            </a:r>
            <a:br>
              <a:rPr lang="en-US" sz="2000" b="1" dirty="0" smtClean="0"/>
            </a:br>
            <a:endParaRPr lang="en-US" dirty="0"/>
          </a:p>
        </p:txBody>
      </p:sp>
      <p:sp>
        <p:nvSpPr>
          <p:cNvPr id="3" name="2 Marcador de contenido"/>
          <p:cNvSpPr>
            <a:spLocks noGrp="1"/>
          </p:cNvSpPr>
          <p:nvPr>
            <p:ph idx="1"/>
          </p:nvPr>
        </p:nvSpPr>
        <p:spPr>
          <a:xfrm>
            <a:off x="76200" y="990600"/>
            <a:ext cx="8991600" cy="5791200"/>
          </a:xfrm>
        </p:spPr>
        <p:txBody>
          <a:bodyPr>
            <a:noAutofit/>
          </a:bodyPr>
          <a:lstStyle/>
          <a:p>
            <a:pPr marL="114300" indent="0">
              <a:buNone/>
            </a:pPr>
            <a:r>
              <a:rPr lang="es-EC" sz="1200" dirty="0"/>
              <a:t> </a:t>
            </a:r>
            <a:r>
              <a:rPr lang="es-EC" sz="1600" dirty="0" smtClean="0"/>
              <a:t>Para </a:t>
            </a:r>
            <a:r>
              <a:rPr lang="es-EC" sz="1600" dirty="0"/>
              <a:t>la altura del horno, se tiene una relación con la ubicación del quemador que según la industria de construcción de hornos sugiere una altura de 8 a 15 cm. desde la base del horno. Según este criterio se construirá la base que soporta el crisol de 12 cm. de alto. </a:t>
            </a:r>
            <a:endParaRPr lang="en-US" sz="1400" dirty="0"/>
          </a:p>
          <a:p>
            <a:pPr marL="114300" indent="0">
              <a:buNone/>
            </a:pPr>
            <a:r>
              <a:rPr lang="es-EC" sz="1600" dirty="0"/>
              <a:t>Por lo tanto se tiene:</a:t>
            </a:r>
            <a:endParaRPr lang="en-US" sz="1400" dirty="0"/>
          </a:p>
          <a:p>
            <a:pPr marL="114300" indent="0">
              <a:buNone/>
            </a:pPr>
            <a:r>
              <a:rPr lang="es-EC" sz="1600" dirty="0" err="1"/>
              <a:t>Htotal</a:t>
            </a:r>
            <a:r>
              <a:rPr lang="es-EC" sz="1600" dirty="0"/>
              <a:t> = </a:t>
            </a:r>
            <a:r>
              <a:rPr lang="es-EC" sz="1600" dirty="0" err="1"/>
              <a:t>Echm</a:t>
            </a:r>
            <a:r>
              <a:rPr lang="es-EC" sz="1600" dirty="0"/>
              <a:t> + </a:t>
            </a:r>
            <a:r>
              <a:rPr lang="es-EC" sz="1600" dirty="0" err="1"/>
              <a:t>Efv</a:t>
            </a:r>
            <a:r>
              <a:rPr lang="es-EC" sz="1600" dirty="0"/>
              <a:t>+ Aba+ Abr + </a:t>
            </a:r>
            <a:r>
              <a:rPr lang="es-EC" sz="1600" dirty="0" err="1"/>
              <a:t>Abc</a:t>
            </a:r>
            <a:r>
              <a:rPr lang="es-EC" sz="1600" dirty="0"/>
              <a:t> + Ac +</a:t>
            </a:r>
            <a:r>
              <a:rPr lang="es-EC" sz="1600" dirty="0" err="1"/>
              <a:t>Alc</a:t>
            </a:r>
            <a:r>
              <a:rPr lang="es-EC" sz="1600" dirty="0"/>
              <a:t> +  </a:t>
            </a:r>
            <a:r>
              <a:rPr lang="es-EC" sz="1600" dirty="0" err="1"/>
              <a:t>Amr</a:t>
            </a:r>
            <a:r>
              <a:rPr lang="es-EC" sz="1600" dirty="0"/>
              <a:t> + App  </a:t>
            </a:r>
            <a:endParaRPr lang="en-US" sz="1050" b="1" dirty="0"/>
          </a:p>
          <a:p>
            <a:pPr marL="114300" indent="0">
              <a:buNone/>
            </a:pPr>
            <a:r>
              <a:rPr lang="es-EC" sz="1600" dirty="0"/>
              <a:t>Conociendo: </a:t>
            </a:r>
            <a:endParaRPr lang="en-US" sz="1400" dirty="0"/>
          </a:p>
          <a:p>
            <a:pPr marL="114300" indent="0">
              <a:buNone/>
            </a:pPr>
            <a:r>
              <a:rPr lang="es-EC" sz="1600" dirty="0"/>
              <a:t>Espesor de la plancha metálica (</a:t>
            </a:r>
            <a:r>
              <a:rPr lang="es-EC" sz="1600" dirty="0" err="1"/>
              <a:t>Echm</a:t>
            </a:r>
            <a:r>
              <a:rPr lang="es-EC" sz="1600" dirty="0"/>
              <a:t>): 0.4 cm</a:t>
            </a:r>
            <a:endParaRPr lang="en-US" sz="1400" dirty="0"/>
          </a:p>
          <a:p>
            <a:pPr marL="114300" indent="0">
              <a:buNone/>
            </a:pPr>
            <a:r>
              <a:rPr lang="es-EC" sz="1600" dirty="0"/>
              <a:t>Espesor de la fibra de vidrio (</a:t>
            </a:r>
            <a:r>
              <a:rPr lang="es-EC" sz="1600" dirty="0" err="1"/>
              <a:t>Efv</a:t>
            </a:r>
            <a:r>
              <a:rPr lang="es-EC" sz="1600" dirty="0"/>
              <a:t>): 3 cm</a:t>
            </a:r>
            <a:endParaRPr lang="en-US" sz="1400" dirty="0"/>
          </a:p>
          <a:p>
            <a:pPr marL="114300" indent="0">
              <a:buNone/>
            </a:pPr>
            <a:r>
              <a:rPr lang="es-EC" sz="1600" dirty="0"/>
              <a:t>Altura de base de ladrillo aislante (Aba): 11.5 cm </a:t>
            </a:r>
            <a:endParaRPr lang="en-US" sz="1400" dirty="0"/>
          </a:p>
          <a:p>
            <a:pPr marL="114300" indent="0">
              <a:buNone/>
            </a:pPr>
            <a:r>
              <a:rPr lang="es-EC" sz="1600" dirty="0"/>
              <a:t>Altura de base de ladrillo refractario (Abr): 6.5 cm</a:t>
            </a:r>
            <a:endParaRPr lang="en-US" sz="1400" dirty="0"/>
          </a:p>
          <a:p>
            <a:pPr marL="114300" indent="0">
              <a:buNone/>
            </a:pPr>
            <a:r>
              <a:rPr lang="es-EC" sz="1600" dirty="0"/>
              <a:t>Altura de base de crisol (</a:t>
            </a:r>
            <a:r>
              <a:rPr lang="es-EC" sz="1600" dirty="0" err="1"/>
              <a:t>Abc</a:t>
            </a:r>
            <a:r>
              <a:rPr lang="es-EC" sz="1600" dirty="0"/>
              <a:t>): 15 cm   </a:t>
            </a:r>
            <a:endParaRPr lang="en-US" sz="1400" dirty="0"/>
          </a:p>
          <a:p>
            <a:pPr marL="114300" indent="0">
              <a:buNone/>
            </a:pPr>
            <a:r>
              <a:rPr lang="es-EC" sz="1600" dirty="0"/>
              <a:t>Altura del crisol (Ac): 47.6 cm    </a:t>
            </a:r>
            <a:endParaRPr lang="en-US" sz="1400" dirty="0"/>
          </a:p>
          <a:p>
            <a:pPr marL="114300" indent="0">
              <a:buNone/>
            </a:pPr>
            <a:r>
              <a:rPr lang="es-EC" sz="1600" dirty="0"/>
              <a:t>Altura de ladrillo de cierre de crisol (</a:t>
            </a:r>
            <a:r>
              <a:rPr lang="es-EC" sz="1600" dirty="0" err="1"/>
              <a:t>Alc</a:t>
            </a:r>
            <a:r>
              <a:rPr lang="es-EC" sz="1600" dirty="0"/>
              <a:t>): 6.5 cm          </a:t>
            </a:r>
            <a:endParaRPr lang="en-US" sz="1400" dirty="0"/>
          </a:p>
          <a:p>
            <a:pPr marL="114300" indent="0">
              <a:buNone/>
            </a:pPr>
            <a:r>
              <a:rPr lang="es-EC" sz="1600" dirty="0"/>
              <a:t>Altura de mortero refractario (</a:t>
            </a:r>
            <a:r>
              <a:rPr lang="es-EC" sz="1600" dirty="0" err="1"/>
              <a:t>Amr</a:t>
            </a:r>
            <a:r>
              <a:rPr lang="es-EC" sz="1600" dirty="0"/>
              <a:t>): 2 cm                          </a:t>
            </a:r>
            <a:endParaRPr lang="en-US" sz="1400" dirty="0"/>
          </a:p>
          <a:p>
            <a:pPr marL="114300" indent="0">
              <a:buNone/>
            </a:pPr>
            <a:r>
              <a:rPr lang="es-EC" sz="1600" dirty="0"/>
              <a:t>Altura previsible de protección (App): 2.5 cm</a:t>
            </a:r>
            <a:endParaRPr lang="en-US" sz="1400" dirty="0"/>
          </a:p>
          <a:p>
            <a:pPr marL="114300" indent="0">
              <a:buNone/>
            </a:pPr>
            <a:r>
              <a:rPr lang="es-EC" sz="1600" dirty="0"/>
              <a:t> Reemplazando en [9] se tiene:</a:t>
            </a:r>
            <a:endParaRPr lang="en-US" sz="1400" dirty="0"/>
          </a:p>
          <a:p>
            <a:pPr marL="114300" indent="0">
              <a:buNone/>
            </a:pPr>
            <a:r>
              <a:rPr lang="es-EC" sz="1600" dirty="0"/>
              <a:t>Altura total del horno (</a:t>
            </a:r>
            <a:r>
              <a:rPr lang="es-EC" sz="1600" dirty="0" err="1"/>
              <a:t>Htotal</a:t>
            </a:r>
            <a:r>
              <a:rPr lang="es-EC" sz="1600" dirty="0"/>
              <a:t>): 95 cm</a:t>
            </a:r>
            <a:endParaRPr lang="en-US" sz="1600" dirty="0"/>
          </a:p>
        </p:txBody>
      </p:sp>
    </p:spTree>
    <p:extLst>
      <p:ext uri="{BB962C8B-B14F-4D97-AF65-F5344CB8AC3E}">
        <p14:creationId xmlns:p14="http://schemas.microsoft.com/office/powerpoint/2010/main" val="2550736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304800"/>
            <a:ext cx="7620000" cy="1143000"/>
          </a:xfrm>
        </p:spPr>
        <p:txBody>
          <a:bodyPr/>
          <a:lstStyle/>
          <a:p>
            <a:pPr algn="ctr"/>
            <a:r>
              <a:rPr lang="es-EC" sz="3600" b="1" dirty="0" smtClean="0"/>
              <a:t>DIMENSIONAMIENTO DE LA ALTURA DEL HORNO</a:t>
            </a:r>
            <a:endParaRPr lang="es-DO" sz="3600" dirty="0"/>
          </a:p>
        </p:txBody>
      </p:sp>
      <p:pic>
        <p:nvPicPr>
          <p:cNvPr id="4" name="3 Marcador de contenido"/>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990600" y="2514600"/>
            <a:ext cx="7162800" cy="3352800"/>
          </a:xfrm>
          <a:prstGeom prst="rect">
            <a:avLst/>
          </a:prstGeom>
          <a:ln>
            <a:noFill/>
          </a:ln>
          <a:extLst>
            <a:ext uri="{53640926-AAD7-44D8-BBD7-CCE9431645EC}">
              <a14:shadowObscured xmlns:a14="http://schemas.microsoft.com/office/drawing/2010/main"/>
            </a:ext>
          </a:extLst>
        </p:spPr>
      </p:pic>
      <p:sp>
        <p:nvSpPr>
          <p:cNvPr id="6" name="5 CuadroTexto"/>
          <p:cNvSpPr txBox="1"/>
          <p:nvPr/>
        </p:nvSpPr>
        <p:spPr>
          <a:xfrm>
            <a:off x="457200" y="1447800"/>
            <a:ext cx="7620000" cy="1754326"/>
          </a:xfrm>
          <a:prstGeom prst="rect">
            <a:avLst/>
          </a:prstGeom>
          <a:noFill/>
        </p:spPr>
        <p:txBody>
          <a:bodyPr wrap="square" rtlCol="0">
            <a:spAutoFit/>
          </a:bodyPr>
          <a:lstStyle/>
          <a:p>
            <a:pPr marL="114300" indent="0">
              <a:buNone/>
            </a:pPr>
            <a:r>
              <a:rPr lang="es-EC" b="1" dirty="0" err="1"/>
              <a:t>Htotal</a:t>
            </a:r>
            <a:r>
              <a:rPr lang="es-EC" dirty="0"/>
              <a:t> = </a:t>
            </a:r>
            <a:r>
              <a:rPr lang="es-EC" dirty="0" err="1"/>
              <a:t>Echm</a:t>
            </a:r>
            <a:r>
              <a:rPr lang="es-EC" dirty="0"/>
              <a:t> + </a:t>
            </a:r>
            <a:r>
              <a:rPr lang="es-EC" dirty="0" err="1"/>
              <a:t>Efv</a:t>
            </a:r>
            <a:r>
              <a:rPr lang="es-EC" dirty="0"/>
              <a:t>+ Aba+ Abr + </a:t>
            </a:r>
            <a:r>
              <a:rPr lang="es-EC" dirty="0" err="1"/>
              <a:t>Abc</a:t>
            </a:r>
            <a:r>
              <a:rPr lang="es-EC" dirty="0"/>
              <a:t> + Ac +</a:t>
            </a:r>
            <a:r>
              <a:rPr lang="es-EC" dirty="0" err="1"/>
              <a:t>Alc</a:t>
            </a:r>
            <a:r>
              <a:rPr lang="es-EC" dirty="0"/>
              <a:t> +  </a:t>
            </a:r>
            <a:r>
              <a:rPr lang="es-EC" dirty="0" err="1"/>
              <a:t>Amr</a:t>
            </a:r>
            <a:r>
              <a:rPr lang="es-EC" dirty="0"/>
              <a:t> + App   </a:t>
            </a:r>
            <a:endParaRPr lang="en-US" sz="1100" b="1" dirty="0"/>
          </a:p>
          <a:p>
            <a:pPr marL="114300" indent="0">
              <a:buNone/>
            </a:pPr>
            <a:r>
              <a:rPr lang="es-EC" dirty="0"/>
              <a:t>Conociendo: </a:t>
            </a:r>
            <a:endParaRPr lang="en-US" sz="1600" dirty="0"/>
          </a:p>
          <a:p>
            <a:pPr marL="114300" indent="0">
              <a:buNone/>
            </a:pPr>
            <a:r>
              <a:rPr lang="es-EC" b="1" dirty="0" err="1" smtClean="0"/>
              <a:t>Echm</a:t>
            </a:r>
            <a:r>
              <a:rPr lang="es-EC" b="1" dirty="0" smtClean="0"/>
              <a:t>: </a:t>
            </a:r>
            <a:r>
              <a:rPr lang="es-EC" dirty="0"/>
              <a:t>0.4 </a:t>
            </a:r>
            <a:r>
              <a:rPr lang="es-EC" dirty="0" smtClean="0"/>
              <a:t>cm </a:t>
            </a:r>
            <a:r>
              <a:rPr lang="es-EC" b="1" dirty="0" err="1" smtClean="0"/>
              <a:t>Efv</a:t>
            </a:r>
            <a:r>
              <a:rPr lang="es-EC" b="1" dirty="0" smtClean="0"/>
              <a:t>: </a:t>
            </a:r>
            <a:r>
              <a:rPr lang="es-EC" dirty="0"/>
              <a:t>3 </a:t>
            </a:r>
            <a:r>
              <a:rPr lang="es-EC" dirty="0" smtClean="0"/>
              <a:t>cm  </a:t>
            </a:r>
            <a:r>
              <a:rPr lang="es-EC" b="1" dirty="0" smtClean="0"/>
              <a:t>Aba: </a:t>
            </a:r>
            <a:r>
              <a:rPr lang="es-EC" dirty="0"/>
              <a:t>11.5 cm </a:t>
            </a:r>
            <a:r>
              <a:rPr lang="es-EC" dirty="0" smtClean="0"/>
              <a:t> </a:t>
            </a:r>
            <a:r>
              <a:rPr lang="es-EC" b="1" dirty="0" smtClean="0"/>
              <a:t>Abr</a:t>
            </a:r>
            <a:r>
              <a:rPr lang="es-EC" dirty="0" smtClean="0"/>
              <a:t>: </a:t>
            </a:r>
            <a:r>
              <a:rPr lang="es-EC" dirty="0"/>
              <a:t>6.5 </a:t>
            </a:r>
            <a:r>
              <a:rPr lang="es-EC" dirty="0" smtClean="0"/>
              <a:t>cm </a:t>
            </a:r>
            <a:r>
              <a:rPr lang="es-EC" b="1" dirty="0" err="1" smtClean="0"/>
              <a:t>Abc</a:t>
            </a:r>
            <a:r>
              <a:rPr lang="es-EC" dirty="0" smtClean="0"/>
              <a:t>: </a:t>
            </a:r>
            <a:r>
              <a:rPr lang="es-EC" dirty="0"/>
              <a:t>15 </a:t>
            </a:r>
            <a:r>
              <a:rPr lang="es-EC" dirty="0" smtClean="0"/>
              <a:t>cm </a:t>
            </a:r>
            <a:r>
              <a:rPr lang="es-EC" b="1" dirty="0" smtClean="0"/>
              <a:t>Ac</a:t>
            </a:r>
            <a:r>
              <a:rPr lang="es-EC" dirty="0" smtClean="0"/>
              <a:t>: </a:t>
            </a:r>
            <a:r>
              <a:rPr lang="es-EC" dirty="0"/>
              <a:t>47.6 cm </a:t>
            </a:r>
            <a:r>
              <a:rPr lang="es-EC" dirty="0" smtClean="0"/>
              <a:t> </a:t>
            </a:r>
            <a:r>
              <a:rPr lang="es-EC" b="1" dirty="0" err="1" smtClean="0"/>
              <a:t>Alc</a:t>
            </a:r>
            <a:r>
              <a:rPr lang="es-EC" b="1" dirty="0" smtClean="0"/>
              <a:t>: </a:t>
            </a:r>
            <a:r>
              <a:rPr lang="es-EC" dirty="0"/>
              <a:t>6.5 cm  </a:t>
            </a:r>
            <a:r>
              <a:rPr lang="es-EC" b="1" dirty="0" err="1" smtClean="0"/>
              <a:t>Amr</a:t>
            </a:r>
            <a:r>
              <a:rPr lang="es-EC" b="1" dirty="0" smtClean="0"/>
              <a:t>: </a:t>
            </a:r>
            <a:r>
              <a:rPr lang="es-EC" dirty="0"/>
              <a:t>2 cm  </a:t>
            </a:r>
            <a:r>
              <a:rPr lang="es-EC" b="1" dirty="0" smtClean="0"/>
              <a:t>App: </a:t>
            </a:r>
            <a:r>
              <a:rPr lang="es-EC" dirty="0"/>
              <a:t>2.5 cm</a:t>
            </a:r>
            <a:endParaRPr lang="en-US" sz="1600" dirty="0"/>
          </a:p>
          <a:p>
            <a:pPr marL="114300" indent="0">
              <a:buNone/>
            </a:pPr>
            <a:r>
              <a:rPr lang="es-EC" b="1" dirty="0"/>
              <a:t> </a:t>
            </a:r>
            <a:r>
              <a:rPr lang="es-EC" b="1" dirty="0" err="1"/>
              <a:t>H</a:t>
            </a:r>
            <a:r>
              <a:rPr lang="es-EC" b="1" dirty="0" err="1" smtClean="0"/>
              <a:t>total</a:t>
            </a:r>
            <a:r>
              <a:rPr lang="es-EC" b="1" dirty="0" smtClean="0"/>
              <a:t>: </a:t>
            </a:r>
            <a:r>
              <a:rPr lang="es-EC" b="1" dirty="0"/>
              <a:t>95 cm</a:t>
            </a:r>
            <a:endParaRPr lang="en-US" b="1" dirty="0"/>
          </a:p>
          <a:p>
            <a:endParaRPr lang="es-DO" dirty="0"/>
          </a:p>
        </p:txBody>
      </p:sp>
    </p:spTree>
    <p:extLst>
      <p:ext uri="{BB962C8B-B14F-4D97-AF65-F5344CB8AC3E}">
        <p14:creationId xmlns:p14="http://schemas.microsoft.com/office/powerpoint/2010/main" val="399261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C" sz="3600" b="1" dirty="0" smtClean="0">
                <a:solidFill>
                  <a:schemeClr val="tx2"/>
                </a:solidFill>
              </a:rPr>
              <a:t>OBJETIVO GENERAL</a:t>
            </a:r>
            <a:r>
              <a:rPr lang="en-US" sz="2400" b="1" dirty="0" smtClean="0"/>
              <a:t/>
            </a:r>
            <a:br>
              <a:rPr lang="en-US" sz="2400" b="1" dirty="0" smtClean="0"/>
            </a:br>
            <a:endParaRPr lang="en-US" dirty="0"/>
          </a:p>
        </p:txBody>
      </p:sp>
      <p:sp>
        <p:nvSpPr>
          <p:cNvPr id="3" name="2 Marcador de contenido"/>
          <p:cNvSpPr>
            <a:spLocks noGrp="1"/>
          </p:cNvSpPr>
          <p:nvPr>
            <p:ph idx="1"/>
          </p:nvPr>
        </p:nvSpPr>
        <p:spPr/>
        <p:txBody>
          <a:bodyPr/>
          <a:lstStyle/>
          <a:p>
            <a:pPr marL="114300" indent="0">
              <a:buNone/>
            </a:pPr>
            <a:r>
              <a:rPr lang="es-EC" sz="2400" dirty="0"/>
              <a:t> </a:t>
            </a:r>
            <a:endParaRPr lang="en-US" sz="2000" dirty="0"/>
          </a:p>
          <a:p>
            <a:r>
              <a:rPr lang="es-EC" sz="2400" dirty="0"/>
              <a:t>"DISEÑAR Y CONSTRUIR UN  HORNO BASCULANTE MANUAL PARA LA FUNDICION DE MATERIALES NO FERROSOS DE CAPACIDAD DE HASTA 150 KG QUE FORTALEZCA EL PROCESO DE APRENDIZAJE DE LOS ESTUDIANTES Y LA COMUNIDAD QUE HACE USO DEL LABORATORIO DE CIENCIAS DE MATERIALES DE LA </a:t>
            </a:r>
            <a:r>
              <a:rPr lang="es-EC" sz="2400" dirty="0" smtClean="0"/>
              <a:t>ESCUELA POLITECNICA DEL EJERCITO”</a:t>
            </a:r>
            <a:endParaRPr lang="en-US" sz="2000" dirty="0"/>
          </a:p>
          <a:p>
            <a:endParaRPr lang="en-US" dirty="0"/>
          </a:p>
        </p:txBody>
      </p:sp>
    </p:spTree>
    <p:extLst>
      <p:ext uri="{BB962C8B-B14F-4D97-AF65-F5344CB8AC3E}">
        <p14:creationId xmlns:p14="http://schemas.microsoft.com/office/powerpoint/2010/main" val="2713628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3" algn="ctr" rtl="0">
              <a:spcBef>
                <a:spcPct val="0"/>
              </a:spcBef>
            </a:pPr>
            <a:r>
              <a:rPr lang="es-EC" sz="3600" b="1" dirty="0" smtClean="0">
                <a:solidFill>
                  <a:schemeClr val="tx2"/>
                </a:solidFill>
              </a:rPr>
              <a:t>CÁLCULO DEL CALOR ÚTIL </a:t>
            </a:r>
            <a:r>
              <a:rPr lang="en-US" sz="2000" b="1" dirty="0" smtClean="0"/>
              <a:t/>
            </a:r>
            <a:br>
              <a:rPr lang="en-US" sz="2000" b="1" dirty="0" smtClean="0"/>
            </a:br>
            <a:endParaRPr lang="en-US" dirty="0"/>
          </a:p>
        </p:txBody>
      </p:sp>
      <p:sp>
        <p:nvSpPr>
          <p:cNvPr id="3" name="2 Marcador de contenido"/>
          <p:cNvSpPr>
            <a:spLocks noGrp="1"/>
          </p:cNvSpPr>
          <p:nvPr>
            <p:ph idx="1"/>
          </p:nvPr>
        </p:nvSpPr>
        <p:spPr>
          <a:xfrm>
            <a:off x="609600" y="1295400"/>
            <a:ext cx="7886700" cy="4351338"/>
          </a:xfrm>
        </p:spPr>
        <p:txBody>
          <a:bodyPr>
            <a:normAutofit fontScale="92500" lnSpcReduction="10000"/>
          </a:bodyPr>
          <a:lstStyle/>
          <a:p>
            <a:pPr marL="114300" indent="0">
              <a:buNone/>
            </a:pPr>
            <a:r>
              <a:rPr lang="es-EC" sz="2400" dirty="0"/>
              <a:t> </a:t>
            </a:r>
            <a:endParaRPr lang="en-US" sz="2000" dirty="0"/>
          </a:p>
          <a:p>
            <a:pPr marL="114300" indent="0">
              <a:buNone/>
            </a:pPr>
            <a:r>
              <a:rPr lang="es-EC" sz="2400" dirty="0"/>
              <a:t>Se debe considerar dos parámetros para realizar este cálculo:</a:t>
            </a:r>
            <a:endParaRPr lang="en-US" sz="2000" dirty="0"/>
          </a:p>
          <a:p>
            <a:pPr marL="114300" indent="0">
              <a:buNone/>
            </a:pPr>
            <a:r>
              <a:rPr lang="es-EC" sz="2400" dirty="0"/>
              <a:t> </a:t>
            </a:r>
            <a:endParaRPr lang="en-US" sz="2000" dirty="0"/>
          </a:p>
          <a:p>
            <a:pPr marL="114300" indent="0">
              <a:buNone/>
            </a:pPr>
            <a:r>
              <a:rPr lang="es-EC" sz="2400" dirty="0" err="1"/>
              <a:t>Qu</a:t>
            </a:r>
            <a:r>
              <a:rPr lang="es-EC" sz="2400" dirty="0"/>
              <a:t> = Q carga metálica + Q absorbe </a:t>
            </a:r>
            <a:r>
              <a:rPr lang="es-EC" sz="2400" dirty="0" smtClean="0"/>
              <a:t>crisol   </a:t>
            </a:r>
            <a:endParaRPr lang="en-US" sz="1400" b="1" dirty="0" smtClean="0"/>
          </a:p>
          <a:p>
            <a:pPr marL="114300" indent="0">
              <a:buNone/>
            </a:pPr>
            <a:r>
              <a:rPr lang="es-EC" sz="2400" dirty="0" smtClean="0"/>
              <a:t>Dónde:</a:t>
            </a:r>
          </a:p>
          <a:p>
            <a:pPr marL="114300" indent="0">
              <a:buNone/>
            </a:pPr>
            <a:endParaRPr lang="en-US" sz="2000" dirty="0" smtClean="0"/>
          </a:p>
          <a:p>
            <a:pPr marL="114300" indent="0">
              <a:buNone/>
            </a:pPr>
            <a:r>
              <a:rPr lang="es-EC" sz="2400" dirty="0" err="1" smtClean="0"/>
              <a:t>Qu</a:t>
            </a:r>
            <a:r>
              <a:rPr lang="es-EC" sz="2400" dirty="0"/>
              <a:t>= calor útil para la fusión (Kcal/h</a:t>
            </a:r>
            <a:r>
              <a:rPr lang="es-EC" sz="2400" dirty="0" smtClean="0"/>
              <a:t>)</a:t>
            </a:r>
          </a:p>
          <a:p>
            <a:pPr marL="114300" indent="0">
              <a:buNone/>
            </a:pPr>
            <a:endParaRPr lang="en-US" sz="2000" dirty="0"/>
          </a:p>
          <a:p>
            <a:pPr marL="114300" indent="0">
              <a:buNone/>
            </a:pPr>
            <a:r>
              <a:rPr lang="es-EC" sz="2400" dirty="0"/>
              <a:t>Q carga metálica = calor que se entrega a la carga metálica (Kcal/h</a:t>
            </a:r>
            <a:r>
              <a:rPr lang="es-EC" sz="2400" dirty="0" smtClean="0"/>
              <a:t>)</a:t>
            </a:r>
          </a:p>
          <a:p>
            <a:pPr marL="114300" indent="0">
              <a:buNone/>
            </a:pPr>
            <a:endParaRPr lang="en-US" sz="2000" dirty="0"/>
          </a:p>
          <a:p>
            <a:pPr marL="114300" indent="0">
              <a:buNone/>
            </a:pPr>
            <a:r>
              <a:rPr lang="es-EC" sz="2400" dirty="0"/>
              <a:t>Q absorbe  crisol = calor absorbido por el crisol (Kcal/h)</a:t>
            </a:r>
            <a:endParaRPr lang="en-US" sz="2000" dirty="0"/>
          </a:p>
          <a:p>
            <a:endParaRPr lang="en-US" dirty="0"/>
          </a:p>
        </p:txBody>
      </p:sp>
    </p:spTree>
    <p:extLst>
      <p:ext uri="{BB962C8B-B14F-4D97-AF65-F5344CB8AC3E}">
        <p14:creationId xmlns:p14="http://schemas.microsoft.com/office/powerpoint/2010/main" val="3718618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7886700" cy="1325563"/>
          </a:xfrm>
        </p:spPr>
        <p:txBody>
          <a:bodyPr>
            <a:normAutofit fontScale="90000"/>
          </a:bodyPr>
          <a:lstStyle/>
          <a:p>
            <a:pPr lvl="4" algn="ctr" rtl="0">
              <a:spcBef>
                <a:spcPct val="0"/>
              </a:spcBef>
            </a:pPr>
            <a:r>
              <a:rPr lang="es-EC" sz="3600" b="1" dirty="0" smtClean="0">
                <a:solidFill>
                  <a:schemeClr val="tx2"/>
                </a:solidFill>
              </a:rPr>
              <a:t>CÁLCULO DE CALOR QUE SE ENTREGA A LA CARGA METÁLICA</a:t>
            </a:r>
            <a:r>
              <a:rPr lang="en-US" sz="1800" b="1" dirty="0" smtClean="0"/>
              <a:t/>
            </a:r>
            <a:br>
              <a:rPr lang="en-US" sz="1800" b="1" dirty="0" smtClean="0"/>
            </a:b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04800" y="1447800"/>
                <a:ext cx="8610600" cy="4953000"/>
              </a:xfrm>
            </p:spPr>
            <p:txBody>
              <a:bodyPr>
                <a:normAutofit fontScale="55000" lnSpcReduction="20000"/>
              </a:bodyPr>
              <a:lstStyle/>
              <a:p>
                <a:pPr marL="114300" indent="0">
                  <a:buNone/>
                </a:pPr>
                <a:r>
                  <a:rPr lang="es-EC" sz="3300" dirty="0"/>
                  <a:t> </a:t>
                </a:r>
                <a:r>
                  <a:rPr lang="es-EC" sz="3300" dirty="0" smtClean="0"/>
                  <a:t>Q </a:t>
                </a:r>
                <a:r>
                  <a:rPr lang="es-EC" sz="3300" dirty="0"/>
                  <a:t>carga metálica = Q1 + Q2 + Q3    </a:t>
                </a:r>
                <a:endParaRPr lang="es-EC" sz="3300" dirty="0" smtClean="0"/>
              </a:p>
              <a:p>
                <a:pPr marL="114300" indent="0">
                  <a:buNone/>
                </a:pPr>
                <a:endParaRPr lang="en-US" sz="3300" b="1" dirty="0"/>
              </a:p>
              <a:p>
                <a:pPr marL="114300" indent="0">
                  <a:buNone/>
                </a:pPr>
                <a:r>
                  <a:rPr lang="es-EC" sz="3300" dirty="0"/>
                  <a:t>Dónde</a:t>
                </a:r>
                <a:r>
                  <a:rPr lang="es-EC" sz="3300" dirty="0" smtClean="0"/>
                  <a:t>:</a:t>
                </a:r>
              </a:p>
              <a:p>
                <a:pPr marL="114300" indent="0">
                  <a:buNone/>
                </a:pPr>
                <a:endParaRPr lang="en-US" sz="3300" dirty="0"/>
              </a:p>
              <a:p>
                <a:pPr marL="114300" indent="0">
                  <a:buNone/>
                </a:pPr>
                <a:r>
                  <a:rPr lang="es-EC" sz="3300" dirty="0"/>
                  <a:t>Q1 = Calor necesario para elevar la temperatura de 10 °C (temperatura ambiente) a 1083 °C (temperatura de fusión del cobre</a:t>
                </a:r>
                <a:r>
                  <a:rPr lang="es-EC" sz="3300" dirty="0" smtClean="0"/>
                  <a:t>).</a:t>
                </a:r>
              </a:p>
              <a:p>
                <a:pPr marL="114300" indent="0">
                  <a:buNone/>
                </a:pPr>
                <a:endParaRPr lang="en-US" sz="3300" dirty="0"/>
              </a:p>
              <a:p>
                <a:pPr marL="114300" indent="0">
                  <a:buNone/>
                </a:pPr>
                <a:r>
                  <a:rPr lang="es-EC" sz="3300" dirty="0"/>
                  <a:t>Q2 = Calor necesario para producir el cambio de fase del material</a:t>
                </a:r>
                <a:r>
                  <a:rPr lang="es-EC" sz="3300" dirty="0" smtClean="0"/>
                  <a:t>.</a:t>
                </a:r>
              </a:p>
              <a:p>
                <a:pPr marL="114300" indent="0">
                  <a:buNone/>
                </a:pPr>
                <a:endParaRPr lang="en-US" sz="3300" dirty="0"/>
              </a:p>
              <a:p>
                <a:pPr marL="114300" indent="0">
                  <a:buNone/>
                </a:pPr>
                <a:r>
                  <a:rPr lang="es-EC" sz="3300" dirty="0"/>
                  <a:t>Q3 = Calor necesario para elevar la temperatura de 1083 °C (temperatura de fusión del cobre) a 1150 °C (temperatura de colado del cobre</a:t>
                </a:r>
                <a:r>
                  <a:rPr lang="es-EC" sz="3300" dirty="0" smtClean="0"/>
                  <a:t>).</a:t>
                </a:r>
              </a:p>
              <a:p>
                <a:pPr marL="114300" indent="0">
                  <a:buNone/>
                </a:pPr>
                <a:endParaRPr lang="en-US" sz="3300" dirty="0"/>
              </a:p>
              <a:p>
                <a:pPr marL="114300" indent="0">
                  <a:buNone/>
                </a:pPr>
                <a:r>
                  <a:rPr lang="es-EC" sz="3300" dirty="0"/>
                  <a:t>Tanto Q1, Q2  y Q3 se calcula mediante la </a:t>
                </a:r>
                <a:r>
                  <a:rPr lang="es-EC" sz="3300" dirty="0" smtClean="0"/>
                  <a:t>fórmula:</a:t>
                </a:r>
              </a:p>
              <a:p>
                <a:pPr marL="114300" indent="0">
                  <a:buNone/>
                </a:pPr>
                <a:endParaRPr lang="es-EC" sz="3300" dirty="0" smtClean="0"/>
              </a:p>
              <a:p>
                <a:pPr marL="114300" indent="0" algn="ctr">
                  <a:buNone/>
                </a:pPr>
                <a14:m>
                  <m:oMath xmlns:m="http://schemas.openxmlformats.org/officeDocument/2006/math">
                    <m:r>
                      <a:rPr lang="es-EC" sz="3300" b="1" i="1">
                        <a:latin typeface="Cambria Math"/>
                      </a:rPr>
                      <m:t>𝑸</m:t>
                    </m:r>
                    <m:r>
                      <a:rPr lang="es-EC" sz="3300" b="1" i="1">
                        <a:latin typeface="Cambria Math"/>
                      </a:rPr>
                      <m:t>= </m:t>
                    </m:r>
                    <m:f>
                      <m:fPr>
                        <m:ctrlPr>
                          <a:rPr lang="en-US" sz="3300" i="1">
                            <a:latin typeface="Cambria Math"/>
                          </a:rPr>
                        </m:ctrlPr>
                      </m:fPr>
                      <m:num>
                        <m:r>
                          <a:rPr lang="es-EC" sz="3300" b="1" i="1">
                            <a:latin typeface="Cambria Math"/>
                          </a:rPr>
                          <m:t>𝒎</m:t>
                        </m:r>
                        <m:r>
                          <a:rPr lang="es-EC" sz="3300" b="1" i="1">
                            <a:latin typeface="Cambria Math"/>
                          </a:rPr>
                          <m:t>∗</m:t>
                        </m:r>
                        <m:r>
                          <a:rPr lang="es-EC" sz="3300" b="1" i="1">
                            <a:latin typeface="Cambria Math"/>
                          </a:rPr>
                          <m:t>𝑪𝒑</m:t>
                        </m:r>
                        <m:r>
                          <a:rPr lang="es-EC" sz="3300" b="1" i="1">
                            <a:latin typeface="Cambria Math"/>
                          </a:rPr>
                          <m:t>∗(</m:t>
                        </m:r>
                        <m:r>
                          <a:rPr lang="es-EC" sz="3300" b="1" i="1">
                            <a:latin typeface="Cambria Math"/>
                          </a:rPr>
                          <m:t>𝑻𝒇</m:t>
                        </m:r>
                        <m:r>
                          <a:rPr lang="es-EC" sz="3300" b="1" i="1">
                            <a:latin typeface="Cambria Math"/>
                          </a:rPr>
                          <m:t>−</m:t>
                        </m:r>
                        <m:r>
                          <a:rPr lang="es-EC" sz="3300" b="1" i="1">
                            <a:latin typeface="Cambria Math"/>
                          </a:rPr>
                          <m:t>𝑻𝒐</m:t>
                        </m:r>
                        <m:r>
                          <a:rPr lang="es-EC" sz="3300" b="1" i="1">
                            <a:latin typeface="Cambria Math"/>
                          </a:rPr>
                          <m:t>)</m:t>
                        </m:r>
                      </m:num>
                      <m:den>
                        <m:r>
                          <a:rPr lang="es-EC" sz="3300" b="1" i="1">
                            <a:latin typeface="Cambria Math"/>
                          </a:rPr>
                          <m:t>𝒕</m:t>
                        </m:r>
                      </m:den>
                    </m:f>
                  </m:oMath>
                </a14:m>
                <a:r>
                  <a:rPr lang="es-EC" sz="3300" dirty="0"/>
                  <a:t> </a:t>
                </a:r>
                <a:endParaRPr lang="en-US" sz="3300" dirty="0"/>
              </a:p>
              <a:p>
                <a:endParaRPr lang="en-U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04800" y="1447800"/>
                <a:ext cx="8610600" cy="4953000"/>
              </a:xfrm>
              <a:blipFill rotWithShape="1">
                <a:blip r:embed="rId2"/>
                <a:stretch>
                  <a:fillRect t="-1970" r="-354"/>
                </a:stretch>
              </a:blipFill>
            </p:spPr>
            <p:txBody>
              <a:bodyPr/>
              <a:lstStyle/>
              <a:p>
                <a:r>
                  <a:rPr lang="es-EC">
                    <a:noFill/>
                  </a:rPr>
                  <a:t> </a:t>
                </a:r>
              </a:p>
            </p:txBody>
          </p:sp>
        </mc:Fallback>
      </mc:AlternateContent>
    </p:spTree>
    <p:extLst>
      <p:ext uri="{BB962C8B-B14F-4D97-AF65-F5344CB8AC3E}">
        <p14:creationId xmlns:p14="http://schemas.microsoft.com/office/powerpoint/2010/main" val="1885309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152400"/>
            <a:ext cx="7886700" cy="1325563"/>
          </a:xfrm>
        </p:spPr>
        <p:txBody>
          <a:bodyPr/>
          <a:lstStyle/>
          <a:p>
            <a:pPr algn="ctr"/>
            <a:r>
              <a:rPr lang="es-EC" sz="3600" b="1" dirty="0" smtClean="0"/>
              <a:t>CALOR QUE SE ENTREGA A LA CARGA METÁLICA</a:t>
            </a:r>
            <a:endParaRPr lang="es-DO"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85800" y="1295400"/>
            <a:ext cx="7696200" cy="448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410200" y="4267200"/>
            <a:ext cx="457200" cy="369332"/>
          </a:xfrm>
          <a:prstGeom prst="rect">
            <a:avLst/>
          </a:prstGeom>
          <a:noFill/>
        </p:spPr>
        <p:txBody>
          <a:bodyPr wrap="square" rtlCol="0">
            <a:spAutoFit/>
          </a:bodyPr>
          <a:lstStyle/>
          <a:p>
            <a:r>
              <a:rPr lang="en-US" b="1" dirty="0" smtClean="0">
                <a:solidFill>
                  <a:srgbClr val="C00000"/>
                </a:solidFill>
              </a:rPr>
              <a:t>Q1</a:t>
            </a:r>
            <a:endParaRPr lang="es-DO" b="1" dirty="0">
              <a:solidFill>
                <a:srgbClr val="C00000"/>
              </a:solidFill>
            </a:endParaRPr>
          </a:p>
        </p:txBody>
      </p:sp>
      <p:sp>
        <p:nvSpPr>
          <p:cNvPr id="7" name="6 CuadroTexto"/>
          <p:cNvSpPr txBox="1"/>
          <p:nvPr/>
        </p:nvSpPr>
        <p:spPr>
          <a:xfrm>
            <a:off x="5791200" y="2590800"/>
            <a:ext cx="457200" cy="369332"/>
          </a:xfrm>
          <a:prstGeom prst="rect">
            <a:avLst/>
          </a:prstGeom>
          <a:noFill/>
        </p:spPr>
        <p:txBody>
          <a:bodyPr wrap="square" rtlCol="0">
            <a:spAutoFit/>
          </a:bodyPr>
          <a:lstStyle/>
          <a:p>
            <a:r>
              <a:rPr lang="en-US" b="1" dirty="0" smtClean="0">
                <a:solidFill>
                  <a:srgbClr val="C00000"/>
                </a:solidFill>
              </a:rPr>
              <a:t>Q2</a:t>
            </a:r>
            <a:endParaRPr lang="es-DO" b="1" dirty="0">
              <a:solidFill>
                <a:srgbClr val="C00000"/>
              </a:solidFill>
            </a:endParaRPr>
          </a:p>
        </p:txBody>
      </p:sp>
      <p:sp>
        <p:nvSpPr>
          <p:cNvPr id="8" name="7 CuadroTexto"/>
          <p:cNvSpPr txBox="1"/>
          <p:nvPr/>
        </p:nvSpPr>
        <p:spPr>
          <a:xfrm>
            <a:off x="6585559" y="2057400"/>
            <a:ext cx="457200" cy="369332"/>
          </a:xfrm>
          <a:prstGeom prst="rect">
            <a:avLst/>
          </a:prstGeom>
          <a:noFill/>
        </p:spPr>
        <p:txBody>
          <a:bodyPr wrap="square" rtlCol="0">
            <a:spAutoFit/>
          </a:bodyPr>
          <a:lstStyle/>
          <a:p>
            <a:r>
              <a:rPr lang="en-US" b="1" dirty="0" smtClean="0">
                <a:solidFill>
                  <a:srgbClr val="C00000"/>
                </a:solidFill>
              </a:rPr>
              <a:t>Q3</a:t>
            </a:r>
            <a:endParaRPr lang="es-DO" b="1" dirty="0">
              <a:solidFill>
                <a:srgbClr val="C00000"/>
              </a:solidFill>
            </a:endParaRPr>
          </a:p>
        </p:txBody>
      </p:sp>
    </p:spTree>
    <p:extLst>
      <p:ext uri="{BB962C8B-B14F-4D97-AF65-F5344CB8AC3E}">
        <p14:creationId xmlns:p14="http://schemas.microsoft.com/office/powerpoint/2010/main" val="104370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600" b="1" dirty="0" smtClean="0"/>
              <a:t>CÁLCULO DEL CALOR ÚTIL</a:t>
            </a:r>
            <a:endParaRPr lang="en-US" sz="3600" dirty="0"/>
          </a:p>
        </p:txBody>
      </p:sp>
      <p:sp>
        <p:nvSpPr>
          <p:cNvPr id="3" name="2 Marcador de contenido"/>
          <p:cNvSpPr>
            <a:spLocks noGrp="1"/>
          </p:cNvSpPr>
          <p:nvPr>
            <p:ph idx="1"/>
          </p:nvPr>
        </p:nvSpPr>
        <p:spPr/>
        <p:txBody>
          <a:bodyPr>
            <a:normAutofit lnSpcReduction="10000"/>
          </a:bodyPr>
          <a:lstStyle/>
          <a:p>
            <a:pPr marL="114300" indent="0">
              <a:buNone/>
            </a:pPr>
            <a:r>
              <a:rPr lang="es-EC" dirty="0"/>
              <a:t>Q carga metálica </a:t>
            </a:r>
            <a:r>
              <a:rPr lang="es-EC" dirty="0" smtClean="0"/>
              <a:t>= </a:t>
            </a:r>
            <a:r>
              <a:rPr lang="es-EC" dirty="0"/>
              <a:t>40587.5 Kcal / </a:t>
            </a:r>
            <a:r>
              <a:rPr lang="es-EC" dirty="0" smtClean="0"/>
              <a:t>h</a:t>
            </a:r>
          </a:p>
          <a:p>
            <a:pPr marL="114300" indent="0">
              <a:buNone/>
            </a:pPr>
            <a:endParaRPr lang="es-EC" dirty="0"/>
          </a:p>
          <a:p>
            <a:pPr marL="114300" indent="0">
              <a:buNone/>
            </a:pPr>
            <a:r>
              <a:rPr lang="es-EC" dirty="0" err="1"/>
              <a:t>Qcrisol</a:t>
            </a:r>
            <a:r>
              <a:rPr lang="es-EC" dirty="0"/>
              <a:t> = 4165.70  Kcal / </a:t>
            </a:r>
            <a:r>
              <a:rPr lang="es-EC" dirty="0" smtClean="0"/>
              <a:t>h</a:t>
            </a:r>
          </a:p>
          <a:p>
            <a:pPr marL="114300" indent="0">
              <a:buNone/>
            </a:pPr>
            <a:endParaRPr lang="en-US" dirty="0"/>
          </a:p>
          <a:p>
            <a:pPr marL="114300" indent="0">
              <a:buNone/>
            </a:pPr>
            <a:r>
              <a:rPr lang="es-EC" dirty="0"/>
              <a:t>Teniendo estos datos se puede calcular el calor útil de fusión reemplazando en la </a:t>
            </a:r>
            <a:r>
              <a:rPr lang="es-EC" dirty="0" smtClean="0"/>
              <a:t>ecuación:</a:t>
            </a:r>
          </a:p>
          <a:p>
            <a:pPr marL="114300" indent="0">
              <a:buNone/>
            </a:pPr>
            <a:endParaRPr lang="en-US" dirty="0"/>
          </a:p>
          <a:p>
            <a:pPr marL="114300" indent="0">
              <a:buNone/>
            </a:pPr>
            <a:r>
              <a:rPr lang="en-US" dirty="0" err="1"/>
              <a:t>Qu</a:t>
            </a:r>
            <a:r>
              <a:rPr lang="en-US" dirty="0"/>
              <a:t> = 40587.5 Kcal / h + 4165.7 Kcal / h</a:t>
            </a:r>
          </a:p>
          <a:p>
            <a:pPr marL="114300" indent="0">
              <a:buNone/>
            </a:pPr>
            <a:r>
              <a:rPr lang="en-US" dirty="0" err="1"/>
              <a:t>Qu</a:t>
            </a:r>
            <a:r>
              <a:rPr lang="en-US" dirty="0"/>
              <a:t> = 44753.2 Kcal / h</a:t>
            </a:r>
          </a:p>
          <a:p>
            <a:endParaRPr lang="en-US" dirty="0"/>
          </a:p>
        </p:txBody>
      </p:sp>
    </p:spTree>
    <p:extLst>
      <p:ext uri="{BB962C8B-B14F-4D97-AF65-F5344CB8AC3E}">
        <p14:creationId xmlns:p14="http://schemas.microsoft.com/office/powerpoint/2010/main" val="3457471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2" algn="ctr" rtl="0">
              <a:spcBef>
                <a:spcPct val="0"/>
              </a:spcBef>
            </a:pPr>
            <a:r>
              <a:rPr lang="es-EC" sz="3600" b="1" dirty="0" smtClean="0">
                <a:solidFill>
                  <a:schemeClr val="tx2"/>
                </a:solidFill>
              </a:rPr>
              <a:t>CALCULO DE PÉRDIDAS DE ENERGÍA </a:t>
            </a:r>
            <a:r>
              <a:rPr lang="en-US" sz="2400" b="1" dirty="0" smtClean="0"/>
              <a:t/>
            </a:r>
            <a:br>
              <a:rPr lang="en-US" sz="2400" b="1" dirty="0" smtClean="0"/>
            </a:br>
            <a:endParaRPr lang="en-US" dirty="0"/>
          </a:p>
        </p:txBody>
      </p:sp>
      <p:sp>
        <p:nvSpPr>
          <p:cNvPr id="3" name="2 Marcador de contenido"/>
          <p:cNvSpPr>
            <a:spLocks noGrp="1"/>
          </p:cNvSpPr>
          <p:nvPr>
            <p:ph idx="1"/>
          </p:nvPr>
        </p:nvSpPr>
        <p:spPr/>
        <p:txBody>
          <a:bodyPr/>
          <a:lstStyle/>
          <a:p>
            <a:pPr marL="342900" lvl="3">
              <a:buClr>
                <a:schemeClr val="accent1"/>
              </a:buClr>
            </a:pPr>
            <a:r>
              <a:rPr lang="es-ES" sz="2000" b="1" dirty="0"/>
              <a:t>Perdidas de calor en las paredes del </a:t>
            </a:r>
            <a:r>
              <a:rPr lang="es-ES" sz="2000" b="1" dirty="0" smtClean="0"/>
              <a:t>crisol =</a:t>
            </a:r>
            <a:r>
              <a:rPr lang="es-EC" sz="2000" dirty="0"/>
              <a:t> 5783.95 </a:t>
            </a:r>
            <a:r>
              <a:rPr lang="es-EC" sz="2000" dirty="0" smtClean="0"/>
              <a:t>W</a:t>
            </a:r>
          </a:p>
          <a:p>
            <a:pPr marL="342900" lvl="3">
              <a:buClr>
                <a:schemeClr val="accent1"/>
              </a:buClr>
            </a:pPr>
            <a:endParaRPr lang="es-EC" sz="2000" dirty="0" smtClean="0"/>
          </a:p>
          <a:p>
            <a:pPr marL="342900" lvl="3">
              <a:buClr>
                <a:schemeClr val="accent1"/>
              </a:buClr>
            </a:pPr>
            <a:r>
              <a:rPr lang="es-ES" sz="2000" b="1" dirty="0"/>
              <a:t>Perdidas de calor en las paredes internas del </a:t>
            </a:r>
            <a:r>
              <a:rPr lang="es-ES" sz="2000" b="1" dirty="0" smtClean="0"/>
              <a:t>horno = </a:t>
            </a:r>
            <a:r>
              <a:rPr lang="es-EC" sz="2000" dirty="0"/>
              <a:t>26330.87 </a:t>
            </a:r>
            <a:r>
              <a:rPr lang="es-EC" sz="2000" dirty="0" smtClean="0"/>
              <a:t>W</a:t>
            </a:r>
          </a:p>
          <a:p>
            <a:pPr marL="342900" lvl="3">
              <a:buClr>
                <a:schemeClr val="accent1"/>
              </a:buClr>
            </a:pPr>
            <a:endParaRPr lang="es-EC" sz="2000" dirty="0" smtClean="0"/>
          </a:p>
          <a:p>
            <a:pPr marL="342900" lvl="3">
              <a:buClr>
                <a:schemeClr val="accent1"/>
              </a:buClr>
            </a:pPr>
            <a:r>
              <a:rPr lang="es-ES" sz="2000" b="1" dirty="0"/>
              <a:t>Perdidas de calor en las paredes externas del </a:t>
            </a:r>
            <a:r>
              <a:rPr lang="es-ES" sz="2000" b="1" dirty="0" smtClean="0"/>
              <a:t>horno = </a:t>
            </a:r>
            <a:r>
              <a:rPr lang="es-EC" sz="2000" dirty="0"/>
              <a:t>1600.15 </a:t>
            </a:r>
            <a:r>
              <a:rPr lang="es-EC" sz="2000" dirty="0" smtClean="0"/>
              <a:t>W</a:t>
            </a:r>
          </a:p>
          <a:p>
            <a:pPr marL="342900" lvl="3">
              <a:buClr>
                <a:schemeClr val="accent1"/>
              </a:buClr>
            </a:pPr>
            <a:endParaRPr lang="en-US" sz="2000" dirty="0"/>
          </a:p>
          <a:p>
            <a:pPr marL="342900" lvl="3">
              <a:buClr>
                <a:schemeClr val="accent1"/>
              </a:buClr>
            </a:pPr>
            <a:r>
              <a:rPr lang="es-ES" sz="2000" b="1" dirty="0"/>
              <a:t>Perdidas de calor en la base del </a:t>
            </a:r>
            <a:r>
              <a:rPr lang="es-ES" sz="2000" b="1" dirty="0" smtClean="0"/>
              <a:t>horno = </a:t>
            </a:r>
            <a:r>
              <a:rPr lang="es-EC" sz="2000" dirty="0"/>
              <a:t>1595.39 </a:t>
            </a:r>
            <a:r>
              <a:rPr lang="es-EC" sz="2000" dirty="0" smtClean="0"/>
              <a:t>W</a:t>
            </a:r>
          </a:p>
          <a:p>
            <a:pPr marL="342900" lvl="3">
              <a:buClr>
                <a:schemeClr val="accent1"/>
              </a:buClr>
            </a:pPr>
            <a:endParaRPr lang="es-EC" sz="2000" dirty="0" smtClean="0"/>
          </a:p>
          <a:p>
            <a:pPr marL="342900" lvl="3">
              <a:buClr>
                <a:schemeClr val="accent1"/>
              </a:buClr>
            </a:pPr>
            <a:r>
              <a:rPr lang="es-ES" sz="2000" b="1" dirty="0"/>
              <a:t>Perdidas de calor en la tapa  del </a:t>
            </a:r>
            <a:r>
              <a:rPr lang="es-ES" sz="2000" b="1" dirty="0" smtClean="0"/>
              <a:t>horno = </a:t>
            </a:r>
            <a:r>
              <a:rPr lang="es-EC" sz="2000" dirty="0"/>
              <a:t>6942.68 </a:t>
            </a:r>
            <a:r>
              <a:rPr lang="es-EC" sz="2000" dirty="0" smtClean="0"/>
              <a:t>W</a:t>
            </a:r>
          </a:p>
          <a:p>
            <a:pPr marL="342900" lvl="3">
              <a:buClr>
                <a:schemeClr val="accent1"/>
              </a:buClr>
            </a:pPr>
            <a:endParaRPr lang="es-EC" sz="2000" b="1" dirty="0"/>
          </a:p>
          <a:p>
            <a:pPr marL="342900" lvl="3">
              <a:buClr>
                <a:schemeClr val="accent1"/>
              </a:buClr>
            </a:pPr>
            <a:r>
              <a:rPr lang="es-ES" sz="2000" b="1" dirty="0"/>
              <a:t>Pérdida total de energía del </a:t>
            </a:r>
            <a:r>
              <a:rPr lang="es-ES" sz="2000" b="1" dirty="0" smtClean="0"/>
              <a:t>horno = </a:t>
            </a:r>
            <a:r>
              <a:rPr lang="en-US" sz="2000" dirty="0"/>
              <a:t>42253.03 W </a:t>
            </a:r>
            <a:r>
              <a:rPr lang="en-US" sz="2000" dirty="0" smtClean="0"/>
              <a:t> = </a:t>
            </a:r>
            <a:r>
              <a:rPr lang="en-US" sz="2000" dirty="0"/>
              <a:t>36295.36 Kcal/h</a:t>
            </a:r>
            <a:endParaRPr lang="en-US" sz="2000" b="1" dirty="0"/>
          </a:p>
          <a:p>
            <a:pPr marL="342900" lvl="3">
              <a:buClr>
                <a:schemeClr val="accent1"/>
              </a:buClr>
            </a:pPr>
            <a:endParaRPr lang="en-US" sz="2000" b="1" dirty="0"/>
          </a:p>
          <a:p>
            <a:pPr marL="342900" lvl="3">
              <a:buClr>
                <a:schemeClr val="accent1"/>
              </a:buClr>
            </a:pPr>
            <a:endParaRPr lang="en-US" sz="2000" b="1" dirty="0"/>
          </a:p>
          <a:p>
            <a:pPr marL="342900" lvl="3">
              <a:buClr>
                <a:schemeClr val="accent1"/>
              </a:buClr>
            </a:pPr>
            <a:endParaRPr lang="en-US" sz="2000" b="1" dirty="0"/>
          </a:p>
          <a:p>
            <a:pPr marL="342900" lvl="3">
              <a:buClr>
                <a:schemeClr val="accent1"/>
              </a:buClr>
            </a:pPr>
            <a:endParaRPr lang="en-US" sz="2000" b="1" dirty="0"/>
          </a:p>
          <a:p>
            <a:pPr marL="342900" lvl="3">
              <a:buClr>
                <a:schemeClr val="accent1"/>
              </a:buClr>
            </a:pPr>
            <a:endParaRPr lang="en-US" sz="2000" b="1" dirty="0"/>
          </a:p>
          <a:p>
            <a:endParaRPr lang="en-US" dirty="0"/>
          </a:p>
        </p:txBody>
      </p:sp>
    </p:spTree>
    <p:extLst>
      <p:ext uri="{BB962C8B-B14F-4D97-AF65-F5344CB8AC3E}">
        <p14:creationId xmlns:p14="http://schemas.microsoft.com/office/powerpoint/2010/main" val="3360655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3" algn="ctr" rtl="0">
              <a:spcBef>
                <a:spcPct val="0"/>
              </a:spcBef>
            </a:pPr>
            <a:r>
              <a:rPr lang="es-ES" sz="3600" b="1" dirty="0" smtClean="0">
                <a:solidFill>
                  <a:schemeClr val="tx2"/>
                </a:solidFill>
              </a:rPr>
              <a:t>BALANCE DE ENERGÍA </a:t>
            </a:r>
            <a:r>
              <a:rPr lang="en-US" sz="2000" b="1" dirty="0" smtClean="0"/>
              <a:t/>
            </a:r>
            <a:br>
              <a:rPr lang="en-US" sz="2000" b="1" dirty="0" smtClean="0"/>
            </a:br>
            <a:endParaRPr lang="en-US" dirty="0"/>
          </a:p>
        </p:txBody>
      </p:sp>
      <p:sp>
        <p:nvSpPr>
          <p:cNvPr id="3" name="2 Marcador de contenido"/>
          <p:cNvSpPr>
            <a:spLocks noGrp="1"/>
          </p:cNvSpPr>
          <p:nvPr>
            <p:ph idx="1"/>
          </p:nvPr>
        </p:nvSpPr>
        <p:spPr>
          <a:xfrm>
            <a:off x="609600" y="1371600"/>
            <a:ext cx="7886700" cy="4351338"/>
          </a:xfrm>
        </p:spPr>
        <p:txBody>
          <a:bodyPr>
            <a:normAutofit lnSpcReduction="10000"/>
          </a:bodyPr>
          <a:lstStyle/>
          <a:p>
            <a:pPr marL="114300" indent="0">
              <a:buNone/>
            </a:pPr>
            <a:endParaRPr lang="es-EC" sz="2400" dirty="0" smtClean="0"/>
          </a:p>
          <a:p>
            <a:pPr marL="114300" indent="0">
              <a:buNone/>
            </a:pPr>
            <a:r>
              <a:rPr lang="es-EC" sz="2400" dirty="0" err="1" smtClean="0"/>
              <a:t>Qco</a:t>
            </a:r>
            <a:r>
              <a:rPr lang="es-EC" sz="2400" dirty="0" smtClean="0"/>
              <a:t> </a:t>
            </a:r>
            <a:r>
              <a:rPr lang="es-EC" sz="2400" dirty="0"/>
              <a:t>= calor liberado por el combustible (Kcal/h</a:t>
            </a:r>
            <a:r>
              <a:rPr lang="es-EC" sz="2400" dirty="0" smtClean="0"/>
              <a:t>)</a:t>
            </a:r>
          </a:p>
          <a:p>
            <a:pPr marL="114300" indent="0">
              <a:buNone/>
            </a:pPr>
            <a:endParaRPr lang="en-US" sz="2000" dirty="0"/>
          </a:p>
          <a:p>
            <a:pPr marL="114300" indent="0">
              <a:buNone/>
            </a:pPr>
            <a:r>
              <a:rPr lang="es-EC" sz="2400" dirty="0" err="1"/>
              <a:t>Qp</a:t>
            </a:r>
            <a:r>
              <a:rPr lang="es-EC" sz="2400" dirty="0"/>
              <a:t> = calor perdido en el horno </a:t>
            </a:r>
            <a:r>
              <a:rPr lang="es-ES" sz="2400" dirty="0"/>
              <a:t>36295.36 </a:t>
            </a:r>
            <a:r>
              <a:rPr lang="es-ES" sz="2400" dirty="0" smtClean="0"/>
              <a:t>Kcal/h</a:t>
            </a:r>
          </a:p>
          <a:p>
            <a:pPr marL="114300" indent="0">
              <a:buNone/>
            </a:pPr>
            <a:endParaRPr lang="en-US" sz="2000" dirty="0"/>
          </a:p>
          <a:p>
            <a:pPr marL="114300" indent="0">
              <a:buNone/>
            </a:pPr>
            <a:r>
              <a:rPr lang="es-EC" sz="2400" dirty="0" err="1"/>
              <a:t>Qu</a:t>
            </a:r>
            <a:r>
              <a:rPr lang="es-EC" sz="2400" dirty="0"/>
              <a:t> = Calor útil para la cocción </a:t>
            </a:r>
            <a:r>
              <a:rPr lang="es-ES" sz="2400" dirty="0"/>
              <a:t>44753.21 Kcal / </a:t>
            </a:r>
            <a:r>
              <a:rPr lang="es-ES" sz="2400" dirty="0" smtClean="0"/>
              <a:t>h</a:t>
            </a:r>
          </a:p>
          <a:p>
            <a:pPr marL="114300" indent="0">
              <a:buNone/>
            </a:pPr>
            <a:endParaRPr lang="en-US" sz="2000" dirty="0"/>
          </a:p>
          <a:p>
            <a:pPr marL="114300" indent="0">
              <a:buNone/>
            </a:pPr>
            <a:r>
              <a:rPr lang="es-ES" sz="2400" dirty="0"/>
              <a:t> </a:t>
            </a:r>
            <a:endParaRPr lang="en-US" sz="2000" dirty="0"/>
          </a:p>
          <a:p>
            <a:pPr marL="114300" indent="0">
              <a:buNone/>
            </a:pPr>
            <a:r>
              <a:rPr lang="es-ES" sz="2400" dirty="0" err="1"/>
              <a:t>Qco</a:t>
            </a:r>
            <a:r>
              <a:rPr lang="es-ES" sz="2400" dirty="0"/>
              <a:t> = 36295.36 + 44753.21</a:t>
            </a:r>
            <a:endParaRPr lang="en-US" sz="2000" dirty="0"/>
          </a:p>
          <a:p>
            <a:pPr marL="114300" indent="0">
              <a:buNone/>
            </a:pPr>
            <a:r>
              <a:rPr lang="es-ES" sz="2400" dirty="0" err="1"/>
              <a:t>Qco</a:t>
            </a:r>
            <a:r>
              <a:rPr lang="es-ES" sz="2400" dirty="0"/>
              <a:t> = 81048.56 Kcal/h</a:t>
            </a:r>
            <a:endParaRPr lang="en-US" sz="2000" dirty="0"/>
          </a:p>
          <a:p>
            <a:endParaRPr lang="en-US" dirty="0"/>
          </a:p>
        </p:txBody>
      </p:sp>
    </p:spTree>
    <p:extLst>
      <p:ext uri="{BB962C8B-B14F-4D97-AF65-F5344CB8AC3E}">
        <p14:creationId xmlns:p14="http://schemas.microsoft.com/office/powerpoint/2010/main" val="3015551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5021"/>
            <a:ext cx="7886700" cy="1325563"/>
          </a:xfrm>
        </p:spPr>
        <p:txBody>
          <a:bodyPr>
            <a:normAutofit/>
          </a:bodyPr>
          <a:lstStyle/>
          <a:p>
            <a:pPr lvl="2" algn="ctr" rtl="0">
              <a:spcBef>
                <a:spcPct val="0"/>
              </a:spcBef>
            </a:pPr>
            <a:r>
              <a:rPr lang="es-ES" sz="3600" b="1" dirty="0" smtClean="0">
                <a:solidFill>
                  <a:schemeClr val="tx2"/>
                </a:solidFill>
                <a:latin typeface="+mj-lt"/>
              </a:rPr>
              <a:t>CALCULO DE LA EFICIENCIA DEL HORNO</a:t>
            </a:r>
            <a:r>
              <a:rPr lang="en-US" sz="2400" b="1" dirty="0" smtClean="0"/>
              <a:t/>
            </a:r>
            <a:br>
              <a:rPr lang="en-US" sz="2400" b="1" dirty="0" smtClean="0"/>
            </a:b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685800"/>
                <a:ext cx="8458200" cy="5791200"/>
              </a:xfrm>
            </p:spPr>
            <p:txBody>
              <a:bodyPr>
                <a:normAutofit fontScale="40000" lnSpcReduction="20000"/>
              </a:bodyPr>
              <a:lstStyle/>
              <a:p>
                <a:pPr marL="114300" indent="0">
                  <a:buNone/>
                </a:pPr>
                <a:r>
                  <a:rPr lang="es-ES" sz="2400" dirty="0" smtClean="0"/>
                  <a:t> </a:t>
                </a:r>
                <a:endParaRPr lang="en-US" sz="2000" dirty="0"/>
              </a:p>
              <a:p>
                <a:pPr marL="114300" indent="0">
                  <a:buNone/>
                </a:pPr>
                <a:r>
                  <a:rPr lang="es-ES" sz="3400" dirty="0"/>
                  <a:t>Se calcula mediante la ecuación</a:t>
                </a:r>
                <a:r>
                  <a:rPr lang="es-ES" sz="3400" dirty="0" smtClean="0"/>
                  <a:t>:</a:t>
                </a:r>
              </a:p>
              <a:p>
                <a:pPr marL="114300" indent="0">
                  <a:buNone/>
                </a:pPr>
                <a:endParaRPr lang="en-US" sz="3400" dirty="0"/>
              </a:p>
              <a:p>
                <a:pPr marL="114300" indent="0">
                  <a:buNone/>
                </a:pPr>
                <a:r>
                  <a:rPr lang="es-EC" sz="3400" dirty="0"/>
                  <a:t>N% = </a:t>
                </a:r>
                <a14:m>
                  <m:oMath xmlns:m="http://schemas.openxmlformats.org/officeDocument/2006/math">
                    <m:f>
                      <m:fPr>
                        <m:ctrlPr>
                          <a:rPr lang="en-US" sz="3400" i="1">
                            <a:latin typeface="Cambria Math"/>
                          </a:rPr>
                        </m:ctrlPr>
                      </m:fPr>
                      <m:num>
                        <m:r>
                          <a:rPr lang="es-EC" sz="3400" b="1" i="1">
                            <a:latin typeface="Cambria Math"/>
                          </a:rPr>
                          <m:t>𝑸𝒖</m:t>
                        </m:r>
                      </m:num>
                      <m:den>
                        <m:r>
                          <a:rPr lang="es-EC" sz="3400" b="1" i="1">
                            <a:latin typeface="Cambria Math"/>
                          </a:rPr>
                          <m:t>𝑸𝒄𝒐</m:t>
                        </m:r>
                      </m:den>
                    </m:f>
                    <m:r>
                      <a:rPr lang="es-EC" sz="3400" b="1" i="1">
                        <a:latin typeface="Cambria Math"/>
                      </a:rPr>
                      <m:t>∗</m:t>
                    </m:r>
                    <m:r>
                      <a:rPr lang="es-EC" sz="3400" b="1" i="1">
                        <a:latin typeface="Cambria Math"/>
                      </a:rPr>
                      <m:t>𝟏𝟎𝟎</m:t>
                    </m:r>
                    <m:r>
                      <a:rPr lang="es-EC" sz="3400" b="1" i="1">
                        <a:latin typeface="Cambria Math"/>
                      </a:rPr>
                      <m:t>%</m:t>
                    </m:r>
                  </m:oMath>
                </a14:m>
                <a:r>
                  <a:rPr lang="es-EC" sz="3400" dirty="0"/>
                  <a:t>   </a:t>
                </a:r>
                <a:endParaRPr lang="es-EC" sz="3400" dirty="0" smtClean="0"/>
              </a:p>
              <a:p>
                <a:pPr marL="114300" indent="0">
                  <a:buNone/>
                </a:pPr>
                <a:endParaRPr lang="en-US" sz="3400" b="1" dirty="0"/>
              </a:p>
              <a:p>
                <a:pPr marL="114300" indent="0">
                  <a:buNone/>
                </a:pPr>
                <a:r>
                  <a:rPr lang="es-EC" sz="3400" dirty="0"/>
                  <a:t>Dónde</a:t>
                </a:r>
                <a:r>
                  <a:rPr lang="es-EC" sz="3400" dirty="0" smtClean="0"/>
                  <a:t>:</a:t>
                </a:r>
              </a:p>
              <a:p>
                <a:pPr marL="114300" indent="0">
                  <a:buNone/>
                </a:pPr>
                <a:endParaRPr lang="en-US" sz="3400" dirty="0"/>
              </a:p>
              <a:p>
                <a:pPr marL="114300" indent="0">
                  <a:buNone/>
                </a:pPr>
                <a:r>
                  <a:rPr lang="es-EC" sz="3400" dirty="0"/>
                  <a:t>N% = eficiencia del </a:t>
                </a:r>
                <a:r>
                  <a:rPr lang="es-EC" sz="3400" dirty="0" smtClean="0"/>
                  <a:t>horno</a:t>
                </a:r>
              </a:p>
              <a:p>
                <a:pPr marL="114300" indent="0">
                  <a:buNone/>
                </a:pPr>
                <a:endParaRPr lang="en-US" sz="3400" dirty="0"/>
              </a:p>
              <a:p>
                <a:pPr marL="114300" indent="0">
                  <a:buNone/>
                </a:pPr>
                <a:r>
                  <a:rPr lang="es-EC" sz="3400" dirty="0" err="1"/>
                  <a:t>Qco</a:t>
                </a:r>
                <a:r>
                  <a:rPr lang="es-EC" sz="3400" dirty="0"/>
                  <a:t> = calor liberado por el combustible </a:t>
                </a:r>
                <a:r>
                  <a:rPr lang="es-ES" sz="3400" dirty="0"/>
                  <a:t>81048.56 </a:t>
                </a:r>
                <a:r>
                  <a:rPr lang="es-EC" sz="3400" dirty="0" smtClean="0"/>
                  <a:t>Kcal/h</a:t>
                </a:r>
              </a:p>
              <a:p>
                <a:pPr marL="114300" indent="0">
                  <a:buNone/>
                </a:pPr>
                <a:endParaRPr lang="en-US" sz="3400" dirty="0"/>
              </a:p>
              <a:p>
                <a:pPr marL="114300" indent="0">
                  <a:buNone/>
                </a:pPr>
                <a:r>
                  <a:rPr lang="es-EC" sz="3400" dirty="0" err="1"/>
                  <a:t>Qu</a:t>
                </a:r>
                <a:r>
                  <a:rPr lang="es-EC" sz="3400" dirty="0"/>
                  <a:t> = Calor útil para la fusión </a:t>
                </a:r>
                <a:r>
                  <a:rPr lang="es-ES" sz="3400" dirty="0"/>
                  <a:t>44753.21 Kcal / </a:t>
                </a:r>
                <a:r>
                  <a:rPr lang="es-ES" sz="3400" dirty="0" smtClean="0"/>
                  <a:t>h</a:t>
                </a:r>
              </a:p>
              <a:p>
                <a:pPr marL="114300" indent="0">
                  <a:buNone/>
                </a:pPr>
                <a:endParaRPr lang="en-US" sz="3400" dirty="0"/>
              </a:p>
              <a:p>
                <a:pPr marL="114300" indent="0">
                  <a:buNone/>
                </a:pPr>
                <a:r>
                  <a:rPr lang="es-ES" sz="3400" dirty="0"/>
                  <a:t>Reemplazando en la ecuación </a:t>
                </a:r>
                <a:r>
                  <a:rPr lang="es-ES" sz="3400" dirty="0" smtClean="0"/>
                  <a:t>se </a:t>
                </a:r>
                <a:r>
                  <a:rPr lang="es-ES" sz="3400" dirty="0"/>
                  <a:t>tiene:</a:t>
                </a:r>
                <a:endParaRPr lang="en-US" sz="3400" dirty="0"/>
              </a:p>
              <a:p>
                <a:pPr marL="114300" indent="0">
                  <a:buNone/>
                </a:pPr>
                <a:r>
                  <a:rPr lang="es-ES" sz="3400" dirty="0"/>
                  <a:t> </a:t>
                </a:r>
                <a:endParaRPr lang="en-US" sz="3400" dirty="0"/>
              </a:p>
              <a:p>
                <a:pPr marL="114300" indent="0">
                  <a:buNone/>
                </a:pPr>
                <a:r>
                  <a:rPr lang="es-EC" sz="3400" dirty="0" smtClean="0"/>
                  <a:t>N% = </a:t>
                </a:r>
                <a14:m>
                  <m:oMath xmlns:m="http://schemas.openxmlformats.org/officeDocument/2006/math">
                    <m:f>
                      <m:fPr>
                        <m:ctrlPr>
                          <a:rPr lang="en-US" sz="3400" i="1">
                            <a:latin typeface="Cambria Math"/>
                          </a:rPr>
                        </m:ctrlPr>
                      </m:fPr>
                      <m:num>
                        <m:r>
                          <a:rPr lang="es-ES" sz="3400">
                            <a:latin typeface="Cambria Math"/>
                          </a:rPr>
                          <m:t>44753.21 </m:t>
                        </m:r>
                      </m:num>
                      <m:den>
                        <m:r>
                          <a:rPr lang="en-US" sz="3400" b="0" i="0" smtClean="0">
                            <a:latin typeface="Cambria Math"/>
                          </a:rPr>
                          <m:t>96601.48</m:t>
                        </m:r>
                        <m:r>
                          <a:rPr lang="es-ES" sz="3400">
                            <a:latin typeface="Cambria Math"/>
                          </a:rPr>
                          <m:t> </m:t>
                        </m:r>
                      </m:den>
                    </m:f>
                    <m:r>
                      <a:rPr lang="es-EC" sz="3400" i="1">
                        <a:latin typeface="Cambria Math"/>
                      </a:rPr>
                      <m:t>∗100%</m:t>
                    </m:r>
                  </m:oMath>
                </a14:m>
                <a:endParaRPr lang="en-US" sz="3400" dirty="0"/>
              </a:p>
              <a:p>
                <a:pPr marL="114300" indent="0">
                  <a:buNone/>
                </a:pPr>
                <a:r>
                  <a:rPr lang="es-EC" sz="3400" dirty="0"/>
                  <a:t> </a:t>
                </a:r>
                <a:endParaRPr lang="en-US" sz="3400" dirty="0"/>
              </a:p>
              <a:p>
                <a:pPr marL="114300" indent="0">
                  <a:buNone/>
                </a:pPr>
                <a:r>
                  <a:rPr lang="es-ES" sz="3400" dirty="0"/>
                  <a:t>N% = </a:t>
                </a:r>
                <a:r>
                  <a:rPr lang="es-ES" sz="3400" dirty="0" smtClean="0"/>
                  <a:t>46.33%</a:t>
                </a:r>
                <a:endParaRPr lang="en-US" sz="3400" dirty="0"/>
              </a:p>
              <a:p>
                <a:pPr marL="114300" indent="0">
                  <a:buNone/>
                </a:pPr>
                <a:r>
                  <a:rPr lang="es-ES" sz="3400" dirty="0"/>
                  <a:t>Esta eficiencia se da al arranque es decir con el horno frio, la cual aumentara para las siguientes fundiciones. </a:t>
                </a:r>
                <a:endParaRPr lang="en-US" sz="3400" dirty="0"/>
              </a:p>
              <a:p>
                <a:endParaRPr lang="en-U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685800"/>
                <a:ext cx="8458200" cy="5791200"/>
              </a:xfrm>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807824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3600" b="1" dirty="0" smtClean="0">
                <a:solidFill>
                  <a:schemeClr val="tx2"/>
                </a:solidFill>
                <a:latin typeface="+mj-lt"/>
              </a:rPr>
              <a:t>DISEÑO MECÁNICO </a:t>
            </a:r>
            <a:r>
              <a:rPr lang="en-US" sz="2400" b="1" dirty="0"/>
              <a:t/>
            </a:r>
            <a:br>
              <a:rPr lang="en-US" sz="2400" b="1" dirty="0"/>
            </a:br>
            <a:endParaRPr lang="en-U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219200"/>
                <a:ext cx="7620000" cy="5181600"/>
              </a:xfrm>
            </p:spPr>
            <p:txBody>
              <a:bodyPr>
                <a:normAutofit fontScale="77500" lnSpcReduction="20000"/>
              </a:bodyPr>
              <a:lstStyle/>
              <a:p>
                <a:pPr marL="342900" lvl="2">
                  <a:buClr>
                    <a:schemeClr val="accent1"/>
                  </a:buClr>
                </a:pPr>
                <a:r>
                  <a:rPr lang="es-EC" b="1" dirty="0" smtClean="0"/>
                  <a:t>TABLA DE PESOS </a:t>
                </a:r>
                <a:endParaRPr lang="en-US" sz="2400" b="1"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114300" indent="0">
                  <a:buNone/>
                </a:pPr>
                <a:r>
                  <a:rPr lang="es-EC" dirty="0"/>
                  <a:t>Se considera una sobre carga del 15 % </a:t>
                </a:r>
                <a:endParaRPr lang="en-US" dirty="0"/>
              </a:p>
              <a:p>
                <a:pPr marL="114300" indent="0">
                  <a:buNone/>
                </a:pPr>
                <a14:m>
                  <m:oMathPara xmlns:m="http://schemas.openxmlformats.org/officeDocument/2006/math">
                    <m:oMathParaPr>
                      <m:jc m:val="centerGroup"/>
                    </m:oMathParaPr>
                    <m:oMath xmlns:m="http://schemas.openxmlformats.org/officeDocument/2006/math">
                      <m:r>
                        <a:rPr lang="es-EC" b="0" i="1">
                          <a:latin typeface="Cambria Math"/>
                        </a:rPr>
                        <m:t>𝑊𝑇</m:t>
                      </m:r>
                      <m:r>
                        <a:rPr lang="es-EC" b="0">
                          <a:latin typeface="Cambria Math"/>
                        </a:rPr>
                        <m:t>=</m:t>
                      </m:r>
                      <m:r>
                        <a:rPr lang="es-EC" b="0" i="1">
                          <a:latin typeface="Cambria Math"/>
                        </a:rPr>
                        <m:t>𝑊𝑡</m:t>
                      </m:r>
                      <m:r>
                        <a:rPr lang="es-EC" b="0">
                          <a:latin typeface="Cambria Math"/>
                        </a:rPr>
                        <m:t>+</m:t>
                      </m:r>
                      <m:r>
                        <a:rPr lang="es-EC" b="0" i="1">
                          <a:latin typeface="Cambria Math"/>
                        </a:rPr>
                        <m:t>𝑊𝑇</m:t>
                      </m:r>
                      <m:r>
                        <a:rPr lang="es-EC" b="0" i="1">
                          <a:latin typeface="Cambria Math"/>
                        </a:rPr>
                        <m:t>∗15</m:t>
                      </m:r>
                      <m:r>
                        <a:rPr lang="es-EC" b="0">
                          <a:latin typeface="Cambria Math"/>
                        </a:rPr>
                        <m:t>% </m:t>
                      </m:r>
                    </m:oMath>
                  </m:oMathPara>
                </a14:m>
                <a:endParaRPr lang="en-US" dirty="0"/>
              </a:p>
              <a:p>
                <a:pPr marL="114300" indent="0">
                  <a:buNone/>
                </a:pPr>
                <a14:m>
                  <m:oMathPara xmlns:m="http://schemas.openxmlformats.org/officeDocument/2006/math">
                    <m:oMathParaPr>
                      <m:jc m:val="centerGroup"/>
                    </m:oMathParaPr>
                    <m:oMath xmlns:m="http://schemas.openxmlformats.org/officeDocument/2006/math">
                      <m:r>
                        <m:rPr>
                          <m:sty m:val="p"/>
                        </m:rPr>
                        <a:rPr lang="es-EC">
                          <a:latin typeface="Cambria Math"/>
                        </a:rPr>
                        <m:t>WT</m:t>
                      </m:r>
                      <m:r>
                        <a:rPr lang="es-EC" b="1">
                          <a:latin typeface="Cambria Math"/>
                        </a:rPr>
                        <m:t>=</m:t>
                      </m:r>
                      <m:r>
                        <a:rPr lang="es-EC">
                          <a:latin typeface="Cambria Math"/>
                        </a:rPr>
                        <m:t>2033</m:t>
                      </m:r>
                      <m:r>
                        <a:rPr lang="es-EC" b="1">
                          <a:latin typeface="Cambria Math"/>
                        </a:rPr>
                        <m:t>+</m:t>
                      </m:r>
                      <m:r>
                        <a:rPr lang="es-EC">
                          <a:latin typeface="Cambria Math"/>
                        </a:rPr>
                        <m:t>2033</m:t>
                      </m:r>
                      <m:r>
                        <a:rPr lang="es-EC" b="1" i="1">
                          <a:latin typeface="Cambria Math"/>
                        </a:rPr>
                        <m:t>∗</m:t>
                      </m:r>
                      <m:r>
                        <a:rPr lang="es-EC">
                          <a:latin typeface="Cambria Math"/>
                        </a:rPr>
                        <m:t>15</m:t>
                      </m:r>
                      <m:r>
                        <a:rPr lang="es-EC" b="1">
                          <a:latin typeface="Cambria Math"/>
                        </a:rPr>
                        <m:t>%  </m:t>
                      </m:r>
                    </m:oMath>
                  </m:oMathPara>
                </a14:m>
                <a:endParaRPr lang="en-US" dirty="0"/>
              </a:p>
              <a:p>
                <a:pPr marL="114300" indent="0">
                  <a:buNone/>
                </a:pPr>
                <a:r>
                  <a:rPr lang="es-EC" dirty="0" smtClean="0"/>
                  <a:t>			</a:t>
                </a:r>
                <a14:m>
                  <m:oMath xmlns:m="http://schemas.openxmlformats.org/officeDocument/2006/math">
                    <m:r>
                      <m:rPr>
                        <m:sty m:val="p"/>
                      </m:rPr>
                      <a:rPr lang="es-EC">
                        <a:latin typeface="Cambria Math"/>
                      </a:rPr>
                      <m:t>WT</m:t>
                    </m:r>
                    <m:r>
                      <a:rPr lang="es-EC" b="1">
                        <a:latin typeface="Cambria Math"/>
                      </a:rPr>
                      <m:t>=</m:t>
                    </m:r>
                    <m:r>
                      <a:rPr lang="es-EC">
                        <a:latin typeface="Cambria Math"/>
                      </a:rPr>
                      <m:t>2338</m:t>
                    </m:r>
                  </m:oMath>
                </a14:m>
                <a:r>
                  <a:rPr lang="es-EC" dirty="0"/>
                  <a:t>,95</a:t>
                </a:r>
                <a:endParaRPr lang="en-US" dirty="0"/>
              </a:p>
              <a:p>
                <a:pPr marL="114300" indent="0">
                  <a:buNone/>
                </a:pPr>
                <a:r>
                  <a:rPr lang="es-EC" dirty="0"/>
                  <a:t>por lo tanto el peso quedaría en 2337,95 para trabajar con cantidades completas dejamos el peso en 2338 kg. </a:t>
                </a:r>
                <a:endParaRPr lang="en-US" dirty="0"/>
              </a:p>
              <a:p>
                <a:endParaRPr lang="en-U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219200"/>
                <a:ext cx="7620000" cy="5181600"/>
              </a:xfrm>
              <a:blipFill rotWithShape="1">
                <a:blip r:embed="rId2"/>
                <a:stretch>
                  <a:fillRect t="-1529" b="-706"/>
                </a:stretch>
              </a:blipFill>
            </p:spPr>
            <p:txBody>
              <a:bodyPr/>
              <a:lstStyle/>
              <a:p>
                <a:r>
                  <a:rPr lang="es-EC">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599483133"/>
              </p:ext>
            </p:extLst>
          </p:nvPr>
        </p:nvGraphicFramePr>
        <p:xfrm>
          <a:off x="2590800" y="1295400"/>
          <a:ext cx="3172460" cy="2994660"/>
        </p:xfrm>
        <a:graphic>
          <a:graphicData uri="http://schemas.openxmlformats.org/drawingml/2006/table">
            <a:tbl>
              <a:tblPr firstRow="1" firstCol="1" bandRow="1">
                <a:tableStyleId>{5C22544A-7EE6-4342-B048-85BDC9FD1C3A}</a:tableStyleId>
              </a:tblPr>
              <a:tblGrid>
                <a:gridCol w="2092325"/>
                <a:gridCol w="1080135"/>
              </a:tblGrid>
              <a:tr h="0">
                <a:tc>
                  <a:txBody>
                    <a:bodyPr/>
                    <a:lstStyle/>
                    <a:p>
                      <a:pPr marL="0" marR="0" algn="ctr">
                        <a:lnSpc>
                          <a:spcPct val="150000"/>
                        </a:lnSpc>
                        <a:spcBef>
                          <a:spcPts val="0"/>
                        </a:spcBef>
                        <a:spcAft>
                          <a:spcPts val="0"/>
                        </a:spcAft>
                      </a:pPr>
                      <a:r>
                        <a:rPr lang="es-EC" sz="1200" dirty="0">
                          <a:effectLst/>
                        </a:rPr>
                        <a:t>Material</a:t>
                      </a:r>
                      <a:endParaRPr lang="en-US" sz="1100" dirty="0">
                        <a:solidFill>
                          <a:srgbClr val="000000"/>
                        </a:solidFill>
                        <a:effectLst/>
                        <a:latin typeface="Calibri"/>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Peso[kg] </a:t>
                      </a:r>
                      <a:endParaRPr lang="en-US" sz="1100" dirty="0">
                        <a:solidFill>
                          <a:srgbClr val="000000"/>
                        </a:solidFill>
                        <a:effectLst/>
                        <a:latin typeface="Calibri"/>
                        <a:ea typeface="Times New Roman"/>
                        <a:cs typeface="Times New Roman"/>
                      </a:endParaRPr>
                    </a:p>
                  </a:txBody>
                  <a:tcPr marL="68580" marR="68580" marT="0" marB="0"/>
                </a:tc>
              </a:tr>
              <a:tr h="0">
                <a:tc>
                  <a:txBody>
                    <a:bodyPr/>
                    <a:lstStyle/>
                    <a:p>
                      <a:pPr marL="0" marR="0" algn="ctr">
                        <a:lnSpc>
                          <a:spcPct val="150000"/>
                        </a:lnSpc>
                        <a:spcBef>
                          <a:spcPts val="0"/>
                        </a:spcBef>
                        <a:spcAft>
                          <a:spcPts val="0"/>
                        </a:spcAft>
                      </a:pPr>
                      <a:r>
                        <a:rPr lang="es-EC" sz="1200" dirty="0">
                          <a:effectLst/>
                        </a:rPr>
                        <a:t>Acero </a:t>
                      </a:r>
                      <a:endParaRPr lang="en-US" sz="1100" dirty="0">
                        <a:solidFill>
                          <a:srgbClr val="000000"/>
                        </a:solidFill>
                        <a:effectLst/>
                        <a:latin typeface="Calibri"/>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152</a:t>
                      </a:r>
                      <a:endParaRPr lang="en-US" sz="1100" dirty="0">
                        <a:solidFill>
                          <a:srgbClr val="000000"/>
                        </a:solidFill>
                        <a:effectLst/>
                        <a:latin typeface="Calibri"/>
                        <a:ea typeface="Times New Roman"/>
                        <a:cs typeface="Times New Roman"/>
                      </a:endParaRPr>
                    </a:p>
                  </a:txBody>
                  <a:tcPr marL="68580" marR="68580" marT="0" marB="0"/>
                </a:tc>
              </a:tr>
              <a:tr h="0">
                <a:tc>
                  <a:txBody>
                    <a:bodyPr/>
                    <a:lstStyle/>
                    <a:p>
                      <a:pPr marL="0" marR="0" algn="ctr">
                        <a:lnSpc>
                          <a:spcPct val="150000"/>
                        </a:lnSpc>
                        <a:spcBef>
                          <a:spcPts val="0"/>
                        </a:spcBef>
                        <a:spcAft>
                          <a:spcPts val="0"/>
                        </a:spcAft>
                      </a:pPr>
                      <a:r>
                        <a:rPr lang="es-EC" sz="1200" dirty="0">
                          <a:effectLst/>
                        </a:rPr>
                        <a:t>Ladrillos Refractarios</a:t>
                      </a:r>
                      <a:endParaRPr lang="en-US" sz="1100" dirty="0">
                        <a:solidFill>
                          <a:srgbClr val="000000"/>
                        </a:solidFill>
                        <a:effectLst/>
                        <a:latin typeface="Calibri"/>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600</a:t>
                      </a:r>
                      <a:endParaRPr lang="en-US" sz="1100" dirty="0">
                        <a:solidFill>
                          <a:srgbClr val="000000"/>
                        </a:solidFill>
                        <a:effectLst/>
                        <a:latin typeface="Calibri"/>
                        <a:ea typeface="Times New Roman"/>
                        <a:cs typeface="Times New Roman"/>
                      </a:endParaRPr>
                    </a:p>
                  </a:txBody>
                  <a:tcPr marL="68580" marR="68580" marT="0" marB="0"/>
                </a:tc>
              </a:tr>
              <a:tr h="0">
                <a:tc>
                  <a:txBody>
                    <a:bodyPr/>
                    <a:lstStyle/>
                    <a:p>
                      <a:pPr marL="0" marR="0" algn="ctr">
                        <a:lnSpc>
                          <a:spcPct val="150000"/>
                        </a:lnSpc>
                        <a:spcBef>
                          <a:spcPts val="0"/>
                        </a:spcBef>
                        <a:spcAft>
                          <a:spcPts val="0"/>
                        </a:spcAft>
                      </a:pPr>
                      <a:r>
                        <a:rPr lang="es-EC" sz="1200" dirty="0">
                          <a:effectLst/>
                        </a:rPr>
                        <a:t>Ladrillos Aislantes</a:t>
                      </a:r>
                      <a:endParaRPr lang="en-US" sz="1100" dirty="0">
                        <a:solidFill>
                          <a:srgbClr val="000000"/>
                        </a:solidFill>
                        <a:effectLst/>
                        <a:latin typeface="Calibri"/>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648</a:t>
                      </a:r>
                      <a:endParaRPr lang="en-US" sz="1100" dirty="0">
                        <a:solidFill>
                          <a:srgbClr val="000000"/>
                        </a:solidFill>
                        <a:effectLst/>
                        <a:latin typeface="Calibri"/>
                        <a:ea typeface="Times New Roman"/>
                        <a:cs typeface="Times New Roman"/>
                      </a:endParaRPr>
                    </a:p>
                  </a:txBody>
                  <a:tcPr marL="68580" marR="68580" marT="0" marB="0"/>
                </a:tc>
              </a:tr>
              <a:tr h="0">
                <a:tc>
                  <a:txBody>
                    <a:bodyPr/>
                    <a:lstStyle/>
                    <a:p>
                      <a:pPr marL="0" marR="0" algn="ctr">
                        <a:lnSpc>
                          <a:spcPct val="150000"/>
                        </a:lnSpc>
                        <a:spcBef>
                          <a:spcPts val="0"/>
                        </a:spcBef>
                        <a:spcAft>
                          <a:spcPts val="0"/>
                        </a:spcAft>
                      </a:pPr>
                      <a:r>
                        <a:rPr lang="es-EC" sz="1200" dirty="0">
                          <a:effectLst/>
                        </a:rPr>
                        <a:t>Concreto Refractario </a:t>
                      </a:r>
                      <a:endParaRPr lang="en-US" sz="1100" dirty="0">
                        <a:solidFill>
                          <a:srgbClr val="000000"/>
                        </a:solidFill>
                        <a:effectLst/>
                        <a:latin typeface="Calibri"/>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120</a:t>
                      </a:r>
                      <a:endParaRPr lang="en-US" sz="1100" dirty="0">
                        <a:solidFill>
                          <a:srgbClr val="000000"/>
                        </a:solidFill>
                        <a:effectLst/>
                        <a:latin typeface="Calibri"/>
                        <a:ea typeface="Times New Roman"/>
                        <a:cs typeface="Times New Roman"/>
                      </a:endParaRPr>
                    </a:p>
                  </a:txBody>
                  <a:tcPr marL="68580" marR="68580" marT="0" marB="0"/>
                </a:tc>
              </a:tr>
              <a:tr h="0">
                <a:tc>
                  <a:txBody>
                    <a:bodyPr/>
                    <a:lstStyle/>
                    <a:p>
                      <a:pPr marL="0" marR="0" algn="ctr">
                        <a:lnSpc>
                          <a:spcPct val="150000"/>
                        </a:lnSpc>
                        <a:spcBef>
                          <a:spcPts val="0"/>
                        </a:spcBef>
                        <a:spcAft>
                          <a:spcPts val="0"/>
                        </a:spcAft>
                      </a:pPr>
                      <a:r>
                        <a:rPr lang="es-EC" sz="1200" dirty="0">
                          <a:effectLst/>
                        </a:rPr>
                        <a:t>Mortero Refractario </a:t>
                      </a:r>
                      <a:endParaRPr lang="en-US" sz="1100" dirty="0">
                        <a:solidFill>
                          <a:srgbClr val="000000"/>
                        </a:solidFill>
                        <a:effectLst/>
                        <a:latin typeface="Calibri"/>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113</a:t>
                      </a:r>
                      <a:endParaRPr lang="en-US" sz="1100" dirty="0">
                        <a:solidFill>
                          <a:srgbClr val="000000"/>
                        </a:solidFill>
                        <a:effectLst/>
                        <a:latin typeface="Calibri"/>
                        <a:ea typeface="Times New Roman"/>
                        <a:cs typeface="Times New Roman"/>
                      </a:endParaRPr>
                    </a:p>
                  </a:txBody>
                  <a:tcPr marL="68580" marR="68580" marT="0" marB="0"/>
                </a:tc>
              </a:tr>
              <a:tr h="0">
                <a:tc>
                  <a:txBody>
                    <a:bodyPr/>
                    <a:lstStyle/>
                    <a:p>
                      <a:pPr marL="0" marR="0" algn="ctr">
                        <a:lnSpc>
                          <a:spcPct val="150000"/>
                        </a:lnSpc>
                        <a:spcBef>
                          <a:spcPts val="0"/>
                        </a:spcBef>
                        <a:spcAft>
                          <a:spcPts val="0"/>
                        </a:spcAft>
                      </a:pPr>
                      <a:r>
                        <a:rPr lang="es-EC" sz="1200" dirty="0">
                          <a:effectLst/>
                        </a:rPr>
                        <a:t>Amalgama </a:t>
                      </a:r>
                      <a:endParaRPr lang="en-US" sz="1100" dirty="0">
                        <a:solidFill>
                          <a:srgbClr val="000000"/>
                        </a:solidFill>
                        <a:effectLst/>
                        <a:latin typeface="Calibri"/>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s-EC" sz="1200" dirty="0" smtClean="0">
                          <a:effectLst/>
                        </a:rPr>
                        <a:t>176</a:t>
                      </a:r>
                      <a:endParaRPr lang="en-US" sz="1100" dirty="0">
                        <a:solidFill>
                          <a:srgbClr val="000000"/>
                        </a:solidFill>
                        <a:effectLst/>
                        <a:latin typeface="Calibri"/>
                        <a:ea typeface="Times New Roman"/>
                        <a:cs typeface="Times New Roman"/>
                      </a:endParaRPr>
                    </a:p>
                  </a:txBody>
                  <a:tcPr marL="68580" marR="68580" marT="0" marB="0"/>
                </a:tc>
              </a:tr>
              <a:tr h="0">
                <a:tc>
                  <a:txBody>
                    <a:bodyPr/>
                    <a:lstStyle/>
                    <a:p>
                      <a:pPr marL="0" marR="0" algn="ctr">
                        <a:lnSpc>
                          <a:spcPct val="150000"/>
                        </a:lnSpc>
                        <a:spcBef>
                          <a:spcPts val="0"/>
                        </a:spcBef>
                        <a:spcAft>
                          <a:spcPts val="0"/>
                        </a:spcAft>
                      </a:pPr>
                      <a:r>
                        <a:rPr lang="es-EC" sz="1200" dirty="0">
                          <a:effectLst/>
                        </a:rPr>
                        <a:t>Crisol cargado </a:t>
                      </a:r>
                      <a:endParaRPr lang="en-US" sz="1100" dirty="0">
                        <a:solidFill>
                          <a:srgbClr val="000000"/>
                        </a:solidFill>
                        <a:effectLst/>
                        <a:latin typeface="Calibri"/>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200</a:t>
                      </a:r>
                      <a:endParaRPr lang="en-US" sz="1100" dirty="0">
                        <a:solidFill>
                          <a:srgbClr val="000000"/>
                        </a:solidFill>
                        <a:effectLst/>
                        <a:latin typeface="Calibri"/>
                        <a:ea typeface="Times New Roman"/>
                        <a:cs typeface="Times New Roman"/>
                      </a:endParaRPr>
                    </a:p>
                  </a:txBody>
                  <a:tcPr marL="68580" marR="68580" marT="0" marB="0"/>
                </a:tc>
              </a:tr>
              <a:tr h="0">
                <a:tc>
                  <a:txBody>
                    <a:bodyPr/>
                    <a:lstStyle/>
                    <a:p>
                      <a:pPr marL="0" marR="0" algn="ctr">
                        <a:lnSpc>
                          <a:spcPct val="150000"/>
                        </a:lnSpc>
                        <a:spcBef>
                          <a:spcPts val="0"/>
                        </a:spcBef>
                        <a:spcAft>
                          <a:spcPts val="0"/>
                        </a:spcAft>
                      </a:pPr>
                      <a:r>
                        <a:rPr lang="es-EC" sz="1200" dirty="0">
                          <a:effectLst/>
                        </a:rPr>
                        <a:t>Fibra de vidrio </a:t>
                      </a:r>
                      <a:endParaRPr lang="en-US" sz="1100" dirty="0">
                        <a:solidFill>
                          <a:srgbClr val="000000"/>
                        </a:solidFill>
                        <a:effectLst/>
                        <a:latin typeface="Calibri"/>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20</a:t>
                      </a:r>
                      <a:endParaRPr lang="en-US" sz="1100" dirty="0">
                        <a:solidFill>
                          <a:srgbClr val="000000"/>
                        </a:solidFill>
                        <a:effectLst/>
                        <a:latin typeface="Calibri"/>
                        <a:ea typeface="Times New Roman"/>
                        <a:cs typeface="Times New Roman"/>
                      </a:endParaRPr>
                    </a:p>
                  </a:txBody>
                  <a:tcPr marL="68580" marR="68580" marT="0" marB="0"/>
                </a:tc>
              </a:tr>
              <a:tr h="0">
                <a:tc>
                  <a:txBody>
                    <a:bodyPr/>
                    <a:lstStyle/>
                    <a:p>
                      <a:pPr marL="0" marR="0" algn="ctr">
                        <a:lnSpc>
                          <a:spcPct val="150000"/>
                        </a:lnSpc>
                        <a:spcBef>
                          <a:spcPts val="0"/>
                        </a:spcBef>
                        <a:spcAft>
                          <a:spcPts val="0"/>
                        </a:spcAft>
                      </a:pPr>
                      <a:r>
                        <a:rPr lang="en-US" sz="1100" dirty="0" smtClean="0">
                          <a:solidFill>
                            <a:schemeClr val="bg1"/>
                          </a:solidFill>
                          <a:effectLst/>
                          <a:latin typeface="Calibri"/>
                          <a:ea typeface="Times New Roman"/>
                          <a:cs typeface="Times New Roman"/>
                        </a:rPr>
                        <a:t>Quemador</a:t>
                      </a:r>
                      <a:endParaRPr lang="en-US" sz="1100" dirty="0">
                        <a:solidFill>
                          <a:schemeClr val="bg1"/>
                        </a:solidFill>
                        <a:effectLst/>
                        <a:latin typeface="Calibri"/>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1100" dirty="0" smtClean="0">
                          <a:solidFill>
                            <a:srgbClr val="000000"/>
                          </a:solidFill>
                          <a:effectLst/>
                          <a:latin typeface="Calibri"/>
                          <a:ea typeface="Times New Roman"/>
                          <a:cs typeface="Times New Roman"/>
                        </a:rPr>
                        <a:t>4</a:t>
                      </a:r>
                      <a:endParaRPr lang="en-US" sz="1100" dirty="0">
                        <a:solidFill>
                          <a:srgbClr val="000000"/>
                        </a:solidFill>
                        <a:effectLst/>
                        <a:latin typeface="Calibri"/>
                        <a:ea typeface="Times New Roman"/>
                        <a:cs typeface="Times New Roman"/>
                      </a:endParaRPr>
                    </a:p>
                  </a:txBody>
                  <a:tcPr marL="68580" marR="68580" marT="0" marB="0"/>
                </a:tc>
              </a:tr>
              <a:tr h="0">
                <a:tc>
                  <a:txBody>
                    <a:bodyPr/>
                    <a:lstStyle/>
                    <a:p>
                      <a:pPr marL="0" marR="0" algn="ctr">
                        <a:lnSpc>
                          <a:spcPct val="150000"/>
                        </a:lnSpc>
                        <a:spcBef>
                          <a:spcPts val="0"/>
                        </a:spcBef>
                        <a:spcAft>
                          <a:spcPts val="0"/>
                        </a:spcAft>
                      </a:pPr>
                      <a:r>
                        <a:rPr lang="es-EC" sz="1200" dirty="0">
                          <a:effectLst/>
                        </a:rPr>
                        <a:t>Total</a:t>
                      </a:r>
                      <a:endParaRPr lang="en-US" sz="1100" dirty="0">
                        <a:solidFill>
                          <a:srgbClr val="000000"/>
                        </a:solidFill>
                        <a:effectLst/>
                        <a:latin typeface="Calibri"/>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2033</a:t>
                      </a:r>
                      <a:endParaRPr lang="en-US" sz="1100" dirty="0">
                        <a:solidFill>
                          <a:srgbClr val="000000"/>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068971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C" sz="3600" b="1" dirty="0" smtClean="0">
                <a:solidFill>
                  <a:schemeClr val="tx2"/>
                </a:solidFill>
                <a:latin typeface="+mj-lt"/>
              </a:rPr>
              <a:t>DISEÑO DE EJES</a:t>
            </a:r>
            <a:r>
              <a:rPr lang="en-US" sz="2400" b="1" dirty="0"/>
              <a:t/>
            </a:r>
            <a:br>
              <a:rPr lang="en-US" sz="2400" b="1" dirty="0"/>
            </a:br>
            <a:endParaRPr lang="en-US" dirty="0"/>
          </a:p>
        </p:txBody>
      </p:sp>
      <p:sp>
        <p:nvSpPr>
          <p:cNvPr id="3" name="2 Marcador de contenido"/>
          <p:cNvSpPr>
            <a:spLocks noGrp="1"/>
          </p:cNvSpPr>
          <p:nvPr>
            <p:ph idx="1"/>
          </p:nvPr>
        </p:nvSpPr>
        <p:spPr>
          <a:xfrm>
            <a:off x="457200" y="1524000"/>
            <a:ext cx="7886700" cy="4351338"/>
          </a:xfrm>
        </p:spPr>
        <p:txBody>
          <a:bodyPr>
            <a:normAutofit fontScale="92500" lnSpcReduction="10000"/>
          </a:bodyPr>
          <a:lstStyle/>
          <a:p>
            <a:r>
              <a:rPr lang="es-EC" dirty="0"/>
              <a:t>Diseño </a:t>
            </a:r>
            <a:r>
              <a:rPr lang="es-EC" dirty="0" smtClean="0"/>
              <a:t> bajo esfuerzo corte</a:t>
            </a:r>
          </a:p>
          <a:p>
            <a:endParaRPr lang="es-EC" dirty="0" smtClean="0"/>
          </a:p>
          <a:p>
            <a:r>
              <a:rPr lang="es-EC" dirty="0" smtClean="0"/>
              <a:t>Diseño bajo cizallamiento</a:t>
            </a:r>
          </a:p>
          <a:p>
            <a:endParaRPr lang="es-EC" dirty="0" smtClean="0"/>
          </a:p>
          <a:p>
            <a:r>
              <a:rPr lang="es-EC" dirty="0"/>
              <a:t>Diseño </a:t>
            </a:r>
            <a:r>
              <a:rPr lang="es-EC" dirty="0" smtClean="0"/>
              <a:t>por aplastamiento </a:t>
            </a:r>
          </a:p>
          <a:p>
            <a:endParaRPr lang="es-EC" dirty="0"/>
          </a:p>
          <a:p>
            <a:r>
              <a:rPr lang="es-EC" dirty="0" smtClean="0"/>
              <a:t>Diseño por flexión </a:t>
            </a:r>
          </a:p>
          <a:p>
            <a:pPr marL="0" indent="0">
              <a:buNone/>
            </a:pPr>
            <a:endParaRPr lang="en-US" dirty="0"/>
          </a:p>
          <a:p>
            <a:pPr marL="114300" indent="0">
              <a:buNone/>
            </a:pPr>
            <a:r>
              <a:rPr lang="es-EC" dirty="0"/>
              <a:t>Por lo que se colocara un eje de 30 mm  en acero </a:t>
            </a:r>
            <a:r>
              <a:rPr lang="es-EC" dirty="0" smtClean="0"/>
              <a:t>ASTM-A36</a:t>
            </a:r>
            <a:endParaRPr lang="en-US" dirty="0"/>
          </a:p>
          <a:p>
            <a:endParaRPr lang="en-US" dirty="0"/>
          </a:p>
        </p:txBody>
      </p:sp>
      <p:pic>
        <p:nvPicPr>
          <p:cNvPr id="4" name="3 Imagen"/>
          <p:cNvPicPr/>
          <p:nvPr/>
        </p:nvPicPr>
        <p:blipFill>
          <a:blip r:embed="rId2">
            <a:extLst>
              <a:ext uri="{28A0092B-C50C-407E-A947-70E740481C1C}">
                <a14:useLocalDpi xmlns:a14="http://schemas.microsoft.com/office/drawing/2010/main"/>
              </a:ext>
            </a:extLst>
          </a:blip>
          <a:srcRect/>
          <a:stretch>
            <a:fillRect/>
          </a:stretch>
        </p:blipFill>
        <p:spPr bwMode="auto">
          <a:xfrm>
            <a:off x="6858000" y="2884227"/>
            <a:ext cx="2133600" cy="2209800"/>
          </a:xfrm>
          <a:prstGeom prst="rect">
            <a:avLst/>
          </a:prstGeom>
          <a:noFill/>
          <a:ln>
            <a:noFill/>
          </a:ln>
        </p:spPr>
      </p:pic>
      <p:pic>
        <p:nvPicPr>
          <p:cNvPr id="5" name="4 Imagen" descr="D:\AutoCAD2000\CIZALLA.wmf"/>
          <p:cNvPicPr/>
          <p:nvPr/>
        </p:nvPicPr>
        <p:blipFill>
          <a:blip r:embed="rId3" cstate="screen">
            <a:extLst>
              <a:ext uri="{28A0092B-C50C-407E-A947-70E740481C1C}">
                <a14:useLocalDpi xmlns:a14="http://schemas.microsoft.com/office/drawing/2010/main"/>
              </a:ext>
            </a:extLst>
          </a:blip>
          <a:srcRect t="13197" r="50255"/>
          <a:stretch>
            <a:fillRect/>
          </a:stretch>
        </p:blipFill>
        <p:spPr bwMode="auto">
          <a:xfrm>
            <a:off x="4800600" y="1066800"/>
            <a:ext cx="2057400" cy="2400300"/>
          </a:xfrm>
          <a:prstGeom prst="rect">
            <a:avLst/>
          </a:prstGeom>
          <a:noFill/>
          <a:ln>
            <a:noFill/>
          </a:ln>
        </p:spPr>
      </p:pic>
    </p:spTree>
    <p:extLst>
      <p:ext uri="{BB962C8B-B14F-4D97-AF65-F5344CB8AC3E}">
        <p14:creationId xmlns:p14="http://schemas.microsoft.com/office/powerpoint/2010/main" val="1470908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76200"/>
            <a:ext cx="7886700" cy="1325563"/>
          </a:xfrm>
        </p:spPr>
        <p:txBody>
          <a:bodyPr/>
          <a:lstStyle/>
          <a:p>
            <a:pPr lvl="3" algn="ctr" rtl="0">
              <a:spcBef>
                <a:spcPct val="0"/>
              </a:spcBef>
            </a:pPr>
            <a:r>
              <a:rPr lang="es-EC" sz="3600" b="1" dirty="0" smtClean="0">
                <a:solidFill>
                  <a:schemeClr val="tx2"/>
                </a:solidFill>
              </a:rPr>
              <a:t>SELECCIÓN DE RODAMIENTOS</a:t>
            </a:r>
            <a:r>
              <a:rPr lang="en-US" sz="2000" b="1" dirty="0" smtClean="0"/>
              <a:t/>
            </a:r>
            <a:br>
              <a:rPr lang="en-US" sz="2000" b="1" dirty="0" smtClean="0"/>
            </a:br>
            <a:endParaRPr lang="en-US" dirty="0"/>
          </a:p>
        </p:txBody>
      </p:sp>
      <p:sp>
        <p:nvSpPr>
          <p:cNvPr id="3" name="2 Marcador de contenido"/>
          <p:cNvSpPr>
            <a:spLocks noGrp="1"/>
          </p:cNvSpPr>
          <p:nvPr>
            <p:ph idx="1"/>
          </p:nvPr>
        </p:nvSpPr>
        <p:spPr>
          <a:xfrm>
            <a:off x="457200" y="1066800"/>
            <a:ext cx="8229600" cy="5334000"/>
          </a:xfrm>
        </p:spPr>
        <p:txBody>
          <a:bodyPr/>
          <a:lstStyle/>
          <a:p>
            <a:pPr marL="114300" indent="0">
              <a:buNone/>
            </a:pPr>
            <a:r>
              <a:rPr lang="es-EC" sz="2400" dirty="0"/>
              <a:t> </a:t>
            </a:r>
            <a:r>
              <a:rPr lang="es-EC" sz="2400" dirty="0" smtClean="0"/>
              <a:t>Del </a:t>
            </a:r>
            <a:r>
              <a:rPr lang="es-EC" sz="2400" dirty="0"/>
              <a:t>catálogo de SKF se selecciona el rodamiento y chumacera con el diámetro interno del eje seleccionado </a:t>
            </a:r>
            <a:endParaRPr lang="en-US" sz="2000" dirty="0"/>
          </a:p>
          <a:p>
            <a:pPr marL="114300" indent="0">
              <a:buNone/>
            </a:pPr>
            <a:r>
              <a:rPr lang="es-EC" sz="2400" b="1" dirty="0"/>
              <a:t> </a:t>
            </a:r>
            <a:endParaRPr lang="en-US" sz="2000" dirty="0"/>
          </a:p>
          <a:p>
            <a:endParaRPr lang="en-US" dirty="0"/>
          </a:p>
        </p:txBody>
      </p:sp>
      <p:pic>
        <p:nvPicPr>
          <p:cNvPr id="4" name="3 Imagen"/>
          <p:cNvPicPr/>
          <p:nvPr/>
        </p:nvPicPr>
        <p:blipFill rotWithShape="1">
          <a:blip r:embed="rId2" cstate="screen">
            <a:extLst>
              <a:ext uri="{28A0092B-C50C-407E-A947-70E740481C1C}">
                <a14:useLocalDpi xmlns:a14="http://schemas.microsoft.com/office/drawing/2010/main"/>
              </a:ext>
            </a:extLst>
          </a:blip>
          <a:srcRect/>
          <a:stretch/>
        </p:blipFill>
        <p:spPr bwMode="auto">
          <a:xfrm>
            <a:off x="1143000" y="1980063"/>
            <a:ext cx="6858000" cy="381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1027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C" sz="3600" b="1" dirty="0" smtClean="0">
                <a:solidFill>
                  <a:schemeClr val="tx2"/>
                </a:solidFill>
              </a:rPr>
              <a:t>OBJETIVOS ESPECÍFICOS</a:t>
            </a:r>
            <a:r>
              <a:rPr lang="en-US" sz="2400" b="1" dirty="0" smtClean="0"/>
              <a:t/>
            </a:r>
            <a:br>
              <a:rPr lang="en-US" sz="2400" b="1" dirty="0" smtClean="0"/>
            </a:br>
            <a:endParaRPr lang="en-US" dirty="0"/>
          </a:p>
        </p:txBody>
      </p:sp>
      <p:sp>
        <p:nvSpPr>
          <p:cNvPr id="3" name="2 Marcador de contenido"/>
          <p:cNvSpPr>
            <a:spLocks noGrp="1"/>
          </p:cNvSpPr>
          <p:nvPr>
            <p:ph idx="1"/>
          </p:nvPr>
        </p:nvSpPr>
        <p:spPr>
          <a:xfrm>
            <a:off x="228600" y="1066800"/>
            <a:ext cx="8839200" cy="5181600"/>
          </a:xfrm>
        </p:spPr>
        <p:txBody>
          <a:bodyPr>
            <a:normAutofit fontScale="62500" lnSpcReduction="20000"/>
          </a:bodyPr>
          <a:lstStyle/>
          <a:p>
            <a:endParaRPr lang="en-US" sz="2000" dirty="0"/>
          </a:p>
          <a:p>
            <a:pPr lvl="0"/>
            <a:r>
              <a:rPr lang="es-EC" sz="2900" dirty="0"/>
              <a:t>Identificar las variables de proceso que involucran la fundición de materiales no ferrosos</a:t>
            </a:r>
            <a:r>
              <a:rPr lang="es-EC" sz="2900" dirty="0" smtClean="0"/>
              <a:t>.</a:t>
            </a:r>
          </a:p>
          <a:p>
            <a:pPr lvl="0"/>
            <a:endParaRPr lang="en-US" sz="2900" dirty="0"/>
          </a:p>
          <a:p>
            <a:pPr lvl="0"/>
            <a:r>
              <a:rPr lang="es-EC" sz="2900" dirty="0"/>
              <a:t>Determinar la fuente de energía que </a:t>
            </a:r>
            <a:r>
              <a:rPr lang="es-EC" sz="2900" dirty="0" smtClean="0"/>
              <a:t>alimentará al </a:t>
            </a:r>
            <a:r>
              <a:rPr lang="es-EC" sz="2900" dirty="0"/>
              <a:t>horno </a:t>
            </a:r>
            <a:endParaRPr lang="es-EC" sz="2900" dirty="0" smtClean="0"/>
          </a:p>
          <a:p>
            <a:pPr lvl="0"/>
            <a:endParaRPr lang="en-US" sz="2900" dirty="0"/>
          </a:p>
          <a:p>
            <a:pPr lvl="0"/>
            <a:r>
              <a:rPr lang="es-EC" sz="2900" dirty="0"/>
              <a:t>Construir y ensamblar el horno de fundición de materiales no ferrosos de acuerdo al dimensionamiento determinado por los cálculos de ingeniería, en base a las variables de proceso identificadas</a:t>
            </a:r>
            <a:r>
              <a:rPr lang="es-EC" sz="2900" dirty="0" smtClean="0"/>
              <a:t>.</a:t>
            </a:r>
          </a:p>
          <a:p>
            <a:pPr lvl="0"/>
            <a:endParaRPr lang="en-US" sz="2900" dirty="0"/>
          </a:p>
          <a:p>
            <a:pPr lvl="0"/>
            <a:r>
              <a:rPr lang="es-EC" sz="2900" dirty="0"/>
              <a:t>Implementar el horno de fundición de materiales no ferrosos en el laboratorio de ciencias de los </a:t>
            </a:r>
            <a:r>
              <a:rPr lang="es-EC" sz="2900" dirty="0" smtClean="0"/>
              <a:t>materiales</a:t>
            </a:r>
          </a:p>
          <a:p>
            <a:pPr lvl="0"/>
            <a:endParaRPr lang="en-US" sz="2900" dirty="0"/>
          </a:p>
          <a:p>
            <a:pPr lvl="0"/>
            <a:r>
              <a:rPr lang="es-EC" sz="2900" dirty="0"/>
              <a:t>Realizar pruebas de eficiencia y de potencia del horno basculante para lograr una fundición homogénea </a:t>
            </a:r>
            <a:endParaRPr lang="es-EC" sz="2900" dirty="0" smtClean="0"/>
          </a:p>
          <a:p>
            <a:pPr lvl="0"/>
            <a:endParaRPr lang="en-US" sz="2900" dirty="0"/>
          </a:p>
          <a:p>
            <a:pPr lvl="0"/>
            <a:r>
              <a:rPr lang="es-EC" sz="2900" dirty="0"/>
              <a:t>Elaborar guías de prácticas de laboratorio, un manual de funcionamiento, mantenimiento y seguridad del horno de fundición de materiales no ferrosos para el adecuado uso por parte de los estudiantes que utilizan el laboratorio de ciencia de los materiales.</a:t>
            </a:r>
            <a:endParaRPr lang="en-US" sz="2900" dirty="0"/>
          </a:p>
          <a:p>
            <a:endParaRPr lang="en-US" dirty="0"/>
          </a:p>
        </p:txBody>
      </p:sp>
    </p:spTree>
    <p:extLst>
      <p:ext uri="{BB962C8B-B14F-4D97-AF65-F5344CB8AC3E}">
        <p14:creationId xmlns:p14="http://schemas.microsoft.com/office/powerpoint/2010/main" val="1838410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228600"/>
            <a:ext cx="7620000" cy="1447800"/>
          </a:xfrm>
        </p:spPr>
        <p:txBody>
          <a:bodyPr>
            <a:normAutofit fontScale="90000"/>
          </a:bodyPr>
          <a:lstStyle/>
          <a:p>
            <a:pPr lvl="3" algn="ctr" rtl="0">
              <a:spcBef>
                <a:spcPct val="0"/>
              </a:spcBef>
            </a:pPr>
            <a:r>
              <a:rPr lang="es-EC" sz="3600" b="1" dirty="0" smtClean="0">
                <a:solidFill>
                  <a:schemeClr val="tx2"/>
                </a:solidFill>
                <a:latin typeface="+mj-lt"/>
              </a:rPr>
              <a:t>DIMENSIONAMIENTO DE LA SOLDADURA QUE UNE AL EJE CON EL CUERPO DEL HORNO</a:t>
            </a:r>
            <a:r>
              <a:rPr lang="en-US" sz="2000" b="1" dirty="0" smtClean="0"/>
              <a:t/>
            </a:r>
            <a:br>
              <a:rPr lang="en-US" sz="2000" b="1" dirty="0" smtClean="0"/>
            </a:br>
            <a:endParaRPr lang="en-US" dirty="0"/>
          </a:p>
        </p:txBody>
      </p:sp>
      <p:sp>
        <p:nvSpPr>
          <p:cNvPr id="3" name="2 Marcador de contenido"/>
          <p:cNvSpPr>
            <a:spLocks noGrp="1"/>
          </p:cNvSpPr>
          <p:nvPr>
            <p:ph idx="1"/>
          </p:nvPr>
        </p:nvSpPr>
        <p:spPr>
          <a:xfrm>
            <a:off x="609600" y="1524000"/>
            <a:ext cx="7886700" cy="4351338"/>
          </a:xfrm>
        </p:spPr>
        <p:txBody>
          <a:bodyPr>
            <a:normAutofit fontScale="92500" lnSpcReduction="10000"/>
          </a:bodyPr>
          <a:lstStyle/>
          <a:p>
            <a:pPr marL="114300" indent="0">
              <a:buNone/>
            </a:pPr>
            <a:r>
              <a:rPr lang="es-EC" sz="2000" dirty="0"/>
              <a:t> </a:t>
            </a:r>
            <a:r>
              <a:rPr lang="es-EC" sz="2000" dirty="0" smtClean="0"/>
              <a:t>La </a:t>
            </a:r>
            <a:r>
              <a:rPr lang="es-EC" sz="2000" dirty="0"/>
              <a:t>soldadura a utilizarse será un filete de penetración parcial entre el eje y la chapa metálica que recubre al horno </a:t>
            </a:r>
            <a:endParaRPr lang="es-EC" sz="2000" dirty="0" smtClean="0"/>
          </a:p>
          <a:p>
            <a:pPr marL="114300" indent="0">
              <a:buNone/>
            </a:pPr>
            <a:endParaRPr lang="es-EC" sz="2400" dirty="0"/>
          </a:p>
          <a:p>
            <a:pPr marL="114300" indent="0">
              <a:buNone/>
            </a:pPr>
            <a:endParaRPr lang="es-EC" sz="2400" dirty="0" smtClean="0"/>
          </a:p>
          <a:p>
            <a:pPr marL="114300" indent="0">
              <a:buNone/>
            </a:pPr>
            <a:endParaRPr lang="es-EC" sz="2400" dirty="0"/>
          </a:p>
          <a:p>
            <a:pPr marL="114300" indent="0">
              <a:buNone/>
            </a:pPr>
            <a:endParaRPr lang="es-EC" sz="2000" dirty="0" smtClean="0"/>
          </a:p>
          <a:p>
            <a:pPr marL="114300" indent="0">
              <a:buNone/>
            </a:pPr>
            <a:endParaRPr lang="es-EC" sz="2000" dirty="0"/>
          </a:p>
          <a:p>
            <a:pPr marL="114300" indent="0">
              <a:buNone/>
            </a:pPr>
            <a:r>
              <a:rPr lang="es-EC" sz="2000" dirty="0"/>
              <a:t>La soldadura soporta dos clases de esfuerzos, los esfuerzos normales y los </a:t>
            </a:r>
            <a:r>
              <a:rPr lang="es-EC" sz="2000" dirty="0" smtClean="0"/>
              <a:t>cortantes </a:t>
            </a:r>
          </a:p>
          <a:p>
            <a:pPr marL="114300" indent="0">
              <a:buNone/>
            </a:pPr>
            <a:r>
              <a:rPr lang="es-EC" sz="2000" dirty="0" smtClean="0"/>
              <a:t>De </a:t>
            </a:r>
            <a:r>
              <a:rPr lang="es-EC" sz="2000" dirty="0"/>
              <a:t>esta manera se escoge por seguridad el mayor de todos los valores obtenidos de  cálculos 6 mm </a:t>
            </a:r>
            <a:endParaRPr lang="en-US" sz="2000" dirty="0"/>
          </a:p>
          <a:p>
            <a:pPr marL="114300" indent="0">
              <a:buNone/>
            </a:pPr>
            <a:r>
              <a:rPr lang="es-EC" sz="2000" dirty="0"/>
              <a:t>Con esto determinamos que se debe tener una soldadura de filete de pierna de mínimo 5 mm</a:t>
            </a:r>
            <a:endParaRPr lang="en-US" sz="2000" dirty="0"/>
          </a:p>
          <a:p>
            <a:pPr marL="114300" indent="0">
              <a:buNone/>
            </a:pPr>
            <a:endParaRPr lang="en-US" sz="2000" dirty="0"/>
          </a:p>
          <a:p>
            <a:endParaRPr lang="en-US" dirty="0"/>
          </a:p>
        </p:txBody>
      </p:sp>
      <p:pic>
        <p:nvPicPr>
          <p:cNvPr id="4" name="3 Imagen"/>
          <p:cNvPicPr/>
          <p:nvPr/>
        </p:nvPicPr>
        <p:blipFill>
          <a:blip r:embed="rId2">
            <a:extLst>
              <a:ext uri="{28A0092B-C50C-407E-A947-70E740481C1C}">
                <a14:useLocalDpi xmlns:a14="http://schemas.microsoft.com/office/drawing/2010/main"/>
              </a:ext>
            </a:extLst>
          </a:blip>
          <a:srcRect/>
          <a:stretch>
            <a:fillRect/>
          </a:stretch>
        </p:blipFill>
        <p:spPr bwMode="auto">
          <a:xfrm>
            <a:off x="1600200" y="2362200"/>
            <a:ext cx="4045585" cy="1762760"/>
          </a:xfrm>
          <a:prstGeom prst="rect">
            <a:avLst/>
          </a:prstGeom>
          <a:noFill/>
          <a:ln>
            <a:noFill/>
          </a:ln>
        </p:spPr>
      </p:pic>
    </p:spTree>
    <p:extLst>
      <p:ext uri="{BB962C8B-B14F-4D97-AF65-F5344CB8AC3E}">
        <p14:creationId xmlns:p14="http://schemas.microsoft.com/office/powerpoint/2010/main" val="2322661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C" sz="3600" b="1" dirty="0" smtClean="0">
                <a:solidFill>
                  <a:schemeClr val="tx2"/>
                </a:solidFill>
                <a:latin typeface="+mj-lt"/>
              </a:rPr>
              <a:t>DISEÑO DEL BASTIDOR </a:t>
            </a:r>
            <a:r>
              <a:rPr lang="en-US" sz="2400" b="1" dirty="0"/>
              <a:t/>
            </a:r>
            <a:br>
              <a:rPr lang="en-US" sz="2400" b="1" dirty="0"/>
            </a:br>
            <a:endParaRPr lang="en-US" dirty="0"/>
          </a:p>
        </p:txBody>
      </p:sp>
      <p:pic>
        <p:nvPicPr>
          <p:cNvPr id="6" name="5 Marcador de contenido" descr="C:\Images\Content\0\Result_0_1.png">
            <a:hlinkClick r:id="rId2"/>
          </p:cNvPr>
          <p:cNvPicPr>
            <a:picLocks noGrp="1"/>
          </p:cNvPicPr>
          <p:nvPr>
            <p:ph idx="1"/>
          </p:nvPr>
        </p:nvPicPr>
        <p:blipFill>
          <a:blip r:embed="rId3">
            <a:extLst>
              <a:ext uri="{28A0092B-C50C-407E-A947-70E740481C1C}">
                <a14:useLocalDpi xmlns:a14="http://schemas.microsoft.com/office/drawing/2010/main"/>
              </a:ext>
            </a:extLst>
          </a:blip>
          <a:stretch>
            <a:fillRect/>
          </a:stretch>
        </p:blipFill>
        <p:spPr bwMode="auto">
          <a:xfrm>
            <a:off x="1671108" y="1825625"/>
            <a:ext cx="5801784" cy="4351338"/>
          </a:xfrm>
          <a:prstGeom prst="rect">
            <a:avLst/>
          </a:prstGeom>
          <a:noFill/>
          <a:ln>
            <a:noFill/>
          </a:ln>
        </p:spPr>
      </p:pic>
      <p:sp>
        <p:nvSpPr>
          <p:cNvPr id="5" name="4 Rectángulo"/>
          <p:cNvSpPr/>
          <p:nvPr/>
        </p:nvSpPr>
        <p:spPr>
          <a:xfrm>
            <a:off x="3276600" y="5257800"/>
            <a:ext cx="2206310" cy="369332"/>
          </a:xfrm>
          <a:prstGeom prst="rect">
            <a:avLst/>
          </a:prstGeom>
        </p:spPr>
        <p:txBody>
          <a:bodyPr wrap="none">
            <a:spAutoFit/>
          </a:bodyPr>
          <a:lstStyle/>
          <a:p>
            <a:r>
              <a:rPr lang="es-EC" dirty="0"/>
              <a:t>Tensión de Von Mises</a:t>
            </a:r>
            <a:endParaRPr lang="en-US" dirty="0"/>
          </a:p>
        </p:txBody>
      </p:sp>
    </p:spTree>
    <p:extLst>
      <p:ext uri="{BB962C8B-B14F-4D97-AF65-F5344CB8AC3E}">
        <p14:creationId xmlns:p14="http://schemas.microsoft.com/office/powerpoint/2010/main" val="519962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sz="3600" b="1" dirty="0"/>
              <a:t>PUNTOS DE TOMA DE DATOS </a:t>
            </a:r>
            <a:endParaRPr lang="es-DO" sz="3600" b="1" dirty="0"/>
          </a:p>
        </p:txBody>
      </p:sp>
      <p:pic>
        <p:nvPicPr>
          <p:cNvPr id="4" name="3 Marcador de contenido"/>
          <p:cNvPicPr>
            <a:picLocks noGrp="1"/>
          </p:cNvPicPr>
          <p:nvPr>
            <p:ph idx="1"/>
          </p:nvPr>
        </p:nvPicPr>
        <p:blipFill rotWithShape="1">
          <a:blip r:embed="rId2" cstate="screen">
            <a:extLst>
              <a:ext uri="{28A0092B-C50C-407E-A947-70E740481C1C}">
                <a14:useLocalDpi xmlns:a14="http://schemas.microsoft.com/office/drawing/2010/main"/>
              </a:ext>
            </a:extLst>
          </a:blip>
          <a:stretch/>
        </p:blipFill>
        <p:spPr bwMode="auto">
          <a:xfrm>
            <a:off x="2743200" y="1600200"/>
            <a:ext cx="3505200" cy="3581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3909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6750" y="152400"/>
            <a:ext cx="7886700" cy="1325563"/>
          </a:xfrm>
        </p:spPr>
        <p:txBody>
          <a:bodyPr>
            <a:normAutofit fontScale="90000"/>
          </a:bodyPr>
          <a:lstStyle/>
          <a:p>
            <a:pPr lvl="2" algn="ctr" rtl="0">
              <a:spcBef>
                <a:spcPct val="0"/>
              </a:spcBef>
            </a:pPr>
            <a:r>
              <a:rPr lang="es-EC" sz="4000" b="1" dirty="0" smtClean="0">
                <a:solidFill>
                  <a:schemeClr val="tx2"/>
                </a:solidFill>
              </a:rPr>
              <a:t>CURVAS Y DIAGRAMAS DE RESULTADOS</a:t>
            </a:r>
            <a:r>
              <a:rPr lang="en-US" sz="2400" b="1" dirty="0"/>
              <a:t/>
            </a:r>
            <a:br>
              <a:rPr lang="en-US" sz="2400" b="1" dirty="0"/>
            </a:br>
            <a:endParaRPr lang="en-US" dirty="0"/>
          </a:p>
        </p:txBody>
      </p:sp>
      <p:graphicFrame>
        <p:nvGraphicFramePr>
          <p:cNvPr id="4" name="3 Marcador de contenido" descr="KLPK"/>
          <p:cNvGraphicFramePr>
            <a:graphicFrameLocks noGrp="1"/>
          </p:cNvGraphicFramePr>
          <p:nvPr>
            <p:ph idx="1"/>
            <p:extLst>
              <p:ext uri="{D42A27DB-BD31-4B8C-83A1-F6EECF244321}">
                <p14:modId xmlns:p14="http://schemas.microsoft.com/office/powerpoint/2010/main" val="3263885835"/>
              </p:ext>
            </p:extLst>
          </p:nvPr>
        </p:nvGraphicFramePr>
        <p:xfrm>
          <a:off x="1295400" y="1219200"/>
          <a:ext cx="59436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 y="5105400"/>
            <a:ext cx="8305800" cy="923330"/>
          </a:xfrm>
          <a:prstGeom prst="rect">
            <a:avLst/>
          </a:prstGeom>
        </p:spPr>
        <p:txBody>
          <a:bodyPr wrap="square">
            <a:spAutoFit/>
          </a:bodyPr>
          <a:lstStyle/>
          <a:p>
            <a:r>
              <a:rPr lang="es-EC" dirty="0"/>
              <a:t>Se puede observar que la temperatura casi permanente constante con excepción de la temperatura en los puntos 2 y 3 que suben a temperaturas muy altas por estar en contacto con la llama que sale de la chimenea.</a:t>
            </a:r>
            <a:endParaRPr lang="en-US" dirty="0"/>
          </a:p>
        </p:txBody>
      </p:sp>
    </p:spTree>
    <p:extLst>
      <p:ext uri="{BB962C8B-B14F-4D97-AF65-F5344CB8AC3E}">
        <p14:creationId xmlns:p14="http://schemas.microsoft.com/office/powerpoint/2010/main" val="2960676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sz="3600" dirty="0" smtClean="0"/>
              <a:t>PUNTOS DE TOMA DE DATOS </a:t>
            </a:r>
            <a:endParaRPr lang="es-DO" sz="3600" dirty="0"/>
          </a:p>
        </p:txBody>
      </p:sp>
      <p:pic>
        <p:nvPicPr>
          <p:cNvPr id="4" name="3 Marcador de contenido"/>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2133600" y="1828800"/>
            <a:ext cx="4038600" cy="4038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5371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59166696"/>
              </p:ext>
            </p:extLst>
          </p:nvPr>
        </p:nvGraphicFramePr>
        <p:xfrm>
          <a:off x="1371600" y="1524000"/>
          <a:ext cx="6096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04800" y="4800600"/>
            <a:ext cx="8839200" cy="923330"/>
          </a:xfrm>
          <a:prstGeom prst="rect">
            <a:avLst/>
          </a:prstGeom>
        </p:spPr>
        <p:txBody>
          <a:bodyPr wrap="square">
            <a:spAutoFit/>
          </a:bodyPr>
          <a:lstStyle/>
          <a:p>
            <a:r>
              <a:rPr lang="es-EC" dirty="0"/>
              <a:t>Se puede observar que la temperatura casi permanente constante con excepción de la temperatura en los puntos 1 y 4 que suben a temperaturas muy altas por estar en contacto con el crisol el cual su temperatura interna fue de 850°C.</a:t>
            </a:r>
            <a:endParaRPr lang="en-US" dirty="0"/>
          </a:p>
        </p:txBody>
      </p:sp>
      <p:sp>
        <p:nvSpPr>
          <p:cNvPr id="6" name="1 Título"/>
          <p:cNvSpPr>
            <a:spLocks noGrp="1"/>
          </p:cNvSpPr>
          <p:nvPr>
            <p:ph type="title"/>
          </p:nvPr>
        </p:nvSpPr>
        <p:spPr>
          <a:xfrm>
            <a:off x="666750" y="152400"/>
            <a:ext cx="7886700" cy="1325563"/>
          </a:xfrm>
        </p:spPr>
        <p:txBody>
          <a:bodyPr>
            <a:normAutofit fontScale="90000"/>
          </a:bodyPr>
          <a:lstStyle/>
          <a:p>
            <a:pPr lvl="2" algn="ctr" rtl="0">
              <a:spcBef>
                <a:spcPct val="0"/>
              </a:spcBef>
            </a:pPr>
            <a:r>
              <a:rPr lang="es-EC" sz="4000" b="1" dirty="0" smtClean="0">
                <a:solidFill>
                  <a:schemeClr val="tx2"/>
                </a:solidFill>
              </a:rPr>
              <a:t>CURVAS Y DIAGRAMAS DE RESULTADOS</a:t>
            </a:r>
            <a:r>
              <a:rPr lang="en-US" sz="2400" b="1" dirty="0"/>
              <a:t/>
            </a:r>
            <a:br>
              <a:rPr lang="en-US" sz="2400" b="1" dirty="0"/>
            </a:br>
            <a:endParaRPr lang="en-US" dirty="0"/>
          </a:p>
        </p:txBody>
      </p:sp>
    </p:spTree>
    <p:extLst>
      <p:ext uri="{BB962C8B-B14F-4D97-AF65-F5344CB8AC3E}">
        <p14:creationId xmlns:p14="http://schemas.microsoft.com/office/powerpoint/2010/main" val="3745576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886700" cy="1325563"/>
          </a:xfrm>
        </p:spPr>
        <p:txBody>
          <a:bodyPr>
            <a:normAutofit fontScale="90000"/>
          </a:bodyPr>
          <a:lstStyle/>
          <a:p>
            <a:pPr lvl="2" algn="ctr" rtl="0">
              <a:spcBef>
                <a:spcPct val="0"/>
              </a:spcBef>
            </a:pPr>
            <a:r>
              <a:rPr lang="es-EC" sz="3600" b="1" dirty="0" smtClean="0">
                <a:solidFill>
                  <a:schemeClr val="tx2"/>
                </a:solidFill>
              </a:rPr>
              <a:t>ANÁLISIS DE RESULTADOS DE PRUEBAS TÉRMICAS </a:t>
            </a:r>
            <a:r>
              <a:rPr lang="en-US" sz="2400" b="1" dirty="0"/>
              <a:t/>
            </a:r>
            <a:br>
              <a:rPr lang="en-US" sz="2400" b="1" dirty="0"/>
            </a:br>
            <a:endParaRPr lang="en-US" dirty="0"/>
          </a:p>
        </p:txBody>
      </p:sp>
      <p:sp>
        <p:nvSpPr>
          <p:cNvPr id="3" name="2 Marcador de contenido"/>
          <p:cNvSpPr>
            <a:spLocks noGrp="1"/>
          </p:cNvSpPr>
          <p:nvPr>
            <p:ph idx="1"/>
          </p:nvPr>
        </p:nvSpPr>
        <p:spPr>
          <a:xfrm>
            <a:off x="228600" y="1676400"/>
            <a:ext cx="8801100" cy="4495800"/>
          </a:xfrm>
        </p:spPr>
        <p:txBody>
          <a:bodyPr>
            <a:normAutofit lnSpcReduction="10000"/>
          </a:bodyPr>
          <a:lstStyle/>
          <a:p>
            <a:pPr marL="114300" indent="0">
              <a:buNone/>
            </a:pPr>
            <a:r>
              <a:rPr lang="es-EC" dirty="0"/>
              <a:t>De acuerdo como se observa en las gráficas anteriores se puede ver que el horno no demora en calentar y llegar a temperaturas de fusión, esto depende del material y de la capacidad del quemador.</a:t>
            </a:r>
            <a:endParaRPr lang="en-US" dirty="0"/>
          </a:p>
          <a:p>
            <a:pPr marL="114300" indent="0">
              <a:buNone/>
            </a:pPr>
            <a:r>
              <a:rPr lang="es-EC" dirty="0"/>
              <a:t>A su vez se puede ver que en las paredes exteriores del horno no hay un incremento significativo en la temperatura de las mismas, por lo que no genera riesgo alguno de daño físico para los operarios del horno.</a:t>
            </a:r>
            <a:endParaRPr lang="en-US" dirty="0"/>
          </a:p>
          <a:p>
            <a:pPr marL="114300" indent="0">
              <a:buNone/>
            </a:pPr>
            <a:r>
              <a:rPr lang="es-EC" dirty="0"/>
              <a:t>Una vez que el horno llega a temperaturas de fusión se puede observar que tiende a estabilizarse y después de esto su temperatura se eleva lentamente.</a:t>
            </a:r>
            <a:endParaRPr lang="en-US" dirty="0"/>
          </a:p>
          <a:p>
            <a:endParaRPr lang="en-US" dirty="0"/>
          </a:p>
        </p:txBody>
      </p:sp>
    </p:spTree>
    <p:extLst>
      <p:ext uri="{BB962C8B-B14F-4D97-AF65-F5344CB8AC3E}">
        <p14:creationId xmlns:p14="http://schemas.microsoft.com/office/powerpoint/2010/main" val="2315321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0"/>
            <a:ext cx="7886700" cy="880873"/>
          </a:xfrm>
        </p:spPr>
        <p:txBody>
          <a:bodyPr/>
          <a:lstStyle/>
          <a:p>
            <a:pPr algn="ctr"/>
            <a:r>
              <a:rPr lang="en-US" sz="3600" b="1" dirty="0" smtClean="0"/>
              <a:t>ERRORES</a:t>
            </a:r>
            <a:endParaRPr lang="en-US" b="1"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28600" y="762000"/>
                <a:ext cx="8763000" cy="5410200"/>
              </a:xfrm>
            </p:spPr>
            <p:txBody>
              <a:bodyPr>
                <a:normAutofit fontScale="62500" lnSpcReduction="20000"/>
              </a:bodyPr>
              <a:lstStyle/>
              <a:p>
                <a:pPr marL="114300" indent="0">
                  <a:buNone/>
                </a:pPr>
                <a:r>
                  <a:rPr lang="es-EC" dirty="0"/>
                  <a:t>De acuerdo a los datos del capítulo tres se estimó un valor de 60 °C en las paredes externas del horno, como se puede ver el promedio de temperatura en las paredes exteriores del horno obtenidas en las pruebas es de 29.66 °C y de 201.11 °C por lo que genera los siguientes errores porcentuales:</a:t>
                </a:r>
                <a:endParaRPr lang="en-US" dirty="0"/>
              </a:p>
              <a:p>
                <a:pPr marL="114300" indent="0">
                  <a:buNone/>
                </a:pPr>
                <a:r>
                  <a:rPr lang="es-EC" dirty="0"/>
                  <a:t> </a:t>
                </a:r>
                <a:endParaRPr lang="en-US" dirty="0"/>
              </a:p>
              <a:p>
                <a:pPr marL="114300" lvl="0" indent="0">
                  <a:buNone/>
                </a:pPr>
                <a:r>
                  <a:rPr lang="es-EC" b="1" dirty="0"/>
                  <a:t>Error porcentual en paredes laterales</a:t>
                </a:r>
                <a:endParaRPr lang="en-US" dirty="0"/>
              </a:p>
              <a:p>
                <a:pPr marL="114300" indent="0">
                  <a:buNone/>
                </a:pPr>
                <a14:m>
                  <m:oMath xmlns:m="http://schemas.openxmlformats.org/officeDocument/2006/math">
                    <m:r>
                      <a:rPr lang="es-EC" i="1">
                        <a:latin typeface="Cambria Math"/>
                      </a:rPr>
                      <m:t>𝑒</m:t>
                    </m:r>
                    <m:r>
                      <a:rPr lang="es-EC" i="1">
                        <a:latin typeface="Cambria Math"/>
                      </a:rPr>
                      <m:t>=100∗( </m:t>
                    </m:r>
                    <m:f>
                      <m:fPr>
                        <m:ctrlPr>
                          <a:rPr lang="en-US" i="1">
                            <a:latin typeface="Cambria Math"/>
                          </a:rPr>
                        </m:ctrlPr>
                      </m:fPr>
                      <m:num>
                        <m:r>
                          <a:rPr lang="es-EC" i="1">
                            <a:latin typeface="Cambria Math"/>
                          </a:rPr>
                          <m:t>𝛥</m:t>
                        </m:r>
                        <m:sSub>
                          <m:sSubPr>
                            <m:ctrlPr>
                              <a:rPr lang="en-US" i="1">
                                <a:latin typeface="Cambria Math"/>
                              </a:rPr>
                            </m:ctrlPr>
                          </m:sSubPr>
                          <m:e>
                            <m:r>
                              <a:rPr lang="es-EC" i="1">
                                <a:latin typeface="Cambria Math"/>
                              </a:rPr>
                              <m:t>𝑇</m:t>
                            </m:r>
                          </m:e>
                          <m:sub>
                            <m:r>
                              <a:rPr lang="es-EC" i="1">
                                <a:latin typeface="Cambria Math"/>
                              </a:rPr>
                              <m:t>𝑡𝑒𝑜𝑟𝑖𝑐𝑎</m:t>
                            </m:r>
                          </m:sub>
                        </m:sSub>
                        <m:r>
                          <a:rPr lang="es-EC" i="1">
                            <a:latin typeface="Cambria Math"/>
                          </a:rPr>
                          <m:t>− </m:t>
                        </m:r>
                        <m:r>
                          <a:rPr lang="es-EC" i="1">
                            <a:latin typeface="Cambria Math"/>
                          </a:rPr>
                          <m:t>𝛥</m:t>
                        </m:r>
                        <m:sSub>
                          <m:sSubPr>
                            <m:ctrlPr>
                              <a:rPr lang="en-US" i="1">
                                <a:latin typeface="Cambria Math"/>
                              </a:rPr>
                            </m:ctrlPr>
                          </m:sSubPr>
                          <m:e>
                            <m:r>
                              <a:rPr lang="es-EC" i="1">
                                <a:latin typeface="Cambria Math"/>
                              </a:rPr>
                              <m:t>𝑇</m:t>
                            </m:r>
                          </m:e>
                          <m:sub>
                            <m:r>
                              <a:rPr lang="es-EC" i="1">
                                <a:latin typeface="Cambria Math"/>
                              </a:rPr>
                              <m:t>𝑒𝑥𝑝𝑒𝑟𝑖𝑚𝑒𝑛𝑡𝑎𝑙</m:t>
                            </m:r>
                          </m:sub>
                        </m:sSub>
                      </m:num>
                      <m:den>
                        <m:r>
                          <a:rPr lang="es-EC" i="1">
                            <a:latin typeface="Cambria Math"/>
                          </a:rPr>
                          <m:t>𝛥</m:t>
                        </m:r>
                        <m:sSub>
                          <m:sSubPr>
                            <m:ctrlPr>
                              <a:rPr lang="en-US" i="1">
                                <a:latin typeface="Cambria Math"/>
                              </a:rPr>
                            </m:ctrlPr>
                          </m:sSubPr>
                          <m:e>
                            <m:r>
                              <a:rPr lang="es-EC" i="1">
                                <a:latin typeface="Cambria Math"/>
                              </a:rPr>
                              <m:t>𝑇</m:t>
                            </m:r>
                          </m:e>
                          <m:sub>
                            <m:r>
                              <a:rPr lang="es-EC" i="1">
                                <a:latin typeface="Cambria Math"/>
                              </a:rPr>
                              <m:t>𝑡𝑒𝑜𝑟𝑖𝑐𝑎</m:t>
                            </m:r>
                          </m:sub>
                        </m:sSub>
                      </m:den>
                    </m:f>
                  </m:oMath>
                </a14:m>
                <a:r>
                  <a:rPr lang="es-EC" dirty="0"/>
                  <a:t>)</a:t>
                </a:r>
                <a:endParaRPr lang="en-US" dirty="0"/>
              </a:p>
              <a:p>
                <a:pPr marL="114300" indent="0">
                  <a:buNone/>
                </a:pPr>
                <a14:m>
                  <m:oMath xmlns:m="http://schemas.openxmlformats.org/officeDocument/2006/math">
                    <m:r>
                      <a:rPr lang="es-EC" i="1">
                        <a:latin typeface="Cambria Math"/>
                      </a:rPr>
                      <m:t>𝑒</m:t>
                    </m:r>
                    <m:r>
                      <a:rPr lang="es-EC" i="1">
                        <a:latin typeface="Cambria Math"/>
                      </a:rPr>
                      <m:t>=100∗( </m:t>
                    </m:r>
                    <m:f>
                      <m:fPr>
                        <m:ctrlPr>
                          <a:rPr lang="en-US" i="1">
                            <a:latin typeface="Cambria Math"/>
                          </a:rPr>
                        </m:ctrlPr>
                      </m:fPr>
                      <m:num>
                        <m:r>
                          <a:rPr lang="es-EC" i="1">
                            <a:latin typeface="Cambria Math"/>
                          </a:rPr>
                          <m:t>60−29.66</m:t>
                        </m:r>
                      </m:num>
                      <m:den>
                        <m:r>
                          <a:rPr lang="es-EC" i="1">
                            <a:latin typeface="Cambria Math"/>
                          </a:rPr>
                          <m:t>60</m:t>
                        </m:r>
                      </m:den>
                    </m:f>
                  </m:oMath>
                </a14:m>
                <a:r>
                  <a:rPr lang="es-EC" dirty="0"/>
                  <a:t>)</a:t>
                </a:r>
                <a:endParaRPr lang="en-US" dirty="0"/>
              </a:p>
              <a:p>
                <a:pPr marL="114300" indent="0">
                  <a:buNone/>
                </a:pPr>
                <a14:m>
                  <m:oMathPara xmlns:m="http://schemas.openxmlformats.org/officeDocument/2006/math">
                    <m:oMathParaPr>
                      <m:jc m:val="centerGroup"/>
                    </m:oMathParaPr>
                    <m:oMath xmlns:m="http://schemas.openxmlformats.org/officeDocument/2006/math">
                      <m:r>
                        <a:rPr lang="es-EC" i="1">
                          <a:latin typeface="Cambria Math"/>
                        </a:rPr>
                        <m:t>𝑒</m:t>
                      </m:r>
                      <m:r>
                        <a:rPr lang="es-EC" i="1">
                          <a:latin typeface="Cambria Math"/>
                        </a:rPr>
                        <m:t>=50.56%</m:t>
                      </m:r>
                    </m:oMath>
                  </m:oMathPara>
                </a14:m>
                <a:endParaRPr lang="en-US" dirty="0"/>
              </a:p>
              <a:p>
                <a:pPr marL="114300" lvl="0" indent="0">
                  <a:buNone/>
                </a:pPr>
                <a:r>
                  <a:rPr lang="es-EC" b="1" dirty="0"/>
                  <a:t>Error porcentual en la tapa del horno</a:t>
                </a:r>
                <a:endParaRPr lang="en-US" dirty="0"/>
              </a:p>
              <a:p>
                <a:pPr marL="114300" indent="0">
                  <a:buNone/>
                </a:pPr>
                <a14:m>
                  <m:oMath xmlns:m="http://schemas.openxmlformats.org/officeDocument/2006/math">
                    <m:r>
                      <a:rPr lang="es-EC" i="1">
                        <a:latin typeface="Cambria Math"/>
                      </a:rPr>
                      <m:t>𝑒</m:t>
                    </m:r>
                    <m:r>
                      <a:rPr lang="es-EC" i="1">
                        <a:latin typeface="Cambria Math"/>
                      </a:rPr>
                      <m:t>=100∗( </m:t>
                    </m:r>
                    <m:f>
                      <m:fPr>
                        <m:ctrlPr>
                          <a:rPr lang="en-US" i="1">
                            <a:latin typeface="Cambria Math"/>
                          </a:rPr>
                        </m:ctrlPr>
                      </m:fPr>
                      <m:num>
                        <m:r>
                          <a:rPr lang="es-EC" i="1">
                            <a:latin typeface="Cambria Math"/>
                          </a:rPr>
                          <m:t>𝛥</m:t>
                        </m:r>
                        <m:sSub>
                          <m:sSubPr>
                            <m:ctrlPr>
                              <a:rPr lang="en-US" i="1">
                                <a:latin typeface="Cambria Math"/>
                              </a:rPr>
                            </m:ctrlPr>
                          </m:sSubPr>
                          <m:e>
                            <m:r>
                              <a:rPr lang="es-EC" i="1">
                                <a:latin typeface="Cambria Math"/>
                              </a:rPr>
                              <m:t>𝑇</m:t>
                            </m:r>
                          </m:e>
                          <m:sub>
                            <m:r>
                              <a:rPr lang="es-EC" i="1">
                                <a:latin typeface="Cambria Math"/>
                              </a:rPr>
                              <m:t>𝑡𝑒𝑜𝑟𝑖𝑐𝑎</m:t>
                            </m:r>
                          </m:sub>
                        </m:sSub>
                        <m:r>
                          <a:rPr lang="es-EC" i="1">
                            <a:latin typeface="Cambria Math"/>
                          </a:rPr>
                          <m:t>− </m:t>
                        </m:r>
                        <m:r>
                          <a:rPr lang="es-EC" i="1">
                            <a:latin typeface="Cambria Math"/>
                          </a:rPr>
                          <m:t>𝛥</m:t>
                        </m:r>
                        <m:sSub>
                          <m:sSubPr>
                            <m:ctrlPr>
                              <a:rPr lang="en-US" i="1">
                                <a:latin typeface="Cambria Math"/>
                              </a:rPr>
                            </m:ctrlPr>
                          </m:sSubPr>
                          <m:e>
                            <m:r>
                              <a:rPr lang="es-EC" i="1">
                                <a:latin typeface="Cambria Math"/>
                              </a:rPr>
                              <m:t>𝑇</m:t>
                            </m:r>
                          </m:e>
                          <m:sub>
                            <m:r>
                              <a:rPr lang="es-EC" i="1">
                                <a:latin typeface="Cambria Math"/>
                              </a:rPr>
                              <m:t>𝑒𝑥𝑝𝑒𝑟𝑖𝑚𝑒𝑛𝑡𝑎𝑙</m:t>
                            </m:r>
                          </m:sub>
                        </m:sSub>
                      </m:num>
                      <m:den>
                        <m:r>
                          <a:rPr lang="es-EC" i="1">
                            <a:latin typeface="Cambria Math"/>
                          </a:rPr>
                          <m:t>𝛥</m:t>
                        </m:r>
                        <m:sSub>
                          <m:sSubPr>
                            <m:ctrlPr>
                              <a:rPr lang="en-US" i="1">
                                <a:latin typeface="Cambria Math"/>
                              </a:rPr>
                            </m:ctrlPr>
                          </m:sSubPr>
                          <m:e>
                            <m:r>
                              <a:rPr lang="es-EC" i="1">
                                <a:latin typeface="Cambria Math"/>
                              </a:rPr>
                              <m:t>𝑇</m:t>
                            </m:r>
                          </m:e>
                          <m:sub>
                            <m:r>
                              <a:rPr lang="es-EC" i="1">
                                <a:latin typeface="Cambria Math"/>
                              </a:rPr>
                              <m:t>𝑡𝑒𝑜𝑟𝑖𝑐𝑎</m:t>
                            </m:r>
                          </m:sub>
                        </m:sSub>
                      </m:den>
                    </m:f>
                  </m:oMath>
                </a14:m>
                <a:r>
                  <a:rPr lang="es-EC" dirty="0"/>
                  <a:t>)</a:t>
                </a:r>
                <a:endParaRPr lang="en-US" dirty="0"/>
              </a:p>
              <a:p>
                <a:pPr marL="114300" indent="0">
                  <a:buNone/>
                </a:pPr>
                <a14:m>
                  <m:oMath xmlns:m="http://schemas.openxmlformats.org/officeDocument/2006/math">
                    <m:r>
                      <a:rPr lang="es-EC" i="1">
                        <a:latin typeface="Cambria Math"/>
                      </a:rPr>
                      <m:t>𝑒</m:t>
                    </m:r>
                    <m:r>
                      <a:rPr lang="es-EC" i="1">
                        <a:latin typeface="Cambria Math"/>
                      </a:rPr>
                      <m:t>=100∗( </m:t>
                    </m:r>
                    <m:f>
                      <m:fPr>
                        <m:ctrlPr>
                          <a:rPr lang="en-US" i="1">
                            <a:latin typeface="Cambria Math"/>
                          </a:rPr>
                        </m:ctrlPr>
                      </m:fPr>
                      <m:num>
                        <m:r>
                          <a:rPr lang="es-EC" i="1">
                            <a:latin typeface="Cambria Math"/>
                          </a:rPr>
                          <m:t>60−201.11</m:t>
                        </m:r>
                      </m:num>
                      <m:den>
                        <m:r>
                          <a:rPr lang="es-EC" i="1">
                            <a:latin typeface="Cambria Math"/>
                          </a:rPr>
                          <m:t>60</m:t>
                        </m:r>
                      </m:den>
                    </m:f>
                  </m:oMath>
                </a14:m>
                <a:r>
                  <a:rPr lang="es-EC" dirty="0"/>
                  <a:t>)</a:t>
                </a:r>
                <a:endParaRPr lang="en-US" dirty="0"/>
              </a:p>
              <a:p>
                <a:pPr marL="114300" indent="0">
                  <a:buNone/>
                </a:pPr>
                <a14:m>
                  <m:oMathPara xmlns:m="http://schemas.openxmlformats.org/officeDocument/2006/math">
                    <m:oMathParaPr>
                      <m:jc m:val="centerGroup"/>
                    </m:oMathParaPr>
                    <m:oMath xmlns:m="http://schemas.openxmlformats.org/officeDocument/2006/math">
                      <m:r>
                        <a:rPr lang="es-EC" i="1">
                          <a:latin typeface="Cambria Math"/>
                        </a:rPr>
                        <m:t>𝑒</m:t>
                      </m:r>
                      <m:r>
                        <a:rPr lang="es-EC" i="1">
                          <a:latin typeface="Cambria Math"/>
                        </a:rPr>
                        <m:t>=−235.18%</m:t>
                      </m:r>
                    </m:oMath>
                  </m:oMathPara>
                </a14:m>
                <a:endParaRPr lang="en-US" dirty="0"/>
              </a:p>
              <a:p>
                <a:pPr marL="114300" indent="0">
                  <a:buNone/>
                </a:pPr>
                <a:r>
                  <a:rPr lang="es-EC" dirty="0"/>
                  <a:t>Estos porcentajes altos se deben a que el horno tiene una eficiencia mayor a la que se calculó y su pérdida de calor es mucho menor a lo esperado en lo que se refiere a las paredes laterales.</a:t>
                </a:r>
                <a:endParaRPr lang="en-US" dirty="0"/>
              </a:p>
              <a:p>
                <a:pPr marL="114300" indent="0">
                  <a:buNone/>
                </a:pPr>
                <a:r>
                  <a:rPr lang="es-EC" dirty="0"/>
                  <a:t>En tanto que en la tapa el error </a:t>
                </a:r>
                <a:r>
                  <a:rPr lang="es-EC" dirty="0" smtClean="0"/>
                  <a:t>es </a:t>
                </a:r>
                <a:r>
                  <a:rPr lang="es-EC" dirty="0"/>
                  <a:t>muy grande ya que el quemador genera una llama que sale por la chimenea y esta calienta la tapa del horno lo cual en la teoría no se tenía considerado.</a:t>
                </a:r>
                <a:endParaRPr lang="en-US" dirty="0"/>
              </a:p>
              <a:p>
                <a:endParaRPr lang="en-U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28600" y="762000"/>
                <a:ext cx="8763000" cy="5410200"/>
              </a:xfrm>
              <a:blipFill rotWithShape="1">
                <a:blip r:embed="rId2"/>
                <a:stretch>
                  <a:fillRect t="-1802" r="-1044" b="-1689"/>
                </a:stretch>
              </a:blipFill>
            </p:spPr>
            <p:txBody>
              <a:bodyPr/>
              <a:lstStyle/>
              <a:p>
                <a:r>
                  <a:rPr lang="es-EC">
                    <a:noFill/>
                  </a:rPr>
                  <a:t> </a:t>
                </a:r>
              </a:p>
            </p:txBody>
          </p:sp>
        </mc:Fallback>
      </mc:AlternateContent>
    </p:spTree>
    <p:extLst>
      <p:ext uri="{BB962C8B-B14F-4D97-AF65-F5344CB8AC3E}">
        <p14:creationId xmlns:p14="http://schemas.microsoft.com/office/powerpoint/2010/main" val="1128919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600" b="1" dirty="0" smtClean="0"/>
              <a:t>ANALISIS ECONOMICO-FINANCIERO</a:t>
            </a:r>
            <a:r>
              <a:rPr lang="en-US" b="1" dirty="0"/>
              <a:t/>
            </a:r>
            <a:br>
              <a:rPr lang="en-US" b="1" dirty="0"/>
            </a:br>
            <a:endParaRPr lang="en-US" dirty="0"/>
          </a:p>
        </p:txBody>
      </p:sp>
      <p:sp>
        <p:nvSpPr>
          <p:cNvPr id="3" name="2 Marcador de contenido"/>
          <p:cNvSpPr>
            <a:spLocks noGrp="1"/>
          </p:cNvSpPr>
          <p:nvPr>
            <p:ph idx="1"/>
          </p:nvPr>
        </p:nvSpPr>
        <p:spPr/>
        <p:txBody>
          <a:bodyPr>
            <a:normAutofit fontScale="92500" lnSpcReduction="10000"/>
          </a:bodyPr>
          <a:lstStyle/>
          <a:p>
            <a:pPr marL="114300" indent="0">
              <a:buNone/>
            </a:pPr>
            <a:r>
              <a:rPr lang="es-EC" dirty="0"/>
              <a:t>El diseño del presente proyecto presenta tres alternativas de solución proveedores del material de construcción del horno de fundición. Es por ello que se realizará un estudio para seleccionar cual es la alternativa más idónea, técnica, operativa y económicamente.</a:t>
            </a:r>
            <a:endParaRPr lang="en-US" dirty="0"/>
          </a:p>
          <a:p>
            <a:pPr marL="114300" indent="0">
              <a:buNone/>
            </a:pPr>
            <a:r>
              <a:rPr lang="es-EC" dirty="0"/>
              <a:t>Se ha presentado las tres opciones ideales para ser empleado en la construcción del horno de fundición, a continuación se hará el análisis y la solución de proveedores del material de construcción del horno de fundición. Se enlistan las opciones para proveedores del material de construcción del horno de fundición.</a:t>
            </a:r>
            <a:endParaRPr lang="en-US" dirty="0"/>
          </a:p>
          <a:p>
            <a:endParaRPr lang="en-US" dirty="0"/>
          </a:p>
        </p:txBody>
      </p:sp>
    </p:spTree>
    <p:extLst>
      <p:ext uri="{BB962C8B-B14F-4D97-AF65-F5344CB8AC3E}">
        <p14:creationId xmlns:p14="http://schemas.microsoft.com/office/powerpoint/2010/main" val="20115062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GASTOS GENERALES </a:t>
            </a:r>
            <a:r>
              <a:rPr lang="en-US" dirty="0"/>
              <a:t/>
            </a:r>
            <a:br>
              <a:rPr lang="en-US" dirty="0"/>
            </a:br>
            <a:endParaRPr lang="en-U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432656883"/>
              </p:ext>
            </p:extLst>
          </p:nvPr>
        </p:nvGraphicFramePr>
        <p:xfrm>
          <a:off x="1600200" y="1295400"/>
          <a:ext cx="6324599" cy="4267200"/>
        </p:xfrm>
        <a:graphic>
          <a:graphicData uri="http://schemas.openxmlformats.org/drawingml/2006/table">
            <a:tbl>
              <a:tblPr firstRow="1" firstCol="1" bandRow="1">
                <a:tableStyleId>{5C22544A-7EE6-4342-B048-85BDC9FD1C3A}</a:tableStyleId>
              </a:tblPr>
              <a:tblGrid>
                <a:gridCol w="2962852"/>
                <a:gridCol w="3361747"/>
              </a:tblGrid>
              <a:tr h="303450">
                <a:tc>
                  <a:txBody>
                    <a:bodyPr/>
                    <a:lstStyle/>
                    <a:p>
                      <a:pPr marL="0" marR="0" algn="ctr">
                        <a:lnSpc>
                          <a:spcPct val="115000"/>
                        </a:lnSpc>
                        <a:spcBef>
                          <a:spcPts val="0"/>
                        </a:spcBef>
                        <a:spcAft>
                          <a:spcPts val="0"/>
                        </a:spcAft>
                      </a:pPr>
                      <a:r>
                        <a:rPr lang="es-EC" sz="1400" dirty="0">
                          <a:effectLst/>
                        </a:rPr>
                        <a:t>Costos Directos</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EC" sz="1400" dirty="0">
                          <a:effectLst/>
                        </a:rPr>
                        <a:t>Subtotal</a:t>
                      </a:r>
                      <a:endParaRPr lang="en-US" sz="1400" dirty="0">
                        <a:effectLst/>
                        <a:latin typeface="Calibri"/>
                        <a:ea typeface="Times New Roman"/>
                        <a:cs typeface="Times New Roman"/>
                      </a:endParaRPr>
                    </a:p>
                  </a:txBody>
                  <a:tcPr marL="68580" marR="68580" marT="0" marB="0"/>
                </a:tc>
              </a:tr>
              <a:tr h="303450">
                <a:tc>
                  <a:txBody>
                    <a:bodyPr/>
                    <a:lstStyle/>
                    <a:p>
                      <a:pPr marL="0" marR="0">
                        <a:lnSpc>
                          <a:spcPct val="115000"/>
                        </a:lnSpc>
                        <a:spcBef>
                          <a:spcPts val="0"/>
                        </a:spcBef>
                        <a:spcAft>
                          <a:spcPts val="0"/>
                        </a:spcAft>
                      </a:pPr>
                      <a:r>
                        <a:rPr lang="es-EC" sz="1400" dirty="0">
                          <a:effectLst/>
                        </a:rPr>
                        <a:t>Diseño e Ingeniería</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EC" sz="1400" dirty="0">
                          <a:effectLst/>
                        </a:rPr>
                        <a:t>2.720,00</a:t>
                      </a:r>
                      <a:endParaRPr lang="en-US" sz="1400" dirty="0">
                        <a:effectLst/>
                        <a:latin typeface="Calibri"/>
                        <a:ea typeface="Times New Roman"/>
                        <a:cs typeface="Times New Roman"/>
                      </a:endParaRPr>
                    </a:p>
                  </a:txBody>
                  <a:tcPr marL="68580" marR="68580" marT="0" marB="0"/>
                </a:tc>
              </a:tr>
              <a:tr h="625800">
                <a:tc>
                  <a:txBody>
                    <a:bodyPr/>
                    <a:lstStyle/>
                    <a:p>
                      <a:pPr marL="0" marR="0">
                        <a:lnSpc>
                          <a:spcPct val="115000"/>
                        </a:lnSpc>
                        <a:spcBef>
                          <a:spcPts val="0"/>
                        </a:spcBef>
                        <a:spcAft>
                          <a:spcPts val="0"/>
                        </a:spcAft>
                      </a:pPr>
                      <a:r>
                        <a:rPr lang="es-EC" sz="1400" dirty="0">
                          <a:effectLst/>
                        </a:rPr>
                        <a:t>Materiales y elementos de construcción</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EC" sz="1400" dirty="0">
                          <a:effectLst/>
                        </a:rPr>
                        <a:t>2597,56</a:t>
                      </a:r>
                      <a:endParaRPr lang="en-US" sz="1400" dirty="0">
                        <a:effectLst/>
                        <a:latin typeface="Calibri"/>
                        <a:ea typeface="Times New Roman"/>
                        <a:cs typeface="Times New Roman"/>
                      </a:endParaRPr>
                    </a:p>
                  </a:txBody>
                  <a:tcPr marL="68580" marR="68580" marT="0" marB="0"/>
                </a:tc>
              </a:tr>
              <a:tr h="303450">
                <a:tc>
                  <a:txBody>
                    <a:bodyPr/>
                    <a:lstStyle/>
                    <a:p>
                      <a:pPr marL="0" marR="0">
                        <a:lnSpc>
                          <a:spcPct val="115000"/>
                        </a:lnSpc>
                        <a:spcBef>
                          <a:spcPts val="0"/>
                        </a:spcBef>
                        <a:spcAft>
                          <a:spcPts val="0"/>
                        </a:spcAft>
                      </a:pPr>
                      <a:r>
                        <a:rPr lang="es-EC" sz="1400" dirty="0">
                          <a:effectLst/>
                        </a:rPr>
                        <a:t>Mano de Obra</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EC" sz="1400" dirty="0">
                          <a:effectLst/>
                        </a:rPr>
                        <a:t>270,00</a:t>
                      </a:r>
                      <a:endParaRPr lang="en-US" sz="1400" dirty="0">
                        <a:effectLst/>
                        <a:latin typeface="Calibri"/>
                        <a:ea typeface="Times New Roman"/>
                        <a:cs typeface="Times New Roman"/>
                      </a:endParaRPr>
                    </a:p>
                  </a:txBody>
                  <a:tcPr marL="68580" marR="68580" marT="0" marB="0"/>
                </a:tc>
              </a:tr>
              <a:tr h="303450">
                <a:tc>
                  <a:txBody>
                    <a:bodyPr/>
                    <a:lstStyle/>
                    <a:p>
                      <a:pPr marL="0" marR="0">
                        <a:lnSpc>
                          <a:spcPct val="115000"/>
                        </a:lnSpc>
                        <a:spcBef>
                          <a:spcPts val="0"/>
                        </a:spcBef>
                        <a:spcAft>
                          <a:spcPts val="0"/>
                        </a:spcAft>
                      </a:pPr>
                      <a:r>
                        <a:rPr lang="es-EC" sz="1400" dirty="0">
                          <a:effectLst/>
                        </a:rPr>
                        <a:t>Construcción, montaje y validación</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EC" sz="1400" dirty="0">
                          <a:effectLst/>
                        </a:rPr>
                        <a:t> </a:t>
                      </a:r>
                      <a:endParaRPr lang="en-US" sz="1400" dirty="0">
                        <a:effectLst/>
                        <a:latin typeface="Calibri"/>
                        <a:ea typeface="Times New Roman"/>
                        <a:cs typeface="Times New Roman"/>
                      </a:endParaRPr>
                    </a:p>
                  </a:txBody>
                  <a:tcPr marL="68580" marR="68580" marT="0" marB="0"/>
                </a:tc>
              </a:tr>
              <a:tr h="303450">
                <a:tc>
                  <a:txBody>
                    <a:bodyPr/>
                    <a:lstStyle/>
                    <a:p>
                      <a:pPr marL="0" marR="0">
                        <a:lnSpc>
                          <a:spcPct val="115000"/>
                        </a:lnSpc>
                        <a:spcBef>
                          <a:spcPts val="0"/>
                        </a:spcBef>
                        <a:spcAft>
                          <a:spcPts val="0"/>
                        </a:spcAft>
                      </a:pPr>
                      <a:r>
                        <a:rPr lang="es-EC" sz="1400" dirty="0">
                          <a:effectLst/>
                        </a:rPr>
                        <a:t>Puesta a Punto y Operación</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EC" sz="1400" dirty="0">
                          <a:effectLst/>
                        </a:rPr>
                        <a:t>196,00</a:t>
                      </a:r>
                      <a:endParaRPr lang="en-US" sz="1400" dirty="0">
                        <a:effectLst/>
                        <a:latin typeface="Calibri"/>
                        <a:ea typeface="Times New Roman"/>
                        <a:cs typeface="Times New Roman"/>
                      </a:endParaRPr>
                    </a:p>
                  </a:txBody>
                  <a:tcPr marL="68580" marR="68580" marT="0" marB="0"/>
                </a:tc>
              </a:tr>
              <a:tr h="303450">
                <a:tc>
                  <a:txBody>
                    <a:bodyPr/>
                    <a:lstStyle/>
                    <a:p>
                      <a:pPr marL="0" marR="0">
                        <a:lnSpc>
                          <a:spcPct val="115000"/>
                        </a:lnSpc>
                        <a:spcBef>
                          <a:spcPts val="0"/>
                        </a:spcBef>
                        <a:spcAft>
                          <a:spcPts val="0"/>
                        </a:spcAft>
                      </a:pPr>
                      <a:r>
                        <a:rPr lang="es-EC" sz="1400" dirty="0">
                          <a:effectLst/>
                        </a:rPr>
                        <a:t>Pruebas de validación</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EC" sz="1400" dirty="0">
                          <a:effectLst/>
                        </a:rPr>
                        <a:t>80,00</a:t>
                      </a:r>
                      <a:endParaRPr lang="en-US" sz="1400" dirty="0">
                        <a:effectLst/>
                        <a:latin typeface="Calibri"/>
                        <a:ea typeface="Times New Roman"/>
                        <a:cs typeface="Times New Roman"/>
                      </a:endParaRPr>
                    </a:p>
                  </a:txBody>
                  <a:tcPr marL="68580" marR="68580" marT="0" marB="0"/>
                </a:tc>
              </a:tr>
              <a:tr h="303450">
                <a:tc>
                  <a:txBody>
                    <a:bodyPr/>
                    <a:lstStyle/>
                    <a:p>
                      <a:pPr marL="0" marR="0">
                        <a:lnSpc>
                          <a:spcPct val="115000"/>
                        </a:lnSpc>
                        <a:spcBef>
                          <a:spcPts val="0"/>
                        </a:spcBef>
                        <a:spcAft>
                          <a:spcPts val="0"/>
                        </a:spcAft>
                      </a:pPr>
                      <a:r>
                        <a:rPr lang="es-EC" sz="1400" dirty="0">
                          <a:effectLst/>
                        </a:rPr>
                        <a:t>Materiales de operación</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EC" sz="1400" dirty="0">
                          <a:effectLst/>
                        </a:rPr>
                        <a:t>105,00</a:t>
                      </a:r>
                      <a:endParaRPr lang="en-US" sz="1400" dirty="0">
                        <a:effectLst/>
                        <a:latin typeface="Calibri"/>
                        <a:ea typeface="Times New Roman"/>
                        <a:cs typeface="Times New Roman"/>
                      </a:endParaRPr>
                    </a:p>
                  </a:txBody>
                  <a:tcPr marL="68580" marR="68580" marT="0" marB="0"/>
                </a:tc>
              </a:tr>
              <a:tr h="303450">
                <a:tc>
                  <a:txBody>
                    <a:bodyPr/>
                    <a:lstStyle/>
                    <a:p>
                      <a:pPr marL="0" marR="0">
                        <a:lnSpc>
                          <a:spcPct val="115000"/>
                        </a:lnSpc>
                        <a:spcBef>
                          <a:spcPts val="0"/>
                        </a:spcBef>
                        <a:spcAft>
                          <a:spcPts val="0"/>
                        </a:spcAft>
                      </a:pPr>
                      <a:r>
                        <a:rPr lang="es-EC" sz="1400" dirty="0">
                          <a:effectLst/>
                        </a:rPr>
                        <a:t>Gastos Generales</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EC" sz="1400" dirty="0">
                          <a:effectLst/>
                        </a:rPr>
                        <a:t> </a:t>
                      </a:r>
                      <a:endParaRPr lang="en-US" sz="1400" dirty="0">
                        <a:effectLst/>
                        <a:latin typeface="Calibri"/>
                        <a:ea typeface="Times New Roman"/>
                        <a:cs typeface="Times New Roman"/>
                      </a:endParaRPr>
                    </a:p>
                  </a:txBody>
                  <a:tcPr marL="68580" marR="68580" marT="0" marB="0"/>
                </a:tc>
              </a:tr>
              <a:tr h="303450">
                <a:tc>
                  <a:txBody>
                    <a:bodyPr/>
                    <a:lstStyle/>
                    <a:p>
                      <a:pPr marL="0" marR="0">
                        <a:lnSpc>
                          <a:spcPct val="115000"/>
                        </a:lnSpc>
                        <a:spcBef>
                          <a:spcPts val="0"/>
                        </a:spcBef>
                        <a:spcAft>
                          <a:spcPts val="0"/>
                        </a:spcAft>
                      </a:pPr>
                      <a:r>
                        <a:rPr lang="es-EC" sz="1400" dirty="0">
                          <a:effectLst/>
                        </a:rPr>
                        <a:t>Tabla </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EC" sz="1400" dirty="0">
                          <a:effectLst/>
                        </a:rPr>
                        <a:t>540,00</a:t>
                      </a:r>
                      <a:endParaRPr lang="en-US" sz="1400" dirty="0">
                        <a:effectLst/>
                        <a:latin typeface="Calibri"/>
                        <a:ea typeface="Times New Roman"/>
                        <a:cs typeface="Times New Roman"/>
                      </a:endParaRPr>
                    </a:p>
                  </a:txBody>
                  <a:tcPr marL="68580" marR="68580" marT="0" marB="0"/>
                </a:tc>
              </a:tr>
              <a:tr h="303450">
                <a:tc>
                  <a:txBody>
                    <a:bodyPr/>
                    <a:lstStyle/>
                    <a:p>
                      <a:pPr marL="0" marR="0">
                        <a:lnSpc>
                          <a:spcPct val="115000"/>
                        </a:lnSpc>
                        <a:spcBef>
                          <a:spcPts val="0"/>
                        </a:spcBef>
                        <a:spcAft>
                          <a:spcPts val="0"/>
                        </a:spcAft>
                      </a:pPr>
                      <a:r>
                        <a:rPr lang="es-EC" sz="1400" dirty="0">
                          <a:effectLst/>
                        </a:rPr>
                        <a:t>SUBTOTAL</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EC" sz="1400" dirty="0">
                          <a:effectLst/>
                        </a:rPr>
                        <a:t>6508,56</a:t>
                      </a:r>
                      <a:endParaRPr lang="en-US" sz="1400" dirty="0">
                        <a:effectLst/>
                        <a:latin typeface="Calibri"/>
                        <a:ea typeface="Times New Roman"/>
                        <a:cs typeface="Times New Roman"/>
                      </a:endParaRPr>
                    </a:p>
                  </a:txBody>
                  <a:tcPr marL="68580" marR="68580" marT="0" marB="0"/>
                </a:tc>
              </a:tr>
              <a:tr h="303450">
                <a:tc>
                  <a:txBody>
                    <a:bodyPr/>
                    <a:lstStyle/>
                    <a:p>
                      <a:pPr marL="0" marR="0">
                        <a:lnSpc>
                          <a:spcPct val="115000"/>
                        </a:lnSpc>
                        <a:spcBef>
                          <a:spcPts val="0"/>
                        </a:spcBef>
                        <a:spcAft>
                          <a:spcPts val="0"/>
                        </a:spcAft>
                      </a:pPr>
                      <a:r>
                        <a:rPr lang="es-EC" sz="1400" dirty="0">
                          <a:effectLst/>
                        </a:rPr>
                        <a:t>IMPREVISTOS 3,5%</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EC" sz="1400" dirty="0">
                          <a:effectLst/>
                        </a:rPr>
                        <a:t>227,80</a:t>
                      </a:r>
                      <a:endParaRPr lang="en-US" sz="1400" dirty="0">
                        <a:effectLst/>
                        <a:latin typeface="Calibri"/>
                        <a:ea typeface="Times New Roman"/>
                        <a:cs typeface="Times New Roman"/>
                      </a:endParaRPr>
                    </a:p>
                  </a:txBody>
                  <a:tcPr marL="68580" marR="68580" marT="0" marB="0"/>
                </a:tc>
              </a:tr>
              <a:tr h="303450">
                <a:tc>
                  <a:txBody>
                    <a:bodyPr/>
                    <a:lstStyle/>
                    <a:p>
                      <a:pPr marL="0" marR="0">
                        <a:lnSpc>
                          <a:spcPct val="115000"/>
                        </a:lnSpc>
                        <a:spcBef>
                          <a:spcPts val="0"/>
                        </a:spcBef>
                        <a:spcAft>
                          <a:spcPts val="0"/>
                        </a:spcAft>
                      </a:pPr>
                      <a:r>
                        <a:rPr lang="es-EC" sz="1400" dirty="0">
                          <a:effectLst/>
                        </a:rPr>
                        <a:t>COSTO TOTAL</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EC" sz="1400" dirty="0">
                          <a:effectLst/>
                        </a:rPr>
                        <a:t>6736,36</a:t>
                      </a:r>
                      <a:endParaRPr lang="en-US" sz="14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42865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3600" b="1" dirty="0" smtClean="0">
                <a:solidFill>
                  <a:schemeClr val="tx2"/>
                </a:solidFill>
              </a:rPr>
              <a:t>ALCANCE DEL PROYECTO</a:t>
            </a:r>
            <a:r>
              <a:rPr lang="en-US" sz="2800" b="1" dirty="0" smtClean="0"/>
              <a:t/>
            </a:r>
            <a:br>
              <a:rPr lang="en-US" sz="2800" b="1" dirty="0" smtClean="0"/>
            </a:br>
            <a:endParaRPr lang="en-US" dirty="0"/>
          </a:p>
        </p:txBody>
      </p:sp>
      <p:sp>
        <p:nvSpPr>
          <p:cNvPr id="3" name="2 Marcador de contenido"/>
          <p:cNvSpPr>
            <a:spLocks noGrp="1"/>
          </p:cNvSpPr>
          <p:nvPr>
            <p:ph idx="1"/>
          </p:nvPr>
        </p:nvSpPr>
        <p:spPr/>
        <p:txBody>
          <a:bodyPr/>
          <a:lstStyle/>
          <a:p>
            <a:endParaRPr lang="en-US" sz="2000" dirty="0"/>
          </a:p>
          <a:p>
            <a:r>
              <a:rPr lang="es-EC" sz="2400" dirty="0"/>
              <a:t>La trascendencia de este proyecto radica en permitir a los alumnos de la Universidad de las fuerzas armadas utilizar un horno basculante manual para  materiales no ferrosos y con los parámetros determinados. El diseño del horno basculante manual tendrá como capacidad hasta 150 kg para materiales no ferrosos con una temperatura máxima de 1200 °C. </a:t>
            </a:r>
            <a:endParaRPr lang="en-US" sz="2000" dirty="0"/>
          </a:p>
          <a:p>
            <a:endParaRPr lang="en-US" dirty="0"/>
          </a:p>
        </p:txBody>
      </p:sp>
    </p:spTree>
    <p:extLst>
      <p:ext uri="{BB962C8B-B14F-4D97-AF65-F5344CB8AC3E}">
        <p14:creationId xmlns:p14="http://schemas.microsoft.com/office/powerpoint/2010/main" val="515604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0"/>
            <a:ext cx="7886700" cy="1325563"/>
          </a:xfrm>
        </p:spPr>
        <p:txBody>
          <a:bodyPr/>
          <a:lstStyle/>
          <a:p>
            <a:pPr lvl="1" algn="ctr" rtl="0">
              <a:spcBef>
                <a:spcPct val="0"/>
              </a:spcBef>
            </a:pPr>
            <a:r>
              <a:rPr lang="es-EC" sz="3600" b="1" dirty="0" smtClean="0">
                <a:latin typeface="+mj-lt"/>
              </a:rPr>
              <a:t>CONCLUSIONES</a:t>
            </a:r>
            <a:r>
              <a:rPr lang="en-US" sz="2400" b="1" dirty="0" smtClean="0"/>
              <a:t/>
            </a:r>
            <a:br>
              <a:rPr lang="en-US" sz="2400" b="1" dirty="0" smtClean="0"/>
            </a:br>
            <a:endParaRPr lang="en-US" dirty="0"/>
          </a:p>
        </p:txBody>
      </p:sp>
      <p:sp>
        <p:nvSpPr>
          <p:cNvPr id="3" name="2 Marcador de contenido"/>
          <p:cNvSpPr>
            <a:spLocks noGrp="1"/>
          </p:cNvSpPr>
          <p:nvPr>
            <p:ph idx="1"/>
          </p:nvPr>
        </p:nvSpPr>
        <p:spPr>
          <a:xfrm>
            <a:off x="152400" y="1066800"/>
            <a:ext cx="8752764" cy="5486400"/>
          </a:xfrm>
        </p:spPr>
        <p:txBody>
          <a:bodyPr>
            <a:normAutofit fontScale="25000" lnSpcReduction="20000"/>
          </a:bodyPr>
          <a:lstStyle/>
          <a:p>
            <a:r>
              <a:rPr lang="es-EC" sz="6400" dirty="0"/>
              <a:t>El presente proyecto de acuerdo a sus dimensiones y parámetros funcionales cumple con el objetivo de  brindar apoyo didáctico al laboratorio de ciencia de los materiales.</a:t>
            </a:r>
            <a:endParaRPr lang="en-US" sz="6400" dirty="0"/>
          </a:p>
          <a:p>
            <a:endParaRPr lang="en-US" sz="6400" dirty="0"/>
          </a:p>
          <a:p>
            <a:r>
              <a:rPr lang="es-EC" sz="6400" dirty="0"/>
              <a:t>De acuerdo a los resultados obtenidos mediante el diseño y los parámetros de operación del horno de fundición de materiales no ferrosos, podemos decir que el comportamiento de este es el adecuado, ya que el material  obtenido se halla dentro de la calidad requerida. </a:t>
            </a:r>
            <a:endParaRPr lang="en-US" sz="6400" dirty="0"/>
          </a:p>
          <a:p>
            <a:endParaRPr lang="en-US" sz="6400" dirty="0"/>
          </a:p>
          <a:p>
            <a:r>
              <a:rPr lang="es-EC" sz="6400" dirty="0"/>
              <a:t>El proceso de combustión y de transferencia de calor con el diseño aplicado permitirá un aprovechamiento superior de la capacidad calórica de combustible.</a:t>
            </a:r>
            <a:endParaRPr lang="en-US" sz="6400" dirty="0"/>
          </a:p>
          <a:p>
            <a:pPr marL="114300" indent="0">
              <a:buNone/>
            </a:pPr>
            <a:endParaRPr lang="en-US" sz="6400" dirty="0"/>
          </a:p>
          <a:p>
            <a:r>
              <a:rPr lang="es-EC" sz="6400" dirty="0"/>
              <a:t>Se realizó la validación del equipo registrando los datos de su operación en tiempo real, evidenciando un perfecto funcionamiento el cual permitió finalizar esta investigación.</a:t>
            </a:r>
            <a:endParaRPr lang="en-US" sz="6400" dirty="0"/>
          </a:p>
          <a:p>
            <a:endParaRPr lang="en-US" sz="6400" dirty="0"/>
          </a:p>
          <a:p>
            <a:r>
              <a:rPr lang="es-EC" sz="6400" dirty="0"/>
              <a:t>Al obtener una temperatura de </a:t>
            </a:r>
            <a:r>
              <a:rPr lang="es-EC" sz="6400" dirty="0" smtClean="0"/>
              <a:t>29°C </a:t>
            </a:r>
            <a:r>
              <a:rPr lang="es-EC" sz="6400" dirty="0"/>
              <a:t>en las paredes del horno cuando se ha fundido el material brinda seguridad al operario y los alumnos que realicen prácticas de laboratorio con este proyecto.</a:t>
            </a:r>
            <a:endParaRPr lang="en-US" sz="6400" dirty="0"/>
          </a:p>
          <a:p>
            <a:endParaRPr lang="en-US" sz="6400" dirty="0"/>
          </a:p>
        </p:txBody>
      </p:sp>
    </p:spTree>
    <p:extLst>
      <p:ext uri="{BB962C8B-B14F-4D97-AF65-F5344CB8AC3E}">
        <p14:creationId xmlns:p14="http://schemas.microsoft.com/office/powerpoint/2010/main" val="3466545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0"/>
            <a:ext cx="7886700" cy="1325563"/>
          </a:xfrm>
        </p:spPr>
        <p:txBody>
          <a:bodyPr/>
          <a:lstStyle/>
          <a:p>
            <a:pPr algn="ctr"/>
            <a:r>
              <a:rPr lang="es-EC" b="1" dirty="0"/>
              <a:t>CONCLUSIONES</a:t>
            </a:r>
            <a:endParaRPr lang="es-EC" dirty="0"/>
          </a:p>
        </p:txBody>
      </p:sp>
      <p:sp>
        <p:nvSpPr>
          <p:cNvPr id="3" name="2 Marcador de contenido"/>
          <p:cNvSpPr>
            <a:spLocks noGrp="1"/>
          </p:cNvSpPr>
          <p:nvPr>
            <p:ph idx="1"/>
          </p:nvPr>
        </p:nvSpPr>
        <p:spPr>
          <a:xfrm>
            <a:off x="381000" y="990600"/>
            <a:ext cx="8534400" cy="4953000"/>
          </a:xfrm>
        </p:spPr>
        <p:txBody>
          <a:bodyPr>
            <a:normAutofit fontScale="70000" lnSpcReduction="20000"/>
          </a:bodyPr>
          <a:lstStyle/>
          <a:p>
            <a:r>
              <a:rPr lang="es-EC" sz="2900" dirty="0"/>
              <a:t>La selección de material fue considerando  altos estándares de calidad, garantizando una larga vida útil del horno de fundición de materiales no ferrosos.</a:t>
            </a:r>
            <a:endParaRPr lang="en-US" sz="2900" dirty="0"/>
          </a:p>
          <a:p>
            <a:endParaRPr lang="en-US" sz="2900" dirty="0"/>
          </a:p>
          <a:p>
            <a:r>
              <a:rPr lang="es-EC" sz="2900" dirty="0"/>
              <a:t>De acuerdo a la investigación y cálculos de diseño se pudo identificar las variables de proceso que involucran la fundición de materiales no ferrosos.</a:t>
            </a:r>
            <a:endParaRPr lang="en-US" sz="2900" dirty="0"/>
          </a:p>
          <a:p>
            <a:endParaRPr lang="en-US" sz="2900" dirty="0"/>
          </a:p>
          <a:p>
            <a:r>
              <a:rPr lang="es-EC" sz="2900" dirty="0"/>
              <a:t>Se Determina al Diésel como  fuente de energía más factible que alimentara al horno.</a:t>
            </a:r>
            <a:endParaRPr lang="en-US" sz="2900" dirty="0"/>
          </a:p>
          <a:p>
            <a:pPr marL="0" indent="0">
              <a:buNone/>
            </a:pPr>
            <a:endParaRPr lang="en-US" sz="2900" dirty="0"/>
          </a:p>
          <a:p>
            <a:r>
              <a:rPr lang="es-EC" sz="2900" dirty="0"/>
              <a:t>Se realizó pruebas de eficiencia y de potencia del horno basculante para lograr una fundición homogénea corroborando los cálculos de diseño </a:t>
            </a:r>
            <a:endParaRPr lang="en-US" sz="2900" dirty="0"/>
          </a:p>
          <a:p>
            <a:endParaRPr lang="en-US" sz="2900" dirty="0"/>
          </a:p>
          <a:p>
            <a:r>
              <a:rPr lang="es-EC" sz="2900" dirty="0"/>
              <a:t>Se elaboró guías de prácticas de laboratorio, un manual de funcionamiento, mantenimiento y seguridad del horno de fundición de materiales no ferrosos para el adecuado uso por parte de los estudiantes que utilizan el laboratorio de ciencia de los materiales.</a:t>
            </a:r>
            <a:endParaRPr lang="en-US" sz="2900" dirty="0"/>
          </a:p>
          <a:p>
            <a:endParaRPr lang="en-US" dirty="0"/>
          </a:p>
          <a:p>
            <a:endParaRPr lang="es-EC" dirty="0"/>
          </a:p>
        </p:txBody>
      </p:sp>
    </p:spTree>
    <p:extLst>
      <p:ext uri="{BB962C8B-B14F-4D97-AF65-F5344CB8AC3E}">
        <p14:creationId xmlns:p14="http://schemas.microsoft.com/office/powerpoint/2010/main" val="1775711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0"/>
            <a:ext cx="7886700" cy="1325563"/>
          </a:xfrm>
        </p:spPr>
        <p:txBody>
          <a:bodyPr/>
          <a:lstStyle/>
          <a:p>
            <a:pPr lvl="1" algn="ctr" rtl="0">
              <a:spcBef>
                <a:spcPct val="0"/>
              </a:spcBef>
            </a:pPr>
            <a:r>
              <a:rPr lang="es-EC" sz="3600" b="1" dirty="0" smtClean="0">
                <a:latin typeface="+mj-lt"/>
              </a:rPr>
              <a:t>RECOMENDACIONES</a:t>
            </a:r>
            <a:r>
              <a:rPr lang="en-US" sz="2400" b="1" dirty="0"/>
              <a:t/>
            </a:r>
            <a:br>
              <a:rPr lang="en-US" sz="2400" b="1" dirty="0"/>
            </a:br>
            <a:endParaRPr lang="en-US" dirty="0"/>
          </a:p>
        </p:txBody>
      </p:sp>
      <p:sp>
        <p:nvSpPr>
          <p:cNvPr id="3" name="2 Marcador de contenido"/>
          <p:cNvSpPr>
            <a:spLocks noGrp="1"/>
          </p:cNvSpPr>
          <p:nvPr>
            <p:ph idx="1"/>
          </p:nvPr>
        </p:nvSpPr>
        <p:spPr>
          <a:xfrm>
            <a:off x="152400" y="990600"/>
            <a:ext cx="8839200" cy="5486400"/>
          </a:xfrm>
        </p:spPr>
        <p:txBody>
          <a:bodyPr>
            <a:normAutofit fontScale="85000" lnSpcReduction="20000"/>
          </a:bodyPr>
          <a:lstStyle/>
          <a:p>
            <a:pPr lvl="0"/>
            <a:r>
              <a:rPr lang="es-EC" dirty="0"/>
              <a:t>Tener cuidado al momento de encender el quemador realizar el arranque seguro del equipo para evitar accidentes</a:t>
            </a:r>
            <a:endParaRPr lang="en-US" dirty="0"/>
          </a:p>
          <a:p>
            <a:endParaRPr lang="en-US" dirty="0"/>
          </a:p>
          <a:p>
            <a:pPr lvl="0"/>
            <a:r>
              <a:rPr lang="es-EC" dirty="0"/>
              <a:t>Se requiere conseguir arena y moldes para que se pueda obtener productos terminados los mismos que crearan el interés del estudiante para realizar las prácticas de laboratorio</a:t>
            </a:r>
            <a:endParaRPr lang="en-US" dirty="0"/>
          </a:p>
          <a:p>
            <a:endParaRPr lang="en-US" dirty="0"/>
          </a:p>
          <a:p>
            <a:pPr lvl="0"/>
            <a:r>
              <a:rPr lang="es-EC" dirty="0"/>
              <a:t>Se recomienda utilizar equipo de protección y seguridad industrial básicos para trabajar en fundición de materiales no ferrosos como son gafas,  guantes de cuero y guantes de amianto</a:t>
            </a:r>
            <a:endParaRPr lang="en-US" dirty="0"/>
          </a:p>
          <a:p>
            <a:endParaRPr lang="en-US" dirty="0"/>
          </a:p>
          <a:p>
            <a:pPr lvl="0"/>
            <a:r>
              <a:rPr lang="es-EC" dirty="0"/>
              <a:t>Se recomienda tener cerca de este equipo un extintor de incendios</a:t>
            </a:r>
            <a:endParaRPr lang="en-US" dirty="0"/>
          </a:p>
          <a:p>
            <a:endParaRPr lang="en-US" dirty="0"/>
          </a:p>
          <a:p>
            <a:pPr lvl="0"/>
            <a:r>
              <a:rPr lang="es-EC" dirty="0"/>
              <a:t>Para la operación del horno es necesario seguir la secuencia descrita en el manual de funcionamiento del horno.</a:t>
            </a:r>
            <a:endParaRPr lang="en-US" dirty="0"/>
          </a:p>
          <a:p>
            <a:endParaRPr lang="en-US" dirty="0"/>
          </a:p>
        </p:txBody>
      </p:sp>
    </p:spTree>
    <p:extLst>
      <p:ext uri="{BB962C8B-B14F-4D97-AF65-F5344CB8AC3E}">
        <p14:creationId xmlns:p14="http://schemas.microsoft.com/office/powerpoint/2010/main" val="37625028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2667000"/>
            <a:ext cx="7620000" cy="1143000"/>
          </a:xfrm>
        </p:spPr>
        <p:txBody>
          <a:bodyPr/>
          <a:lstStyle/>
          <a:p>
            <a:pPr algn="ctr"/>
            <a:r>
              <a:rPr lang="en-US" dirty="0" smtClean="0"/>
              <a:t>GRACIAS</a:t>
            </a:r>
            <a:endParaRPr lang="en-US" dirty="0"/>
          </a:p>
        </p:txBody>
      </p:sp>
    </p:spTree>
    <p:extLst>
      <p:ext uri="{BB962C8B-B14F-4D97-AF65-F5344CB8AC3E}">
        <p14:creationId xmlns:p14="http://schemas.microsoft.com/office/powerpoint/2010/main" val="2070265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3600" b="1" dirty="0" smtClean="0">
                <a:solidFill>
                  <a:schemeClr val="tx2"/>
                </a:solidFill>
              </a:rPr>
              <a:t>HORNOS DE FUNDICIÓN</a:t>
            </a:r>
            <a:r>
              <a:rPr lang="en-US" sz="2800" b="1" dirty="0" smtClean="0"/>
              <a:t/>
            </a:r>
            <a:br>
              <a:rPr lang="en-US" sz="2800" b="1" dirty="0" smtClean="0"/>
            </a:br>
            <a:endParaRPr lang="en-US" dirty="0"/>
          </a:p>
        </p:txBody>
      </p:sp>
      <p:sp>
        <p:nvSpPr>
          <p:cNvPr id="3" name="2 Marcador de contenido"/>
          <p:cNvSpPr>
            <a:spLocks noGrp="1"/>
          </p:cNvSpPr>
          <p:nvPr>
            <p:ph idx="1"/>
          </p:nvPr>
        </p:nvSpPr>
        <p:spPr/>
        <p:txBody>
          <a:bodyPr/>
          <a:lstStyle/>
          <a:p>
            <a:pPr lvl="1"/>
            <a:endParaRPr lang="en-US" sz="2000" dirty="0"/>
          </a:p>
          <a:p>
            <a:r>
              <a:rPr lang="es-EC" sz="2400" dirty="0"/>
              <a:t>Un horno de fundición es una maquina usada para obtener metales a partir de </a:t>
            </a:r>
            <a:r>
              <a:rPr lang="es-EC" sz="2400" dirty="0" smtClean="0"/>
              <a:t>minerales(y o reprocesar metales de piezas de desechos conocidos como chatarras). </a:t>
            </a:r>
            <a:endParaRPr lang="en-US" dirty="0"/>
          </a:p>
        </p:txBody>
      </p:sp>
    </p:spTree>
    <p:extLst>
      <p:ext uri="{BB962C8B-B14F-4D97-AF65-F5344CB8AC3E}">
        <p14:creationId xmlns:p14="http://schemas.microsoft.com/office/powerpoint/2010/main" val="382884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C" sz="3600" b="1" dirty="0" smtClean="0">
                <a:solidFill>
                  <a:schemeClr val="tx2"/>
                </a:solidFill>
              </a:rPr>
              <a:t>Hornos usados para la fundición</a:t>
            </a:r>
            <a:r>
              <a:rPr lang="en-US" sz="2400" b="1" dirty="0" smtClean="0"/>
              <a:t/>
            </a:r>
            <a:br>
              <a:rPr lang="en-US" sz="2400" b="1" dirty="0" smtClean="0"/>
            </a:br>
            <a:endParaRPr lang="en-US" dirty="0"/>
          </a:p>
        </p:txBody>
      </p:sp>
      <p:sp>
        <p:nvSpPr>
          <p:cNvPr id="3" name="2 Marcador de contenido"/>
          <p:cNvSpPr>
            <a:spLocks noGrp="1"/>
          </p:cNvSpPr>
          <p:nvPr>
            <p:ph idx="1"/>
          </p:nvPr>
        </p:nvSpPr>
        <p:spPr>
          <a:xfrm>
            <a:off x="609600" y="1066800"/>
            <a:ext cx="8382000" cy="5029200"/>
          </a:xfrm>
        </p:spPr>
        <p:txBody>
          <a:bodyPr>
            <a:normAutofit fontScale="85000" lnSpcReduction="20000"/>
          </a:bodyPr>
          <a:lstStyle/>
          <a:p>
            <a:pPr marL="114300" indent="0">
              <a:buNone/>
            </a:pPr>
            <a:r>
              <a:rPr lang="es-EC" sz="2400" dirty="0"/>
              <a:t> </a:t>
            </a:r>
            <a:endParaRPr lang="en-US" sz="2000" dirty="0"/>
          </a:p>
          <a:p>
            <a:pPr marL="114300" indent="0">
              <a:buNone/>
            </a:pPr>
            <a:r>
              <a:rPr lang="es-EC" sz="2400" dirty="0"/>
              <a:t>Los hornos que se usan para fundir metales y sus aleaciones varían mucho en capacidad y </a:t>
            </a:r>
            <a:r>
              <a:rPr lang="es-EC" sz="2400" dirty="0" smtClean="0"/>
              <a:t>tamaño.</a:t>
            </a:r>
          </a:p>
          <a:p>
            <a:pPr marL="114300" indent="0">
              <a:buNone/>
            </a:pPr>
            <a:endParaRPr lang="es-EC" sz="2400" dirty="0"/>
          </a:p>
          <a:p>
            <a:pPr marL="114300" indent="0">
              <a:buNone/>
            </a:pPr>
            <a:r>
              <a:rPr lang="es-EC" sz="2400" dirty="0" smtClean="0"/>
              <a:t> </a:t>
            </a:r>
            <a:r>
              <a:rPr lang="es-EC" sz="2400" dirty="0"/>
              <a:t>El tipo de horno usado para un proceso de fundición queda determinado por los siguientes factores</a:t>
            </a:r>
            <a:r>
              <a:rPr lang="es-EC" sz="2400" dirty="0" smtClean="0"/>
              <a:t>:</a:t>
            </a:r>
          </a:p>
          <a:p>
            <a:pPr marL="114300" indent="0">
              <a:buNone/>
            </a:pPr>
            <a:endParaRPr lang="en-US" sz="2000" dirty="0"/>
          </a:p>
          <a:p>
            <a:r>
              <a:rPr lang="es-EC" sz="2400" dirty="0"/>
              <a:t>La necesidad de fundir el tipo de material base o su aleación tan rápidamente como sea posible y elevarla a la temperatura de vaciado requerida</a:t>
            </a:r>
            <a:r>
              <a:rPr lang="es-EC" sz="2400" dirty="0" smtClean="0"/>
              <a:t>.</a:t>
            </a:r>
          </a:p>
          <a:p>
            <a:endParaRPr lang="en-US" sz="2000" dirty="0"/>
          </a:p>
          <a:p>
            <a:r>
              <a:rPr lang="es-EC" sz="2400" dirty="0"/>
              <a:t>La necesidad de mantener tanto la pureza de la carga, como precisión de su composición</a:t>
            </a:r>
            <a:r>
              <a:rPr lang="es-EC" sz="2400" dirty="0" smtClean="0"/>
              <a:t>.</a:t>
            </a:r>
          </a:p>
          <a:p>
            <a:endParaRPr lang="en-US" sz="2000" dirty="0"/>
          </a:p>
          <a:p>
            <a:r>
              <a:rPr lang="es-EC" sz="2400" dirty="0"/>
              <a:t>La cantidad de metal que se necesita que el horno funda</a:t>
            </a:r>
            <a:r>
              <a:rPr lang="es-EC" sz="2400" dirty="0" smtClean="0"/>
              <a:t>.</a:t>
            </a:r>
          </a:p>
          <a:p>
            <a:endParaRPr lang="en-US" sz="2000" dirty="0"/>
          </a:p>
          <a:p>
            <a:r>
              <a:rPr lang="es-EC" sz="2400" dirty="0"/>
              <a:t>El costo de operación del horno</a:t>
            </a:r>
            <a:endParaRPr lang="en-US" sz="2000" dirty="0"/>
          </a:p>
          <a:p>
            <a:endParaRPr lang="en-US" dirty="0"/>
          </a:p>
        </p:txBody>
      </p:sp>
    </p:spTree>
    <p:extLst>
      <p:ext uri="{BB962C8B-B14F-4D97-AF65-F5344CB8AC3E}">
        <p14:creationId xmlns:p14="http://schemas.microsoft.com/office/powerpoint/2010/main" val="2522392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C" sz="3600" b="1" dirty="0" smtClean="0">
                <a:solidFill>
                  <a:schemeClr val="tx2"/>
                </a:solidFill>
              </a:rPr>
              <a:t>TIPOS DE HORNOS DE FUNDICIÓN </a:t>
            </a:r>
            <a:r>
              <a:rPr lang="en-US" sz="2400" b="1" dirty="0" smtClean="0"/>
              <a:t/>
            </a:r>
            <a:br>
              <a:rPr lang="en-US" sz="2400" b="1" dirty="0" smtClean="0"/>
            </a:br>
            <a:endParaRPr lang="en-US" dirty="0"/>
          </a:p>
        </p:txBody>
      </p:sp>
      <p:sp>
        <p:nvSpPr>
          <p:cNvPr id="3" name="2 Marcador de contenido"/>
          <p:cNvSpPr>
            <a:spLocks noGrp="1"/>
          </p:cNvSpPr>
          <p:nvPr>
            <p:ph idx="1"/>
          </p:nvPr>
        </p:nvSpPr>
        <p:spPr>
          <a:xfrm>
            <a:off x="685800" y="1373849"/>
            <a:ext cx="7886700" cy="4351338"/>
          </a:xfrm>
        </p:spPr>
        <p:txBody>
          <a:bodyPr/>
          <a:lstStyle/>
          <a:p>
            <a:pPr marL="114300" indent="0">
              <a:buNone/>
            </a:pPr>
            <a:r>
              <a:rPr lang="es-EC" sz="2400" dirty="0"/>
              <a:t> </a:t>
            </a:r>
            <a:endParaRPr lang="en-US" sz="2000" dirty="0"/>
          </a:p>
          <a:p>
            <a:pPr marL="114300" indent="0">
              <a:buNone/>
            </a:pPr>
            <a:r>
              <a:rPr lang="es-EC" sz="2400" dirty="0" smtClean="0"/>
              <a:t>Los </a:t>
            </a:r>
            <a:r>
              <a:rPr lang="es-EC" sz="2400" dirty="0"/>
              <a:t>hay de diferentes tipos; convertidores de cubilote, de reverbero, rotativos, de crisol, eléctricos de inducción, eléctricos de resistencia, eléctricos de arco, basculantes, entre otros.</a:t>
            </a:r>
            <a:endParaRPr lang="en-US" sz="2000" dirty="0"/>
          </a:p>
          <a:p>
            <a:endParaRPr lang="en-US" dirty="0"/>
          </a:p>
        </p:txBody>
      </p:sp>
      <p:pic>
        <p:nvPicPr>
          <p:cNvPr id="4" name="3 Imagen" descr="C:\Users\D C\Downloads\convertidor1.gif"/>
          <p:cNvPicPr/>
          <p:nvPr/>
        </p:nvPicPr>
        <p:blipFill>
          <a:blip r:embed="rId2" cstate="print">
            <a:extLst>
              <a:ext uri="{28A0092B-C50C-407E-A947-70E740481C1C}">
                <a14:useLocalDpi xmlns:a14="http://schemas.microsoft.com/office/drawing/2010/main"/>
              </a:ext>
            </a:extLst>
          </a:blip>
          <a:srcRect/>
          <a:stretch>
            <a:fillRect/>
          </a:stretch>
        </p:blipFill>
        <p:spPr bwMode="auto">
          <a:xfrm>
            <a:off x="838200" y="3810001"/>
            <a:ext cx="2133600" cy="2057400"/>
          </a:xfrm>
          <a:prstGeom prst="rect">
            <a:avLst/>
          </a:prstGeom>
          <a:noFill/>
          <a:ln>
            <a:noFill/>
          </a:ln>
        </p:spPr>
      </p:pic>
      <p:pic>
        <p:nvPicPr>
          <p:cNvPr id="5" name="4 Imagen" descr="C:\Users\D C\Downloads\cubilote.gif"/>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200" y="3777642"/>
            <a:ext cx="2401570" cy="1947545"/>
          </a:xfrm>
          <a:prstGeom prst="rect">
            <a:avLst/>
          </a:prstGeom>
          <a:noFill/>
          <a:ln>
            <a:noFill/>
          </a:ln>
        </p:spPr>
      </p:pic>
      <p:pic>
        <p:nvPicPr>
          <p:cNvPr id="6" name="5 Imagen" descr="C:\Users\D C\Documents\Tesis\imagenes\horno de arco.gif"/>
          <p:cNvPicPr/>
          <p:nvPr/>
        </p:nvPicPr>
        <p:blipFill rotWithShape="1">
          <a:blip r:embed="rId4" cstate="screen">
            <a:extLst>
              <a:ext uri="{28A0092B-C50C-407E-A947-70E740481C1C}">
                <a14:useLocalDpi xmlns:a14="http://schemas.microsoft.com/office/drawing/2010/main"/>
              </a:ext>
            </a:extLst>
          </a:blip>
          <a:srcRect b="8267"/>
          <a:stretch/>
        </p:blipFill>
        <p:spPr bwMode="auto">
          <a:xfrm>
            <a:off x="5544559" y="4126231"/>
            <a:ext cx="1781175" cy="1424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787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3" algn="ctr" rtl="0">
              <a:spcBef>
                <a:spcPct val="0"/>
              </a:spcBef>
            </a:pPr>
            <a:r>
              <a:rPr lang="es-EC" sz="3600" b="1" dirty="0" smtClean="0">
                <a:solidFill>
                  <a:schemeClr val="tx2"/>
                </a:solidFill>
              </a:rPr>
              <a:t>HORNOS DE CRISOL</a:t>
            </a:r>
            <a:r>
              <a:rPr lang="en-US" sz="2000" b="1" dirty="0" smtClean="0"/>
              <a:t/>
            </a:r>
            <a:br>
              <a:rPr lang="en-US" sz="2000" b="1" dirty="0" smtClean="0"/>
            </a:br>
            <a:endParaRPr lang="en-US" dirty="0"/>
          </a:p>
        </p:txBody>
      </p:sp>
      <p:sp>
        <p:nvSpPr>
          <p:cNvPr id="3" name="2 Marcador de contenido"/>
          <p:cNvSpPr>
            <a:spLocks noGrp="1"/>
          </p:cNvSpPr>
          <p:nvPr>
            <p:ph idx="1"/>
          </p:nvPr>
        </p:nvSpPr>
        <p:spPr/>
        <p:txBody>
          <a:bodyPr/>
          <a:lstStyle/>
          <a:p>
            <a:pPr marL="114300" indent="0">
              <a:buNone/>
            </a:pPr>
            <a:r>
              <a:rPr lang="es-EC" sz="2400" dirty="0"/>
              <a:t> </a:t>
            </a:r>
            <a:endParaRPr lang="en-US" sz="2000" dirty="0"/>
          </a:p>
          <a:p>
            <a:pPr marL="114300" indent="0">
              <a:buNone/>
            </a:pPr>
            <a:r>
              <a:rPr lang="es-EC" sz="2400" dirty="0"/>
              <a:t>Pueden ser hornos de foso, hornos a nivel del suelo o bien hornos levantados respecto al suelo. El tipo de foso, suele calentarse por coque que se carga alrededor y por encima de los crisoles (que se </a:t>
            </a:r>
            <a:r>
              <a:rPr lang="es-EC" sz="2400" dirty="0" smtClean="0"/>
              <a:t>cierran </a:t>
            </a:r>
            <a:r>
              <a:rPr lang="es-EC" sz="2400" dirty="0"/>
              <a:t>con una tapa de refractario) para producir la fusión y el sobrecalentamiento </a:t>
            </a:r>
            <a:r>
              <a:rPr lang="es-EC" sz="2400" dirty="0" smtClean="0"/>
              <a:t>con la </a:t>
            </a:r>
            <a:r>
              <a:rPr lang="es-EC" sz="2400" dirty="0"/>
              <a:t>necesidad de cargar más coque. El combustible descansa sobre una parrilla bajo la cual hay un cenicero y foso de cenizas. </a:t>
            </a:r>
            <a:endParaRPr lang="en-US" dirty="0"/>
          </a:p>
        </p:txBody>
      </p:sp>
    </p:spTree>
    <p:extLst>
      <p:ext uri="{BB962C8B-B14F-4D97-AF65-F5344CB8AC3E}">
        <p14:creationId xmlns:p14="http://schemas.microsoft.com/office/powerpoint/2010/main" val="3282864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4" algn="ctr" rtl="0">
              <a:spcBef>
                <a:spcPct val="0"/>
              </a:spcBef>
            </a:pPr>
            <a:r>
              <a:rPr lang="es-EC" sz="3600" b="1" dirty="0" smtClean="0">
                <a:solidFill>
                  <a:schemeClr val="tx2"/>
                </a:solidFill>
              </a:rPr>
              <a:t>HORNOS BASCULANTES</a:t>
            </a:r>
            <a:r>
              <a:rPr lang="en-US" sz="2400" b="1" dirty="0" smtClean="0"/>
              <a:t/>
            </a:r>
            <a:br>
              <a:rPr lang="en-US" sz="2400" b="1" dirty="0" smtClean="0"/>
            </a:br>
            <a:r>
              <a:rPr lang="en-US" sz="1800" b="1" dirty="0" smtClean="0"/>
              <a:t/>
            </a:r>
            <a:br>
              <a:rPr lang="en-US" sz="1800" b="1" dirty="0" smtClean="0"/>
            </a:br>
            <a:endParaRPr lang="en-US" dirty="0"/>
          </a:p>
        </p:txBody>
      </p:sp>
      <p:sp>
        <p:nvSpPr>
          <p:cNvPr id="3" name="2 Marcador de contenido"/>
          <p:cNvSpPr>
            <a:spLocks noGrp="1"/>
          </p:cNvSpPr>
          <p:nvPr>
            <p:ph idx="1"/>
          </p:nvPr>
        </p:nvSpPr>
        <p:spPr/>
        <p:txBody>
          <a:bodyPr>
            <a:normAutofit/>
          </a:bodyPr>
          <a:lstStyle/>
          <a:p>
            <a:pPr marL="114300" indent="0">
              <a:buNone/>
            </a:pPr>
            <a:r>
              <a:rPr lang="es-EC" sz="2400" dirty="0"/>
              <a:t> </a:t>
            </a:r>
            <a:endParaRPr lang="en-US" sz="2000" dirty="0"/>
          </a:p>
          <a:p>
            <a:pPr marL="114300" indent="0">
              <a:buNone/>
            </a:pPr>
            <a:r>
              <a:rPr lang="es-EC" sz="2400" dirty="0"/>
              <a:t>Son hornos móviles apoyados sobre un sistema de sustentación. Usualmente se les utiliza cuando es necesaria una producción relativamente grande de una aleación determinada. El metal es transferido a los moldes en una cuchara o un crisol precalentado, con la excepción de casos especiales en que es vaciado </a:t>
            </a:r>
            <a:r>
              <a:rPr lang="es-EC" sz="2400" dirty="0" smtClean="0"/>
              <a:t>directamente</a:t>
            </a:r>
            <a:endParaRPr lang="en-US" dirty="0"/>
          </a:p>
        </p:txBody>
      </p:sp>
    </p:spTree>
    <p:extLst>
      <p:ext uri="{BB962C8B-B14F-4D97-AF65-F5344CB8AC3E}">
        <p14:creationId xmlns:p14="http://schemas.microsoft.com/office/powerpoint/2010/main" val="655227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857</TotalTime>
  <Words>2110</Words>
  <Application>Microsoft Office PowerPoint</Application>
  <PresentationFormat>Presentación en pantalla (4:3)</PresentationFormat>
  <Paragraphs>428</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Tema1</vt:lpstr>
      <vt:lpstr>  CARRERA DE INGENIERIA MECANICA </vt:lpstr>
      <vt:lpstr>OBJETIVO GENERAL </vt:lpstr>
      <vt:lpstr>OBJETIVOS ESPECÍFICOS </vt:lpstr>
      <vt:lpstr>ALCANCE DEL PROYECTO </vt:lpstr>
      <vt:lpstr>HORNOS DE FUNDICIÓN </vt:lpstr>
      <vt:lpstr>Hornos usados para la fundición </vt:lpstr>
      <vt:lpstr>TIPOS DE HORNOS DE FUNDICIÓN  </vt:lpstr>
      <vt:lpstr>HORNOS DE CRISOL </vt:lpstr>
      <vt:lpstr>HORNOS BASCULANTES  </vt:lpstr>
      <vt:lpstr>ELEMENTOS BÁSICOS DE UN HORNO DE FUNDICIÓN  </vt:lpstr>
      <vt:lpstr>CARACTERÍSTICAS</vt:lpstr>
      <vt:lpstr>SELECCIÓN DEL COMBUSTIBLE </vt:lpstr>
      <vt:lpstr>Tomando como 10 a lo más factible y 0 a lo menos factible el total refleja la alternativa más viable para el proyecto  Con esta tabla se puede concluir que la alternativa N1 es la mejor para este proyecto por lo tanto el combustible a usar es el diesel </vt:lpstr>
      <vt:lpstr>INFLUENCIA DEL MEDIO AMBIENTE Y CONDICIONES IDÓNEAS DE FUNCIONAMIENTO </vt:lpstr>
      <vt:lpstr>PARÁMETROS DE DISEÑO  </vt:lpstr>
      <vt:lpstr>DIMENSIONAMIENTO DEL DIÁMETRO EXTERIOR DEL HORNO </vt:lpstr>
      <vt:lpstr>DIMENSIONAMIENTO DEL DIÁMETRO EXTERIOR DEL HORNO </vt:lpstr>
      <vt:lpstr>DIMENSIONAMIENTO DE LA ALTURA DEL HORNO </vt:lpstr>
      <vt:lpstr>DIMENSIONAMIENTO DE LA ALTURA DEL HORNO</vt:lpstr>
      <vt:lpstr>CÁLCULO DEL CALOR ÚTIL  </vt:lpstr>
      <vt:lpstr>CÁLCULO DE CALOR QUE SE ENTREGA A LA CARGA METÁLICA </vt:lpstr>
      <vt:lpstr>CALOR QUE SE ENTREGA A LA CARGA METÁLICA</vt:lpstr>
      <vt:lpstr>CÁLCULO DEL CALOR ÚTIL</vt:lpstr>
      <vt:lpstr>CALCULO DE PÉRDIDAS DE ENERGÍA  </vt:lpstr>
      <vt:lpstr>BALANCE DE ENERGÍA  </vt:lpstr>
      <vt:lpstr>CALCULO DE LA EFICIENCIA DEL HORNO </vt:lpstr>
      <vt:lpstr>DISEÑO MECÁNICO  </vt:lpstr>
      <vt:lpstr>DISEÑO DE EJES </vt:lpstr>
      <vt:lpstr>SELECCIÓN DE RODAMIENTOS </vt:lpstr>
      <vt:lpstr>DIMENSIONAMIENTO DE LA SOLDADURA QUE UNE AL EJE CON EL CUERPO DEL HORNO </vt:lpstr>
      <vt:lpstr>DISEÑO DEL BASTIDOR  </vt:lpstr>
      <vt:lpstr>PUNTOS DE TOMA DE DATOS </vt:lpstr>
      <vt:lpstr>CURVAS Y DIAGRAMAS DE RESULTADOS </vt:lpstr>
      <vt:lpstr>PUNTOS DE TOMA DE DATOS </vt:lpstr>
      <vt:lpstr>CURVAS Y DIAGRAMAS DE RESULTADOS </vt:lpstr>
      <vt:lpstr>ANÁLISIS DE RESULTADOS DE PRUEBAS TÉRMICAS  </vt:lpstr>
      <vt:lpstr>ERRORES</vt:lpstr>
      <vt:lpstr>ANALISIS ECONOMICO-FINANCIERO </vt:lpstr>
      <vt:lpstr>GASTOS GENERALES  </vt:lpstr>
      <vt:lpstr>CONCLUSIONES </vt:lpstr>
      <vt:lpstr>CONCLUSIONES</vt:lpstr>
      <vt:lpstr>RECOMENDACIONES </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 C</cp:lastModifiedBy>
  <cp:revision>48</cp:revision>
  <dcterms:created xsi:type="dcterms:W3CDTF">2015-04-25T00:39:44Z</dcterms:created>
  <dcterms:modified xsi:type="dcterms:W3CDTF">2015-05-11T01:45:57Z</dcterms:modified>
</cp:coreProperties>
</file>