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9"/>
  </p:notesMasterIdLst>
  <p:sldIdLst>
    <p:sldId id="256" r:id="rId2"/>
    <p:sldId id="266" r:id="rId3"/>
    <p:sldId id="267" r:id="rId4"/>
    <p:sldId id="268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9" r:id="rId13"/>
    <p:sldId id="270" r:id="rId14"/>
    <p:sldId id="271" r:id="rId15"/>
    <p:sldId id="273" r:id="rId16"/>
    <p:sldId id="275" r:id="rId17"/>
    <p:sldId id="277" r:id="rId18"/>
    <p:sldId id="287" r:id="rId19"/>
    <p:sldId id="278" r:id="rId20"/>
    <p:sldId id="279" r:id="rId21"/>
    <p:sldId id="286" r:id="rId22"/>
    <p:sldId id="283" r:id="rId23"/>
    <p:sldId id="288" r:id="rId24"/>
    <p:sldId id="290" r:id="rId25"/>
    <p:sldId id="291" r:id="rId26"/>
    <p:sldId id="289" r:id="rId27"/>
    <p:sldId id="293" r:id="rId28"/>
    <p:sldId id="292" r:id="rId29"/>
    <p:sldId id="296" r:id="rId30"/>
    <p:sldId id="294" r:id="rId31"/>
    <p:sldId id="295" r:id="rId32"/>
    <p:sldId id="297" r:id="rId33"/>
    <p:sldId id="298" r:id="rId34"/>
    <p:sldId id="299" r:id="rId35"/>
    <p:sldId id="301" r:id="rId36"/>
    <p:sldId id="300" r:id="rId37"/>
    <p:sldId id="302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IEMP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IEMP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IEMP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IEMP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SIMULACION - VHOMBRE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Hoja3!$D$5:$E$5</c:f>
              <c:strCache>
                <c:ptCount val="2"/>
                <c:pt idx="0">
                  <c:v>ACIERTOS</c:v>
                </c:pt>
                <c:pt idx="1">
                  <c:v>DESACIERTOS</c:v>
                </c:pt>
              </c:strCache>
            </c:strRef>
          </c:cat>
          <c:val>
            <c:numRef>
              <c:f>Hoja3!$D$12:$E$12</c:f>
              <c:numCache>
                <c:formatCode>Estándar</c:formatCode>
                <c:ptCount val="2"/>
                <c:pt idx="0">
                  <c:v>26</c:v>
                </c:pt>
                <c:pt idx="1">
                  <c:v>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REAL - VOZ MUJER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Hoja4!$E$16:$F$16</c:f>
              <c:strCache>
                <c:ptCount val="2"/>
                <c:pt idx="0">
                  <c:v>ACIERTOS</c:v>
                </c:pt>
                <c:pt idx="1">
                  <c:v>DESACIERTOS</c:v>
                </c:pt>
              </c:strCache>
            </c:strRef>
          </c:cat>
          <c:val>
            <c:numRef>
              <c:f>Hoja4!$E$22:$F$22</c:f>
              <c:numCache>
                <c:formatCode>Estándar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REAL - VOZ HOMBRE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Hoja4!$E$16:$F$16</c:f>
              <c:strCache>
                <c:ptCount val="2"/>
                <c:pt idx="0">
                  <c:v>ACIERTOS</c:v>
                </c:pt>
                <c:pt idx="1">
                  <c:v>DESACIERTOS</c:v>
                </c:pt>
              </c:strCache>
            </c:strRef>
          </c:cat>
          <c:val>
            <c:numRef>
              <c:f>Hoja4!$E$22:$F$22</c:f>
              <c:numCache>
                <c:formatCode>Estándar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REAL - VOZ HOMBRE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Hoja4!$E$16:$F$16</c:f>
              <c:strCache>
                <c:ptCount val="2"/>
                <c:pt idx="0">
                  <c:v>ACIERTOS</c:v>
                </c:pt>
                <c:pt idx="1">
                  <c:v>DESACIERTOS</c:v>
                </c:pt>
              </c:strCache>
            </c:strRef>
          </c:cat>
          <c:val>
            <c:numRef>
              <c:f>Hoja4!$E$22:$F$22</c:f>
              <c:numCache>
                <c:formatCode>Estándar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E3661-D5B5-4C12-95FC-18B483BB8E88}" type="doc">
      <dgm:prSet loTypeId="urn:microsoft.com/office/officeart/2005/8/layout/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2A10CF7-D01B-4B44-ABDA-1F6222205C8B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Cambria" pitchFamily="18" charset="0"/>
            </a:rPr>
            <a:t>Planteamiento especificaciones del sistema</a:t>
          </a:r>
          <a:endParaRPr lang="es-EC" sz="1800" dirty="0">
            <a:latin typeface="Cambria" pitchFamily="18" charset="0"/>
          </a:endParaRPr>
        </a:p>
      </dgm:t>
    </dgm:pt>
    <dgm:pt modelId="{BE94E2E2-6F2E-4324-8B68-30656355F03C}" type="parTrans" cxnId="{EFAAA523-E7DA-457D-940E-6AE44DBC3C42}">
      <dgm:prSet/>
      <dgm:spPr/>
      <dgm:t>
        <a:bodyPr/>
        <a:lstStyle/>
        <a:p>
          <a:endParaRPr lang="es-EC"/>
        </a:p>
      </dgm:t>
    </dgm:pt>
    <dgm:pt modelId="{8A8B3B4D-6A55-444D-8A26-6AECE0C3CF55}" type="sibTrans" cxnId="{EFAAA523-E7DA-457D-940E-6AE44DBC3C42}">
      <dgm:prSet/>
      <dgm:spPr/>
      <dgm:t>
        <a:bodyPr/>
        <a:lstStyle/>
        <a:p>
          <a:endParaRPr lang="es-EC" dirty="0"/>
        </a:p>
      </dgm:t>
    </dgm:pt>
    <dgm:pt modelId="{0A65CDA8-293A-4A5F-A4DC-57047CC32DC6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Cambria" pitchFamily="18" charset="0"/>
            </a:rPr>
            <a:t>Análisis de las Arquitecturas de Control</a:t>
          </a:r>
          <a:endParaRPr lang="es-EC" sz="1800" dirty="0">
            <a:latin typeface="Cambria" pitchFamily="18" charset="0"/>
          </a:endParaRPr>
        </a:p>
      </dgm:t>
    </dgm:pt>
    <dgm:pt modelId="{5206F1F6-E85F-44C2-A90F-3F853A5909D8}" type="parTrans" cxnId="{4B7E76D0-5743-4705-944D-69E81152849E}">
      <dgm:prSet/>
      <dgm:spPr/>
      <dgm:t>
        <a:bodyPr/>
        <a:lstStyle/>
        <a:p>
          <a:endParaRPr lang="es-EC"/>
        </a:p>
      </dgm:t>
    </dgm:pt>
    <dgm:pt modelId="{B74F307A-A75D-4D52-BD00-F29DCAAA0831}" type="sibTrans" cxnId="{4B7E76D0-5743-4705-944D-69E81152849E}">
      <dgm:prSet/>
      <dgm:spPr/>
      <dgm:t>
        <a:bodyPr/>
        <a:lstStyle/>
        <a:p>
          <a:endParaRPr lang="es-EC" dirty="0"/>
        </a:p>
      </dgm:t>
    </dgm:pt>
    <dgm:pt modelId="{8D2587BA-8129-4D32-86F8-FDFF5B76F407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Cambria" pitchFamily="18" charset="0"/>
            </a:rPr>
            <a:t>Estudio de la plataforma de desarrollo y la plataforma física</a:t>
          </a:r>
          <a:endParaRPr lang="es-EC" sz="1800" dirty="0">
            <a:latin typeface="Cambria" pitchFamily="18" charset="0"/>
          </a:endParaRPr>
        </a:p>
      </dgm:t>
    </dgm:pt>
    <dgm:pt modelId="{A184255C-FE43-4ABF-A2EA-5203007F6F68}" type="parTrans" cxnId="{28C92489-49C0-42C0-958A-77271588E2C7}">
      <dgm:prSet/>
      <dgm:spPr/>
      <dgm:t>
        <a:bodyPr/>
        <a:lstStyle/>
        <a:p>
          <a:endParaRPr lang="es-EC"/>
        </a:p>
      </dgm:t>
    </dgm:pt>
    <dgm:pt modelId="{7BE54AC6-6F5B-47B6-96E3-434EF16DF0BB}" type="sibTrans" cxnId="{28C92489-49C0-42C0-958A-77271588E2C7}">
      <dgm:prSet/>
      <dgm:spPr/>
      <dgm:t>
        <a:bodyPr/>
        <a:lstStyle/>
        <a:p>
          <a:endParaRPr lang="es-EC" dirty="0"/>
        </a:p>
      </dgm:t>
    </dgm:pt>
    <dgm:pt modelId="{AA5AF563-7AB8-4EC8-BF07-7C1F120EDA6E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Cambria" pitchFamily="18" charset="0"/>
            </a:rPr>
            <a:t>Integración de </a:t>
          </a:r>
          <a:r>
            <a:rPr lang="es-EC" sz="1800" dirty="0" smtClean="0">
              <a:latin typeface="Cambria" pitchFamily="18" charset="0"/>
            </a:rPr>
            <a:t>Servicios</a:t>
          </a:r>
          <a:endParaRPr lang="es-EC" sz="1800" dirty="0">
            <a:latin typeface="Cambria" pitchFamily="18" charset="0"/>
          </a:endParaRPr>
        </a:p>
      </dgm:t>
    </dgm:pt>
    <dgm:pt modelId="{E37A9791-68B4-47CD-8655-D15E24C56531}" type="parTrans" cxnId="{F3039AA3-D84A-4416-AB80-93F85D6E49A6}">
      <dgm:prSet/>
      <dgm:spPr/>
      <dgm:t>
        <a:bodyPr/>
        <a:lstStyle/>
        <a:p>
          <a:endParaRPr lang="es-EC"/>
        </a:p>
      </dgm:t>
    </dgm:pt>
    <dgm:pt modelId="{EB9B0044-3488-4739-B942-34192506A80B}" type="sibTrans" cxnId="{F3039AA3-D84A-4416-AB80-93F85D6E49A6}">
      <dgm:prSet/>
      <dgm:spPr/>
      <dgm:t>
        <a:bodyPr/>
        <a:lstStyle/>
        <a:p>
          <a:endParaRPr lang="es-EC" dirty="0"/>
        </a:p>
      </dgm:t>
    </dgm:pt>
    <dgm:pt modelId="{44850069-B1B4-4CB8-B254-4F0ECECA4E02}">
      <dgm:prSet phldrT="[Texto]" custT="1"/>
      <dgm:spPr/>
      <dgm:t>
        <a:bodyPr/>
        <a:lstStyle/>
        <a:p>
          <a:pPr algn="ctr"/>
          <a:r>
            <a:rPr lang="es-EC" sz="1800" dirty="0">
              <a:latin typeface="Cambria" pitchFamily="18" charset="0"/>
            </a:rPr>
            <a:t>Pruebas</a:t>
          </a:r>
          <a:r>
            <a:rPr lang="es-EC" sz="1800" baseline="0" dirty="0">
              <a:latin typeface="Cambria" pitchFamily="18" charset="0"/>
            </a:rPr>
            <a:t> de </a:t>
          </a:r>
          <a:r>
            <a:rPr lang="es-EC" sz="1800" baseline="0" dirty="0" smtClean="0">
              <a:latin typeface="Cambria" pitchFamily="18" charset="0"/>
            </a:rPr>
            <a:t>desempeño </a:t>
          </a:r>
          <a:r>
            <a:rPr lang="es-EC" sz="1800" baseline="0" dirty="0" smtClean="0">
              <a:latin typeface="Cambria" pitchFamily="18" charset="0"/>
            </a:rPr>
            <a:t>del sistema en Ambiente Simulado</a:t>
          </a:r>
          <a:endParaRPr lang="es-EC" sz="1800" dirty="0">
            <a:latin typeface="Cambria" pitchFamily="18" charset="0"/>
          </a:endParaRPr>
        </a:p>
      </dgm:t>
    </dgm:pt>
    <dgm:pt modelId="{5D16751A-E464-422D-9283-BA422D73F363}" type="parTrans" cxnId="{957BC264-21A2-4304-B21A-99AE319DC875}">
      <dgm:prSet/>
      <dgm:spPr/>
      <dgm:t>
        <a:bodyPr/>
        <a:lstStyle/>
        <a:p>
          <a:endParaRPr lang="es-EC"/>
        </a:p>
      </dgm:t>
    </dgm:pt>
    <dgm:pt modelId="{F6A3735E-BD88-4A74-9205-07D84A683727}" type="sibTrans" cxnId="{957BC264-21A2-4304-B21A-99AE319DC875}">
      <dgm:prSet/>
      <dgm:spPr/>
      <dgm:t>
        <a:bodyPr/>
        <a:lstStyle/>
        <a:p>
          <a:endParaRPr lang="es-EC" dirty="0"/>
        </a:p>
      </dgm:t>
    </dgm:pt>
    <dgm:pt modelId="{8259A158-EAEC-4474-9CCA-F22CB24174BF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Cambria" pitchFamily="18" charset="0"/>
            </a:rPr>
            <a:t>Corrección y optimización del sistema</a:t>
          </a:r>
          <a:endParaRPr lang="es-EC" sz="1800" dirty="0">
            <a:latin typeface="Cambria" pitchFamily="18" charset="0"/>
          </a:endParaRPr>
        </a:p>
      </dgm:t>
    </dgm:pt>
    <dgm:pt modelId="{98454816-9A94-45C1-B3C7-2D05AB198ABB}" type="parTrans" cxnId="{42ED11A5-2787-43C3-971D-B4E914BBC941}">
      <dgm:prSet/>
      <dgm:spPr/>
      <dgm:t>
        <a:bodyPr/>
        <a:lstStyle/>
        <a:p>
          <a:endParaRPr lang="es-EC"/>
        </a:p>
      </dgm:t>
    </dgm:pt>
    <dgm:pt modelId="{DA856EE1-8F39-4517-9866-EAB5D7BB2AA3}" type="sibTrans" cxnId="{42ED11A5-2787-43C3-971D-B4E914BBC941}">
      <dgm:prSet/>
      <dgm:spPr/>
      <dgm:t>
        <a:bodyPr/>
        <a:lstStyle/>
        <a:p>
          <a:endParaRPr lang="es-EC" dirty="0"/>
        </a:p>
      </dgm:t>
    </dgm:pt>
    <dgm:pt modelId="{9FECA3A4-9943-48A0-8B34-0E398581BA33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Cambria" pitchFamily="18" charset="0"/>
            </a:rPr>
            <a:t>Implementación y pruebas Ambiente Real</a:t>
          </a:r>
          <a:endParaRPr lang="es-EC" sz="1800" dirty="0">
            <a:latin typeface="Cambria" pitchFamily="18" charset="0"/>
          </a:endParaRPr>
        </a:p>
      </dgm:t>
    </dgm:pt>
    <dgm:pt modelId="{71EECAB8-0CBE-41CB-BE41-243F8582E011}" type="parTrans" cxnId="{97448263-D794-4189-A8E0-7232EB71BBC5}">
      <dgm:prSet/>
      <dgm:spPr/>
      <dgm:t>
        <a:bodyPr/>
        <a:lstStyle/>
        <a:p>
          <a:endParaRPr lang="es-EC"/>
        </a:p>
      </dgm:t>
    </dgm:pt>
    <dgm:pt modelId="{D811C2B7-7724-4DB7-8582-328A1EF172F4}" type="sibTrans" cxnId="{97448263-D794-4189-A8E0-7232EB71BBC5}">
      <dgm:prSet/>
      <dgm:spPr/>
      <dgm:t>
        <a:bodyPr/>
        <a:lstStyle/>
        <a:p>
          <a:endParaRPr lang="es-EC"/>
        </a:p>
      </dgm:t>
    </dgm:pt>
    <dgm:pt modelId="{D772AF85-64CF-46BD-8C26-36C5ECF45AFA}" type="pres">
      <dgm:prSet presAssocID="{B47E3661-D5B5-4C12-95FC-18B483BB8E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214909-5D57-4627-B199-2F7398173637}" type="pres">
      <dgm:prSet presAssocID="{02A10CF7-D01B-4B44-ABDA-1F6222205C8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1330CB-4AA8-4BBF-BBB2-91ECEA5D9F16}" type="pres">
      <dgm:prSet presAssocID="{8A8B3B4D-6A55-444D-8A26-6AECE0C3CF55}" presName="sibTrans" presStyleLbl="sibTrans2D1" presStyleIdx="0" presStyleCnt="6"/>
      <dgm:spPr/>
      <dgm:t>
        <a:bodyPr/>
        <a:lstStyle/>
        <a:p>
          <a:endParaRPr lang="es-EC"/>
        </a:p>
      </dgm:t>
    </dgm:pt>
    <dgm:pt modelId="{E575EA08-3112-486C-AF55-EF72FFC2947D}" type="pres">
      <dgm:prSet presAssocID="{8A8B3B4D-6A55-444D-8A26-6AECE0C3CF55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6BDA739C-316B-46FB-A346-37ACE606EE41}" type="pres">
      <dgm:prSet presAssocID="{0A65CDA8-293A-4A5F-A4DC-57047CC32DC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8814E0-34ED-4BDC-94B8-2F89AF252EC7}" type="pres">
      <dgm:prSet presAssocID="{B74F307A-A75D-4D52-BD00-F29DCAAA0831}" presName="sibTrans" presStyleLbl="sibTrans2D1" presStyleIdx="1" presStyleCnt="6"/>
      <dgm:spPr/>
      <dgm:t>
        <a:bodyPr/>
        <a:lstStyle/>
        <a:p>
          <a:endParaRPr lang="es-EC"/>
        </a:p>
      </dgm:t>
    </dgm:pt>
    <dgm:pt modelId="{CBC6F974-B8D0-4072-926C-0535134DDB0E}" type="pres">
      <dgm:prSet presAssocID="{B74F307A-A75D-4D52-BD00-F29DCAAA0831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90E439F5-86D9-4708-ACE9-9A47DE2F247C}" type="pres">
      <dgm:prSet presAssocID="{8D2587BA-8129-4D32-86F8-FDFF5B76F40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B9CBA4-DCF5-4203-A009-BB1F9FCC363C}" type="pres">
      <dgm:prSet presAssocID="{7BE54AC6-6F5B-47B6-96E3-434EF16DF0BB}" presName="sibTrans" presStyleLbl="sibTrans2D1" presStyleIdx="2" presStyleCnt="6"/>
      <dgm:spPr/>
      <dgm:t>
        <a:bodyPr/>
        <a:lstStyle/>
        <a:p>
          <a:endParaRPr lang="es-EC"/>
        </a:p>
      </dgm:t>
    </dgm:pt>
    <dgm:pt modelId="{8089E9A5-770C-4F87-BFD6-C1CC80D6586B}" type="pres">
      <dgm:prSet presAssocID="{7BE54AC6-6F5B-47B6-96E3-434EF16DF0BB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92C50387-6ED6-44B5-A01C-68F571451F0F}" type="pres">
      <dgm:prSet presAssocID="{AA5AF563-7AB8-4EC8-BF07-7C1F120EDA6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653078-96CA-40B3-8071-AE2E5F2E60AA}" type="pres">
      <dgm:prSet presAssocID="{EB9B0044-3488-4739-B942-34192506A80B}" presName="sibTrans" presStyleLbl="sibTrans2D1" presStyleIdx="3" presStyleCnt="6"/>
      <dgm:spPr/>
      <dgm:t>
        <a:bodyPr/>
        <a:lstStyle/>
        <a:p>
          <a:endParaRPr lang="es-EC"/>
        </a:p>
      </dgm:t>
    </dgm:pt>
    <dgm:pt modelId="{5B4129A8-EA3A-40D9-88AF-F7507ED7CD9E}" type="pres">
      <dgm:prSet presAssocID="{EB9B0044-3488-4739-B942-34192506A80B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5E4CEE29-583A-4B92-8397-A8D1CB3575BE}" type="pres">
      <dgm:prSet presAssocID="{44850069-B1B4-4CB8-B254-4F0ECECA4E0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9332F7-2075-4AAD-B063-185448BA8E70}" type="pres">
      <dgm:prSet presAssocID="{F6A3735E-BD88-4A74-9205-07D84A683727}" presName="sibTrans" presStyleLbl="sibTrans2D1" presStyleIdx="4" presStyleCnt="6"/>
      <dgm:spPr/>
      <dgm:t>
        <a:bodyPr/>
        <a:lstStyle/>
        <a:p>
          <a:endParaRPr lang="es-EC"/>
        </a:p>
      </dgm:t>
    </dgm:pt>
    <dgm:pt modelId="{CDE508A9-B98B-42FA-A493-7838D26ED455}" type="pres">
      <dgm:prSet presAssocID="{F6A3735E-BD88-4A74-9205-07D84A683727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7FA2C910-86EB-4576-97B0-2FF84A0F6331}" type="pres">
      <dgm:prSet presAssocID="{8259A158-EAEC-4474-9CCA-F22CB24174B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712715-73DD-49D4-8744-5A3CB384BB0C}" type="pres">
      <dgm:prSet presAssocID="{DA856EE1-8F39-4517-9866-EAB5D7BB2AA3}" presName="sibTrans" presStyleLbl="sibTrans2D1" presStyleIdx="5" presStyleCnt="6"/>
      <dgm:spPr/>
      <dgm:t>
        <a:bodyPr/>
        <a:lstStyle/>
        <a:p>
          <a:endParaRPr lang="es-EC"/>
        </a:p>
      </dgm:t>
    </dgm:pt>
    <dgm:pt modelId="{583DA6AC-A968-49A4-9DDC-067BE03A9E13}" type="pres">
      <dgm:prSet presAssocID="{DA856EE1-8F39-4517-9866-EAB5D7BB2AA3}" presName="connectorText" presStyleLbl="sibTrans2D1" presStyleIdx="5" presStyleCnt="6"/>
      <dgm:spPr/>
      <dgm:t>
        <a:bodyPr/>
        <a:lstStyle/>
        <a:p>
          <a:endParaRPr lang="es-EC"/>
        </a:p>
      </dgm:t>
    </dgm:pt>
    <dgm:pt modelId="{977BFFE5-001A-4142-9474-8251F05296A2}" type="pres">
      <dgm:prSet presAssocID="{9FECA3A4-9943-48A0-8B34-0E398581BA3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959E59A-A753-4F17-AA86-D6680CCE05EE}" type="presOf" srcId="{7BE54AC6-6F5B-47B6-96E3-434EF16DF0BB}" destId="{5DB9CBA4-DCF5-4203-A009-BB1F9FCC363C}" srcOrd="0" destOrd="0" presId="urn:microsoft.com/office/officeart/2005/8/layout/process5"/>
    <dgm:cxn modelId="{E9E0A293-D6E6-4780-B852-AF65CAF03E92}" type="presOf" srcId="{9FECA3A4-9943-48A0-8B34-0E398581BA33}" destId="{977BFFE5-001A-4142-9474-8251F05296A2}" srcOrd="0" destOrd="0" presId="urn:microsoft.com/office/officeart/2005/8/layout/process5"/>
    <dgm:cxn modelId="{86D32191-A03B-4BC3-994A-A450A1F4A2F6}" type="presOf" srcId="{8A8B3B4D-6A55-444D-8A26-6AECE0C3CF55}" destId="{E575EA08-3112-486C-AF55-EF72FFC2947D}" srcOrd="1" destOrd="0" presId="urn:microsoft.com/office/officeart/2005/8/layout/process5"/>
    <dgm:cxn modelId="{89161BC3-04E2-4173-AA5F-5C21E9378C15}" type="presOf" srcId="{44850069-B1B4-4CB8-B254-4F0ECECA4E02}" destId="{5E4CEE29-583A-4B92-8397-A8D1CB3575BE}" srcOrd="0" destOrd="0" presId="urn:microsoft.com/office/officeart/2005/8/layout/process5"/>
    <dgm:cxn modelId="{32E6F879-8109-4315-B347-994407E93BA4}" type="presOf" srcId="{F6A3735E-BD88-4A74-9205-07D84A683727}" destId="{CDE508A9-B98B-42FA-A493-7838D26ED455}" srcOrd="1" destOrd="0" presId="urn:microsoft.com/office/officeart/2005/8/layout/process5"/>
    <dgm:cxn modelId="{3F4F68C5-CB60-461A-AC0A-8251EC2766D1}" type="presOf" srcId="{DA856EE1-8F39-4517-9866-EAB5D7BB2AA3}" destId="{583DA6AC-A968-49A4-9DDC-067BE03A9E13}" srcOrd="1" destOrd="0" presId="urn:microsoft.com/office/officeart/2005/8/layout/process5"/>
    <dgm:cxn modelId="{EEA1914B-D13D-4275-A272-92309DF1C397}" type="presOf" srcId="{EB9B0044-3488-4739-B942-34192506A80B}" destId="{5B4129A8-EA3A-40D9-88AF-F7507ED7CD9E}" srcOrd="1" destOrd="0" presId="urn:microsoft.com/office/officeart/2005/8/layout/process5"/>
    <dgm:cxn modelId="{4042D0F4-4E7E-4B4B-AF7E-584723B116E1}" type="presOf" srcId="{8259A158-EAEC-4474-9CCA-F22CB24174BF}" destId="{7FA2C910-86EB-4576-97B0-2FF84A0F6331}" srcOrd="0" destOrd="0" presId="urn:microsoft.com/office/officeart/2005/8/layout/process5"/>
    <dgm:cxn modelId="{7AD58449-24E3-4814-8E09-BC8C99ED09DA}" type="presOf" srcId="{B74F307A-A75D-4D52-BD00-F29DCAAA0831}" destId="{998814E0-34ED-4BDC-94B8-2F89AF252EC7}" srcOrd="0" destOrd="0" presId="urn:microsoft.com/office/officeart/2005/8/layout/process5"/>
    <dgm:cxn modelId="{C9FB13C8-7566-4246-9D68-0F662801A142}" type="presOf" srcId="{B47E3661-D5B5-4C12-95FC-18B483BB8E88}" destId="{D772AF85-64CF-46BD-8C26-36C5ECF45AFA}" srcOrd="0" destOrd="0" presId="urn:microsoft.com/office/officeart/2005/8/layout/process5"/>
    <dgm:cxn modelId="{42ED11A5-2787-43C3-971D-B4E914BBC941}" srcId="{B47E3661-D5B5-4C12-95FC-18B483BB8E88}" destId="{8259A158-EAEC-4474-9CCA-F22CB24174BF}" srcOrd="5" destOrd="0" parTransId="{98454816-9A94-45C1-B3C7-2D05AB198ABB}" sibTransId="{DA856EE1-8F39-4517-9866-EAB5D7BB2AA3}"/>
    <dgm:cxn modelId="{97448263-D794-4189-A8E0-7232EB71BBC5}" srcId="{B47E3661-D5B5-4C12-95FC-18B483BB8E88}" destId="{9FECA3A4-9943-48A0-8B34-0E398581BA33}" srcOrd="6" destOrd="0" parTransId="{71EECAB8-0CBE-41CB-BE41-243F8582E011}" sibTransId="{D811C2B7-7724-4DB7-8582-328A1EF172F4}"/>
    <dgm:cxn modelId="{4B7E76D0-5743-4705-944D-69E81152849E}" srcId="{B47E3661-D5B5-4C12-95FC-18B483BB8E88}" destId="{0A65CDA8-293A-4A5F-A4DC-57047CC32DC6}" srcOrd="1" destOrd="0" parTransId="{5206F1F6-E85F-44C2-A90F-3F853A5909D8}" sibTransId="{B74F307A-A75D-4D52-BD00-F29DCAAA0831}"/>
    <dgm:cxn modelId="{E2A0F176-2586-4DE9-85BA-2C0AD6659ABA}" type="presOf" srcId="{AA5AF563-7AB8-4EC8-BF07-7C1F120EDA6E}" destId="{92C50387-6ED6-44B5-A01C-68F571451F0F}" srcOrd="0" destOrd="0" presId="urn:microsoft.com/office/officeart/2005/8/layout/process5"/>
    <dgm:cxn modelId="{C5969E53-337B-4F2D-9188-5ACF0E83F7AD}" type="presOf" srcId="{02A10CF7-D01B-4B44-ABDA-1F6222205C8B}" destId="{76214909-5D57-4627-B199-2F7398173637}" srcOrd="0" destOrd="0" presId="urn:microsoft.com/office/officeart/2005/8/layout/process5"/>
    <dgm:cxn modelId="{957BC264-21A2-4304-B21A-99AE319DC875}" srcId="{B47E3661-D5B5-4C12-95FC-18B483BB8E88}" destId="{44850069-B1B4-4CB8-B254-4F0ECECA4E02}" srcOrd="4" destOrd="0" parTransId="{5D16751A-E464-422D-9283-BA422D73F363}" sibTransId="{F6A3735E-BD88-4A74-9205-07D84A683727}"/>
    <dgm:cxn modelId="{EFAAA523-E7DA-457D-940E-6AE44DBC3C42}" srcId="{B47E3661-D5B5-4C12-95FC-18B483BB8E88}" destId="{02A10CF7-D01B-4B44-ABDA-1F6222205C8B}" srcOrd="0" destOrd="0" parTransId="{BE94E2E2-6F2E-4324-8B68-30656355F03C}" sibTransId="{8A8B3B4D-6A55-444D-8A26-6AECE0C3CF55}"/>
    <dgm:cxn modelId="{F3039AA3-D84A-4416-AB80-93F85D6E49A6}" srcId="{B47E3661-D5B5-4C12-95FC-18B483BB8E88}" destId="{AA5AF563-7AB8-4EC8-BF07-7C1F120EDA6E}" srcOrd="3" destOrd="0" parTransId="{E37A9791-68B4-47CD-8655-D15E24C56531}" sibTransId="{EB9B0044-3488-4739-B942-34192506A80B}"/>
    <dgm:cxn modelId="{C9969240-81EB-4A19-9071-E28514DDE379}" type="presOf" srcId="{8D2587BA-8129-4D32-86F8-FDFF5B76F407}" destId="{90E439F5-86D9-4708-ACE9-9A47DE2F247C}" srcOrd="0" destOrd="0" presId="urn:microsoft.com/office/officeart/2005/8/layout/process5"/>
    <dgm:cxn modelId="{00965ED5-2E47-4D25-9E89-B6D445E8489F}" type="presOf" srcId="{0A65CDA8-293A-4A5F-A4DC-57047CC32DC6}" destId="{6BDA739C-316B-46FB-A346-37ACE606EE41}" srcOrd="0" destOrd="0" presId="urn:microsoft.com/office/officeart/2005/8/layout/process5"/>
    <dgm:cxn modelId="{124A8405-402A-4A84-800F-42CB61FAA3F5}" type="presOf" srcId="{DA856EE1-8F39-4517-9866-EAB5D7BB2AA3}" destId="{9A712715-73DD-49D4-8744-5A3CB384BB0C}" srcOrd="0" destOrd="0" presId="urn:microsoft.com/office/officeart/2005/8/layout/process5"/>
    <dgm:cxn modelId="{28C92489-49C0-42C0-958A-77271588E2C7}" srcId="{B47E3661-D5B5-4C12-95FC-18B483BB8E88}" destId="{8D2587BA-8129-4D32-86F8-FDFF5B76F407}" srcOrd="2" destOrd="0" parTransId="{A184255C-FE43-4ABF-A2EA-5203007F6F68}" sibTransId="{7BE54AC6-6F5B-47B6-96E3-434EF16DF0BB}"/>
    <dgm:cxn modelId="{F58769A3-4AF7-4006-8372-5550544BF4CD}" type="presOf" srcId="{B74F307A-A75D-4D52-BD00-F29DCAAA0831}" destId="{CBC6F974-B8D0-4072-926C-0535134DDB0E}" srcOrd="1" destOrd="0" presId="urn:microsoft.com/office/officeart/2005/8/layout/process5"/>
    <dgm:cxn modelId="{FB4B419A-E7DA-4DE0-9699-E8F5642053FD}" type="presOf" srcId="{7BE54AC6-6F5B-47B6-96E3-434EF16DF0BB}" destId="{8089E9A5-770C-4F87-BFD6-C1CC80D6586B}" srcOrd="1" destOrd="0" presId="urn:microsoft.com/office/officeart/2005/8/layout/process5"/>
    <dgm:cxn modelId="{2EA49186-3892-4A5B-B0CE-DEC2FC50624C}" type="presOf" srcId="{F6A3735E-BD88-4A74-9205-07D84A683727}" destId="{A89332F7-2075-4AAD-B063-185448BA8E70}" srcOrd="0" destOrd="0" presId="urn:microsoft.com/office/officeart/2005/8/layout/process5"/>
    <dgm:cxn modelId="{FA54F345-3008-45BB-8F02-F7FB5DF1F927}" type="presOf" srcId="{EB9B0044-3488-4739-B942-34192506A80B}" destId="{FB653078-96CA-40B3-8071-AE2E5F2E60AA}" srcOrd="0" destOrd="0" presId="urn:microsoft.com/office/officeart/2005/8/layout/process5"/>
    <dgm:cxn modelId="{F53FFBAA-3967-4174-8FD0-B1DE337D6CE7}" type="presOf" srcId="{8A8B3B4D-6A55-444D-8A26-6AECE0C3CF55}" destId="{BF1330CB-4AA8-4BBF-BBB2-91ECEA5D9F16}" srcOrd="0" destOrd="0" presId="urn:microsoft.com/office/officeart/2005/8/layout/process5"/>
    <dgm:cxn modelId="{08FF6767-A5FF-492D-9AA2-D97E3C88F56A}" type="presParOf" srcId="{D772AF85-64CF-46BD-8C26-36C5ECF45AFA}" destId="{76214909-5D57-4627-B199-2F7398173637}" srcOrd="0" destOrd="0" presId="urn:microsoft.com/office/officeart/2005/8/layout/process5"/>
    <dgm:cxn modelId="{AB21602E-6C57-469C-AB93-9DE558A3E2D4}" type="presParOf" srcId="{D772AF85-64CF-46BD-8C26-36C5ECF45AFA}" destId="{BF1330CB-4AA8-4BBF-BBB2-91ECEA5D9F16}" srcOrd="1" destOrd="0" presId="urn:microsoft.com/office/officeart/2005/8/layout/process5"/>
    <dgm:cxn modelId="{DA0CD1E1-C51E-4BBC-AC3C-CF418DAC4FF5}" type="presParOf" srcId="{BF1330CB-4AA8-4BBF-BBB2-91ECEA5D9F16}" destId="{E575EA08-3112-486C-AF55-EF72FFC2947D}" srcOrd="0" destOrd="0" presId="urn:microsoft.com/office/officeart/2005/8/layout/process5"/>
    <dgm:cxn modelId="{201DAD1D-1D7A-4667-95D1-1C84BD75CA2F}" type="presParOf" srcId="{D772AF85-64CF-46BD-8C26-36C5ECF45AFA}" destId="{6BDA739C-316B-46FB-A346-37ACE606EE41}" srcOrd="2" destOrd="0" presId="urn:microsoft.com/office/officeart/2005/8/layout/process5"/>
    <dgm:cxn modelId="{BF33F191-7754-4107-BFCC-B9038241A36B}" type="presParOf" srcId="{D772AF85-64CF-46BD-8C26-36C5ECF45AFA}" destId="{998814E0-34ED-4BDC-94B8-2F89AF252EC7}" srcOrd="3" destOrd="0" presId="urn:microsoft.com/office/officeart/2005/8/layout/process5"/>
    <dgm:cxn modelId="{05D2F090-8854-46EE-85CD-0E69DD66A39D}" type="presParOf" srcId="{998814E0-34ED-4BDC-94B8-2F89AF252EC7}" destId="{CBC6F974-B8D0-4072-926C-0535134DDB0E}" srcOrd="0" destOrd="0" presId="urn:microsoft.com/office/officeart/2005/8/layout/process5"/>
    <dgm:cxn modelId="{4BD17A11-64BB-45B5-AF57-6D72A38E6F50}" type="presParOf" srcId="{D772AF85-64CF-46BD-8C26-36C5ECF45AFA}" destId="{90E439F5-86D9-4708-ACE9-9A47DE2F247C}" srcOrd="4" destOrd="0" presId="urn:microsoft.com/office/officeart/2005/8/layout/process5"/>
    <dgm:cxn modelId="{5B6C793F-6215-4667-858D-2CECCCAFECD4}" type="presParOf" srcId="{D772AF85-64CF-46BD-8C26-36C5ECF45AFA}" destId="{5DB9CBA4-DCF5-4203-A009-BB1F9FCC363C}" srcOrd="5" destOrd="0" presId="urn:microsoft.com/office/officeart/2005/8/layout/process5"/>
    <dgm:cxn modelId="{AE4664F5-6701-431E-AF73-1FB8EC5E4B6B}" type="presParOf" srcId="{5DB9CBA4-DCF5-4203-A009-BB1F9FCC363C}" destId="{8089E9A5-770C-4F87-BFD6-C1CC80D6586B}" srcOrd="0" destOrd="0" presId="urn:microsoft.com/office/officeart/2005/8/layout/process5"/>
    <dgm:cxn modelId="{1FF2E72F-0B8E-44C0-93E4-802CD53442EF}" type="presParOf" srcId="{D772AF85-64CF-46BD-8C26-36C5ECF45AFA}" destId="{92C50387-6ED6-44B5-A01C-68F571451F0F}" srcOrd="6" destOrd="0" presId="urn:microsoft.com/office/officeart/2005/8/layout/process5"/>
    <dgm:cxn modelId="{320870F3-1337-4F51-9E94-A6ED742CD82C}" type="presParOf" srcId="{D772AF85-64CF-46BD-8C26-36C5ECF45AFA}" destId="{FB653078-96CA-40B3-8071-AE2E5F2E60AA}" srcOrd="7" destOrd="0" presId="urn:microsoft.com/office/officeart/2005/8/layout/process5"/>
    <dgm:cxn modelId="{EC4E3795-DA39-4BF7-8459-488FEDC86EBA}" type="presParOf" srcId="{FB653078-96CA-40B3-8071-AE2E5F2E60AA}" destId="{5B4129A8-EA3A-40D9-88AF-F7507ED7CD9E}" srcOrd="0" destOrd="0" presId="urn:microsoft.com/office/officeart/2005/8/layout/process5"/>
    <dgm:cxn modelId="{E6907B1D-2FA1-4A9B-9243-C5FEBFAF5A53}" type="presParOf" srcId="{D772AF85-64CF-46BD-8C26-36C5ECF45AFA}" destId="{5E4CEE29-583A-4B92-8397-A8D1CB3575BE}" srcOrd="8" destOrd="0" presId="urn:microsoft.com/office/officeart/2005/8/layout/process5"/>
    <dgm:cxn modelId="{CDCD8B3E-542E-4FAD-BB40-DD784C95E33B}" type="presParOf" srcId="{D772AF85-64CF-46BD-8C26-36C5ECF45AFA}" destId="{A89332F7-2075-4AAD-B063-185448BA8E70}" srcOrd="9" destOrd="0" presId="urn:microsoft.com/office/officeart/2005/8/layout/process5"/>
    <dgm:cxn modelId="{7A2AB742-1111-40E7-90E6-9F685D037383}" type="presParOf" srcId="{A89332F7-2075-4AAD-B063-185448BA8E70}" destId="{CDE508A9-B98B-42FA-A493-7838D26ED455}" srcOrd="0" destOrd="0" presId="urn:microsoft.com/office/officeart/2005/8/layout/process5"/>
    <dgm:cxn modelId="{7A61FBDF-5373-4263-8EAA-3998F1A2ECB4}" type="presParOf" srcId="{D772AF85-64CF-46BD-8C26-36C5ECF45AFA}" destId="{7FA2C910-86EB-4576-97B0-2FF84A0F6331}" srcOrd="10" destOrd="0" presId="urn:microsoft.com/office/officeart/2005/8/layout/process5"/>
    <dgm:cxn modelId="{21E45919-43D5-4A1F-B5F5-31B6CDCA246C}" type="presParOf" srcId="{D772AF85-64CF-46BD-8C26-36C5ECF45AFA}" destId="{9A712715-73DD-49D4-8744-5A3CB384BB0C}" srcOrd="11" destOrd="0" presId="urn:microsoft.com/office/officeart/2005/8/layout/process5"/>
    <dgm:cxn modelId="{603706A0-052B-417C-A23C-014ECD7C5CF4}" type="presParOf" srcId="{9A712715-73DD-49D4-8744-5A3CB384BB0C}" destId="{583DA6AC-A968-49A4-9DDC-067BE03A9E13}" srcOrd="0" destOrd="0" presId="urn:microsoft.com/office/officeart/2005/8/layout/process5"/>
    <dgm:cxn modelId="{0BC4C35C-6084-47DF-9A17-CA4B8D973D23}" type="presParOf" srcId="{D772AF85-64CF-46BD-8C26-36C5ECF45AFA}" destId="{977BFFE5-001A-4142-9474-8251F05296A2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BCDC6-49B0-4F94-A98B-24F604B791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240D734-EFF6-4E44-8BDC-F7CE6EB7D8DA}">
      <dgm:prSet phldrT="[Texto]"/>
      <dgm:spPr/>
      <dgm:t>
        <a:bodyPr/>
        <a:lstStyle/>
        <a:p>
          <a:r>
            <a:rPr lang="es-ES" dirty="0" smtClean="0"/>
            <a:t>Deliberativa</a:t>
          </a:r>
          <a:endParaRPr lang="es-ES" dirty="0"/>
        </a:p>
      </dgm:t>
    </dgm:pt>
    <dgm:pt modelId="{18455A09-CE4F-4426-BC48-CEF7FDE3E3D8}" type="parTrans" cxnId="{3F7ECB19-4BBE-484C-8395-00F42A495D97}">
      <dgm:prSet/>
      <dgm:spPr/>
      <dgm:t>
        <a:bodyPr/>
        <a:lstStyle/>
        <a:p>
          <a:endParaRPr lang="es-ES"/>
        </a:p>
      </dgm:t>
    </dgm:pt>
    <dgm:pt modelId="{641CDC06-F2B3-489A-8D26-0AB6C6514EE7}" type="sibTrans" cxnId="{3F7ECB19-4BBE-484C-8395-00F42A495D97}">
      <dgm:prSet/>
      <dgm:spPr/>
      <dgm:t>
        <a:bodyPr/>
        <a:lstStyle/>
        <a:p>
          <a:endParaRPr lang="es-ES"/>
        </a:p>
      </dgm:t>
    </dgm:pt>
    <dgm:pt modelId="{DDA3CF7A-BB6C-4E73-887A-46B75CBB6E5E}">
      <dgm:prSet phldrT="[Texto]"/>
      <dgm:spPr/>
      <dgm:t>
        <a:bodyPr/>
        <a:lstStyle/>
        <a:p>
          <a:r>
            <a:rPr lang="es-ES" dirty="0" smtClean="0"/>
            <a:t>Reactiva</a:t>
          </a:r>
          <a:endParaRPr lang="es-ES" dirty="0"/>
        </a:p>
      </dgm:t>
    </dgm:pt>
    <dgm:pt modelId="{C80D11D4-C543-490C-988E-CB3BD479BD62}" type="parTrans" cxnId="{7C3CDC39-4AF1-45E9-86F7-3094DD1CAF4C}">
      <dgm:prSet/>
      <dgm:spPr/>
      <dgm:t>
        <a:bodyPr/>
        <a:lstStyle/>
        <a:p>
          <a:endParaRPr lang="es-ES"/>
        </a:p>
      </dgm:t>
    </dgm:pt>
    <dgm:pt modelId="{E1E56F6F-7911-4C45-B157-9A0209990480}" type="sibTrans" cxnId="{7C3CDC39-4AF1-45E9-86F7-3094DD1CAF4C}">
      <dgm:prSet/>
      <dgm:spPr/>
      <dgm:t>
        <a:bodyPr/>
        <a:lstStyle/>
        <a:p>
          <a:endParaRPr lang="es-ES"/>
        </a:p>
      </dgm:t>
    </dgm:pt>
    <dgm:pt modelId="{BAE8A2F2-D026-497F-A63F-7C16A1D6CCA8}">
      <dgm:prSet phldrT="[Texto]"/>
      <dgm:spPr/>
      <dgm:t>
        <a:bodyPr/>
        <a:lstStyle/>
        <a:p>
          <a:r>
            <a:rPr lang="es-ES" dirty="0" smtClean="0"/>
            <a:t>Hibrida</a:t>
          </a:r>
          <a:endParaRPr lang="es-ES" dirty="0"/>
        </a:p>
      </dgm:t>
    </dgm:pt>
    <dgm:pt modelId="{AB559247-2FD0-4C75-958F-A26B9AD73DF7}" type="parTrans" cxnId="{DC83CA8D-CA98-4B54-A957-804E61C933FA}">
      <dgm:prSet/>
      <dgm:spPr/>
      <dgm:t>
        <a:bodyPr/>
        <a:lstStyle/>
        <a:p>
          <a:endParaRPr lang="es-ES"/>
        </a:p>
      </dgm:t>
    </dgm:pt>
    <dgm:pt modelId="{B9157E66-E7DD-48C6-AF54-5C3F51D7BF95}" type="sibTrans" cxnId="{DC83CA8D-CA98-4B54-A957-804E61C933FA}">
      <dgm:prSet/>
      <dgm:spPr/>
      <dgm:t>
        <a:bodyPr/>
        <a:lstStyle/>
        <a:p>
          <a:endParaRPr lang="es-ES"/>
        </a:p>
      </dgm:t>
    </dgm:pt>
    <dgm:pt modelId="{5A6965E0-A05B-4747-A0D8-5EF587C4253D}" type="pres">
      <dgm:prSet presAssocID="{DA5BCDC6-49B0-4F94-A98B-24F604B79134}" presName="CompostProcess" presStyleCnt="0">
        <dgm:presLayoutVars>
          <dgm:dir/>
          <dgm:resizeHandles val="exact"/>
        </dgm:presLayoutVars>
      </dgm:prSet>
      <dgm:spPr/>
    </dgm:pt>
    <dgm:pt modelId="{CCFFF3FE-9F19-4949-A335-120F349C4FE0}" type="pres">
      <dgm:prSet presAssocID="{DA5BCDC6-49B0-4F94-A98B-24F604B79134}" presName="arrow" presStyleLbl="bgShp" presStyleIdx="0" presStyleCnt="1"/>
      <dgm:spPr/>
    </dgm:pt>
    <dgm:pt modelId="{E900D770-10B1-4188-ACBE-827823E7E4C5}" type="pres">
      <dgm:prSet presAssocID="{DA5BCDC6-49B0-4F94-A98B-24F604B79134}" presName="linearProcess" presStyleCnt="0"/>
      <dgm:spPr/>
    </dgm:pt>
    <dgm:pt modelId="{5AAE51B0-3A07-4663-985B-797EE82B38AF}" type="pres">
      <dgm:prSet presAssocID="{A240D734-EFF6-4E44-8BDC-F7CE6EB7D8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6A06AA-3C7D-4D7C-9B42-81040E2FB27A}" type="pres">
      <dgm:prSet presAssocID="{641CDC06-F2B3-489A-8D26-0AB6C6514EE7}" presName="sibTrans" presStyleCnt="0"/>
      <dgm:spPr/>
    </dgm:pt>
    <dgm:pt modelId="{B1F6731D-72BD-4328-9A72-A5798A946A3F}" type="pres">
      <dgm:prSet presAssocID="{DDA3CF7A-BB6C-4E73-887A-46B75CBB6E5E}" presName="textNode" presStyleLbl="node1" presStyleIdx="1" presStyleCnt="3">
        <dgm:presLayoutVars>
          <dgm:bulletEnabled val="1"/>
        </dgm:presLayoutVars>
      </dgm:prSet>
      <dgm:spPr/>
    </dgm:pt>
    <dgm:pt modelId="{7B2A70E2-EAD8-46F9-B07A-C56CF032FDF6}" type="pres">
      <dgm:prSet presAssocID="{E1E56F6F-7911-4C45-B157-9A0209990480}" presName="sibTrans" presStyleCnt="0"/>
      <dgm:spPr/>
    </dgm:pt>
    <dgm:pt modelId="{4357DDFE-9137-4040-A911-ABDBBD491516}" type="pres">
      <dgm:prSet presAssocID="{BAE8A2F2-D026-497F-A63F-7C16A1D6CCA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6BF5AE-1D15-4352-AB42-EDEF0F4281D0}" type="presOf" srcId="{A240D734-EFF6-4E44-8BDC-F7CE6EB7D8DA}" destId="{5AAE51B0-3A07-4663-985B-797EE82B38AF}" srcOrd="0" destOrd="0" presId="urn:microsoft.com/office/officeart/2005/8/layout/hProcess9"/>
    <dgm:cxn modelId="{7C3CDC39-4AF1-45E9-86F7-3094DD1CAF4C}" srcId="{DA5BCDC6-49B0-4F94-A98B-24F604B79134}" destId="{DDA3CF7A-BB6C-4E73-887A-46B75CBB6E5E}" srcOrd="1" destOrd="0" parTransId="{C80D11D4-C543-490C-988E-CB3BD479BD62}" sibTransId="{E1E56F6F-7911-4C45-B157-9A0209990480}"/>
    <dgm:cxn modelId="{AF24D09E-636F-4877-ACB2-CEF67F08EB53}" type="presOf" srcId="{DA5BCDC6-49B0-4F94-A98B-24F604B79134}" destId="{5A6965E0-A05B-4747-A0D8-5EF587C4253D}" srcOrd="0" destOrd="0" presId="urn:microsoft.com/office/officeart/2005/8/layout/hProcess9"/>
    <dgm:cxn modelId="{D35F8C5D-9A7A-4032-8E72-E9CCF3B600B5}" type="presOf" srcId="{DDA3CF7A-BB6C-4E73-887A-46B75CBB6E5E}" destId="{B1F6731D-72BD-4328-9A72-A5798A946A3F}" srcOrd="0" destOrd="0" presId="urn:microsoft.com/office/officeart/2005/8/layout/hProcess9"/>
    <dgm:cxn modelId="{DC83CA8D-CA98-4B54-A957-804E61C933FA}" srcId="{DA5BCDC6-49B0-4F94-A98B-24F604B79134}" destId="{BAE8A2F2-D026-497F-A63F-7C16A1D6CCA8}" srcOrd="2" destOrd="0" parTransId="{AB559247-2FD0-4C75-958F-A26B9AD73DF7}" sibTransId="{B9157E66-E7DD-48C6-AF54-5C3F51D7BF95}"/>
    <dgm:cxn modelId="{3F7ECB19-4BBE-484C-8395-00F42A495D97}" srcId="{DA5BCDC6-49B0-4F94-A98B-24F604B79134}" destId="{A240D734-EFF6-4E44-8BDC-F7CE6EB7D8DA}" srcOrd="0" destOrd="0" parTransId="{18455A09-CE4F-4426-BC48-CEF7FDE3E3D8}" sibTransId="{641CDC06-F2B3-489A-8D26-0AB6C6514EE7}"/>
    <dgm:cxn modelId="{66088F27-E08F-4E62-964F-7E6D2EF23935}" type="presOf" srcId="{BAE8A2F2-D026-497F-A63F-7C16A1D6CCA8}" destId="{4357DDFE-9137-4040-A911-ABDBBD491516}" srcOrd="0" destOrd="0" presId="urn:microsoft.com/office/officeart/2005/8/layout/hProcess9"/>
    <dgm:cxn modelId="{A2773337-7F8A-4B5F-8099-43F38963E066}" type="presParOf" srcId="{5A6965E0-A05B-4747-A0D8-5EF587C4253D}" destId="{CCFFF3FE-9F19-4949-A335-120F349C4FE0}" srcOrd="0" destOrd="0" presId="urn:microsoft.com/office/officeart/2005/8/layout/hProcess9"/>
    <dgm:cxn modelId="{BFBECDB6-68CF-4016-BCE6-760883D42BE8}" type="presParOf" srcId="{5A6965E0-A05B-4747-A0D8-5EF587C4253D}" destId="{E900D770-10B1-4188-ACBE-827823E7E4C5}" srcOrd="1" destOrd="0" presId="urn:microsoft.com/office/officeart/2005/8/layout/hProcess9"/>
    <dgm:cxn modelId="{E760BDF9-B161-43F8-94A2-58D8B6D547A2}" type="presParOf" srcId="{E900D770-10B1-4188-ACBE-827823E7E4C5}" destId="{5AAE51B0-3A07-4663-985B-797EE82B38AF}" srcOrd="0" destOrd="0" presId="urn:microsoft.com/office/officeart/2005/8/layout/hProcess9"/>
    <dgm:cxn modelId="{BCBD261C-23E5-47EC-8F67-608735F4E0DF}" type="presParOf" srcId="{E900D770-10B1-4188-ACBE-827823E7E4C5}" destId="{136A06AA-3C7D-4D7C-9B42-81040E2FB27A}" srcOrd="1" destOrd="0" presId="urn:microsoft.com/office/officeart/2005/8/layout/hProcess9"/>
    <dgm:cxn modelId="{D9D5AD4C-F201-4D5C-9F4F-83DA54149169}" type="presParOf" srcId="{E900D770-10B1-4188-ACBE-827823E7E4C5}" destId="{B1F6731D-72BD-4328-9A72-A5798A946A3F}" srcOrd="2" destOrd="0" presId="urn:microsoft.com/office/officeart/2005/8/layout/hProcess9"/>
    <dgm:cxn modelId="{6BA66FB2-0AA2-4720-BABC-42BC8248F8E2}" type="presParOf" srcId="{E900D770-10B1-4188-ACBE-827823E7E4C5}" destId="{7B2A70E2-EAD8-46F9-B07A-C56CF032FDF6}" srcOrd="3" destOrd="0" presId="urn:microsoft.com/office/officeart/2005/8/layout/hProcess9"/>
    <dgm:cxn modelId="{0378B169-9A75-40BA-9A86-7C85904DAB9D}" type="presParOf" srcId="{E900D770-10B1-4188-ACBE-827823E7E4C5}" destId="{4357DDFE-9137-4040-A911-ABDBBD49151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4909-5D57-4627-B199-2F7398173637}">
      <dsp:nvSpPr>
        <dsp:cNvPr id="0" name=""/>
        <dsp:cNvSpPr/>
      </dsp:nvSpPr>
      <dsp:spPr>
        <a:xfrm>
          <a:off x="328434" y="1114"/>
          <a:ext cx="1854733" cy="1112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mbria" pitchFamily="18" charset="0"/>
            </a:rPr>
            <a:t>Planteamiento especificaciones del sistema</a:t>
          </a:r>
          <a:endParaRPr lang="es-EC" sz="1800" kern="1200" dirty="0">
            <a:latin typeface="Cambria" pitchFamily="18" charset="0"/>
          </a:endParaRPr>
        </a:p>
      </dsp:txBody>
      <dsp:txXfrm>
        <a:off x="361028" y="33708"/>
        <a:ext cx="1789545" cy="1047652"/>
      </dsp:txXfrm>
    </dsp:sp>
    <dsp:sp modelId="{BF1330CB-4AA8-4BBF-BBB2-91ECEA5D9F16}">
      <dsp:nvSpPr>
        <dsp:cNvPr id="0" name=""/>
        <dsp:cNvSpPr/>
      </dsp:nvSpPr>
      <dsp:spPr>
        <a:xfrm>
          <a:off x="2346384" y="327547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2346384" y="419542"/>
        <a:ext cx="275242" cy="275983"/>
      </dsp:txXfrm>
    </dsp:sp>
    <dsp:sp modelId="{6BDA739C-316B-46FB-A346-37ACE606EE41}">
      <dsp:nvSpPr>
        <dsp:cNvPr id="0" name=""/>
        <dsp:cNvSpPr/>
      </dsp:nvSpPr>
      <dsp:spPr>
        <a:xfrm>
          <a:off x="2925061" y="1114"/>
          <a:ext cx="1854733" cy="1112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mbria" pitchFamily="18" charset="0"/>
            </a:rPr>
            <a:t>Análisis de las Arquitecturas de Control</a:t>
          </a:r>
          <a:endParaRPr lang="es-EC" sz="1800" kern="1200" dirty="0">
            <a:latin typeface="Cambria" pitchFamily="18" charset="0"/>
          </a:endParaRPr>
        </a:p>
      </dsp:txBody>
      <dsp:txXfrm>
        <a:off x="2957655" y="33708"/>
        <a:ext cx="1789545" cy="1047652"/>
      </dsp:txXfrm>
    </dsp:sp>
    <dsp:sp modelId="{998814E0-34ED-4BDC-94B8-2F89AF252EC7}">
      <dsp:nvSpPr>
        <dsp:cNvPr id="0" name=""/>
        <dsp:cNvSpPr/>
      </dsp:nvSpPr>
      <dsp:spPr>
        <a:xfrm>
          <a:off x="4943011" y="327547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4943011" y="419542"/>
        <a:ext cx="275242" cy="275983"/>
      </dsp:txXfrm>
    </dsp:sp>
    <dsp:sp modelId="{90E439F5-86D9-4708-ACE9-9A47DE2F247C}">
      <dsp:nvSpPr>
        <dsp:cNvPr id="0" name=""/>
        <dsp:cNvSpPr/>
      </dsp:nvSpPr>
      <dsp:spPr>
        <a:xfrm>
          <a:off x="5521688" y="1114"/>
          <a:ext cx="1854733" cy="1112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mbria" pitchFamily="18" charset="0"/>
            </a:rPr>
            <a:t>Estudio de la plataforma de desarrollo y la plataforma física</a:t>
          </a:r>
          <a:endParaRPr lang="es-EC" sz="1800" kern="1200" dirty="0">
            <a:latin typeface="Cambria" pitchFamily="18" charset="0"/>
          </a:endParaRPr>
        </a:p>
      </dsp:txBody>
      <dsp:txXfrm>
        <a:off x="5554282" y="33708"/>
        <a:ext cx="1789545" cy="1047652"/>
      </dsp:txXfrm>
    </dsp:sp>
    <dsp:sp modelId="{5DB9CBA4-DCF5-4203-A009-BB1F9FCC363C}">
      <dsp:nvSpPr>
        <dsp:cNvPr id="0" name=""/>
        <dsp:cNvSpPr/>
      </dsp:nvSpPr>
      <dsp:spPr>
        <a:xfrm rot="5400000">
          <a:off x="6252453" y="1243785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 rot="-5400000">
        <a:off x="6311064" y="1277170"/>
        <a:ext cx="275983" cy="275242"/>
      </dsp:txXfrm>
    </dsp:sp>
    <dsp:sp modelId="{92C50387-6ED6-44B5-A01C-68F571451F0F}">
      <dsp:nvSpPr>
        <dsp:cNvPr id="0" name=""/>
        <dsp:cNvSpPr/>
      </dsp:nvSpPr>
      <dsp:spPr>
        <a:xfrm>
          <a:off x="5521688" y="1855847"/>
          <a:ext cx="1854733" cy="1112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mbria" pitchFamily="18" charset="0"/>
            </a:rPr>
            <a:t>Integración de </a:t>
          </a:r>
          <a:r>
            <a:rPr lang="es-EC" sz="1800" kern="1200" dirty="0" smtClean="0">
              <a:latin typeface="Cambria" pitchFamily="18" charset="0"/>
            </a:rPr>
            <a:t>Servicios</a:t>
          </a:r>
          <a:endParaRPr lang="es-EC" sz="1800" kern="1200" dirty="0">
            <a:latin typeface="Cambria" pitchFamily="18" charset="0"/>
          </a:endParaRPr>
        </a:p>
      </dsp:txBody>
      <dsp:txXfrm>
        <a:off x="5554282" y="1888441"/>
        <a:ext cx="1789545" cy="1047652"/>
      </dsp:txXfrm>
    </dsp:sp>
    <dsp:sp modelId="{FB653078-96CA-40B3-8071-AE2E5F2E60AA}">
      <dsp:nvSpPr>
        <dsp:cNvPr id="0" name=""/>
        <dsp:cNvSpPr/>
      </dsp:nvSpPr>
      <dsp:spPr>
        <a:xfrm rot="10800000">
          <a:off x="4965268" y="2182281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 rot="10800000">
        <a:off x="5083229" y="2274276"/>
        <a:ext cx="275242" cy="275983"/>
      </dsp:txXfrm>
    </dsp:sp>
    <dsp:sp modelId="{5E4CEE29-583A-4B92-8397-A8D1CB3575BE}">
      <dsp:nvSpPr>
        <dsp:cNvPr id="0" name=""/>
        <dsp:cNvSpPr/>
      </dsp:nvSpPr>
      <dsp:spPr>
        <a:xfrm>
          <a:off x="2925061" y="1855847"/>
          <a:ext cx="1854733" cy="1112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Cambria" pitchFamily="18" charset="0"/>
            </a:rPr>
            <a:t>Pruebas</a:t>
          </a:r>
          <a:r>
            <a:rPr lang="es-EC" sz="1800" kern="1200" baseline="0" dirty="0">
              <a:latin typeface="Cambria" pitchFamily="18" charset="0"/>
            </a:rPr>
            <a:t> de </a:t>
          </a:r>
          <a:r>
            <a:rPr lang="es-EC" sz="1800" kern="1200" baseline="0" dirty="0" smtClean="0">
              <a:latin typeface="Cambria" pitchFamily="18" charset="0"/>
            </a:rPr>
            <a:t>desempeño </a:t>
          </a:r>
          <a:r>
            <a:rPr lang="es-EC" sz="1800" kern="1200" baseline="0" dirty="0" smtClean="0">
              <a:latin typeface="Cambria" pitchFamily="18" charset="0"/>
            </a:rPr>
            <a:t>del sistema en Ambiente Simulado</a:t>
          </a:r>
          <a:endParaRPr lang="es-EC" sz="1800" kern="1200" dirty="0">
            <a:latin typeface="Cambria" pitchFamily="18" charset="0"/>
          </a:endParaRPr>
        </a:p>
      </dsp:txBody>
      <dsp:txXfrm>
        <a:off x="2957655" y="1888441"/>
        <a:ext cx="1789545" cy="1047652"/>
      </dsp:txXfrm>
    </dsp:sp>
    <dsp:sp modelId="{A89332F7-2075-4AAD-B063-185448BA8E70}">
      <dsp:nvSpPr>
        <dsp:cNvPr id="0" name=""/>
        <dsp:cNvSpPr/>
      </dsp:nvSpPr>
      <dsp:spPr>
        <a:xfrm rot="10800000">
          <a:off x="2368641" y="2182281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 rot="10800000">
        <a:off x="2486602" y="2274276"/>
        <a:ext cx="275242" cy="275983"/>
      </dsp:txXfrm>
    </dsp:sp>
    <dsp:sp modelId="{7FA2C910-86EB-4576-97B0-2FF84A0F6331}">
      <dsp:nvSpPr>
        <dsp:cNvPr id="0" name=""/>
        <dsp:cNvSpPr/>
      </dsp:nvSpPr>
      <dsp:spPr>
        <a:xfrm>
          <a:off x="328434" y="1855847"/>
          <a:ext cx="1854733" cy="1112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mbria" pitchFamily="18" charset="0"/>
            </a:rPr>
            <a:t>Corrección y optimización del sistema</a:t>
          </a:r>
          <a:endParaRPr lang="es-EC" sz="1800" kern="1200" dirty="0">
            <a:latin typeface="Cambria" pitchFamily="18" charset="0"/>
          </a:endParaRPr>
        </a:p>
      </dsp:txBody>
      <dsp:txXfrm>
        <a:off x="361028" y="1888441"/>
        <a:ext cx="1789545" cy="1047652"/>
      </dsp:txXfrm>
    </dsp:sp>
    <dsp:sp modelId="{9A712715-73DD-49D4-8744-5A3CB384BB0C}">
      <dsp:nvSpPr>
        <dsp:cNvPr id="0" name=""/>
        <dsp:cNvSpPr/>
      </dsp:nvSpPr>
      <dsp:spPr>
        <a:xfrm rot="5400000">
          <a:off x="1059199" y="3098519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 rot="-5400000">
        <a:off x="1117810" y="3131904"/>
        <a:ext cx="275983" cy="275242"/>
      </dsp:txXfrm>
    </dsp:sp>
    <dsp:sp modelId="{977BFFE5-001A-4142-9474-8251F05296A2}">
      <dsp:nvSpPr>
        <dsp:cNvPr id="0" name=""/>
        <dsp:cNvSpPr/>
      </dsp:nvSpPr>
      <dsp:spPr>
        <a:xfrm>
          <a:off x="328434" y="3710581"/>
          <a:ext cx="1854733" cy="1112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mbria" pitchFamily="18" charset="0"/>
            </a:rPr>
            <a:t>Implementación y pruebas Ambiente Real</a:t>
          </a:r>
          <a:endParaRPr lang="es-EC" sz="1800" kern="1200" dirty="0">
            <a:latin typeface="Cambria" pitchFamily="18" charset="0"/>
          </a:endParaRPr>
        </a:p>
      </dsp:txBody>
      <dsp:txXfrm>
        <a:off x="361028" y="3743175"/>
        <a:ext cx="1789545" cy="1047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FF3FE-9F19-4949-A335-120F349C4FE0}">
      <dsp:nvSpPr>
        <dsp:cNvPr id="0" name=""/>
        <dsp:cNvSpPr/>
      </dsp:nvSpPr>
      <dsp:spPr>
        <a:xfrm>
          <a:off x="555664" y="0"/>
          <a:ext cx="6297532" cy="34512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E51B0-3A07-4663-985B-797EE82B38AF}">
      <dsp:nvSpPr>
        <dsp:cNvPr id="0" name=""/>
        <dsp:cNvSpPr/>
      </dsp:nvSpPr>
      <dsp:spPr>
        <a:xfrm>
          <a:off x="135" y="1035367"/>
          <a:ext cx="2352802" cy="1380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Deliberativa</a:t>
          </a:r>
          <a:endParaRPr lang="es-ES" sz="3000" kern="1200" dirty="0"/>
        </a:p>
      </dsp:txBody>
      <dsp:txXfrm>
        <a:off x="67525" y="1102757"/>
        <a:ext cx="2218022" cy="1245710"/>
      </dsp:txXfrm>
    </dsp:sp>
    <dsp:sp modelId="{B1F6731D-72BD-4328-9A72-A5798A946A3F}">
      <dsp:nvSpPr>
        <dsp:cNvPr id="0" name=""/>
        <dsp:cNvSpPr/>
      </dsp:nvSpPr>
      <dsp:spPr>
        <a:xfrm>
          <a:off x="2528029" y="1035367"/>
          <a:ext cx="2352802" cy="1380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Reactiva</a:t>
          </a:r>
          <a:endParaRPr lang="es-ES" sz="3000" kern="1200" dirty="0"/>
        </a:p>
      </dsp:txBody>
      <dsp:txXfrm>
        <a:off x="2595419" y="1102757"/>
        <a:ext cx="2218022" cy="1245710"/>
      </dsp:txXfrm>
    </dsp:sp>
    <dsp:sp modelId="{4357DDFE-9137-4040-A911-ABDBBD491516}">
      <dsp:nvSpPr>
        <dsp:cNvPr id="0" name=""/>
        <dsp:cNvSpPr/>
      </dsp:nvSpPr>
      <dsp:spPr>
        <a:xfrm>
          <a:off x="5055924" y="1035367"/>
          <a:ext cx="2352802" cy="1380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Hibrida</a:t>
          </a:r>
          <a:endParaRPr lang="es-ES" sz="3000" kern="1200" dirty="0"/>
        </a:p>
      </dsp:txBody>
      <dsp:txXfrm>
        <a:off x="5123314" y="1102757"/>
        <a:ext cx="2218022" cy="1245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99D75-AC08-4566-9910-33AC5E778CC1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9408-8F1D-48E8-AF86-5CEC592C39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92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5836C-F379-4E60-BCD3-0593FF6F9919}" type="slidenum">
              <a:rPr lang="es-EC" smtClean="0"/>
              <a:pPr/>
              <a:t>4</a:t>
            </a:fld>
            <a:endParaRPr lang="es-EC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BD6AA21-8251-4714-AD5C-EF8256317FC3}" type="datetime8">
              <a:rPr lang="en-US"/>
              <a:pPr/>
              <a:t>4/15/2015 7:17 PM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88AC9-BE64-48CF-BD2A-490E834D7418}" type="slidenum">
              <a:rPr lang="en-US"/>
              <a:pPr/>
              <a:t>14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A3728D0-9603-412D-9CA0-4BAA2233D939}" type="datetime8">
              <a:rPr lang="en-US" smtClean="0"/>
              <a:pPr/>
              <a:t>4/15/2015 7:18 PM</a:t>
            </a:fld>
            <a:endParaRPr lang="en-US" smtClean="0"/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 2006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D6C32-3376-4E39-AF6F-DBEC6735322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48650" indent="-448650"/>
            <a:r>
              <a:rPr lang="en-US" sz="2700" dirty="0"/>
              <a:t>Concurrency and coordination runtime</a:t>
            </a:r>
          </a:p>
          <a:p>
            <a:pPr marL="845893" lvl="1" indent="-395685"/>
            <a:r>
              <a:rPr lang="en-US" sz="2400" dirty="0"/>
              <a:t>Makes writing and managing asynchronous processes easy</a:t>
            </a:r>
          </a:p>
          <a:p>
            <a:pPr marL="845893" lvl="1" indent="-395685"/>
            <a:r>
              <a:rPr lang="en-US" sz="2400" dirty="0"/>
              <a:t>Avoids need to understand manual threading, semaphores, etc.</a:t>
            </a:r>
          </a:p>
          <a:p>
            <a:pPr marL="448650" indent="-448650"/>
            <a:r>
              <a:rPr lang="en-US" sz="2700" dirty="0"/>
              <a:t>Decentralized system services</a:t>
            </a:r>
          </a:p>
          <a:p>
            <a:pPr marL="845893" lvl="1" indent="-395685"/>
            <a:r>
              <a:rPr lang="en-US" sz="2400" dirty="0"/>
              <a:t>Makes state observable, easily accessible</a:t>
            </a:r>
          </a:p>
          <a:p>
            <a:pPr marL="845893" lvl="1" indent="-395685"/>
            <a:r>
              <a:rPr lang="en-US" sz="2400" dirty="0"/>
              <a:t>Provides for reusability and failure tolerance</a:t>
            </a:r>
          </a:p>
          <a:p>
            <a:pPr marL="845893" lvl="1" indent="-395685"/>
            <a:r>
              <a:rPr lang="en-US" sz="2400" dirty="0"/>
              <a:t>Supports remote/distributed execution</a:t>
            </a:r>
          </a:p>
          <a:p>
            <a:pPr marL="845893" lvl="1" indent="-395685"/>
            <a:r>
              <a:rPr lang="en-US" sz="2400" dirty="0"/>
              <a:t>Makes the programming model scalable</a:t>
            </a:r>
          </a:p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F1897F-07D5-46BE-AE4A-354E56EF8D75}" type="datetime8">
              <a:rPr lang="en-US" smtClean="0"/>
              <a:pPr>
                <a:defRPr/>
              </a:pPr>
              <a:t>4/15/2015 7:18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2006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D14D5-E8B4-48C0-A8C4-B546417ECC9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3B29BC6-A7C0-49FC-B3B8-1CAB74AC7EC0}" type="datetime8">
              <a:rPr lang="en-US" smtClean="0"/>
              <a:pPr/>
              <a:t>4/15/2015 7:18 PM</a:t>
            </a:fld>
            <a:endParaRPr lang="en-US" smtClean="0"/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 2006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67CCE-2E19-48DB-B17D-0FD9AAFC498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5" name="Shape 3"/>
          <p:cNvSpPr txBox="1">
            <a:spLocks noGrp="1" noChangeArrowheads="1"/>
          </p:cNvSpPr>
          <p:nvPr/>
        </p:nvSpPr>
        <p:spPr bwMode="auto">
          <a:xfrm>
            <a:off x="3884027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algn="r" defTabSz="911322"/>
            <a:r>
              <a:rPr lang="en-US" sz="1200">
                <a:latin typeface="Segoe" pitchFamily="34" charset="0"/>
              </a:rPr>
              <a:t>April 8-9 2004</a:t>
            </a:r>
          </a:p>
        </p:txBody>
      </p:sp>
      <p:sp>
        <p:nvSpPr>
          <p:cNvPr id="46086" name="Shape 4"/>
          <p:cNvSpPr txBox="1">
            <a:spLocks noGrp="1" noChangeArrowheads="1"/>
          </p:cNvSpPr>
          <p:nvPr/>
        </p:nvSpPr>
        <p:spPr bwMode="auto">
          <a:xfrm>
            <a:off x="5582996" y="8684926"/>
            <a:ext cx="127345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 anchor="b"/>
          <a:lstStyle/>
          <a:p>
            <a:pPr algn="r" defTabSz="911322"/>
            <a:fld id="{4F7521F8-6D21-4156-8A36-EFD10E6B4C80}" type="slidenum">
              <a:rPr lang="en-US" sz="1200">
                <a:latin typeface="Segoe" pitchFamily="34" charset="0"/>
              </a:rPr>
              <a:pPr algn="r" defTabSz="911322"/>
              <a:t>20</a:t>
            </a:fld>
            <a:endParaRPr lang="en-US" sz="1200">
              <a:latin typeface="Segoe" pitchFamily="34" charset="0"/>
            </a:endParaRPr>
          </a:p>
        </p:txBody>
      </p:sp>
      <p:sp>
        <p:nvSpPr>
          <p:cNvPr id="46087" name="Shape 5"/>
          <p:cNvSpPr txBox="1">
            <a:spLocks noGrp="1" noChangeArrowheads="1"/>
          </p:cNvSpPr>
          <p:nvPr/>
        </p:nvSpPr>
        <p:spPr bwMode="auto">
          <a:xfrm>
            <a:off x="0" y="8684926"/>
            <a:ext cx="5898253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 anchor="b"/>
          <a:lstStyle/>
          <a:p>
            <a:pPr defTabSz="911322"/>
            <a:r>
              <a:rPr lang="en-US" sz="1000">
                <a:latin typeface="Segoe" pitchFamily="34" charset="0"/>
              </a:rPr>
              <a:t>© 2005 Microsoft Corporation. All rights reserved. This presentation is for informational purposes only. Microsoft makes no warranties, express or implied, in this summary.</a:t>
            </a:r>
          </a:p>
        </p:txBody>
      </p:sp>
      <p:sp>
        <p:nvSpPr>
          <p:cNvPr id="46088" name="Shape 6"/>
          <p:cNvSpPr txBox="1">
            <a:spLocks noGrp="1" noChangeArrowheads="1"/>
          </p:cNvSpPr>
          <p:nvPr/>
        </p:nvSpPr>
        <p:spPr bwMode="auto">
          <a:xfrm>
            <a:off x="1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defTabSz="911322"/>
            <a:r>
              <a:rPr lang="en-US" sz="1200">
                <a:latin typeface="Segoe" pitchFamily="34" charset="0"/>
              </a:rPr>
              <a:t>Microsoft Robotics SDK</a:t>
            </a:r>
          </a:p>
        </p:txBody>
      </p:sp>
      <p:sp>
        <p:nvSpPr>
          <p:cNvPr id="46089" name="Rectangle 47108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 algn="ctr">
            <a:headEnd type="none" w="med" len="med"/>
            <a:tailEnd type="none" w="med" len="med"/>
          </a:ln>
        </p:spPr>
      </p:sp>
      <p:sp>
        <p:nvSpPr>
          <p:cNvPr id="46090" name="Rectangle 99737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2" tIns="45712" rIns="91422" bIns="45712"/>
          <a:lstStyle/>
          <a:p>
            <a:pPr eaLnBrk="1" hangingPunct="1">
              <a:lnSpc>
                <a:spcPct val="80000"/>
              </a:lnSpc>
            </a:pPr>
            <a:endParaRPr lang="es-ES" sz="800" b="1">
              <a:latin typeface="Sego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042805-8497-442A-AE58-26DB4D1856A0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0280874-FF3F-46E0-9045-A243DEF331DD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s-ES" sz="6000" dirty="0" smtClean="0"/>
              <a:t>UNIVERSIDAD DE LAS FUERZAS ARMADAS-ESPE</a:t>
            </a:r>
            <a:endParaRPr lang="es-ES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825328"/>
          </a:xfrm>
        </p:spPr>
        <p:txBody>
          <a:bodyPr>
            <a:noAutofit/>
          </a:bodyPr>
          <a:lstStyle/>
          <a:p>
            <a:r>
              <a:rPr lang="es-ES" sz="2400" dirty="0" smtClean="0"/>
              <a:t>DISEÑO E IMPLEMENTACIÓN DE UN SISTEMA DE NAVEGACIÓN POR VOZ PARA ROBOTS MOVILES CON RUEDAS (RMR) UTILIZANDO LA PLATAFORMA DE DESARROLLO MICROSOFT ROBOTICS DEVELOPMENT </a:t>
            </a:r>
            <a:r>
              <a:rPr lang="es-ES" sz="2400" dirty="0" smtClean="0"/>
              <a:t>STUDIO.</a:t>
            </a:r>
          </a:p>
          <a:p>
            <a:endParaRPr lang="es-ES" sz="2400" dirty="0"/>
          </a:p>
          <a:p>
            <a:pPr algn="r"/>
            <a:r>
              <a:rPr lang="es-ES" sz="2400" dirty="0" smtClean="0"/>
              <a:t>AUTOR: MAURICIO SUNTAXI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578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20578"/>
            <a:ext cx="5802147" cy="416075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ARQ. DE CONTROL </a:t>
            </a:r>
            <a:r>
              <a:rPr lang="es-ES" dirty="0" smtClean="0"/>
              <a:t>REACTIVA II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42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861175" cy="4209331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ARQ. DE CONTROL </a:t>
            </a:r>
            <a:r>
              <a:rPr lang="es-ES" dirty="0" smtClean="0"/>
              <a:t>HIBRIDA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55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s-ES" sz="5400" dirty="0" smtClean="0"/>
          </a:p>
          <a:p>
            <a:pPr marL="0" indent="0" algn="r">
              <a:buNone/>
            </a:pPr>
            <a:r>
              <a:rPr lang="es-ES" sz="5400" dirty="0" smtClean="0"/>
              <a:t>PLATAFORMAS</a:t>
            </a:r>
            <a:endParaRPr lang="es-ES" sz="5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33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571736" y="500042"/>
            <a:ext cx="2357454" cy="121444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err="1" smtClean="0"/>
              <a:t>iRobot</a:t>
            </a:r>
            <a:r>
              <a:rPr lang="es-EC" b="1" dirty="0" smtClean="0"/>
              <a:t> </a:t>
            </a:r>
            <a:r>
              <a:rPr lang="es-EC" b="1" dirty="0" err="1" smtClean="0"/>
              <a:t>Create</a:t>
            </a:r>
            <a:endParaRPr lang="es-EC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6072198" y="357187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Software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000364" y="3643314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Electrónica</a:t>
            </a:r>
            <a:endParaRPr lang="es-EC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2928926" y="2357430"/>
            <a:ext cx="200026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Define dos tipos de interfaces</a:t>
            </a:r>
            <a:endParaRPr lang="es-EC" dirty="0"/>
          </a:p>
        </p:txBody>
      </p:sp>
      <p:sp>
        <p:nvSpPr>
          <p:cNvPr id="61" name="60 Rectángulo redondeado"/>
          <p:cNvSpPr/>
          <p:nvPr/>
        </p:nvSpPr>
        <p:spPr>
          <a:xfrm>
            <a:off x="2970491" y="5560448"/>
            <a:ext cx="192882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Conector DB-25</a:t>
            </a:r>
            <a:endParaRPr lang="es-EC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285720" y="2357430"/>
            <a:ext cx="200026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Puede realizar tres movimientos</a:t>
            </a:r>
            <a:endParaRPr lang="es-EC" dirty="0"/>
          </a:p>
        </p:txBody>
      </p:sp>
      <p:sp>
        <p:nvSpPr>
          <p:cNvPr id="42" name="41 Rectángulo redondeado"/>
          <p:cNvSpPr/>
          <p:nvPr/>
        </p:nvSpPr>
        <p:spPr>
          <a:xfrm>
            <a:off x="2643174" y="4572008"/>
            <a:ext cx="257176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Establece la conexión física de la comunicación serial</a:t>
            </a:r>
            <a:endParaRPr lang="es-EC" dirty="0"/>
          </a:p>
        </p:txBody>
      </p:sp>
      <p:pic>
        <p:nvPicPr>
          <p:cNvPr id="35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038" y="476672"/>
            <a:ext cx="37744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contourClr>
              <a:schemeClr val="tx2"/>
            </a:contourClr>
          </a:sp3d>
        </p:spPr>
      </p:pic>
      <p:sp>
        <p:nvSpPr>
          <p:cNvPr id="62" name="61 Rectángulo redondeado"/>
          <p:cNvSpPr/>
          <p:nvPr/>
        </p:nvSpPr>
        <p:spPr>
          <a:xfrm>
            <a:off x="571472" y="3429000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Línea recta</a:t>
            </a:r>
            <a:endParaRPr lang="es-EC" dirty="0"/>
          </a:p>
        </p:txBody>
      </p:sp>
      <p:sp>
        <p:nvSpPr>
          <p:cNvPr id="63" name="62 Rectángulo redondeado"/>
          <p:cNvSpPr/>
          <p:nvPr/>
        </p:nvSpPr>
        <p:spPr>
          <a:xfrm>
            <a:off x="571472" y="4214818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Arco</a:t>
            </a:r>
            <a:endParaRPr lang="es-EC" dirty="0"/>
          </a:p>
        </p:txBody>
      </p:sp>
      <p:sp>
        <p:nvSpPr>
          <p:cNvPr id="65" name="64 Rectángulo redondeado"/>
          <p:cNvSpPr/>
          <p:nvPr/>
        </p:nvSpPr>
        <p:spPr>
          <a:xfrm>
            <a:off x="571472" y="500063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Rotación sobre su propio eje</a:t>
            </a:r>
            <a:endParaRPr lang="es-EC" dirty="0"/>
          </a:p>
        </p:txBody>
      </p:sp>
      <p:sp>
        <p:nvSpPr>
          <p:cNvPr id="66" name="65 Rectángulo redondeado"/>
          <p:cNvSpPr/>
          <p:nvPr/>
        </p:nvSpPr>
        <p:spPr>
          <a:xfrm>
            <a:off x="2915071" y="6187372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Conector Mini </a:t>
            </a:r>
            <a:r>
              <a:rPr lang="es-EC" dirty="0" err="1" smtClean="0"/>
              <a:t>Din</a:t>
            </a:r>
            <a:r>
              <a:rPr lang="es-EC" dirty="0" smtClean="0"/>
              <a:t> DB-9</a:t>
            </a:r>
            <a:endParaRPr lang="es-EC" dirty="0"/>
          </a:p>
        </p:txBody>
      </p:sp>
      <p:sp>
        <p:nvSpPr>
          <p:cNvPr id="67" name="66 Rectángulo redondeado"/>
          <p:cNvSpPr/>
          <p:nvPr/>
        </p:nvSpPr>
        <p:spPr>
          <a:xfrm>
            <a:off x="5715008" y="4500570"/>
            <a:ext cx="250033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Permite tener el control total del robot por medio de comandos</a:t>
            </a:r>
            <a:endParaRPr lang="es-EC" dirty="0"/>
          </a:p>
        </p:txBody>
      </p:sp>
      <p:cxnSp>
        <p:nvCxnSpPr>
          <p:cNvPr id="77" name="76 Conector recto de flecha"/>
          <p:cNvCxnSpPr>
            <a:stCxn id="12" idx="2"/>
            <a:endCxn id="42" idx="0"/>
          </p:cNvCxnSpPr>
          <p:nvPr/>
        </p:nvCxnSpPr>
        <p:spPr>
          <a:xfrm rot="5400000">
            <a:off x="3786182" y="4429132"/>
            <a:ext cx="285752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>
            <a:stCxn id="9" idx="2"/>
            <a:endCxn id="67" idx="0"/>
          </p:cNvCxnSpPr>
          <p:nvPr/>
        </p:nvCxnSpPr>
        <p:spPr>
          <a:xfrm rot="5400000">
            <a:off x="6822297" y="4357694"/>
            <a:ext cx="285752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-749734" y="4250140"/>
            <a:ext cx="2214578" cy="79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357158" y="3786190"/>
            <a:ext cx="214314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357158" y="4500570"/>
            <a:ext cx="214314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357158" y="5357826"/>
            <a:ext cx="214314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>
            <a:off x="1285852" y="2000240"/>
            <a:ext cx="2643206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>
            <a:endCxn id="40" idx="0"/>
          </p:cNvCxnSpPr>
          <p:nvPr/>
        </p:nvCxnSpPr>
        <p:spPr>
          <a:xfrm rot="5400000">
            <a:off x="1107262" y="2178834"/>
            <a:ext cx="357187" cy="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 de flecha"/>
          <p:cNvCxnSpPr/>
          <p:nvPr/>
        </p:nvCxnSpPr>
        <p:spPr>
          <a:xfrm rot="5400000">
            <a:off x="3750467" y="2178831"/>
            <a:ext cx="357187" cy="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 rot="5400000" flipH="1" flipV="1">
            <a:off x="3786976" y="1856570"/>
            <a:ext cx="28575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 de flecha"/>
          <p:cNvCxnSpPr>
            <a:endCxn id="12" idx="0"/>
          </p:cNvCxnSpPr>
          <p:nvPr/>
        </p:nvCxnSpPr>
        <p:spPr>
          <a:xfrm rot="5400000">
            <a:off x="3679029" y="3393278"/>
            <a:ext cx="500065" cy="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>
            <a:off x="3929058" y="3357562"/>
            <a:ext cx="3000396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/>
          <p:nvPr/>
        </p:nvCxnSpPr>
        <p:spPr>
          <a:xfrm rot="16200000" flipH="1">
            <a:off x="6822299" y="3464718"/>
            <a:ext cx="223835" cy="95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2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2" name="Rectangle 22"/>
          <p:cNvSpPr>
            <a:spLocks noGrp="1" noChangeArrowheads="1"/>
          </p:cNvSpPr>
          <p:nvPr>
            <p:ph type="title"/>
          </p:nvPr>
        </p:nvSpPr>
        <p:spPr>
          <a:xfrm>
            <a:off x="382588" y="655646"/>
            <a:ext cx="8380412" cy="75713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MICROSOFT ROBOTICS STUDIO </a:t>
            </a:r>
            <a:r>
              <a:rPr lang="en-US" sz="2000" dirty="0" smtClean="0"/>
              <a:t>(MSRS)</a:t>
            </a:r>
            <a:endParaRPr lang="en-US" sz="2000" dirty="0"/>
          </a:p>
        </p:txBody>
      </p:sp>
      <p:sp>
        <p:nvSpPr>
          <p:cNvPr id="174103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81000" y="2132856"/>
            <a:ext cx="8388350" cy="125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/>
              <a:t>Plataforma de desarrollo para programar robots que soporta una gran variedad de hardware y escenarios</a:t>
            </a:r>
            <a:endParaRPr lang="es-ES" sz="2800" dirty="0"/>
          </a:p>
        </p:txBody>
      </p:sp>
      <p:pic>
        <p:nvPicPr>
          <p:cNvPr id="14" name="1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212976"/>
            <a:ext cx="3168352" cy="32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6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Rectangle 19"/>
          <p:cNvSpPr>
            <a:spLocks noGrp="1" noChangeArrowheads="1"/>
          </p:cNvSpPr>
          <p:nvPr>
            <p:ph type="title"/>
          </p:nvPr>
        </p:nvSpPr>
        <p:spPr>
          <a:xfrm>
            <a:off x="382588" y="727654"/>
            <a:ext cx="8380412" cy="75713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OBJETIVOS CONSEGUIDOS…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382588" y="2425643"/>
            <a:ext cx="8380412" cy="4819781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defRPr/>
            </a:pPr>
            <a:r>
              <a:rPr lang="en-US" sz="2400" dirty="0" err="1" smtClean="0"/>
              <a:t>Configurar</a:t>
            </a:r>
            <a:r>
              <a:rPr lang="en-US" sz="2400" dirty="0" smtClean="0"/>
              <a:t> </a:t>
            </a:r>
            <a:r>
              <a:rPr lang="en-US" sz="2400" dirty="0" err="1" smtClean="0"/>
              <a:t>sensores</a:t>
            </a:r>
            <a:r>
              <a:rPr lang="en-US" sz="2400" dirty="0" smtClean="0"/>
              <a:t> y </a:t>
            </a:r>
            <a:r>
              <a:rPr lang="en-US" sz="2400" dirty="0" err="1" smtClean="0"/>
              <a:t>actuadores</a:t>
            </a:r>
            <a:r>
              <a:rPr lang="en-US" sz="2400" dirty="0" smtClean="0"/>
              <a:t> en un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en </a:t>
            </a:r>
            <a:r>
              <a:rPr lang="en-US" sz="2400" dirty="0" err="1" smtClean="0"/>
              <a:t>ejecución</a:t>
            </a:r>
            <a:endParaRPr lang="en-US" sz="2400" dirty="0" smtClean="0"/>
          </a:p>
          <a:p>
            <a:pPr marL="609600" indent="-609600">
              <a:lnSpc>
                <a:spcPct val="110000"/>
              </a:lnSpc>
              <a:defRPr/>
            </a:pPr>
            <a:r>
              <a:rPr lang="en-US" sz="2400" dirty="0" err="1" smtClean="0"/>
              <a:t>Coordinar</a:t>
            </a:r>
            <a:r>
              <a:rPr lang="en-US" sz="2400" dirty="0" smtClean="0"/>
              <a:t> </a:t>
            </a:r>
            <a:r>
              <a:rPr lang="en-US" sz="2400" dirty="0" err="1" smtClean="0"/>
              <a:t>sensores</a:t>
            </a:r>
            <a:r>
              <a:rPr lang="en-US" sz="2400" dirty="0" smtClean="0"/>
              <a:t> y </a:t>
            </a:r>
            <a:r>
              <a:rPr lang="en-US" sz="2400" dirty="0" err="1" smtClean="0"/>
              <a:t>actuadores</a:t>
            </a:r>
            <a:r>
              <a:rPr lang="en-US" sz="2400" dirty="0" smtClean="0"/>
              <a:t> </a:t>
            </a:r>
            <a:r>
              <a:rPr lang="en-US" sz="2400" dirty="0" err="1" smtClean="0"/>
              <a:t>asincronamente</a:t>
            </a:r>
            <a:endParaRPr lang="en-US" sz="2400" dirty="0" smtClean="0"/>
          </a:p>
          <a:p>
            <a:pPr marL="609600" indent="-609600">
              <a:lnSpc>
                <a:spcPct val="110000"/>
              </a:lnSpc>
              <a:defRPr/>
            </a:pPr>
            <a:r>
              <a:rPr lang="en-US" sz="2400" dirty="0" err="1" smtClean="0"/>
              <a:t>Iniaciar</a:t>
            </a:r>
            <a:r>
              <a:rPr lang="en-US" sz="2400" dirty="0" smtClean="0"/>
              <a:t>  y </a:t>
            </a:r>
            <a:r>
              <a:rPr lang="en-US" sz="2400" dirty="0" err="1" smtClean="0"/>
              <a:t>parar</a:t>
            </a:r>
            <a:r>
              <a:rPr lang="en-US" sz="2400" dirty="0" smtClean="0"/>
              <a:t> </a:t>
            </a:r>
            <a:r>
              <a:rPr lang="en-US" sz="2400" dirty="0" err="1" smtClean="0"/>
              <a:t>componentes</a:t>
            </a:r>
            <a:r>
              <a:rPr lang="en-US" sz="2400" dirty="0" smtClean="0"/>
              <a:t> </a:t>
            </a:r>
            <a:r>
              <a:rPr lang="en-US" sz="2400" dirty="0" err="1" smtClean="0"/>
              <a:t>dinamicamente</a:t>
            </a:r>
            <a:endParaRPr lang="en-US" sz="2400" dirty="0" smtClean="0"/>
          </a:p>
          <a:p>
            <a:pPr marL="609600" indent="-609600">
              <a:lnSpc>
                <a:spcPct val="110000"/>
              </a:lnSpc>
              <a:defRPr/>
            </a:pPr>
            <a:r>
              <a:rPr lang="en-US" sz="2400" dirty="0" err="1" smtClean="0"/>
              <a:t>Monitorizar</a:t>
            </a:r>
            <a:r>
              <a:rPr lang="en-US" sz="2400" dirty="0" smtClean="0"/>
              <a:t>, </a:t>
            </a:r>
            <a:r>
              <a:rPr lang="en-US" sz="2400" dirty="0" err="1" smtClean="0"/>
              <a:t>Interactuar</a:t>
            </a:r>
            <a:r>
              <a:rPr lang="en-US" sz="2400" dirty="0" smtClean="0"/>
              <a:t> y </a:t>
            </a:r>
            <a:r>
              <a:rPr lang="en-US" sz="2400" dirty="0" err="1" smtClean="0"/>
              <a:t>depurar</a:t>
            </a:r>
            <a:r>
              <a:rPr lang="en-US" sz="2400" dirty="0" smtClean="0"/>
              <a:t> en </a:t>
            </a:r>
            <a:r>
              <a:rPr lang="en-US" sz="2400" dirty="0" err="1" smtClean="0"/>
              <a:t>tiempo</a:t>
            </a:r>
            <a:r>
              <a:rPr lang="en-US" sz="2400" dirty="0" smtClean="0"/>
              <a:t> de </a:t>
            </a:r>
            <a:r>
              <a:rPr lang="en-US" sz="2400" dirty="0" err="1" smtClean="0"/>
              <a:t>ejecución</a:t>
            </a:r>
            <a:endParaRPr lang="en-US" sz="2400" dirty="0" smtClean="0"/>
          </a:p>
          <a:p>
            <a:pPr marL="609600" indent="-609600">
              <a:lnSpc>
                <a:spcPct val="110000"/>
              </a:lnSpc>
              <a:defRPr/>
            </a:pPr>
            <a:r>
              <a:rPr lang="en-US" sz="2400" dirty="0" err="1" smtClean="0"/>
              <a:t>Extenderse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multiples </a:t>
            </a:r>
            <a:r>
              <a:rPr lang="en-US" sz="2400" dirty="0" err="1" smtClean="0"/>
              <a:t>ordenadores</a:t>
            </a:r>
            <a:endParaRPr lang="en-US" sz="2400" dirty="0" smtClean="0"/>
          </a:p>
          <a:p>
            <a:pPr marL="609600" indent="-609600">
              <a:lnSpc>
                <a:spcPct val="110000"/>
              </a:lnSpc>
              <a:defRPr/>
            </a:pPr>
            <a:r>
              <a:rPr lang="en-US" sz="2400" dirty="0" err="1" smtClean="0"/>
              <a:t>Reutiliar</a:t>
            </a:r>
            <a:r>
              <a:rPr lang="en-US" sz="2400" dirty="0" smtClean="0"/>
              <a:t> </a:t>
            </a:r>
            <a:r>
              <a:rPr lang="en-US" sz="2400" dirty="0" err="1" smtClean="0"/>
              <a:t>componentes</a:t>
            </a:r>
            <a:r>
              <a:rPr lang="en-US" sz="2400" dirty="0" smtClean="0"/>
              <a:t> </a:t>
            </a:r>
            <a:r>
              <a:rPr lang="en-US" sz="2400" dirty="0" err="1" smtClean="0"/>
              <a:t>através</a:t>
            </a:r>
            <a:r>
              <a:rPr lang="en-US" sz="2400" dirty="0" smtClean="0"/>
              <a:t> de </a:t>
            </a:r>
            <a:r>
              <a:rPr lang="en-US" sz="2400" dirty="0" err="1" smtClean="0"/>
              <a:t>distintas</a:t>
            </a:r>
            <a:r>
              <a:rPr lang="en-US" sz="2400" dirty="0" smtClean="0"/>
              <a:t> </a:t>
            </a:r>
            <a:r>
              <a:rPr lang="en-US" sz="2400" dirty="0" err="1" smtClean="0"/>
              <a:t>plataformas</a:t>
            </a:r>
            <a:r>
              <a:rPr lang="en-US" sz="2400" dirty="0" smtClean="0"/>
              <a:t> de hardware y </a:t>
            </a:r>
            <a:r>
              <a:rPr lang="en-US" sz="2400" dirty="0" err="1" smtClean="0"/>
              <a:t>dispositivos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109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ENTORNO DE DESARROLLO</a:t>
            </a:r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2588" y="2172803"/>
            <a:ext cx="8380412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Modelo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aplicación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distribuido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1362075" lvl="2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Distributed Application Model (DSS)</a:t>
            </a:r>
          </a:p>
          <a:p>
            <a:pPr marL="833438" marR="0" lvl="1" indent="-3540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Simple, flexible, y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orientado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servicios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  <a:p>
            <a:pPr marL="833438" marR="0" lvl="1" indent="-3540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Compatible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con la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infraestructura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Web actual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  <a:p>
            <a:pPr marL="447675" marR="0" lvl="0" indent="-4476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Modelo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concurrente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programcion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1362075" lvl="2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Concurrent Programming Model (CCR)</a:t>
            </a:r>
          </a:p>
          <a:p>
            <a:pPr marL="833438" marR="0" lvl="1" indent="-3540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Enfocado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en la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coordinación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de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mensajes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  <a:p>
            <a:pPr marL="833438" marR="0" lvl="1" indent="-3540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Nos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oculta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los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tradicionales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threads y locks</a:t>
            </a:r>
          </a:p>
          <a:p>
            <a:pPr marL="833438" marR="0" lvl="1" indent="-3540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Habilita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la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ejucución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secuencial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sin </a:t>
            </a:r>
            <a:r>
              <a:rPr lang="en-US" sz="2400" b="0" kern="0" dirty="0" err="1" smtClean="0">
                <a:latin typeface="+mn-lt"/>
              </a:rPr>
              <a:t>bloquear</a:t>
            </a:r>
            <a:r>
              <a:rPr lang="en-US" sz="2400" b="0" kern="0" dirty="0" smtClean="0">
                <a:latin typeface="+mn-lt"/>
              </a:rPr>
              <a:t> los thread entre I/O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evitando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las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cadenas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de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callback.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13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7075" y="1901825"/>
            <a:ext cx="7843838" cy="1421928"/>
          </a:xfrm>
        </p:spPr>
        <p:txBody>
          <a:bodyPr>
            <a:normAutofit fontScale="90000"/>
          </a:bodyPr>
          <a:lstStyle/>
          <a:p>
            <a:pPr marL="447675" lvl="0" indent="-447675">
              <a:spcBef>
                <a:spcPct val="3000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Decentralized </a:t>
            </a:r>
            <a:r>
              <a:rPr lang="en-US" dirty="0">
                <a:solidFill>
                  <a:schemeClr val="bg1"/>
                </a:solidFill>
              </a:rPr>
              <a:t>Software Services (DSS)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9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92533"/>
            <a:ext cx="6624736" cy="4796189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MODELO DE SERVICIO DSS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6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655646"/>
            <a:ext cx="8380412" cy="75713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ESQUEMA DE APLICACIÓN</a:t>
            </a:r>
            <a:endParaRPr lang="es-ES" dirty="0"/>
          </a:p>
        </p:txBody>
      </p:sp>
      <p:sp>
        <p:nvSpPr>
          <p:cNvPr id="39" name="Rounded Rectangle 38"/>
          <p:cNvSpPr/>
          <p:nvPr/>
        </p:nvSpPr>
        <p:spPr>
          <a:xfrm>
            <a:off x="471487" y="3448051"/>
            <a:ext cx="1524000" cy="1066800"/>
          </a:xfrm>
          <a:prstGeom prst="roundRect">
            <a:avLst/>
          </a:prstGeom>
          <a:scene3d>
            <a:camera prst="obliqueTopRight"/>
            <a:lightRig rig="threePt" dir="t"/>
          </a:scene3d>
          <a:sp3d z="336550"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err="1" smtClean="0"/>
              <a:t>Mensaje</a:t>
            </a:r>
            <a:endParaRPr lang="en-US" sz="1600" dirty="0" smtClean="0"/>
          </a:p>
          <a:p>
            <a:pPr algn="ctr"/>
            <a:r>
              <a:rPr lang="en-US" sz="1600" dirty="0" smtClean="0"/>
              <a:t>(Actuator)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481263" y="4843463"/>
            <a:ext cx="1524000" cy="1066800"/>
          </a:xfrm>
          <a:prstGeom prst="roundRect">
            <a:avLst/>
          </a:prstGeom>
          <a:scene3d>
            <a:camera prst="obliqueTopRight"/>
            <a:lightRig rig="threePt" dir="t"/>
          </a:scene3d>
          <a:sp3d z="336550"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smtClean="0"/>
              <a:t>Motor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519362" y="1781176"/>
            <a:ext cx="1524000" cy="1066800"/>
          </a:xfrm>
          <a:prstGeom prst="roundRect">
            <a:avLst/>
          </a:prstGeom>
          <a:scene3d>
            <a:camera prst="obliqueTopRight"/>
            <a:lightRig rig="threePt" dir="t"/>
          </a:scene3d>
          <a:sp3d z="336550"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smtClean="0"/>
              <a:t>Motor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43387" y="3376614"/>
            <a:ext cx="1524000" cy="1066800"/>
          </a:xfrm>
          <a:prstGeom prst="roundRect">
            <a:avLst/>
          </a:prstGeom>
          <a:scene3d>
            <a:camera prst="obliqueTopRight"/>
            <a:lightRig rig="threePt" dir="t"/>
          </a:scene3d>
          <a:sp3d z="336550"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err="1" smtClean="0"/>
              <a:t>Orquestador</a:t>
            </a:r>
            <a:endParaRPr lang="en-US" sz="1600" dirty="0" smtClean="0"/>
          </a:p>
        </p:txBody>
      </p:sp>
      <p:cxnSp>
        <p:nvCxnSpPr>
          <p:cNvPr id="47" name="Elbow Connector 12"/>
          <p:cNvCxnSpPr>
            <a:stCxn id="42" idx="1"/>
          </p:cNvCxnSpPr>
          <p:nvPr/>
        </p:nvCxnSpPr>
        <p:spPr>
          <a:xfrm rot="10800000" flipV="1">
            <a:off x="1943101" y="3910013"/>
            <a:ext cx="2300287" cy="476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12"/>
          <p:cNvCxnSpPr/>
          <p:nvPr/>
        </p:nvCxnSpPr>
        <p:spPr>
          <a:xfrm rot="16200000" flipV="1">
            <a:off x="2850360" y="3450433"/>
            <a:ext cx="885825" cy="14285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12"/>
          <p:cNvCxnSpPr/>
          <p:nvPr/>
        </p:nvCxnSpPr>
        <p:spPr>
          <a:xfrm rot="5400000">
            <a:off x="2850358" y="4350548"/>
            <a:ext cx="885825" cy="1428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7258055" y="1733543"/>
            <a:ext cx="1524000" cy="1066800"/>
          </a:xfrm>
          <a:prstGeom prst="roundRect">
            <a:avLst/>
          </a:prstGeom>
          <a:scene3d>
            <a:camera prst="obliqueTopRight"/>
            <a:lightRig rig="threePt" dir="t"/>
          </a:scene3d>
          <a:sp3d z="336550"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smtClean="0"/>
              <a:t>Bumper (Sensor)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253300" y="4843456"/>
            <a:ext cx="1524000" cy="1066800"/>
          </a:xfrm>
          <a:prstGeom prst="roundRect">
            <a:avLst/>
          </a:prstGeom>
          <a:scene3d>
            <a:camera prst="obliqueTopRight"/>
            <a:lightRig rig="threePt" dir="t"/>
          </a:scene3d>
          <a:sp3d z="336550"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smtClean="0"/>
              <a:t>Bumper (Sensor)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243773" y="3243255"/>
            <a:ext cx="1524000" cy="1066800"/>
          </a:xfrm>
          <a:prstGeom prst="roundRect">
            <a:avLst/>
          </a:prstGeom>
          <a:scene3d>
            <a:camera prst="obliqueTopRight"/>
            <a:lightRig rig="threePt" dir="t"/>
          </a:scene3d>
          <a:sp3d z="336550"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600" dirty="0" smtClean="0"/>
              <a:t>Detector </a:t>
            </a:r>
            <a:r>
              <a:rPr lang="en-US" sz="1600" dirty="0" err="1" smtClean="0"/>
              <a:t>Infrarrojos</a:t>
            </a:r>
            <a:endParaRPr lang="en-US" sz="1600" dirty="0" smtClean="0"/>
          </a:p>
          <a:p>
            <a:pPr algn="ctr"/>
            <a:r>
              <a:rPr lang="en-US" sz="1600" dirty="0" smtClean="0"/>
              <a:t>(Sensor)</a:t>
            </a:r>
          </a:p>
        </p:txBody>
      </p:sp>
      <p:cxnSp>
        <p:nvCxnSpPr>
          <p:cNvPr id="63" name="Elbow Connector 12"/>
          <p:cNvCxnSpPr/>
          <p:nvPr/>
        </p:nvCxnSpPr>
        <p:spPr>
          <a:xfrm rot="10800000">
            <a:off x="5710239" y="3881436"/>
            <a:ext cx="1504948" cy="476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12"/>
          <p:cNvCxnSpPr>
            <a:stCxn id="60" idx="1"/>
          </p:cNvCxnSpPr>
          <p:nvPr/>
        </p:nvCxnSpPr>
        <p:spPr>
          <a:xfrm rot="10800000" flipV="1">
            <a:off x="5715001" y="2266942"/>
            <a:ext cx="1543055" cy="1390657"/>
          </a:xfrm>
          <a:prstGeom prst="bentConnector3">
            <a:avLst>
              <a:gd name="adj1" fmla="val 50000"/>
            </a:avLst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1" idx="1"/>
          </p:cNvCxnSpPr>
          <p:nvPr/>
        </p:nvCxnSpPr>
        <p:spPr>
          <a:xfrm rot="10800000">
            <a:off x="5786438" y="4143376"/>
            <a:ext cx="1466862" cy="1233481"/>
          </a:xfrm>
          <a:prstGeom prst="bentConnector3">
            <a:avLst>
              <a:gd name="adj1" fmla="val 50000"/>
            </a:avLst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75611" y="2008014"/>
            <a:ext cx="2024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9288" indent="-533400" algn="ctr">
              <a:defRPr/>
            </a:pPr>
            <a:r>
              <a:rPr lang="en-US" sz="1400" b="0" dirty="0" err="1" smtClean="0"/>
              <a:t>Orquestación</a:t>
            </a:r>
            <a:r>
              <a:rPr lang="en-US" sz="1400" b="0" dirty="0" smtClean="0"/>
              <a:t> de </a:t>
            </a:r>
            <a:r>
              <a:rPr lang="en-US" sz="1400" b="0" dirty="0" err="1" smtClean="0"/>
              <a:t>sensores</a:t>
            </a:r>
            <a:r>
              <a:rPr lang="en-US" sz="1400" b="0" dirty="0" smtClean="0"/>
              <a:t> y </a:t>
            </a:r>
            <a:r>
              <a:rPr lang="en-US" sz="1400" b="0" dirty="0" err="1" smtClean="0"/>
              <a:t>actuadores</a:t>
            </a:r>
            <a:r>
              <a:rPr lang="en-US" sz="1400" b="0" dirty="0" smtClean="0"/>
              <a:t>. En el se </a:t>
            </a:r>
            <a:r>
              <a:rPr lang="en-US" sz="1400" b="0" dirty="0" err="1" smtClean="0"/>
              <a:t>subscriben</a:t>
            </a:r>
            <a:r>
              <a:rPr lang="en-US" sz="1400" b="0" dirty="0" smtClean="0"/>
              <a:t> los </a:t>
            </a:r>
            <a:r>
              <a:rPr lang="en-US" sz="1400" b="0" dirty="0" err="1" smtClean="0"/>
              <a:t>servicios</a:t>
            </a:r>
            <a:endParaRPr lang="en-US" sz="1400" b="0" dirty="0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 rot="1380915">
            <a:off x="3701325" y="3989135"/>
            <a:ext cx="5682249" cy="175473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4698274" y="5687386"/>
            <a:ext cx="2024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9288" indent="-533400" algn="ctr">
              <a:defRPr/>
            </a:pPr>
            <a:r>
              <a:rPr lang="en-US" sz="1400" b="0" dirty="0" smtClean="0"/>
              <a:t>Un </a:t>
            </a:r>
            <a:r>
              <a:rPr lang="en-US" sz="1400" b="0" dirty="0" err="1" smtClean="0"/>
              <a:t>servicio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puede</a:t>
            </a:r>
            <a:r>
              <a:rPr lang="en-US" sz="1400" b="0" dirty="0" smtClean="0"/>
              <a:t> ser Partner de </a:t>
            </a:r>
            <a:r>
              <a:rPr lang="en-US" sz="1400" b="0" dirty="0" err="1" smtClean="0"/>
              <a:t>otros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muchos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servicios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43047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PLANTEAMIENTO DEL PROBLEMA</a:t>
            </a:r>
            <a:endParaRPr lang="es-ES" dirty="0"/>
          </a:p>
        </p:txBody>
      </p:sp>
      <p:pic>
        <p:nvPicPr>
          <p:cNvPr id="4" name="Imagen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80391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988179"/>
          <p:cNvSpPr>
            <a:spLocks noGrp="1" noChangeArrowheads="1"/>
          </p:cNvSpPr>
          <p:nvPr>
            <p:ph sz="half" idx="4294967295"/>
          </p:nvPr>
        </p:nvSpPr>
        <p:spPr>
          <a:xfrm>
            <a:off x="276225" y="2199332"/>
            <a:ext cx="4886325" cy="5118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defRPr/>
            </a:pP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representar</a:t>
            </a:r>
            <a:r>
              <a:rPr lang="en-US" dirty="0" smtClean="0"/>
              <a:t>:</a:t>
            </a:r>
          </a:p>
          <a:p>
            <a:pPr marL="957263" lvl="1" indent="-571500">
              <a:lnSpc>
                <a:spcPct val="80000"/>
              </a:lnSpc>
              <a:defRPr/>
            </a:pPr>
            <a:r>
              <a:rPr lang="en-US" dirty="0" smtClean="0"/>
              <a:t>Hardware: </a:t>
            </a:r>
            <a:r>
              <a:rPr lang="en-US" dirty="0" err="1" smtClean="0"/>
              <a:t>Sensores</a:t>
            </a:r>
            <a:r>
              <a:rPr lang="en-US" dirty="0" smtClean="0"/>
              <a:t>, </a:t>
            </a:r>
            <a:r>
              <a:rPr lang="en-US" dirty="0" err="1" smtClean="0"/>
              <a:t>actuadores</a:t>
            </a:r>
            <a:endParaRPr lang="en-US" dirty="0" smtClean="0"/>
          </a:p>
          <a:p>
            <a:pPr marL="957263" lvl="1" indent="-571500">
              <a:lnSpc>
                <a:spcPct val="80000"/>
              </a:lnSpc>
              <a:defRPr/>
            </a:pPr>
            <a:r>
              <a:rPr lang="en-US" dirty="0" smtClean="0"/>
              <a:t>Software: UI, </a:t>
            </a:r>
            <a:r>
              <a:rPr lang="en-US" dirty="0" err="1" smtClean="0"/>
              <a:t>Almacenamiento</a:t>
            </a:r>
            <a:endParaRPr lang="en-US" dirty="0" smtClean="0"/>
          </a:p>
          <a:p>
            <a:pPr marL="957263" lvl="1" indent="-571500">
              <a:lnSpc>
                <a:spcPct val="80000"/>
              </a:lnSpc>
              <a:defRPr/>
            </a:pPr>
            <a:r>
              <a:rPr lang="en-US" dirty="0" err="1" smtClean="0"/>
              <a:t>Agregados</a:t>
            </a:r>
            <a:r>
              <a:rPr lang="en-US" dirty="0" smtClean="0"/>
              <a:t>: Mash-Ups, </a:t>
            </a:r>
            <a:r>
              <a:rPr lang="en-US" dirty="0" err="1" smtClean="0"/>
              <a:t>conjuntos</a:t>
            </a:r>
            <a:r>
              <a:rPr lang="en-US" dirty="0" smtClean="0"/>
              <a:t> de </a:t>
            </a:r>
            <a:r>
              <a:rPr lang="en-US" dirty="0" err="1" smtClean="0"/>
              <a:t>sensores</a:t>
            </a:r>
            <a:endParaRPr lang="en-US" dirty="0" smtClean="0"/>
          </a:p>
          <a:p>
            <a:pPr marL="957263" lvl="1" indent="-571500">
              <a:lnSpc>
                <a:spcPct val="80000"/>
              </a:lnSpc>
              <a:defRPr/>
            </a:pPr>
            <a:endParaRPr lang="en-US" dirty="0" smtClean="0"/>
          </a:p>
          <a:p>
            <a:pPr marL="571500" indent="-571500">
              <a:lnSpc>
                <a:spcPct val="80000"/>
              </a:lnSpc>
              <a:defRPr/>
            </a:pPr>
            <a:r>
              <a:rPr lang="en-US" dirty="0" smtClean="0"/>
              <a:t>Se </a:t>
            </a:r>
            <a:r>
              <a:rPr lang="en-US" dirty="0" err="1" smtClean="0"/>
              <a:t>reutiliazan</a:t>
            </a:r>
            <a:r>
              <a:rPr lang="en-US" dirty="0" smtClean="0"/>
              <a:t> gracias a la </a:t>
            </a:r>
            <a:r>
              <a:rPr lang="en-US" dirty="0" err="1" smtClean="0"/>
              <a:t>composición</a:t>
            </a:r>
            <a:r>
              <a:rPr lang="en-US" dirty="0" smtClean="0"/>
              <a:t>:</a:t>
            </a:r>
          </a:p>
          <a:p>
            <a:pPr marL="957263" lvl="1" indent="-571500">
              <a:lnSpc>
                <a:spcPct val="80000"/>
              </a:lnSpc>
              <a:defRPr/>
            </a:pPr>
            <a:r>
              <a:rPr lang="en-US" dirty="0" err="1" smtClean="0"/>
              <a:t>Separar</a:t>
            </a:r>
            <a:r>
              <a:rPr lang="en-US" dirty="0" smtClean="0"/>
              <a:t> el </a:t>
            </a:r>
            <a:r>
              <a:rPr lang="en-US" dirty="0" err="1" smtClean="0"/>
              <a:t>estado</a:t>
            </a:r>
            <a:r>
              <a:rPr lang="en-US" dirty="0" smtClean="0"/>
              <a:t> del </a:t>
            </a:r>
            <a:r>
              <a:rPr lang="en-US" dirty="0" err="1" smtClean="0"/>
              <a:t>comportamiento</a:t>
            </a:r>
            <a:r>
              <a:rPr lang="en-US" dirty="0"/>
              <a:t>.</a:t>
            </a:r>
            <a:endParaRPr lang="en-US" dirty="0" smtClean="0"/>
          </a:p>
          <a:p>
            <a:pPr marL="957263" lvl="1" indent="-571500">
              <a:lnSpc>
                <a:spcPct val="80000"/>
              </a:lnSpc>
              <a:defRPr/>
            </a:pPr>
            <a:endParaRPr lang="en-US" dirty="0" smtClean="0"/>
          </a:p>
          <a:p>
            <a:pPr marL="957263" lvl="1" indent="-571500">
              <a:lnSpc>
                <a:spcPct val="80000"/>
              </a:lnSpc>
              <a:defRPr/>
            </a:pPr>
            <a:endParaRPr lang="en-US" dirty="0" smtClean="0"/>
          </a:p>
          <a:p>
            <a:pPr marL="957263" lvl="1" indent="-571500"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66" name="Title 65"/>
          <p:cNvSpPr txBox="1">
            <a:spLocks noGrp="1" noChangeArrowheads="1"/>
          </p:cNvSpPr>
          <p:nvPr>
            <p:ph type="title"/>
          </p:nvPr>
        </p:nvSpPr>
        <p:spPr>
          <a:ln cap="flat" algn="ctr">
            <a:headEnd type="none" w="med" len="med"/>
            <a:tailEnd type="none" w="med" len="med"/>
          </a:ln>
        </p:spPr>
        <p:txBody>
          <a:bodyPr/>
          <a:lstStyle/>
          <a:p>
            <a:pPr algn="l">
              <a:defRPr/>
            </a:pPr>
            <a:r>
              <a:rPr lang="en-US" dirty="0" smtClean="0"/>
              <a:t>SERVICIOS</a:t>
            </a:r>
            <a:endParaRPr lang="en-US" dirty="0">
              <a:latin typeface="Arial" charset="0"/>
            </a:endParaRPr>
          </a:p>
        </p:txBody>
      </p:sp>
      <p:grpSp>
        <p:nvGrpSpPr>
          <p:cNvPr id="15364" name="Group 26"/>
          <p:cNvGrpSpPr>
            <a:grpSpLocks/>
          </p:cNvGrpSpPr>
          <p:nvPr/>
        </p:nvGrpSpPr>
        <p:grpSpPr bwMode="auto">
          <a:xfrm>
            <a:off x="5340350" y="2678906"/>
            <a:ext cx="3548063" cy="3054350"/>
            <a:chOff x="910748" y="2133601"/>
            <a:chExt cx="3548882" cy="3054677"/>
          </a:xfrm>
        </p:grpSpPr>
        <p:cxnSp>
          <p:nvCxnSpPr>
            <p:cNvPr id="15365" name="Straight Arrow Connector 11270"/>
            <p:cNvCxnSpPr>
              <a:cxnSpLocks noChangeShapeType="1"/>
            </p:cNvCxnSpPr>
            <p:nvPr/>
          </p:nvCxnSpPr>
          <p:spPr bwMode="auto">
            <a:xfrm rot="5400000" flipH="1" flipV="1">
              <a:off x="2004511" y="3124167"/>
              <a:ext cx="728426" cy="30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9" name="TextBox 11271"/>
            <p:cNvSpPr txBox="1">
              <a:spLocks noChangeArrowheads="1"/>
            </p:cNvSpPr>
            <p:nvPr/>
          </p:nvSpPr>
          <p:spPr bwMode="auto">
            <a:xfrm>
              <a:off x="2635171" y="2549571"/>
              <a:ext cx="592275" cy="30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cs typeface="+mn-cs"/>
                </a:rPr>
                <a:t>Port</a:t>
              </a:r>
              <a:endParaRPr lang="en-US" sz="2000" b="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pic>
          <p:nvPicPr>
            <p:cNvPr id="15367" name="Rectangle 112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0748" y="3077244"/>
              <a:ext cx="2915953" cy="211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Rectangle 112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9243" y="2606569"/>
              <a:ext cx="398963" cy="23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9" name="Group 28"/>
            <p:cNvGrpSpPr>
              <a:grpSpLocks/>
            </p:cNvGrpSpPr>
            <p:nvPr/>
          </p:nvGrpSpPr>
          <p:grpSpPr bwMode="auto">
            <a:xfrm>
              <a:off x="988251" y="2133601"/>
              <a:ext cx="1091283" cy="923466"/>
              <a:chOff x="5115" y="1167"/>
              <a:chExt cx="558" cy="873"/>
            </a:xfrm>
          </p:grpSpPr>
          <p:pic>
            <p:nvPicPr>
              <p:cNvPr id="15375" name="Rectangle 1126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15" y="1167"/>
                <a:ext cx="534" cy="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Rectangle 1126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44" y="1575"/>
                <a:ext cx="329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370" name="Picture 16" descr="arrow 0 gold  arrow curved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40207" y="3008621"/>
              <a:ext cx="1063903" cy="757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Rounded Rectangle 21"/>
            <p:cNvSpPr>
              <a:spLocks noChangeArrowheads="1"/>
            </p:cNvSpPr>
            <p:nvPr/>
          </p:nvSpPr>
          <p:spPr bwMode="auto">
            <a:xfrm>
              <a:off x="1685925" y="4286250"/>
              <a:ext cx="1485900" cy="436562"/>
            </a:xfrm>
            <a:prstGeom prst="roundRect">
              <a:avLst>
                <a:gd name="adj" fmla="val 40111"/>
              </a:avLst>
            </a:prstGeom>
            <a:gradFill rotWithShape="1">
              <a:gsLst>
                <a:gs pos="0">
                  <a:srgbClr val="418241"/>
                </a:gs>
                <a:gs pos="50000">
                  <a:srgbClr val="66CC66"/>
                </a:gs>
                <a:gs pos="100000">
                  <a:srgbClr val="41824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Arial" charset="0"/>
                </a:rPr>
                <a:t>State</a:t>
              </a:r>
            </a:p>
          </p:txBody>
        </p:sp>
        <p:sp>
          <p:nvSpPr>
            <p:cNvPr id="35" name="Rounded Rectangle 21"/>
            <p:cNvSpPr>
              <a:spLocks noChangeArrowheads="1"/>
            </p:cNvSpPr>
            <p:nvPr/>
          </p:nvSpPr>
          <p:spPr bwMode="auto">
            <a:xfrm>
              <a:off x="1685627" y="3743498"/>
              <a:ext cx="1457661" cy="503292"/>
            </a:xfrm>
            <a:prstGeom prst="roundRect">
              <a:avLst>
                <a:gd name="adj" fmla="val 40111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Arial" charset="0"/>
                  <a:cs typeface="+mn-cs"/>
                </a:rPr>
                <a:t>Handlers</a:t>
              </a:r>
            </a:p>
          </p:txBody>
        </p:sp>
        <p:sp>
          <p:nvSpPr>
            <p:cNvPr id="15373" name="TextBox 35"/>
            <p:cNvSpPr txBox="1">
              <a:spLocks noChangeArrowheads="1"/>
            </p:cNvSpPr>
            <p:nvPr/>
          </p:nvSpPr>
          <p:spPr bwMode="auto">
            <a:xfrm>
              <a:off x="1752600" y="3333750"/>
              <a:ext cx="11775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Service</a:t>
              </a:r>
            </a:p>
          </p:txBody>
        </p:sp>
        <p:sp>
          <p:nvSpPr>
            <p:cNvPr id="15374" name="TextBox 36"/>
            <p:cNvSpPr txBox="1">
              <a:spLocks noChangeArrowheads="1"/>
            </p:cNvSpPr>
            <p:nvPr/>
          </p:nvSpPr>
          <p:spPr bwMode="auto">
            <a:xfrm>
              <a:off x="3800475" y="2676525"/>
              <a:ext cx="6591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FIFO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07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7075" y="1901825"/>
            <a:ext cx="7843838" cy="1421928"/>
          </a:xfrm>
        </p:spPr>
        <p:txBody>
          <a:bodyPr>
            <a:normAutofit fontScale="90000"/>
          </a:bodyPr>
          <a:lstStyle/>
          <a:p>
            <a:pPr marL="447675" lvl="0" indent="-447675">
              <a:spcBef>
                <a:spcPct val="30000"/>
              </a:spcBef>
              <a:defRPr/>
            </a:pPr>
            <a:r>
              <a:rPr lang="en-US" dirty="0" smtClean="0"/>
              <a:t>Concurrency </a:t>
            </a:r>
            <a:r>
              <a:rPr lang="en-US" dirty="0"/>
              <a:t>and Coordination Runtime (CCR)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7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bg1"/>
                </a:solidFill>
              </a:rPr>
              <a:t>EL CCR RUNTIME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382588" y="2335168"/>
            <a:ext cx="8380412" cy="4838248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Modelo asíncrono de programación</a:t>
            </a:r>
          </a:p>
          <a:p>
            <a:pPr lvl="1">
              <a:defRPr/>
            </a:pPr>
            <a:r>
              <a:rPr lang="es-ES" dirty="0" smtClean="0"/>
              <a:t>Un modelo concurrente sin </a:t>
            </a:r>
            <a:r>
              <a:rPr lang="es-ES" dirty="0" smtClean="0"/>
              <a:t>programar </a:t>
            </a:r>
            <a:r>
              <a:rPr lang="es-ES" dirty="0" smtClean="0"/>
              <a:t>a mano  </a:t>
            </a:r>
            <a:r>
              <a:rPr lang="es-ES" dirty="0" err="1" smtClean="0"/>
              <a:t>threads</a:t>
            </a:r>
            <a:r>
              <a:rPr lang="es-ES" dirty="0" smtClean="0"/>
              <a:t>, </a:t>
            </a:r>
            <a:r>
              <a:rPr lang="es-ES" dirty="0" err="1" smtClean="0"/>
              <a:t>locks</a:t>
            </a:r>
            <a:r>
              <a:rPr lang="es-ES" dirty="0" smtClean="0"/>
              <a:t> o semáforos.</a:t>
            </a:r>
          </a:p>
          <a:p>
            <a:pPr lvl="2">
              <a:defRPr/>
            </a:pPr>
            <a:r>
              <a:rPr lang="es-ES" dirty="0" smtClean="0"/>
              <a:t>Basado en mensajes asíncronos</a:t>
            </a:r>
          </a:p>
          <a:p>
            <a:pPr lvl="2">
              <a:defRPr/>
            </a:pPr>
            <a:r>
              <a:rPr lang="es-ES" dirty="0" smtClean="0"/>
              <a:t>Enfocados en la coordinación de primitivas</a:t>
            </a:r>
          </a:p>
          <a:p>
            <a:pPr lvl="2">
              <a:defRPr/>
            </a:pPr>
            <a:r>
              <a:rPr lang="es-ES" dirty="0" smtClean="0"/>
              <a:t>Ejecución secuencial pero sin tener hilos bloqueados y sin necesidad de </a:t>
            </a:r>
            <a:r>
              <a:rPr lang="es-ES" dirty="0" err="1" smtClean="0"/>
              <a:t>callbacks</a:t>
            </a:r>
            <a:r>
              <a:rPr lang="es-ES" dirty="0" smtClean="0"/>
              <a:t>, sólo cuando sea necesario.</a:t>
            </a:r>
          </a:p>
          <a:p>
            <a:pPr lvl="1">
              <a:defRPr/>
            </a:pPr>
            <a:r>
              <a:rPr lang="es-ES" dirty="0" smtClean="0"/>
              <a:t>Contexto de ejecución para los servicios</a:t>
            </a:r>
          </a:p>
          <a:p>
            <a:pPr lvl="2">
              <a:defRPr/>
            </a:pPr>
            <a:r>
              <a:rPr lang="es-ES" dirty="0" smtClean="0"/>
              <a:t>Aislamiento de la infraestructura</a:t>
            </a:r>
          </a:p>
          <a:p>
            <a:pPr lvl="2">
              <a:defRPr/>
            </a:pPr>
            <a:r>
              <a:rPr lang="es-ES" dirty="0" smtClean="0"/>
              <a:t>Aislamiento de otros servicios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565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132"/>
            <a:ext cx="6840760" cy="490137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C" dirty="0" smtClean="0"/>
              <a:t>ESQUEMA DE COORDINACIÓN MULTITAREA EN CCR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38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s-ES" sz="5400" dirty="0" smtClean="0"/>
          </a:p>
          <a:p>
            <a:pPr marL="0" indent="0" algn="r">
              <a:buNone/>
            </a:pPr>
            <a:r>
              <a:rPr lang="es-ES" sz="5400" dirty="0" smtClean="0"/>
              <a:t>DESARROLLO DEL PROYECTO</a:t>
            </a:r>
            <a:endParaRPr lang="es-ES" sz="5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95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214414" y="428604"/>
            <a:ext cx="2428892" cy="121444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REQUERIMIENTOS DEL PROYECTO</a:t>
            </a:r>
            <a:endParaRPr lang="es-EC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142976" y="3500438"/>
            <a:ext cx="257176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Dotar al robot de la capacidad de </a:t>
            </a:r>
            <a:r>
              <a:rPr lang="es-EC" dirty="0" smtClean="0"/>
              <a:t>navegar a través de la voz</a:t>
            </a:r>
            <a:endParaRPr lang="es-EC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1142976" y="1988840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Establecer una comunicación inalámbrica </a:t>
            </a:r>
          </a:p>
          <a:p>
            <a:pPr algn="ctr"/>
            <a:r>
              <a:rPr lang="es-EC" dirty="0" smtClean="0"/>
              <a:t>PC – Robot</a:t>
            </a:r>
            <a:endParaRPr lang="es-EC" dirty="0"/>
          </a:p>
        </p:txBody>
      </p:sp>
      <p:sp>
        <p:nvSpPr>
          <p:cNvPr id="42" name="41 Rectángulo redondeado"/>
          <p:cNvSpPr/>
          <p:nvPr/>
        </p:nvSpPr>
        <p:spPr>
          <a:xfrm>
            <a:off x="5072066" y="1988840"/>
            <a:ext cx="257176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Utilizar </a:t>
            </a:r>
            <a:r>
              <a:rPr lang="es-EC" dirty="0" smtClean="0"/>
              <a:t>el Bluetooth </a:t>
            </a:r>
            <a:r>
              <a:rPr lang="es-EC" dirty="0" err="1" smtClean="0"/>
              <a:t>Adapter</a:t>
            </a:r>
            <a:r>
              <a:rPr lang="es-EC" dirty="0" smtClean="0"/>
              <a:t> Module (BAM)</a:t>
            </a:r>
            <a:endParaRPr lang="es-EC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1142976" y="5072074"/>
            <a:ext cx="257176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Verificar el desempeño del robot en tareas de navegación</a:t>
            </a:r>
            <a:endParaRPr lang="es-EC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5143504" y="428604"/>
            <a:ext cx="2428892" cy="121444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SOLUCIONES PLANTEADAS </a:t>
            </a:r>
          </a:p>
          <a:p>
            <a:pPr algn="ctr"/>
            <a:r>
              <a:rPr lang="es-EC" b="1" dirty="0" smtClean="0"/>
              <a:t>A LOS REQUERIMIENTOS</a:t>
            </a:r>
            <a:endParaRPr lang="es-EC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5072066" y="3358356"/>
            <a:ext cx="2571768" cy="1570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Seguir el modelo de la Arquitectura de Control Hibrida utilizando Visual </a:t>
            </a:r>
            <a:r>
              <a:rPr lang="es-EC" dirty="0" err="1" smtClean="0"/>
              <a:t>Programming</a:t>
            </a:r>
            <a:r>
              <a:rPr lang="es-EC" dirty="0" smtClean="0"/>
              <a:t> </a:t>
            </a:r>
            <a:r>
              <a:rPr lang="es-EC" dirty="0" err="1" smtClean="0"/>
              <a:t>Language</a:t>
            </a:r>
            <a:endParaRPr lang="es-EC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5072066" y="5072074"/>
            <a:ext cx="257176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Definir </a:t>
            </a:r>
            <a:r>
              <a:rPr lang="es-EC" dirty="0" smtClean="0"/>
              <a:t>dos </a:t>
            </a:r>
            <a:r>
              <a:rPr lang="es-EC" dirty="0" smtClean="0"/>
              <a:t>escenarios </a:t>
            </a:r>
            <a:r>
              <a:rPr lang="es-EC" dirty="0" smtClean="0"/>
              <a:t>de </a:t>
            </a:r>
            <a:r>
              <a:rPr lang="es-EC" dirty="0" smtClean="0"/>
              <a:t>pruebas Simulado &amp; Real.</a:t>
            </a:r>
            <a:endParaRPr lang="es-EC" dirty="0"/>
          </a:p>
        </p:txBody>
      </p:sp>
      <p:sp>
        <p:nvSpPr>
          <p:cNvPr id="37" name="36 Flecha derecha"/>
          <p:cNvSpPr/>
          <p:nvPr/>
        </p:nvSpPr>
        <p:spPr>
          <a:xfrm>
            <a:off x="3786182" y="2492896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37 Flecha derecha"/>
          <p:cNvSpPr/>
          <p:nvPr/>
        </p:nvSpPr>
        <p:spPr>
          <a:xfrm>
            <a:off x="3786182" y="3929066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Flecha derecha"/>
          <p:cNvSpPr/>
          <p:nvPr/>
        </p:nvSpPr>
        <p:spPr>
          <a:xfrm>
            <a:off x="3786182" y="5500702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5" name="44 Conector recto"/>
          <p:cNvCxnSpPr/>
          <p:nvPr/>
        </p:nvCxnSpPr>
        <p:spPr>
          <a:xfrm>
            <a:off x="642910" y="214290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5400000">
            <a:off x="-2499568" y="3357562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5400000">
            <a:off x="5214942" y="3357562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642910" y="6500834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>
            <a:off x="1142976" y="3357562"/>
            <a:ext cx="6286544" cy="1588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400" dirty="0" smtClean="0"/>
              <a:t>MODELO DE ARQUITECTURA IMPLEMENTADA</a:t>
            </a:r>
            <a:endParaRPr lang="es-ES" sz="34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16" y="1340768"/>
            <a:ext cx="4378540" cy="5384500"/>
          </a:xfrm>
        </p:spPr>
      </p:pic>
    </p:spTree>
    <p:extLst>
      <p:ext uri="{BB962C8B-B14F-4D97-AF65-F5344CB8AC3E}">
        <p14:creationId xmlns:p14="http://schemas.microsoft.com/office/powerpoint/2010/main" val="24662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s-ES" sz="5400" dirty="0" smtClean="0"/>
          </a:p>
          <a:p>
            <a:pPr marL="0" indent="0" algn="r">
              <a:buNone/>
            </a:pPr>
            <a:r>
              <a:rPr lang="es-ES" sz="5400" dirty="0" smtClean="0"/>
              <a:t>PRUEBAS Y RESULTADOS</a:t>
            </a:r>
            <a:endParaRPr lang="es-ES" sz="5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44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19957" t="10075" r="9938" b="8392"/>
          <a:stretch/>
        </p:blipFill>
        <p:spPr bwMode="auto">
          <a:xfrm>
            <a:off x="236914" y="476672"/>
            <a:ext cx="4464496" cy="3121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59632" y="3789040"/>
            <a:ext cx="241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PRUEBAS SIMULADOR</a:t>
            </a:r>
            <a:endParaRPr lang="es-ES" dirty="0"/>
          </a:p>
        </p:txBody>
      </p:sp>
      <p:pic>
        <p:nvPicPr>
          <p:cNvPr id="7" name="6 Imagen" descr="G:\DCIM\100CASIO\CIMG13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46" y="2708920"/>
            <a:ext cx="4279265" cy="3210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5607848" y="6021288"/>
            <a:ext cx="288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PRUEBAS AMBIENTE REAL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32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VARIABLES DE MUESTREO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56044"/>
              </p:ext>
            </p:extLst>
          </p:nvPr>
        </p:nvGraphicFramePr>
        <p:xfrm>
          <a:off x="1547664" y="2060846"/>
          <a:ext cx="6336703" cy="3960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915"/>
                <a:gridCol w="989007"/>
                <a:gridCol w="2241909"/>
                <a:gridCol w="2075872"/>
              </a:tblGrid>
              <a:tr h="1372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GENERO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HORA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MUESTRAS/COMANDO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RUIDO AMBIENTE [DB]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Hombre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Mañana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35 – 45 [dB]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Hombre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Noche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35 – 45 [dB]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Mujer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Mañana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80 – 95 [dB]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0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Mujer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Noche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80 – 95 [dB]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8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GENERAL</a:t>
            </a:r>
          </a:p>
          <a:p>
            <a:pPr marL="0" indent="0">
              <a:buNone/>
            </a:pPr>
            <a:r>
              <a:rPr lang="es-ES" dirty="0" smtClean="0"/>
              <a:t>Diseñar e implementar un sistema de Navegación por Voz para el robot móvil </a:t>
            </a:r>
            <a:r>
              <a:rPr lang="es-ES" dirty="0" err="1" smtClean="0"/>
              <a:t>iRobot</a:t>
            </a:r>
            <a:r>
              <a:rPr lang="es-ES" dirty="0" smtClean="0"/>
              <a:t> </a:t>
            </a:r>
            <a:r>
              <a:rPr lang="es-ES" dirty="0" err="1" smtClean="0"/>
              <a:t>Create</a:t>
            </a:r>
            <a:r>
              <a:rPr lang="es-ES" dirty="0" smtClean="0"/>
              <a:t> utilizando la plataforma de desarrollo Microsoft </a:t>
            </a:r>
            <a:r>
              <a:rPr lang="es-ES" dirty="0" err="1" smtClean="0"/>
              <a:t>Robotics</a:t>
            </a:r>
            <a:r>
              <a:rPr lang="es-ES" dirty="0" smtClean="0"/>
              <a:t> </a:t>
            </a:r>
            <a:r>
              <a:rPr lang="es-ES" dirty="0" err="1" smtClean="0"/>
              <a:t>Developer</a:t>
            </a:r>
            <a:r>
              <a:rPr lang="es-ES" dirty="0" smtClean="0"/>
              <a:t> Studio.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 smtClean="0"/>
              <a:t>ESPECIFICO</a:t>
            </a:r>
          </a:p>
          <a:p>
            <a:pPr marL="0" indent="0">
              <a:buNone/>
            </a:pPr>
            <a:r>
              <a:rPr lang="es-ES" dirty="0" smtClean="0"/>
              <a:t>Investigar los principios de las diferentes Arquitecturas de Control (Reactiva, Deliberativa e Hibrida).</a:t>
            </a:r>
          </a:p>
          <a:p>
            <a:pPr>
              <a:buFontTx/>
              <a:buChar char="-"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Analizar la herramienta de desarrollo robótica MRDS 2008 R3.</a:t>
            </a:r>
          </a:p>
          <a:p>
            <a:pPr>
              <a:buFontTx/>
              <a:buChar char="-"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Establecer un enlace inalámbrico entre el RMR y una PC.</a:t>
            </a: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Realizar pruebas de operatividad en  un ambiente simulado (VSE)  y real.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24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AMBIENTE SIMULADO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18254"/>
              </p:ext>
            </p:extLst>
          </p:nvPr>
        </p:nvGraphicFramePr>
        <p:xfrm>
          <a:off x="539552" y="1268760"/>
          <a:ext cx="4896544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033"/>
                <a:gridCol w="1176158"/>
                <a:gridCol w="1566353"/>
              </a:tblGrid>
              <a:tr h="28803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SIMULACIÓN - VOZ </a:t>
                      </a:r>
                      <a:r>
                        <a:rPr lang="es-ES" sz="1400" dirty="0" smtClean="0">
                          <a:effectLst/>
                        </a:rPr>
                        <a:t>HOMBRE - NOCHE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ACIERTOS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DESACIERTOS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AVANZAR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PARAR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RETROCEDER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GIRAR A LA IZQUIERDA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GIRAR A LA DERECHA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MEDIA VUELTA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26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53348225"/>
              </p:ext>
            </p:extLst>
          </p:nvPr>
        </p:nvGraphicFramePr>
        <p:xfrm>
          <a:off x="3995936" y="4149080"/>
          <a:ext cx="48965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4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84047"/>
              </p:ext>
            </p:extLst>
          </p:nvPr>
        </p:nvGraphicFramePr>
        <p:xfrm>
          <a:off x="755576" y="1412776"/>
          <a:ext cx="4824536" cy="2448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410"/>
                <a:gridCol w="1157920"/>
                <a:gridCol w="1545206"/>
              </a:tblGrid>
              <a:tr h="27203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REAL - VOZ MUJER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2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ACIERTOS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DESACIERTOS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AVANZAR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PARAR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RETROCEDER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GIRAR A LA IZQUIERDA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GIRAR A LA DERECHA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MEDIA VUELTA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2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19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11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pPr algn="l"/>
            <a:r>
              <a:rPr lang="es-ES" dirty="0" smtClean="0"/>
              <a:t>AMBIENTE REAL</a:t>
            </a:r>
            <a:endParaRPr lang="es-ES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239652142"/>
              </p:ext>
            </p:extLst>
          </p:nvPr>
        </p:nvGraphicFramePr>
        <p:xfrm>
          <a:off x="3923928" y="4005064"/>
          <a:ext cx="4788024" cy="238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7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999069" cy="526640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EJECUCIÓN DE TAREAS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60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AMBIENTE REAL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31072"/>
              </p:ext>
            </p:extLst>
          </p:nvPr>
        </p:nvGraphicFramePr>
        <p:xfrm>
          <a:off x="539552" y="1916832"/>
          <a:ext cx="4608512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887"/>
                <a:gridCol w="1002435"/>
                <a:gridCol w="1379190"/>
              </a:tblGrid>
              <a:tr h="28803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REAL - VOZ HOMBRE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INTENTO REP. TAREAS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ACIERTOS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DESACIERTOS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UNO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DOS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TRES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CUATRO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CINCO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196746671"/>
              </p:ext>
            </p:extLst>
          </p:nvPr>
        </p:nvGraphicFramePr>
        <p:xfrm>
          <a:off x="4283968" y="4365104"/>
          <a:ext cx="4536504" cy="224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2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AMBIENTE SIMULADO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23903"/>
              </p:ext>
            </p:extLst>
          </p:nvPr>
        </p:nvGraphicFramePr>
        <p:xfrm>
          <a:off x="539552" y="1844824"/>
          <a:ext cx="4896544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747"/>
                <a:gridCol w="1156418"/>
                <a:gridCol w="1543379"/>
              </a:tblGrid>
              <a:tr h="27003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SIMULACIÓN - VOZ HOMBRE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INTENTO REP. TAREAS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ACIERTOS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DESACIERTOS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030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UNO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030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DOS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030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TRES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030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CUATRO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030">
                <a:tc>
                  <a:txBody>
                    <a:bodyPr/>
                    <a:lstStyle/>
                    <a:p>
                      <a:pPr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CINCO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211493971"/>
              </p:ext>
            </p:extLst>
          </p:nvPr>
        </p:nvGraphicFramePr>
        <p:xfrm>
          <a:off x="3851920" y="4149080"/>
          <a:ext cx="4860032" cy="241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3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s-ES" sz="5400" dirty="0" smtClean="0"/>
          </a:p>
          <a:p>
            <a:pPr marL="0" indent="0" algn="r">
              <a:buNone/>
            </a:pPr>
            <a:r>
              <a:rPr lang="es-ES" sz="5400" dirty="0" smtClean="0"/>
              <a:t>CONCLUSIONES Y RECOMENDACIONES</a:t>
            </a:r>
            <a:endParaRPr lang="es-ES" sz="5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67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922520"/>
            <a:ext cx="7408333" cy="43147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Al </a:t>
            </a:r>
            <a:r>
              <a:rPr lang="es-ES" dirty="0"/>
              <a:t>término de este proyecto sin duda alguna uno de los puntos más relevantes dentro del análisis y estudio de las plataformas robóticas móviles  es el hecho de dotarlas de habilidades y destrezas que las asemejen cada día más al comportamiento del ser humano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plataforma Microsoft </a:t>
            </a:r>
            <a:r>
              <a:rPr lang="es-ES" dirty="0" err="1"/>
              <a:t>Robotics</a:t>
            </a:r>
            <a:r>
              <a:rPr lang="es-ES" dirty="0"/>
              <a:t> </a:t>
            </a:r>
            <a:r>
              <a:rPr lang="es-ES" dirty="0" err="1"/>
              <a:t>Delevelopment</a:t>
            </a:r>
            <a:r>
              <a:rPr lang="es-ES" dirty="0"/>
              <a:t> Studio (MRDS) es el principal eje de trabajo de este proyecto, al manejar una arquitectura orientada a servicios permite tratar a una plataforma  robótica  como un conjunto de servicios que se ejecutan en paralelo y cuya orquestación entre si resulta clave para definir el modelo de arquitectura Automático- Reactiva que se está tratando de implementar.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CONCLUSION 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93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Uno de los puntos más fuertes en el desarrollo de aplicaciones robóticas a través de MRDS es que permite gestionar la concurrencia y coordinación de los anteriores servicios mencionados. También proporciona sencillas directivas para el control de la programación asíncrona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Como conclusión final se puede establecer que MRDS cuenta con una gran plataforma de simulación de entornos virtuales en tres dimensiones. Gracias a esto se puede simular con gran precisión la dinámica e interacciones físicas entre los elementos del entorno.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CONCLUSION II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6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01352" y="485800"/>
            <a:ext cx="72390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JasmineUPC" pitchFamily="18" charset="-34"/>
                <a:cs typeface="JasmineUPC" pitchFamily="18" charset="-34"/>
              </a:rPr>
              <a:t>PROCESO DE DESARROLLO</a:t>
            </a:r>
            <a:endParaRPr lang="es-EC" sz="5400" dirty="0"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60318287"/>
              </p:ext>
            </p:extLst>
          </p:nvPr>
        </p:nvGraphicFramePr>
        <p:xfrm>
          <a:off x="827584" y="1844824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s-ES" sz="5400" dirty="0" smtClean="0"/>
          </a:p>
          <a:p>
            <a:pPr marL="0" indent="0" algn="r">
              <a:buNone/>
            </a:pPr>
            <a:r>
              <a:rPr lang="es-ES" sz="5400" dirty="0" smtClean="0"/>
              <a:t>ARQUITECTURAS DE CONTROL</a:t>
            </a:r>
            <a:endParaRPr lang="es-ES" sz="5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58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407510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INTRODUCCIÓN 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57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681150"/>
              </p:ext>
            </p:extLst>
          </p:nvPr>
        </p:nvGraphicFramePr>
        <p:xfrm>
          <a:off x="581117" y="2348880"/>
          <a:ext cx="7689624" cy="3681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8571"/>
                <a:gridCol w="1887034"/>
                <a:gridCol w="1305698"/>
                <a:gridCol w="2608321"/>
              </a:tblGrid>
              <a:tr h="258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PRIMITIVA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ENTRADA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SALIDA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2080"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DESCRIPCIÓN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1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SENSAR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Información sensorial “cruda”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Modelo del Entorno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Traduce la información proveniente de los sensores en un modelo del entorno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8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PLANIFICAR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Modelo del Entorno + Conocimiento previo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Directivas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Genera un plan de ejecución acorde a la misión a cumplir y al modelo del entorno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2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ACTUAR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Información sensorial y/o directivas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Comandos para los actuadores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Traduce el plan de ejecución en una secuencia apropiada de comandos para ejecutar acciones motrices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 smtClean="0"/>
              <a:t>INTRODUCCIÓN II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59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6" y="2852936"/>
            <a:ext cx="8283650" cy="274300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ARQ. DE CONTROL DELIBERATIVA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6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6035707" cy="89249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ARQ. DE CONTROL REACTIVA 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26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5071</TotalTime>
  <Words>1211</Words>
  <Application>Microsoft Office PowerPoint</Application>
  <PresentationFormat>Presentación en pantalla (4:3)</PresentationFormat>
  <Paragraphs>320</Paragraphs>
  <Slides>37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Forma de onda</vt:lpstr>
      <vt:lpstr>UNIVERSIDAD DE LAS FUERZAS ARMADAS-ESPE</vt:lpstr>
      <vt:lpstr>PLANTEAMIENTO DEL PROBLEMA</vt:lpstr>
      <vt:lpstr>OBJETIVOS</vt:lpstr>
      <vt:lpstr>PROCESO DE DESARROLLO</vt:lpstr>
      <vt:lpstr>Presentación de PowerPoint</vt:lpstr>
      <vt:lpstr>INTRODUCCIÓN I</vt:lpstr>
      <vt:lpstr>INTRODUCCIÓN II</vt:lpstr>
      <vt:lpstr>ARQ. DE CONTROL DELIBERATIVA</vt:lpstr>
      <vt:lpstr>ARQ. DE CONTROL REACTIVA I</vt:lpstr>
      <vt:lpstr>ARQ. DE CONTROL REACTIVA II</vt:lpstr>
      <vt:lpstr>ARQ. DE CONTROL HIBRIDA</vt:lpstr>
      <vt:lpstr>Presentación de PowerPoint</vt:lpstr>
      <vt:lpstr>Presentación de PowerPoint</vt:lpstr>
      <vt:lpstr>MICROSOFT ROBOTICS STUDIO (MSRS)</vt:lpstr>
      <vt:lpstr>OBJETIVOS CONSEGUIDOS… </vt:lpstr>
      <vt:lpstr>ENTORNO DE DESARROLLO</vt:lpstr>
      <vt:lpstr>Decentralized Software Services (DSS)</vt:lpstr>
      <vt:lpstr>MODELO DE SERVICIO DSS</vt:lpstr>
      <vt:lpstr>ESQUEMA DE APLICACIÓN</vt:lpstr>
      <vt:lpstr>SERVICIOS</vt:lpstr>
      <vt:lpstr>Concurrency and Coordination Runtime (CCR)</vt:lpstr>
      <vt:lpstr>EL CCR RUNTIME</vt:lpstr>
      <vt:lpstr>ESQUEMA DE COORDINACIÓN MULTITAREA EN CCR</vt:lpstr>
      <vt:lpstr>Presentación de PowerPoint</vt:lpstr>
      <vt:lpstr>Presentación de PowerPoint</vt:lpstr>
      <vt:lpstr>MODELO DE ARQUITECTURA IMPLEMENTADA</vt:lpstr>
      <vt:lpstr>Presentación de PowerPoint</vt:lpstr>
      <vt:lpstr>Presentación de PowerPoint</vt:lpstr>
      <vt:lpstr>VARIABLES DE MUESTREO</vt:lpstr>
      <vt:lpstr>AMBIENTE SIMULADO</vt:lpstr>
      <vt:lpstr>AMBIENTE REAL</vt:lpstr>
      <vt:lpstr>EJECUCIÓN DE TAREAS</vt:lpstr>
      <vt:lpstr>AMBIENTE REAL</vt:lpstr>
      <vt:lpstr>AMBIENTE SIMULADO</vt:lpstr>
      <vt:lpstr>Presentación de PowerPoint</vt:lpstr>
      <vt:lpstr>CONCLUSION I</vt:lpstr>
      <vt:lpstr>CONCLUSION II</vt:lpstr>
    </vt:vector>
  </TitlesOfParts>
  <Company>Usuario Final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- ESPE</dc:title>
  <dc:creator>Usuario Final</dc:creator>
  <cp:lastModifiedBy>Usuario Final</cp:lastModifiedBy>
  <cp:revision>22</cp:revision>
  <dcterms:created xsi:type="dcterms:W3CDTF">2015-04-12T22:07:26Z</dcterms:created>
  <dcterms:modified xsi:type="dcterms:W3CDTF">2015-04-16T13:07:27Z</dcterms:modified>
</cp:coreProperties>
</file>