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44"/>
  </p:notesMasterIdLst>
  <p:sldIdLst>
    <p:sldId id="256" r:id="rId2"/>
    <p:sldId id="392" r:id="rId3"/>
    <p:sldId id="257" r:id="rId4"/>
    <p:sldId id="258" r:id="rId5"/>
    <p:sldId id="386" r:id="rId6"/>
    <p:sldId id="260" r:id="rId7"/>
    <p:sldId id="261" r:id="rId8"/>
    <p:sldId id="388" r:id="rId9"/>
    <p:sldId id="263" r:id="rId10"/>
    <p:sldId id="387" r:id="rId11"/>
    <p:sldId id="264" r:id="rId12"/>
    <p:sldId id="265" r:id="rId13"/>
    <p:sldId id="266" r:id="rId14"/>
    <p:sldId id="329" r:id="rId15"/>
    <p:sldId id="344" r:id="rId16"/>
    <p:sldId id="332" r:id="rId17"/>
    <p:sldId id="268" r:id="rId18"/>
    <p:sldId id="328" r:id="rId19"/>
    <p:sldId id="267" r:id="rId20"/>
    <p:sldId id="269" r:id="rId21"/>
    <p:sldId id="270" r:id="rId22"/>
    <p:sldId id="273" r:id="rId23"/>
    <p:sldId id="347" r:id="rId24"/>
    <p:sldId id="351" r:id="rId25"/>
    <p:sldId id="349" r:id="rId26"/>
    <p:sldId id="353" r:id="rId27"/>
    <p:sldId id="384" r:id="rId28"/>
    <p:sldId id="381" r:id="rId29"/>
    <p:sldId id="355" r:id="rId30"/>
    <p:sldId id="383" r:id="rId31"/>
    <p:sldId id="385" r:id="rId32"/>
    <p:sldId id="285" r:id="rId33"/>
    <p:sldId id="372" r:id="rId34"/>
    <p:sldId id="373" r:id="rId35"/>
    <p:sldId id="374" r:id="rId36"/>
    <p:sldId id="377" r:id="rId37"/>
    <p:sldId id="322" r:id="rId38"/>
    <p:sldId id="375" r:id="rId39"/>
    <p:sldId id="393" r:id="rId40"/>
    <p:sldId id="326" r:id="rId41"/>
    <p:sldId id="327" r:id="rId42"/>
    <p:sldId id="334"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élanie"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42" autoAdjust="0"/>
    <p:restoredTop sz="94615" autoAdjust="0"/>
  </p:normalViewPr>
  <p:slideViewPr>
    <p:cSldViewPr>
      <p:cViewPr>
        <p:scale>
          <a:sx n="70" d="100"/>
          <a:sy n="70" d="100"/>
        </p:scale>
        <p:origin x="-930" y="-8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369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B8FB-9B5F-4CBF-86C5-ECEA1DAC576F}" type="datetimeFigureOut">
              <a:rPr lang="es-EC" smtClean="0"/>
              <a:pPr/>
              <a:t>13/12/2013</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BAA4B-FBC1-40B0-B765-A022FCAB9B12}" type="slidenum">
              <a:rPr lang="es-EC" smtClean="0"/>
              <a:pPr/>
              <a:t>‹Nº›</a:t>
            </a:fld>
            <a:endParaRPr lang="es-EC" dirty="0"/>
          </a:p>
        </p:txBody>
      </p:sp>
    </p:spTree>
    <p:extLst>
      <p:ext uri="{BB962C8B-B14F-4D97-AF65-F5344CB8AC3E}">
        <p14:creationId xmlns:p14="http://schemas.microsoft.com/office/powerpoint/2010/main" xmlns="" val="317095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5E9BAA4B-FBC1-40B0-B765-A022FCAB9B12}" type="slidenum">
              <a:rPr lang="es-EC" smtClean="0"/>
              <a:pPr/>
              <a:t>1</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1"/>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A0F149C3-A259-443B-BD8E-3A2A0412807F}" type="datetimeFigureOut">
              <a:rPr lang="es-EC" smtClean="0"/>
              <a:pPr/>
              <a:t>13/12/2013</a:t>
            </a:fld>
            <a:endParaRPr lang="es-EC"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90DC8DDE-53F4-40C1-9B66-30E0CCF075CF}" type="slidenum">
              <a:rPr lang="es-EC" smtClean="0"/>
              <a:pPr/>
              <a:t>‹Nº›</a:t>
            </a:fld>
            <a:endParaRPr lang="es-EC"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30"/>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0F149C3-A259-443B-BD8E-3A2A0412807F}" type="datetimeFigureOut">
              <a:rPr lang="es-EC" smtClean="0"/>
              <a:pPr/>
              <a:t>13/12/2013</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90DC8DDE-53F4-40C1-9B66-30E0CCF075CF}" type="slidenum">
              <a:rPr lang="es-EC" smtClean="0"/>
              <a:pPr/>
              <a:t>‹Nº›</a:t>
            </a:fld>
            <a:endParaRPr lang="es-EC"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4" y="274641"/>
            <a:ext cx="1777471"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0F149C3-A259-443B-BD8E-3A2A0412807F}" type="datetimeFigureOut">
              <a:rPr lang="es-EC" smtClean="0"/>
              <a:pPr/>
              <a:t>13/12/2013</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90DC8DDE-53F4-40C1-9B66-30E0CCF075CF}" type="slidenum">
              <a:rPr lang="es-EC" smtClean="0"/>
              <a:pPr/>
              <a:t>‹Nº›</a:t>
            </a:fld>
            <a:endParaRPr lang="es-EC"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E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extLst/>
          </a:lstStyle>
          <a:p>
            <a:fld id="{A0F149C3-A259-443B-BD8E-3A2A0412807F}" type="datetimeFigureOut">
              <a:rPr lang="es-EC" smtClean="0"/>
              <a:pPr/>
              <a:t>13/12/2013</a:t>
            </a:fld>
            <a:endParaRPr lang="es-EC" dirty="0"/>
          </a:p>
        </p:txBody>
      </p:sp>
      <p:sp>
        <p:nvSpPr>
          <p:cNvPr id="5" name="Espace réservé du pied de page 4"/>
          <p:cNvSpPr>
            <a:spLocks noGrp="1"/>
          </p:cNvSpPr>
          <p:nvPr>
            <p:ph type="ftr" sz="quarter" idx="11"/>
          </p:nvPr>
        </p:nvSpPr>
        <p:spPr/>
        <p:txBody>
          <a:bodyPr/>
          <a:lstStyle>
            <a:extLst/>
          </a:lstStyle>
          <a:p>
            <a:endParaRPr lang="es-EC" dirty="0"/>
          </a:p>
        </p:txBody>
      </p:sp>
      <p:sp>
        <p:nvSpPr>
          <p:cNvPr id="6" name="Espace réservé du numéro de diapositive 5"/>
          <p:cNvSpPr>
            <a:spLocks noGrp="1"/>
          </p:cNvSpPr>
          <p:nvPr>
            <p:ph type="sldNum" sz="quarter" idx="12"/>
          </p:nvPr>
        </p:nvSpPr>
        <p:spPr/>
        <p:txBody>
          <a:bodyPr/>
          <a:lstStyle>
            <a:extLst/>
          </a:lstStyle>
          <a:p>
            <a:fld id="{90DC8DDE-53F4-40C1-9B66-30E0CCF075CF}" type="slidenum">
              <a:rPr lang="es-EC" smtClean="0"/>
              <a:pPr/>
              <a:t>‹Nº›</a:t>
            </a:fld>
            <a:endParaRPr lang="es-EC" dirty="0"/>
          </a:p>
        </p:txBody>
      </p:sp>
      <p:sp>
        <p:nvSpPr>
          <p:cNvPr id="7" name="Titre 6"/>
          <p:cNvSpPr>
            <a:spLocks noGrp="1"/>
          </p:cNvSpPr>
          <p:nvPr>
            <p:ph type="title"/>
          </p:nvPr>
        </p:nvSpPr>
        <p:spPr>
          <a:xfrm>
            <a:off x="467544" y="2636912"/>
            <a:ext cx="8229600" cy="1143000"/>
          </a:xfrm>
        </p:spPr>
        <p:txBody>
          <a:bodyPr rtlCol="0"/>
          <a:lstStyle>
            <a:lvl1pPr>
              <a:buFont typeface="Wingdings" pitchFamily="2" charset="2"/>
              <a:buNone/>
              <a:defRPr i="1" u="none">
                <a:effectLst/>
                <a:latin typeface="Baskerville Old Face" pitchFamily="18" charset="0"/>
              </a:defRPr>
            </a:lvl1pPr>
            <a:extLst/>
          </a:lstStyle>
          <a:p>
            <a:r>
              <a:rPr kumimoji="0" lang="fr-FR" dirty="0" smtClean="0"/>
              <a:t>Cliquez pour modifier le style du titre</a:t>
            </a:r>
            <a:endParaRPr kumimoji="0"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0F149C3-A259-443B-BD8E-3A2A0412807F}" type="datetimeFigureOut">
              <a:rPr lang="es-EC" smtClean="0"/>
              <a:pPr/>
              <a:t>13/12/2013</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90DC8DDE-53F4-40C1-9B66-30E0CCF075CF}" type="slidenum">
              <a:rPr lang="es-EC" smtClean="0"/>
              <a:pPr/>
              <a:t>‹Nº›</a:t>
            </a:fld>
            <a:endParaRPr lang="es-EC"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0F149C3-A259-443B-BD8E-3A2A0412807F}" type="datetimeFigureOut">
              <a:rPr lang="es-EC" smtClean="0"/>
              <a:pPr/>
              <a:t>13/12/2013</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90DC8DDE-53F4-40C1-9B66-30E0CCF075CF}" type="slidenum">
              <a:rPr lang="es-EC" smtClean="0"/>
              <a:pPr/>
              <a:t>‹Nº›</a:t>
            </a:fld>
            <a:endParaRPr lang="es-EC"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0F149C3-A259-443B-BD8E-3A2A0412807F}" type="datetimeFigureOut">
              <a:rPr lang="es-EC" smtClean="0"/>
              <a:pPr/>
              <a:t>13/12/2013</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90DC8DDE-53F4-40C1-9B66-30E0CCF075CF}" type="slidenum">
              <a:rPr lang="es-EC" smtClean="0"/>
              <a:pPr/>
              <a:t>‹Nº›</a:t>
            </a:fld>
            <a:endParaRPr lang="es-EC"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0F149C3-A259-443B-BD8E-3A2A0412807F}" type="datetimeFigureOut">
              <a:rPr lang="es-EC" smtClean="0"/>
              <a:pPr/>
              <a:t>13/12/2013</a:t>
            </a:fld>
            <a:endParaRPr lang="es-EC" dirty="0"/>
          </a:p>
        </p:txBody>
      </p:sp>
      <p:sp>
        <p:nvSpPr>
          <p:cNvPr id="8" name="7 Marcador de pie de página"/>
          <p:cNvSpPr>
            <a:spLocks noGrp="1"/>
          </p:cNvSpPr>
          <p:nvPr>
            <p:ph type="ftr" sz="quarter" idx="11"/>
          </p:nvPr>
        </p:nvSpPr>
        <p:spPr/>
        <p:txBody>
          <a:bodyPr/>
          <a:lstStyle>
            <a:extLst/>
          </a:lstStyle>
          <a:p>
            <a:endParaRPr lang="es-EC" dirty="0"/>
          </a:p>
        </p:txBody>
      </p:sp>
      <p:sp>
        <p:nvSpPr>
          <p:cNvPr id="9" name="8 Marcador de número de diapositiva"/>
          <p:cNvSpPr>
            <a:spLocks noGrp="1"/>
          </p:cNvSpPr>
          <p:nvPr>
            <p:ph type="sldNum" sz="quarter" idx="12"/>
          </p:nvPr>
        </p:nvSpPr>
        <p:spPr/>
        <p:txBody>
          <a:bodyPr/>
          <a:lstStyle>
            <a:extLst/>
          </a:lstStyle>
          <a:p>
            <a:fld id="{90DC8DDE-53F4-40C1-9B66-30E0CCF075CF}" type="slidenum">
              <a:rPr lang="es-EC" smtClean="0"/>
              <a:pPr/>
              <a:t>‹Nº›</a:t>
            </a:fld>
            <a:endParaRPr lang="es-EC"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A0F149C3-A259-443B-BD8E-3A2A0412807F}" type="datetimeFigureOut">
              <a:rPr lang="es-EC" smtClean="0"/>
              <a:pPr/>
              <a:t>13/12/2013</a:t>
            </a:fld>
            <a:endParaRPr lang="es-EC" dirty="0"/>
          </a:p>
        </p:txBody>
      </p:sp>
      <p:sp>
        <p:nvSpPr>
          <p:cNvPr id="4" name="3 Marcador de pie de página"/>
          <p:cNvSpPr>
            <a:spLocks noGrp="1"/>
          </p:cNvSpPr>
          <p:nvPr>
            <p:ph type="ftr" sz="quarter" idx="11"/>
          </p:nvPr>
        </p:nvSpPr>
        <p:spPr/>
        <p:txBody>
          <a:bodyPr/>
          <a:lstStyle>
            <a:extLst/>
          </a:lstStyle>
          <a:p>
            <a:endParaRPr lang="es-EC" dirty="0"/>
          </a:p>
        </p:txBody>
      </p:sp>
      <p:sp>
        <p:nvSpPr>
          <p:cNvPr id="5" name="4 Marcador de número de diapositiva"/>
          <p:cNvSpPr>
            <a:spLocks noGrp="1"/>
          </p:cNvSpPr>
          <p:nvPr>
            <p:ph type="sldNum" sz="quarter" idx="12"/>
          </p:nvPr>
        </p:nvSpPr>
        <p:spPr/>
        <p:txBody>
          <a:bodyPr/>
          <a:lstStyle>
            <a:extLst/>
          </a:lstStyle>
          <a:p>
            <a:fld id="{90DC8DDE-53F4-40C1-9B66-30E0CCF075CF}" type="slidenum">
              <a:rPr lang="es-EC" smtClean="0"/>
              <a:pPr/>
              <a:t>‹Nº›</a:t>
            </a:fld>
            <a:endParaRPr lang="es-EC"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0F149C3-A259-443B-BD8E-3A2A0412807F}" type="datetimeFigureOut">
              <a:rPr lang="es-EC" smtClean="0"/>
              <a:pPr/>
              <a:t>13/12/2013</a:t>
            </a:fld>
            <a:endParaRPr lang="es-EC" dirty="0"/>
          </a:p>
        </p:txBody>
      </p:sp>
      <p:sp>
        <p:nvSpPr>
          <p:cNvPr id="3" name="2 Marcador de pie de página"/>
          <p:cNvSpPr>
            <a:spLocks noGrp="1"/>
          </p:cNvSpPr>
          <p:nvPr>
            <p:ph type="ftr" sz="quarter" idx="11"/>
          </p:nvPr>
        </p:nvSpPr>
        <p:spPr/>
        <p:txBody>
          <a:bodyPr/>
          <a:lstStyle>
            <a:extLst/>
          </a:lstStyle>
          <a:p>
            <a:endParaRPr lang="es-EC" dirty="0"/>
          </a:p>
        </p:txBody>
      </p:sp>
      <p:sp>
        <p:nvSpPr>
          <p:cNvPr id="4" name="3 Marcador de número de diapositiva"/>
          <p:cNvSpPr>
            <a:spLocks noGrp="1"/>
          </p:cNvSpPr>
          <p:nvPr>
            <p:ph type="sldNum" sz="quarter" idx="12"/>
          </p:nvPr>
        </p:nvSpPr>
        <p:spPr/>
        <p:txBody>
          <a:bodyPr/>
          <a:lstStyle>
            <a:extLst/>
          </a:lstStyle>
          <a:p>
            <a:fld id="{90DC8DDE-53F4-40C1-9B66-30E0CCF075CF}" type="slidenum">
              <a:rPr lang="es-EC" smtClean="0"/>
              <a:pPr/>
              <a:t>‹Nº›</a:t>
            </a:fld>
            <a:endParaRPr lang="es-EC"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A0F149C3-A259-443B-BD8E-3A2A0412807F}" type="datetimeFigureOut">
              <a:rPr lang="es-EC" smtClean="0"/>
              <a:pPr/>
              <a:t>13/12/2013</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90DC8DDE-53F4-40C1-9B66-30E0CCF075CF}" type="slidenum">
              <a:rPr lang="es-EC" smtClean="0"/>
              <a:pPr/>
              <a:t>‹Nº›</a:t>
            </a:fld>
            <a:endParaRPr lang="es-EC"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A0F149C3-A259-443B-BD8E-3A2A0412807F}" type="datetimeFigureOut">
              <a:rPr lang="es-EC" smtClean="0"/>
              <a:pPr/>
              <a:t>13/12/2013</a:t>
            </a:fld>
            <a:endParaRPr lang="es-EC" dirty="0"/>
          </a:p>
        </p:txBody>
      </p:sp>
      <p:sp>
        <p:nvSpPr>
          <p:cNvPr id="6" name="5 Marcador de pie de página"/>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s-EC"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90DC8DDE-53F4-40C1-9B66-30E0CCF075CF}" type="slidenum">
              <a:rPr lang="es-EC" smtClean="0"/>
              <a:pPr/>
              <a:t>‹Nº›</a:t>
            </a:fld>
            <a:endParaRPr lang="es-EC" dirty="0"/>
          </a:p>
        </p:txBody>
      </p:sp>
      <p:sp>
        <p:nvSpPr>
          <p:cNvPr id="2" name="1 Título"/>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6"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3" y="5791254"/>
            <a:ext cx="3402315"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6"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0F149C3-A259-443B-BD8E-3A2A0412807F}" type="datetimeFigureOut">
              <a:rPr lang="es-EC" smtClean="0"/>
              <a:pPr/>
              <a:t>13/12/2013</a:t>
            </a:fld>
            <a:endParaRPr lang="es-EC" dirty="0"/>
          </a:p>
        </p:txBody>
      </p:sp>
      <p:sp>
        <p:nvSpPr>
          <p:cNvPr id="22" name="21 Marcador de pie de página"/>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dirty="0"/>
          </a:p>
        </p:txBody>
      </p:sp>
      <p:sp>
        <p:nvSpPr>
          <p:cNvPr id="18" name="17 Marcador de número de diapositiva"/>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90DC8DDE-53F4-40C1-9B66-30E0CCF075CF}"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16" r:id="rId12"/>
  </p:sldLayoutIdLst>
  <p:transition>
    <p:fad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hyperlink" Target="http://www.efdeporte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55000"/>
                <a:satMod val="300000"/>
              </a:schemeClr>
            </a:gs>
            <a:gs pos="54000">
              <a:schemeClr val="bg1">
                <a:tint val="65000"/>
                <a:satMod val="300000"/>
              </a:schemeClr>
            </a:gs>
            <a:gs pos="100000">
              <a:schemeClr val="bg1">
                <a:shade val="65000"/>
                <a:satMod val="300000"/>
              </a:schemeClr>
            </a:gs>
          </a:gsLst>
          <a:path path="circle">
            <a:fillToRect l="65000" b="98000"/>
          </a:path>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043390"/>
            <a:ext cx="8134672" cy="1737538"/>
          </a:xfrm>
        </p:spPr>
        <p:txBody>
          <a:bodyPr>
            <a:noAutofit/>
          </a:bodyPr>
          <a:lstStyle/>
          <a:p>
            <a:pPr algn="ctr"/>
            <a:r>
              <a:rPr lang="es-MX" sz="3600" cap="all" dirty="0" smtClean="0">
                <a:solidFill>
                  <a:srgbClr val="0033CC"/>
                </a:solidFill>
                <a:latin typeface="Arial Rounded MT Bold" pitchFamily="34" charset="0"/>
                <a:cs typeface="Arial" pitchFamily="34" charset="0"/>
              </a:rPr>
              <a:t>EL DESARROLLO DE LA TÉCNICA DEL FÚTBOL  EN ETAPA DE INICIACIÓN EN SUPERFICIES DE DIVERSOS TIPOS</a:t>
            </a:r>
            <a:endParaRPr lang="es-EC" sz="3600" dirty="0">
              <a:solidFill>
                <a:srgbClr val="0033CC"/>
              </a:solidFill>
              <a:latin typeface="Arial Rounded MT Bold" pitchFamily="34" charset="0"/>
              <a:cs typeface="Arial" pitchFamily="34" charset="0"/>
            </a:endParaRPr>
          </a:p>
        </p:txBody>
      </p:sp>
      <p:sp>
        <p:nvSpPr>
          <p:cNvPr id="3" name="2 Subtítulo"/>
          <p:cNvSpPr>
            <a:spLocks noGrp="1"/>
          </p:cNvSpPr>
          <p:nvPr>
            <p:ph type="subTitle" idx="1"/>
          </p:nvPr>
        </p:nvSpPr>
        <p:spPr>
          <a:xfrm>
            <a:off x="685800" y="3356993"/>
            <a:ext cx="7772400" cy="1199704"/>
          </a:xfrm>
        </p:spPr>
        <p:txBody>
          <a:bodyPr>
            <a:noAutofit/>
          </a:bodyPr>
          <a:lstStyle/>
          <a:p>
            <a:pPr algn="ctr">
              <a:buNone/>
            </a:pPr>
            <a:r>
              <a:rPr lang="es-EC" sz="1800" b="1" dirty="0" smtClean="0">
                <a:solidFill>
                  <a:srgbClr val="002060"/>
                </a:solidFill>
              </a:rPr>
              <a:t>VICERRECTORADO DE INVESTIGACIÓN Y VINCULACIÓN CON LA COLECTIVIDAD</a:t>
            </a:r>
          </a:p>
          <a:p>
            <a:pPr algn="ctr">
              <a:buNone/>
            </a:pPr>
            <a:r>
              <a:rPr lang="es-EC" sz="1800" b="1" dirty="0" smtClean="0">
                <a:solidFill>
                  <a:srgbClr val="002060"/>
                </a:solidFill>
              </a:rPr>
              <a:t>DEPARTAMENTO DE CIENCIAS HUMANAS Y SOCIALES</a:t>
            </a:r>
          </a:p>
          <a:p>
            <a:pPr algn="ctr">
              <a:buNone/>
            </a:pPr>
            <a:r>
              <a:rPr lang="es-EC" sz="1800" b="1" dirty="0" smtClean="0">
                <a:solidFill>
                  <a:srgbClr val="002060"/>
                </a:solidFill>
              </a:rPr>
              <a:t>MAESTRÍA EN ENTRENAMIENTO DEPORTIVO III</a:t>
            </a:r>
          </a:p>
          <a:p>
            <a:pPr algn="ctr"/>
            <a:endParaRPr lang="es-EC" sz="1200" b="1" dirty="0" smtClean="0"/>
          </a:p>
          <a:p>
            <a:pPr algn="ctr"/>
            <a:endParaRPr lang="es-EC" sz="1200" dirty="0"/>
          </a:p>
        </p:txBody>
      </p:sp>
      <p:sp>
        <p:nvSpPr>
          <p:cNvPr id="4" name="ZoneTexte 3"/>
          <p:cNvSpPr txBox="1"/>
          <p:nvPr/>
        </p:nvSpPr>
        <p:spPr>
          <a:xfrm>
            <a:off x="1403648" y="5315724"/>
            <a:ext cx="6336704" cy="1569660"/>
          </a:xfrm>
          <a:prstGeom prst="rect">
            <a:avLst/>
          </a:prstGeom>
          <a:noFill/>
        </p:spPr>
        <p:txBody>
          <a:bodyPr wrap="square" rtlCol="0">
            <a:spAutoFit/>
          </a:bodyPr>
          <a:lstStyle/>
          <a:p>
            <a:pPr algn="ctr">
              <a:buNone/>
            </a:pPr>
            <a:r>
              <a:rPr lang="es-ES" sz="1600" b="1" dirty="0" smtClean="0">
                <a:solidFill>
                  <a:schemeClr val="bg1"/>
                </a:solidFill>
              </a:rPr>
              <a:t>AUTOR: </a:t>
            </a:r>
            <a:endParaRPr lang="es-EC" sz="1600" b="1" dirty="0" smtClean="0">
              <a:solidFill>
                <a:schemeClr val="bg1"/>
              </a:solidFill>
            </a:endParaRPr>
          </a:p>
          <a:p>
            <a:pPr algn="ctr">
              <a:buNone/>
            </a:pPr>
            <a:r>
              <a:rPr lang="es-ES" sz="1600" b="1" dirty="0" smtClean="0">
                <a:solidFill>
                  <a:schemeClr val="bg1"/>
                </a:solidFill>
              </a:rPr>
              <a:t>PABLO GUILLERMO HERNÁNDEZ PEREIRA</a:t>
            </a:r>
            <a:endParaRPr lang="es-EC" sz="1600" b="1" dirty="0" smtClean="0">
              <a:solidFill>
                <a:schemeClr val="bg1"/>
              </a:solidFill>
            </a:endParaRPr>
          </a:p>
          <a:p>
            <a:pPr algn="ctr">
              <a:buNone/>
            </a:pPr>
            <a:r>
              <a:rPr lang="es-ES" sz="1600" b="1" dirty="0" smtClean="0">
                <a:solidFill>
                  <a:schemeClr val="bg1"/>
                </a:solidFill>
              </a:rPr>
              <a:t> DIRECTOR:</a:t>
            </a:r>
            <a:endParaRPr lang="es-EC" sz="1600" b="1" dirty="0" smtClean="0">
              <a:solidFill>
                <a:schemeClr val="bg1"/>
              </a:solidFill>
            </a:endParaRPr>
          </a:p>
          <a:p>
            <a:pPr algn="ctr">
              <a:buNone/>
            </a:pPr>
            <a:r>
              <a:rPr lang="es-ES" sz="1600" b="1" dirty="0" smtClean="0">
                <a:solidFill>
                  <a:schemeClr val="bg1"/>
                </a:solidFill>
              </a:rPr>
              <a:t>DR. EDGARDO ROMERO FRÓMETA</a:t>
            </a:r>
            <a:endParaRPr lang="es-EC" sz="1600" b="1" dirty="0" smtClean="0">
              <a:solidFill>
                <a:schemeClr val="bg1"/>
              </a:solidFill>
            </a:endParaRPr>
          </a:p>
          <a:p>
            <a:pPr algn="ctr">
              <a:buNone/>
            </a:pPr>
            <a:r>
              <a:rPr lang="es-ES" sz="1600" b="1" dirty="0" smtClean="0">
                <a:solidFill>
                  <a:schemeClr val="bg1"/>
                </a:solidFill>
              </a:rPr>
              <a:t> SANGOLQUÍ-ECUADOR</a:t>
            </a:r>
            <a:endParaRPr lang="es-EC" sz="1600" b="1" dirty="0" smtClean="0">
              <a:solidFill>
                <a:schemeClr val="bg1"/>
              </a:solidFill>
            </a:endParaRPr>
          </a:p>
          <a:p>
            <a:pPr algn="ctr">
              <a:buNone/>
            </a:pPr>
            <a:r>
              <a:rPr lang="es-ES" sz="1600" b="1" dirty="0" smtClean="0">
                <a:solidFill>
                  <a:schemeClr val="bg1"/>
                </a:solidFill>
              </a:rPr>
              <a:t>DICIEMBRE  2013</a:t>
            </a:r>
            <a:endParaRPr lang="es-EC" sz="1600" b="1"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188640"/>
            <a:ext cx="7200800" cy="707886"/>
          </a:xfrm>
          <a:prstGeom prst="rect">
            <a:avLst/>
          </a:prstGeom>
        </p:spPr>
        <p:txBody>
          <a:bodyPr wrap="square">
            <a:spAutoFit/>
          </a:bodyPr>
          <a:lstStyle/>
          <a:p>
            <a:r>
              <a:rPr lang="en-US" sz="4000" b="1" dirty="0" smtClean="0">
                <a:solidFill>
                  <a:srgbClr val="0033CC"/>
                </a:solidFill>
                <a:latin typeface="Arial" pitchFamily="34" charset="0"/>
                <a:cs typeface="Arial" pitchFamily="34" charset="0"/>
              </a:rPr>
              <a:t>PERTINENCIA SOCIAL</a:t>
            </a:r>
            <a:endParaRPr lang="es-ES" sz="4000" b="1" dirty="0"/>
          </a:p>
        </p:txBody>
      </p:sp>
      <p:sp>
        <p:nvSpPr>
          <p:cNvPr id="9" name="8 CuadroTexto"/>
          <p:cNvSpPr txBox="1"/>
          <p:nvPr/>
        </p:nvSpPr>
        <p:spPr>
          <a:xfrm>
            <a:off x="611560" y="966207"/>
            <a:ext cx="8064896" cy="2246769"/>
          </a:xfrm>
          <a:prstGeom prst="rect">
            <a:avLst/>
          </a:prstGeom>
          <a:noFill/>
          <a:ln w="38100">
            <a:solidFill>
              <a:schemeClr val="bg2">
                <a:lumMod val="50000"/>
              </a:schemeClr>
            </a:solidFill>
          </a:ln>
        </p:spPr>
        <p:txBody>
          <a:bodyPr wrap="square" rtlCol="0">
            <a:spAutoFit/>
          </a:bodyPr>
          <a:lstStyle/>
          <a:p>
            <a:pPr algn="just"/>
            <a:r>
              <a:rPr lang="es-ES" sz="2800" dirty="0" smtClean="0"/>
              <a:t>INTRODUCIR EN LA PRÁCTICA NUEVO ESTUDIO QUE DEMUESTRE LAS SEMEJANZAS Y DIFERENCIAS DEL ENTRENAMIENTO DE FÚTBOL INFANTIL EN DIFERENTES SUPERFICIES DE JUEGO</a:t>
            </a:r>
            <a:endParaRPr lang="es-ES" sz="2800" dirty="0"/>
          </a:p>
        </p:txBody>
      </p:sp>
      <p:sp>
        <p:nvSpPr>
          <p:cNvPr id="11" name="10 CuadroTexto"/>
          <p:cNvSpPr txBox="1"/>
          <p:nvPr/>
        </p:nvSpPr>
        <p:spPr>
          <a:xfrm>
            <a:off x="611560" y="3845366"/>
            <a:ext cx="8137691" cy="1815882"/>
          </a:xfrm>
          <a:prstGeom prst="rect">
            <a:avLst/>
          </a:prstGeom>
          <a:noFill/>
          <a:ln w="38100">
            <a:solidFill>
              <a:schemeClr val="bg2">
                <a:lumMod val="50000"/>
              </a:schemeClr>
            </a:solidFill>
          </a:ln>
        </p:spPr>
        <p:txBody>
          <a:bodyPr wrap="square" rtlCol="0">
            <a:spAutoFit/>
          </a:bodyPr>
          <a:lstStyle/>
          <a:p>
            <a:pPr algn="just"/>
            <a:r>
              <a:rPr lang="es-ES" sz="2800" dirty="0" smtClean="0"/>
              <a:t>PRESENTAR  ALTERNATIVA DE TRABAJO QUE ABRA NUEVOS ESPACIOS DE SENSIBILIZACIÓN Y EXPLORACIÓN DEL ENTRENAMIENTO DEPORTIVO.</a:t>
            </a:r>
            <a:endParaRPr lang="es-ES" sz="2800" dirty="0"/>
          </a:p>
        </p:txBody>
      </p:sp>
    </p:spTree>
    <p:extLst>
      <p:ext uri="{BB962C8B-B14F-4D97-AF65-F5344CB8AC3E}">
        <p14:creationId xmlns:p14="http://schemas.microsoft.com/office/powerpoint/2010/main" xmlns="" val="2173691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564904"/>
            <a:ext cx="8229600" cy="4032448"/>
          </a:xfrm>
        </p:spPr>
        <p:txBody>
          <a:bodyPr>
            <a:normAutofit fontScale="62500" lnSpcReduction="20000"/>
          </a:bodyPr>
          <a:lstStyle/>
          <a:p>
            <a:pPr algn="just"/>
            <a:r>
              <a:rPr lang="es-EC" sz="4500" b="1" dirty="0" smtClean="0"/>
              <a:t>Hi</a:t>
            </a:r>
            <a:r>
              <a:rPr lang="es-EC" sz="4500" b="1" dirty="0"/>
              <a:t>:</a:t>
            </a:r>
            <a:r>
              <a:rPr lang="es-EC" sz="4500" dirty="0"/>
              <a:t> </a:t>
            </a:r>
            <a:r>
              <a:rPr lang="es-EC" sz="4500" dirty="0" smtClean="0"/>
              <a:t>El </a:t>
            </a:r>
            <a:r>
              <a:rPr lang="es-EC" sz="4500" dirty="0"/>
              <a:t>desarrollo de la técnica del fútbol  en </a:t>
            </a:r>
            <a:r>
              <a:rPr lang="es-EC" sz="4500" dirty="0" smtClean="0"/>
              <a:t>superficies </a:t>
            </a:r>
            <a:r>
              <a:rPr lang="es-EC" sz="4500" dirty="0"/>
              <a:t>de tierra </a:t>
            </a:r>
            <a:r>
              <a:rPr lang="es-EC" sz="4500" dirty="0" smtClean="0"/>
              <a:t>incide significativamente </a:t>
            </a:r>
            <a:r>
              <a:rPr lang="es-EC" sz="4500" dirty="0"/>
              <a:t>en el aprendizaje en </a:t>
            </a:r>
            <a:r>
              <a:rPr lang="es-EC" sz="4500" dirty="0" smtClean="0"/>
              <a:t>los </a:t>
            </a:r>
            <a:r>
              <a:rPr lang="es-EC" sz="4500" dirty="0"/>
              <a:t>deportistas de 8 a 9 años.</a:t>
            </a:r>
            <a:endParaRPr lang="es-ES" sz="4500" dirty="0"/>
          </a:p>
          <a:p>
            <a:pPr marL="109728" indent="0">
              <a:buNone/>
            </a:pPr>
            <a:endParaRPr lang="es-ES" sz="4500" dirty="0"/>
          </a:p>
          <a:p>
            <a:pPr algn="just"/>
            <a:r>
              <a:rPr lang="es-EC" sz="4500" b="1" dirty="0"/>
              <a:t>Ho:</a:t>
            </a:r>
            <a:r>
              <a:rPr lang="es-EC" sz="4500" dirty="0"/>
              <a:t> El desarrollo de la técnica del fútbol  en superficie de tierra no tiene una incidencia significativa en el aprendizaje en los deportistas de 8 a 9 años.</a:t>
            </a:r>
            <a:endParaRPr lang="es-ES" sz="4500" dirty="0"/>
          </a:p>
          <a:p>
            <a:r>
              <a:rPr lang="es-EC" dirty="0"/>
              <a:t> </a:t>
            </a:r>
            <a:endParaRPr lang="es-ES" dirty="0"/>
          </a:p>
          <a:p>
            <a:pPr algn="just"/>
            <a:endParaRPr lang="es-EC" dirty="0">
              <a:latin typeface="Arial" pitchFamily="34" charset="0"/>
              <a:cs typeface="Arial" pitchFamily="34" charset="0"/>
            </a:endParaRPr>
          </a:p>
        </p:txBody>
      </p:sp>
      <p:sp>
        <p:nvSpPr>
          <p:cNvPr id="2" name="1 Título"/>
          <p:cNvSpPr>
            <a:spLocks noGrp="1"/>
          </p:cNvSpPr>
          <p:nvPr>
            <p:ph type="title"/>
          </p:nvPr>
        </p:nvSpPr>
        <p:spPr>
          <a:xfrm>
            <a:off x="251520" y="260648"/>
            <a:ext cx="8712968" cy="1728192"/>
          </a:xfrm>
        </p:spPr>
        <p:txBody>
          <a:bodyPr>
            <a:noAutofit/>
          </a:bodyPr>
          <a:lstStyle/>
          <a:p>
            <a:r>
              <a:rPr lang="en-US" sz="4000" dirty="0" smtClean="0">
                <a:solidFill>
                  <a:srgbClr val="0033CC"/>
                </a:solidFill>
                <a:latin typeface="Arial" pitchFamily="34" charset="0"/>
                <a:cs typeface="Arial" pitchFamily="34" charset="0"/>
              </a:rPr>
              <a:t>HIPÓTESIS Y OPERACIONALIZACIÓN DE VARIABLES</a:t>
            </a:r>
            <a:endParaRPr lang="es-EC" sz="4000" dirty="0">
              <a:solidFill>
                <a:srgbClr val="0033CC"/>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604023346"/>
              </p:ext>
            </p:extLst>
          </p:nvPr>
        </p:nvGraphicFramePr>
        <p:xfrm>
          <a:off x="971600" y="2276872"/>
          <a:ext cx="7638657" cy="3840480"/>
        </p:xfrm>
        <a:graphic>
          <a:graphicData uri="http://schemas.openxmlformats.org/drawingml/2006/table">
            <a:tbl>
              <a:tblPr firstRow="1" firstCol="1" bandRow="1">
                <a:tableStyleId>{E8034E78-7F5D-4C2E-B375-FC64B27BC917}</a:tableStyleId>
              </a:tblPr>
              <a:tblGrid>
                <a:gridCol w="3755164"/>
                <a:gridCol w="3883493"/>
              </a:tblGrid>
              <a:tr h="548640">
                <a:tc>
                  <a:txBody>
                    <a:bodyPr/>
                    <a:lstStyle/>
                    <a:p>
                      <a:pPr marL="457200" algn="ctr">
                        <a:lnSpc>
                          <a:spcPct val="200000"/>
                        </a:lnSpc>
                        <a:spcAft>
                          <a:spcPts val="0"/>
                        </a:spcAft>
                      </a:pPr>
                      <a:r>
                        <a:rPr lang="es-EC" sz="1800" dirty="0">
                          <a:effectLst/>
                        </a:rPr>
                        <a:t>Definición</a:t>
                      </a:r>
                      <a:endParaRPr lang="es-ES" sz="1800" dirty="0">
                        <a:solidFill>
                          <a:schemeClr val="bg1"/>
                        </a:solidFill>
                        <a:effectLst/>
                        <a:latin typeface="Calibri"/>
                        <a:ea typeface="Calibri"/>
                        <a:cs typeface="Times New Roman"/>
                      </a:endParaRPr>
                    </a:p>
                  </a:txBody>
                  <a:tcPr marL="68580" marR="68580" marT="0" marB="0"/>
                </a:tc>
                <a:tc>
                  <a:txBody>
                    <a:bodyPr/>
                    <a:lstStyle/>
                    <a:p>
                      <a:pPr marL="457200" algn="ctr">
                        <a:lnSpc>
                          <a:spcPct val="200000"/>
                        </a:lnSpc>
                        <a:spcAft>
                          <a:spcPts val="0"/>
                        </a:spcAft>
                      </a:pPr>
                      <a:r>
                        <a:rPr lang="es-EC" sz="1800" dirty="0">
                          <a:effectLst/>
                        </a:rPr>
                        <a:t>Indicadores</a:t>
                      </a:r>
                      <a:endParaRPr lang="es-ES" sz="1800" dirty="0">
                        <a:effectLst/>
                        <a:latin typeface="Calibri"/>
                        <a:ea typeface="Calibri"/>
                        <a:cs typeface="Times New Roman"/>
                      </a:endParaRPr>
                    </a:p>
                  </a:txBody>
                  <a:tcPr marL="68580" marR="68580" marT="0" marB="0"/>
                </a:tc>
              </a:tr>
              <a:tr h="3291840">
                <a:tc>
                  <a:txBody>
                    <a:bodyPr/>
                    <a:lstStyle/>
                    <a:p>
                      <a:pPr algn="just">
                        <a:lnSpc>
                          <a:spcPct val="200000"/>
                        </a:lnSpc>
                        <a:spcAft>
                          <a:spcPts val="0"/>
                        </a:spcAft>
                      </a:pPr>
                      <a:r>
                        <a:rPr lang="es-EC" sz="1800" dirty="0">
                          <a:effectLst/>
                        </a:rPr>
                        <a:t> </a:t>
                      </a:r>
                      <a:endParaRPr lang="es-ES" sz="1800" dirty="0">
                        <a:effectLst/>
                      </a:endParaRPr>
                    </a:p>
                    <a:p>
                      <a:pPr algn="just">
                        <a:lnSpc>
                          <a:spcPct val="200000"/>
                        </a:lnSpc>
                        <a:spcAft>
                          <a:spcPts val="0"/>
                        </a:spcAft>
                      </a:pPr>
                      <a:r>
                        <a:rPr lang="es-EC" sz="1800" dirty="0">
                          <a:solidFill>
                            <a:schemeClr val="tx1"/>
                          </a:solidFill>
                          <a:effectLst/>
                        </a:rPr>
                        <a:t>Es el espacio físico o superficie donde se desarrolla el juego del fútbol</a:t>
                      </a:r>
                      <a:endParaRPr lang="es-ES" sz="1800" b="1" dirty="0">
                        <a:solidFill>
                          <a:schemeClr val="tx1"/>
                        </a:solidFill>
                        <a:effectLst/>
                        <a:latin typeface="Calibri"/>
                        <a:ea typeface="Calibri"/>
                        <a:cs typeface="Times New Roman"/>
                      </a:endParaRPr>
                    </a:p>
                  </a:txBody>
                  <a:tcPr marL="68580" marR="68580" marT="0" marB="0"/>
                </a:tc>
                <a:tc>
                  <a:txBody>
                    <a:bodyPr/>
                    <a:lstStyle/>
                    <a:p>
                      <a:pPr marL="337820" algn="l">
                        <a:lnSpc>
                          <a:spcPct val="200000"/>
                        </a:lnSpc>
                        <a:spcAft>
                          <a:spcPts val="0"/>
                        </a:spcAft>
                      </a:pPr>
                      <a:r>
                        <a:rPr lang="es-EC" sz="1800" b="1" u="none" strike="noStrike" dirty="0">
                          <a:effectLst/>
                        </a:rPr>
                        <a:t> </a:t>
                      </a:r>
                      <a:r>
                        <a:rPr lang="es-EC" sz="1800" b="1" u="sng" dirty="0" smtClean="0">
                          <a:solidFill>
                            <a:schemeClr val="tx1"/>
                          </a:solidFill>
                          <a:effectLst/>
                        </a:rPr>
                        <a:t>Tipos</a:t>
                      </a:r>
                      <a:r>
                        <a:rPr lang="es-EC" sz="1800" b="1" dirty="0" smtClean="0">
                          <a:solidFill>
                            <a:schemeClr val="tx1"/>
                          </a:solidFill>
                          <a:effectLst/>
                        </a:rPr>
                        <a:t> </a:t>
                      </a:r>
                      <a:r>
                        <a:rPr lang="es-EC" sz="1800" b="1" dirty="0">
                          <a:solidFill>
                            <a:schemeClr val="tx1"/>
                          </a:solidFill>
                          <a:effectLst/>
                        </a:rPr>
                        <a:t>:</a:t>
                      </a:r>
                      <a:endParaRPr lang="es-ES" sz="1800" b="1" dirty="0">
                        <a:solidFill>
                          <a:schemeClr val="tx1"/>
                        </a:solidFill>
                        <a:effectLst/>
                      </a:endParaRPr>
                    </a:p>
                    <a:p>
                      <a:pPr marL="342900" lvl="0" indent="-342900" algn="l">
                        <a:lnSpc>
                          <a:spcPct val="100000"/>
                        </a:lnSpc>
                        <a:spcAft>
                          <a:spcPts val="0"/>
                        </a:spcAft>
                        <a:buFont typeface="Arial"/>
                        <a:buChar char="-"/>
                      </a:pPr>
                      <a:r>
                        <a:rPr lang="es-EC" sz="1800" b="1" dirty="0">
                          <a:solidFill>
                            <a:schemeClr val="tx1"/>
                          </a:solidFill>
                          <a:effectLst/>
                        </a:rPr>
                        <a:t>Césped natural</a:t>
                      </a:r>
                      <a:endParaRPr lang="es-ES" sz="1800" b="1" dirty="0">
                        <a:solidFill>
                          <a:schemeClr val="tx1"/>
                        </a:solidFill>
                        <a:effectLst/>
                      </a:endParaRPr>
                    </a:p>
                    <a:p>
                      <a:pPr marL="342900" lvl="0" indent="-342900" algn="l">
                        <a:lnSpc>
                          <a:spcPct val="200000"/>
                        </a:lnSpc>
                        <a:spcAft>
                          <a:spcPts val="0"/>
                        </a:spcAft>
                        <a:buFont typeface="Arial"/>
                        <a:buChar char="-"/>
                      </a:pPr>
                      <a:r>
                        <a:rPr lang="es-EC" sz="1800" b="1" dirty="0">
                          <a:solidFill>
                            <a:schemeClr val="tx1"/>
                          </a:solidFill>
                          <a:effectLst/>
                        </a:rPr>
                        <a:t>Césped artificial o sintético</a:t>
                      </a:r>
                      <a:endParaRPr lang="es-ES" sz="1800" b="1" dirty="0">
                        <a:solidFill>
                          <a:schemeClr val="tx1"/>
                        </a:solidFill>
                        <a:effectLst/>
                      </a:endParaRPr>
                    </a:p>
                    <a:p>
                      <a:pPr marL="342900" lvl="0" indent="-342900" algn="l">
                        <a:lnSpc>
                          <a:spcPct val="100000"/>
                        </a:lnSpc>
                        <a:spcAft>
                          <a:spcPts val="0"/>
                        </a:spcAft>
                        <a:buFont typeface="Arial"/>
                        <a:buChar char="-"/>
                      </a:pPr>
                      <a:r>
                        <a:rPr lang="es-EC" sz="1800" b="1" dirty="0">
                          <a:solidFill>
                            <a:schemeClr val="tx1"/>
                          </a:solidFill>
                          <a:effectLst/>
                        </a:rPr>
                        <a:t>Cancha de tierra o arcilla </a:t>
                      </a:r>
                      <a:r>
                        <a:rPr lang="es-EC" sz="1800" b="1" dirty="0" smtClean="0">
                          <a:solidFill>
                            <a:schemeClr val="tx1"/>
                          </a:solidFill>
                          <a:effectLst/>
                        </a:rPr>
                        <a:t>firme.</a:t>
                      </a:r>
                      <a:endParaRPr lang="es-ES" sz="1800" b="1" dirty="0">
                        <a:solidFill>
                          <a:schemeClr val="tx1"/>
                        </a:solidFill>
                        <a:effectLst/>
                        <a:latin typeface="Calibri"/>
                        <a:ea typeface="Calibri"/>
                        <a:cs typeface="Times New Roman"/>
                      </a:endParaRPr>
                    </a:p>
                  </a:txBody>
                  <a:tcPr marL="68580" marR="68580" marT="0" marB="0"/>
                </a:tc>
              </a:tr>
            </a:tbl>
          </a:graphicData>
        </a:graphic>
      </p:graphicFrame>
      <p:sp>
        <p:nvSpPr>
          <p:cNvPr id="2" name="1 Título"/>
          <p:cNvSpPr>
            <a:spLocks noGrp="1"/>
          </p:cNvSpPr>
          <p:nvPr>
            <p:ph type="title"/>
          </p:nvPr>
        </p:nvSpPr>
        <p:spPr>
          <a:xfrm>
            <a:off x="683568" y="692696"/>
            <a:ext cx="8280920" cy="720080"/>
          </a:xfrm>
        </p:spPr>
        <p:txBody>
          <a:bodyPr>
            <a:noAutofit/>
          </a:bodyPr>
          <a:lstStyle/>
          <a:p>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solidFill>
                  <a:srgbClr val="0033CC"/>
                </a:solidFill>
                <a:latin typeface="Arial" pitchFamily="34" charset="0"/>
                <a:cs typeface="Arial" pitchFamily="34" charset="0"/>
              </a:rPr>
              <a:t/>
            </a:r>
            <a:br>
              <a:rPr lang="en-US" sz="2800" dirty="0" smtClean="0">
                <a:solidFill>
                  <a:srgbClr val="0033CC"/>
                </a:solidFill>
                <a:latin typeface="Arial" pitchFamily="34" charset="0"/>
                <a:cs typeface="Arial" pitchFamily="34" charset="0"/>
              </a:rPr>
            </a:b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solidFill>
                  <a:srgbClr val="0033CC"/>
                </a:solidFill>
                <a:latin typeface="Arial" pitchFamily="34" charset="0"/>
                <a:cs typeface="Arial" pitchFamily="34" charset="0"/>
              </a:rPr>
              <a:t>VARIABLE INDEPENDIENTE: </a:t>
            </a:r>
            <a:r>
              <a:rPr lang="es-EC" sz="2800" dirty="0">
                <a:solidFill>
                  <a:schemeClr val="tx1"/>
                </a:solidFill>
                <a:effectLst/>
              </a:rPr>
              <a:t>Entrenamiento del fútbol en diferentes superficies de juego.</a:t>
            </a:r>
            <a:r>
              <a:rPr lang="es-ES" sz="2800" dirty="0">
                <a:solidFill>
                  <a:schemeClr val="tx1"/>
                </a:solidFill>
                <a:effectLst/>
              </a:rPr>
              <a:t/>
            </a:r>
            <a:br>
              <a:rPr lang="es-ES" sz="2800" dirty="0">
                <a:solidFill>
                  <a:schemeClr val="tx1"/>
                </a:solidFill>
                <a:effectLst/>
              </a:rPr>
            </a:br>
            <a:endParaRPr lang="es-EC" sz="2800" dirty="0">
              <a:solidFill>
                <a:schemeClr val="tx1"/>
              </a:solidFill>
              <a:latin typeface="Arial" pitchFamily="34" charset="0"/>
              <a:cs typeface="Arial" pitchFamily="34" charset="0"/>
            </a:endParaRPr>
          </a:p>
        </p:txBody>
      </p:sp>
      <p:sp>
        <p:nvSpPr>
          <p:cNvPr id="5" name="Rectangle 1"/>
          <p:cNvSpPr>
            <a:spLocks noChangeArrowheads="1"/>
          </p:cNvSpPr>
          <p:nvPr/>
        </p:nvSpPr>
        <p:spPr bwMode="auto">
          <a:xfrm>
            <a:off x="1109663" y="2782373"/>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CuadroTexto"/>
          <p:cNvSpPr txBox="1"/>
          <p:nvPr/>
        </p:nvSpPr>
        <p:spPr>
          <a:xfrm>
            <a:off x="611560" y="116632"/>
            <a:ext cx="7128792" cy="523220"/>
          </a:xfrm>
          <a:prstGeom prst="rect">
            <a:avLst/>
          </a:prstGeom>
          <a:noFill/>
        </p:spPr>
        <p:txBody>
          <a:bodyPr wrap="square" rtlCol="0">
            <a:spAutoFit/>
          </a:bodyPr>
          <a:lstStyle/>
          <a:p>
            <a:r>
              <a:rPr lang="en-US" sz="2800" b="1" dirty="0">
                <a:solidFill>
                  <a:srgbClr val="0033CC"/>
                </a:solidFill>
                <a:latin typeface="Arial" pitchFamily="34" charset="0"/>
                <a:cs typeface="Arial" pitchFamily="34" charset="0"/>
              </a:rPr>
              <a:t>VARIABLES DE INVESTIGACIÓN</a:t>
            </a:r>
            <a:endParaRPr lang="es-ES" sz="2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xmlns="" val="718831778"/>
              </p:ext>
            </p:extLst>
          </p:nvPr>
        </p:nvGraphicFramePr>
        <p:xfrm>
          <a:off x="971598" y="2205565"/>
          <a:ext cx="7488834" cy="3815723"/>
        </p:xfrm>
        <a:graphic>
          <a:graphicData uri="http://schemas.openxmlformats.org/drawingml/2006/table">
            <a:tbl>
              <a:tblPr firstRow="1" firstCol="1" bandRow="1">
                <a:tableStyleId>{E8034E78-7F5D-4C2E-B375-FC64B27BC917}</a:tableStyleId>
              </a:tblPr>
              <a:tblGrid>
                <a:gridCol w="1974329"/>
                <a:gridCol w="2648089"/>
                <a:gridCol w="2866416"/>
              </a:tblGrid>
              <a:tr h="828683">
                <a:tc>
                  <a:txBody>
                    <a:bodyPr/>
                    <a:lstStyle/>
                    <a:p>
                      <a:pPr marL="457200" algn="ctr">
                        <a:lnSpc>
                          <a:spcPct val="100000"/>
                        </a:lnSpc>
                        <a:spcAft>
                          <a:spcPts val="0"/>
                        </a:spcAft>
                      </a:pPr>
                      <a:r>
                        <a:rPr lang="es-EC" sz="2000" dirty="0">
                          <a:effectLst/>
                        </a:rPr>
                        <a:t> </a:t>
                      </a:r>
                      <a:endParaRPr lang="es-ES" sz="2000" dirty="0">
                        <a:effectLst/>
                      </a:endParaRPr>
                    </a:p>
                    <a:p>
                      <a:pPr marL="457200" algn="ctr">
                        <a:lnSpc>
                          <a:spcPct val="100000"/>
                        </a:lnSpc>
                        <a:spcAft>
                          <a:spcPts val="0"/>
                        </a:spcAft>
                      </a:pPr>
                      <a:r>
                        <a:rPr lang="es-EC" sz="2000" dirty="0">
                          <a:effectLst/>
                        </a:rPr>
                        <a:t>Definición</a:t>
                      </a:r>
                      <a:endParaRPr lang="es-ES" sz="2000" dirty="0">
                        <a:solidFill>
                          <a:schemeClr val="bg1"/>
                        </a:solidFill>
                        <a:effectLst/>
                        <a:latin typeface="Calibri"/>
                        <a:ea typeface="Calibri"/>
                        <a:cs typeface="Times New Roman"/>
                      </a:endParaRPr>
                    </a:p>
                  </a:txBody>
                  <a:tcPr marL="68580" marR="68580" marT="0" marB="0"/>
                </a:tc>
                <a:tc>
                  <a:txBody>
                    <a:bodyPr/>
                    <a:lstStyle/>
                    <a:p>
                      <a:pPr marL="457200" algn="ctr">
                        <a:lnSpc>
                          <a:spcPct val="100000"/>
                        </a:lnSpc>
                        <a:spcAft>
                          <a:spcPts val="0"/>
                        </a:spcAft>
                      </a:pPr>
                      <a:r>
                        <a:rPr lang="es-EC" sz="2000" dirty="0">
                          <a:effectLst/>
                        </a:rPr>
                        <a:t> </a:t>
                      </a:r>
                      <a:endParaRPr lang="es-ES" sz="2000" dirty="0">
                        <a:effectLst/>
                      </a:endParaRPr>
                    </a:p>
                    <a:p>
                      <a:pPr marL="457200" algn="ctr">
                        <a:lnSpc>
                          <a:spcPct val="100000"/>
                        </a:lnSpc>
                        <a:spcAft>
                          <a:spcPts val="0"/>
                        </a:spcAft>
                      </a:pPr>
                      <a:r>
                        <a:rPr lang="es-EC" sz="2000" dirty="0">
                          <a:effectLst/>
                        </a:rPr>
                        <a:t>Indicadores</a:t>
                      </a:r>
                      <a:endParaRPr lang="es-ES" sz="2000" dirty="0">
                        <a:solidFill>
                          <a:schemeClr val="bg1"/>
                        </a:solidFill>
                        <a:effectLst/>
                        <a:latin typeface="Calibri"/>
                        <a:ea typeface="Calibri"/>
                        <a:cs typeface="Times New Roman"/>
                      </a:endParaRPr>
                    </a:p>
                  </a:txBody>
                  <a:tcPr marL="68580" marR="68580" marT="0" marB="0"/>
                </a:tc>
                <a:tc>
                  <a:txBody>
                    <a:bodyPr/>
                    <a:lstStyle/>
                    <a:p>
                      <a:pPr marL="457200" algn="ctr">
                        <a:lnSpc>
                          <a:spcPct val="100000"/>
                        </a:lnSpc>
                        <a:spcAft>
                          <a:spcPts val="0"/>
                        </a:spcAft>
                      </a:pPr>
                      <a:r>
                        <a:rPr lang="es-EC" sz="2000" dirty="0">
                          <a:effectLst/>
                        </a:rPr>
                        <a:t> </a:t>
                      </a:r>
                      <a:endParaRPr lang="es-ES" sz="2000" dirty="0">
                        <a:effectLst/>
                      </a:endParaRPr>
                    </a:p>
                    <a:p>
                      <a:pPr marL="457200" algn="ctr">
                        <a:lnSpc>
                          <a:spcPct val="100000"/>
                        </a:lnSpc>
                        <a:spcAft>
                          <a:spcPts val="0"/>
                        </a:spcAft>
                      </a:pPr>
                      <a:r>
                        <a:rPr lang="es-EC" sz="2000" dirty="0">
                          <a:effectLst/>
                        </a:rPr>
                        <a:t>Instrumentos</a:t>
                      </a:r>
                      <a:endParaRPr lang="es-ES" sz="2000" dirty="0">
                        <a:solidFill>
                          <a:schemeClr val="bg1"/>
                        </a:solidFill>
                        <a:effectLst/>
                        <a:latin typeface="Calibri"/>
                        <a:ea typeface="Calibri"/>
                        <a:cs typeface="Times New Roman"/>
                      </a:endParaRPr>
                    </a:p>
                  </a:txBody>
                  <a:tcPr marL="68580" marR="68580" marT="0" marB="0"/>
                </a:tc>
              </a:tr>
              <a:tr h="2915733">
                <a:tc>
                  <a:txBody>
                    <a:bodyPr/>
                    <a:lstStyle/>
                    <a:p>
                      <a:pPr algn="just">
                        <a:lnSpc>
                          <a:spcPct val="200000"/>
                        </a:lnSpc>
                        <a:spcAft>
                          <a:spcPts val="0"/>
                        </a:spcAft>
                      </a:pPr>
                      <a:r>
                        <a:rPr lang="es-EC" sz="1400" b="1" dirty="0">
                          <a:solidFill>
                            <a:schemeClr val="tx1"/>
                          </a:solidFill>
                          <a:effectLst/>
                        </a:rPr>
                        <a:t> </a:t>
                      </a:r>
                      <a:endParaRPr lang="es-ES" sz="1400" b="1" dirty="0">
                        <a:solidFill>
                          <a:schemeClr val="tx1"/>
                        </a:solidFill>
                        <a:effectLst/>
                      </a:endParaRPr>
                    </a:p>
                    <a:p>
                      <a:pPr algn="just">
                        <a:lnSpc>
                          <a:spcPct val="200000"/>
                        </a:lnSpc>
                        <a:spcAft>
                          <a:spcPts val="0"/>
                        </a:spcAft>
                      </a:pPr>
                      <a:r>
                        <a:rPr lang="es-EC" sz="1400" b="1" dirty="0">
                          <a:solidFill>
                            <a:schemeClr val="tx1"/>
                          </a:solidFill>
                          <a:effectLst/>
                        </a:rPr>
                        <a:t>Es el modo de ejecutar todos los movimientos posibles en el fútbol. </a:t>
                      </a:r>
                      <a:endParaRPr lang="es-ES" sz="1400" b="1" dirty="0">
                        <a:solidFill>
                          <a:schemeClr val="tx1"/>
                        </a:solidFill>
                        <a:effectLst/>
                      </a:endParaRPr>
                    </a:p>
                    <a:p>
                      <a:pPr marL="457200" algn="just">
                        <a:lnSpc>
                          <a:spcPct val="200000"/>
                        </a:lnSpc>
                        <a:spcAft>
                          <a:spcPts val="0"/>
                        </a:spcAft>
                      </a:pPr>
                      <a:r>
                        <a:rPr lang="es-EC" sz="1400" b="1" dirty="0">
                          <a:solidFill>
                            <a:schemeClr val="tx1"/>
                          </a:solidFill>
                          <a:effectLst/>
                        </a:rPr>
                        <a:t> </a:t>
                      </a:r>
                      <a:endParaRPr lang="es-ES" sz="1400" b="1" dirty="0">
                        <a:solidFill>
                          <a:schemeClr val="tx1"/>
                        </a:solidFill>
                        <a:effectLst/>
                        <a:latin typeface="Calibri"/>
                        <a:ea typeface="Calibri"/>
                        <a:cs typeface="Times New Roman"/>
                      </a:endParaRPr>
                    </a:p>
                  </a:txBody>
                  <a:tcPr marL="68580" marR="68580" marT="0" marB="0"/>
                </a:tc>
                <a:tc>
                  <a:txBody>
                    <a:bodyPr/>
                    <a:lstStyle/>
                    <a:p>
                      <a:pPr algn="l" fontAlgn="base" hangingPunct="0">
                        <a:lnSpc>
                          <a:spcPct val="200000"/>
                        </a:lnSpc>
                        <a:spcAft>
                          <a:spcPts val="0"/>
                        </a:spcAft>
                      </a:pPr>
                      <a:r>
                        <a:rPr lang="es-EC" sz="1400" b="1" dirty="0">
                          <a:solidFill>
                            <a:schemeClr val="tx1"/>
                          </a:solidFill>
                          <a:effectLst/>
                        </a:rPr>
                        <a:t> </a:t>
                      </a:r>
                      <a:endParaRPr lang="es-ES" sz="1400" b="1" dirty="0">
                        <a:solidFill>
                          <a:schemeClr val="tx1"/>
                        </a:solidFill>
                        <a:effectLst/>
                      </a:endParaRPr>
                    </a:p>
                    <a:p>
                      <a:pPr algn="l" fontAlgn="base" hangingPunct="0">
                        <a:lnSpc>
                          <a:spcPct val="200000"/>
                        </a:lnSpc>
                        <a:spcAft>
                          <a:spcPts val="0"/>
                        </a:spcAft>
                      </a:pPr>
                      <a:r>
                        <a:rPr lang="es-EC" sz="1400" b="1" dirty="0" smtClean="0">
                          <a:solidFill>
                            <a:schemeClr val="tx1"/>
                          </a:solidFill>
                          <a:effectLst/>
                        </a:rPr>
                        <a:t>     </a:t>
                      </a:r>
                      <a:r>
                        <a:rPr lang="es-EC" sz="1400" b="1" u="sng" dirty="0" smtClean="0">
                          <a:solidFill>
                            <a:schemeClr val="tx1"/>
                          </a:solidFill>
                          <a:effectLst/>
                        </a:rPr>
                        <a:t>Gestos </a:t>
                      </a:r>
                      <a:r>
                        <a:rPr lang="es-EC" sz="1400" b="1" u="sng" dirty="0">
                          <a:solidFill>
                            <a:schemeClr val="tx1"/>
                          </a:solidFill>
                          <a:effectLst/>
                        </a:rPr>
                        <a:t>técnicos</a:t>
                      </a:r>
                      <a:r>
                        <a:rPr lang="es-EC" sz="1400" b="1" dirty="0">
                          <a:solidFill>
                            <a:schemeClr val="tx1"/>
                          </a:solidFill>
                          <a:effectLst/>
                        </a:rPr>
                        <a:t> </a:t>
                      </a:r>
                      <a:endParaRPr lang="es-ES" sz="1400" b="1" dirty="0">
                        <a:solidFill>
                          <a:schemeClr val="tx1"/>
                        </a:solidFill>
                        <a:effectLst/>
                      </a:endParaRPr>
                    </a:p>
                    <a:p>
                      <a:pPr marL="342900" lvl="0" indent="-342900" algn="l" fontAlgn="base" hangingPunct="0">
                        <a:lnSpc>
                          <a:spcPct val="200000"/>
                        </a:lnSpc>
                        <a:spcAft>
                          <a:spcPts val="0"/>
                        </a:spcAft>
                        <a:buFont typeface="Arial"/>
                        <a:buChar char="-"/>
                      </a:pPr>
                      <a:r>
                        <a:rPr lang="es-EC" sz="1400" b="1" dirty="0">
                          <a:solidFill>
                            <a:schemeClr val="tx1"/>
                          </a:solidFill>
                          <a:effectLst/>
                        </a:rPr>
                        <a:t>Dominio</a:t>
                      </a:r>
                      <a:endParaRPr lang="es-ES" sz="1400" b="1" dirty="0">
                        <a:solidFill>
                          <a:schemeClr val="tx1"/>
                        </a:solidFill>
                        <a:effectLst/>
                      </a:endParaRPr>
                    </a:p>
                    <a:p>
                      <a:pPr marL="342900" lvl="0" indent="-342900" algn="l" fontAlgn="base" hangingPunct="0">
                        <a:lnSpc>
                          <a:spcPct val="200000"/>
                        </a:lnSpc>
                        <a:spcAft>
                          <a:spcPts val="0"/>
                        </a:spcAft>
                        <a:buFont typeface="Arial"/>
                        <a:buChar char="-"/>
                      </a:pPr>
                      <a:r>
                        <a:rPr lang="es-EC" sz="1400" b="1" dirty="0">
                          <a:solidFill>
                            <a:schemeClr val="tx1"/>
                          </a:solidFill>
                          <a:effectLst/>
                        </a:rPr>
                        <a:t>Conducción</a:t>
                      </a:r>
                      <a:endParaRPr lang="es-ES" sz="1400" b="1" dirty="0">
                        <a:solidFill>
                          <a:schemeClr val="tx1"/>
                        </a:solidFill>
                        <a:effectLst/>
                      </a:endParaRPr>
                    </a:p>
                    <a:p>
                      <a:pPr marL="342900" lvl="0" indent="-342900" algn="l" fontAlgn="base" hangingPunct="0">
                        <a:lnSpc>
                          <a:spcPct val="200000"/>
                        </a:lnSpc>
                        <a:spcAft>
                          <a:spcPts val="0"/>
                        </a:spcAft>
                        <a:buFont typeface="Arial"/>
                        <a:buChar char="-"/>
                      </a:pPr>
                      <a:r>
                        <a:rPr lang="es-EC" sz="1400" b="1" dirty="0">
                          <a:solidFill>
                            <a:schemeClr val="tx1"/>
                          </a:solidFill>
                          <a:effectLst/>
                        </a:rPr>
                        <a:t>Golpeo </a:t>
                      </a:r>
                      <a:endParaRPr lang="es-ES" sz="1400" b="1" dirty="0">
                        <a:solidFill>
                          <a:schemeClr val="tx1"/>
                        </a:solidFill>
                        <a:effectLst/>
                      </a:endParaRPr>
                    </a:p>
                    <a:p>
                      <a:pPr marL="342900" lvl="0" indent="-342900" algn="l" fontAlgn="base" hangingPunct="0">
                        <a:lnSpc>
                          <a:spcPct val="200000"/>
                        </a:lnSpc>
                        <a:spcAft>
                          <a:spcPts val="0"/>
                        </a:spcAft>
                        <a:buFont typeface="Arial"/>
                        <a:buChar char="-"/>
                      </a:pPr>
                      <a:r>
                        <a:rPr lang="es-EC" sz="1400" b="1" dirty="0">
                          <a:solidFill>
                            <a:schemeClr val="tx1"/>
                          </a:solidFill>
                          <a:effectLst/>
                        </a:rPr>
                        <a:t>Control</a:t>
                      </a:r>
                      <a:endParaRPr lang="es-ES" sz="1400" b="1" dirty="0">
                        <a:solidFill>
                          <a:schemeClr val="tx1"/>
                        </a:solidFill>
                        <a:effectLst/>
                      </a:endParaRPr>
                    </a:p>
                    <a:p>
                      <a:pPr marL="342900" lvl="0" indent="-342900" algn="l" fontAlgn="base" hangingPunct="0">
                        <a:lnSpc>
                          <a:spcPct val="200000"/>
                        </a:lnSpc>
                        <a:spcAft>
                          <a:spcPts val="0"/>
                        </a:spcAft>
                        <a:buFont typeface="Arial"/>
                        <a:buChar char="-"/>
                      </a:pPr>
                      <a:r>
                        <a:rPr lang="es-EC" sz="1400" b="1" dirty="0">
                          <a:solidFill>
                            <a:schemeClr val="tx1"/>
                          </a:solidFill>
                          <a:effectLst/>
                        </a:rPr>
                        <a:t>Tiro</a:t>
                      </a:r>
                      <a:endParaRPr lang="es-ES" sz="1400" b="1" dirty="0">
                        <a:solidFill>
                          <a:schemeClr val="tx1"/>
                        </a:solidFill>
                        <a:effectLst/>
                        <a:latin typeface="Calibri"/>
                        <a:ea typeface="Calibri"/>
                        <a:cs typeface="Times New Roman"/>
                      </a:endParaRPr>
                    </a:p>
                  </a:txBody>
                  <a:tcPr marL="68580" marR="68580" marT="0" marB="0"/>
                </a:tc>
                <a:tc>
                  <a:txBody>
                    <a:bodyPr/>
                    <a:lstStyle/>
                    <a:p>
                      <a:pPr marL="457200" algn="just">
                        <a:lnSpc>
                          <a:spcPct val="200000"/>
                        </a:lnSpc>
                        <a:spcAft>
                          <a:spcPts val="0"/>
                        </a:spcAft>
                      </a:pPr>
                      <a:r>
                        <a:rPr lang="es-EC" sz="1400" b="1" dirty="0">
                          <a:solidFill>
                            <a:schemeClr val="tx1"/>
                          </a:solidFill>
                          <a:effectLst/>
                        </a:rPr>
                        <a:t> </a:t>
                      </a:r>
                      <a:endParaRPr lang="es-ES" sz="1400" b="1" dirty="0">
                        <a:solidFill>
                          <a:schemeClr val="tx1"/>
                        </a:solidFill>
                        <a:effectLst/>
                      </a:endParaRPr>
                    </a:p>
                    <a:p>
                      <a:pPr marL="342900" lvl="0" indent="-342900" algn="just">
                        <a:lnSpc>
                          <a:spcPct val="200000"/>
                        </a:lnSpc>
                        <a:spcAft>
                          <a:spcPts val="0"/>
                        </a:spcAft>
                        <a:buSzPts val="800"/>
                        <a:buFont typeface="Times New Roman"/>
                        <a:buChar char="-"/>
                      </a:pPr>
                      <a:r>
                        <a:rPr lang="es-EC" sz="1400" b="1" dirty="0">
                          <a:solidFill>
                            <a:schemeClr val="tx1"/>
                          </a:solidFill>
                          <a:effectLst/>
                        </a:rPr>
                        <a:t>Batería de test técnicos</a:t>
                      </a:r>
                      <a:endParaRPr lang="es-ES" sz="1400" b="1" dirty="0">
                        <a:solidFill>
                          <a:schemeClr val="tx1"/>
                        </a:solidFill>
                        <a:effectLst/>
                      </a:endParaRPr>
                    </a:p>
                    <a:p>
                      <a:pPr marL="342900" lvl="0" indent="-342900" algn="just">
                        <a:lnSpc>
                          <a:spcPct val="200000"/>
                        </a:lnSpc>
                        <a:spcAft>
                          <a:spcPts val="0"/>
                        </a:spcAft>
                        <a:buSzPts val="800"/>
                        <a:buFont typeface="Times New Roman"/>
                        <a:buChar char="-"/>
                      </a:pPr>
                      <a:r>
                        <a:rPr lang="es-EC" sz="1400" b="1" dirty="0">
                          <a:solidFill>
                            <a:schemeClr val="tx1"/>
                          </a:solidFill>
                          <a:effectLst/>
                        </a:rPr>
                        <a:t>Pre test</a:t>
                      </a:r>
                      <a:endParaRPr lang="es-ES" sz="1400" b="1" dirty="0">
                        <a:solidFill>
                          <a:schemeClr val="tx1"/>
                        </a:solidFill>
                        <a:effectLst/>
                      </a:endParaRPr>
                    </a:p>
                    <a:p>
                      <a:pPr marL="342900" lvl="0" indent="-342900" algn="just">
                        <a:lnSpc>
                          <a:spcPct val="200000"/>
                        </a:lnSpc>
                        <a:spcAft>
                          <a:spcPts val="0"/>
                        </a:spcAft>
                        <a:buSzPts val="800"/>
                        <a:buFont typeface="Times New Roman"/>
                        <a:buChar char="-"/>
                      </a:pPr>
                      <a:r>
                        <a:rPr lang="es-EC" sz="1400" b="1" dirty="0">
                          <a:solidFill>
                            <a:schemeClr val="tx1"/>
                          </a:solidFill>
                          <a:effectLst/>
                        </a:rPr>
                        <a:t>Post test</a:t>
                      </a:r>
                      <a:endParaRPr lang="es-ES" sz="1400" b="1" dirty="0">
                        <a:solidFill>
                          <a:schemeClr val="tx1"/>
                        </a:solidFill>
                        <a:effectLst/>
                      </a:endParaRPr>
                    </a:p>
                    <a:p>
                      <a:pPr marL="342900" lvl="0" indent="-342900" algn="l">
                        <a:lnSpc>
                          <a:spcPct val="200000"/>
                        </a:lnSpc>
                        <a:spcAft>
                          <a:spcPts val="0"/>
                        </a:spcAft>
                        <a:buSzPts val="800"/>
                        <a:buFont typeface="Times New Roman"/>
                        <a:buChar char="-"/>
                      </a:pPr>
                      <a:r>
                        <a:rPr lang="es-EC" sz="1400" b="1" dirty="0">
                          <a:solidFill>
                            <a:schemeClr val="tx1"/>
                          </a:solidFill>
                          <a:effectLst/>
                        </a:rPr>
                        <a:t>Ficha de observación resultados test</a:t>
                      </a:r>
                      <a:endParaRPr lang="es-ES" sz="1400" b="1" dirty="0">
                        <a:solidFill>
                          <a:schemeClr val="tx1"/>
                        </a:solidFill>
                        <a:effectLst/>
                        <a:latin typeface="Calibri"/>
                        <a:ea typeface="Times New Roman"/>
                        <a:cs typeface="Times New Roman"/>
                      </a:endParaRPr>
                    </a:p>
                  </a:txBody>
                  <a:tcPr marL="68580" marR="68580" marT="0" marB="0"/>
                </a:tc>
              </a:tr>
            </a:tbl>
          </a:graphicData>
        </a:graphic>
      </p:graphicFrame>
      <p:sp>
        <p:nvSpPr>
          <p:cNvPr id="2" name="1 Título"/>
          <p:cNvSpPr>
            <a:spLocks noGrp="1"/>
          </p:cNvSpPr>
          <p:nvPr>
            <p:ph type="title"/>
          </p:nvPr>
        </p:nvSpPr>
        <p:spPr>
          <a:xfrm>
            <a:off x="457200" y="836712"/>
            <a:ext cx="8229600" cy="1080120"/>
          </a:xfrm>
        </p:spPr>
        <p:txBody>
          <a:bodyPr>
            <a:noAutofit/>
          </a:bodyPr>
          <a:lstStyle/>
          <a:p>
            <a:r>
              <a:rPr lang="en-US" sz="3600" dirty="0" smtClean="0">
                <a:solidFill>
                  <a:srgbClr val="0033CC"/>
                </a:solidFill>
                <a:latin typeface="Arial" pitchFamily="34" charset="0"/>
                <a:cs typeface="Arial" pitchFamily="34" charset="0"/>
              </a:rPr>
              <a:t>VARIABLE DEPENDIENTE:</a:t>
            </a:r>
            <a:br>
              <a:rPr lang="en-US" sz="3600" dirty="0" smtClean="0">
                <a:solidFill>
                  <a:srgbClr val="0033CC"/>
                </a:solidFill>
                <a:latin typeface="Arial" pitchFamily="34" charset="0"/>
                <a:cs typeface="Arial" pitchFamily="34" charset="0"/>
              </a:rPr>
            </a:br>
            <a:r>
              <a:rPr lang="en-US" sz="3600" dirty="0" smtClean="0">
                <a:solidFill>
                  <a:schemeClr val="tx1"/>
                </a:solidFill>
                <a:latin typeface="Arial" pitchFamily="34" charset="0"/>
                <a:cs typeface="Arial" pitchFamily="34" charset="0"/>
              </a:rPr>
              <a:t/>
            </a:r>
            <a:br>
              <a:rPr lang="en-US" sz="3600" dirty="0" smtClean="0">
                <a:solidFill>
                  <a:schemeClr val="tx1"/>
                </a:solidFill>
                <a:latin typeface="Arial" pitchFamily="34" charset="0"/>
                <a:cs typeface="Arial" pitchFamily="34" charset="0"/>
              </a:rPr>
            </a:br>
            <a:r>
              <a:rPr lang="es-EC" sz="3600" dirty="0" smtClean="0">
                <a:solidFill>
                  <a:schemeClr val="tx1"/>
                </a:solidFill>
                <a:effectLst/>
              </a:rPr>
              <a:t>Desarrollo </a:t>
            </a:r>
            <a:r>
              <a:rPr lang="es-EC" sz="3600" dirty="0">
                <a:solidFill>
                  <a:schemeClr val="tx1"/>
                </a:solidFill>
                <a:effectLst/>
              </a:rPr>
              <a:t>de la técnica del fútbol. </a:t>
            </a:r>
            <a:r>
              <a:rPr lang="es-ES" sz="3600" dirty="0">
                <a:solidFill>
                  <a:srgbClr val="0033CC"/>
                </a:solidFill>
                <a:effectLst/>
              </a:rPr>
              <a:t/>
            </a:r>
            <a:br>
              <a:rPr lang="es-ES" sz="3600" dirty="0">
                <a:solidFill>
                  <a:srgbClr val="0033CC"/>
                </a:solidFill>
                <a:effectLst/>
              </a:rPr>
            </a:br>
            <a:endParaRPr lang="es-EC" sz="3600" dirty="0">
              <a:solidFill>
                <a:srgbClr val="0033CC"/>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n-US" dirty="0" smtClean="0">
                <a:solidFill>
                  <a:srgbClr val="0033CC"/>
                </a:solidFill>
                <a:latin typeface="Arial" pitchFamily="34" charset="0"/>
                <a:cs typeface="Arial" pitchFamily="34" charset="0"/>
              </a:rPr>
              <a:t>CAPÍTULO II</a:t>
            </a:r>
            <a:endParaRPr lang="es-EC" dirty="0">
              <a:solidFill>
                <a:srgbClr val="0033CC"/>
              </a:solidFill>
            </a:endParaRPr>
          </a:p>
        </p:txBody>
      </p:sp>
      <p:sp>
        <p:nvSpPr>
          <p:cNvPr id="3" name="2 Subtítulo"/>
          <p:cNvSpPr>
            <a:spLocks noGrp="1"/>
          </p:cNvSpPr>
          <p:nvPr>
            <p:ph type="subTitle" idx="1"/>
          </p:nvPr>
        </p:nvSpPr>
        <p:spPr/>
        <p:txBody>
          <a:bodyPr/>
          <a:lstStyle/>
          <a:p>
            <a:r>
              <a:rPr lang="en-US" dirty="0" smtClean="0">
                <a:solidFill>
                  <a:srgbClr val="0033CC"/>
                </a:solidFill>
                <a:latin typeface="Arial" pitchFamily="34" charset="0"/>
                <a:cs typeface="Arial" pitchFamily="34" charset="0"/>
              </a:rPr>
              <a:t>MARCO TEÓRICO</a:t>
            </a:r>
            <a:endParaRPr lang="es-EC" dirty="0">
              <a:solidFill>
                <a:srgbClr val="0033CC"/>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txBox="1">
            <a:spLocks/>
          </p:cNvSpPr>
          <p:nvPr/>
        </p:nvSpPr>
        <p:spPr>
          <a:xfrm>
            <a:off x="323528" y="2564904"/>
            <a:ext cx="8352928" cy="3600400"/>
          </a:xfrm>
          <a:prstGeom prst="rect">
            <a:avLst/>
          </a:prstGeom>
        </p:spPr>
        <p:txBody>
          <a:bodyPr vert="horz">
            <a:normAutofit/>
          </a:bodyPr>
          <a:lstStyle>
            <a:lvl1pPr marL="624078" indent="-514350" algn="l" rtl="0" eaLnBrk="1" latinLnBrk="0" hangingPunct="1">
              <a:spcBef>
                <a:spcPts val="400"/>
              </a:spcBef>
              <a:spcAft>
                <a:spcPts val="0"/>
              </a:spcAft>
              <a:buClr>
                <a:schemeClr val="accent1"/>
              </a:buClr>
              <a:buSzPct val="68000"/>
              <a:buFont typeface="+mj-lt"/>
              <a:buNone/>
              <a:defRPr kumimoji="0" sz="2700" kern="1200" baseline="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es-EC" dirty="0" smtClean="0"/>
              <a:t>	</a:t>
            </a:r>
            <a:endParaRPr lang="es-ES" dirty="0"/>
          </a:p>
        </p:txBody>
      </p:sp>
      <p:sp>
        <p:nvSpPr>
          <p:cNvPr id="9" name="8 Título"/>
          <p:cNvSpPr>
            <a:spLocks noGrp="1"/>
          </p:cNvSpPr>
          <p:nvPr>
            <p:ph type="title"/>
          </p:nvPr>
        </p:nvSpPr>
        <p:spPr/>
        <p:txBody>
          <a:bodyPr/>
          <a:lstStyle/>
          <a:p>
            <a:r>
              <a:rPr lang="es-MX" dirty="0" smtClean="0">
                <a:solidFill>
                  <a:srgbClr val="0033CC"/>
                </a:solidFill>
              </a:rPr>
              <a:t>SUPERFICIES DE JUEGO</a:t>
            </a:r>
            <a:endParaRPr lang="es-EC" dirty="0">
              <a:solidFill>
                <a:srgbClr val="0033CC"/>
              </a:solidFill>
            </a:endParaRPr>
          </a:p>
        </p:txBody>
      </p:sp>
      <p:sp>
        <p:nvSpPr>
          <p:cNvPr id="2" name="1 CuadroTexto"/>
          <p:cNvSpPr txBox="1"/>
          <p:nvPr/>
        </p:nvSpPr>
        <p:spPr>
          <a:xfrm>
            <a:off x="467544" y="1270501"/>
            <a:ext cx="3600400" cy="646331"/>
          </a:xfrm>
          <a:prstGeom prst="rect">
            <a:avLst/>
          </a:prstGeom>
          <a:noFill/>
          <a:ln w="38100">
            <a:solidFill>
              <a:schemeClr val="bg2">
                <a:lumMod val="50000"/>
              </a:schemeClr>
            </a:solidFill>
          </a:ln>
        </p:spPr>
        <p:txBody>
          <a:bodyPr wrap="square" rtlCol="0">
            <a:spAutoFit/>
          </a:bodyPr>
          <a:lstStyle/>
          <a:p>
            <a:r>
              <a:rPr lang="es-ES" dirty="0" smtClean="0"/>
              <a:t>PARTIDOS DE FÚTBOL PUEDEN JUGARSE EN SUPERFICIES</a:t>
            </a:r>
            <a:endParaRPr lang="es-ES" dirty="0"/>
          </a:p>
        </p:txBody>
      </p:sp>
      <p:sp>
        <p:nvSpPr>
          <p:cNvPr id="15" name="14 CuadroTexto"/>
          <p:cNvSpPr txBox="1"/>
          <p:nvPr/>
        </p:nvSpPr>
        <p:spPr>
          <a:xfrm>
            <a:off x="467544" y="2204864"/>
            <a:ext cx="8208912" cy="369332"/>
          </a:xfrm>
          <a:prstGeom prst="rect">
            <a:avLst/>
          </a:prstGeom>
          <a:noFill/>
          <a:ln w="38100">
            <a:solidFill>
              <a:srgbClr val="00B050"/>
            </a:solidFill>
          </a:ln>
        </p:spPr>
        <p:txBody>
          <a:bodyPr wrap="square" rtlCol="0">
            <a:spAutoFit/>
          </a:bodyPr>
          <a:lstStyle/>
          <a:p>
            <a:pPr algn="ctr"/>
            <a:r>
              <a:rPr lang="es-ES" dirty="0" smtClean="0"/>
              <a:t>DEBERÁ SER LISA, LIBRE DE ASPEREZAS Y NO ABRASIVA</a:t>
            </a:r>
            <a:endParaRPr lang="es-ES" dirty="0"/>
          </a:p>
        </p:txBody>
      </p:sp>
      <p:pic>
        <p:nvPicPr>
          <p:cNvPr id="16" name="5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35696" y="2772777"/>
            <a:ext cx="6120680" cy="3392528"/>
          </a:xfrm>
        </p:spPr>
      </p:pic>
      <p:sp>
        <p:nvSpPr>
          <p:cNvPr id="7" name="6 CuadroTexto"/>
          <p:cNvSpPr txBox="1"/>
          <p:nvPr/>
        </p:nvSpPr>
        <p:spPr>
          <a:xfrm>
            <a:off x="4788024" y="1268760"/>
            <a:ext cx="2088232" cy="646331"/>
          </a:xfrm>
          <a:prstGeom prst="rect">
            <a:avLst/>
          </a:prstGeom>
          <a:noFill/>
          <a:ln>
            <a:solidFill>
              <a:schemeClr val="accent1"/>
            </a:solidFill>
          </a:ln>
        </p:spPr>
        <p:txBody>
          <a:bodyPr wrap="square" rtlCol="0">
            <a:spAutoFit/>
          </a:bodyPr>
          <a:lstStyle/>
          <a:p>
            <a:r>
              <a:rPr lang="es-ES" dirty="0" smtClean="0"/>
              <a:t>NATURALES Y ARTIFICIALES</a:t>
            </a:r>
            <a:endParaRPr lang="es-ES" dirty="0"/>
          </a:p>
        </p:txBody>
      </p:sp>
    </p:spTree>
    <p:extLst>
      <p:ext uri="{BB962C8B-B14F-4D97-AF65-F5344CB8AC3E}">
        <p14:creationId xmlns:p14="http://schemas.microsoft.com/office/powerpoint/2010/main" xmlns="" val="341463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4624"/>
            <a:ext cx="8229600" cy="796950"/>
          </a:xfrm>
        </p:spPr>
        <p:txBody>
          <a:bodyPr>
            <a:normAutofit/>
          </a:bodyPr>
          <a:lstStyle/>
          <a:p>
            <a:r>
              <a:rPr lang="es-EC" sz="4000" dirty="0" smtClean="0">
                <a:solidFill>
                  <a:srgbClr val="0033CC"/>
                </a:solidFill>
                <a:latin typeface="Arial" pitchFamily="34" charset="0"/>
                <a:cs typeface="Arial" pitchFamily="34" charset="0"/>
              </a:rPr>
              <a:t>LA TÉCNICA EN EL FÚTBOL</a:t>
            </a:r>
            <a:endParaRPr lang="es-EC" sz="4000" dirty="0">
              <a:solidFill>
                <a:srgbClr val="0033CC"/>
              </a:solidFill>
              <a:latin typeface="Arial" pitchFamily="34" charset="0"/>
              <a:cs typeface="Arial" pitchFamily="34" charset="0"/>
            </a:endParaRPr>
          </a:p>
        </p:txBody>
      </p:sp>
      <p:sp>
        <p:nvSpPr>
          <p:cNvPr id="6" name="5 Rectángulo"/>
          <p:cNvSpPr/>
          <p:nvPr/>
        </p:nvSpPr>
        <p:spPr>
          <a:xfrm>
            <a:off x="611560" y="836712"/>
            <a:ext cx="8064896" cy="86409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SON MOVIMIENTOS BASADOS EN MODELOS TÉCNICOS DEPORTIVOS QUE REALIZA EL JUGADOR DE FÚTBOL CON EL BALÓN</a:t>
            </a:r>
            <a:endParaRPr lang="es-ES" dirty="0">
              <a:solidFill>
                <a:schemeClr val="tx1"/>
              </a:solidFill>
            </a:endParaRPr>
          </a:p>
        </p:txBody>
      </p:sp>
      <p:sp>
        <p:nvSpPr>
          <p:cNvPr id="8" name="7 Rectángulo"/>
          <p:cNvSpPr/>
          <p:nvPr/>
        </p:nvSpPr>
        <p:spPr>
          <a:xfrm>
            <a:off x="611560" y="1916832"/>
            <a:ext cx="8064896" cy="5760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FUNDAMENTAL HACERLA EN EDADES TEMPRANAS</a:t>
            </a:r>
            <a:endParaRPr lang="es-ES" dirty="0">
              <a:solidFill>
                <a:schemeClr val="tx1"/>
              </a:solidFill>
            </a:endParaRPr>
          </a:p>
        </p:txBody>
      </p:sp>
      <p:sp>
        <p:nvSpPr>
          <p:cNvPr id="10" name="9 Rectángulo"/>
          <p:cNvSpPr/>
          <p:nvPr/>
        </p:nvSpPr>
        <p:spPr>
          <a:xfrm>
            <a:off x="611560" y="2708920"/>
            <a:ext cx="8064896" cy="83384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SIGUIENDO PROCESOS CON SUS RESPECTIVOS MÉTODOS ,DEPENDIENDO DE FACTORES HEREDITARIOS, FÍSICOS,INTELECTUALES, METODOLÓGICOS Y DE SUPERFICIE</a:t>
            </a:r>
            <a:endParaRPr lang="es-ES" dirty="0">
              <a:solidFill>
                <a:schemeClr val="tx1"/>
              </a:solidFill>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3717032"/>
            <a:ext cx="8928992" cy="288032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solidFill>
                  <a:srgbClr val="0033CC"/>
                </a:solidFill>
              </a:rPr>
              <a:t>CAPÍTULO III</a:t>
            </a:r>
            <a:endParaRPr lang="es-EC" dirty="0">
              <a:solidFill>
                <a:srgbClr val="0033CC"/>
              </a:solidFill>
            </a:endParaRPr>
          </a:p>
        </p:txBody>
      </p:sp>
      <p:sp>
        <p:nvSpPr>
          <p:cNvPr id="5" name="Titre 2"/>
          <p:cNvSpPr>
            <a:spLocks noGrp="1"/>
          </p:cNvSpPr>
          <p:nvPr>
            <p:ph type="subTitle" idx="1"/>
          </p:nvPr>
        </p:nvSpPr>
        <p:spPr/>
        <p:txBody>
          <a:bodyPr/>
          <a:lstStyle/>
          <a:p>
            <a:r>
              <a:rPr lang="en-US" dirty="0" smtClean="0">
                <a:solidFill>
                  <a:srgbClr val="0033CC"/>
                </a:solidFill>
              </a:rPr>
              <a:t>PLAN DEL PROYECTO UBICACIÓN</a:t>
            </a:r>
            <a:endParaRPr lang="fr-FR" dirty="0">
              <a:solidFill>
                <a:srgbClr val="0033CC"/>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776893"/>
            <a:ext cx="8352928"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09728" indent="0" algn="just">
              <a:buNone/>
            </a:pPr>
            <a:r>
              <a:rPr lang="es-EC" sz="3200" dirty="0" smtClean="0"/>
              <a:t>Esta </a:t>
            </a:r>
            <a:r>
              <a:rPr lang="es-EC" sz="3200" dirty="0"/>
              <a:t>investigación se desarrolló en las categorías sub 9 (nacidos en los años 2003-2004) de las escuelas de fútbol de Independiente del Valle sector Sangolquí, Unidad Educativa Mitad del Mundo y Fundación Deportiva Equinoccio sector San Antonio de Pichincha</a:t>
            </a:r>
            <a:endParaRPr lang="es-ES" sz="3200" dirty="0"/>
          </a:p>
          <a:p>
            <a:pPr>
              <a:buNone/>
            </a:pPr>
            <a:endParaRPr lang="es-EC" sz="3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noAutofit/>
          </a:bodyPr>
          <a:lstStyle/>
          <a:p>
            <a:r>
              <a:rPr lang="en-US" sz="2800" dirty="0" smtClean="0">
                <a:solidFill>
                  <a:srgbClr val="0033CC"/>
                </a:solidFill>
                <a:latin typeface="Arial" pitchFamily="34" charset="0"/>
                <a:cs typeface="Arial" pitchFamily="34" charset="0"/>
              </a:rPr>
              <a:t>MANUALES TÉCNICOS ESPECIALIZADOS, MATERIALES Y MÉTODOS.</a:t>
            </a:r>
            <a:endParaRPr lang="es-EC" sz="2800" dirty="0">
              <a:solidFill>
                <a:srgbClr val="0033CC"/>
              </a:solidFill>
              <a:latin typeface="Arial" pitchFamily="34" charset="0"/>
              <a:cs typeface="Arial" pitchFamily="34" charset="0"/>
            </a:endParaRPr>
          </a:p>
        </p:txBody>
      </p:sp>
      <p:sp>
        <p:nvSpPr>
          <p:cNvPr id="5" name="4 Rectángulo"/>
          <p:cNvSpPr/>
          <p:nvPr/>
        </p:nvSpPr>
        <p:spPr>
          <a:xfrm>
            <a:off x="1691680" y="1352957"/>
            <a:ext cx="5976664"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252728" indent="-1143000">
              <a:buFont typeface="Wingdings" panose="05000000000000000000" pitchFamily="2" charset="2"/>
              <a:buChar char="Ø"/>
            </a:pPr>
            <a:r>
              <a:rPr lang="es-EC" dirty="0"/>
              <a:t>Cancha de superficie de tierra</a:t>
            </a:r>
            <a:endParaRPr lang="es-ES" dirty="0"/>
          </a:p>
          <a:p>
            <a:pPr marL="1252728" indent="-1143000">
              <a:buFont typeface="Wingdings" panose="05000000000000000000" pitchFamily="2" charset="2"/>
              <a:buChar char="Ø"/>
            </a:pPr>
            <a:r>
              <a:rPr lang="es-EC" dirty="0"/>
              <a:t>Cancha de superficie de césped natural</a:t>
            </a:r>
            <a:endParaRPr lang="es-ES" dirty="0"/>
          </a:p>
          <a:p>
            <a:pPr marL="1252728" indent="-1143000">
              <a:buFont typeface="Wingdings" panose="05000000000000000000" pitchFamily="2" charset="2"/>
              <a:buChar char="Ø"/>
            </a:pPr>
            <a:r>
              <a:rPr lang="es-EC" dirty="0"/>
              <a:t>Cancha de superficie de césped sintético</a:t>
            </a:r>
            <a:endParaRPr lang="es-ES" dirty="0"/>
          </a:p>
          <a:p>
            <a:pPr marL="1252728" indent="-1143000">
              <a:buFont typeface="Wingdings" panose="05000000000000000000" pitchFamily="2" charset="2"/>
              <a:buChar char="Ø"/>
            </a:pPr>
            <a:r>
              <a:rPr lang="es-EC" dirty="0"/>
              <a:t>balones de fútbol No 4</a:t>
            </a:r>
            <a:endParaRPr lang="es-ES" dirty="0"/>
          </a:p>
          <a:p>
            <a:pPr marL="1252728" indent="-1143000">
              <a:buFont typeface="Wingdings" panose="05000000000000000000" pitchFamily="2" charset="2"/>
              <a:buChar char="Ø"/>
            </a:pPr>
            <a:r>
              <a:rPr lang="es-EC" dirty="0"/>
              <a:t>Vallas</a:t>
            </a:r>
            <a:endParaRPr lang="es-ES" dirty="0"/>
          </a:p>
          <a:p>
            <a:pPr marL="1252728" indent="-1143000">
              <a:buFont typeface="Wingdings" panose="05000000000000000000" pitchFamily="2" charset="2"/>
              <a:buChar char="Ø"/>
            </a:pPr>
            <a:r>
              <a:rPr lang="es-EC" dirty="0"/>
              <a:t>Conos señalizadores</a:t>
            </a:r>
            <a:endParaRPr lang="es-ES" dirty="0"/>
          </a:p>
          <a:p>
            <a:pPr marL="1252728" indent="-1143000">
              <a:buFont typeface="Wingdings" panose="05000000000000000000" pitchFamily="2" charset="2"/>
              <a:buChar char="Ø"/>
            </a:pPr>
            <a:r>
              <a:rPr lang="es-EC" dirty="0"/>
              <a:t>Discos señalizadores</a:t>
            </a:r>
            <a:endParaRPr lang="es-ES" dirty="0"/>
          </a:p>
          <a:p>
            <a:pPr marL="1252728" indent="-1143000">
              <a:buFont typeface="Wingdings" panose="05000000000000000000" pitchFamily="2" charset="2"/>
              <a:buChar char="Ø"/>
            </a:pPr>
            <a:r>
              <a:rPr lang="es-EC" dirty="0"/>
              <a:t>Arcos de fútbol</a:t>
            </a:r>
            <a:endParaRPr lang="es-ES" dirty="0"/>
          </a:p>
          <a:p>
            <a:pPr marL="1252728" indent="-1143000">
              <a:buFont typeface="Wingdings" panose="05000000000000000000" pitchFamily="2" charset="2"/>
              <a:buChar char="Ø"/>
            </a:pPr>
            <a:r>
              <a:rPr lang="es-EC" dirty="0"/>
              <a:t>Cintas elásticas</a:t>
            </a:r>
            <a:endParaRPr lang="es-ES" dirty="0"/>
          </a:p>
          <a:p>
            <a:pPr marL="1252728" indent="-1143000">
              <a:buFont typeface="Wingdings" panose="05000000000000000000" pitchFamily="2" charset="2"/>
              <a:buChar char="Ø"/>
            </a:pPr>
            <a:r>
              <a:rPr lang="es-EC" dirty="0"/>
              <a:t>Flexómetro 30 m</a:t>
            </a:r>
            <a:endParaRPr lang="es-ES" dirty="0"/>
          </a:p>
          <a:p>
            <a:pPr marL="1252728" indent="-1143000">
              <a:buFont typeface="Wingdings" panose="05000000000000000000" pitchFamily="2" charset="2"/>
              <a:buChar char="Ø"/>
            </a:pPr>
            <a:r>
              <a:rPr lang="es-EC" dirty="0"/>
              <a:t>Cronómetros (3)</a:t>
            </a:r>
            <a:endParaRPr lang="es-ES" dirty="0"/>
          </a:p>
          <a:p>
            <a:pPr marL="1252728" indent="-1143000">
              <a:buFont typeface="Wingdings" panose="05000000000000000000" pitchFamily="2" charset="2"/>
              <a:buChar char="Ø"/>
            </a:pPr>
            <a:r>
              <a:rPr lang="es-EC" dirty="0"/>
              <a:t>Silbatos (3)</a:t>
            </a:r>
            <a:endParaRPr lang="es-ES" dirty="0"/>
          </a:p>
          <a:p>
            <a:pPr marL="1252728" indent="-1143000">
              <a:buFont typeface="Wingdings" panose="05000000000000000000" pitchFamily="2" charset="2"/>
              <a:buChar char="Ø"/>
            </a:pPr>
            <a:r>
              <a:rPr lang="es-EC" dirty="0"/>
              <a:t>Computadora</a:t>
            </a:r>
            <a:endParaRPr lang="es-ES" dirty="0"/>
          </a:p>
          <a:p>
            <a:pPr marL="1252728" indent="-1143000">
              <a:buFont typeface="Wingdings" panose="05000000000000000000" pitchFamily="2" charset="2"/>
              <a:buChar char="Ø"/>
            </a:pPr>
            <a:r>
              <a:rPr lang="es-EC" dirty="0"/>
              <a:t>Cámara de fotos</a:t>
            </a:r>
            <a:endParaRPr lang="es-ES" dirty="0"/>
          </a:p>
          <a:p>
            <a:pPr marL="1252728" indent="-1143000">
              <a:buFont typeface="Wingdings" panose="05000000000000000000" pitchFamily="2" charset="2"/>
              <a:buChar char="Ø"/>
            </a:pPr>
            <a:r>
              <a:rPr lang="es-EC" dirty="0"/>
              <a:t>Manual  de registro</a:t>
            </a:r>
            <a:endParaRPr lang="es-ES" dirty="0"/>
          </a:p>
          <a:p>
            <a:pPr marL="1252728" indent="-1143000">
              <a:buFont typeface="Wingdings" panose="05000000000000000000" pitchFamily="2" charset="2"/>
              <a:buChar char="Ø"/>
            </a:pPr>
            <a:r>
              <a:rPr lang="es-EC" dirty="0"/>
              <a:t>Software informático</a:t>
            </a:r>
            <a:endParaRPr lang="es-E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fdeportes.com/efd187/esqui4.gif"/>
          <p:cNvPicPr>
            <a:picLocks noChangeAspect="1"/>
          </p:cNvPicPr>
          <p:nvPr/>
        </p:nvPicPr>
        <p:blipFill>
          <a:blip r:embed="rId2" cstate="print"/>
          <a:srcRect/>
          <a:stretch>
            <a:fillRect/>
          </a:stretch>
        </p:blipFill>
        <p:spPr>
          <a:xfrm>
            <a:off x="3878263" y="1600200"/>
            <a:ext cx="180978" cy="190496"/>
          </a:xfrm>
          <a:prstGeom prst="rect">
            <a:avLst/>
          </a:prstGeom>
          <a:noFill/>
          <a:ln>
            <a:noFill/>
          </a:ln>
        </p:spPr>
      </p:pic>
      <p:pic>
        <p:nvPicPr>
          <p:cNvPr id="3" name="1 Imagen"/>
          <p:cNvPicPr>
            <a:picLocks noChangeAspect="1"/>
          </p:cNvPicPr>
          <p:nvPr/>
        </p:nvPicPr>
        <p:blipFill>
          <a:blip r:embed="rId3" cstate="print"/>
          <a:stretch>
            <a:fillRect/>
          </a:stretch>
        </p:blipFill>
        <p:spPr>
          <a:xfrm>
            <a:off x="251520" y="116632"/>
            <a:ext cx="8712968" cy="3456384"/>
          </a:xfrm>
          <a:prstGeom prst="rect">
            <a:avLst/>
          </a:prstGeom>
          <a:noFill/>
          <a:ln>
            <a:noFill/>
          </a:ln>
        </p:spPr>
      </p:pic>
      <p:pic>
        <p:nvPicPr>
          <p:cNvPr id="4" name="Picture 2" descr="http://www.efdeportes.com/efd187/esqui4.gif"/>
          <p:cNvPicPr>
            <a:picLocks noChangeAspect="1"/>
          </p:cNvPicPr>
          <p:nvPr/>
        </p:nvPicPr>
        <p:blipFill>
          <a:blip r:embed="rId2" cstate="print"/>
          <a:srcRect/>
          <a:stretch>
            <a:fillRect/>
          </a:stretch>
        </p:blipFill>
        <p:spPr>
          <a:xfrm>
            <a:off x="663570" y="1668459"/>
            <a:ext cx="180978" cy="190496"/>
          </a:xfrm>
          <a:prstGeom prst="rect">
            <a:avLst/>
          </a:prstGeom>
          <a:noFill/>
          <a:ln>
            <a:noFill/>
          </a:ln>
        </p:spPr>
      </p:pic>
      <p:sp>
        <p:nvSpPr>
          <p:cNvPr id="5" name="6 Rectángulo"/>
          <p:cNvSpPr/>
          <p:nvPr/>
        </p:nvSpPr>
        <p:spPr>
          <a:xfrm>
            <a:off x="844548" y="4437112"/>
            <a:ext cx="7615882" cy="64633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800" b="1" i="1" u="none" strike="noStrike" kern="1200" cap="none" spc="0" baseline="0" dirty="0">
                <a:solidFill>
                  <a:srgbClr val="000000"/>
                </a:solidFill>
                <a:uFillTx/>
                <a:latin typeface="Calibri"/>
                <a:ea typeface=""/>
                <a:cs typeface=""/>
              </a:rPr>
              <a:t>EFDeportes.com, Revista Digital</a:t>
            </a:r>
            <a:r>
              <a:rPr lang="es-EC" sz="1800" b="1" i="0" u="none" strike="noStrike" kern="1200" cap="none" spc="0" baseline="0" dirty="0">
                <a:solidFill>
                  <a:srgbClr val="000000"/>
                </a:solidFill>
                <a:uFillTx/>
                <a:latin typeface="Calibri"/>
                <a:ea typeface=""/>
                <a:cs typeface=""/>
              </a:rPr>
              <a:t>. Buenos Aires, Año 18, Nº 187, Diciembre de 2013. </a:t>
            </a:r>
            <a:r>
              <a:rPr lang="es-EC" sz="1800" b="1" i="0" u="none" strike="noStrike" kern="1200" cap="none" spc="0" baseline="0" dirty="0">
                <a:solidFill>
                  <a:srgbClr val="000000"/>
                </a:solidFill>
                <a:uFillTx/>
                <a:latin typeface="Calibri"/>
                <a:ea typeface=""/>
                <a:cs typeface=""/>
                <a:hlinkClick r:id="rId4"/>
              </a:rPr>
              <a:t>http://www.efdeportes.com/</a:t>
            </a:r>
            <a:r>
              <a:rPr lang="es-EC" sz="1800" b="1" i="0" u="none" strike="noStrike" kern="1200" cap="none" spc="0" baseline="0" dirty="0">
                <a:solidFill>
                  <a:srgbClr val="000000"/>
                </a:solidFill>
                <a:uFillTx/>
                <a:latin typeface="Calibri"/>
                <a:ea typeface=""/>
                <a:cs typeface=""/>
              </a:rPr>
              <a:t> </a:t>
            </a:r>
            <a:endParaRPr lang="es-EC" sz="1800" b="0" i="0" u="none" strike="noStrike" kern="1200" cap="none" spc="0" baseline="0" dirty="0">
              <a:solidFill>
                <a:srgbClr val="000000"/>
              </a:solidFill>
              <a:uFillTx/>
              <a:latin typeface="Calibri"/>
              <a:ea typeface=""/>
              <a:cs typeface=""/>
            </a:endParaRPr>
          </a:p>
        </p:txBody>
      </p:sp>
      <p:pic>
        <p:nvPicPr>
          <p:cNvPr id="7" name="2 Imagen"/>
          <p:cNvPicPr>
            <a:picLocks noChangeAspect="1"/>
          </p:cNvPicPr>
          <p:nvPr/>
        </p:nvPicPr>
        <p:blipFill>
          <a:blip r:embed="rId5" cstate="print"/>
          <a:stretch>
            <a:fillRect/>
          </a:stretch>
        </p:blipFill>
        <p:spPr>
          <a:xfrm>
            <a:off x="0" y="5599125"/>
            <a:ext cx="9144000" cy="1286259"/>
          </a:xfrm>
          <a:prstGeom prst="rect">
            <a:avLst/>
          </a:prstGeom>
          <a:noFill/>
          <a:ln>
            <a:noFill/>
          </a:ln>
        </p:spPr>
      </p:pic>
      <p:pic>
        <p:nvPicPr>
          <p:cNvPr id="9" name="Picture 11" descr="www.efdeportes.com/"/>
          <p:cNvPicPr>
            <a:picLocks noChangeAspect="1"/>
          </p:cNvPicPr>
          <p:nvPr/>
        </p:nvPicPr>
        <p:blipFill>
          <a:blip r:embed="rId6" cstate="print"/>
          <a:srcRect/>
          <a:stretch>
            <a:fillRect/>
          </a:stretch>
        </p:blipFill>
        <p:spPr>
          <a:xfrm>
            <a:off x="3491880" y="3766885"/>
            <a:ext cx="2376264" cy="670227"/>
          </a:xfrm>
          <a:prstGeom prst="rect">
            <a:avLst/>
          </a:prstGeom>
          <a:noFill/>
          <a:ln>
            <a:noFill/>
          </a:ln>
        </p:spPr>
      </p:pic>
    </p:spTree>
    <p:extLst>
      <p:ext uri="{BB962C8B-B14F-4D97-AF65-F5344CB8AC3E}">
        <p14:creationId xmlns:p14="http://schemas.microsoft.com/office/powerpoint/2010/main" xmlns="" val="30396230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3200" dirty="0" smtClean="0">
                <a:solidFill>
                  <a:srgbClr val="0033CC"/>
                </a:solidFill>
                <a:latin typeface="Arial" pitchFamily="34" charset="0"/>
                <a:cs typeface="Arial" pitchFamily="34" charset="0"/>
              </a:rPr>
              <a:t>METODOLOGÍA DE INVESTIGACIÓN, RECOLECCIÓN Y PROCESAMIENTO DE LA INFORMACIÓN </a:t>
            </a:r>
            <a:endParaRPr lang="es-EC" sz="3200" dirty="0">
              <a:solidFill>
                <a:srgbClr val="0033CC"/>
              </a:solidFill>
              <a:latin typeface="Arial" pitchFamily="34" charset="0"/>
              <a:cs typeface="Arial" pitchFamily="34" charset="0"/>
            </a:endParaRPr>
          </a:p>
        </p:txBody>
      </p:sp>
      <p:sp>
        <p:nvSpPr>
          <p:cNvPr id="5" name="4 Rectángulo"/>
          <p:cNvSpPr/>
          <p:nvPr/>
        </p:nvSpPr>
        <p:spPr>
          <a:xfrm>
            <a:off x="611560" y="2136339"/>
            <a:ext cx="8136904"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2800" dirty="0"/>
              <a:t>La presente investigación es de tipo fundamental  y  experimental, de diseño de pre-prueba y post-prueba, tiene como finalidad aplicar un programa de enseñanza aprendizaje, en donde al finalizar el mismo se analizará el desarrollo de la técnica del fútbol en diferentes superficies de juego.</a:t>
            </a:r>
            <a:endParaRPr lang="es-E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26170"/>
          </a:xfrm>
        </p:spPr>
        <p:txBody>
          <a:bodyPr>
            <a:noAutofit/>
          </a:bodyPr>
          <a:lstStyle/>
          <a:p>
            <a:r>
              <a:rPr lang="en-US" sz="2800" dirty="0" smtClean="0">
                <a:solidFill>
                  <a:srgbClr val="0033CC"/>
                </a:solidFill>
                <a:latin typeface="Arial" pitchFamily="34" charset="0"/>
                <a:cs typeface="Arial" pitchFamily="34" charset="0"/>
              </a:rPr>
              <a:t>PROCEDIMIENTOS</a:t>
            </a:r>
            <a:br>
              <a:rPr lang="en-US" sz="2800" dirty="0" smtClean="0">
                <a:solidFill>
                  <a:srgbClr val="0033CC"/>
                </a:solidFill>
                <a:latin typeface="Arial" pitchFamily="34" charset="0"/>
                <a:cs typeface="Arial" pitchFamily="34" charset="0"/>
              </a:rPr>
            </a:br>
            <a:r>
              <a:rPr lang="en-US" sz="2800" dirty="0" smtClean="0">
                <a:solidFill>
                  <a:srgbClr val="0033CC"/>
                </a:solidFill>
                <a:latin typeface="Arial" pitchFamily="34" charset="0"/>
                <a:cs typeface="Arial" pitchFamily="34" charset="0"/>
              </a:rPr>
              <a:t>DESCRIPCION DEL PRE -TEST Y POST TEST DE EVALUACIÒN</a:t>
            </a:r>
            <a:endParaRPr lang="es-EC" sz="2800" dirty="0">
              <a:solidFill>
                <a:srgbClr val="0033CC"/>
              </a:solidFill>
              <a:latin typeface="Arial" pitchFamily="34" charset="0"/>
              <a:cs typeface="Arial" pitchFamily="34" charset="0"/>
            </a:endParaRPr>
          </a:p>
        </p:txBody>
      </p:sp>
      <p:sp>
        <p:nvSpPr>
          <p:cNvPr id="5" name="4 Rectángulo"/>
          <p:cNvSpPr/>
          <p:nvPr/>
        </p:nvSpPr>
        <p:spPr>
          <a:xfrm>
            <a:off x="467544" y="2136339"/>
            <a:ext cx="8352928"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2800" dirty="0"/>
              <a:t>Se siguió  un programa de enseñanza aprendizaje de 10 semanas de duración, que se inició con la evaluación del pre-test, a cada grupo  luego de su desarrollo se aplicó el post test en donde se evaluó los aspectos de habilidades motrices básicas y técnicas del fútbol como dominio, conducción y tiro.</a:t>
            </a:r>
            <a:endParaRPr lang="es-E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p:cNvPicPr>
          <p:nvPr/>
        </p:nvPicPr>
        <p:blipFill>
          <a:blip r:embed="rId2" cstate="print"/>
          <a:srcRect/>
          <a:stretch>
            <a:fillRect/>
          </a:stretch>
        </p:blipFill>
        <p:spPr bwMode="auto">
          <a:xfrm>
            <a:off x="5148064" y="4752528"/>
            <a:ext cx="3960440" cy="2132856"/>
          </a:xfrm>
          <a:prstGeom prst="rect">
            <a:avLst/>
          </a:prstGeom>
          <a:noFill/>
          <a:ln w="9525">
            <a:noFill/>
            <a:miter lim="800000"/>
            <a:headEnd/>
            <a:tailEnd/>
          </a:ln>
        </p:spPr>
      </p:pic>
      <p:sp>
        <p:nvSpPr>
          <p:cNvPr id="3" name="2 Marcador de contenido"/>
          <p:cNvSpPr>
            <a:spLocks noGrp="1"/>
          </p:cNvSpPr>
          <p:nvPr>
            <p:ph idx="1"/>
          </p:nvPr>
        </p:nvSpPr>
        <p:spPr>
          <a:xfrm>
            <a:off x="323528" y="-27384"/>
            <a:ext cx="8229600" cy="5112568"/>
          </a:xfrm>
        </p:spPr>
        <p:txBody>
          <a:bodyPr>
            <a:noAutofit/>
          </a:bodyPr>
          <a:lstStyle/>
          <a:p>
            <a:pPr marL="109728" indent="0">
              <a:buNone/>
            </a:pPr>
            <a:endParaRPr lang="es-EC" sz="1400" b="1" dirty="0" smtClean="0"/>
          </a:p>
          <a:p>
            <a:pPr marL="109728" indent="0">
              <a:buNone/>
            </a:pPr>
            <a:r>
              <a:rPr lang="es-EC" sz="1800" b="1" dirty="0" smtClean="0">
                <a:solidFill>
                  <a:srgbClr val="0033CC"/>
                </a:solidFill>
              </a:rPr>
              <a:t>Test </a:t>
            </a:r>
            <a:r>
              <a:rPr lang="es-EC" sz="1800" b="1" dirty="0">
                <a:solidFill>
                  <a:srgbClr val="0033CC"/>
                </a:solidFill>
              </a:rPr>
              <a:t>de coordinación motriz – zigzag con </a:t>
            </a:r>
            <a:r>
              <a:rPr lang="es-EC" sz="1800" b="1" dirty="0" smtClean="0">
                <a:solidFill>
                  <a:srgbClr val="0033CC"/>
                </a:solidFill>
              </a:rPr>
              <a:t>balón</a:t>
            </a:r>
            <a:r>
              <a:rPr lang="es-EC" sz="1800" dirty="0" smtClean="0">
                <a:solidFill>
                  <a:srgbClr val="0033CC"/>
                </a:solidFill>
              </a:rPr>
              <a:t>	</a:t>
            </a:r>
          </a:p>
          <a:p>
            <a:pPr marL="109728" indent="0">
              <a:buNone/>
            </a:pPr>
            <a:r>
              <a:rPr lang="es-EC" sz="1800" b="1" dirty="0" smtClean="0">
                <a:solidFill>
                  <a:schemeClr val="tx1">
                    <a:lumMod val="95000"/>
                    <a:lumOff val="5000"/>
                  </a:schemeClr>
                </a:solidFill>
              </a:rPr>
              <a:t>Propósito</a:t>
            </a:r>
            <a:r>
              <a:rPr lang="es-EC" sz="1800" b="1" dirty="0">
                <a:solidFill>
                  <a:schemeClr val="tx1">
                    <a:lumMod val="95000"/>
                    <a:lumOff val="5000"/>
                  </a:schemeClr>
                </a:solidFill>
              </a:rPr>
              <a:t>: </a:t>
            </a:r>
            <a:r>
              <a:rPr lang="es-EC" sz="1800" dirty="0">
                <a:solidFill>
                  <a:schemeClr val="tx1">
                    <a:lumMod val="95000"/>
                    <a:lumOff val="5000"/>
                  </a:schemeClr>
                </a:solidFill>
              </a:rPr>
              <a:t>Medir la coordinación dinámica general y Visio motriz</a:t>
            </a:r>
            <a:endParaRPr lang="es-ES" sz="1800" dirty="0">
              <a:solidFill>
                <a:schemeClr val="tx1">
                  <a:lumMod val="95000"/>
                  <a:lumOff val="5000"/>
                </a:schemeClr>
              </a:solidFill>
            </a:endParaRPr>
          </a:p>
          <a:p>
            <a:pPr marL="109728" indent="0">
              <a:buNone/>
            </a:pPr>
            <a:r>
              <a:rPr lang="es-EC" sz="1800" b="1" dirty="0" smtClean="0">
                <a:solidFill>
                  <a:schemeClr val="tx1">
                    <a:lumMod val="95000"/>
                    <a:lumOff val="5000"/>
                  </a:schemeClr>
                </a:solidFill>
              </a:rPr>
              <a:t>Material</a:t>
            </a:r>
            <a:r>
              <a:rPr lang="es-EC" sz="1800" dirty="0">
                <a:solidFill>
                  <a:schemeClr val="tx1">
                    <a:lumMod val="95000"/>
                    <a:lumOff val="5000"/>
                  </a:schemeClr>
                </a:solidFill>
              </a:rPr>
              <a:t>: un balón, dos conos en la salida y cinco estacas o postes verticales de 1,00 m de altura, colocados en línea y separados dos metros entre sí.</a:t>
            </a:r>
            <a:endParaRPr lang="es-ES" sz="1800" dirty="0">
              <a:solidFill>
                <a:schemeClr val="tx1">
                  <a:lumMod val="95000"/>
                  <a:lumOff val="5000"/>
                </a:schemeClr>
              </a:solidFill>
            </a:endParaRPr>
          </a:p>
          <a:p>
            <a:pPr marL="109728" indent="0">
              <a:buNone/>
            </a:pPr>
            <a:r>
              <a:rPr lang="es-EC" sz="1800" b="1" dirty="0" smtClean="0">
                <a:solidFill>
                  <a:schemeClr val="tx1">
                    <a:lumMod val="95000"/>
                    <a:lumOff val="5000"/>
                  </a:schemeClr>
                </a:solidFill>
              </a:rPr>
              <a:t>Ejecución</a:t>
            </a:r>
            <a:r>
              <a:rPr lang="es-EC" sz="1800" dirty="0">
                <a:solidFill>
                  <a:schemeClr val="tx1">
                    <a:lumMod val="95000"/>
                    <a:lumOff val="5000"/>
                  </a:schemeClr>
                </a:solidFill>
              </a:rPr>
              <a:t>: La prueba consiste en recorrer el circuito de cinco postes, botando un balón en recorrido de ida y conduciendo el mismo con el </a:t>
            </a:r>
            <a:r>
              <a:rPr lang="es-EC" sz="1800" dirty="0" smtClean="0">
                <a:solidFill>
                  <a:schemeClr val="tx1">
                    <a:lumMod val="95000"/>
                    <a:lumOff val="5000"/>
                  </a:schemeClr>
                </a:solidFill>
              </a:rPr>
              <a:t>pie, </a:t>
            </a:r>
            <a:r>
              <a:rPr lang="es-EC" sz="1800" dirty="0">
                <a:solidFill>
                  <a:schemeClr val="tx1">
                    <a:lumMod val="95000"/>
                    <a:lumOff val="5000"/>
                  </a:schemeClr>
                </a:solidFill>
              </a:rPr>
              <a:t>de vuelta en el menor tiempo posible.  </a:t>
            </a:r>
            <a:endParaRPr lang="es-ES" sz="1800" dirty="0">
              <a:solidFill>
                <a:schemeClr val="tx1">
                  <a:lumMod val="95000"/>
                  <a:lumOff val="5000"/>
                </a:schemeClr>
              </a:solidFill>
            </a:endParaRPr>
          </a:p>
          <a:p>
            <a:pPr marL="109728" indent="0">
              <a:buNone/>
            </a:pPr>
            <a:r>
              <a:rPr lang="es-EC" sz="1800" dirty="0" smtClean="0">
                <a:solidFill>
                  <a:schemeClr val="tx1">
                    <a:lumMod val="95000"/>
                    <a:lumOff val="5000"/>
                  </a:schemeClr>
                </a:solidFill>
              </a:rPr>
              <a:t>El </a:t>
            </a:r>
            <a:r>
              <a:rPr lang="es-EC" sz="1800" dirty="0">
                <a:solidFill>
                  <a:schemeClr val="tx1">
                    <a:lumMod val="95000"/>
                    <a:lumOff val="5000"/>
                  </a:schemeClr>
                </a:solidFill>
              </a:rPr>
              <a:t>balón se puede </a:t>
            </a:r>
            <a:r>
              <a:rPr lang="es-EC" sz="1800" dirty="0" smtClean="0">
                <a:solidFill>
                  <a:schemeClr val="tx1">
                    <a:lumMod val="95000"/>
                    <a:lumOff val="5000"/>
                  </a:schemeClr>
                </a:solidFill>
              </a:rPr>
              <a:t>botear </a:t>
            </a:r>
            <a:r>
              <a:rPr lang="es-EC" sz="1800" dirty="0">
                <a:solidFill>
                  <a:schemeClr val="tx1">
                    <a:lumMod val="95000"/>
                    <a:lumOff val="5000"/>
                  </a:schemeClr>
                </a:solidFill>
              </a:rPr>
              <a:t>indistintamente con una u </a:t>
            </a:r>
            <a:r>
              <a:rPr lang="es-EC" sz="1800" dirty="0" smtClean="0">
                <a:solidFill>
                  <a:schemeClr val="tx1">
                    <a:lumMod val="95000"/>
                    <a:lumOff val="5000"/>
                  </a:schemeClr>
                </a:solidFill>
              </a:rPr>
              <a:t>otra mano </a:t>
            </a:r>
            <a:r>
              <a:rPr lang="es-EC" sz="1800" dirty="0">
                <a:solidFill>
                  <a:schemeClr val="tx1">
                    <a:lumMod val="95000"/>
                    <a:lumOff val="5000"/>
                  </a:schemeClr>
                </a:solidFill>
              </a:rPr>
              <a:t> </a:t>
            </a:r>
            <a:endParaRPr lang="es-ES" sz="1800" dirty="0">
              <a:solidFill>
                <a:schemeClr val="tx1">
                  <a:lumMod val="95000"/>
                  <a:lumOff val="5000"/>
                </a:schemeClr>
              </a:solidFill>
            </a:endParaRPr>
          </a:p>
          <a:p>
            <a:pPr marL="109728" indent="0">
              <a:buNone/>
            </a:pPr>
            <a:endParaRPr lang="es-EC" sz="1800" dirty="0">
              <a:solidFill>
                <a:schemeClr val="tx1">
                  <a:lumMod val="95000"/>
                  <a:lumOff val="5000"/>
                </a:schemeClr>
              </a:solidFill>
            </a:endParaRPr>
          </a:p>
          <a:p>
            <a:pPr marL="109728" indent="0">
              <a:buNone/>
            </a:pPr>
            <a:r>
              <a:rPr lang="es-EC" sz="1800" dirty="0" smtClean="0">
                <a:solidFill>
                  <a:schemeClr val="tx1">
                    <a:lumMod val="95000"/>
                    <a:lumOff val="5000"/>
                  </a:schemeClr>
                </a:solidFill>
              </a:rPr>
              <a:t>Al </a:t>
            </a:r>
            <a:r>
              <a:rPr lang="es-EC" sz="1800" dirty="0">
                <a:solidFill>
                  <a:schemeClr val="tx1">
                    <a:lumMod val="95000"/>
                    <a:lumOff val="5000"/>
                  </a:schemeClr>
                </a:solidFill>
              </a:rPr>
              <a:t>terminar </a:t>
            </a:r>
            <a:r>
              <a:rPr lang="es-EC" sz="1800" dirty="0" smtClean="0">
                <a:solidFill>
                  <a:schemeClr val="tx1">
                    <a:lumMod val="95000"/>
                    <a:lumOff val="5000"/>
                  </a:schemeClr>
                </a:solidFill>
              </a:rPr>
              <a:t>de </a:t>
            </a:r>
            <a:r>
              <a:rPr lang="es-EC" sz="1800" dirty="0">
                <a:solidFill>
                  <a:schemeClr val="tx1">
                    <a:lumMod val="95000"/>
                    <a:lumOff val="5000"/>
                  </a:schemeClr>
                </a:solidFill>
              </a:rPr>
              <a:t>botear el balón se debe dejar en la línea y comenzar el recorrido con el pie por el lado contrario al que se ha venido. No se puede derribar ningún poste, ni salirse del recorrido marcado</a:t>
            </a:r>
            <a:r>
              <a:rPr lang="es-EC" sz="1800" dirty="0" smtClean="0">
                <a:solidFill>
                  <a:schemeClr val="tx1">
                    <a:lumMod val="95000"/>
                    <a:lumOff val="5000"/>
                  </a:schemeClr>
                </a:solidFill>
              </a:rPr>
              <a:t>.</a:t>
            </a:r>
            <a:r>
              <a:rPr lang="es-EC" sz="1800" b="1" dirty="0">
                <a:solidFill>
                  <a:schemeClr val="tx1">
                    <a:lumMod val="95000"/>
                    <a:lumOff val="5000"/>
                  </a:schemeClr>
                </a:solidFill>
              </a:rPr>
              <a:t> </a:t>
            </a:r>
            <a:endParaRPr lang="es-ES" sz="1800" dirty="0">
              <a:solidFill>
                <a:schemeClr val="tx1">
                  <a:lumMod val="95000"/>
                  <a:lumOff val="5000"/>
                </a:schemeClr>
              </a:solidFill>
            </a:endParaRPr>
          </a:p>
          <a:p>
            <a:pPr marL="109728" indent="0">
              <a:buNone/>
            </a:pPr>
            <a:r>
              <a:rPr lang="es-EC" sz="1800" b="1" dirty="0" smtClean="0">
                <a:solidFill>
                  <a:schemeClr val="tx1">
                    <a:lumMod val="95000"/>
                    <a:lumOff val="5000"/>
                  </a:schemeClr>
                </a:solidFill>
              </a:rPr>
              <a:t>Anotación</a:t>
            </a:r>
            <a:r>
              <a:rPr lang="es-EC" sz="1800" b="1" dirty="0">
                <a:solidFill>
                  <a:schemeClr val="tx1">
                    <a:lumMod val="95000"/>
                    <a:lumOff val="5000"/>
                  </a:schemeClr>
                </a:solidFill>
              </a:rPr>
              <a:t>:</a:t>
            </a:r>
            <a:r>
              <a:rPr lang="es-EC" sz="1800" dirty="0">
                <a:solidFill>
                  <a:schemeClr val="tx1">
                    <a:lumMod val="95000"/>
                    <a:lumOff val="5000"/>
                  </a:schemeClr>
                </a:solidFill>
              </a:rPr>
              <a:t> Se realizan dos intentos y se anota el mejor de los dos tiempos obtenidos en el recorrido, expresando en segundos y décimas de segundo</a:t>
            </a:r>
            <a:endParaRPr lang="es-ES" sz="1800" dirty="0">
              <a:solidFill>
                <a:schemeClr val="tx1">
                  <a:lumMod val="95000"/>
                  <a:lumOff val="5000"/>
                </a:schemeClr>
              </a:solidFill>
            </a:endParaRPr>
          </a:p>
          <a:p>
            <a:pPr marL="109728" indent="0">
              <a:buNone/>
            </a:pPr>
            <a:r>
              <a:rPr lang="es-EC" sz="1800" dirty="0">
                <a:solidFill>
                  <a:schemeClr val="tx1">
                    <a:lumMod val="95000"/>
                    <a:lumOff val="5000"/>
                  </a:schemeClr>
                </a:solidFill>
              </a:rPr>
              <a:t> </a:t>
            </a:r>
            <a:endParaRPr lang="es-ES" sz="1800" dirty="0">
              <a:solidFill>
                <a:schemeClr val="tx1">
                  <a:lumMod val="95000"/>
                  <a:lumOff val="5000"/>
                </a:schemeClr>
              </a:solidFill>
            </a:endParaRPr>
          </a:p>
          <a:p>
            <a:endParaRPr lang="es-ES" sz="1400" b="1" dirty="0"/>
          </a:p>
          <a:p>
            <a:pPr algn="ctr"/>
            <a:endParaRPr lang="es-EC" sz="16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p:cNvPicPr>
          <p:nvPr/>
        </p:nvPicPr>
        <p:blipFill>
          <a:blip r:embed="rId2" cstate="print"/>
          <a:srcRect/>
          <a:stretch>
            <a:fillRect/>
          </a:stretch>
        </p:blipFill>
        <p:spPr bwMode="auto">
          <a:xfrm>
            <a:off x="2699792" y="3284984"/>
            <a:ext cx="6264696" cy="3024336"/>
          </a:xfrm>
          <a:prstGeom prst="rect">
            <a:avLst/>
          </a:prstGeom>
          <a:noFill/>
          <a:ln w="9525">
            <a:noFill/>
            <a:miter lim="800000"/>
            <a:headEnd/>
            <a:tailEnd/>
          </a:ln>
        </p:spPr>
      </p:pic>
      <p:sp>
        <p:nvSpPr>
          <p:cNvPr id="2" name="1 Marcador de contenido"/>
          <p:cNvSpPr>
            <a:spLocks noGrp="1"/>
          </p:cNvSpPr>
          <p:nvPr>
            <p:ph idx="1"/>
          </p:nvPr>
        </p:nvSpPr>
        <p:spPr>
          <a:xfrm>
            <a:off x="467544" y="199182"/>
            <a:ext cx="8229600" cy="4525963"/>
          </a:xfrm>
        </p:spPr>
        <p:txBody>
          <a:bodyPr>
            <a:normAutofit/>
          </a:bodyPr>
          <a:lstStyle/>
          <a:p>
            <a:r>
              <a:rPr lang="es-EC" sz="2000" b="1" dirty="0">
                <a:solidFill>
                  <a:srgbClr val="0033CC"/>
                </a:solidFill>
              </a:rPr>
              <a:t>Test de </a:t>
            </a:r>
            <a:r>
              <a:rPr lang="es-EC" sz="2000" b="1" dirty="0" smtClean="0">
                <a:solidFill>
                  <a:srgbClr val="0033CC"/>
                </a:solidFill>
              </a:rPr>
              <a:t>agilidad</a:t>
            </a:r>
            <a:r>
              <a:rPr lang="es-EC" sz="2000" b="1" dirty="0">
                <a:solidFill>
                  <a:srgbClr val="0033CC"/>
                </a:solidFill>
              </a:rPr>
              <a:t> </a:t>
            </a:r>
            <a:endParaRPr lang="es-ES" sz="2000" dirty="0">
              <a:solidFill>
                <a:srgbClr val="0033CC"/>
              </a:solidFill>
            </a:endParaRPr>
          </a:p>
          <a:p>
            <a:r>
              <a:rPr lang="es-EC" sz="2000" b="1" dirty="0"/>
              <a:t>Propósito: </a:t>
            </a:r>
            <a:r>
              <a:rPr lang="es-EC" sz="2000" dirty="0"/>
              <a:t>Medir la igualdad de movimientos</a:t>
            </a:r>
            <a:endParaRPr lang="es-ES" sz="2000" dirty="0"/>
          </a:p>
          <a:p>
            <a:r>
              <a:rPr lang="es-EC" sz="2000" b="1" dirty="0"/>
              <a:t>Material</a:t>
            </a:r>
            <a:r>
              <a:rPr lang="es-EC" sz="2000" dirty="0"/>
              <a:t>: Dos vallas </a:t>
            </a:r>
            <a:r>
              <a:rPr lang="es-EC" sz="2000" dirty="0" smtClean="0"/>
              <a:t> </a:t>
            </a:r>
            <a:r>
              <a:rPr lang="es-EC" sz="2000" dirty="0"/>
              <a:t>a 0,70 cm de altura, dos estacas con base de 1,0 metros de altura, un cronómetro, cinta métrica.</a:t>
            </a:r>
            <a:endParaRPr lang="es-ES" sz="2000" dirty="0"/>
          </a:p>
          <a:p>
            <a:r>
              <a:rPr lang="es-EC" sz="2000" b="1" dirty="0"/>
              <a:t>Ejecución</a:t>
            </a:r>
            <a:r>
              <a:rPr lang="es-EC" sz="2000" dirty="0"/>
              <a:t>: Tras la marca de salida a la señal el jugador saldrá y tratara de recorrer el circuito en el menor tiempo posible.</a:t>
            </a:r>
            <a:endParaRPr lang="es-ES" sz="2000" dirty="0"/>
          </a:p>
          <a:p>
            <a:r>
              <a:rPr lang="es-EC" sz="2000" b="1" dirty="0"/>
              <a:t>Anotación:</a:t>
            </a:r>
            <a:r>
              <a:rPr lang="es-EC" sz="2000" dirty="0"/>
              <a:t> Se tomará en cuenta el tiempo transcurrido expresado en segundos y décimas de segundo. Se anota el mejor tiempo de dos intentos</a:t>
            </a:r>
            <a:r>
              <a:rPr lang="es-EC" sz="2000" dirty="0" smtClean="0"/>
              <a:t>.</a:t>
            </a:r>
            <a:r>
              <a:rPr lang="es-EC" sz="2000" dirty="0"/>
              <a:t> </a:t>
            </a:r>
            <a:endParaRPr lang="es-ES" sz="2000" dirty="0"/>
          </a:p>
          <a:p>
            <a:endParaRPr lang="es-ES" dirty="0"/>
          </a:p>
        </p:txBody>
      </p:sp>
    </p:spTree>
    <p:extLst>
      <p:ext uri="{BB962C8B-B14F-4D97-AF65-F5344CB8AC3E}">
        <p14:creationId xmlns:p14="http://schemas.microsoft.com/office/powerpoint/2010/main" xmlns="" val="148454949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88641"/>
            <a:ext cx="8229600" cy="5102027"/>
          </a:xfrm>
        </p:spPr>
        <p:txBody>
          <a:bodyPr>
            <a:noAutofit/>
          </a:bodyPr>
          <a:lstStyle/>
          <a:p>
            <a:r>
              <a:rPr lang="es-EC" sz="2000" b="1" dirty="0" smtClean="0">
                <a:solidFill>
                  <a:srgbClr val="0033CC"/>
                </a:solidFill>
              </a:rPr>
              <a:t>Test de Conducción </a:t>
            </a:r>
            <a:r>
              <a:rPr lang="es-EC" sz="2000" b="1" dirty="0">
                <a:solidFill>
                  <a:srgbClr val="0033CC"/>
                </a:solidFill>
              </a:rPr>
              <a:t>y tiro de </a:t>
            </a:r>
            <a:r>
              <a:rPr lang="es-EC" sz="2000" b="1" dirty="0" smtClean="0">
                <a:solidFill>
                  <a:srgbClr val="0033CC"/>
                </a:solidFill>
              </a:rPr>
              <a:t>precisión</a:t>
            </a:r>
            <a:endParaRPr lang="es-ES" sz="2000" dirty="0"/>
          </a:p>
          <a:p>
            <a:r>
              <a:rPr lang="es-EC" sz="1600" b="1" dirty="0"/>
              <a:t>Propósito: </a:t>
            </a:r>
            <a:r>
              <a:rPr lang="es-EC" sz="1600" dirty="0"/>
              <a:t>Medir la habilidad del jugador para controlar y tirar a meta un </a:t>
            </a:r>
            <a:r>
              <a:rPr lang="es-EC" sz="1600" dirty="0" smtClean="0"/>
              <a:t>balón desde </a:t>
            </a:r>
            <a:r>
              <a:rPr lang="es-EC" sz="1600" dirty="0"/>
              <a:t>una distancia de entre 10-11 metros a una portería de 3 x 2 metros</a:t>
            </a:r>
            <a:endParaRPr lang="es-ES" sz="1600" dirty="0"/>
          </a:p>
          <a:p>
            <a:r>
              <a:rPr lang="es-EC" sz="1600" b="1" dirty="0"/>
              <a:t>Material</a:t>
            </a:r>
            <a:r>
              <a:rPr lang="es-EC" sz="1600" dirty="0"/>
              <a:t>: Balones de fútbol No 4 y una portería de 3 x 2 metros , dividida en tres partes por cuerdas elásticas que se fijan en la parte superior e inferior y quedan extendidas verticalmente</a:t>
            </a:r>
            <a:endParaRPr lang="es-ES" sz="1600" dirty="0"/>
          </a:p>
          <a:p>
            <a:r>
              <a:rPr lang="es-EC" sz="1600" b="1" dirty="0"/>
              <a:t>Ejecución</a:t>
            </a:r>
            <a:r>
              <a:rPr lang="es-EC" sz="1600" dirty="0"/>
              <a:t>: El jugador a un solo golpe envía el balón hacia la zona de tiro, corriendo tras de él para tirar a meta desde la zona delimitada.</a:t>
            </a:r>
            <a:endParaRPr lang="es-ES" sz="1600" dirty="0"/>
          </a:p>
          <a:p>
            <a:r>
              <a:rPr lang="es-EC" sz="1600" b="1" dirty="0"/>
              <a:t>Reglas:</a:t>
            </a:r>
            <a:r>
              <a:rPr lang="es-EC" sz="1600" dirty="0"/>
              <a:t> Se cuenta como intento pero no se concede punto alguno si el balón es enviado fuera de la zona de tiro, se detiene antes de la zona de tiro, se le golpea más de una vez para que alcance la zona de tiro o es detenido por el jugador en la zona de tiro. Se concederá cinco (5) intentos</a:t>
            </a:r>
            <a:endParaRPr lang="es-ES" sz="1600" dirty="0"/>
          </a:p>
          <a:p>
            <a:r>
              <a:rPr lang="es-EC" sz="1600" b="1" dirty="0"/>
              <a:t>Anotación:</a:t>
            </a:r>
            <a:r>
              <a:rPr lang="es-EC" sz="1600" dirty="0"/>
              <a:t> cinco (5) puntos por cada tiro directo que entre por los extremos, tres (3) puntos por cada tiro que después de botaren el suelo entre por los extremos, dos (2) puntos por cada tiro directo que entre por la zona del centro, un (1) punto por cada tiro que después de botar en el suelo entre por el centro.</a:t>
            </a:r>
            <a:endParaRPr lang="es-ES" sz="1600" dirty="0"/>
          </a:p>
          <a:p>
            <a:endParaRPr lang="es-ES" sz="1600" dirty="0"/>
          </a:p>
        </p:txBody>
      </p:sp>
      <p:pic>
        <p:nvPicPr>
          <p:cNvPr id="4" name="3 Marcador de contenido"/>
          <p:cNvPicPr>
            <a:picLocks/>
          </p:cNvPicPr>
          <p:nvPr/>
        </p:nvPicPr>
        <p:blipFill>
          <a:blip r:embed="rId2" cstate="print"/>
          <a:srcRect/>
          <a:stretch>
            <a:fillRect/>
          </a:stretch>
        </p:blipFill>
        <p:spPr bwMode="auto">
          <a:xfrm>
            <a:off x="4860032" y="4941169"/>
            <a:ext cx="3672408" cy="1584176"/>
          </a:xfrm>
          <a:prstGeom prst="rect">
            <a:avLst/>
          </a:prstGeom>
          <a:noFill/>
          <a:ln w="9525">
            <a:noFill/>
            <a:miter lim="800000"/>
            <a:headEnd/>
            <a:tailEnd/>
          </a:ln>
        </p:spPr>
      </p:pic>
    </p:spTree>
    <p:extLst>
      <p:ext uri="{BB962C8B-B14F-4D97-AF65-F5344CB8AC3E}">
        <p14:creationId xmlns:p14="http://schemas.microsoft.com/office/powerpoint/2010/main" xmlns="" val="310350865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59222"/>
            <a:ext cx="8229600" cy="4525963"/>
          </a:xfrm>
        </p:spPr>
        <p:txBody>
          <a:bodyPr>
            <a:normAutofit/>
          </a:bodyPr>
          <a:lstStyle/>
          <a:p>
            <a:pPr marL="109728" indent="0">
              <a:buNone/>
            </a:pPr>
            <a:r>
              <a:rPr lang="es-EC" sz="2000" b="1" dirty="0" smtClean="0">
                <a:solidFill>
                  <a:srgbClr val="0033CC"/>
                </a:solidFill>
              </a:rPr>
              <a:t>Test de Dominio </a:t>
            </a:r>
            <a:r>
              <a:rPr lang="es-EC" sz="2000" b="1" dirty="0">
                <a:solidFill>
                  <a:srgbClr val="0033CC"/>
                </a:solidFill>
              </a:rPr>
              <a:t>de </a:t>
            </a:r>
            <a:r>
              <a:rPr lang="es-EC" sz="2000" b="1" dirty="0" smtClean="0">
                <a:solidFill>
                  <a:srgbClr val="0033CC"/>
                </a:solidFill>
              </a:rPr>
              <a:t>balón.</a:t>
            </a:r>
          </a:p>
          <a:p>
            <a:endParaRPr lang="es-ES" sz="2000" b="1" dirty="0"/>
          </a:p>
          <a:p>
            <a:pPr marL="109728" indent="0">
              <a:buNone/>
            </a:pPr>
            <a:r>
              <a:rPr lang="es-EC" sz="2000" b="1" dirty="0" smtClean="0"/>
              <a:t>Propósito</a:t>
            </a:r>
            <a:r>
              <a:rPr lang="es-EC" sz="2000" b="1" dirty="0"/>
              <a:t>: </a:t>
            </a:r>
            <a:r>
              <a:rPr lang="es-EC" sz="2000" dirty="0"/>
              <a:t>Medir la habilidad del jugador </a:t>
            </a:r>
            <a:r>
              <a:rPr lang="es-EC" sz="2000" dirty="0" smtClean="0"/>
              <a:t>para dominar </a:t>
            </a:r>
            <a:r>
              <a:rPr lang="es-EC" sz="2000" dirty="0"/>
              <a:t>el balón</a:t>
            </a:r>
            <a:endParaRPr lang="es-ES" sz="2000" dirty="0"/>
          </a:p>
          <a:p>
            <a:pPr marL="109728" indent="0">
              <a:buNone/>
            </a:pPr>
            <a:r>
              <a:rPr lang="es-EC" sz="2000" b="1" dirty="0" smtClean="0"/>
              <a:t>Material</a:t>
            </a:r>
            <a:r>
              <a:rPr lang="es-EC" sz="2000" dirty="0"/>
              <a:t>: Balones de fútbol No 4</a:t>
            </a:r>
            <a:endParaRPr lang="es-ES" sz="2000" dirty="0"/>
          </a:p>
          <a:p>
            <a:pPr marL="109728" indent="0">
              <a:buNone/>
            </a:pPr>
            <a:r>
              <a:rPr lang="es-EC" sz="2000" b="1" dirty="0" smtClean="0"/>
              <a:t>Ejecución</a:t>
            </a:r>
            <a:r>
              <a:rPr lang="es-EC" sz="2000" dirty="0"/>
              <a:t>: Elevar el balón y realizar la mayor cantidad de contactos con las superficies corporales</a:t>
            </a:r>
            <a:endParaRPr lang="es-ES" sz="2000" dirty="0"/>
          </a:p>
          <a:p>
            <a:pPr marL="109728" indent="0">
              <a:buNone/>
            </a:pPr>
            <a:r>
              <a:rPr lang="es-EC" sz="2000" b="1" dirty="0" smtClean="0"/>
              <a:t>Anotación</a:t>
            </a:r>
            <a:r>
              <a:rPr lang="es-EC" sz="2000" b="1" dirty="0"/>
              <a:t>:</a:t>
            </a:r>
            <a:r>
              <a:rPr lang="es-EC" sz="2000" dirty="0"/>
              <a:t> Se tomará en cuenta el número de repeticiones realizadas, el ejercicio concluye cuando el balón toca el suelo.</a:t>
            </a:r>
            <a:endParaRPr lang="es-ES" sz="2000" dirty="0"/>
          </a:p>
          <a:p>
            <a:endParaRPr lang="es-ES" dirty="0"/>
          </a:p>
        </p:txBody>
      </p:sp>
      <p:pic>
        <p:nvPicPr>
          <p:cNvPr id="4" name="3 Marcador de contenido" descr="P5050148"/>
          <p:cNvPicPr>
            <a:picLocks/>
          </p:cNvPicPr>
          <p:nvPr/>
        </p:nvPicPr>
        <p:blipFill>
          <a:blip r:embed="rId2" cstate="print"/>
          <a:srcRect/>
          <a:stretch>
            <a:fillRect/>
          </a:stretch>
        </p:blipFill>
        <p:spPr bwMode="auto">
          <a:xfrm>
            <a:off x="6156176" y="3717032"/>
            <a:ext cx="2088232" cy="3024336"/>
          </a:xfrm>
          <a:prstGeom prst="rect">
            <a:avLst/>
          </a:prstGeom>
          <a:noFill/>
          <a:ln w="9525">
            <a:noFill/>
            <a:miter lim="800000"/>
            <a:headEnd/>
            <a:tailEnd/>
          </a:ln>
        </p:spPr>
      </p:pic>
    </p:spTree>
    <p:extLst>
      <p:ext uri="{BB962C8B-B14F-4D97-AF65-F5344CB8AC3E}">
        <p14:creationId xmlns:p14="http://schemas.microsoft.com/office/powerpoint/2010/main" xmlns="" val="412716285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60649"/>
            <a:ext cx="8229600" cy="4525963"/>
          </a:xfrm>
        </p:spPr>
        <p:txBody>
          <a:bodyPr>
            <a:normAutofit fontScale="70000" lnSpcReduction="20000"/>
          </a:bodyPr>
          <a:lstStyle/>
          <a:p>
            <a:pPr marL="109728" indent="0">
              <a:buNone/>
            </a:pPr>
            <a:r>
              <a:rPr lang="es-EC" b="1" dirty="0" smtClean="0">
                <a:solidFill>
                  <a:srgbClr val="0033CC"/>
                </a:solidFill>
              </a:rPr>
              <a:t>Test de Conducción </a:t>
            </a:r>
            <a:r>
              <a:rPr lang="es-EC" b="1" dirty="0">
                <a:solidFill>
                  <a:srgbClr val="0033CC"/>
                </a:solidFill>
              </a:rPr>
              <a:t>en </a:t>
            </a:r>
            <a:r>
              <a:rPr lang="es-EC" b="1" dirty="0" smtClean="0">
                <a:solidFill>
                  <a:srgbClr val="0033CC"/>
                </a:solidFill>
              </a:rPr>
              <a:t>círculo</a:t>
            </a:r>
            <a:endParaRPr lang="es-ES" b="1" dirty="0">
              <a:solidFill>
                <a:srgbClr val="0033CC"/>
              </a:solidFill>
            </a:endParaRPr>
          </a:p>
          <a:p>
            <a:pPr marL="109728" indent="0">
              <a:buNone/>
            </a:pPr>
            <a:endParaRPr lang="es-ES" dirty="0"/>
          </a:p>
          <a:p>
            <a:pPr marL="109728" indent="0">
              <a:buNone/>
            </a:pPr>
            <a:r>
              <a:rPr lang="es-EC" b="1" dirty="0"/>
              <a:t>Propósito: </a:t>
            </a:r>
            <a:r>
              <a:rPr lang="es-EC" dirty="0"/>
              <a:t>Medir la habilidad del jugador para conducir el balón rápidamente en línea recta, en curva y en cambio de dirección </a:t>
            </a:r>
            <a:endParaRPr lang="es-EC" dirty="0" smtClean="0"/>
          </a:p>
          <a:p>
            <a:pPr marL="109728" indent="0">
              <a:buNone/>
            </a:pPr>
            <a:endParaRPr lang="es-ES" dirty="0"/>
          </a:p>
          <a:p>
            <a:pPr marL="109728" indent="0" algn="just">
              <a:buNone/>
            </a:pPr>
            <a:r>
              <a:rPr lang="es-EC" b="1" dirty="0"/>
              <a:t>Material</a:t>
            </a:r>
            <a:r>
              <a:rPr lang="es-EC" dirty="0"/>
              <a:t>: Balones de fútbol No 4, círculo de 9,15 metros </a:t>
            </a:r>
            <a:r>
              <a:rPr lang="es-EC" dirty="0" smtClean="0"/>
              <a:t>, </a:t>
            </a:r>
            <a:r>
              <a:rPr lang="es-EC" dirty="0"/>
              <a:t>5 banderolas de 1, o metros y un </a:t>
            </a:r>
            <a:r>
              <a:rPr lang="es-EC" dirty="0" smtClean="0"/>
              <a:t>cronómetro</a:t>
            </a:r>
          </a:p>
          <a:p>
            <a:pPr marL="109728" indent="0">
              <a:buNone/>
            </a:pPr>
            <a:endParaRPr lang="es-ES" dirty="0"/>
          </a:p>
          <a:p>
            <a:pPr marL="109728" indent="0">
              <a:buNone/>
            </a:pPr>
            <a:r>
              <a:rPr lang="es-EC" b="1" dirty="0"/>
              <a:t>Ejecución</a:t>
            </a:r>
            <a:r>
              <a:rPr lang="es-EC" dirty="0"/>
              <a:t>: El jugador se sitúa en el lugar de partida con el balón en el suelo. A la señal conduce el balón hacia el centro del círculo, da la vuelta en la banderola allí colocada y regresa a la línea de partida pasando por detrás de la banderola 3 por el lado exterior y se dirige a la 1 para hacer lo mismo, regresando a la 3 para reiniciar la vuelta al círculo. Así continúa hasta que concluye el ejercicio al detener el balón pasada la línea media del círculo.</a:t>
            </a:r>
            <a:endParaRPr lang="es-ES" dirty="0"/>
          </a:p>
          <a:p>
            <a:pPr marL="109728" indent="0">
              <a:buNone/>
            </a:pPr>
            <a:r>
              <a:rPr lang="es-EC" b="1" dirty="0"/>
              <a:t>Anotación:</a:t>
            </a:r>
            <a:r>
              <a:rPr lang="es-EC" dirty="0"/>
              <a:t> Se anotará el mejor de dos intentos.</a:t>
            </a:r>
            <a:endParaRPr lang="es-ES" dirty="0"/>
          </a:p>
          <a:p>
            <a:endParaRPr lang="es-ES" dirty="0"/>
          </a:p>
        </p:txBody>
      </p:sp>
      <p:pic>
        <p:nvPicPr>
          <p:cNvPr id="4" name="3 Imagen"/>
          <p:cNvPicPr/>
          <p:nvPr/>
        </p:nvPicPr>
        <p:blipFill>
          <a:blip r:embed="rId2" cstate="print"/>
          <a:srcRect/>
          <a:stretch>
            <a:fillRect/>
          </a:stretch>
        </p:blipFill>
        <p:spPr bwMode="auto">
          <a:xfrm>
            <a:off x="4572001" y="4437112"/>
            <a:ext cx="4104457" cy="2304256"/>
          </a:xfrm>
          <a:prstGeom prst="rect">
            <a:avLst/>
          </a:prstGeom>
          <a:noFill/>
          <a:ln w="9525">
            <a:noFill/>
            <a:miter lim="800000"/>
            <a:headEnd/>
            <a:tailEnd/>
          </a:ln>
        </p:spPr>
      </p:pic>
    </p:spTree>
    <p:extLst>
      <p:ext uri="{BB962C8B-B14F-4D97-AF65-F5344CB8AC3E}">
        <p14:creationId xmlns:p14="http://schemas.microsoft.com/office/powerpoint/2010/main" xmlns="" val="37866775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9512" y="125760"/>
            <a:ext cx="8507288" cy="1143000"/>
          </a:xfrm>
        </p:spPr>
        <p:txBody>
          <a:bodyPr>
            <a:noAutofit/>
          </a:bodyPr>
          <a:lstStyle/>
          <a:p>
            <a:r>
              <a:rPr lang="en-US" sz="4000" dirty="0" smtClean="0">
                <a:solidFill>
                  <a:srgbClr val="0033CC"/>
                </a:solidFill>
              </a:rPr>
              <a:t>EVALUACIÓN DE RESULTADOS Y VALIDACIÓN</a:t>
            </a:r>
            <a:endParaRPr lang="es-EC" sz="4000" dirty="0">
              <a:solidFill>
                <a:srgbClr val="0033CC"/>
              </a:solidFill>
            </a:endParaRPr>
          </a:p>
        </p:txBody>
      </p:sp>
      <p:sp>
        <p:nvSpPr>
          <p:cNvPr id="3" name="2 Rectángulo"/>
          <p:cNvSpPr/>
          <p:nvPr/>
        </p:nvSpPr>
        <p:spPr>
          <a:xfrm>
            <a:off x="491224" y="1340768"/>
            <a:ext cx="7574831" cy="646331"/>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pPr marL="681228" indent="-571500" algn="ctr">
              <a:buFont typeface="Arial" pitchFamily="34" charset="0"/>
              <a:buChar char="•"/>
            </a:pPr>
            <a:r>
              <a:rPr lang="es-EC" sz="3600" dirty="0"/>
              <a:t>Análisis de Variancia (</a:t>
            </a:r>
            <a:r>
              <a:rPr lang="es-EC" sz="3600" dirty="0" smtClean="0"/>
              <a:t>ANOVA)</a:t>
            </a:r>
            <a:endParaRPr lang="es-EC" dirty="0"/>
          </a:p>
        </p:txBody>
      </p:sp>
      <p:sp>
        <p:nvSpPr>
          <p:cNvPr id="5" name="4 Rectángulo"/>
          <p:cNvSpPr/>
          <p:nvPr/>
        </p:nvSpPr>
        <p:spPr>
          <a:xfrm>
            <a:off x="539552" y="2708920"/>
            <a:ext cx="5094985" cy="646331"/>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pPr marL="681228" indent="-571500" algn="ctr">
              <a:buFont typeface="Arial" pitchFamily="34" charset="0"/>
              <a:buChar char="•"/>
            </a:pPr>
            <a:r>
              <a:rPr lang="es-EC" sz="3600" dirty="0"/>
              <a:t>Método de Duncan</a:t>
            </a:r>
          </a:p>
        </p:txBody>
      </p:sp>
      <p:sp>
        <p:nvSpPr>
          <p:cNvPr id="6" name="5 Rectángulo"/>
          <p:cNvSpPr/>
          <p:nvPr/>
        </p:nvSpPr>
        <p:spPr>
          <a:xfrm>
            <a:off x="566958" y="3933056"/>
            <a:ext cx="5877250" cy="646331"/>
          </a:xfrm>
          <a:prstGeom prst="rect">
            <a:avLst/>
          </a:prstGeom>
          <a:ln w="38100"/>
        </p:spPr>
        <p:style>
          <a:lnRef idx="2">
            <a:schemeClr val="accent1"/>
          </a:lnRef>
          <a:fillRef idx="1">
            <a:schemeClr val="lt1"/>
          </a:fillRef>
          <a:effectRef idx="0">
            <a:schemeClr val="accent1"/>
          </a:effectRef>
          <a:fontRef idx="minor">
            <a:schemeClr val="dk1"/>
          </a:fontRef>
        </p:style>
        <p:txBody>
          <a:bodyPr wrap="none">
            <a:spAutoFit/>
          </a:bodyPr>
          <a:lstStyle/>
          <a:p>
            <a:pPr marL="681228" indent="-571500" algn="just">
              <a:buFont typeface="Arial" pitchFamily="34" charset="0"/>
              <a:buChar char="•"/>
            </a:pPr>
            <a:r>
              <a:rPr lang="es-EC" sz="3600" dirty="0"/>
              <a:t>Estadística Descriptiva</a:t>
            </a:r>
          </a:p>
        </p:txBody>
      </p:sp>
      <p:sp>
        <p:nvSpPr>
          <p:cNvPr id="7" name="6 Rectángulo"/>
          <p:cNvSpPr/>
          <p:nvPr/>
        </p:nvSpPr>
        <p:spPr>
          <a:xfrm>
            <a:off x="591611" y="5230941"/>
            <a:ext cx="3692357" cy="646331"/>
          </a:xfrm>
          <a:prstGeom prst="rect">
            <a:avLst/>
          </a:prstGeom>
          <a:ln w="38100"/>
        </p:spPr>
        <p:style>
          <a:lnRef idx="2">
            <a:schemeClr val="accent1"/>
          </a:lnRef>
          <a:fillRef idx="1">
            <a:schemeClr val="lt1"/>
          </a:fillRef>
          <a:effectRef idx="0">
            <a:schemeClr val="accent1"/>
          </a:effectRef>
          <a:fontRef idx="minor">
            <a:schemeClr val="dk1"/>
          </a:fontRef>
        </p:style>
        <p:txBody>
          <a:bodyPr wrap="none">
            <a:spAutoFit/>
          </a:bodyPr>
          <a:lstStyle/>
          <a:p>
            <a:pPr marL="681228" indent="-571500" algn="just">
              <a:buFont typeface="Arial" pitchFamily="34" charset="0"/>
              <a:buChar char="•"/>
            </a:pPr>
            <a:r>
              <a:rPr lang="es-EC" sz="3600" dirty="0"/>
              <a:t>Histogramas</a:t>
            </a:r>
            <a:endParaRPr lang="es-ES" sz="3600" dirty="0"/>
          </a:p>
        </p:txBody>
      </p:sp>
      <p:sp>
        <p:nvSpPr>
          <p:cNvPr id="2" name="1 CuadroTexto"/>
          <p:cNvSpPr txBox="1"/>
          <p:nvPr/>
        </p:nvSpPr>
        <p:spPr>
          <a:xfrm>
            <a:off x="755576" y="2132856"/>
            <a:ext cx="7128792" cy="369332"/>
          </a:xfrm>
          <a:prstGeom prst="rect">
            <a:avLst/>
          </a:prstGeom>
          <a:noFill/>
        </p:spPr>
        <p:txBody>
          <a:bodyPr wrap="square" rtlCol="0">
            <a:spAutoFit/>
          </a:bodyPr>
          <a:lstStyle/>
          <a:p>
            <a:r>
              <a:rPr lang="es-ES" dirty="0" smtClean="0">
                <a:ln>
                  <a:solidFill>
                    <a:srgbClr val="002060"/>
                  </a:solidFill>
                </a:ln>
              </a:rPr>
              <a:t>Examinar las diferencias de medias entre 2 o mas poblaciones</a:t>
            </a:r>
            <a:endParaRPr lang="es-ES" dirty="0">
              <a:ln>
                <a:solidFill>
                  <a:srgbClr val="002060"/>
                </a:solidFill>
              </a:ln>
            </a:endParaRPr>
          </a:p>
        </p:txBody>
      </p:sp>
      <p:sp>
        <p:nvSpPr>
          <p:cNvPr id="8" name="7 CuadroTexto"/>
          <p:cNvSpPr txBox="1"/>
          <p:nvPr/>
        </p:nvSpPr>
        <p:spPr>
          <a:xfrm>
            <a:off x="827584" y="3491716"/>
            <a:ext cx="7128792" cy="369332"/>
          </a:xfrm>
          <a:prstGeom prst="rect">
            <a:avLst/>
          </a:prstGeom>
          <a:noFill/>
        </p:spPr>
        <p:txBody>
          <a:bodyPr wrap="square" rtlCol="0">
            <a:spAutoFit/>
          </a:bodyPr>
          <a:lstStyle/>
          <a:p>
            <a:r>
              <a:rPr lang="es-ES" dirty="0" smtClean="0">
                <a:ln>
                  <a:solidFill>
                    <a:srgbClr val="002060"/>
                  </a:solidFill>
                </a:ln>
              </a:rPr>
              <a:t>Comparar todos los pares de medias</a:t>
            </a:r>
            <a:endParaRPr lang="es-ES" dirty="0">
              <a:ln>
                <a:solidFill>
                  <a:srgbClr val="002060"/>
                </a:solidFill>
              </a:ln>
            </a:endParaRPr>
          </a:p>
        </p:txBody>
      </p:sp>
      <p:sp>
        <p:nvSpPr>
          <p:cNvPr id="9" name="8 CuadroTexto"/>
          <p:cNvSpPr txBox="1"/>
          <p:nvPr/>
        </p:nvSpPr>
        <p:spPr>
          <a:xfrm>
            <a:off x="840658" y="4725144"/>
            <a:ext cx="7115718" cy="369332"/>
          </a:xfrm>
          <a:prstGeom prst="rect">
            <a:avLst/>
          </a:prstGeom>
          <a:noFill/>
        </p:spPr>
        <p:txBody>
          <a:bodyPr wrap="square" rtlCol="0">
            <a:spAutoFit/>
          </a:bodyPr>
          <a:lstStyle/>
          <a:p>
            <a:r>
              <a:rPr lang="es-ES" dirty="0" smtClean="0">
                <a:ln>
                  <a:solidFill>
                    <a:srgbClr val="002060"/>
                  </a:solidFill>
                </a:ln>
              </a:rPr>
              <a:t>Recolectar ,ordenar , analizar y representar conjunto de datos</a:t>
            </a:r>
            <a:endParaRPr lang="es-ES" dirty="0">
              <a:ln>
                <a:solidFill>
                  <a:srgbClr val="002060"/>
                </a:solidFill>
              </a:ln>
            </a:endParaRPr>
          </a:p>
        </p:txBody>
      </p:sp>
      <p:sp>
        <p:nvSpPr>
          <p:cNvPr id="10" name="9 CuadroTexto"/>
          <p:cNvSpPr txBox="1"/>
          <p:nvPr/>
        </p:nvSpPr>
        <p:spPr>
          <a:xfrm>
            <a:off x="3851920" y="6021288"/>
            <a:ext cx="4915539" cy="369332"/>
          </a:xfrm>
          <a:prstGeom prst="rect">
            <a:avLst/>
          </a:prstGeom>
          <a:noFill/>
        </p:spPr>
        <p:txBody>
          <a:bodyPr wrap="square" rtlCol="0">
            <a:spAutoFit/>
          </a:bodyPr>
          <a:lstStyle/>
          <a:p>
            <a:r>
              <a:rPr lang="es-ES" dirty="0" smtClean="0">
                <a:ln>
                  <a:solidFill>
                    <a:srgbClr val="002060"/>
                  </a:solidFill>
                </a:ln>
              </a:rPr>
              <a:t>Representación gráfica en forma de barras</a:t>
            </a:r>
            <a:endParaRPr lang="es-ES" dirty="0">
              <a:ln>
                <a:solidFill>
                  <a:srgbClr val="002060"/>
                </a:solidFill>
              </a:ln>
            </a:endParaRPr>
          </a:p>
        </p:txBody>
      </p:sp>
    </p:spTree>
    <p:extLst>
      <p:ext uri="{BB962C8B-B14F-4D97-AF65-F5344CB8AC3E}">
        <p14:creationId xmlns:p14="http://schemas.microsoft.com/office/powerpoint/2010/main" xmlns="" val="3922035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2"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n-US" sz="3200" dirty="0" smtClean="0">
                <a:solidFill>
                  <a:srgbClr val="0033CC"/>
                </a:solidFill>
                <a:cs typeface="Arial" pitchFamily="34" charset="0"/>
              </a:rPr>
              <a:t>CARACTERÍSTICAS DE LAS UNIDADES EXPERIMENTALES </a:t>
            </a:r>
            <a:endParaRPr lang="es-ES" sz="3200" dirty="0">
              <a:solidFill>
                <a:srgbClr val="0033CC"/>
              </a:solidFill>
            </a:endParaRPr>
          </a:p>
        </p:txBody>
      </p:sp>
      <p:sp>
        <p:nvSpPr>
          <p:cNvPr id="4" name="3 Rectángulo"/>
          <p:cNvSpPr/>
          <p:nvPr/>
        </p:nvSpPr>
        <p:spPr>
          <a:xfrm>
            <a:off x="755576" y="1412776"/>
            <a:ext cx="770485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dirty="0"/>
              <a:t>Número de 90 jugadores  de fútbol infantil género masculino  edad 8 a 9 años nacidos en año 2003-2004:</a:t>
            </a:r>
            <a:endParaRPr lang="es-ES" dirty="0"/>
          </a:p>
        </p:txBody>
      </p:sp>
      <p:sp>
        <p:nvSpPr>
          <p:cNvPr id="5" name="4 Rectángulo"/>
          <p:cNvSpPr/>
          <p:nvPr/>
        </p:nvSpPr>
        <p:spPr>
          <a:xfrm>
            <a:off x="755576" y="2278613"/>
            <a:ext cx="770485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dirty="0"/>
              <a:t>30 jugadores de la Escuela de fútbol de Independiente del Valle Sangolquí - Pichincha, superficie de césped natural.</a:t>
            </a:r>
          </a:p>
        </p:txBody>
      </p:sp>
      <p:sp>
        <p:nvSpPr>
          <p:cNvPr id="6" name="5 Rectángulo"/>
          <p:cNvSpPr/>
          <p:nvPr/>
        </p:nvSpPr>
        <p:spPr>
          <a:xfrm>
            <a:off x="755576" y="3212976"/>
            <a:ext cx="770485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dirty="0"/>
              <a:t>30 jugadores de la Escuela de fútbol de la Unidad Educativa Mitad del Mundo  San Antonio de Pichincha- Pichincha, superficie de tierra</a:t>
            </a:r>
          </a:p>
        </p:txBody>
      </p:sp>
      <p:sp>
        <p:nvSpPr>
          <p:cNvPr id="7" name="6 Rectángulo"/>
          <p:cNvSpPr/>
          <p:nvPr/>
        </p:nvSpPr>
        <p:spPr>
          <a:xfrm>
            <a:off x="755576" y="4437112"/>
            <a:ext cx="770485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dirty="0"/>
              <a:t>30 jugadores de la Academia de fútbol de la Fundación Deportiva Equinoccio FUNDEQ  San Antonio de Pichincha  -Pichincha, superficie césped artificial.</a:t>
            </a:r>
            <a:endParaRPr lang="es-ES" dirty="0"/>
          </a:p>
        </p:txBody>
      </p:sp>
    </p:spTree>
    <p:extLst>
      <p:ext uri="{BB962C8B-B14F-4D97-AF65-F5344CB8AC3E}">
        <p14:creationId xmlns:p14="http://schemas.microsoft.com/office/powerpoint/2010/main" xmlns="" val="707299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95536" y="653797"/>
            <a:ext cx="3941445" cy="2703195"/>
          </a:xfrm>
          <a:prstGeom prst="rect">
            <a:avLst/>
          </a:prstGeom>
        </p:spPr>
      </p:pic>
      <p:pic>
        <p:nvPicPr>
          <p:cNvPr id="5" name="4 Imagen" descr="P5100227"/>
          <p:cNvPicPr/>
          <p:nvPr/>
        </p:nvPicPr>
        <p:blipFill>
          <a:blip r:embed="rId3" cstate="print"/>
          <a:srcRect/>
          <a:stretch>
            <a:fillRect/>
          </a:stretch>
        </p:blipFill>
        <p:spPr bwMode="auto">
          <a:xfrm>
            <a:off x="4644009" y="701804"/>
            <a:ext cx="3943351" cy="2583180"/>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2574772" y="3652986"/>
            <a:ext cx="3941445" cy="2800350"/>
          </a:xfrm>
          <a:prstGeom prst="rect">
            <a:avLst/>
          </a:prstGeom>
          <a:noFill/>
          <a:ln w="9525">
            <a:noFill/>
            <a:miter lim="800000"/>
            <a:headEnd/>
            <a:tailEnd/>
          </a:ln>
        </p:spPr>
      </p:pic>
    </p:spTree>
    <p:extLst>
      <p:ext uri="{BB962C8B-B14F-4D97-AF65-F5344CB8AC3E}">
        <p14:creationId xmlns:p14="http://schemas.microsoft.com/office/powerpoint/2010/main" xmlns="" val="669789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solidFill>
                  <a:srgbClr val="0033CC"/>
                </a:solidFill>
              </a:rPr>
              <a:t>CAPÍTULO I</a:t>
            </a:r>
            <a:endParaRPr lang="es-EC" dirty="0">
              <a:solidFill>
                <a:srgbClr val="0033CC"/>
              </a:solidFill>
            </a:endParaRPr>
          </a:p>
        </p:txBody>
      </p:sp>
      <p:sp>
        <p:nvSpPr>
          <p:cNvPr id="5" name="Sous-titre 4"/>
          <p:cNvSpPr>
            <a:spLocks noGrp="1"/>
          </p:cNvSpPr>
          <p:nvPr>
            <p:ph type="subTitle" idx="1"/>
          </p:nvPr>
        </p:nvSpPr>
        <p:spPr>
          <a:xfrm>
            <a:off x="685800" y="3645024"/>
            <a:ext cx="7772400" cy="1199704"/>
          </a:xfrm>
        </p:spPr>
        <p:txBody>
          <a:bodyPr/>
          <a:lstStyle/>
          <a:p>
            <a:r>
              <a:rPr lang="en-US" b="1" dirty="0" smtClean="0">
                <a:solidFill>
                  <a:srgbClr val="0033CC"/>
                </a:solidFill>
              </a:rPr>
              <a:t>MARCO REFERENCIAL</a:t>
            </a:r>
            <a:br>
              <a:rPr lang="en-US" b="1" dirty="0" smtClean="0">
                <a:solidFill>
                  <a:srgbClr val="0033CC"/>
                </a:solidFill>
              </a:rPr>
            </a:br>
            <a:r>
              <a:rPr lang="en-US" b="1" dirty="0" smtClean="0">
                <a:solidFill>
                  <a:srgbClr val="0033CC"/>
                </a:solidFill>
              </a:rPr>
              <a:t>PLANTEAMIENTO DEL PROBLEMA</a:t>
            </a:r>
            <a:endParaRPr lang="fr-FR" b="1" dirty="0">
              <a:solidFill>
                <a:srgbClr val="0033CC"/>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7504" y="-243408"/>
            <a:ext cx="8784976" cy="1143000"/>
          </a:xfrm>
        </p:spPr>
        <p:txBody>
          <a:bodyPr>
            <a:normAutofit/>
          </a:bodyPr>
          <a:lstStyle/>
          <a:p>
            <a:r>
              <a:rPr lang="en-US" sz="2800" dirty="0" smtClean="0">
                <a:solidFill>
                  <a:srgbClr val="0033CC"/>
                </a:solidFill>
                <a:latin typeface="Arial" pitchFamily="34" charset="0"/>
                <a:cs typeface="Arial" pitchFamily="34" charset="0"/>
              </a:rPr>
              <a:t>DATOS A TOMAR Y MÉTODOS DE EVALUACIÓN</a:t>
            </a:r>
            <a:endParaRPr lang="es-ES" sz="2800" dirty="0"/>
          </a:p>
        </p:txBody>
      </p:sp>
      <p:sp>
        <p:nvSpPr>
          <p:cNvPr id="5" name="4 CuadroTexto"/>
          <p:cNvSpPr txBox="1"/>
          <p:nvPr/>
        </p:nvSpPr>
        <p:spPr>
          <a:xfrm>
            <a:off x="755576" y="2862803"/>
            <a:ext cx="7992888" cy="3662541"/>
          </a:xfrm>
          <a:prstGeom prst="rect">
            <a:avLst/>
          </a:prstGeom>
          <a:noFill/>
        </p:spPr>
        <p:txBody>
          <a:bodyPr wrap="square" rtlCol="0">
            <a:spAutoFit/>
          </a:bodyPr>
          <a:lstStyle/>
          <a:p>
            <a:r>
              <a:rPr lang="es-EC" sz="1600" b="1" dirty="0">
                <a:solidFill>
                  <a:srgbClr val="0033CC"/>
                </a:solidFill>
              </a:rPr>
              <a:t>Coordinación motriz –zigzag con balón</a:t>
            </a:r>
            <a:endParaRPr lang="es-ES" sz="1600" dirty="0">
              <a:solidFill>
                <a:srgbClr val="0033CC"/>
              </a:solidFill>
            </a:endParaRPr>
          </a:p>
          <a:p>
            <a:pPr algn="just"/>
            <a:r>
              <a:rPr lang="es-EC" sz="1600" dirty="0">
                <a:solidFill>
                  <a:srgbClr val="FF0000"/>
                </a:solidFill>
              </a:rPr>
              <a:t>	</a:t>
            </a:r>
            <a:r>
              <a:rPr lang="es-EC" sz="1600" dirty="0" smtClean="0"/>
              <a:t>Se </a:t>
            </a:r>
            <a:r>
              <a:rPr lang="es-EC" sz="1600" dirty="0"/>
              <a:t>observó que el jugador que realizo el test en la superficie de césped natural presentó una mayor dificultad en el boteo del balón con las manos en la primera parte de la realización del ejercicio  ya que se amortiguaba el golpe no así en las superficie sintética y tierra. En la segunda parte del ejercicio </a:t>
            </a:r>
            <a:r>
              <a:rPr lang="es-EC" sz="1600" dirty="0" smtClean="0"/>
              <a:t> no se </a:t>
            </a:r>
            <a:r>
              <a:rPr lang="es-EC" sz="1600" dirty="0"/>
              <a:t>notó diferencia </a:t>
            </a:r>
            <a:r>
              <a:rPr lang="es-EC" sz="1600" dirty="0" smtClean="0"/>
              <a:t>alguna ya que se conducía el balón con el pie a ras de piso.</a:t>
            </a:r>
            <a:endParaRPr lang="es-ES" sz="1600" dirty="0"/>
          </a:p>
          <a:p>
            <a:pPr lvl="0"/>
            <a:endParaRPr lang="es-EC" sz="1600" b="1" dirty="0">
              <a:solidFill>
                <a:srgbClr val="FF0000"/>
              </a:solidFill>
            </a:endParaRPr>
          </a:p>
          <a:p>
            <a:pPr lvl="0"/>
            <a:r>
              <a:rPr lang="es-EC" sz="1600" b="1" dirty="0">
                <a:solidFill>
                  <a:srgbClr val="0033CC"/>
                </a:solidFill>
              </a:rPr>
              <a:t>Agilidad</a:t>
            </a:r>
            <a:endParaRPr lang="es-ES" sz="1600" dirty="0">
              <a:solidFill>
                <a:srgbClr val="0033CC"/>
              </a:solidFill>
            </a:endParaRPr>
          </a:p>
          <a:p>
            <a:pPr algn="just"/>
            <a:r>
              <a:rPr lang="es-EC" sz="1600" dirty="0">
                <a:solidFill>
                  <a:srgbClr val="FF0000"/>
                </a:solidFill>
              </a:rPr>
              <a:t>	</a:t>
            </a:r>
            <a:r>
              <a:rPr lang="es-EC" sz="1600" dirty="0"/>
              <a:t>Miramos una igualdad de movimientos en los jugadores en las diferentes superficies pero debemos anotar que el que realizó el ejercicio en la superficie de </a:t>
            </a:r>
            <a:r>
              <a:rPr lang="es-EC" sz="1600" dirty="0" smtClean="0"/>
              <a:t>tierra </a:t>
            </a:r>
            <a:r>
              <a:rPr lang="es-EC" sz="1600" dirty="0"/>
              <a:t>tuvo mayores complicaciones el momento de ejecutar el paso de su cuerpo a ras de piso y la salida en </a:t>
            </a:r>
            <a:r>
              <a:rPr lang="es-EC" sz="1600" dirty="0" smtClean="0"/>
              <a:t>carrera</a:t>
            </a:r>
            <a:r>
              <a:rPr lang="es-EC" sz="1600" dirty="0"/>
              <a:t>.</a:t>
            </a:r>
            <a:endParaRPr lang="es-ES" sz="1600" dirty="0"/>
          </a:p>
          <a:p>
            <a:pPr algn="just"/>
            <a:endParaRPr lang="es-EC" sz="1200" dirty="0">
              <a:solidFill>
                <a:srgbClr val="FF0000"/>
              </a:solidFill>
            </a:endParaRPr>
          </a:p>
          <a:p>
            <a:r>
              <a:rPr lang="es-EC" sz="1200" dirty="0">
                <a:solidFill>
                  <a:srgbClr val="0033CC"/>
                </a:solidFill>
              </a:rPr>
              <a:t> </a:t>
            </a:r>
            <a:endParaRPr lang="es-ES" dirty="0"/>
          </a:p>
        </p:txBody>
      </p:sp>
      <p:sp>
        <p:nvSpPr>
          <p:cNvPr id="6" name="5 Rectángulo"/>
          <p:cNvSpPr/>
          <p:nvPr/>
        </p:nvSpPr>
        <p:spPr>
          <a:xfrm>
            <a:off x="755576" y="764704"/>
            <a:ext cx="7776864" cy="178510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2200" dirty="0"/>
              <a:t>En esta investigación se </a:t>
            </a:r>
            <a:r>
              <a:rPr lang="es-ES" sz="2200" dirty="0" smtClean="0"/>
              <a:t>evaluó mediante la forma    pre-post </a:t>
            </a:r>
            <a:r>
              <a:rPr lang="es-ES" sz="2200" dirty="0"/>
              <a:t>(antes –después),que es un tipo particular de evaluación de diferencia simple ya que medimos los factores de cambio de los grupos, tomando en cuenta el estado inicial de los mismos.</a:t>
            </a:r>
          </a:p>
        </p:txBody>
      </p:sp>
    </p:spTree>
    <p:extLst>
      <p:ext uri="{BB962C8B-B14F-4D97-AF65-F5344CB8AC3E}">
        <p14:creationId xmlns:p14="http://schemas.microsoft.com/office/powerpoint/2010/main" xmlns="" val="719125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260648"/>
            <a:ext cx="8784976" cy="6192688"/>
          </a:xfrm>
        </p:spPr>
        <p:txBody>
          <a:bodyPr>
            <a:normAutofit fontScale="70000" lnSpcReduction="20000"/>
          </a:bodyPr>
          <a:lstStyle/>
          <a:p>
            <a:pPr marL="109728" indent="0">
              <a:buNone/>
            </a:pPr>
            <a:endParaRPr lang="es-EC" sz="2900" dirty="0">
              <a:solidFill>
                <a:srgbClr val="FF0000"/>
              </a:solidFill>
            </a:endParaRPr>
          </a:p>
          <a:p>
            <a:pPr algn="just"/>
            <a:r>
              <a:rPr lang="es-EC" sz="2900" dirty="0">
                <a:solidFill>
                  <a:srgbClr val="0033CC"/>
                </a:solidFill>
              </a:rPr>
              <a:t> </a:t>
            </a:r>
            <a:r>
              <a:rPr lang="es-EC" sz="2900" b="1" dirty="0">
                <a:solidFill>
                  <a:srgbClr val="0033CC"/>
                </a:solidFill>
              </a:rPr>
              <a:t>Dominio de balón</a:t>
            </a:r>
            <a:endParaRPr lang="es-ES" sz="2900" dirty="0">
              <a:solidFill>
                <a:srgbClr val="0033CC"/>
              </a:solidFill>
            </a:endParaRPr>
          </a:p>
          <a:p>
            <a:pPr algn="just"/>
            <a:r>
              <a:rPr lang="es-EC" sz="2900" dirty="0">
                <a:solidFill>
                  <a:srgbClr val="FF0000"/>
                </a:solidFill>
              </a:rPr>
              <a:t>	</a:t>
            </a:r>
            <a:r>
              <a:rPr lang="es-EC" sz="2900" dirty="0"/>
              <a:t>Aquí la posición corporal fue el factor que incidió enormemente la realización del ejercicio, no tuvo una importancia significativa la superficie donde se ejecutó el ejercicio, ya que es un trabajo de habilidad motriz y concentración del jugador y en donde el balón esta en altura.</a:t>
            </a:r>
            <a:endParaRPr lang="es-ES" sz="2900" dirty="0"/>
          </a:p>
          <a:p>
            <a:pPr algn="just"/>
            <a:endParaRPr lang="es-EC" sz="2900" dirty="0">
              <a:solidFill>
                <a:srgbClr val="FF0000"/>
              </a:solidFill>
            </a:endParaRPr>
          </a:p>
          <a:p>
            <a:pPr algn="just"/>
            <a:r>
              <a:rPr lang="es-EC" sz="2900" dirty="0">
                <a:solidFill>
                  <a:srgbClr val="FF0000"/>
                </a:solidFill>
              </a:rPr>
              <a:t> </a:t>
            </a:r>
            <a:r>
              <a:rPr lang="es-EC" sz="2900" b="1" dirty="0">
                <a:solidFill>
                  <a:srgbClr val="0033CC"/>
                </a:solidFill>
              </a:rPr>
              <a:t>Conducción y tiro</a:t>
            </a:r>
            <a:endParaRPr lang="es-ES" sz="2900" dirty="0">
              <a:solidFill>
                <a:srgbClr val="0033CC"/>
              </a:solidFill>
            </a:endParaRPr>
          </a:p>
          <a:p>
            <a:pPr algn="just"/>
            <a:r>
              <a:rPr lang="es-EC" sz="2900" dirty="0">
                <a:solidFill>
                  <a:srgbClr val="FF0000"/>
                </a:solidFill>
              </a:rPr>
              <a:t>	</a:t>
            </a:r>
            <a:r>
              <a:rPr lang="es-EC" sz="2900" dirty="0"/>
              <a:t>En esta prueba evaluatoria se observó que los niños que </a:t>
            </a:r>
            <a:r>
              <a:rPr lang="es-EC" sz="2900" dirty="0" smtClean="0"/>
              <a:t> trabajaron </a:t>
            </a:r>
            <a:r>
              <a:rPr lang="es-EC" sz="2900" dirty="0"/>
              <a:t>en césped natural son los que consiguieron un mejor control de balón antes de ejecutar el tiro, ya que el balón disminuía su velocidad antes del impacto realizado, por tal razón conseguían un mejor contacto con el mismo.</a:t>
            </a:r>
            <a:endParaRPr lang="es-ES" sz="2900" dirty="0"/>
          </a:p>
          <a:p>
            <a:pPr algn="just"/>
            <a:endParaRPr lang="es-EC" sz="2900" dirty="0">
              <a:solidFill>
                <a:srgbClr val="FF0000"/>
              </a:solidFill>
            </a:endParaRPr>
          </a:p>
          <a:p>
            <a:pPr algn="just"/>
            <a:r>
              <a:rPr lang="es-EC" sz="2900" dirty="0">
                <a:solidFill>
                  <a:srgbClr val="0033CC"/>
                </a:solidFill>
              </a:rPr>
              <a:t> </a:t>
            </a:r>
            <a:r>
              <a:rPr lang="es-EC" sz="2900" b="1" dirty="0">
                <a:solidFill>
                  <a:srgbClr val="0033CC"/>
                </a:solidFill>
              </a:rPr>
              <a:t>Conducción en círculo</a:t>
            </a:r>
            <a:endParaRPr lang="es-ES" sz="2900" dirty="0">
              <a:solidFill>
                <a:srgbClr val="0033CC"/>
              </a:solidFill>
            </a:endParaRPr>
          </a:p>
          <a:p>
            <a:pPr algn="just"/>
            <a:r>
              <a:rPr lang="es-EC" sz="2900" dirty="0">
                <a:solidFill>
                  <a:srgbClr val="FF0000"/>
                </a:solidFill>
              </a:rPr>
              <a:t>	</a:t>
            </a:r>
            <a:r>
              <a:rPr lang="es-EC" sz="2900" b="1" dirty="0"/>
              <a:t> </a:t>
            </a:r>
            <a:r>
              <a:rPr lang="es-EC" sz="2900" dirty="0"/>
              <a:t>No se notó  diferencia significativa en lo que tiene que ver con la realización del ejercicio en cualquiera de las superficies analizadas, lo que sí se pudo observar es que en la superficie de césped natural los jugadores llevaban el balón más pegado a su pie de ejecución</a:t>
            </a:r>
            <a:endParaRPr lang="es-ES" sz="2900" dirty="0"/>
          </a:p>
          <a:p>
            <a:endParaRPr lang="es-ES" sz="2900" b="1" dirty="0"/>
          </a:p>
        </p:txBody>
      </p:sp>
    </p:spTree>
    <p:extLst>
      <p:ext uri="{BB962C8B-B14F-4D97-AF65-F5344CB8AC3E}">
        <p14:creationId xmlns:p14="http://schemas.microsoft.com/office/powerpoint/2010/main" xmlns="" val="874581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n-US" dirty="0" smtClean="0">
                <a:solidFill>
                  <a:srgbClr val="0033CC"/>
                </a:solidFill>
              </a:rPr>
              <a:t>CAPÍTULO IV</a:t>
            </a:r>
            <a:endParaRPr lang="es-EC" dirty="0">
              <a:solidFill>
                <a:srgbClr val="0033CC"/>
              </a:solidFill>
            </a:endParaRPr>
          </a:p>
        </p:txBody>
      </p:sp>
      <p:sp>
        <p:nvSpPr>
          <p:cNvPr id="9" name="Sous-titre 8"/>
          <p:cNvSpPr>
            <a:spLocks noGrp="1"/>
          </p:cNvSpPr>
          <p:nvPr>
            <p:ph type="subTitle" idx="1"/>
          </p:nvPr>
        </p:nvSpPr>
        <p:spPr/>
        <p:txBody>
          <a:bodyPr/>
          <a:lstStyle/>
          <a:p>
            <a:r>
              <a:rPr lang="en-US" dirty="0" smtClean="0">
                <a:solidFill>
                  <a:srgbClr val="0033CC"/>
                </a:solidFill>
              </a:rPr>
              <a:t>RESULTADOS Y DISCUSIÓN</a:t>
            </a:r>
            <a:endParaRPr lang="fr-FR" dirty="0">
              <a:solidFill>
                <a:srgbClr val="0033CC"/>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16632"/>
            <a:ext cx="8568952" cy="3312367"/>
          </a:xfrm>
        </p:spPr>
        <p:txBody>
          <a:bodyPr>
            <a:normAutofit fontScale="70000" lnSpcReduction="20000"/>
          </a:bodyPr>
          <a:lstStyle/>
          <a:p>
            <a:pPr marL="109728" indent="0">
              <a:buNone/>
            </a:pPr>
            <a:r>
              <a:rPr lang="es-EC" sz="2600" b="1" dirty="0" smtClean="0"/>
              <a:t>Análisis</a:t>
            </a:r>
            <a:r>
              <a:rPr lang="es-EC" sz="2600" b="1" dirty="0"/>
              <a:t> </a:t>
            </a:r>
            <a:r>
              <a:rPr lang="es-EC" sz="2600" b="1" dirty="0" smtClean="0"/>
              <a:t>Del </a:t>
            </a:r>
            <a:r>
              <a:rPr lang="es-EC" sz="2600" b="1" dirty="0"/>
              <a:t>comportamiento de los indicadores técnicos </a:t>
            </a:r>
            <a:r>
              <a:rPr lang="es-EC" sz="2600" b="1" dirty="0" smtClean="0"/>
              <a:t>en superficie sintética – césped artificial</a:t>
            </a:r>
            <a:endParaRPr lang="es-ES" sz="2600" dirty="0"/>
          </a:p>
          <a:p>
            <a:pPr marL="109728" indent="0" algn="just">
              <a:buNone/>
            </a:pPr>
            <a:r>
              <a:rPr lang="es-EC" dirty="0" smtClean="0"/>
              <a:t>	</a:t>
            </a:r>
            <a:r>
              <a:rPr lang="es-EC" sz="2200" dirty="0" smtClean="0"/>
              <a:t>Los </a:t>
            </a:r>
            <a:r>
              <a:rPr lang="es-EC" sz="2200" dirty="0"/>
              <a:t>resultados investigativos demuestran que salvo en el ejercicio dominio del balón, donde hubo un desplazamiento  significativo de los valores promedios, en el resto de las variables evaluadas los datos no son significativos (ver tabla No.1).</a:t>
            </a:r>
            <a:endParaRPr lang="es-ES" sz="2200" dirty="0"/>
          </a:p>
          <a:p>
            <a:pPr marL="109728" indent="0" algn="just">
              <a:buNone/>
            </a:pPr>
            <a:r>
              <a:rPr lang="es-EC" sz="2200" dirty="0"/>
              <a:t> </a:t>
            </a:r>
            <a:endParaRPr lang="es-ES" sz="2200" dirty="0"/>
          </a:p>
          <a:p>
            <a:pPr marL="109728" indent="0" algn="just">
              <a:buNone/>
            </a:pPr>
            <a:r>
              <a:rPr lang="es-EC" sz="2200" dirty="0" smtClean="0"/>
              <a:t>	En </a:t>
            </a:r>
            <a:r>
              <a:rPr lang="es-EC" sz="2200" dirty="0"/>
              <a:t>igual dirección, el ejercicio dominio del balón mantiene en el pretest y el pos test  una gran dispersión grupal, con un CV que oscila entre el 92.80 % y 71.93 %, que sugiere  que aunque el desplazamiento fue significativo, sin embargo no afectó a la generalidad del grupo (ver sombreado en la tabla referida).</a:t>
            </a:r>
            <a:endParaRPr lang="es-ES" sz="2200" dirty="0"/>
          </a:p>
          <a:p>
            <a:pPr marL="109728" indent="0" algn="just">
              <a:buNone/>
            </a:pPr>
            <a:r>
              <a:rPr lang="es-EC" sz="2200" dirty="0"/>
              <a:t> </a:t>
            </a:r>
            <a:endParaRPr lang="es-ES" sz="2200" dirty="0"/>
          </a:p>
          <a:p>
            <a:pPr marL="109728" indent="0" algn="just">
              <a:buNone/>
            </a:pPr>
            <a:r>
              <a:rPr lang="es-EC" sz="2200" dirty="0" smtClean="0"/>
              <a:t>	</a:t>
            </a:r>
            <a:endParaRPr lang="es-ES" sz="2200" dirty="0"/>
          </a:p>
        </p:txBody>
      </p:sp>
      <p:graphicFrame>
        <p:nvGraphicFramePr>
          <p:cNvPr id="4" name="3 Tabla"/>
          <p:cNvGraphicFramePr>
            <a:graphicFrameLocks noGrp="1"/>
          </p:cNvGraphicFramePr>
          <p:nvPr>
            <p:extLst>
              <p:ext uri="{D42A27DB-BD31-4B8C-83A1-F6EECF244321}">
                <p14:modId xmlns:p14="http://schemas.microsoft.com/office/powerpoint/2010/main" xmlns="" val="3295480117"/>
              </p:ext>
            </p:extLst>
          </p:nvPr>
        </p:nvGraphicFramePr>
        <p:xfrm>
          <a:off x="1403648" y="2780929"/>
          <a:ext cx="6336705" cy="3687944"/>
        </p:xfrm>
        <a:graphic>
          <a:graphicData uri="http://schemas.openxmlformats.org/drawingml/2006/table">
            <a:tbl>
              <a:tblPr firstRow="1" firstCol="1" bandRow="1">
                <a:tableStyleId>{073A0DAA-6AF3-43AB-8588-CEC1D06C72B9}</a:tableStyleId>
              </a:tblPr>
              <a:tblGrid>
                <a:gridCol w="1342599"/>
                <a:gridCol w="736982"/>
                <a:gridCol w="614522"/>
                <a:gridCol w="767410"/>
                <a:gridCol w="767410"/>
                <a:gridCol w="630850"/>
                <a:gridCol w="630850"/>
                <a:gridCol w="846082"/>
              </a:tblGrid>
              <a:tr h="427726">
                <a:tc rowSpan="2">
                  <a:txBody>
                    <a:bodyPr/>
                    <a:lstStyle/>
                    <a:p>
                      <a:pPr algn="ctr">
                        <a:lnSpc>
                          <a:spcPct val="150000"/>
                        </a:lnSpc>
                        <a:spcAft>
                          <a:spcPts val="0"/>
                        </a:spcAft>
                      </a:pPr>
                      <a:r>
                        <a:rPr lang="es-EC" sz="1200" dirty="0">
                          <a:effectLst/>
                        </a:rPr>
                        <a:t>Variables</a:t>
                      </a:r>
                      <a:endParaRPr lang="es-ES" sz="1100" dirty="0">
                        <a:effectLst/>
                        <a:latin typeface="Calibri"/>
                        <a:ea typeface="Calibri"/>
                        <a:cs typeface="Times New Roman"/>
                      </a:endParaRPr>
                    </a:p>
                  </a:txBody>
                  <a:tcPr marL="68580" marR="68580" marT="0" marB="0" anchor="ctr"/>
                </a:tc>
                <a:tc gridSpan="3">
                  <a:txBody>
                    <a:bodyPr/>
                    <a:lstStyle/>
                    <a:p>
                      <a:pPr algn="ctr">
                        <a:lnSpc>
                          <a:spcPct val="150000"/>
                        </a:lnSpc>
                        <a:spcAft>
                          <a:spcPts val="0"/>
                        </a:spcAft>
                      </a:pPr>
                      <a:r>
                        <a:rPr lang="es-EC" sz="1200" dirty="0">
                          <a:effectLst/>
                        </a:rPr>
                        <a:t>Pretest</a:t>
                      </a:r>
                      <a:endParaRPr lang="es-ES" sz="11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gridSpan="3">
                  <a:txBody>
                    <a:bodyPr/>
                    <a:lstStyle/>
                    <a:p>
                      <a:pPr algn="ctr">
                        <a:lnSpc>
                          <a:spcPct val="150000"/>
                        </a:lnSpc>
                        <a:spcAft>
                          <a:spcPts val="0"/>
                        </a:spcAft>
                      </a:pPr>
                      <a:r>
                        <a:rPr lang="es-EC" sz="1200" dirty="0">
                          <a:effectLst/>
                        </a:rPr>
                        <a:t>Postest</a:t>
                      </a:r>
                      <a:endParaRPr lang="es-ES" sz="11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rowSpan="2">
                  <a:txBody>
                    <a:bodyPr/>
                    <a:lstStyle/>
                    <a:p>
                      <a:pPr algn="ctr">
                        <a:lnSpc>
                          <a:spcPct val="150000"/>
                        </a:lnSpc>
                        <a:spcAft>
                          <a:spcPts val="0"/>
                        </a:spcAft>
                      </a:pPr>
                      <a:r>
                        <a:rPr lang="es-EC" sz="1200" dirty="0" smtClean="0">
                          <a:effectLst/>
                          <a:latin typeface="+mn-lt"/>
                          <a:ea typeface="+mn-ea"/>
                          <a:cs typeface="+mn-cs"/>
                        </a:rPr>
                        <a:t>TEST</a:t>
                      </a:r>
                      <a:r>
                        <a:rPr lang="es-EC" sz="1200" baseline="0" dirty="0" smtClean="0">
                          <a:effectLst/>
                          <a:latin typeface="+mn-lt"/>
                          <a:ea typeface="+mn-ea"/>
                          <a:cs typeface="+mn-cs"/>
                        </a:rPr>
                        <a:t> DUNCAN</a:t>
                      </a:r>
                      <a:endParaRPr lang="es-ES" sz="1100" dirty="0">
                        <a:effectLst/>
                        <a:latin typeface="Calibri"/>
                        <a:ea typeface="Calibri"/>
                        <a:cs typeface="Times New Roman"/>
                      </a:endParaRPr>
                    </a:p>
                  </a:txBody>
                  <a:tcPr marL="68580" marR="68580" marT="0" marB="0" anchor="ctr"/>
                </a:tc>
              </a:tr>
              <a:tr h="427726">
                <a:tc vMerge="1">
                  <a:txBody>
                    <a:bodyPr/>
                    <a:lstStyle/>
                    <a:p>
                      <a:endParaRPr lang="es-ES"/>
                    </a:p>
                  </a:txBody>
                  <a:tcPr/>
                </a:tc>
                <a:tc>
                  <a:txBody>
                    <a:bodyPr/>
                    <a:lstStyle/>
                    <a:p>
                      <a:pPr algn="ctr">
                        <a:lnSpc>
                          <a:spcPct val="150000"/>
                        </a:lnSpc>
                        <a:spcAft>
                          <a:spcPts val="0"/>
                        </a:spcAft>
                      </a:pPr>
                      <a:r>
                        <a:rPr lang="es-EC" sz="1200" dirty="0">
                          <a:effectLst/>
                        </a:rPr>
                        <a:t>X</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S</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CV</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X</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S</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CV</a:t>
                      </a:r>
                      <a:endParaRPr lang="es-ES" sz="1100" dirty="0">
                        <a:effectLst/>
                        <a:latin typeface="Calibri"/>
                        <a:ea typeface="Calibri"/>
                        <a:cs typeface="Times New Roman"/>
                      </a:endParaRPr>
                    </a:p>
                  </a:txBody>
                  <a:tcPr marL="68580" marR="68580" marT="0" marB="0"/>
                </a:tc>
                <a:tc vMerge="1">
                  <a:txBody>
                    <a:bodyPr/>
                    <a:lstStyle/>
                    <a:p>
                      <a:endParaRPr lang="es-ES"/>
                    </a:p>
                  </a:txBody>
                  <a:tcPr/>
                </a:tc>
              </a:tr>
              <a:tr h="548103">
                <a:tc>
                  <a:txBody>
                    <a:bodyPr/>
                    <a:lstStyle/>
                    <a:p>
                      <a:pPr algn="ctr">
                        <a:lnSpc>
                          <a:spcPct val="150000"/>
                        </a:lnSpc>
                        <a:spcAft>
                          <a:spcPts val="0"/>
                        </a:spcAft>
                      </a:pPr>
                      <a:r>
                        <a:rPr lang="es-EC" sz="1200" dirty="0">
                          <a:effectLst/>
                        </a:rPr>
                        <a:t>Agilidad</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14,26</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2,98</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20,92</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13,59</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2,11</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15,50</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dirty="0">
                          <a:effectLst/>
                        </a:rPr>
                        <a:t>ns</a:t>
                      </a:r>
                      <a:endParaRPr lang="es-ES" sz="2000" dirty="0">
                        <a:effectLst/>
                        <a:latin typeface="Calibri"/>
                        <a:ea typeface="Calibri"/>
                        <a:cs typeface="Times New Roman"/>
                      </a:endParaRPr>
                    </a:p>
                  </a:txBody>
                  <a:tcPr marL="68580" marR="68580" marT="0" marB="0" anchor="ctr"/>
                </a:tc>
              </a:tr>
              <a:tr h="548103">
                <a:tc>
                  <a:txBody>
                    <a:bodyPr/>
                    <a:lstStyle/>
                    <a:p>
                      <a:pPr algn="ctr">
                        <a:lnSpc>
                          <a:spcPct val="150000"/>
                        </a:lnSpc>
                        <a:spcAft>
                          <a:spcPts val="0"/>
                        </a:spcAft>
                      </a:pPr>
                      <a:r>
                        <a:rPr lang="es-EC" sz="1200" dirty="0">
                          <a:effectLst/>
                        </a:rPr>
                        <a:t>Coordinación</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11,19</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1,88</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16,81</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11,05</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1,90</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17,16</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dirty="0">
                          <a:effectLst/>
                        </a:rPr>
                        <a:t>ns</a:t>
                      </a:r>
                      <a:endParaRPr lang="es-ES" sz="2000" dirty="0">
                        <a:effectLst/>
                        <a:latin typeface="Calibri"/>
                        <a:ea typeface="Calibri"/>
                        <a:cs typeface="Times New Roman"/>
                      </a:endParaRPr>
                    </a:p>
                  </a:txBody>
                  <a:tcPr marL="68580" marR="68580" marT="0" marB="0" anchor="ctr"/>
                </a:tc>
              </a:tr>
              <a:tr h="623423">
                <a:tc>
                  <a:txBody>
                    <a:bodyPr/>
                    <a:lstStyle/>
                    <a:p>
                      <a:pPr algn="ctr">
                        <a:lnSpc>
                          <a:spcPct val="150000"/>
                        </a:lnSpc>
                        <a:spcAft>
                          <a:spcPts val="0"/>
                        </a:spcAft>
                      </a:pPr>
                      <a:r>
                        <a:rPr lang="es-EC" sz="1200" dirty="0">
                          <a:solidFill>
                            <a:schemeClr val="tx1"/>
                          </a:solidFill>
                          <a:effectLst/>
                        </a:rPr>
                        <a:t>Dominio</a:t>
                      </a:r>
                      <a:endParaRPr lang="es-ES" sz="1100" dirty="0">
                        <a:solidFill>
                          <a:schemeClr val="tx1"/>
                        </a:solidFill>
                        <a:effectLst/>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algn="ctr">
                        <a:lnSpc>
                          <a:spcPct val="150000"/>
                        </a:lnSpc>
                        <a:spcAft>
                          <a:spcPts val="0"/>
                        </a:spcAft>
                      </a:pPr>
                      <a:r>
                        <a:rPr lang="es-ES" sz="1200" dirty="0">
                          <a:effectLst/>
                        </a:rPr>
                        <a:t>4,87</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4,52</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92,80</a:t>
                      </a:r>
                      <a:endParaRPr lang="es-ES" sz="1100" dirty="0">
                        <a:effectLst/>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algn="ctr">
                        <a:lnSpc>
                          <a:spcPct val="150000"/>
                        </a:lnSpc>
                        <a:spcAft>
                          <a:spcPts val="0"/>
                        </a:spcAft>
                      </a:pPr>
                      <a:r>
                        <a:rPr lang="es-ES" sz="1200" dirty="0">
                          <a:effectLst/>
                        </a:rPr>
                        <a:t>7,53</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5,42</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71,93</a:t>
                      </a:r>
                      <a:endParaRPr lang="es-ES" sz="1100" dirty="0">
                        <a:effectLst/>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algn="ctr">
                        <a:lnSpc>
                          <a:spcPct val="150000"/>
                        </a:lnSpc>
                        <a:spcAft>
                          <a:spcPts val="0"/>
                        </a:spcAft>
                      </a:pPr>
                      <a:r>
                        <a:rPr lang="es-EC" sz="2800" dirty="0">
                          <a:effectLst/>
                        </a:rPr>
                        <a:t>*</a:t>
                      </a:r>
                      <a:endParaRPr lang="es-ES" sz="2800" dirty="0">
                        <a:effectLst/>
                        <a:latin typeface="Calibri"/>
                        <a:ea typeface="Calibri"/>
                        <a:cs typeface="Times New Roman"/>
                      </a:endParaRPr>
                    </a:p>
                  </a:txBody>
                  <a:tcPr marL="68580" marR="68580" marT="0" marB="0" anchor="ctr"/>
                </a:tc>
              </a:tr>
              <a:tr h="548103">
                <a:tc>
                  <a:txBody>
                    <a:bodyPr/>
                    <a:lstStyle/>
                    <a:p>
                      <a:pPr algn="ctr">
                        <a:lnSpc>
                          <a:spcPct val="150000"/>
                        </a:lnSpc>
                        <a:spcAft>
                          <a:spcPts val="0"/>
                        </a:spcAft>
                      </a:pPr>
                      <a:r>
                        <a:rPr lang="es-EC" sz="1200" dirty="0">
                          <a:effectLst/>
                        </a:rPr>
                        <a:t>Conducción</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64,20</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10,75</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16,74</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62,03</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9,54</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15,38</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dirty="0">
                          <a:effectLst/>
                        </a:rPr>
                        <a:t>ns</a:t>
                      </a:r>
                      <a:endParaRPr lang="es-ES" sz="2000" dirty="0">
                        <a:effectLst/>
                        <a:latin typeface="Calibri"/>
                        <a:ea typeface="Calibri"/>
                        <a:cs typeface="Times New Roman"/>
                      </a:endParaRPr>
                    </a:p>
                  </a:txBody>
                  <a:tcPr marL="68580" marR="68580" marT="0" marB="0" anchor="ctr"/>
                </a:tc>
              </a:tr>
              <a:tr h="548103">
                <a:tc>
                  <a:txBody>
                    <a:bodyPr/>
                    <a:lstStyle/>
                    <a:p>
                      <a:pPr algn="ctr">
                        <a:lnSpc>
                          <a:spcPct val="150000"/>
                        </a:lnSpc>
                        <a:spcAft>
                          <a:spcPts val="0"/>
                        </a:spcAft>
                      </a:pPr>
                      <a:r>
                        <a:rPr lang="es-EC" sz="1200" dirty="0">
                          <a:effectLst/>
                        </a:rPr>
                        <a:t>Golpeo</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8,17</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3,57</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43,75</a:t>
                      </a:r>
                      <a:endParaRPr lang="es-ES" sz="1100" dirty="0">
                        <a:effectLst/>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algn="ctr">
                        <a:lnSpc>
                          <a:spcPct val="150000"/>
                        </a:lnSpc>
                        <a:spcAft>
                          <a:spcPts val="0"/>
                        </a:spcAft>
                      </a:pPr>
                      <a:r>
                        <a:rPr lang="es-ES" sz="1200" dirty="0">
                          <a:effectLst/>
                        </a:rPr>
                        <a:t>9,43</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2,51</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26,66</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dirty="0">
                          <a:effectLst/>
                        </a:rPr>
                        <a:t>ns</a:t>
                      </a:r>
                      <a:endParaRPr lang="es-ES" sz="2000" dirty="0">
                        <a:effectLst/>
                        <a:latin typeface="Calibri"/>
                        <a:ea typeface="Calibri"/>
                        <a:cs typeface="Times New Roman"/>
                      </a:endParaRPr>
                    </a:p>
                  </a:txBody>
                  <a:tcPr marL="68580" marR="68580" marT="0" marB="0" anchor="ctr"/>
                </a:tc>
              </a:tr>
            </a:tbl>
          </a:graphicData>
        </a:graphic>
      </p:graphicFrame>
      <p:sp>
        <p:nvSpPr>
          <p:cNvPr id="7" name="6 Rectángulo"/>
          <p:cNvSpPr/>
          <p:nvPr/>
        </p:nvSpPr>
        <p:spPr>
          <a:xfrm>
            <a:off x="2267744" y="2420888"/>
            <a:ext cx="5688632" cy="246221"/>
          </a:xfrm>
          <a:prstGeom prst="rect">
            <a:avLst/>
          </a:prstGeom>
        </p:spPr>
        <p:txBody>
          <a:bodyPr wrap="square">
            <a:spAutoFit/>
          </a:bodyPr>
          <a:lstStyle/>
          <a:p>
            <a:r>
              <a:rPr lang="es-EC" sz="1000" b="1" dirty="0"/>
              <a:t>Tabla 1: Resultados generales del test técnico </a:t>
            </a:r>
            <a:r>
              <a:rPr lang="es-EC" sz="1000" b="1" dirty="0" smtClean="0"/>
              <a:t>en Superficie </a:t>
            </a:r>
            <a:r>
              <a:rPr lang="es-EC" sz="1000" b="1" dirty="0"/>
              <a:t>Sintética </a:t>
            </a:r>
            <a:endParaRPr lang="es-ES" sz="1000" b="1" dirty="0"/>
          </a:p>
        </p:txBody>
      </p:sp>
      <p:sp>
        <p:nvSpPr>
          <p:cNvPr id="8" name="7 Rectángulo"/>
          <p:cNvSpPr/>
          <p:nvPr/>
        </p:nvSpPr>
        <p:spPr>
          <a:xfrm>
            <a:off x="3707904" y="6525344"/>
            <a:ext cx="5436096" cy="276999"/>
          </a:xfrm>
          <a:prstGeom prst="rect">
            <a:avLst/>
          </a:prstGeom>
        </p:spPr>
        <p:txBody>
          <a:bodyPr wrap="square">
            <a:spAutoFit/>
          </a:bodyPr>
          <a:lstStyle/>
          <a:p>
            <a:r>
              <a:rPr lang="es-EC" sz="1200" b="1" dirty="0" smtClean="0"/>
              <a:t>Leyenda: ns NO  significativo    * Significativas     ** Muy significativas</a:t>
            </a:r>
            <a:endParaRPr lang="es-ES" sz="1200" dirty="0"/>
          </a:p>
        </p:txBody>
      </p:sp>
    </p:spTree>
    <p:extLst>
      <p:ext uri="{BB962C8B-B14F-4D97-AF65-F5344CB8AC3E}">
        <p14:creationId xmlns:p14="http://schemas.microsoft.com/office/powerpoint/2010/main" xmlns="" val="35888037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88640"/>
            <a:ext cx="8136904" cy="2232247"/>
          </a:xfrm>
        </p:spPr>
        <p:txBody>
          <a:bodyPr>
            <a:normAutofit fontScale="70000" lnSpcReduction="20000"/>
          </a:bodyPr>
          <a:lstStyle/>
          <a:p>
            <a:pPr marL="109728" indent="0">
              <a:buNone/>
            </a:pPr>
            <a:r>
              <a:rPr lang="es-EC" b="1" dirty="0" smtClean="0"/>
              <a:t>Del </a:t>
            </a:r>
            <a:r>
              <a:rPr lang="es-EC" b="1" dirty="0"/>
              <a:t>comportamiento de los indicadores técnicos en </a:t>
            </a:r>
            <a:r>
              <a:rPr lang="es-EC" b="1" dirty="0" smtClean="0"/>
              <a:t>superficie </a:t>
            </a:r>
            <a:r>
              <a:rPr lang="es-EC" b="1" dirty="0"/>
              <a:t>de césped natural.</a:t>
            </a:r>
            <a:endParaRPr lang="es-ES" b="1" dirty="0"/>
          </a:p>
          <a:p>
            <a:pPr marL="109728" indent="0">
              <a:buNone/>
            </a:pPr>
            <a:r>
              <a:rPr lang="es-ES" dirty="0"/>
              <a:t> </a:t>
            </a:r>
            <a:endParaRPr lang="es-ES" dirty="0" smtClean="0"/>
          </a:p>
          <a:p>
            <a:pPr marL="109728" indent="0">
              <a:buNone/>
            </a:pPr>
            <a:r>
              <a:rPr lang="es-EC" dirty="0" smtClean="0"/>
              <a:t>Los </a:t>
            </a:r>
            <a:r>
              <a:rPr lang="es-EC" dirty="0"/>
              <a:t>resultados investigativos demuestran que salvo en el ejercicio golpeo del balón, donde hubo un desplazamiento  significativo de los valores promedios, en el resto de las variables evaluadas los datos no son significativos (ver tabla No.2).</a:t>
            </a:r>
            <a:endParaRPr lang="es-ES" dirty="0"/>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xmlns="" val="2088259411"/>
              </p:ext>
            </p:extLst>
          </p:nvPr>
        </p:nvGraphicFramePr>
        <p:xfrm>
          <a:off x="755575" y="2348880"/>
          <a:ext cx="7776865" cy="3777635"/>
        </p:xfrm>
        <a:graphic>
          <a:graphicData uri="http://schemas.openxmlformats.org/drawingml/2006/table">
            <a:tbl>
              <a:tblPr firstRow="1" firstCol="1" bandRow="1">
                <a:tableStyleId>{073A0DAA-6AF3-43AB-8588-CEC1D06C72B9}</a:tableStyleId>
              </a:tblPr>
              <a:tblGrid>
                <a:gridCol w="1633006"/>
                <a:gridCol w="896394"/>
                <a:gridCol w="895490"/>
                <a:gridCol w="895490"/>
                <a:gridCol w="768207"/>
                <a:gridCol w="896394"/>
                <a:gridCol w="896394"/>
                <a:gridCol w="895490"/>
              </a:tblGrid>
              <a:tr h="363006">
                <a:tc rowSpan="2">
                  <a:txBody>
                    <a:bodyPr/>
                    <a:lstStyle/>
                    <a:p>
                      <a:pPr algn="ctr">
                        <a:lnSpc>
                          <a:spcPct val="150000"/>
                        </a:lnSpc>
                        <a:spcAft>
                          <a:spcPts val="0"/>
                        </a:spcAft>
                      </a:pPr>
                      <a:r>
                        <a:rPr lang="es-EC" sz="1200" dirty="0">
                          <a:effectLst/>
                        </a:rPr>
                        <a:t>Variables</a:t>
                      </a:r>
                      <a:endParaRPr lang="es-ES" sz="1100" dirty="0">
                        <a:effectLst/>
                        <a:latin typeface="Calibri"/>
                        <a:ea typeface="Calibri"/>
                        <a:cs typeface="Times New Roman"/>
                      </a:endParaRPr>
                    </a:p>
                  </a:txBody>
                  <a:tcPr marL="68580" marR="68580" marT="0" marB="0" anchor="ctr"/>
                </a:tc>
                <a:tc gridSpan="3">
                  <a:txBody>
                    <a:bodyPr/>
                    <a:lstStyle/>
                    <a:p>
                      <a:pPr algn="ctr">
                        <a:lnSpc>
                          <a:spcPct val="150000"/>
                        </a:lnSpc>
                        <a:spcAft>
                          <a:spcPts val="0"/>
                        </a:spcAft>
                      </a:pPr>
                      <a:r>
                        <a:rPr lang="es-EC" sz="1200" dirty="0">
                          <a:effectLst/>
                        </a:rPr>
                        <a:t>Pretest</a:t>
                      </a:r>
                      <a:endParaRPr lang="es-ES" sz="1100" dirty="0">
                        <a:effectLst/>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gridSpan="3">
                  <a:txBody>
                    <a:bodyPr/>
                    <a:lstStyle/>
                    <a:p>
                      <a:pPr algn="ctr">
                        <a:lnSpc>
                          <a:spcPct val="150000"/>
                        </a:lnSpc>
                        <a:spcAft>
                          <a:spcPts val="0"/>
                        </a:spcAft>
                      </a:pPr>
                      <a:r>
                        <a:rPr lang="es-EC" sz="1200" dirty="0">
                          <a:effectLst/>
                        </a:rPr>
                        <a:t>Postest</a:t>
                      </a:r>
                      <a:endParaRPr lang="es-ES" sz="1100" dirty="0">
                        <a:effectLst/>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rowSpan="2">
                  <a:txBody>
                    <a:bodyPr/>
                    <a:lstStyle/>
                    <a:p>
                      <a:pPr algn="ctr">
                        <a:lnSpc>
                          <a:spcPct val="150000"/>
                        </a:lnSpc>
                        <a:spcAft>
                          <a:spcPts val="0"/>
                        </a:spcAft>
                      </a:pPr>
                      <a:r>
                        <a:rPr lang="es-EC" sz="1200" dirty="0">
                          <a:effectLst/>
                        </a:rPr>
                        <a:t>Test Duncan</a:t>
                      </a:r>
                      <a:endParaRPr lang="es-ES" sz="1100" dirty="0">
                        <a:effectLst/>
                        <a:latin typeface="Calibri"/>
                        <a:ea typeface="Calibri"/>
                        <a:cs typeface="Times New Roman"/>
                      </a:endParaRPr>
                    </a:p>
                  </a:txBody>
                  <a:tcPr marL="68580" marR="68580" marT="0" marB="0" anchor="ctr"/>
                </a:tc>
              </a:tr>
              <a:tr h="686590">
                <a:tc vMerge="1">
                  <a:txBody>
                    <a:bodyPr/>
                    <a:lstStyle/>
                    <a:p>
                      <a:endParaRPr lang="es-ES"/>
                    </a:p>
                  </a:txBody>
                  <a:tcPr/>
                </a:tc>
                <a:tc>
                  <a:txBody>
                    <a:bodyPr/>
                    <a:lstStyle/>
                    <a:p>
                      <a:pPr algn="ctr">
                        <a:lnSpc>
                          <a:spcPct val="150000"/>
                        </a:lnSpc>
                        <a:spcAft>
                          <a:spcPts val="0"/>
                        </a:spcAft>
                      </a:pPr>
                      <a:r>
                        <a:rPr lang="es-EC" sz="1200" dirty="0">
                          <a:effectLst/>
                        </a:rPr>
                        <a:t>X</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S</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CV</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 X</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S</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CV</a:t>
                      </a:r>
                      <a:endParaRPr lang="es-ES" sz="1100" dirty="0">
                        <a:effectLst/>
                        <a:latin typeface="Calibri"/>
                        <a:ea typeface="Calibri"/>
                        <a:cs typeface="Times New Roman"/>
                      </a:endParaRPr>
                    </a:p>
                  </a:txBody>
                  <a:tcPr marL="68580" marR="68580" marT="0" marB="0" anchor="ctr"/>
                </a:tc>
                <a:tc vMerge="1">
                  <a:txBody>
                    <a:bodyPr/>
                    <a:lstStyle/>
                    <a:p>
                      <a:endParaRPr lang="es-ES"/>
                    </a:p>
                  </a:txBody>
                  <a:tcPr/>
                </a:tc>
              </a:tr>
              <a:tr h="514943">
                <a:tc>
                  <a:txBody>
                    <a:bodyPr/>
                    <a:lstStyle/>
                    <a:p>
                      <a:pPr algn="ctr">
                        <a:lnSpc>
                          <a:spcPct val="150000"/>
                        </a:lnSpc>
                        <a:spcAft>
                          <a:spcPts val="0"/>
                        </a:spcAft>
                      </a:pPr>
                      <a:r>
                        <a:rPr lang="es-EC" sz="1200" dirty="0">
                          <a:effectLst/>
                        </a:rPr>
                        <a:t>Agilidad</a:t>
                      </a:r>
                      <a:endParaRPr lang="es-ES" sz="11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es-ES" sz="1200" dirty="0">
                          <a:effectLst/>
                        </a:rPr>
                        <a:t>12,60</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1,23</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9,75</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12,44</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1,04</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8,33</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2000" dirty="0" err="1" smtClean="0">
                          <a:effectLst/>
                        </a:rPr>
                        <a:t>ns</a:t>
                      </a:r>
                      <a:endParaRPr lang="es-ES" sz="2000" dirty="0">
                        <a:effectLst/>
                        <a:latin typeface="Calibri"/>
                        <a:ea typeface="Calibri"/>
                        <a:cs typeface="Times New Roman"/>
                      </a:endParaRPr>
                    </a:p>
                  </a:txBody>
                  <a:tcPr marL="68580" marR="68580" marT="0" marB="0"/>
                </a:tc>
              </a:tr>
              <a:tr h="514943">
                <a:tc>
                  <a:txBody>
                    <a:bodyPr/>
                    <a:lstStyle/>
                    <a:p>
                      <a:pPr algn="ctr">
                        <a:lnSpc>
                          <a:spcPct val="150000"/>
                        </a:lnSpc>
                        <a:spcAft>
                          <a:spcPts val="0"/>
                        </a:spcAft>
                      </a:pPr>
                      <a:r>
                        <a:rPr lang="es-EC" sz="1200" dirty="0">
                          <a:effectLst/>
                        </a:rPr>
                        <a:t>Coordinación</a:t>
                      </a:r>
                      <a:endParaRPr lang="es-ES" sz="11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es-ES" sz="1200" dirty="0">
                          <a:effectLst/>
                        </a:rPr>
                        <a:t> 11,01</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1,44</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13,12</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10,89</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1,48</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13,58</a:t>
                      </a:r>
                      <a:endParaRPr lang="es-ES" sz="11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2000" dirty="0" err="1" smtClean="0">
                          <a:effectLst/>
                        </a:rPr>
                        <a:t>ns</a:t>
                      </a:r>
                      <a:endParaRPr lang="es-ES" sz="2000" dirty="0" smtClean="0">
                        <a:effectLst/>
                        <a:latin typeface="Calibri"/>
                        <a:ea typeface="Calibri"/>
                        <a:cs typeface="Times New Roman"/>
                      </a:endParaRPr>
                    </a:p>
                  </a:txBody>
                  <a:tcPr marL="68580" marR="68580" marT="0" marB="0"/>
                </a:tc>
              </a:tr>
              <a:tr h="363006">
                <a:tc>
                  <a:txBody>
                    <a:bodyPr/>
                    <a:lstStyle/>
                    <a:p>
                      <a:pPr algn="ctr">
                        <a:lnSpc>
                          <a:spcPct val="150000"/>
                        </a:lnSpc>
                        <a:spcAft>
                          <a:spcPts val="0"/>
                        </a:spcAft>
                      </a:pPr>
                      <a:r>
                        <a:rPr lang="es-EC" sz="1200" dirty="0">
                          <a:effectLst/>
                        </a:rPr>
                        <a:t>Dominio</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7,00</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7,85</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112,11</a:t>
                      </a:r>
                      <a:endParaRPr lang="es-ES" sz="1100" dirty="0">
                        <a:effectLst/>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50000"/>
                        </a:lnSpc>
                        <a:spcAft>
                          <a:spcPts val="0"/>
                        </a:spcAft>
                      </a:pPr>
                      <a:r>
                        <a:rPr lang="es-ES" sz="1200" dirty="0">
                          <a:effectLst/>
                        </a:rPr>
                        <a:t>9,63</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6,29</a:t>
                      </a:r>
                      <a:endParaRPr lang="es-ES" sz="11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65,28</a:t>
                      </a:r>
                      <a:endParaRPr lang="es-ES" sz="1100" dirty="0">
                        <a:effectLst/>
                        <a:latin typeface="Calibri"/>
                        <a:ea typeface="Calibri"/>
                        <a:cs typeface="Times New Roman"/>
                      </a:endParaRPr>
                    </a:p>
                  </a:txBody>
                  <a:tcPr marL="68580" marR="68580" marT="0" marB="0" anchor="ctr">
                    <a:solidFill>
                      <a:schemeClr val="tx2">
                        <a:lumMod val="20000"/>
                        <a:lumOff val="8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2000" dirty="0" err="1" smtClean="0">
                          <a:effectLst/>
                        </a:rPr>
                        <a:t>ns</a:t>
                      </a:r>
                      <a:endParaRPr lang="es-ES" sz="2000" dirty="0" smtClean="0">
                        <a:effectLst/>
                        <a:latin typeface="Calibri"/>
                        <a:ea typeface="Calibri"/>
                        <a:cs typeface="Times New Roman"/>
                      </a:endParaRPr>
                    </a:p>
                  </a:txBody>
                  <a:tcPr marL="68580" marR="68580" marT="0" marB="0" anchor="ctr"/>
                </a:tc>
              </a:tr>
              <a:tr h="514943">
                <a:tc>
                  <a:txBody>
                    <a:bodyPr/>
                    <a:lstStyle/>
                    <a:p>
                      <a:pPr algn="ctr">
                        <a:lnSpc>
                          <a:spcPct val="150000"/>
                        </a:lnSpc>
                        <a:spcAft>
                          <a:spcPts val="0"/>
                        </a:spcAft>
                      </a:pPr>
                      <a:r>
                        <a:rPr lang="es-EC" sz="1200" dirty="0">
                          <a:effectLst/>
                        </a:rPr>
                        <a:t>Conducción</a:t>
                      </a:r>
                      <a:endParaRPr lang="es-ES" sz="11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es-ES" sz="1200" dirty="0">
                          <a:effectLst/>
                        </a:rPr>
                        <a:t> 62,33</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11,35</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18,21</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59,03</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5,26</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8,91</a:t>
                      </a:r>
                      <a:endParaRPr lang="es-ES" sz="1100" dirty="0">
                        <a:effectLst/>
                        <a:latin typeface="Calibri"/>
                        <a:ea typeface="Calibri"/>
                        <a:cs typeface="Times New Roman"/>
                      </a:endParaRPr>
                    </a:p>
                  </a:txBody>
                  <a:tcPr marL="68580" marR="68580" marT="0" marB="0">
                    <a:solidFill>
                      <a:schemeClr val="bg1">
                        <a:lumMod val="75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2000" dirty="0" err="1" smtClean="0">
                          <a:effectLst/>
                        </a:rPr>
                        <a:t>ns</a:t>
                      </a:r>
                      <a:endParaRPr lang="es-ES" sz="2000" dirty="0" smtClean="0">
                        <a:effectLst/>
                        <a:latin typeface="Calibri"/>
                        <a:ea typeface="Calibri"/>
                        <a:cs typeface="Times New Roman"/>
                      </a:endParaRPr>
                    </a:p>
                  </a:txBody>
                  <a:tcPr marL="68580" marR="68580" marT="0" marB="0"/>
                </a:tc>
              </a:tr>
              <a:tr h="726010">
                <a:tc>
                  <a:txBody>
                    <a:bodyPr/>
                    <a:lstStyle/>
                    <a:p>
                      <a:pPr algn="ctr">
                        <a:lnSpc>
                          <a:spcPct val="150000"/>
                        </a:lnSpc>
                        <a:spcAft>
                          <a:spcPts val="0"/>
                        </a:spcAft>
                      </a:pPr>
                      <a:r>
                        <a:rPr lang="es-EC" sz="1200" dirty="0">
                          <a:solidFill>
                            <a:schemeClr val="tx1"/>
                          </a:solidFill>
                          <a:effectLst/>
                        </a:rPr>
                        <a:t>Golpeo</a:t>
                      </a:r>
                      <a:endParaRPr lang="es-ES" sz="1100" dirty="0">
                        <a:solidFill>
                          <a:schemeClr val="tx1"/>
                        </a:solidFill>
                        <a:effectLst/>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a:lnSpc>
                          <a:spcPct val="150000"/>
                        </a:lnSpc>
                        <a:spcAft>
                          <a:spcPts val="0"/>
                        </a:spcAft>
                      </a:pPr>
                      <a:r>
                        <a:rPr lang="es-ES" sz="1200" dirty="0">
                          <a:effectLst/>
                        </a:rPr>
                        <a:t>7,43</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4,14</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55,71</a:t>
                      </a:r>
                      <a:endParaRPr lang="es-ES" sz="11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nSpc>
                          <a:spcPct val="150000"/>
                        </a:lnSpc>
                        <a:spcAft>
                          <a:spcPts val="0"/>
                        </a:spcAft>
                      </a:pPr>
                      <a:r>
                        <a:rPr lang="es-ES" sz="1200" dirty="0">
                          <a:effectLst/>
                        </a:rPr>
                        <a:t>9,57</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 2,78</a:t>
                      </a:r>
                      <a:endParaRPr lang="es-ES"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S" sz="1200" dirty="0">
                          <a:effectLst/>
                        </a:rPr>
                        <a:t>29,01</a:t>
                      </a:r>
                      <a:endParaRPr lang="es-ES" sz="11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50000"/>
                        </a:lnSpc>
                        <a:spcAft>
                          <a:spcPts val="0"/>
                        </a:spcAft>
                      </a:pPr>
                      <a:r>
                        <a:rPr lang="es-EC" sz="2800" dirty="0" smtClean="0">
                          <a:effectLst/>
                        </a:rPr>
                        <a:t>*</a:t>
                      </a:r>
                      <a:endParaRPr lang="es-ES" sz="2800" dirty="0">
                        <a:effectLst/>
                      </a:endParaRPr>
                    </a:p>
                  </a:txBody>
                  <a:tcPr marL="68580" marR="68580" marT="0" marB="0"/>
                </a:tc>
              </a:tr>
            </a:tbl>
          </a:graphicData>
        </a:graphic>
      </p:graphicFrame>
      <p:sp>
        <p:nvSpPr>
          <p:cNvPr id="7" name="6 Rectángulo"/>
          <p:cNvSpPr/>
          <p:nvPr/>
        </p:nvSpPr>
        <p:spPr>
          <a:xfrm>
            <a:off x="1691680" y="1988840"/>
            <a:ext cx="5472608" cy="276999"/>
          </a:xfrm>
          <a:prstGeom prst="rect">
            <a:avLst/>
          </a:prstGeom>
        </p:spPr>
        <p:txBody>
          <a:bodyPr wrap="square">
            <a:spAutoFit/>
          </a:bodyPr>
          <a:lstStyle/>
          <a:p>
            <a:r>
              <a:rPr lang="es-EC" sz="1200" b="1" dirty="0"/>
              <a:t>Tabla 2: Resultados generales del test técnico </a:t>
            </a:r>
            <a:r>
              <a:rPr lang="es-EC" sz="1200" b="1" dirty="0" smtClean="0"/>
              <a:t>en Superficie </a:t>
            </a:r>
            <a:r>
              <a:rPr lang="es-EC" sz="1200" b="1" dirty="0"/>
              <a:t>Natural</a:t>
            </a:r>
            <a:endParaRPr lang="es-ES" sz="1200" b="1" dirty="0"/>
          </a:p>
        </p:txBody>
      </p:sp>
      <p:sp>
        <p:nvSpPr>
          <p:cNvPr id="8" name="7 Rectángulo"/>
          <p:cNvSpPr/>
          <p:nvPr/>
        </p:nvSpPr>
        <p:spPr>
          <a:xfrm>
            <a:off x="2087724" y="6176337"/>
            <a:ext cx="6192688" cy="276999"/>
          </a:xfrm>
          <a:prstGeom prst="rect">
            <a:avLst/>
          </a:prstGeom>
        </p:spPr>
        <p:txBody>
          <a:bodyPr wrap="square">
            <a:spAutoFit/>
          </a:bodyPr>
          <a:lstStyle/>
          <a:p>
            <a:r>
              <a:rPr lang="es-EC" sz="1200" b="1" dirty="0" smtClean="0"/>
              <a:t>Leyenda: ns NO  significativo    * Significativas     ** Muy significativas</a:t>
            </a:r>
            <a:endParaRPr lang="es-ES" sz="1200" dirty="0"/>
          </a:p>
        </p:txBody>
      </p:sp>
    </p:spTree>
    <p:extLst>
      <p:ext uri="{BB962C8B-B14F-4D97-AF65-F5344CB8AC3E}">
        <p14:creationId xmlns:p14="http://schemas.microsoft.com/office/powerpoint/2010/main" xmlns="" val="400992551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4624"/>
            <a:ext cx="8147248" cy="2880320"/>
          </a:xfrm>
        </p:spPr>
        <p:txBody>
          <a:bodyPr>
            <a:normAutofit lnSpcReduction="10000"/>
          </a:bodyPr>
          <a:lstStyle/>
          <a:p>
            <a:pPr algn="just"/>
            <a:r>
              <a:rPr lang="es-EC" sz="1800" b="1" dirty="0" smtClean="0"/>
              <a:t>Del </a:t>
            </a:r>
            <a:r>
              <a:rPr lang="es-EC" sz="1800" b="1" dirty="0"/>
              <a:t>comportamiento de los indicadores técnicos en </a:t>
            </a:r>
            <a:r>
              <a:rPr lang="es-EC" sz="1800" b="1" dirty="0" smtClean="0"/>
              <a:t>superficie </a:t>
            </a:r>
            <a:r>
              <a:rPr lang="es-EC" sz="1800" b="1" dirty="0"/>
              <a:t>de tierra</a:t>
            </a:r>
            <a:r>
              <a:rPr lang="es-EC" sz="1800" b="1" dirty="0" smtClean="0"/>
              <a:t>.</a:t>
            </a:r>
            <a:endParaRPr lang="es-ES" sz="1800" dirty="0"/>
          </a:p>
          <a:p>
            <a:pPr marL="109728" indent="0" algn="just">
              <a:buNone/>
            </a:pPr>
            <a:r>
              <a:rPr lang="es-EC" sz="1700" dirty="0" smtClean="0"/>
              <a:t>En </a:t>
            </a:r>
            <a:r>
              <a:rPr lang="es-EC" sz="1700" dirty="0"/>
              <a:t>el indicador </a:t>
            </a:r>
            <a:r>
              <a:rPr lang="es-EC" sz="1700" dirty="0" smtClean="0"/>
              <a:t>técnico dominio </a:t>
            </a:r>
            <a:r>
              <a:rPr lang="es-EC" sz="1700" dirty="0"/>
              <a:t>se muestra un desplazamiento muy significativos de los valores promedios desde el pretest al postest, con valores promedios entre 3.63 puntos en el pretest a un gran valor de 6.67 puntos en el postest, con un </a:t>
            </a:r>
            <a:r>
              <a:rPr lang="es-EC" sz="1700" dirty="0" smtClean="0"/>
              <a:t>desplazamiento </a:t>
            </a:r>
            <a:r>
              <a:rPr lang="es-EC" sz="1700" dirty="0"/>
              <a:t>muy cercano al doble del valor del pretest.</a:t>
            </a:r>
            <a:endParaRPr lang="es-ES" sz="1700" dirty="0"/>
          </a:p>
          <a:p>
            <a:pPr marL="109728" indent="0" algn="just">
              <a:buNone/>
            </a:pPr>
            <a:endParaRPr lang="es-EC" sz="1700" dirty="0"/>
          </a:p>
          <a:p>
            <a:pPr marL="109728" indent="0" algn="just">
              <a:buNone/>
            </a:pPr>
            <a:r>
              <a:rPr lang="es-EC" sz="1700" dirty="0" smtClean="0"/>
              <a:t>En </a:t>
            </a:r>
            <a:r>
              <a:rPr lang="es-EC" sz="1700" dirty="0"/>
              <a:t>igual sentido, en el indicador golpeo, el desplazamiento desde 6.60 puntos en el pretest hasta 8.67 puntos en el postest refleja un valor de una gran autenticidad, con una magnitud de muy significativo.</a:t>
            </a:r>
            <a:endParaRPr lang="es-ES" sz="1700" dirty="0"/>
          </a:p>
          <a:p>
            <a:pPr algn="just"/>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xmlns="" val="2515400623"/>
              </p:ext>
            </p:extLst>
          </p:nvPr>
        </p:nvGraphicFramePr>
        <p:xfrm>
          <a:off x="1187624" y="3156221"/>
          <a:ext cx="6914463" cy="3270510"/>
        </p:xfrm>
        <a:graphic>
          <a:graphicData uri="http://schemas.openxmlformats.org/drawingml/2006/table">
            <a:tbl>
              <a:tblPr firstRow="1" firstCol="1" bandRow="1">
                <a:tableStyleId>{073A0DAA-6AF3-43AB-8588-CEC1D06C72B9}</a:tableStyleId>
              </a:tblPr>
              <a:tblGrid>
                <a:gridCol w="1446209"/>
                <a:gridCol w="793856"/>
                <a:gridCol w="861809"/>
                <a:gridCol w="861809"/>
                <a:gridCol w="680334"/>
                <a:gridCol w="679535"/>
                <a:gridCol w="679535"/>
                <a:gridCol w="911376"/>
              </a:tblGrid>
              <a:tr h="314379">
                <a:tc rowSpan="2">
                  <a:txBody>
                    <a:bodyPr/>
                    <a:lstStyle/>
                    <a:p>
                      <a:pPr algn="ctr">
                        <a:lnSpc>
                          <a:spcPct val="150000"/>
                        </a:lnSpc>
                        <a:spcAft>
                          <a:spcPts val="0"/>
                        </a:spcAft>
                      </a:pPr>
                      <a:r>
                        <a:rPr lang="es-EC" sz="1200" dirty="0">
                          <a:effectLst/>
                        </a:rPr>
                        <a:t>Variables</a:t>
                      </a:r>
                      <a:endParaRPr lang="es-ES" sz="1100" dirty="0">
                        <a:effectLst/>
                        <a:latin typeface="Calibri"/>
                        <a:ea typeface="Calibri"/>
                        <a:cs typeface="Times New Roman"/>
                      </a:endParaRPr>
                    </a:p>
                  </a:txBody>
                  <a:tcPr marL="68580" marR="68580" marT="0" marB="0"/>
                </a:tc>
                <a:tc gridSpan="3">
                  <a:txBody>
                    <a:bodyPr/>
                    <a:lstStyle/>
                    <a:p>
                      <a:pPr algn="ctr">
                        <a:lnSpc>
                          <a:spcPct val="150000"/>
                        </a:lnSpc>
                        <a:spcAft>
                          <a:spcPts val="0"/>
                        </a:spcAft>
                      </a:pPr>
                      <a:r>
                        <a:rPr lang="es-EC" sz="1200" dirty="0">
                          <a:effectLst/>
                        </a:rPr>
                        <a:t>Pretest</a:t>
                      </a:r>
                      <a:endParaRPr lang="es-ES" sz="11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gridSpan="3">
                  <a:txBody>
                    <a:bodyPr/>
                    <a:lstStyle/>
                    <a:p>
                      <a:pPr algn="ctr">
                        <a:lnSpc>
                          <a:spcPct val="150000"/>
                        </a:lnSpc>
                        <a:spcAft>
                          <a:spcPts val="0"/>
                        </a:spcAft>
                      </a:pPr>
                      <a:r>
                        <a:rPr lang="es-EC" sz="1200" dirty="0">
                          <a:effectLst/>
                        </a:rPr>
                        <a:t>Postest</a:t>
                      </a:r>
                      <a:endParaRPr lang="es-ES" sz="11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rowSpan="2">
                  <a:txBody>
                    <a:bodyPr/>
                    <a:lstStyle/>
                    <a:p>
                      <a:pPr algn="ctr">
                        <a:lnSpc>
                          <a:spcPct val="150000"/>
                        </a:lnSpc>
                        <a:spcAft>
                          <a:spcPts val="0"/>
                        </a:spcAft>
                      </a:pPr>
                      <a:r>
                        <a:rPr lang="es-EC" sz="1200" dirty="0">
                          <a:effectLst/>
                        </a:rPr>
                        <a:t>Test Duncan</a:t>
                      </a:r>
                      <a:endParaRPr lang="es-ES" sz="1100" dirty="0">
                        <a:effectLst/>
                        <a:latin typeface="Calibri"/>
                        <a:ea typeface="Calibri"/>
                        <a:cs typeface="Times New Roman"/>
                      </a:endParaRPr>
                    </a:p>
                  </a:txBody>
                  <a:tcPr marL="68580" marR="68580" marT="0" marB="0"/>
                </a:tc>
              </a:tr>
              <a:tr h="352483">
                <a:tc vMerge="1">
                  <a:txBody>
                    <a:bodyPr/>
                    <a:lstStyle/>
                    <a:p>
                      <a:endParaRPr lang="es-ES"/>
                    </a:p>
                  </a:txBody>
                  <a:tcPr/>
                </a:tc>
                <a:tc>
                  <a:txBody>
                    <a:bodyPr/>
                    <a:lstStyle/>
                    <a:p>
                      <a:pPr algn="ctr">
                        <a:lnSpc>
                          <a:spcPct val="150000"/>
                        </a:lnSpc>
                        <a:spcAft>
                          <a:spcPts val="0"/>
                        </a:spcAft>
                      </a:pPr>
                      <a:r>
                        <a:rPr lang="es-EC" sz="1200" dirty="0">
                          <a:effectLst/>
                        </a:rPr>
                        <a:t>X</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S</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CV</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X</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S</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CV</a:t>
                      </a:r>
                      <a:endParaRPr lang="es-ES" sz="1100" dirty="0">
                        <a:effectLst/>
                        <a:latin typeface="Calibri"/>
                        <a:ea typeface="Calibri"/>
                        <a:cs typeface="Times New Roman"/>
                      </a:endParaRPr>
                    </a:p>
                  </a:txBody>
                  <a:tcPr marL="68580" marR="68580" marT="0" marB="0"/>
                </a:tc>
                <a:tc vMerge="1">
                  <a:txBody>
                    <a:bodyPr/>
                    <a:lstStyle/>
                    <a:p>
                      <a:endParaRPr lang="es-ES"/>
                    </a:p>
                  </a:txBody>
                  <a:tcPr/>
                </a:tc>
              </a:tr>
              <a:tr h="444574">
                <a:tc>
                  <a:txBody>
                    <a:bodyPr/>
                    <a:lstStyle/>
                    <a:p>
                      <a:pPr algn="ctr">
                        <a:lnSpc>
                          <a:spcPct val="150000"/>
                        </a:lnSpc>
                        <a:spcAft>
                          <a:spcPts val="0"/>
                        </a:spcAft>
                      </a:pPr>
                      <a:r>
                        <a:rPr lang="es-EC" sz="1200" dirty="0">
                          <a:effectLst/>
                        </a:rPr>
                        <a:t>Agilidad</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15,14</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1,81</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11,92</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14,33</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1,61</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11,26</a:t>
                      </a:r>
                      <a:endParaRPr lang="es-ES" sz="11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600" dirty="0" err="1" smtClean="0">
                          <a:effectLst/>
                        </a:rPr>
                        <a:t>ns</a:t>
                      </a:r>
                      <a:endParaRPr lang="es-ES" sz="1600" dirty="0" smtClean="0">
                        <a:effectLst/>
                        <a:latin typeface="Calibri"/>
                        <a:ea typeface="Calibri"/>
                        <a:cs typeface="Times New Roman"/>
                      </a:endParaRPr>
                    </a:p>
                  </a:txBody>
                  <a:tcPr marL="68580" marR="68580" marT="0" marB="0"/>
                </a:tc>
              </a:tr>
              <a:tr h="444574">
                <a:tc>
                  <a:txBody>
                    <a:bodyPr/>
                    <a:lstStyle/>
                    <a:p>
                      <a:pPr algn="ctr">
                        <a:lnSpc>
                          <a:spcPct val="150000"/>
                        </a:lnSpc>
                        <a:spcAft>
                          <a:spcPts val="0"/>
                        </a:spcAft>
                      </a:pPr>
                      <a:r>
                        <a:rPr lang="es-EC" sz="1200" dirty="0">
                          <a:effectLst/>
                        </a:rPr>
                        <a:t>Coordinación</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12,41</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3,55</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28,62</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11,34</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1,54</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13,54</a:t>
                      </a:r>
                      <a:endParaRPr lang="es-ES" sz="11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600" dirty="0" err="1" smtClean="0">
                          <a:effectLst/>
                        </a:rPr>
                        <a:t>ns</a:t>
                      </a:r>
                      <a:endParaRPr lang="es-ES" sz="1600" dirty="0" smtClean="0">
                        <a:effectLst/>
                        <a:latin typeface="Calibri"/>
                        <a:ea typeface="Calibri"/>
                        <a:cs typeface="Times New Roman"/>
                      </a:endParaRPr>
                    </a:p>
                  </a:txBody>
                  <a:tcPr marL="68580" marR="68580" marT="0" marB="0"/>
                </a:tc>
              </a:tr>
              <a:tr h="478789">
                <a:tc>
                  <a:txBody>
                    <a:bodyPr/>
                    <a:lstStyle/>
                    <a:p>
                      <a:pPr algn="ctr">
                        <a:lnSpc>
                          <a:spcPct val="150000"/>
                        </a:lnSpc>
                        <a:spcAft>
                          <a:spcPts val="0"/>
                        </a:spcAft>
                      </a:pPr>
                      <a:r>
                        <a:rPr lang="es-EC" sz="1200" dirty="0">
                          <a:solidFill>
                            <a:schemeClr val="tx1"/>
                          </a:solidFill>
                          <a:effectLst/>
                        </a:rPr>
                        <a:t>Dominio</a:t>
                      </a:r>
                      <a:endParaRPr lang="es-ES" sz="1100"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50000"/>
                        </a:lnSpc>
                        <a:spcAft>
                          <a:spcPts val="0"/>
                        </a:spcAft>
                      </a:pPr>
                      <a:r>
                        <a:rPr lang="es-ES" sz="1200" dirty="0">
                          <a:effectLst/>
                        </a:rPr>
                        <a:t>3,63</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1,88</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51,86</a:t>
                      </a:r>
                      <a:endParaRPr lang="es-ES" sz="11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50000"/>
                        </a:lnSpc>
                        <a:spcAft>
                          <a:spcPts val="0"/>
                        </a:spcAft>
                      </a:pPr>
                      <a:r>
                        <a:rPr lang="es-ES" sz="1200" dirty="0">
                          <a:effectLst/>
                        </a:rPr>
                        <a:t>6,67</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1,79</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6,81</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2400" dirty="0">
                          <a:effectLst/>
                        </a:rPr>
                        <a:t>**</a:t>
                      </a:r>
                      <a:endParaRPr lang="es-ES" sz="2400" dirty="0">
                        <a:effectLst/>
                        <a:latin typeface="Calibri"/>
                        <a:ea typeface="Calibri"/>
                        <a:cs typeface="Times New Roman"/>
                      </a:endParaRPr>
                    </a:p>
                  </a:txBody>
                  <a:tcPr marL="68580" marR="68580" marT="0" marB="0"/>
                </a:tc>
              </a:tr>
              <a:tr h="562880">
                <a:tc>
                  <a:txBody>
                    <a:bodyPr/>
                    <a:lstStyle/>
                    <a:p>
                      <a:pPr algn="ctr">
                        <a:lnSpc>
                          <a:spcPct val="150000"/>
                        </a:lnSpc>
                        <a:spcAft>
                          <a:spcPts val="0"/>
                        </a:spcAft>
                      </a:pPr>
                      <a:r>
                        <a:rPr lang="es-EC" sz="1200" dirty="0">
                          <a:effectLst/>
                        </a:rPr>
                        <a:t>Conducción</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66,87</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9,91</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14,82</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64,07</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9,35</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14,60</a:t>
                      </a:r>
                      <a:endParaRPr lang="es-ES" sz="11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600" dirty="0" err="1" smtClean="0">
                          <a:effectLst/>
                        </a:rPr>
                        <a:t>ns</a:t>
                      </a:r>
                      <a:endParaRPr lang="es-ES" sz="1600" dirty="0" smtClean="0">
                        <a:effectLst/>
                        <a:latin typeface="Calibri"/>
                        <a:ea typeface="Calibri"/>
                        <a:cs typeface="Times New Roman"/>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es-ES" sz="1100" dirty="0" smtClean="0">
                        <a:effectLst/>
                        <a:latin typeface="Calibri"/>
                        <a:ea typeface="Calibri"/>
                        <a:cs typeface="Times New Roman"/>
                      </a:endParaRPr>
                    </a:p>
                  </a:txBody>
                  <a:tcPr marL="68580" marR="68580" marT="0" marB="0"/>
                </a:tc>
              </a:tr>
              <a:tr h="478789">
                <a:tc>
                  <a:txBody>
                    <a:bodyPr/>
                    <a:lstStyle/>
                    <a:p>
                      <a:pPr algn="ctr">
                        <a:lnSpc>
                          <a:spcPct val="150000"/>
                        </a:lnSpc>
                        <a:spcAft>
                          <a:spcPts val="0"/>
                        </a:spcAft>
                      </a:pPr>
                      <a:r>
                        <a:rPr lang="es-EC" sz="1200" dirty="0">
                          <a:solidFill>
                            <a:schemeClr val="tx1"/>
                          </a:solidFill>
                          <a:effectLst/>
                        </a:rPr>
                        <a:t>Golpeo</a:t>
                      </a:r>
                      <a:endParaRPr lang="es-ES" sz="1100"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50000"/>
                        </a:lnSpc>
                        <a:spcAft>
                          <a:spcPts val="0"/>
                        </a:spcAft>
                      </a:pPr>
                      <a:r>
                        <a:rPr lang="es-ES" sz="1200" dirty="0">
                          <a:effectLst/>
                        </a:rPr>
                        <a:t>6,60</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3,11</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47,18</a:t>
                      </a:r>
                      <a:endParaRPr lang="es-ES" sz="11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50000"/>
                        </a:lnSpc>
                        <a:spcAft>
                          <a:spcPts val="0"/>
                        </a:spcAft>
                      </a:pPr>
                      <a:r>
                        <a:rPr lang="es-ES" sz="1200" dirty="0">
                          <a:effectLst/>
                        </a:rPr>
                        <a:t>8,67</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2,44</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28,15</a:t>
                      </a:r>
                      <a:endParaRPr lang="es-ES" sz="11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50000"/>
                        </a:lnSpc>
                        <a:spcAft>
                          <a:spcPts val="0"/>
                        </a:spcAft>
                      </a:pPr>
                      <a:r>
                        <a:rPr lang="es-EC" sz="2400" dirty="0">
                          <a:effectLst/>
                        </a:rPr>
                        <a:t>**</a:t>
                      </a:r>
                      <a:endParaRPr lang="es-ES" sz="2400" dirty="0">
                        <a:effectLst/>
                        <a:latin typeface="Calibri"/>
                        <a:ea typeface="Calibri"/>
                        <a:cs typeface="Times New Roman"/>
                      </a:endParaRPr>
                    </a:p>
                  </a:txBody>
                  <a:tcPr marL="68580" marR="68580" marT="0" marB="0"/>
                </a:tc>
              </a:tr>
            </a:tbl>
          </a:graphicData>
        </a:graphic>
      </p:graphicFrame>
      <p:cxnSp>
        <p:nvCxnSpPr>
          <p:cNvPr id="5" name="4 Conector recto"/>
          <p:cNvCxnSpPr>
            <a:cxnSpLocks/>
          </p:cNvCxnSpPr>
          <p:nvPr/>
        </p:nvCxnSpPr>
        <p:spPr>
          <a:xfrm>
            <a:off x="4578352" y="9212263"/>
            <a:ext cx="61913" cy="0"/>
          </a:xfrm>
          <a:prstGeom prst="line">
            <a:avLst/>
          </a:prstGeom>
          <a:noFill/>
          <a:ln w="9525" cap="flat" cmpd="sng" algn="ctr">
            <a:solidFill>
              <a:srgbClr val="4F81BD">
                <a:shade val="95000"/>
                <a:satMod val="105000"/>
              </a:srgbClr>
            </a:solidFill>
            <a:prstDash val="solid"/>
          </a:ln>
          <a:effectLst/>
        </p:spPr>
      </p:cxnSp>
      <p:cxnSp>
        <p:nvCxnSpPr>
          <p:cNvPr id="6" name="5 Conector recto"/>
          <p:cNvCxnSpPr>
            <a:cxnSpLocks/>
          </p:cNvCxnSpPr>
          <p:nvPr/>
        </p:nvCxnSpPr>
        <p:spPr>
          <a:xfrm>
            <a:off x="6378577" y="9212263"/>
            <a:ext cx="61913" cy="0"/>
          </a:xfrm>
          <a:prstGeom prst="line">
            <a:avLst/>
          </a:prstGeom>
          <a:noFill/>
          <a:ln w="9525" cap="flat" cmpd="sng" algn="ctr">
            <a:solidFill>
              <a:srgbClr val="4F81BD">
                <a:shade val="95000"/>
                <a:satMod val="105000"/>
              </a:srgbClr>
            </a:solidFill>
            <a:prstDash val="solid"/>
          </a:ln>
          <a:effectLst/>
        </p:spPr>
      </p:cxnSp>
      <p:sp>
        <p:nvSpPr>
          <p:cNvPr id="7" name="6 Rectángulo"/>
          <p:cNvSpPr/>
          <p:nvPr/>
        </p:nvSpPr>
        <p:spPr>
          <a:xfrm>
            <a:off x="1691680" y="2852936"/>
            <a:ext cx="6192688" cy="276999"/>
          </a:xfrm>
          <a:prstGeom prst="rect">
            <a:avLst/>
          </a:prstGeom>
        </p:spPr>
        <p:txBody>
          <a:bodyPr wrap="square">
            <a:spAutoFit/>
          </a:bodyPr>
          <a:lstStyle/>
          <a:p>
            <a:r>
              <a:rPr lang="es-EC" sz="1200" b="1" dirty="0" smtClean="0"/>
              <a:t>Tabla No. 3: Resultados generales del test técnico grupo Superficie de Tierra</a:t>
            </a:r>
            <a:endParaRPr lang="es-ES" sz="1200" dirty="0"/>
          </a:p>
        </p:txBody>
      </p:sp>
      <p:sp>
        <p:nvSpPr>
          <p:cNvPr id="8" name="7 Rectángulo"/>
          <p:cNvSpPr/>
          <p:nvPr/>
        </p:nvSpPr>
        <p:spPr>
          <a:xfrm>
            <a:off x="3347864" y="6392361"/>
            <a:ext cx="5616624" cy="276999"/>
          </a:xfrm>
          <a:prstGeom prst="rect">
            <a:avLst/>
          </a:prstGeom>
        </p:spPr>
        <p:txBody>
          <a:bodyPr wrap="square">
            <a:spAutoFit/>
          </a:bodyPr>
          <a:lstStyle/>
          <a:p>
            <a:r>
              <a:rPr lang="es-EC" sz="1200" b="1" dirty="0" smtClean="0"/>
              <a:t>Leyenda: ns NO  significativo    * Significativas     ** Muy significativas</a:t>
            </a:r>
            <a:endParaRPr lang="es-ES" sz="1200" dirty="0"/>
          </a:p>
        </p:txBody>
      </p:sp>
    </p:spTree>
    <p:extLst>
      <p:ext uri="{BB962C8B-B14F-4D97-AF65-F5344CB8AC3E}">
        <p14:creationId xmlns:p14="http://schemas.microsoft.com/office/powerpoint/2010/main" xmlns="" val="321788435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43408"/>
            <a:ext cx="8291264" cy="3024336"/>
          </a:xfrm>
        </p:spPr>
        <p:txBody>
          <a:bodyPr>
            <a:normAutofit/>
          </a:bodyPr>
          <a:lstStyle/>
          <a:p>
            <a:pPr marL="109728" indent="0" algn="just">
              <a:buNone/>
            </a:pPr>
            <a:r>
              <a:rPr lang="es-EC" dirty="0" smtClean="0"/>
              <a:t>	</a:t>
            </a:r>
          </a:p>
          <a:p>
            <a:pPr marL="109728" indent="0" algn="just">
              <a:buNone/>
            </a:pPr>
            <a:r>
              <a:rPr lang="es-EC" sz="1800" b="1" dirty="0" smtClean="0"/>
              <a:t>Resumen del </a:t>
            </a:r>
            <a:r>
              <a:rPr lang="es-EC" sz="1800" b="1" dirty="0"/>
              <a:t>comportamiento de los desplazamientos entre uno y otro grupo</a:t>
            </a:r>
            <a:r>
              <a:rPr lang="es-EC" sz="1800" b="1" dirty="0" smtClean="0"/>
              <a:t>.( tabla 4)</a:t>
            </a:r>
            <a:endParaRPr lang="es-ES" sz="1800" b="1" dirty="0"/>
          </a:p>
          <a:p>
            <a:pPr marL="109728" indent="0" algn="just">
              <a:buNone/>
            </a:pPr>
            <a:endParaRPr lang="es-ES" sz="1600" b="1" dirty="0"/>
          </a:p>
          <a:p>
            <a:pPr algn="just"/>
            <a:r>
              <a:rPr lang="es-EC" sz="1600" dirty="0" smtClean="0"/>
              <a:t>La </a:t>
            </a:r>
            <a:r>
              <a:rPr lang="es-EC" sz="1600" dirty="0"/>
              <a:t>tabla refleja, que tanto en el Dominio del Balón como en el Golpeo del Balón, el “grupo de tierra” alcanzó valores del desplazamiento muy significativos en ambos indicadores, no así en el resto de los grupos donde en el “grupo de césped natural” el desplazamiento fue significativo en el Golpeo del Balón y en el grupo de “césped artificial igual valor cualitativo en el Dominio del Balón. </a:t>
            </a:r>
            <a:endParaRPr lang="es-ES" sz="1600" dirty="0"/>
          </a:p>
          <a:p>
            <a:endParaRPr lang="es-ES" dirty="0"/>
          </a:p>
        </p:txBody>
      </p:sp>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5656" y="3152001"/>
            <a:ext cx="6840760" cy="3168351"/>
          </a:xfrm>
          <a:prstGeom prst="rect">
            <a:avLst/>
          </a:prstGeom>
        </p:spPr>
      </p:pic>
      <p:sp>
        <p:nvSpPr>
          <p:cNvPr id="4" name="3 Rectángulo"/>
          <p:cNvSpPr/>
          <p:nvPr/>
        </p:nvSpPr>
        <p:spPr>
          <a:xfrm>
            <a:off x="2987824" y="6320353"/>
            <a:ext cx="5436096" cy="276999"/>
          </a:xfrm>
          <a:prstGeom prst="rect">
            <a:avLst/>
          </a:prstGeom>
        </p:spPr>
        <p:txBody>
          <a:bodyPr wrap="square">
            <a:spAutoFit/>
          </a:bodyPr>
          <a:lstStyle/>
          <a:p>
            <a:r>
              <a:rPr lang="es-EC" sz="1200" b="1" dirty="0" smtClean="0"/>
              <a:t>Leyenda: ns NO  significativo    * Significativas     ** Muy significativas</a:t>
            </a:r>
            <a:endParaRPr lang="es-ES" sz="1200" dirty="0"/>
          </a:p>
        </p:txBody>
      </p:sp>
      <p:sp>
        <p:nvSpPr>
          <p:cNvPr id="5" name="4 Rectángulo"/>
          <p:cNvSpPr/>
          <p:nvPr/>
        </p:nvSpPr>
        <p:spPr>
          <a:xfrm>
            <a:off x="683568" y="2690336"/>
            <a:ext cx="8064896" cy="461665"/>
          </a:xfrm>
          <a:prstGeom prst="rect">
            <a:avLst/>
          </a:prstGeom>
        </p:spPr>
        <p:txBody>
          <a:bodyPr wrap="square">
            <a:spAutoFit/>
          </a:bodyPr>
          <a:lstStyle/>
          <a:p>
            <a:pPr algn="just"/>
            <a:r>
              <a:rPr lang="es-EC" sz="1200" b="1" dirty="0"/>
              <a:t>Tabla </a:t>
            </a:r>
            <a:r>
              <a:rPr lang="es-EC" sz="1200" b="1" dirty="0" smtClean="0"/>
              <a:t>4: </a:t>
            </a:r>
            <a:r>
              <a:rPr lang="es-EC" sz="1200" b="1" dirty="0"/>
              <a:t>Resumen de la significación de las diferencias entre el pretest y el postest, en los indicadores técnicos evaluados, con desplazamientos significativos o muy significativos.</a:t>
            </a:r>
            <a:endParaRPr lang="es-ES" sz="1200" b="1" dirty="0"/>
          </a:p>
        </p:txBody>
      </p:sp>
    </p:spTree>
    <p:extLst>
      <p:ext uri="{BB962C8B-B14F-4D97-AF65-F5344CB8AC3E}">
        <p14:creationId xmlns:p14="http://schemas.microsoft.com/office/powerpoint/2010/main" xmlns="" val="385512839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n-US" dirty="0" smtClean="0">
                <a:solidFill>
                  <a:srgbClr val="0033CC"/>
                </a:solidFill>
              </a:rPr>
              <a:t>CONCLUSIONES</a:t>
            </a:r>
            <a:endParaRPr lang="es-EC" dirty="0">
              <a:solidFill>
                <a:srgbClr val="0033CC"/>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502221"/>
            <a:ext cx="7920880" cy="184665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2400" dirty="0" smtClean="0"/>
              <a:t>1. La </a:t>
            </a:r>
            <a:r>
              <a:rPr lang="es-EC" sz="2400" dirty="0"/>
              <a:t>enseñanza de la técnica y el aprendizaje de las habilidades motrices del fútbol, en la iniciación deportiva, en edades 8-9 años,  es muy estimulada por la superficie de tierra.</a:t>
            </a:r>
            <a:endParaRPr lang="es-ES" sz="2400" dirty="0"/>
          </a:p>
          <a:p>
            <a:pPr algn="just"/>
            <a:r>
              <a:rPr lang="es-EC" dirty="0"/>
              <a:t>	</a:t>
            </a:r>
          </a:p>
        </p:txBody>
      </p:sp>
      <p:sp>
        <p:nvSpPr>
          <p:cNvPr id="4" name="3 Rectángulo"/>
          <p:cNvSpPr/>
          <p:nvPr/>
        </p:nvSpPr>
        <p:spPr>
          <a:xfrm>
            <a:off x="683568" y="2708920"/>
            <a:ext cx="7992888"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2400" dirty="0" smtClean="0"/>
              <a:t>2. En </a:t>
            </a:r>
            <a:r>
              <a:rPr lang="es-EC" sz="2400" dirty="0"/>
              <a:t>esas edades el aprendizaje de las habilidades motrices propias de este deporte se ve favorecido cuando los  niños interactúan con el balón  en superficie de </a:t>
            </a:r>
            <a:r>
              <a:rPr lang="es-EC" sz="2400" dirty="0" smtClean="0"/>
              <a:t>tierra, debido a que se apropian de esas habilidades conduciendo el balón que se mueve mucho más rápido, incidiendo favorablemente en el dominio superior de las habilidades motrices deportivas propias del fútbol y por extensión una realización mas exitosa de su técnica</a:t>
            </a:r>
            <a:endParaRPr lang="es-EC" sz="2400" dirty="0"/>
          </a:p>
        </p:txBody>
      </p:sp>
    </p:spTree>
    <p:extLst>
      <p:ext uri="{BB962C8B-B14F-4D97-AF65-F5344CB8AC3E}">
        <p14:creationId xmlns:p14="http://schemas.microsoft.com/office/powerpoint/2010/main" xmlns="" val="2952372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95841" y="4244895"/>
            <a:ext cx="7992888"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2400" dirty="0" smtClean="0"/>
              <a:t>4. En </a:t>
            </a:r>
            <a:r>
              <a:rPr lang="es-EC" sz="2400" dirty="0"/>
              <a:t>la investigación no se pudo demostrar que una u otra superficie favorezca el incremento del nivel de la preparación física de los practicantes y tampoco que lo niños mejoraran su nivel de preparación física luego de diez semanas de </a:t>
            </a:r>
            <a:r>
              <a:rPr lang="es-EC" sz="2400" dirty="0" smtClean="0"/>
              <a:t>preparación.</a:t>
            </a:r>
            <a:endParaRPr lang="es-ES" sz="2400" dirty="0"/>
          </a:p>
        </p:txBody>
      </p:sp>
      <p:sp>
        <p:nvSpPr>
          <p:cNvPr id="5" name="4 Rectángulo"/>
          <p:cNvSpPr/>
          <p:nvPr/>
        </p:nvSpPr>
        <p:spPr>
          <a:xfrm>
            <a:off x="595841" y="260648"/>
            <a:ext cx="7920880"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2400" dirty="0" smtClean="0"/>
              <a:t>3. El </a:t>
            </a:r>
            <a:r>
              <a:rPr lang="es-EC" sz="2400" dirty="0"/>
              <a:t>entrenamiento en tierra en la iniciación deportiva en edades 8-9 años favorece el logro de una mayor homogeneidad grupal de los niños, tanto en el dominio de la técnica como en la elevación de su nivel de preparación </a:t>
            </a:r>
            <a:r>
              <a:rPr lang="es-EC" sz="2400" dirty="0" smtClean="0"/>
              <a:t>física, como resultado de la influencia de los ejercicios técnicos sobre ella.</a:t>
            </a:r>
          </a:p>
          <a:p>
            <a:pPr algn="just"/>
            <a:r>
              <a:rPr lang="es-EC" sz="2400" dirty="0" smtClean="0"/>
              <a:t>Estos resultados sugieren aprovechar los espacios de tierra en favor del fútbol, que son muy frecuentes en la geografía del país</a:t>
            </a:r>
            <a:endParaRPr lang="es-ES" sz="2400" dirty="0"/>
          </a:p>
        </p:txBody>
      </p:sp>
    </p:spTree>
    <p:extLst>
      <p:ext uri="{BB962C8B-B14F-4D97-AF65-F5344CB8AC3E}">
        <p14:creationId xmlns:p14="http://schemas.microsoft.com/office/powerpoint/2010/main" xmlns="" val="269152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83568" y="404664"/>
            <a:ext cx="7920880" cy="79208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MUNDO Y AMERICA LATINA PROBLEMÁTICA DE UTILIZAR DIFERENTES  SUPERFICIES DE JUEGO</a:t>
            </a:r>
            <a:endParaRPr lang="es-ES" dirty="0">
              <a:solidFill>
                <a:schemeClr val="tx1"/>
              </a:solidFill>
            </a:endParaRPr>
          </a:p>
        </p:txBody>
      </p:sp>
      <p:cxnSp>
        <p:nvCxnSpPr>
          <p:cNvPr id="6" name="5 Conector recto de flecha"/>
          <p:cNvCxnSpPr/>
          <p:nvPr/>
        </p:nvCxnSpPr>
        <p:spPr>
          <a:xfrm flipH="1">
            <a:off x="2267744" y="1196752"/>
            <a:ext cx="1656184" cy="715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4644008" y="1196752"/>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5452864" y="1196752"/>
            <a:ext cx="185544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Rectángulo redondeado"/>
          <p:cNvSpPr/>
          <p:nvPr/>
        </p:nvSpPr>
        <p:spPr>
          <a:xfrm>
            <a:off x="323528" y="2060848"/>
            <a:ext cx="23042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CUESTIONES SOCIALES</a:t>
            </a:r>
            <a:endParaRPr lang="es-ES" dirty="0">
              <a:solidFill>
                <a:schemeClr val="tx1"/>
              </a:solidFill>
            </a:endParaRPr>
          </a:p>
        </p:txBody>
      </p:sp>
      <p:sp>
        <p:nvSpPr>
          <p:cNvPr id="12" name="11 Rectángulo redondeado"/>
          <p:cNvSpPr/>
          <p:nvPr/>
        </p:nvSpPr>
        <p:spPr>
          <a:xfrm>
            <a:off x="3491880" y="2132856"/>
            <a:ext cx="23042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ECONÓMICAS</a:t>
            </a:r>
            <a:endParaRPr lang="es-ES" dirty="0">
              <a:solidFill>
                <a:schemeClr val="tx1"/>
              </a:solidFill>
            </a:endParaRPr>
          </a:p>
        </p:txBody>
      </p:sp>
      <p:sp>
        <p:nvSpPr>
          <p:cNvPr id="13" name="12 Rectángulo redondeado"/>
          <p:cNvSpPr/>
          <p:nvPr/>
        </p:nvSpPr>
        <p:spPr>
          <a:xfrm>
            <a:off x="6732240" y="2132856"/>
            <a:ext cx="23042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POLÍTICAS</a:t>
            </a:r>
            <a:endParaRPr lang="es-ES" dirty="0">
              <a:solidFill>
                <a:schemeClr val="tx1"/>
              </a:solidFill>
            </a:endParaRPr>
          </a:p>
        </p:txBody>
      </p:sp>
      <p:sp>
        <p:nvSpPr>
          <p:cNvPr id="14" name="13 Rectángulo redondeado"/>
          <p:cNvSpPr/>
          <p:nvPr/>
        </p:nvSpPr>
        <p:spPr>
          <a:xfrm>
            <a:off x="1331640" y="2852936"/>
            <a:ext cx="7272808"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DIFICULTADES DE ACCESO A CONDICIONES DE ENTRENAMIENTO FAVORABLES</a:t>
            </a:r>
            <a:endParaRPr lang="es-ES" dirty="0">
              <a:solidFill>
                <a:schemeClr val="tx1"/>
              </a:solidFill>
            </a:endParaRPr>
          </a:p>
        </p:txBody>
      </p:sp>
      <p:sp>
        <p:nvSpPr>
          <p:cNvPr id="15" name="14 Proceso"/>
          <p:cNvSpPr/>
          <p:nvPr/>
        </p:nvSpPr>
        <p:spPr>
          <a:xfrm>
            <a:off x="1619672" y="3789040"/>
            <a:ext cx="6264696" cy="576064"/>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TECNICA DEL FÚTBOL  APARTADO FUNDAMENTAL DEL ENTRENAMIENTO EN EDADES EN FORMACIÓN</a:t>
            </a:r>
            <a:endParaRPr lang="es-ES" dirty="0">
              <a:solidFill>
                <a:schemeClr val="tx1"/>
              </a:solidFill>
            </a:endParaRPr>
          </a:p>
        </p:txBody>
      </p:sp>
      <p:sp>
        <p:nvSpPr>
          <p:cNvPr id="16" name="15 Rectángulo redondeado"/>
          <p:cNvSpPr/>
          <p:nvPr/>
        </p:nvSpPr>
        <p:spPr>
          <a:xfrm>
            <a:off x="1755304" y="4725144"/>
            <a:ext cx="6273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PEDAGOGOS CONSTANTE REPLANTEAMIENTO ACERCA DE LA METODOLOGÍA</a:t>
            </a:r>
            <a:endParaRPr lang="es-ES" dirty="0">
              <a:solidFill>
                <a:schemeClr val="tx1"/>
              </a:solidFill>
            </a:endParaRPr>
          </a:p>
        </p:txBody>
      </p:sp>
      <p:sp>
        <p:nvSpPr>
          <p:cNvPr id="20" name="19 Rectángulo redondeado"/>
          <p:cNvSpPr/>
          <p:nvPr/>
        </p:nvSpPr>
        <p:spPr>
          <a:xfrm>
            <a:off x="1763688" y="5733256"/>
            <a:ext cx="6273080" cy="86409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NO SE HA PLANTEADO UN ESTUDIO QUE DEMUESTRE EN QUE SUPERFICIE SE PUEDE CONSEGUIR UN MEJOR RENDIMIENTO</a:t>
            </a:r>
            <a:endParaRPr lang="es-ES"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5" grpId="0" animBg="1"/>
      <p:bldP spid="16"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n-US" dirty="0" smtClean="0">
                <a:solidFill>
                  <a:srgbClr val="0033CC"/>
                </a:solidFill>
              </a:rPr>
              <a:t>RECOMENDACIONES</a:t>
            </a:r>
            <a:endParaRPr lang="es-EC" dirty="0">
              <a:solidFill>
                <a:srgbClr val="0033CC"/>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476672"/>
            <a:ext cx="7704856"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sz="2400" dirty="0" smtClean="0"/>
              <a:t>1. Los </a:t>
            </a:r>
            <a:r>
              <a:rPr lang="es-EC" sz="2400" dirty="0"/>
              <a:t>resultados de esa investigación sugieren tener muy en cuenta el empleo de los espacios de tierra para la práctica del fútbol en estas </a:t>
            </a:r>
            <a:r>
              <a:rPr lang="es-EC" sz="2400" dirty="0" smtClean="0"/>
              <a:t>edades, permitiendo recomendar a la Federación </a:t>
            </a:r>
            <a:r>
              <a:rPr lang="es-EC" sz="2400" dirty="0"/>
              <a:t>E</a:t>
            </a:r>
            <a:r>
              <a:rPr lang="es-EC" sz="2400" dirty="0" smtClean="0"/>
              <a:t>cuatoriana de Fútbol y a las entidades deportivas del país considerar una mayor explotación de estos espacios</a:t>
            </a:r>
            <a:endParaRPr lang="es-ES" sz="2400" dirty="0"/>
          </a:p>
        </p:txBody>
      </p:sp>
      <p:sp>
        <p:nvSpPr>
          <p:cNvPr id="4" name="3 Rectángulo"/>
          <p:cNvSpPr/>
          <p:nvPr/>
        </p:nvSpPr>
        <p:spPr>
          <a:xfrm>
            <a:off x="827584" y="3645024"/>
            <a:ext cx="7704856"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sz="2400" dirty="0" smtClean="0"/>
              <a:t>2. Es </a:t>
            </a:r>
            <a:r>
              <a:rPr lang="es-EC" sz="2400" dirty="0"/>
              <a:t>imprescindible dirigir las investigaciones en el futuro hacia las causas que no permitieron, que en un periodo de 10 semanas de preparación  los niños no </a:t>
            </a:r>
            <a:r>
              <a:rPr lang="es-EC" sz="2400" dirty="0" smtClean="0"/>
              <a:t>experimentaran </a:t>
            </a:r>
            <a:r>
              <a:rPr lang="es-EC" sz="2400" dirty="0"/>
              <a:t>desplazamientos del resultado hacia un mayor nivel de preparación física multilateral.</a:t>
            </a:r>
            <a:endParaRPr lang="es-E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2420888"/>
            <a:ext cx="8496944" cy="1431032"/>
          </a:xfrm>
        </p:spPr>
        <p:txBody>
          <a:bodyPr>
            <a:noAutofit/>
          </a:bodyPr>
          <a:lstStyle/>
          <a:p>
            <a:r>
              <a:rPr lang="fr-FR" sz="7200" dirty="0" smtClean="0">
                <a:solidFill>
                  <a:srgbClr val="0033CC"/>
                </a:solidFill>
              </a:rPr>
              <a:t>MUCHAS GRACIAS </a:t>
            </a:r>
            <a:endParaRPr lang="fr-FR" sz="7200" dirty="0">
              <a:solidFill>
                <a:srgbClr val="0033CC"/>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67544" y="260648"/>
            <a:ext cx="8352928" cy="67870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solidFill>
              </a:rPr>
              <a:t>LA FIFA</a:t>
            </a:r>
            <a:r>
              <a:rPr lang="es-EC" sz="2000" dirty="0" smtClean="0">
                <a:solidFill>
                  <a:schemeClr val="tx1"/>
                </a:solidFill>
              </a:rPr>
              <a:t> DICE QUE EN LA SUPERFICIE NATURAL HAY MEJORES CARACTERÌSTICAS DE JUEGO </a:t>
            </a:r>
            <a:endParaRPr lang="es-ES" sz="1200" dirty="0">
              <a:solidFill>
                <a:schemeClr val="tx1"/>
              </a:solidFill>
            </a:endParaRPr>
          </a:p>
        </p:txBody>
      </p:sp>
      <p:sp>
        <p:nvSpPr>
          <p:cNvPr id="3" name="2 Rectángulo redondeado"/>
          <p:cNvSpPr/>
          <p:nvPr/>
        </p:nvSpPr>
        <p:spPr>
          <a:xfrm>
            <a:off x="323528" y="2924944"/>
            <a:ext cx="360040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ZONAS DE ESCASOS RECURSOS</a:t>
            </a:r>
            <a:endParaRPr lang="es-ES" dirty="0">
              <a:solidFill>
                <a:schemeClr val="tx1"/>
              </a:solidFill>
            </a:endParaRPr>
          </a:p>
        </p:txBody>
      </p:sp>
      <p:sp>
        <p:nvSpPr>
          <p:cNvPr id="4" name="3 Rectángulo redondeado"/>
          <p:cNvSpPr/>
          <p:nvPr/>
        </p:nvSpPr>
        <p:spPr>
          <a:xfrm>
            <a:off x="1441215" y="3789040"/>
            <a:ext cx="360040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DIFÍCIL ACCESO</a:t>
            </a:r>
            <a:endParaRPr lang="es-ES" dirty="0">
              <a:solidFill>
                <a:schemeClr val="tx1"/>
              </a:solidFill>
            </a:endParaRPr>
          </a:p>
        </p:txBody>
      </p:sp>
      <p:sp>
        <p:nvSpPr>
          <p:cNvPr id="5" name="4 Rectángulo redondeado"/>
          <p:cNvSpPr/>
          <p:nvPr/>
        </p:nvSpPr>
        <p:spPr>
          <a:xfrm>
            <a:off x="3275856" y="4509120"/>
            <a:ext cx="360040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CONDICIONES CLIMÁTICAS</a:t>
            </a:r>
            <a:endParaRPr lang="es-ES" dirty="0">
              <a:solidFill>
                <a:schemeClr val="tx1"/>
              </a:solidFill>
            </a:endParaRPr>
          </a:p>
        </p:txBody>
      </p:sp>
      <p:sp>
        <p:nvSpPr>
          <p:cNvPr id="6" name="5 Rectángulo redondeado"/>
          <p:cNvSpPr/>
          <p:nvPr/>
        </p:nvSpPr>
        <p:spPr>
          <a:xfrm>
            <a:off x="5543600" y="5229200"/>
            <a:ext cx="360040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CONDICIONES ECONÓMICAS</a:t>
            </a:r>
            <a:endParaRPr lang="es-ES" dirty="0">
              <a:solidFill>
                <a:schemeClr val="tx1"/>
              </a:solidFill>
            </a:endParaRPr>
          </a:p>
        </p:txBody>
      </p:sp>
      <p:sp>
        <p:nvSpPr>
          <p:cNvPr id="7" name="6 Rectángulo redondeado"/>
          <p:cNvSpPr/>
          <p:nvPr/>
        </p:nvSpPr>
        <p:spPr>
          <a:xfrm>
            <a:off x="899592" y="5949280"/>
            <a:ext cx="7920880" cy="79208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solidFill>
              </a:rPr>
              <a:t>SE DESARROLLAN JUEGOS INTERESCOLARES , INTERCOLEGIALES Y TORNEOS BARRIALES INFANTILES</a:t>
            </a:r>
            <a:endParaRPr lang="es-ES" sz="2000" dirty="0">
              <a:solidFill>
                <a:schemeClr val="tx1"/>
              </a:solidFill>
            </a:endParaRPr>
          </a:p>
        </p:txBody>
      </p:sp>
      <p:sp>
        <p:nvSpPr>
          <p:cNvPr id="8" name="7 Rectángulo redondeado"/>
          <p:cNvSpPr/>
          <p:nvPr/>
        </p:nvSpPr>
        <p:spPr>
          <a:xfrm>
            <a:off x="904272" y="2132856"/>
            <a:ext cx="7272808" cy="57606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solidFill>
              </a:rPr>
              <a:t>CAMPOS ARCILLA O TIERRA SON CAMPOS PRIMARIOS</a:t>
            </a:r>
            <a:endParaRPr lang="es-ES" sz="2000" dirty="0">
              <a:solidFill>
                <a:schemeClr val="tx1"/>
              </a:solidFill>
            </a:endParaRPr>
          </a:p>
        </p:txBody>
      </p:sp>
      <p:sp>
        <p:nvSpPr>
          <p:cNvPr id="9" name="8 Rectángulo redondeado"/>
          <p:cNvSpPr/>
          <p:nvPr/>
        </p:nvSpPr>
        <p:spPr>
          <a:xfrm>
            <a:off x="1513223" y="1238125"/>
            <a:ext cx="6083113" cy="67870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smtClean="0">
                <a:solidFill>
                  <a:schemeClr val="tx1"/>
                </a:solidFill>
              </a:rPr>
              <a:t>LA SUPERFICIE ARTIFICIAL ES MAS ECONÒMICA</a:t>
            </a:r>
            <a:endParaRPr lang="es-ES" sz="1200" dirty="0">
              <a:solidFill>
                <a:schemeClr val="tx1"/>
              </a:solidFill>
            </a:endParaRPr>
          </a:p>
        </p:txBody>
      </p:sp>
    </p:spTree>
    <p:extLst>
      <p:ext uri="{BB962C8B-B14F-4D97-AF65-F5344CB8AC3E}">
        <p14:creationId xmlns:p14="http://schemas.microsoft.com/office/powerpoint/2010/main" xmlns="" val="267182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rgbClr val="0033CC"/>
                </a:solidFill>
                <a:latin typeface="Arial" pitchFamily="34" charset="0"/>
                <a:cs typeface="Arial" pitchFamily="34" charset="0"/>
              </a:rPr>
              <a:t>FORMULACIÓN DEL PROBLEMA</a:t>
            </a:r>
            <a:endParaRPr lang="es-EC" dirty="0">
              <a:solidFill>
                <a:srgbClr val="0033CC"/>
              </a:solidFill>
              <a:latin typeface="Arial" pitchFamily="34" charset="0"/>
              <a:cs typeface="Arial" pitchFamily="34" charset="0"/>
            </a:endParaRPr>
          </a:p>
        </p:txBody>
      </p:sp>
      <p:sp>
        <p:nvSpPr>
          <p:cNvPr id="9" name="8 Rectángulo"/>
          <p:cNvSpPr/>
          <p:nvPr/>
        </p:nvSpPr>
        <p:spPr>
          <a:xfrm>
            <a:off x="395536" y="1628800"/>
            <a:ext cx="8208912"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08038" indent="-628650" algn="just"/>
            <a:r>
              <a:rPr lang="es-EC" dirty="0" smtClean="0"/>
              <a:t>	¿</a:t>
            </a:r>
            <a:r>
              <a:rPr lang="es-EC" sz="3600" dirty="0"/>
              <a:t>Cómo influyen las superficies  de juego:  </a:t>
            </a:r>
            <a:r>
              <a:rPr lang="es-EC" sz="3600" b="1" dirty="0"/>
              <a:t>tierra, césped natural </a:t>
            </a:r>
            <a:r>
              <a:rPr lang="es-EC" sz="3600" dirty="0"/>
              <a:t>y </a:t>
            </a:r>
            <a:r>
              <a:rPr lang="es-EC" sz="3600" b="1" dirty="0"/>
              <a:t>césped artificial </a:t>
            </a:r>
            <a:r>
              <a:rPr lang="es-EC" sz="3600" dirty="0"/>
              <a:t>en el desarrollo del entrenamiento de la técnica del fútbol, a la edad de 8-9 años?</a:t>
            </a:r>
            <a:endParaRPr lang="es-ES" sz="3600"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solidFill>
                  <a:srgbClr val="0033CC"/>
                </a:solidFill>
                <a:latin typeface="Arial" pitchFamily="34" charset="0"/>
                <a:cs typeface="Arial" pitchFamily="34" charset="0"/>
              </a:rPr>
              <a:t>OBJETIVO GENERAL</a:t>
            </a:r>
            <a:endParaRPr lang="es-EC" dirty="0">
              <a:solidFill>
                <a:srgbClr val="0033CC"/>
              </a:solidFill>
            </a:endParaRPr>
          </a:p>
        </p:txBody>
      </p:sp>
      <p:sp>
        <p:nvSpPr>
          <p:cNvPr id="6" name="5 Rectángulo"/>
          <p:cNvSpPr/>
          <p:nvPr/>
        </p:nvSpPr>
        <p:spPr>
          <a:xfrm>
            <a:off x="467544" y="1556792"/>
            <a:ext cx="8208912"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3600" dirty="0"/>
              <a:t>Determinar la influencia del entrenamiento en diferentes superficies de juego,  sobre el dominio de  la técnica del futbolista principiante en edades  8-9 años. </a:t>
            </a:r>
            <a:endParaRPr lang="es-ES" sz="3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27384"/>
            <a:ext cx="8229600" cy="1143000"/>
          </a:xfrm>
        </p:spPr>
        <p:txBody>
          <a:bodyPr/>
          <a:lstStyle/>
          <a:p>
            <a:r>
              <a:rPr lang="en-US" dirty="0" smtClean="0">
                <a:solidFill>
                  <a:srgbClr val="0033CC"/>
                </a:solidFill>
                <a:latin typeface="Arial" pitchFamily="34" charset="0"/>
                <a:cs typeface="Arial" pitchFamily="34" charset="0"/>
              </a:rPr>
              <a:t>OBJETIVOS</a:t>
            </a:r>
            <a:r>
              <a:rPr lang="en-US" dirty="0" smtClean="0">
                <a:solidFill>
                  <a:srgbClr val="0033CC"/>
                </a:solidFill>
              </a:rPr>
              <a:t> </a:t>
            </a:r>
            <a:r>
              <a:rPr lang="en-US" dirty="0" smtClean="0">
                <a:solidFill>
                  <a:srgbClr val="0033CC"/>
                </a:solidFill>
                <a:latin typeface="Arial" pitchFamily="34" charset="0"/>
                <a:cs typeface="Arial" pitchFamily="34" charset="0"/>
              </a:rPr>
              <a:t>ESPECÍFICOS</a:t>
            </a:r>
            <a:endParaRPr lang="es-EC" dirty="0">
              <a:solidFill>
                <a:srgbClr val="0033CC"/>
              </a:solidFill>
              <a:latin typeface="Arial" pitchFamily="34" charset="0"/>
              <a:cs typeface="Arial" pitchFamily="34" charset="0"/>
            </a:endParaRPr>
          </a:p>
        </p:txBody>
      </p:sp>
      <p:sp>
        <p:nvSpPr>
          <p:cNvPr id="5" name="4 Rectángulo"/>
          <p:cNvSpPr/>
          <p:nvPr/>
        </p:nvSpPr>
        <p:spPr>
          <a:xfrm>
            <a:off x="467544" y="1196752"/>
            <a:ext cx="8208912"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sz="2800" dirty="0">
                <a:solidFill>
                  <a:srgbClr val="002060"/>
                </a:solidFill>
              </a:rPr>
              <a:t>Elaborar un programa de ejercicios dirigidos al desarrollo de la técnica del fútbol, en deportistas de 8-9 años que se inician en este deporte.</a:t>
            </a:r>
          </a:p>
        </p:txBody>
      </p:sp>
      <p:sp>
        <p:nvSpPr>
          <p:cNvPr id="6" name="5 Rectángulo"/>
          <p:cNvSpPr/>
          <p:nvPr/>
        </p:nvSpPr>
        <p:spPr>
          <a:xfrm>
            <a:off x="539552" y="3501008"/>
            <a:ext cx="8208912"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sz="2800" dirty="0">
                <a:solidFill>
                  <a:srgbClr val="002060"/>
                </a:solidFill>
              </a:rPr>
              <a:t> Determinar el nivel de aprendizaje logrado por los futbolistas de 8 a 9 años luego de la aplicación de un programa dirigido al desarrollo de la técnica,  en  diferentes superficies de juego</a:t>
            </a:r>
          </a:p>
        </p:txBody>
      </p:sp>
    </p:spTree>
    <p:extLst>
      <p:ext uri="{BB962C8B-B14F-4D97-AF65-F5344CB8AC3E}">
        <p14:creationId xmlns:p14="http://schemas.microsoft.com/office/powerpoint/2010/main" xmlns="" val="386400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424936" cy="854968"/>
          </a:xfrm>
        </p:spPr>
        <p:txBody>
          <a:bodyPr>
            <a:noAutofit/>
          </a:bodyPr>
          <a:lstStyle/>
          <a:p>
            <a:r>
              <a:rPr lang="en-US" sz="4000" dirty="0" smtClean="0">
                <a:solidFill>
                  <a:srgbClr val="0033CC"/>
                </a:solidFill>
                <a:latin typeface="Arial" pitchFamily="34" charset="0"/>
                <a:cs typeface="Arial" pitchFamily="34" charset="0"/>
              </a:rPr>
              <a:t>JUSTIFICACIÓN E IMPORTANCIA</a:t>
            </a:r>
            <a:endParaRPr lang="es-EC" sz="4000" dirty="0">
              <a:solidFill>
                <a:srgbClr val="0033CC"/>
              </a:solidFill>
              <a:latin typeface="Arial" pitchFamily="34" charset="0"/>
              <a:cs typeface="Arial" pitchFamily="34" charset="0"/>
            </a:endParaRPr>
          </a:p>
        </p:txBody>
      </p:sp>
      <p:sp>
        <p:nvSpPr>
          <p:cNvPr id="7" name="6 Rectángulo"/>
          <p:cNvSpPr/>
          <p:nvPr/>
        </p:nvSpPr>
        <p:spPr>
          <a:xfrm>
            <a:off x="611560" y="1124744"/>
            <a:ext cx="7920880" cy="7200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SENTAR UN PRECEDENTE SUPERFICIE DE JUEGO MÁS ADECUADA</a:t>
            </a:r>
            <a:endParaRPr lang="es-ES" dirty="0">
              <a:solidFill>
                <a:schemeClr val="tx1"/>
              </a:solidFill>
            </a:endParaRPr>
          </a:p>
        </p:txBody>
      </p:sp>
      <p:sp>
        <p:nvSpPr>
          <p:cNvPr id="8" name="7 Rectángulo"/>
          <p:cNvSpPr/>
          <p:nvPr/>
        </p:nvSpPr>
        <p:spPr>
          <a:xfrm>
            <a:off x="611560" y="2348880"/>
            <a:ext cx="7920880"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IMPULSAR EL LOGRO DE UN NIVEL SUPERIOR DE DESTREZAS DEPORTIVAS</a:t>
            </a:r>
            <a:endParaRPr lang="es-ES" dirty="0">
              <a:solidFill>
                <a:schemeClr val="tx1"/>
              </a:solidFill>
            </a:endParaRPr>
          </a:p>
        </p:txBody>
      </p:sp>
      <p:sp>
        <p:nvSpPr>
          <p:cNvPr id="9" name="8 Rectángulo"/>
          <p:cNvSpPr/>
          <p:nvPr/>
        </p:nvSpPr>
        <p:spPr>
          <a:xfrm>
            <a:off x="611560" y="3717032"/>
            <a:ext cx="7920880" cy="72008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DIVERSOS BENEFICIOS YA QUE NIÑOS NO ACCEDEN A  CONDICIONES DE  ENTRENAMIENTO  FAVORABLES</a:t>
            </a:r>
            <a:endParaRPr lang="es-ES" dirty="0">
              <a:solidFill>
                <a:schemeClr val="tx1"/>
              </a:solidFill>
            </a:endParaRPr>
          </a:p>
        </p:txBody>
      </p:sp>
      <p:sp>
        <p:nvSpPr>
          <p:cNvPr id="10" name="9 Rectángulo"/>
          <p:cNvSpPr/>
          <p:nvPr/>
        </p:nvSpPr>
        <p:spPr>
          <a:xfrm>
            <a:off x="683568" y="5157192"/>
            <a:ext cx="7920880" cy="7200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DEMANDAS DE LA PRÁCTICA MASIVA , INTERESES Y MOTIVACIONES NIÑOS DEPORTISTAS DEL PAÍS</a:t>
            </a:r>
            <a:endParaRPr lang="es-ES" dirty="0">
              <a:solidFill>
                <a:schemeClr val="tx1"/>
              </a:solidFill>
            </a:endParaRPr>
          </a:p>
        </p:txBody>
      </p:sp>
      <p:sp>
        <p:nvSpPr>
          <p:cNvPr id="11" name="10 Flecha abajo"/>
          <p:cNvSpPr/>
          <p:nvPr/>
        </p:nvSpPr>
        <p:spPr>
          <a:xfrm>
            <a:off x="4211960" y="1916832"/>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Flecha abajo"/>
          <p:cNvSpPr/>
          <p:nvPr/>
        </p:nvSpPr>
        <p:spPr>
          <a:xfrm>
            <a:off x="4211960" y="3212976"/>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Flecha abajo"/>
          <p:cNvSpPr/>
          <p:nvPr/>
        </p:nvSpPr>
        <p:spPr>
          <a:xfrm>
            <a:off x="4283968" y="4581128"/>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2808</TotalTime>
  <Words>2105</Words>
  <Application>Microsoft Office PowerPoint</Application>
  <PresentationFormat>Presentación en pantalla (4:3)</PresentationFormat>
  <Paragraphs>372</Paragraphs>
  <Slides>42</Slides>
  <Notes>1</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Concurrencia</vt:lpstr>
      <vt:lpstr>EL DESARROLLO DE LA TÉCNICA DEL FÚTBOL  EN ETAPA DE INICIACIÓN EN SUPERFICIES DE DIVERSOS TIPOS</vt:lpstr>
      <vt:lpstr>Diapositiva 2</vt:lpstr>
      <vt:lpstr>CAPÍTULO I</vt:lpstr>
      <vt:lpstr>Diapositiva 4</vt:lpstr>
      <vt:lpstr>Diapositiva 5</vt:lpstr>
      <vt:lpstr>FORMULACIÓN DEL PROBLEMA</vt:lpstr>
      <vt:lpstr>OBJETIVO GENERAL</vt:lpstr>
      <vt:lpstr>OBJETIVOS ESPECÍFICOS</vt:lpstr>
      <vt:lpstr>JUSTIFICACIÓN E IMPORTANCIA</vt:lpstr>
      <vt:lpstr>Diapositiva 10</vt:lpstr>
      <vt:lpstr>HIPÓTESIS Y OPERACIONALIZACIÓN DE VARIABLES</vt:lpstr>
      <vt:lpstr>   VARIABLE INDEPENDIENTE: Entrenamiento del fútbol en diferentes superficies de juego. </vt:lpstr>
      <vt:lpstr>VARIABLE DEPENDIENTE:  Desarrollo de la técnica del fútbol.  </vt:lpstr>
      <vt:lpstr>CAPÍTULO II</vt:lpstr>
      <vt:lpstr>SUPERFICIES DE JUEGO</vt:lpstr>
      <vt:lpstr>LA TÉCNICA EN EL FÚTBOL</vt:lpstr>
      <vt:lpstr>CAPÍTULO III</vt:lpstr>
      <vt:lpstr>Diapositiva 18</vt:lpstr>
      <vt:lpstr>MANUALES TÉCNICOS ESPECIALIZADOS, MATERIALES Y MÉTODOS.</vt:lpstr>
      <vt:lpstr>METODOLOGÍA DE INVESTIGACIÓN, RECOLECCIÓN Y PROCESAMIENTO DE LA INFORMACIÓN </vt:lpstr>
      <vt:lpstr>PROCEDIMIENTOS DESCRIPCION DEL PRE -TEST Y POST TEST DE EVALUACIÒN</vt:lpstr>
      <vt:lpstr>Diapositiva 22</vt:lpstr>
      <vt:lpstr>Diapositiva 23</vt:lpstr>
      <vt:lpstr>Diapositiva 24</vt:lpstr>
      <vt:lpstr>Diapositiva 25</vt:lpstr>
      <vt:lpstr>Diapositiva 26</vt:lpstr>
      <vt:lpstr>EVALUACIÓN DE RESULTADOS Y VALIDACIÓN</vt:lpstr>
      <vt:lpstr>CARACTERÍSTICAS DE LAS UNIDADES EXPERIMENTALES </vt:lpstr>
      <vt:lpstr>Diapositiva 29</vt:lpstr>
      <vt:lpstr>DATOS A TOMAR Y MÉTODOS DE EVALUACIÓN</vt:lpstr>
      <vt:lpstr>Diapositiva 31</vt:lpstr>
      <vt:lpstr>CAPÍTULO IV</vt:lpstr>
      <vt:lpstr>Diapositiva 33</vt:lpstr>
      <vt:lpstr>Diapositiva 34</vt:lpstr>
      <vt:lpstr>Diapositiva 35</vt:lpstr>
      <vt:lpstr>Diapositiva 36</vt:lpstr>
      <vt:lpstr>CONCLUSIONES</vt:lpstr>
      <vt:lpstr>Diapositiva 38</vt:lpstr>
      <vt:lpstr>Diapositiva 39</vt:lpstr>
      <vt:lpstr>RECOMENDACIONES</vt:lpstr>
      <vt:lpstr>Diapositiva 41</vt:lpstr>
      <vt:lpstr>MUCHAS GRACIAS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PABLO HERNANDEZ</dc:creator>
  <cp:lastModifiedBy>Servidor</cp:lastModifiedBy>
  <cp:revision>223</cp:revision>
  <dcterms:created xsi:type="dcterms:W3CDTF">2012-10-08T00:05:23Z</dcterms:created>
  <dcterms:modified xsi:type="dcterms:W3CDTF">2013-12-13T16:59:28Z</dcterms:modified>
</cp:coreProperties>
</file>