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5" r:id="rId9"/>
    <p:sldId id="266" r:id="rId10"/>
    <p:sldId id="267" r:id="rId11"/>
    <p:sldId id="269" r:id="rId12"/>
    <p:sldId id="270" r:id="rId13"/>
    <p:sldId id="272" r:id="rId14"/>
    <p:sldId id="276" r:id="rId15"/>
    <p:sldId id="277" r:id="rId16"/>
    <p:sldId id="278" r:id="rId17"/>
    <p:sldId id="279" r:id="rId18"/>
    <p:sldId id="280" r:id="rId19"/>
    <p:sldId id="290" r:id="rId20"/>
    <p:sldId id="282" r:id="rId21"/>
    <p:sldId id="285" r:id="rId22"/>
    <p:sldId id="287" r:id="rId23"/>
    <p:sldId id="289" r:id="rId24"/>
    <p:sldId id="291" r:id="rId25"/>
    <p:sldId id="294" r:id="rId26"/>
    <p:sldId id="292" r:id="rId27"/>
    <p:sldId id="296" r:id="rId28"/>
    <p:sldId id="297" r:id="rId29"/>
    <p:sldId id="299" r:id="rId30"/>
    <p:sldId id="300" r:id="rId31"/>
    <p:sldId id="302" r:id="rId32"/>
    <p:sldId id="304" r:id="rId33"/>
    <p:sldId id="314" r:id="rId34"/>
    <p:sldId id="305" r:id="rId35"/>
    <p:sldId id="306" r:id="rId36"/>
    <p:sldId id="307" r:id="rId37"/>
    <p:sldId id="308" r:id="rId38"/>
    <p:sldId id="309" r:id="rId39"/>
    <p:sldId id="310" r:id="rId40"/>
    <p:sldId id="311" r:id="rId41"/>
    <p:sldId id="312" r:id="rId42"/>
    <p:sldId id="313" r:id="rId43"/>
    <p:sldId id="315" r:id="rId44"/>
    <p:sldId id="316" r:id="rId45"/>
    <p:sldId id="317" r:id="rId46"/>
    <p:sldId id="318" r:id="rId47"/>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0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Leandro\Desktop\Tesis.Lu\Datos%20Tesis.xlsx" TargetMode="Externa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Leandro\Desktop\Tesis.Lu\Datos%20Tesis.xlsx" TargetMode="External"/><Relationship Id="rId1" Type="http://schemas.openxmlformats.org/officeDocument/2006/relationships/image" Target="../media/image36.jpeg"/></Relationships>
</file>

<file path=ppt/charts/_rels/chart3.xml.rels><?xml version="1.0" encoding="UTF-8" standalone="yes"?>
<Relationships xmlns="http://schemas.openxmlformats.org/package/2006/relationships"><Relationship Id="rId2" Type="http://schemas.openxmlformats.org/officeDocument/2006/relationships/oleObject" Target="file:///C:\Users\Leandro\Desktop\Tesis.Lu\datosfinalestesis.xlsx" TargetMode="External"/><Relationship Id="rId1" Type="http://schemas.openxmlformats.org/officeDocument/2006/relationships/image" Target="../media/image39.jpeg"/></Relationships>
</file>

<file path=ppt/charts/_rels/chart4.xml.rels><?xml version="1.0" encoding="UTF-8" standalone="yes"?>
<Relationships xmlns="http://schemas.openxmlformats.org/package/2006/relationships"><Relationship Id="rId2" Type="http://schemas.openxmlformats.org/officeDocument/2006/relationships/oleObject" Target="file:///C:\Users\Leandro\Desktop\Tesis.Lu\datosfinalestesis.xlsx" TargetMode="External"/><Relationship Id="rId1" Type="http://schemas.openxmlformats.org/officeDocument/2006/relationships/image" Target="../media/image41.jpeg"/></Relationships>
</file>

<file path=ppt/charts/_rels/chart5.xml.rels><?xml version="1.0" encoding="UTF-8" standalone="yes"?>
<Relationships xmlns="http://schemas.openxmlformats.org/package/2006/relationships"><Relationship Id="rId2" Type="http://schemas.openxmlformats.org/officeDocument/2006/relationships/oleObject" Target="file:///C:\Users\Leandro\Desktop\Tesis.Lu\datosfinalestesis.xlsx" TargetMode="External"/><Relationship Id="rId1" Type="http://schemas.openxmlformats.org/officeDocument/2006/relationships/image" Target="../media/image36.jpeg"/></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sz="1300"/>
              <a:t>Variación</a:t>
            </a:r>
            <a:r>
              <a:rPr lang="es-EC" sz="1300" baseline="0"/>
              <a:t> de temperatura durante horas del día</a:t>
            </a:r>
            <a:endParaRPr lang="es-EC" sz="1300"/>
          </a:p>
        </c:rich>
      </c:tx>
      <c:layout>
        <c:manualLayout>
          <c:xMode val="edge"/>
          <c:yMode val="edge"/>
          <c:x val="0.15334056984671227"/>
          <c:y val="0"/>
        </c:manualLayout>
      </c:layout>
      <c:overlay val="0"/>
    </c:title>
    <c:autoTitleDeleted val="0"/>
    <c:plotArea>
      <c:layout>
        <c:manualLayout>
          <c:layoutTarget val="inner"/>
          <c:xMode val="edge"/>
          <c:yMode val="edge"/>
          <c:x val="0.16394125788980973"/>
          <c:y val="0.14047129978317927"/>
          <c:w val="0.51950722789848203"/>
          <c:h val="0.61456008216364255"/>
        </c:manualLayout>
      </c:layout>
      <c:lineChart>
        <c:grouping val="standard"/>
        <c:varyColors val="0"/>
        <c:ser>
          <c:idx val="4"/>
          <c:order val="4"/>
          <c:tx>
            <c:strRef>
              <c:f>'Datos día 10'!$M$12</c:f>
              <c:strCache>
                <c:ptCount val="1"/>
                <c:pt idx="0">
                  <c:v>TSaceite (°C)</c:v>
                </c:pt>
              </c:strCache>
            </c:strRef>
          </c:tx>
          <c:marker>
            <c:symbol val="none"/>
          </c:marker>
          <c:cat>
            <c:numRef>
              <c:f>'Datos día 10'!$L$13:$L$42</c:f>
              <c:numCache>
                <c:formatCode>h:mm</c:formatCode>
                <c:ptCount val="30"/>
                <c:pt idx="0">
                  <c:v>0.43750000000000017</c:v>
                </c:pt>
                <c:pt idx="1">
                  <c:v>0.44444444444444448</c:v>
                </c:pt>
                <c:pt idx="2">
                  <c:v>0.45138888888888923</c:v>
                </c:pt>
                <c:pt idx="3">
                  <c:v>0.45833333333333326</c:v>
                </c:pt>
                <c:pt idx="4">
                  <c:v>0.46527777777777796</c:v>
                </c:pt>
                <c:pt idx="5">
                  <c:v>0.47222222222222232</c:v>
                </c:pt>
                <c:pt idx="6">
                  <c:v>0.47916666666666691</c:v>
                </c:pt>
                <c:pt idx="7">
                  <c:v>0.4861111111111111</c:v>
                </c:pt>
                <c:pt idx="8">
                  <c:v>0.49305555555555558</c:v>
                </c:pt>
                <c:pt idx="9">
                  <c:v>0.5</c:v>
                </c:pt>
                <c:pt idx="10">
                  <c:v>0.50694444444444464</c:v>
                </c:pt>
                <c:pt idx="11">
                  <c:v>0.51388888888888895</c:v>
                </c:pt>
                <c:pt idx="12">
                  <c:v>0.5208333333333337</c:v>
                </c:pt>
                <c:pt idx="13">
                  <c:v>0.52777777777777779</c:v>
                </c:pt>
                <c:pt idx="14">
                  <c:v>0.53472222222222221</c:v>
                </c:pt>
                <c:pt idx="15">
                  <c:v>0.54166666666666652</c:v>
                </c:pt>
                <c:pt idx="16">
                  <c:v>0.54861111111111105</c:v>
                </c:pt>
                <c:pt idx="17">
                  <c:v>0.55555555555555569</c:v>
                </c:pt>
                <c:pt idx="18">
                  <c:v>0.5625</c:v>
                </c:pt>
                <c:pt idx="19">
                  <c:v>0.56944444444444464</c:v>
                </c:pt>
                <c:pt idx="20">
                  <c:v>0.57638888888888895</c:v>
                </c:pt>
                <c:pt idx="21">
                  <c:v>0.58333333333333348</c:v>
                </c:pt>
                <c:pt idx="22">
                  <c:v>0.59027777777777757</c:v>
                </c:pt>
                <c:pt idx="23">
                  <c:v>0.59722222222222199</c:v>
                </c:pt>
                <c:pt idx="24">
                  <c:v>0.60416666666666652</c:v>
                </c:pt>
                <c:pt idx="25">
                  <c:v>0.61111111111111105</c:v>
                </c:pt>
                <c:pt idx="26">
                  <c:v>0.61805555555555602</c:v>
                </c:pt>
                <c:pt idx="27">
                  <c:v>0.62500000000000033</c:v>
                </c:pt>
                <c:pt idx="28">
                  <c:v>0.63194444444444486</c:v>
                </c:pt>
                <c:pt idx="29">
                  <c:v>0.63888888888888951</c:v>
                </c:pt>
              </c:numCache>
            </c:numRef>
          </c:cat>
          <c:val>
            <c:numRef>
              <c:f>'Datos día 10'!$M$13:$M$42</c:f>
              <c:numCache>
                <c:formatCode>General</c:formatCode>
                <c:ptCount val="30"/>
                <c:pt idx="0">
                  <c:v>32</c:v>
                </c:pt>
                <c:pt idx="1">
                  <c:v>34</c:v>
                </c:pt>
                <c:pt idx="2">
                  <c:v>36</c:v>
                </c:pt>
                <c:pt idx="3">
                  <c:v>40</c:v>
                </c:pt>
                <c:pt idx="4">
                  <c:v>42</c:v>
                </c:pt>
                <c:pt idx="5">
                  <c:v>44</c:v>
                </c:pt>
                <c:pt idx="6">
                  <c:v>45</c:v>
                </c:pt>
                <c:pt idx="7">
                  <c:v>48</c:v>
                </c:pt>
                <c:pt idx="8">
                  <c:v>49</c:v>
                </c:pt>
                <c:pt idx="9">
                  <c:v>50</c:v>
                </c:pt>
                <c:pt idx="10">
                  <c:v>52</c:v>
                </c:pt>
                <c:pt idx="11">
                  <c:v>53</c:v>
                </c:pt>
                <c:pt idx="12">
                  <c:v>54</c:v>
                </c:pt>
                <c:pt idx="13">
                  <c:v>55</c:v>
                </c:pt>
                <c:pt idx="14">
                  <c:v>57</c:v>
                </c:pt>
                <c:pt idx="15">
                  <c:v>58</c:v>
                </c:pt>
                <c:pt idx="16">
                  <c:v>59</c:v>
                </c:pt>
                <c:pt idx="17">
                  <c:v>60</c:v>
                </c:pt>
                <c:pt idx="18">
                  <c:v>61</c:v>
                </c:pt>
                <c:pt idx="19">
                  <c:v>62</c:v>
                </c:pt>
                <c:pt idx="20">
                  <c:v>63</c:v>
                </c:pt>
                <c:pt idx="21">
                  <c:v>64</c:v>
                </c:pt>
                <c:pt idx="22">
                  <c:v>64</c:v>
                </c:pt>
                <c:pt idx="23">
                  <c:v>65</c:v>
                </c:pt>
                <c:pt idx="24">
                  <c:v>65</c:v>
                </c:pt>
                <c:pt idx="25">
                  <c:v>63</c:v>
                </c:pt>
                <c:pt idx="26">
                  <c:v>63</c:v>
                </c:pt>
                <c:pt idx="27">
                  <c:v>64</c:v>
                </c:pt>
                <c:pt idx="28">
                  <c:v>60</c:v>
                </c:pt>
                <c:pt idx="29">
                  <c:v>58</c:v>
                </c:pt>
              </c:numCache>
            </c:numRef>
          </c:val>
          <c:smooth val="0"/>
        </c:ser>
        <c:ser>
          <c:idx val="5"/>
          <c:order val="5"/>
          <c:tx>
            <c:strRef>
              <c:f>'Datos día 10'!$N$12</c:f>
              <c:strCache>
                <c:ptCount val="1"/>
                <c:pt idx="0">
                  <c:v>Tagua (°C)</c:v>
                </c:pt>
              </c:strCache>
            </c:strRef>
          </c:tx>
          <c:marker>
            <c:symbol val="none"/>
          </c:marker>
          <c:cat>
            <c:numRef>
              <c:f>'Datos día 10'!$L$13:$L$42</c:f>
              <c:numCache>
                <c:formatCode>h:mm</c:formatCode>
                <c:ptCount val="30"/>
                <c:pt idx="0">
                  <c:v>0.43750000000000017</c:v>
                </c:pt>
                <c:pt idx="1">
                  <c:v>0.44444444444444448</c:v>
                </c:pt>
                <c:pt idx="2">
                  <c:v>0.45138888888888923</c:v>
                </c:pt>
                <c:pt idx="3">
                  <c:v>0.45833333333333326</c:v>
                </c:pt>
                <c:pt idx="4">
                  <c:v>0.46527777777777796</c:v>
                </c:pt>
                <c:pt idx="5">
                  <c:v>0.47222222222222232</c:v>
                </c:pt>
                <c:pt idx="6">
                  <c:v>0.47916666666666691</c:v>
                </c:pt>
                <c:pt idx="7">
                  <c:v>0.4861111111111111</c:v>
                </c:pt>
                <c:pt idx="8">
                  <c:v>0.49305555555555558</c:v>
                </c:pt>
                <c:pt idx="9">
                  <c:v>0.5</c:v>
                </c:pt>
                <c:pt idx="10">
                  <c:v>0.50694444444444464</c:v>
                </c:pt>
                <c:pt idx="11">
                  <c:v>0.51388888888888895</c:v>
                </c:pt>
                <c:pt idx="12">
                  <c:v>0.5208333333333337</c:v>
                </c:pt>
                <c:pt idx="13">
                  <c:v>0.52777777777777779</c:v>
                </c:pt>
                <c:pt idx="14">
                  <c:v>0.53472222222222221</c:v>
                </c:pt>
                <c:pt idx="15">
                  <c:v>0.54166666666666652</c:v>
                </c:pt>
                <c:pt idx="16">
                  <c:v>0.54861111111111105</c:v>
                </c:pt>
                <c:pt idx="17">
                  <c:v>0.55555555555555569</c:v>
                </c:pt>
                <c:pt idx="18">
                  <c:v>0.5625</c:v>
                </c:pt>
                <c:pt idx="19">
                  <c:v>0.56944444444444464</c:v>
                </c:pt>
                <c:pt idx="20">
                  <c:v>0.57638888888888895</c:v>
                </c:pt>
                <c:pt idx="21">
                  <c:v>0.58333333333333348</c:v>
                </c:pt>
                <c:pt idx="22">
                  <c:v>0.59027777777777757</c:v>
                </c:pt>
                <c:pt idx="23">
                  <c:v>0.59722222222222199</c:v>
                </c:pt>
                <c:pt idx="24">
                  <c:v>0.60416666666666652</c:v>
                </c:pt>
                <c:pt idx="25">
                  <c:v>0.61111111111111105</c:v>
                </c:pt>
                <c:pt idx="26">
                  <c:v>0.61805555555555602</c:v>
                </c:pt>
                <c:pt idx="27">
                  <c:v>0.62500000000000033</c:v>
                </c:pt>
                <c:pt idx="28">
                  <c:v>0.63194444444444486</c:v>
                </c:pt>
                <c:pt idx="29">
                  <c:v>0.63888888888888951</c:v>
                </c:pt>
              </c:numCache>
            </c:numRef>
          </c:cat>
          <c:val>
            <c:numRef>
              <c:f>'Datos día 10'!$N$13:$N$42</c:f>
              <c:numCache>
                <c:formatCode>General</c:formatCode>
                <c:ptCount val="30"/>
                <c:pt idx="0">
                  <c:v>21.8</c:v>
                </c:pt>
                <c:pt idx="1">
                  <c:v>22.8</c:v>
                </c:pt>
                <c:pt idx="2">
                  <c:v>23.4</c:v>
                </c:pt>
                <c:pt idx="3">
                  <c:v>25.3</c:v>
                </c:pt>
                <c:pt idx="4">
                  <c:v>27.3</c:v>
                </c:pt>
                <c:pt idx="5">
                  <c:v>29.2</c:v>
                </c:pt>
                <c:pt idx="6">
                  <c:v>30.7</c:v>
                </c:pt>
                <c:pt idx="7">
                  <c:v>32.1</c:v>
                </c:pt>
                <c:pt idx="8">
                  <c:v>33.9</c:v>
                </c:pt>
                <c:pt idx="9">
                  <c:v>35.1</c:v>
                </c:pt>
                <c:pt idx="10">
                  <c:v>37.300000000000004</c:v>
                </c:pt>
                <c:pt idx="11">
                  <c:v>39.800000000000004</c:v>
                </c:pt>
                <c:pt idx="12">
                  <c:v>42.5</c:v>
                </c:pt>
                <c:pt idx="13">
                  <c:v>44.9</c:v>
                </c:pt>
                <c:pt idx="14">
                  <c:v>46.8</c:v>
                </c:pt>
                <c:pt idx="15">
                  <c:v>47.6</c:v>
                </c:pt>
                <c:pt idx="16">
                  <c:v>49.5</c:v>
                </c:pt>
                <c:pt idx="17">
                  <c:v>50</c:v>
                </c:pt>
                <c:pt idx="18">
                  <c:v>51.1</c:v>
                </c:pt>
                <c:pt idx="19">
                  <c:v>52.6</c:v>
                </c:pt>
                <c:pt idx="20">
                  <c:v>53</c:v>
                </c:pt>
                <c:pt idx="21">
                  <c:v>53.8</c:v>
                </c:pt>
                <c:pt idx="22">
                  <c:v>54.7</c:v>
                </c:pt>
                <c:pt idx="23">
                  <c:v>55.8</c:v>
                </c:pt>
                <c:pt idx="24">
                  <c:v>56.3</c:v>
                </c:pt>
                <c:pt idx="25">
                  <c:v>57.1</c:v>
                </c:pt>
                <c:pt idx="26">
                  <c:v>57.2</c:v>
                </c:pt>
                <c:pt idx="27">
                  <c:v>57.7</c:v>
                </c:pt>
                <c:pt idx="28">
                  <c:v>58.3</c:v>
                </c:pt>
                <c:pt idx="29">
                  <c:v>58.2</c:v>
                </c:pt>
              </c:numCache>
            </c:numRef>
          </c:val>
          <c:smooth val="0"/>
        </c:ser>
        <c:ser>
          <c:idx val="6"/>
          <c:order val="6"/>
          <c:tx>
            <c:strRef>
              <c:f>'Datos día 10'!$O$12</c:f>
              <c:strCache>
                <c:ptCount val="1"/>
                <c:pt idx="0">
                  <c:v>Tambiente (°C)</c:v>
                </c:pt>
              </c:strCache>
            </c:strRef>
          </c:tx>
          <c:marker>
            <c:symbol val="none"/>
          </c:marker>
          <c:cat>
            <c:numRef>
              <c:f>'Datos día 10'!$L$13:$L$42</c:f>
              <c:numCache>
                <c:formatCode>h:mm</c:formatCode>
                <c:ptCount val="30"/>
                <c:pt idx="0">
                  <c:v>0.43750000000000017</c:v>
                </c:pt>
                <c:pt idx="1">
                  <c:v>0.44444444444444448</c:v>
                </c:pt>
                <c:pt idx="2">
                  <c:v>0.45138888888888923</c:v>
                </c:pt>
                <c:pt idx="3">
                  <c:v>0.45833333333333326</c:v>
                </c:pt>
                <c:pt idx="4">
                  <c:v>0.46527777777777796</c:v>
                </c:pt>
                <c:pt idx="5">
                  <c:v>0.47222222222222232</c:v>
                </c:pt>
                <c:pt idx="6">
                  <c:v>0.47916666666666691</c:v>
                </c:pt>
                <c:pt idx="7">
                  <c:v>0.4861111111111111</c:v>
                </c:pt>
                <c:pt idx="8">
                  <c:v>0.49305555555555558</c:v>
                </c:pt>
                <c:pt idx="9">
                  <c:v>0.5</c:v>
                </c:pt>
                <c:pt idx="10">
                  <c:v>0.50694444444444464</c:v>
                </c:pt>
                <c:pt idx="11">
                  <c:v>0.51388888888888895</c:v>
                </c:pt>
                <c:pt idx="12">
                  <c:v>0.5208333333333337</c:v>
                </c:pt>
                <c:pt idx="13">
                  <c:v>0.52777777777777779</c:v>
                </c:pt>
                <c:pt idx="14">
                  <c:v>0.53472222222222221</c:v>
                </c:pt>
                <c:pt idx="15">
                  <c:v>0.54166666666666652</c:v>
                </c:pt>
                <c:pt idx="16">
                  <c:v>0.54861111111111105</c:v>
                </c:pt>
                <c:pt idx="17">
                  <c:v>0.55555555555555569</c:v>
                </c:pt>
                <c:pt idx="18">
                  <c:v>0.5625</c:v>
                </c:pt>
                <c:pt idx="19">
                  <c:v>0.56944444444444464</c:v>
                </c:pt>
                <c:pt idx="20">
                  <c:v>0.57638888888888895</c:v>
                </c:pt>
                <c:pt idx="21">
                  <c:v>0.58333333333333348</c:v>
                </c:pt>
                <c:pt idx="22">
                  <c:v>0.59027777777777757</c:v>
                </c:pt>
                <c:pt idx="23">
                  <c:v>0.59722222222222199</c:v>
                </c:pt>
                <c:pt idx="24">
                  <c:v>0.60416666666666652</c:v>
                </c:pt>
                <c:pt idx="25">
                  <c:v>0.61111111111111105</c:v>
                </c:pt>
                <c:pt idx="26">
                  <c:v>0.61805555555555602</c:v>
                </c:pt>
                <c:pt idx="27">
                  <c:v>0.62500000000000033</c:v>
                </c:pt>
                <c:pt idx="28">
                  <c:v>0.63194444444444486</c:v>
                </c:pt>
                <c:pt idx="29">
                  <c:v>0.63888888888888951</c:v>
                </c:pt>
              </c:numCache>
            </c:numRef>
          </c:cat>
          <c:val>
            <c:numRef>
              <c:f>'Datos día 10'!$O$13:$O$42</c:f>
              <c:numCache>
                <c:formatCode>General</c:formatCode>
                <c:ptCount val="30"/>
                <c:pt idx="0">
                  <c:v>24.1</c:v>
                </c:pt>
                <c:pt idx="1">
                  <c:v>23.7</c:v>
                </c:pt>
                <c:pt idx="2">
                  <c:v>24.5</c:v>
                </c:pt>
                <c:pt idx="3">
                  <c:v>24.5</c:v>
                </c:pt>
                <c:pt idx="4">
                  <c:v>24.7</c:v>
                </c:pt>
                <c:pt idx="5">
                  <c:v>24.4</c:v>
                </c:pt>
                <c:pt idx="6">
                  <c:v>24.8</c:v>
                </c:pt>
                <c:pt idx="7">
                  <c:v>25.3</c:v>
                </c:pt>
                <c:pt idx="8">
                  <c:v>26.5</c:v>
                </c:pt>
                <c:pt idx="9">
                  <c:v>26.6</c:v>
                </c:pt>
                <c:pt idx="10">
                  <c:v>26.1</c:v>
                </c:pt>
                <c:pt idx="11">
                  <c:v>26.7</c:v>
                </c:pt>
                <c:pt idx="12">
                  <c:v>27.4</c:v>
                </c:pt>
                <c:pt idx="13">
                  <c:v>26.7</c:v>
                </c:pt>
                <c:pt idx="14">
                  <c:v>27.1</c:v>
                </c:pt>
                <c:pt idx="15">
                  <c:v>29.2</c:v>
                </c:pt>
                <c:pt idx="16">
                  <c:v>31.1</c:v>
                </c:pt>
                <c:pt idx="17">
                  <c:v>29.2</c:v>
                </c:pt>
                <c:pt idx="18">
                  <c:v>29.2</c:v>
                </c:pt>
                <c:pt idx="19">
                  <c:v>34.1</c:v>
                </c:pt>
                <c:pt idx="20">
                  <c:v>32</c:v>
                </c:pt>
                <c:pt idx="21">
                  <c:v>29.5</c:v>
                </c:pt>
                <c:pt idx="22">
                  <c:v>29.6</c:v>
                </c:pt>
                <c:pt idx="23">
                  <c:v>29.1</c:v>
                </c:pt>
                <c:pt idx="24">
                  <c:v>29.9</c:v>
                </c:pt>
                <c:pt idx="25">
                  <c:v>29.4</c:v>
                </c:pt>
                <c:pt idx="26">
                  <c:v>28.4</c:v>
                </c:pt>
                <c:pt idx="27">
                  <c:v>29.2</c:v>
                </c:pt>
                <c:pt idx="28">
                  <c:v>28.2</c:v>
                </c:pt>
                <c:pt idx="29">
                  <c:v>27.5</c:v>
                </c:pt>
              </c:numCache>
            </c:numRef>
          </c:val>
          <c:smooth val="0"/>
        </c:ser>
        <c:ser>
          <c:idx val="7"/>
          <c:order val="7"/>
          <c:tx>
            <c:strRef>
              <c:f>'Datos día 10'!$P$12</c:f>
              <c:strCache>
                <c:ptCount val="1"/>
                <c:pt idx="0">
                  <c:v>Tplaca (°C)</c:v>
                </c:pt>
              </c:strCache>
            </c:strRef>
          </c:tx>
          <c:marker>
            <c:symbol val="none"/>
          </c:marker>
          <c:cat>
            <c:numRef>
              <c:f>'Datos día 10'!$L$13:$L$42</c:f>
              <c:numCache>
                <c:formatCode>h:mm</c:formatCode>
                <c:ptCount val="30"/>
                <c:pt idx="0">
                  <c:v>0.43750000000000017</c:v>
                </c:pt>
                <c:pt idx="1">
                  <c:v>0.44444444444444448</c:v>
                </c:pt>
                <c:pt idx="2">
                  <c:v>0.45138888888888923</c:v>
                </c:pt>
                <c:pt idx="3">
                  <c:v>0.45833333333333326</c:v>
                </c:pt>
                <c:pt idx="4">
                  <c:v>0.46527777777777796</c:v>
                </c:pt>
                <c:pt idx="5">
                  <c:v>0.47222222222222232</c:v>
                </c:pt>
                <c:pt idx="6">
                  <c:v>0.47916666666666691</c:v>
                </c:pt>
                <c:pt idx="7">
                  <c:v>0.4861111111111111</c:v>
                </c:pt>
                <c:pt idx="8">
                  <c:v>0.49305555555555558</c:v>
                </c:pt>
                <c:pt idx="9">
                  <c:v>0.5</c:v>
                </c:pt>
                <c:pt idx="10">
                  <c:v>0.50694444444444464</c:v>
                </c:pt>
                <c:pt idx="11">
                  <c:v>0.51388888888888895</c:v>
                </c:pt>
                <c:pt idx="12">
                  <c:v>0.5208333333333337</c:v>
                </c:pt>
                <c:pt idx="13">
                  <c:v>0.52777777777777779</c:v>
                </c:pt>
                <c:pt idx="14">
                  <c:v>0.53472222222222221</c:v>
                </c:pt>
                <c:pt idx="15">
                  <c:v>0.54166666666666652</c:v>
                </c:pt>
                <c:pt idx="16">
                  <c:v>0.54861111111111105</c:v>
                </c:pt>
                <c:pt idx="17">
                  <c:v>0.55555555555555569</c:v>
                </c:pt>
                <c:pt idx="18">
                  <c:v>0.5625</c:v>
                </c:pt>
                <c:pt idx="19">
                  <c:v>0.56944444444444464</c:v>
                </c:pt>
                <c:pt idx="20">
                  <c:v>0.57638888888888895</c:v>
                </c:pt>
                <c:pt idx="21">
                  <c:v>0.58333333333333348</c:v>
                </c:pt>
                <c:pt idx="22">
                  <c:v>0.59027777777777757</c:v>
                </c:pt>
                <c:pt idx="23">
                  <c:v>0.59722222222222199</c:v>
                </c:pt>
                <c:pt idx="24">
                  <c:v>0.60416666666666652</c:v>
                </c:pt>
                <c:pt idx="25">
                  <c:v>0.61111111111111105</c:v>
                </c:pt>
                <c:pt idx="26">
                  <c:v>0.61805555555555602</c:v>
                </c:pt>
                <c:pt idx="27">
                  <c:v>0.62500000000000033</c:v>
                </c:pt>
                <c:pt idx="28">
                  <c:v>0.63194444444444486</c:v>
                </c:pt>
                <c:pt idx="29">
                  <c:v>0.63888888888888951</c:v>
                </c:pt>
              </c:numCache>
            </c:numRef>
          </c:cat>
          <c:val>
            <c:numRef>
              <c:f>'Datos día 10'!$P$13:$P$42</c:f>
              <c:numCache>
                <c:formatCode>General</c:formatCode>
                <c:ptCount val="30"/>
                <c:pt idx="0">
                  <c:v>34.700000000000003</c:v>
                </c:pt>
                <c:pt idx="1">
                  <c:v>72.400000000000006</c:v>
                </c:pt>
                <c:pt idx="2">
                  <c:v>90</c:v>
                </c:pt>
                <c:pt idx="3">
                  <c:v>87.5</c:v>
                </c:pt>
                <c:pt idx="4">
                  <c:v>91.1</c:v>
                </c:pt>
                <c:pt idx="5">
                  <c:v>99.5</c:v>
                </c:pt>
                <c:pt idx="6">
                  <c:v>103</c:v>
                </c:pt>
                <c:pt idx="7">
                  <c:v>98.8</c:v>
                </c:pt>
                <c:pt idx="8">
                  <c:v>86</c:v>
                </c:pt>
                <c:pt idx="9">
                  <c:v>94.1</c:v>
                </c:pt>
                <c:pt idx="10">
                  <c:v>92.7</c:v>
                </c:pt>
                <c:pt idx="11">
                  <c:v>92.4</c:v>
                </c:pt>
                <c:pt idx="12">
                  <c:v>97.4</c:v>
                </c:pt>
                <c:pt idx="13">
                  <c:v>84.9</c:v>
                </c:pt>
                <c:pt idx="14">
                  <c:v>89.1</c:v>
                </c:pt>
                <c:pt idx="15">
                  <c:v>90.6</c:v>
                </c:pt>
                <c:pt idx="16">
                  <c:v>93.5</c:v>
                </c:pt>
                <c:pt idx="17">
                  <c:v>95.1</c:v>
                </c:pt>
                <c:pt idx="18">
                  <c:v>92</c:v>
                </c:pt>
                <c:pt idx="19">
                  <c:v>92.6</c:v>
                </c:pt>
                <c:pt idx="20">
                  <c:v>92.2</c:v>
                </c:pt>
                <c:pt idx="21">
                  <c:v>89</c:v>
                </c:pt>
                <c:pt idx="22">
                  <c:v>92.5</c:v>
                </c:pt>
                <c:pt idx="23">
                  <c:v>89</c:v>
                </c:pt>
                <c:pt idx="24">
                  <c:v>92.2</c:v>
                </c:pt>
                <c:pt idx="25">
                  <c:v>90.1</c:v>
                </c:pt>
                <c:pt idx="26">
                  <c:v>80.599999999999994</c:v>
                </c:pt>
                <c:pt idx="27">
                  <c:v>94.4</c:v>
                </c:pt>
                <c:pt idx="28">
                  <c:v>73.7</c:v>
                </c:pt>
                <c:pt idx="29">
                  <c:v>55.6</c:v>
                </c:pt>
              </c:numCache>
            </c:numRef>
          </c:val>
          <c:smooth val="0"/>
        </c:ser>
        <c:ser>
          <c:idx val="8"/>
          <c:order val="8"/>
          <c:tx>
            <c:strRef>
              <c:f>'Datos día 10'!$M$12</c:f>
              <c:strCache>
                <c:ptCount val="1"/>
                <c:pt idx="0">
                  <c:v>TSaceite (°C)</c:v>
                </c:pt>
              </c:strCache>
            </c:strRef>
          </c:tx>
          <c:marker>
            <c:symbol val="none"/>
          </c:marker>
          <c:cat>
            <c:numRef>
              <c:f>'Datos día 10'!$L$13:$L$42</c:f>
              <c:numCache>
                <c:formatCode>h:mm</c:formatCode>
                <c:ptCount val="30"/>
                <c:pt idx="0">
                  <c:v>0.43750000000000017</c:v>
                </c:pt>
                <c:pt idx="1">
                  <c:v>0.44444444444444448</c:v>
                </c:pt>
                <c:pt idx="2">
                  <c:v>0.45138888888888923</c:v>
                </c:pt>
                <c:pt idx="3">
                  <c:v>0.45833333333333326</c:v>
                </c:pt>
                <c:pt idx="4">
                  <c:v>0.46527777777777796</c:v>
                </c:pt>
                <c:pt idx="5">
                  <c:v>0.47222222222222232</c:v>
                </c:pt>
                <c:pt idx="6">
                  <c:v>0.47916666666666691</c:v>
                </c:pt>
                <c:pt idx="7">
                  <c:v>0.4861111111111111</c:v>
                </c:pt>
                <c:pt idx="8">
                  <c:v>0.49305555555555558</c:v>
                </c:pt>
                <c:pt idx="9">
                  <c:v>0.5</c:v>
                </c:pt>
                <c:pt idx="10">
                  <c:v>0.50694444444444464</c:v>
                </c:pt>
                <c:pt idx="11">
                  <c:v>0.51388888888888895</c:v>
                </c:pt>
                <c:pt idx="12">
                  <c:v>0.5208333333333337</c:v>
                </c:pt>
                <c:pt idx="13">
                  <c:v>0.52777777777777779</c:v>
                </c:pt>
                <c:pt idx="14">
                  <c:v>0.53472222222222221</c:v>
                </c:pt>
                <c:pt idx="15">
                  <c:v>0.54166666666666652</c:v>
                </c:pt>
                <c:pt idx="16">
                  <c:v>0.54861111111111105</c:v>
                </c:pt>
                <c:pt idx="17">
                  <c:v>0.55555555555555569</c:v>
                </c:pt>
                <c:pt idx="18">
                  <c:v>0.5625</c:v>
                </c:pt>
                <c:pt idx="19">
                  <c:v>0.56944444444444464</c:v>
                </c:pt>
                <c:pt idx="20">
                  <c:v>0.57638888888888895</c:v>
                </c:pt>
                <c:pt idx="21">
                  <c:v>0.58333333333333348</c:v>
                </c:pt>
                <c:pt idx="22">
                  <c:v>0.59027777777777757</c:v>
                </c:pt>
                <c:pt idx="23">
                  <c:v>0.59722222222222199</c:v>
                </c:pt>
                <c:pt idx="24">
                  <c:v>0.60416666666666652</c:v>
                </c:pt>
                <c:pt idx="25">
                  <c:v>0.61111111111111105</c:v>
                </c:pt>
                <c:pt idx="26">
                  <c:v>0.61805555555555602</c:v>
                </c:pt>
                <c:pt idx="27">
                  <c:v>0.62500000000000033</c:v>
                </c:pt>
                <c:pt idx="28">
                  <c:v>0.63194444444444486</c:v>
                </c:pt>
                <c:pt idx="29">
                  <c:v>0.63888888888888951</c:v>
                </c:pt>
              </c:numCache>
            </c:numRef>
          </c:cat>
          <c:val>
            <c:numRef>
              <c:f>'Datos día 10'!$M$13:$M$42</c:f>
              <c:numCache>
                <c:formatCode>General</c:formatCode>
                <c:ptCount val="30"/>
                <c:pt idx="0">
                  <c:v>32</c:v>
                </c:pt>
                <c:pt idx="1">
                  <c:v>34</c:v>
                </c:pt>
                <c:pt idx="2">
                  <c:v>36</c:v>
                </c:pt>
                <c:pt idx="3">
                  <c:v>40</c:v>
                </c:pt>
                <c:pt idx="4">
                  <c:v>42</c:v>
                </c:pt>
                <c:pt idx="5">
                  <c:v>44</c:v>
                </c:pt>
                <c:pt idx="6">
                  <c:v>45</c:v>
                </c:pt>
                <c:pt idx="7">
                  <c:v>48</c:v>
                </c:pt>
                <c:pt idx="8">
                  <c:v>49</c:v>
                </c:pt>
                <c:pt idx="9">
                  <c:v>50</c:v>
                </c:pt>
                <c:pt idx="10">
                  <c:v>52</c:v>
                </c:pt>
                <c:pt idx="11">
                  <c:v>53</c:v>
                </c:pt>
                <c:pt idx="12">
                  <c:v>54</c:v>
                </c:pt>
                <c:pt idx="13">
                  <c:v>55</c:v>
                </c:pt>
                <c:pt idx="14">
                  <c:v>57</c:v>
                </c:pt>
                <c:pt idx="15">
                  <c:v>58</c:v>
                </c:pt>
                <c:pt idx="16">
                  <c:v>59</c:v>
                </c:pt>
                <c:pt idx="17">
                  <c:v>60</c:v>
                </c:pt>
                <c:pt idx="18">
                  <c:v>61</c:v>
                </c:pt>
                <c:pt idx="19">
                  <c:v>62</c:v>
                </c:pt>
                <c:pt idx="20">
                  <c:v>63</c:v>
                </c:pt>
                <c:pt idx="21">
                  <c:v>64</c:v>
                </c:pt>
                <c:pt idx="22">
                  <c:v>64</c:v>
                </c:pt>
                <c:pt idx="23">
                  <c:v>65</c:v>
                </c:pt>
                <c:pt idx="24">
                  <c:v>65</c:v>
                </c:pt>
                <c:pt idx="25">
                  <c:v>63</c:v>
                </c:pt>
                <c:pt idx="26">
                  <c:v>63</c:v>
                </c:pt>
                <c:pt idx="27">
                  <c:v>64</c:v>
                </c:pt>
                <c:pt idx="28">
                  <c:v>60</c:v>
                </c:pt>
                <c:pt idx="29">
                  <c:v>58</c:v>
                </c:pt>
              </c:numCache>
            </c:numRef>
          </c:val>
          <c:smooth val="0"/>
        </c:ser>
        <c:ser>
          <c:idx val="9"/>
          <c:order val="9"/>
          <c:tx>
            <c:strRef>
              <c:f>'Datos día 10'!$N$12</c:f>
              <c:strCache>
                <c:ptCount val="1"/>
                <c:pt idx="0">
                  <c:v>Tagua (°C)</c:v>
                </c:pt>
              </c:strCache>
            </c:strRef>
          </c:tx>
          <c:marker>
            <c:symbol val="none"/>
          </c:marker>
          <c:cat>
            <c:numRef>
              <c:f>'Datos día 10'!$L$13:$L$42</c:f>
              <c:numCache>
                <c:formatCode>h:mm</c:formatCode>
                <c:ptCount val="30"/>
                <c:pt idx="0">
                  <c:v>0.43750000000000017</c:v>
                </c:pt>
                <c:pt idx="1">
                  <c:v>0.44444444444444448</c:v>
                </c:pt>
                <c:pt idx="2">
                  <c:v>0.45138888888888923</c:v>
                </c:pt>
                <c:pt idx="3">
                  <c:v>0.45833333333333326</c:v>
                </c:pt>
                <c:pt idx="4">
                  <c:v>0.46527777777777796</c:v>
                </c:pt>
                <c:pt idx="5">
                  <c:v>0.47222222222222232</c:v>
                </c:pt>
                <c:pt idx="6">
                  <c:v>0.47916666666666691</c:v>
                </c:pt>
                <c:pt idx="7">
                  <c:v>0.4861111111111111</c:v>
                </c:pt>
                <c:pt idx="8">
                  <c:v>0.49305555555555558</c:v>
                </c:pt>
                <c:pt idx="9">
                  <c:v>0.5</c:v>
                </c:pt>
                <c:pt idx="10">
                  <c:v>0.50694444444444464</c:v>
                </c:pt>
                <c:pt idx="11">
                  <c:v>0.51388888888888895</c:v>
                </c:pt>
                <c:pt idx="12">
                  <c:v>0.5208333333333337</c:v>
                </c:pt>
                <c:pt idx="13">
                  <c:v>0.52777777777777779</c:v>
                </c:pt>
                <c:pt idx="14">
                  <c:v>0.53472222222222221</c:v>
                </c:pt>
                <c:pt idx="15">
                  <c:v>0.54166666666666652</c:v>
                </c:pt>
                <c:pt idx="16">
                  <c:v>0.54861111111111105</c:v>
                </c:pt>
                <c:pt idx="17">
                  <c:v>0.55555555555555569</c:v>
                </c:pt>
                <c:pt idx="18">
                  <c:v>0.5625</c:v>
                </c:pt>
                <c:pt idx="19">
                  <c:v>0.56944444444444464</c:v>
                </c:pt>
                <c:pt idx="20">
                  <c:v>0.57638888888888895</c:v>
                </c:pt>
                <c:pt idx="21">
                  <c:v>0.58333333333333348</c:v>
                </c:pt>
                <c:pt idx="22">
                  <c:v>0.59027777777777757</c:v>
                </c:pt>
                <c:pt idx="23">
                  <c:v>0.59722222222222199</c:v>
                </c:pt>
                <c:pt idx="24">
                  <c:v>0.60416666666666652</c:v>
                </c:pt>
                <c:pt idx="25">
                  <c:v>0.61111111111111105</c:v>
                </c:pt>
                <c:pt idx="26">
                  <c:v>0.61805555555555602</c:v>
                </c:pt>
                <c:pt idx="27">
                  <c:v>0.62500000000000033</c:v>
                </c:pt>
                <c:pt idx="28">
                  <c:v>0.63194444444444486</c:v>
                </c:pt>
                <c:pt idx="29">
                  <c:v>0.63888888888888951</c:v>
                </c:pt>
              </c:numCache>
            </c:numRef>
          </c:cat>
          <c:val>
            <c:numRef>
              <c:f>'Datos día 10'!$N$13:$N$42</c:f>
              <c:numCache>
                <c:formatCode>General</c:formatCode>
                <c:ptCount val="30"/>
                <c:pt idx="0">
                  <c:v>21.8</c:v>
                </c:pt>
                <c:pt idx="1">
                  <c:v>22.8</c:v>
                </c:pt>
                <c:pt idx="2">
                  <c:v>23.4</c:v>
                </c:pt>
                <c:pt idx="3">
                  <c:v>25.3</c:v>
                </c:pt>
                <c:pt idx="4">
                  <c:v>27.3</c:v>
                </c:pt>
                <c:pt idx="5">
                  <c:v>29.2</c:v>
                </c:pt>
                <c:pt idx="6">
                  <c:v>30.7</c:v>
                </c:pt>
                <c:pt idx="7">
                  <c:v>32.1</c:v>
                </c:pt>
                <c:pt idx="8">
                  <c:v>33.9</c:v>
                </c:pt>
                <c:pt idx="9">
                  <c:v>35.1</c:v>
                </c:pt>
                <c:pt idx="10">
                  <c:v>37.300000000000004</c:v>
                </c:pt>
                <c:pt idx="11">
                  <c:v>39.800000000000004</c:v>
                </c:pt>
                <c:pt idx="12">
                  <c:v>42.5</c:v>
                </c:pt>
                <c:pt idx="13">
                  <c:v>44.9</c:v>
                </c:pt>
                <c:pt idx="14">
                  <c:v>46.8</c:v>
                </c:pt>
                <c:pt idx="15">
                  <c:v>47.6</c:v>
                </c:pt>
                <c:pt idx="16">
                  <c:v>49.5</c:v>
                </c:pt>
                <c:pt idx="17">
                  <c:v>50</c:v>
                </c:pt>
                <c:pt idx="18">
                  <c:v>51.1</c:v>
                </c:pt>
                <c:pt idx="19">
                  <c:v>52.6</c:v>
                </c:pt>
                <c:pt idx="20">
                  <c:v>53</c:v>
                </c:pt>
                <c:pt idx="21">
                  <c:v>53.8</c:v>
                </c:pt>
                <c:pt idx="22">
                  <c:v>54.7</c:v>
                </c:pt>
                <c:pt idx="23">
                  <c:v>55.8</c:v>
                </c:pt>
                <c:pt idx="24">
                  <c:v>56.3</c:v>
                </c:pt>
                <c:pt idx="25">
                  <c:v>57.1</c:v>
                </c:pt>
                <c:pt idx="26">
                  <c:v>57.2</c:v>
                </c:pt>
                <c:pt idx="27">
                  <c:v>57.7</c:v>
                </c:pt>
                <c:pt idx="28">
                  <c:v>58.3</c:v>
                </c:pt>
                <c:pt idx="29">
                  <c:v>58.2</c:v>
                </c:pt>
              </c:numCache>
            </c:numRef>
          </c:val>
          <c:smooth val="0"/>
        </c:ser>
        <c:ser>
          <c:idx val="10"/>
          <c:order val="10"/>
          <c:tx>
            <c:strRef>
              <c:f>'Datos día 10'!$O$12</c:f>
              <c:strCache>
                <c:ptCount val="1"/>
                <c:pt idx="0">
                  <c:v>Tambiente (°C)</c:v>
                </c:pt>
              </c:strCache>
            </c:strRef>
          </c:tx>
          <c:marker>
            <c:symbol val="none"/>
          </c:marker>
          <c:cat>
            <c:numRef>
              <c:f>'Datos día 10'!$L$13:$L$42</c:f>
              <c:numCache>
                <c:formatCode>h:mm</c:formatCode>
                <c:ptCount val="30"/>
                <c:pt idx="0">
                  <c:v>0.43750000000000017</c:v>
                </c:pt>
                <c:pt idx="1">
                  <c:v>0.44444444444444448</c:v>
                </c:pt>
                <c:pt idx="2">
                  <c:v>0.45138888888888923</c:v>
                </c:pt>
                <c:pt idx="3">
                  <c:v>0.45833333333333326</c:v>
                </c:pt>
                <c:pt idx="4">
                  <c:v>0.46527777777777796</c:v>
                </c:pt>
                <c:pt idx="5">
                  <c:v>0.47222222222222232</c:v>
                </c:pt>
                <c:pt idx="6">
                  <c:v>0.47916666666666691</c:v>
                </c:pt>
                <c:pt idx="7">
                  <c:v>0.4861111111111111</c:v>
                </c:pt>
                <c:pt idx="8">
                  <c:v>0.49305555555555558</c:v>
                </c:pt>
                <c:pt idx="9">
                  <c:v>0.5</c:v>
                </c:pt>
                <c:pt idx="10">
                  <c:v>0.50694444444444464</c:v>
                </c:pt>
                <c:pt idx="11">
                  <c:v>0.51388888888888895</c:v>
                </c:pt>
                <c:pt idx="12">
                  <c:v>0.5208333333333337</c:v>
                </c:pt>
                <c:pt idx="13">
                  <c:v>0.52777777777777779</c:v>
                </c:pt>
                <c:pt idx="14">
                  <c:v>0.53472222222222221</c:v>
                </c:pt>
                <c:pt idx="15">
                  <c:v>0.54166666666666652</c:v>
                </c:pt>
                <c:pt idx="16">
                  <c:v>0.54861111111111105</c:v>
                </c:pt>
                <c:pt idx="17">
                  <c:v>0.55555555555555569</c:v>
                </c:pt>
                <c:pt idx="18">
                  <c:v>0.5625</c:v>
                </c:pt>
                <c:pt idx="19">
                  <c:v>0.56944444444444464</c:v>
                </c:pt>
                <c:pt idx="20">
                  <c:v>0.57638888888888895</c:v>
                </c:pt>
                <c:pt idx="21">
                  <c:v>0.58333333333333348</c:v>
                </c:pt>
                <c:pt idx="22">
                  <c:v>0.59027777777777757</c:v>
                </c:pt>
                <c:pt idx="23">
                  <c:v>0.59722222222222199</c:v>
                </c:pt>
                <c:pt idx="24">
                  <c:v>0.60416666666666652</c:v>
                </c:pt>
                <c:pt idx="25">
                  <c:v>0.61111111111111105</c:v>
                </c:pt>
                <c:pt idx="26">
                  <c:v>0.61805555555555602</c:v>
                </c:pt>
                <c:pt idx="27">
                  <c:v>0.62500000000000033</c:v>
                </c:pt>
                <c:pt idx="28">
                  <c:v>0.63194444444444486</c:v>
                </c:pt>
                <c:pt idx="29">
                  <c:v>0.63888888888888951</c:v>
                </c:pt>
              </c:numCache>
            </c:numRef>
          </c:cat>
          <c:val>
            <c:numRef>
              <c:f>'Datos día 10'!$O$13:$O$42</c:f>
              <c:numCache>
                <c:formatCode>General</c:formatCode>
                <c:ptCount val="30"/>
                <c:pt idx="0">
                  <c:v>24.1</c:v>
                </c:pt>
                <c:pt idx="1">
                  <c:v>23.7</c:v>
                </c:pt>
                <c:pt idx="2">
                  <c:v>24.5</c:v>
                </c:pt>
                <c:pt idx="3">
                  <c:v>24.5</c:v>
                </c:pt>
                <c:pt idx="4">
                  <c:v>24.7</c:v>
                </c:pt>
                <c:pt idx="5">
                  <c:v>24.4</c:v>
                </c:pt>
                <c:pt idx="6">
                  <c:v>24.8</c:v>
                </c:pt>
                <c:pt idx="7">
                  <c:v>25.3</c:v>
                </c:pt>
                <c:pt idx="8">
                  <c:v>26.5</c:v>
                </c:pt>
                <c:pt idx="9">
                  <c:v>26.6</c:v>
                </c:pt>
                <c:pt idx="10">
                  <c:v>26.1</c:v>
                </c:pt>
                <c:pt idx="11">
                  <c:v>26.7</c:v>
                </c:pt>
                <c:pt idx="12">
                  <c:v>27.4</c:v>
                </c:pt>
                <c:pt idx="13">
                  <c:v>26.7</c:v>
                </c:pt>
                <c:pt idx="14">
                  <c:v>27.1</c:v>
                </c:pt>
                <c:pt idx="15">
                  <c:v>29.2</c:v>
                </c:pt>
                <c:pt idx="16">
                  <c:v>31.1</c:v>
                </c:pt>
                <c:pt idx="17">
                  <c:v>29.2</c:v>
                </c:pt>
                <c:pt idx="18">
                  <c:v>29.2</c:v>
                </c:pt>
                <c:pt idx="19">
                  <c:v>34.1</c:v>
                </c:pt>
                <c:pt idx="20">
                  <c:v>32</c:v>
                </c:pt>
                <c:pt idx="21">
                  <c:v>29.5</c:v>
                </c:pt>
                <c:pt idx="22">
                  <c:v>29.6</c:v>
                </c:pt>
                <c:pt idx="23">
                  <c:v>29.1</c:v>
                </c:pt>
                <c:pt idx="24">
                  <c:v>29.9</c:v>
                </c:pt>
                <c:pt idx="25">
                  <c:v>29.4</c:v>
                </c:pt>
                <c:pt idx="26">
                  <c:v>28.4</c:v>
                </c:pt>
                <c:pt idx="27">
                  <c:v>29.2</c:v>
                </c:pt>
                <c:pt idx="28">
                  <c:v>28.2</c:v>
                </c:pt>
                <c:pt idx="29">
                  <c:v>27.5</c:v>
                </c:pt>
              </c:numCache>
            </c:numRef>
          </c:val>
          <c:smooth val="0"/>
        </c:ser>
        <c:ser>
          <c:idx val="11"/>
          <c:order val="11"/>
          <c:tx>
            <c:strRef>
              <c:f>'Datos día 10'!$P$12</c:f>
              <c:strCache>
                <c:ptCount val="1"/>
                <c:pt idx="0">
                  <c:v>Tplaca (°C)</c:v>
                </c:pt>
              </c:strCache>
            </c:strRef>
          </c:tx>
          <c:marker>
            <c:symbol val="none"/>
          </c:marker>
          <c:cat>
            <c:numRef>
              <c:f>'Datos día 10'!$L$13:$L$42</c:f>
              <c:numCache>
                <c:formatCode>h:mm</c:formatCode>
                <c:ptCount val="30"/>
                <c:pt idx="0">
                  <c:v>0.43750000000000017</c:v>
                </c:pt>
                <c:pt idx="1">
                  <c:v>0.44444444444444448</c:v>
                </c:pt>
                <c:pt idx="2">
                  <c:v>0.45138888888888923</c:v>
                </c:pt>
                <c:pt idx="3">
                  <c:v>0.45833333333333326</c:v>
                </c:pt>
                <c:pt idx="4">
                  <c:v>0.46527777777777796</c:v>
                </c:pt>
                <c:pt idx="5">
                  <c:v>0.47222222222222232</c:v>
                </c:pt>
                <c:pt idx="6">
                  <c:v>0.47916666666666691</c:v>
                </c:pt>
                <c:pt idx="7">
                  <c:v>0.4861111111111111</c:v>
                </c:pt>
                <c:pt idx="8">
                  <c:v>0.49305555555555558</c:v>
                </c:pt>
                <c:pt idx="9">
                  <c:v>0.5</c:v>
                </c:pt>
                <c:pt idx="10">
                  <c:v>0.50694444444444464</c:v>
                </c:pt>
                <c:pt idx="11">
                  <c:v>0.51388888888888895</c:v>
                </c:pt>
                <c:pt idx="12">
                  <c:v>0.5208333333333337</c:v>
                </c:pt>
                <c:pt idx="13">
                  <c:v>0.52777777777777779</c:v>
                </c:pt>
                <c:pt idx="14">
                  <c:v>0.53472222222222221</c:v>
                </c:pt>
                <c:pt idx="15">
                  <c:v>0.54166666666666652</c:v>
                </c:pt>
                <c:pt idx="16">
                  <c:v>0.54861111111111105</c:v>
                </c:pt>
                <c:pt idx="17">
                  <c:v>0.55555555555555569</c:v>
                </c:pt>
                <c:pt idx="18">
                  <c:v>0.5625</c:v>
                </c:pt>
                <c:pt idx="19">
                  <c:v>0.56944444444444464</c:v>
                </c:pt>
                <c:pt idx="20">
                  <c:v>0.57638888888888895</c:v>
                </c:pt>
                <c:pt idx="21">
                  <c:v>0.58333333333333348</c:v>
                </c:pt>
                <c:pt idx="22">
                  <c:v>0.59027777777777757</c:v>
                </c:pt>
                <c:pt idx="23">
                  <c:v>0.59722222222222199</c:v>
                </c:pt>
                <c:pt idx="24">
                  <c:v>0.60416666666666652</c:v>
                </c:pt>
                <c:pt idx="25">
                  <c:v>0.61111111111111105</c:v>
                </c:pt>
                <c:pt idx="26">
                  <c:v>0.61805555555555602</c:v>
                </c:pt>
                <c:pt idx="27">
                  <c:v>0.62500000000000033</c:v>
                </c:pt>
                <c:pt idx="28">
                  <c:v>0.63194444444444486</c:v>
                </c:pt>
                <c:pt idx="29">
                  <c:v>0.63888888888888951</c:v>
                </c:pt>
              </c:numCache>
            </c:numRef>
          </c:cat>
          <c:val>
            <c:numRef>
              <c:f>'Datos día 10'!$P$13:$P$42</c:f>
              <c:numCache>
                <c:formatCode>General</c:formatCode>
                <c:ptCount val="30"/>
                <c:pt idx="0">
                  <c:v>34.700000000000003</c:v>
                </c:pt>
                <c:pt idx="1">
                  <c:v>72.400000000000006</c:v>
                </c:pt>
                <c:pt idx="2">
                  <c:v>90</c:v>
                </c:pt>
                <c:pt idx="3">
                  <c:v>87.5</c:v>
                </c:pt>
                <c:pt idx="4">
                  <c:v>91.1</c:v>
                </c:pt>
                <c:pt idx="5">
                  <c:v>99.5</c:v>
                </c:pt>
                <c:pt idx="6">
                  <c:v>103</c:v>
                </c:pt>
                <c:pt idx="7">
                  <c:v>98.8</c:v>
                </c:pt>
                <c:pt idx="8">
                  <c:v>86</c:v>
                </c:pt>
                <c:pt idx="9">
                  <c:v>94.1</c:v>
                </c:pt>
                <c:pt idx="10">
                  <c:v>92.7</c:v>
                </c:pt>
                <c:pt idx="11">
                  <c:v>92.4</c:v>
                </c:pt>
                <c:pt idx="12">
                  <c:v>97.4</c:v>
                </c:pt>
                <c:pt idx="13">
                  <c:v>84.9</c:v>
                </c:pt>
                <c:pt idx="14">
                  <c:v>89.1</c:v>
                </c:pt>
                <c:pt idx="15">
                  <c:v>90.6</c:v>
                </c:pt>
                <c:pt idx="16">
                  <c:v>93.5</c:v>
                </c:pt>
                <c:pt idx="17">
                  <c:v>95.1</c:v>
                </c:pt>
                <c:pt idx="18">
                  <c:v>92</c:v>
                </c:pt>
                <c:pt idx="19">
                  <c:v>92.6</c:v>
                </c:pt>
                <c:pt idx="20">
                  <c:v>92.2</c:v>
                </c:pt>
                <c:pt idx="21">
                  <c:v>89</c:v>
                </c:pt>
                <c:pt idx="22">
                  <c:v>92.5</c:v>
                </c:pt>
                <c:pt idx="23">
                  <c:v>89</c:v>
                </c:pt>
                <c:pt idx="24">
                  <c:v>92.2</c:v>
                </c:pt>
                <c:pt idx="25">
                  <c:v>90.1</c:v>
                </c:pt>
                <c:pt idx="26">
                  <c:v>80.599999999999994</c:v>
                </c:pt>
                <c:pt idx="27">
                  <c:v>94.4</c:v>
                </c:pt>
                <c:pt idx="28">
                  <c:v>73.7</c:v>
                </c:pt>
                <c:pt idx="29">
                  <c:v>55.6</c:v>
                </c:pt>
              </c:numCache>
            </c:numRef>
          </c:val>
          <c:smooth val="0"/>
        </c:ser>
        <c:ser>
          <c:idx val="0"/>
          <c:order val="0"/>
          <c:tx>
            <c:strRef>
              <c:f>'Datos día 10'!$M$12</c:f>
              <c:strCache>
                <c:ptCount val="1"/>
                <c:pt idx="0">
                  <c:v>TSaceite (°C)</c:v>
                </c:pt>
              </c:strCache>
            </c:strRef>
          </c:tx>
          <c:marker>
            <c:symbol val="none"/>
          </c:marker>
          <c:cat>
            <c:numRef>
              <c:f>'Datos día 10'!$L$13:$L$42</c:f>
              <c:numCache>
                <c:formatCode>h:mm</c:formatCode>
                <c:ptCount val="30"/>
                <c:pt idx="0">
                  <c:v>0.43750000000000017</c:v>
                </c:pt>
                <c:pt idx="1">
                  <c:v>0.44444444444444448</c:v>
                </c:pt>
                <c:pt idx="2">
                  <c:v>0.45138888888888923</c:v>
                </c:pt>
                <c:pt idx="3">
                  <c:v>0.45833333333333326</c:v>
                </c:pt>
                <c:pt idx="4">
                  <c:v>0.46527777777777796</c:v>
                </c:pt>
                <c:pt idx="5">
                  <c:v>0.47222222222222232</c:v>
                </c:pt>
                <c:pt idx="6">
                  <c:v>0.47916666666666691</c:v>
                </c:pt>
                <c:pt idx="7">
                  <c:v>0.4861111111111111</c:v>
                </c:pt>
                <c:pt idx="8">
                  <c:v>0.49305555555555558</c:v>
                </c:pt>
                <c:pt idx="9">
                  <c:v>0.5</c:v>
                </c:pt>
                <c:pt idx="10">
                  <c:v>0.50694444444444464</c:v>
                </c:pt>
                <c:pt idx="11">
                  <c:v>0.51388888888888895</c:v>
                </c:pt>
                <c:pt idx="12">
                  <c:v>0.5208333333333337</c:v>
                </c:pt>
                <c:pt idx="13">
                  <c:v>0.52777777777777779</c:v>
                </c:pt>
                <c:pt idx="14">
                  <c:v>0.53472222222222221</c:v>
                </c:pt>
                <c:pt idx="15">
                  <c:v>0.54166666666666652</c:v>
                </c:pt>
                <c:pt idx="16">
                  <c:v>0.54861111111111105</c:v>
                </c:pt>
                <c:pt idx="17">
                  <c:v>0.55555555555555569</c:v>
                </c:pt>
                <c:pt idx="18">
                  <c:v>0.5625</c:v>
                </c:pt>
                <c:pt idx="19">
                  <c:v>0.56944444444444464</c:v>
                </c:pt>
                <c:pt idx="20">
                  <c:v>0.57638888888888895</c:v>
                </c:pt>
                <c:pt idx="21">
                  <c:v>0.58333333333333348</c:v>
                </c:pt>
                <c:pt idx="22">
                  <c:v>0.59027777777777757</c:v>
                </c:pt>
                <c:pt idx="23">
                  <c:v>0.59722222222222199</c:v>
                </c:pt>
                <c:pt idx="24">
                  <c:v>0.60416666666666652</c:v>
                </c:pt>
                <c:pt idx="25">
                  <c:v>0.61111111111111105</c:v>
                </c:pt>
                <c:pt idx="26">
                  <c:v>0.61805555555555602</c:v>
                </c:pt>
                <c:pt idx="27">
                  <c:v>0.62500000000000033</c:v>
                </c:pt>
                <c:pt idx="28">
                  <c:v>0.63194444444444486</c:v>
                </c:pt>
                <c:pt idx="29">
                  <c:v>0.63888888888888951</c:v>
                </c:pt>
              </c:numCache>
            </c:numRef>
          </c:cat>
          <c:val>
            <c:numRef>
              <c:f>'Datos día 10'!$M$13:$M$42</c:f>
              <c:numCache>
                <c:formatCode>General</c:formatCode>
                <c:ptCount val="30"/>
                <c:pt idx="0">
                  <c:v>32</c:v>
                </c:pt>
                <c:pt idx="1">
                  <c:v>34</c:v>
                </c:pt>
                <c:pt idx="2">
                  <c:v>36</c:v>
                </c:pt>
                <c:pt idx="3">
                  <c:v>40</c:v>
                </c:pt>
                <c:pt idx="4">
                  <c:v>42</c:v>
                </c:pt>
                <c:pt idx="5">
                  <c:v>44</c:v>
                </c:pt>
                <c:pt idx="6">
                  <c:v>45</c:v>
                </c:pt>
                <c:pt idx="7">
                  <c:v>48</c:v>
                </c:pt>
                <c:pt idx="8">
                  <c:v>49</c:v>
                </c:pt>
                <c:pt idx="9">
                  <c:v>50</c:v>
                </c:pt>
                <c:pt idx="10">
                  <c:v>52</c:v>
                </c:pt>
                <c:pt idx="11">
                  <c:v>53</c:v>
                </c:pt>
                <c:pt idx="12">
                  <c:v>54</c:v>
                </c:pt>
                <c:pt idx="13">
                  <c:v>55</c:v>
                </c:pt>
                <c:pt idx="14">
                  <c:v>57</c:v>
                </c:pt>
                <c:pt idx="15">
                  <c:v>58</c:v>
                </c:pt>
                <c:pt idx="16">
                  <c:v>59</c:v>
                </c:pt>
                <c:pt idx="17">
                  <c:v>60</c:v>
                </c:pt>
                <c:pt idx="18">
                  <c:v>61</c:v>
                </c:pt>
                <c:pt idx="19">
                  <c:v>62</c:v>
                </c:pt>
                <c:pt idx="20">
                  <c:v>63</c:v>
                </c:pt>
                <c:pt idx="21">
                  <c:v>64</c:v>
                </c:pt>
                <c:pt idx="22">
                  <c:v>64</c:v>
                </c:pt>
                <c:pt idx="23">
                  <c:v>65</c:v>
                </c:pt>
                <c:pt idx="24">
                  <c:v>65</c:v>
                </c:pt>
                <c:pt idx="25">
                  <c:v>63</c:v>
                </c:pt>
                <c:pt idx="26">
                  <c:v>63</c:v>
                </c:pt>
                <c:pt idx="27">
                  <c:v>64</c:v>
                </c:pt>
                <c:pt idx="28">
                  <c:v>60</c:v>
                </c:pt>
                <c:pt idx="29">
                  <c:v>58</c:v>
                </c:pt>
              </c:numCache>
            </c:numRef>
          </c:val>
          <c:smooth val="0"/>
        </c:ser>
        <c:ser>
          <c:idx val="1"/>
          <c:order val="1"/>
          <c:tx>
            <c:strRef>
              <c:f>'Datos día 10'!$N$12</c:f>
              <c:strCache>
                <c:ptCount val="1"/>
                <c:pt idx="0">
                  <c:v>Tagua (°C)</c:v>
                </c:pt>
              </c:strCache>
            </c:strRef>
          </c:tx>
          <c:marker>
            <c:symbol val="none"/>
          </c:marker>
          <c:cat>
            <c:numRef>
              <c:f>'Datos día 10'!$L$13:$L$42</c:f>
              <c:numCache>
                <c:formatCode>h:mm</c:formatCode>
                <c:ptCount val="30"/>
                <c:pt idx="0">
                  <c:v>0.43750000000000017</c:v>
                </c:pt>
                <c:pt idx="1">
                  <c:v>0.44444444444444448</c:v>
                </c:pt>
                <c:pt idx="2">
                  <c:v>0.45138888888888923</c:v>
                </c:pt>
                <c:pt idx="3">
                  <c:v>0.45833333333333326</c:v>
                </c:pt>
                <c:pt idx="4">
                  <c:v>0.46527777777777796</c:v>
                </c:pt>
                <c:pt idx="5">
                  <c:v>0.47222222222222232</c:v>
                </c:pt>
                <c:pt idx="6">
                  <c:v>0.47916666666666691</c:v>
                </c:pt>
                <c:pt idx="7">
                  <c:v>0.4861111111111111</c:v>
                </c:pt>
                <c:pt idx="8">
                  <c:v>0.49305555555555558</c:v>
                </c:pt>
                <c:pt idx="9">
                  <c:v>0.5</c:v>
                </c:pt>
                <c:pt idx="10">
                  <c:v>0.50694444444444464</c:v>
                </c:pt>
                <c:pt idx="11">
                  <c:v>0.51388888888888895</c:v>
                </c:pt>
                <c:pt idx="12">
                  <c:v>0.5208333333333337</c:v>
                </c:pt>
                <c:pt idx="13">
                  <c:v>0.52777777777777779</c:v>
                </c:pt>
                <c:pt idx="14">
                  <c:v>0.53472222222222221</c:v>
                </c:pt>
                <c:pt idx="15">
                  <c:v>0.54166666666666652</c:v>
                </c:pt>
                <c:pt idx="16">
                  <c:v>0.54861111111111105</c:v>
                </c:pt>
                <c:pt idx="17">
                  <c:v>0.55555555555555569</c:v>
                </c:pt>
                <c:pt idx="18">
                  <c:v>0.5625</c:v>
                </c:pt>
                <c:pt idx="19">
                  <c:v>0.56944444444444464</c:v>
                </c:pt>
                <c:pt idx="20">
                  <c:v>0.57638888888888895</c:v>
                </c:pt>
                <c:pt idx="21">
                  <c:v>0.58333333333333348</c:v>
                </c:pt>
                <c:pt idx="22">
                  <c:v>0.59027777777777757</c:v>
                </c:pt>
                <c:pt idx="23">
                  <c:v>0.59722222222222199</c:v>
                </c:pt>
                <c:pt idx="24">
                  <c:v>0.60416666666666652</c:v>
                </c:pt>
                <c:pt idx="25">
                  <c:v>0.61111111111111105</c:v>
                </c:pt>
                <c:pt idx="26">
                  <c:v>0.61805555555555602</c:v>
                </c:pt>
                <c:pt idx="27">
                  <c:v>0.62500000000000033</c:v>
                </c:pt>
                <c:pt idx="28">
                  <c:v>0.63194444444444486</c:v>
                </c:pt>
                <c:pt idx="29">
                  <c:v>0.63888888888888951</c:v>
                </c:pt>
              </c:numCache>
            </c:numRef>
          </c:cat>
          <c:val>
            <c:numRef>
              <c:f>'Datos día 10'!$N$13:$N$42</c:f>
              <c:numCache>
                <c:formatCode>General</c:formatCode>
                <c:ptCount val="30"/>
                <c:pt idx="0">
                  <c:v>21.8</c:v>
                </c:pt>
                <c:pt idx="1">
                  <c:v>22.8</c:v>
                </c:pt>
                <c:pt idx="2">
                  <c:v>23.4</c:v>
                </c:pt>
                <c:pt idx="3">
                  <c:v>25.3</c:v>
                </c:pt>
                <c:pt idx="4">
                  <c:v>27.3</c:v>
                </c:pt>
                <c:pt idx="5">
                  <c:v>29.2</c:v>
                </c:pt>
                <c:pt idx="6">
                  <c:v>30.7</c:v>
                </c:pt>
                <c:pt idx="7">
                  <c:v>32.1</c:v>
                </c:pt>
                <c:pt idx="8">
                  <c:v>33.9</c:v>
                </c:pt>
                <c:pt idx="9">
                  <c:v>35.1</c:v>
                </c:pt>
                <c:pt idx="10">
                  <c:v>37.300000000000004</c:v>
                </c:pt>
                <c:pt idx="11">
                  <c:v>39.800000000000004</c:v>
                </c:pt>
                <c:pt idx="12">
                  <c:v>42.5</c:v>
                </c:pt>
                <c:pt idx="13">
                  <c:v>44.9</c:v>
                </c:pt>
                <c:pt idx="14">
                  <c:v>46.8</c:v>
                </c:pt>
                <c:pt idx="15">
                  <c:v>47.6</c:v>
                </c:pt>
                <c:pt idx="16">
                  <c:v>49.5</c:v>
                </c:pt>
                <c:pt idx="17">
                  <c:v>50</c:v>
                </c:pt>
                <c:pt idx="18">
                  <c:v>51.1</c:v>
                </c:pt>
                <c:pt idx="19">
                  <c:v>52.6</c:v>
                </c:pt>
                <c:pt idx="20">
                  <c:v>53</c:v>
                </c:pt>
                <c:pt idx="21">
                  <c:v>53.8</c:v>
                </c:pt>
                <c:pt idx="22">
                  <c:v>54.7</c:v>
                </c:pt>
                <c:pt idx="23">
                  <c:v>55.8</c:v>
                </c:pt>
                <c:pt idx="24">
                  <c:v>56.3</c:v>
                </c:pt>
                <c:pt idx="25">
                  <c:v>57.1</c:v>
                </c:pt>
                <c:pt idx="26">
                  <c:v>57.2</c:v>
                </c:pt>
                <c:pt idx="27">
                  <c:v>57.7</c:v>
                </c:pt>
                <c:pt idx="28">
                  <c:v>58.3</c:v>
                </c:pt>
                <c:pt idx="29">
                  <c:v>58.2</c:v>
                </c:pt>
              </c:numCache>
            </c:numRef>
          </c:val>
          <c:smooth val="0"/>
        </c:ser>
        <c:ser>
          <c:idx val="2"/>
          <c:order val="2"/>
          <c:tx>
            <c:strRef>
              <c:f>'Datos día 10'!$O$12</c:f>
              <c:strCache>
                <c:ptCount val="1"/>
                <c:pt idx="0">
                  <c:v>Tambiente (°C)</c:v>
                </c:pt>
              </c:strCache>
            </c:strRef>
          </c:tx>
          <c:marker>
            <c:symbol val="none"/>
          </c:marker>
          <c:cat>
            <c:numRef>
              <c:f>'Datos día 10'!$L$13:$L$42</c:f>
              <c:numCache>
                <c:formatCode>h:mm</c:formatCode>
                <c:ptCount val="30"/>
                <c:pt idx="0">
                  <c:v>0.43750000000000017</c:v>
                </c:pt>
                <c:pt idx="1">
                  <c:v>0.44444444444444448</c:v>
                </c:pt>
                <c:pt idx="2">
                  <c:v>0.45138888888888923</c:v>
                </c:pt>
                <c:pt idx="3">
                  <c:v>0.45833333333333326</c:v>
                </c:pt>
                <c:pt idx="4">
                  <c:v>0.46527777777777796</c:v>
                </c:pt>
                <c:pt idx="5">
                  <c:v>0.47222222222222232</c:v>
                </c:pt>
                <c:pt idx="6">
                  <c:v>0.47916666666666691</c:v>
                </c:pt>
                <c:pt idx="7">
                  <c:v>0.4861111111111111</c:v>
                </c:pt>
                <c:pt idx="8">
                  <c:v>0.49305555555555558</c:v>
                </c:pt>
                <c:pt idx="9">
                  <c:v>0.5</c:v>
                </c:pt>
                <c:pt idx="10">
                  <c:v>0.50694444444444464</c:v>
                </c:pt>
                <c:pt idx="11">
                  <c:v>0.51388888888888895</c:v>
                </c:pt>
                <c:pt idx="12">
                  <c:v>0.5208333333333337</c:v>
                </c:pt>
                <c:pt idx="13">
                  <c:v>0.52777777777777779</c:v>
                </c:pt>
                <c:pt idx="14">
                  <c:v>0.53472222222222221</c:v>
                </c:pt>
                <c:pt idx="15">
                  <c:v>0.54166666666666652</c:v>
                </c:pt>
                <c:pt idx="16">
                  <c:v>0.54861111111111105</c:v>
                </c:pt>
                <c:pt idx="17">
                  <c:v>0.55555555555555569</c:v>
                </c:pt>
                <c:pt idx="18">
                  <c:v>0.5625</c:v>
                </c:pt>
                <c:pt idx="19">
                  <c:v>0.56944444444444464</c:v>
                </c:pt>
                <c:pt idx="20">
                  <c:v>0.57638888888888895</c:v>
                </c:pt>
                <c:pt idx="21">
                  <c:v>0.58333333333333348</c:v>
                </c:pt>
                <c:pt idx="22">
                  <c:v>0.59027777777777757</c:v>
                </c:pt>
                <c:pt idx="23">
                  <c:v>0.59722222222222199</c:v>
                </c:pt>
                <c:pt idx="24">
                  <c:v>0.60416666666666652</c:v>
                </c:pt>
                <c:pt idx="25">
                  <c:v>0.61111111111111105</c:v>
                </c:pt>
                <c:pt idx="26">
                  <c:v>0.61805555555555602</c:v>
                </c:pt>
                <c:pt idx="27">
                  <c:v>0.62500000000000033</c:v>
                </c:pt>
                <c:pt idx="28">
                  <c:v>0.63194444444444486</c:v>
                </c:pt>
                <c:pt idx="29">
                  <c:v>0.63888888888888951</c:v>
                </c:pt>
              </c:numCache>
            </c:numRef>
          </c:cat>
          <c:val>
            <c:numRef>
              <c:f>'Datos día 10'!$O$13:$O$42</c:f>
              <c:numCache>
                <c:formatCode>General</c:formatCode>
                <c:ptCount val="30"/>
                <c:pt idx="0">
                  <c:v>24.1</c:v>
                </c:pt>
                <c:pt idx="1">
                  <c:v>23.7</c:v>
                </c:pt>
                <c:pt idx="2">
                  <c:v>24.5</c:v>
                </c:pt>
                <c:pt idx="3">
                  <c:v>24.5</c:v>
                </c:pt>
                <c:pt idx="4">
                  <c:v>24.7</c:v>
                </c:pt>
                <c:pt idx="5">
                  <c:v>24.4</c:v>
                </c:pt>
                <c:pt idx="6">
                  <c:v>24.8</c:v>
                </c:pt>
                <c:pt idx="7">
                  <c:v>25.3</c:v>
                </c:pt>
                <c:pt idx="8">
                  <c:v>26.5</c:v>
                </c:pt>
                <c:pt idx="9">
                  <c:v>26.6</c:v>
                </c:pt>
                <c:pt idx="10">
                  <c:v>26.1</c:v>
                </c:pt>
                <c:pt idx="11">
                  <c:v>26.7</c:v>
                </c:pt>
                <c:pt idx="12">
                  <c:v>27.4</c:v>
                </c:pt>
                <c:pt idx="13">
                  <c:v>26.7</c:v>
                </c:pt>
                <c:pt idx="14">
                  <c:v>27.1</c:v>
                </c:pt>
                <c:pt idx="15">
                  <c:v>29.2</c:v>
                </c:pt>
                <c:pt idx="16">
                  <c:v>31.1</c:v>
                </c:pt>
                <c:pt idx="17">
                  <c:v>29.2</c:v>
                </c:pt>
                <c:pt idx="18">
                  <c:v>29.2</c:v>
                </c:pt>
                <c:pt idx="19">
                  <c:v>34.1</c:v>
                </c:pt>
                <c:pt idx="20">
                  <c:v>32</c:v>
                </c:pt>
                <c:pt idx="21">
                  <c:v>29.5</c:v>
                </c:pt>
                <c:pt idx="22">
                  <c:v>29.6</c:v>
                </c:pt>
                <c:pt idx="23">
                  <c:v>29.1</c:v>
                </c:pt>
                <c:pt idx="24">
                  <c:v>29.9</c:v>
                </c:pt>
                <c:pt idx="25">
                  <c:v>29.4</c:v>
                </c:pt>
                <c:pt idx="26">
                  <c:v>28.4</c:v>
                </c:pt>
                <c:pt idx="27">
                  <c:v>29.2</c:v>
                </c:pt>
                <c:pt idx="28">
                  <c:v>28.2</c:v>
                </c:pt>
                <c:pt idx="29">
                  <c:v>27.5</c:v>
                </c:pt>
              </c:numCache>
            </c:numRef>
          </c:val>
          <c:smooth val="0"/>
        </c:ser>
        <c:ser>
          <c:idx val="3"/>
          <c:order val="3"/>
          <c:tx>
            <c:strRef>
              <c:f>'Datos día 10'!$P$12</c:f>
              <c:strCache>
                <c:ptCount val="1"/>
                <c:pt idx="0">
                  <c:v>Tplaca (°C)</c:v>
                </c:pt>
              </c:strCache>
            </c:strRef>
          </c:tx>
          <c:marker>
            <c:symbol val="none"/>
          </c:marker>
          <c:cat>
            <c:numRef>
              <c:f>'Datos día 10'!$L$13:$L$42</c:f>
              <c:numCache>
                <c:formatCode>h:mm</c:formatCode>
                <c:ptCount val="30"/>
                <c:pt idx="0">
                  <c:v>0.43750000000000017</c:v>
                </c:pt>
                <c:pt idx="1">
                  <c:v>0.44444444444444448</c:v>
                </c:pt>
                <c:pt idx="2">
                  <c:v>0.45138888888888923</c:v>
                </c:pt>
                <c:pt idx="3">
                  <c:v>0.45833333333333326</c:v>
                </c:pt>
                <c:pt idx="4">
                  <c:v>0.46527777777777796</c:v>
                </c:pt>
                <c:pt idx="5">
                  <c:v>0.47222222222222232</c:v>
                </c:pt>
                <c:pt idx="6">
                  <c:v>0.47916666666666691</c:v>
                </c:pt>
                <c:pt idx="7">
                  <c:v>0.4861111111111111</c:v>
                </c:pt>
                <c:pt idx="8">
                  <c:v>0.49305555555555558</c:v>
                </c:pt>
                <c:pt idx="9">
                  <c:v>0.5</c:v>
                </c:pt>
                <c:pt idx="10">
                  <c:v>0.50694444444444464</c:v>
                </c:pt>
                <c:pt idx="11">
                  <c:v>0.51388888888888895</c:v>
                </c:pt>
                <c:pt idx="12">
                  <c:v>0.5208333333333337</c:v>
                </c:pt>
                <c:pt idx="13">
                  <c:v>0.52777777777777779</c:v>
                </c:pt>
                <c:pt idx="14">
                  <c:v>0.53472222222222221</c:v>
                </c:pt>
                <c:pt idx="15">
                  <c:v>0.54166666666666652</c:v>
                </c:pt>
                <c:pt idx="16">
                  <c:v>0.54861111111111105</c:v>
                </c:pt>
                <c:pt idx="17">
                  <c:v>0.55555555555555569</c:v>
                </c:pt>
                <c:pt idx="18">
                  <c:v>0.5625</c:v>
                </c:pt>
                <c:pt idx="19">
                  <c:v>0.56944444444444464</c:v>
                </c:pt>
                <c:pt idx="20">
                  <c:v>0.57638888888888895</c:v>
                </c:pt>
                <c:pt idx="21">
                  <c:v>0.58333333333333348</c:v>
                </c:pt>
                <c:pt idx="22">
                  <c:v>0.59027777777777757</c:v>
                </c:pt>
                <c:pt idx="23">
                  <c:v>0.59722222222222199</c:v>
                </c:pt>
                <c:pt idx="24">
                  <c:v>0.60416666666666652</c:v>
                </c:pt>
                <c:pt idx="25">
                  <c:v>0.61111111111111105</c:v>
                </c:pt>
                <c:pt idx="26">
                  <c:v>0.61805555555555602</c:v>
                </c:pt>
                <c:pt idx="27">
                  <c:v>0.62500000000000033</c:v>
                </c:pt>
                <c:pt idx="28">
                  <c:v>0.63194444444444486</c:v>
                </c:pt>
                <c:pt idx="29">
                  <c:v>0.63888888888888951</c:v>
                </c:pt>
              </c:numCache>
            </c:numRef>
          </c:cat>
          <c:val>
            <c:numRef>
              <c:f>'Datos día 10'!$P$13:$P$42</c:f>
              <c:numCache>
                <c:formatCode>General</c:formatCode>
                <c:ptCount val="30"/>
                <c:pt idx="0">
                  <c:v>34.700000000000003</c:v>
                </c:pt>
                <c:pt idx="1">
                  <c:v>72.400000000000006</c:v>
                </c:pt>
                <c:pt idx="2">
                  <c:v>90</c:v>
                </c:pt>
                <c:pt idx="3">
                  <c:v>87.5</c:v>
                </c:pt>
                <c:pt idx="4">
                  <c:v>91.1</c:v>
                </c:pt>
                <c:pt idx="5">
                  <c:v>99.5</c:v>
                </c:pt>
                <c:pt idx="6">
                  <c:v>103</c:v>
                </c:pt>
                <c:pt idx="7">
                  <c:v>98.8</c:v>
                </c:pt>
                <c:pt idx="8">
                  <c:v>86</c:v>
                </c:pt>
                <c:pt idx="9">
                  <c:v>94.1</c:v>
                </c:pt>
                <c:pt idx="10">
                  <c:v>92.7</c:v>
                </c:pt>
                <c:pt idx="11">
                  <c:v>92.4</c:v>
                </c:pt>
                <c:pt idx="12">
                  <c:v>97.4</c:v>
                </c:pt>
                <c:pt idx="13">
                  <c:v>84.9</c:v>
                </c:pt>
                <c:pt idx="14">
                  <c:v>89.1</c:v>
                </c:pt>
                <c:pt idx="15">
                  <c:v>90.6</c:v>
                </c:pt>
                <c:pt idx="16">
                  <c:v>93.5</c:v>
                </c:pt>
                <c:pt idx="17">
                  <c:v>95.1</c:v>
                </c:pt>
                <c:pt idx="18">
                  <c:v>92</c:v>
                </c:pt>
                <c:pt idx="19">
                  <c:v>92.6</c:v>
                </c:pt>
                <c:pt idx="20">
                  <c:v>92.2</c:v>
                </c:pt>
                <c:pt idx="21">
                  <c:v>89</c:v>
                </c:pt>
                <c:pt idx="22">
                  <c:v>92.5</c:v>
                </c:pt>
                <c:pt idx="23">
                  <c:v>89</c:v>
                </c:pt>
                <c:pt idx="24">
                  <c:v>92.2</c:v>
                </c:pt>
                <c:pt idx="25">
                  <c:v>90.1</c:v>
                </c:pt>
                <c:pt idx="26">
                  <c:v>80.599999999999994</c:v>
                </c:pt>
                <c:pt idx="27">
                  <c:v>94.4</c:v>
                </c:pt>
                <c:pt idx="28">
                  <c:v>73.7</c:v>
                </c:pt>
                <c:pt idx="29">
                  <c:v>55.6</c:v>
                </c:pt>
              </c:numCache>
            </c:numRef>
          </c:val>
          <c:smooth val="0"/>
        </c:ser>
        <c:dLbls>
          <c:showLegendKey val="0"/>
          <c:showVal val="0"/>
          <c:showCatName val="0"/>
          <c:showSerName val="0"/>
          <c:showPercent val="0"/>
          <c:showBubbleSize val="0"/>
        </c:dLbls>
        <c:marker val="1"/>
        <c:smooth val="0"/>
        <c:axId val="89266816"/>
        <c:axId val="89330048"/>
      </c:lineChart>
      <c:catAx>
        <c:axId val="89266816"/>
        <c:scaling>
          <c:orientation val="minMax"/>
        </c:scaling>
        <c:delete val="0"/>
        <c:axPos val="b"/>
        <c:numFmt formatCode="h:mm" sourceLinked="1"/>
        <c:majorTickMark val="none"/>
        <c:minorTickMark val="none"/>
        <c:tickLblPos val="nextTo"/>
        <c:crossAx val="89330048"/>
        <c:crosses val="autoZero"/>
        <c:auto val="0"/>
        <c:lblAlgn val="ctr"/>
        <c:lblOffset val="100"/>
        <c:noMultiLvlLbl val="0"/>
      </c:catAx>
      <c:valAx>
        <c:axId val="89330048"/>
        <c:scaling>
          <c:orientation val="minMax"/>
        </c:scaling>
        <c:delete val="0"/>
        <c:axPos val="l"/>
        <c:majorGridlines/>
        <c:title>
          <c:tx>
            <c:rich>
              <a:bodyPr/>
              <a:lstStyle/>
              <a:p>
                <a:pPr>
                  <a:defRPr/>
                </a:pPr>
                <a:r>
                  <a:rPr lang="es-EC"/>
                  <a:t>Temperatura,</a:t>
                </a:r>
                <a:r>
                  <a:rPr lang="es-EC" baseline="0"/>
                  <a:t> (°C)</a:t>
                </a:r>
                <a:endParaRPr lang="es-EC"/>
              </a:p>
            </c:rich>
          </c:tx>
          <c:layout/>
          <c:overlay val="0"/>
        </c:title>
        <c:numFmt formatCode="General" sourceLinked="1"/>
        <c:majorTickMark val="none"/>
        <c:minorTickMark val="none"/>
        <c:tickLblPos val="nextTo"/>
        <c:crossAx val="89266816"/>
        <c:crosses val="autoZero"/>
        <c:crossBetween val="between"/>
      </c:valAx>
    </c:plotArea>
    <c:legend>
      <c:legendPos val="r"/>
      <c:legendEntry>
        <c:idx val="0"/>
        <c:delete val="1"/>
      </c:legendEntry>
      <c:legendEntry>
        <c:idx val="1"/>
        <c:delete val="1"/>
      </c:legendEntry>
      <c:legendEntry>
        <c:idx val="2"/>
        <c:delete val="1"/>
      </c:legendEntry>
      <c:legendEntry>
        <c:idx val="3"/>
        <c:delete val="1"/>
      </c:legendEntry>
      <c:legendEntry>
        <c:idx val="4"/>
        <c:delete val="1"/>
      </c:legendEntry>
      <c:legendEntry>
        <c:idx val="5"/>
        <c:delete val="1"/>
      </c:legendEntry>
      <c:legendEntry>
        <c:idx val="6"/>
        <c:delete val="1"/>
      </c:legendEntry>
      <c:legendEntry>
        <c:idx val="7"/>
        <c:delete val="1"/>
      </c:legendEntry>
      <c:layout>
        <c:manualLayout>
          <c:xMode val="edge"/>
          <c:yMode val="edge"/>
          <c:x val="0.71757772072801618"/>
          <c:y val="0.27907794134428854"/>
          <c:w val="0.26491680881246515"/>
          <c:h val="0.34942827798699078"/>
        </c:manualLayout>
      </c:layout>
      <c:overlay val="0"/>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defRPr/>
            </a:pPr>
            <a:r>
              <a:rPr lang="en-US"/>
              <a:t>Variación de la Irradiancia en el día </a:t>
            </a:r>
          </a:p>
        </c:rich>
      </c:tx>
      <c:layout/>
      <c:overlay val="0"/>
    </c:title>
    <c:autoTitleDeleted val="0"/>
    <c:plotArea>
      <c:layout>
        <c:manualLayout>
          <c:layoutTarget val="inner"/>
          <c:xMode val="edge"/>
          <c:yMode val="edge"/>
          <c:x val="0.15905796150481191"/>
          <c:y val="0.19256437069970142"/>
          <c:w val="0.80261723534558216"/>
          <c:h val="0.45935076699483407"/>
        </c:manualLayout>
      </c:layout>
      <c:lineChart>
        <c:grouping val="standard"/>
        <c:varyColors val="0"/>
        <c:ser>
          <c:idx val="1"/>
          <c:order val="1"/>
          <c:tx>
            <c:strRef>
              <c:f>'Datos día 10'!$S$12</c:f>
              <c:strCache>
                <c:ptCount val="1"/>
                <c:pt idx="0">
                  <c:v>IH (W/m^2)</c:v>
                </c:pt>
              </c:strCache>
            </c:strRef>
          </c:tx>
          <c:marker>
            <c:symbol val="none"/>
          </c:marker>
          <c:cat>
            <c:numRef>
              <c:f>'Datos día 10'!$R$13:$R$42</c:f>
              <c:numCache>
                <c:formatCode>h:mm</c:formatCode>
                <c:ptCount val="30"/>
                <c:pt idx="0">
                  <c:v>0.43750000000000017</c:v>
                </c:pt>
                <c:pt idx="1">
                  <c:v>0.44444444444444442</c:v>
                </c:pt>
                <c:pt idx="2">
                  <c:v>0.45138888888888923</c:v>
                </c:pt>
                <c:pt idx="3">
                  <c:v>0.45833333333333326</c:v>
                </c:pt>
                <c:pt idx="4">
                  <c:v>0.46527777777777796</c:v>
                </c:pt>
                <c:pt idx="5">
                  <c:v>0.47222222222222232</c:v>
                </c:pt>
                <c:pt idx="6">
                  <c:v>0.47916666666666691</c:v>
                </c:pt>
                <c:pt idx="7">
                  <c:v>0.4861111111111111</c:v>
                </c:pt>
                <c:pt idx="8">
                  <c:v>0.49305555555555558</c:v>
                </c:pt>
                <c:pt idx="9">
                  <c:v>0.5</c:v>
                </c:pt>
                <c:pt idx="10">
                  <c:v>0.50694444444444464</c:v>
                </c:pt>
                <c:pt idx="11">
                  <c:v>0.51388888888888895</c:v>
                </c:pt>
                <c:pt idx="12">
                  <c:v>0.5208333333333337</c:v>
                </c:pt>
                <c:pt idx="13">
                  <c:v>0.52777777777777779</c:v>
                </c:pt>
                <c:pt idx="14">
                  <c:v>0.53472222222222221</c:v>
                </c:pt>
                <c:pt idx="15">
                  <c:v>0.54166666666666652</c:v>
                </c:pt>
                <c:pt idx="16">
                  <c:v>0.54861111111111105</c:v>
                </c:pt>
                <c:pt idx="17">
                  <c:v>0.55555555555555569</c:v>
                </c:pt>
                <c:pt idx="18">
                  <c:v>0.5625</c:v>
                </c:pt>
                <c:pt idx="19">
                  <c:v>0.56944444444444464</c:v>
                </c:pt>
                <c:pt idx="20">
                  <c:v>0.57638888888888895</c:v>
                </c:pt>
                <c:pt idx="21">
                  <c:v>0.58333333333333337</c:v>
                </c:pt>
                <c:pt idx="22">
                  <c:v>0.59027777777777757</c:v>
                </c:pt>
                <c:pt idx="23">
                  <c:v>0.59722222222222188</c:v>
                </c:pt>
                <c:pt idx="24">
                  <c:v>0.60416666666666652</c:v>
                </c:pt>
                <c:pt idx="25">
                  <c:v>0.61111111111111105</c:v>
                </c:pt>
                <c:pt idx="26">
                  <c:v>0.61805555555555602</c:v>
                </c:pt>
                <c:pt idx="27">
                  <c:v>0.62500000000000033</c:v>
                </c:pt>
                <c:pt idx="28">
                  <c:v>0.63194444444444486</c:v>
                </c:pt>
                <c:pt idx="29">
                  <c:v>0.63888888888888951</c:v>
                </c:pt>
              </c:numCache>
            </c:numRef>
          </c:cat>
          <c:val>
            <c:numRef>
              <c:f>'Datos día 10'!$S$13:$S$42</c:f>
              <c:numCache>
                <c:formatCode>General</c:formatCode>
                <c:ptCount val="30"/>
                <c:pt idx="0">
                  <c:v>830</c:v>
                </c:pt>
                <c:pt idx="1">
                  <c:v>860</c:v>
                </c:pt>
                <c:pt idx="2">
                  <c:v>860</c:v>
                </c:pt>
                <c:pt idx="3">
                  <c:v>890</c:v>
                </c:pt>
                <c:pt idx="4">
                  <c:v>870</c:v>
                </c:pt>
                <c:pt idx="5">
                  <c:v>910</c:v>
                </c:pt>
                <c:pt idx="6">
                  <c:v>940</c:v>
                </c:pt>
                <c:pt idx="7">
                  <c:v>930</c:v>
                </c:pt>
                <c:pt idx="8">
                  <c:v>950</c:v>
                </c:pt>
                <c:pt idx="9">
                  <c:v>970</c:v>
                </c:pt>
                <c:pt idx="10">
                  <c:v>940</c:v>
                </c:pt>
                <c:pt idx="11">
                  <c:v>960</c:v>
                </c:pt>
                <c:pt idx="12">
                  <c:v>1095</c:v>
                </c:pt>
                <c:pt idx="13">
                  <c:v>960</c:v>
                </c:pt>
                <c:pt idx="14">
                  <c:v>944</c:v>
                </c:pt>
                <c:pt idx="15">
                  <c:v>1095</c:v>
                </c:pt>
                <c:pt idx="16">
                  <c:v>1096</c:v>
                </c:pt>
                <c:pt idx="17">
                  <c:v>980</c:v>
                </c:pt>
                <c:pt idx="18">
                  <c:v>950</c:v>
                </c:pt>
                <c:pt idx="19">
                  <c:v>930</c:v>
                </c:pt>
                <c:pt idx="20">
                  <c:v>915</c:v>
                </c:pt>
                <c:pt idx="21">
                  <c:v>840</c:v>
                </c:pt>
                <c:pt idx="22">
                  <c:v>890</c:v>
                </c:pt>
                <c:pt idx="23">
                  <c:v>870</c:v>
                </c:pt>
                <c:pt idx="24">
                  <c:v>850</c:v>
                </c:pt>
                <c:pt idx="25">
                  <c:v>930</c:v>
                </c:pt>
                <c:pt idx="26">
                  <c:v>834</c:v>
                </c:pt>
                <c:pt idx="27">
                  <c:v>890</c:v>
                </c:pt>
                <c:pt idx="28">
                  <c:v>250</c:v>
                </c:pt>
                <c:pt idx="29">
                  <c:v>300</c:v>
                </c:pt>
              </c:numCache>
            </c:numRef>
          </c:val>
          <c:smooth val="0"/>
        </c:ser>
        <c:ser>
          <c:idx val="0"/>
          <c:order val="0"/>
          <c:tx>
            <c:strRef>
              <c:f>'Datos día 10'!$S$12</c:f>
              <c:strCache>
                <c:ptCount val="1"/>
                <c:pt idx="0">
                  <c:v>IH (W/m^2)</c:v>
                </c:pt>
              </c:strCache>
            </c:strRef>
          </c:tx>
          <c:marker>
            <c:symbol val="none"/>
          </c:marker>
          <c:dLbls>
            <c:dLbl>
              <c:idx val="29"/>
              <c:layout>
                <c:manualLayout>
                  <c:x val="-0.52222222222222192"/>
                  <c:y val="-0.22365768704384487"/>
                </c:manualLayout>
              </c:layout>
              <c:tx>
                <c:rich>
                  <a:bodyPr/>
                  <a:lstStyle/>
                  <a:p>
                    <a:r>
                      <a:rPr lang="en-US"/>
                      <a:t>IH (W/m^2); 1096</a:t>
                    </a:r>
                  </a:p>
                  <a:p>
                    <a:endParaRPr lang="en-US"/>
                  </a:p>
                </c:rich>
              </c:tx>
              <c:dLblPos val="r"/>
              <c:showLegendKey val="0"/>
              <c:showVal val="1"/>
              <c:showCatName val="0"/>
              <c:showSerName val="1"/>
              <c:showPercent val="0"/>
              <c:showBubbleSize val="0"/>
            </c:dLbl>
            <c:showLegendKey val="0"/>
            <c:showVal val="0"/>
            <c:showCatName val="0"/>
            <c:showSerName val="0"/>
            <c:showPercent val="0"/>
            <c:showBubbleSize val="0"/>
          </c:dLbls>
          <c:cat>
            <c:numRef>
              <c:f>'Datos día 10'!$R$13:$R$42</c:f>
              <c:numCache>
                <c:formatCode>h:mm</c:formatCode>
                <c:ptCount val="30"/>
                <c:pt idx="0">
                  <c:v>0.43750000000000017</c:v>
                </c:pt>
                <c:pt idx="1">
                  <c:v>0.44444444444444442</c:v>
                </c:pt>
                <c:pt idx="2">
                  <c:v>0.45138888888888923</c:v>
                </c:pt>
                <c:pt idx="3">
                  <c:v>0.45833333333333326</c:v>
                </c:pt>
                <c:pt idx="4">
                  <c:v>0.46527777777777796</c:v>
                </c:pt>
                <c:pt idx="5">
                  <c:v>0.47222222222222232</c:v>
                </c:pt>
                <c:pt idx="6">
                  <c:v>0.47916666666666691</c:v>
                </c:pt>
                <c:pt idx="7">
                  <c:v>0.4861111111111111</c:v>
                </c:pt>
                <c:pt idx="8">
                  <c:v>0.49305555555555558</c:v>
                </c:pt>
                <c:pt idx="9">
                  <c:v>0.5</c:v>
                </c:pt>
                <c:pt idx="10">
                  <c:v>0.50694444444444464</c:v>
                </c:pt>
                <c:pt idx="11">
                  <c:v>0.51388888888888895</c:v>
                </c:pt>
                <c:pt idx="12">
                  <c:v>0.5208333333333337</c:v>
                </c:pt>
                <c:pt idx="13">
                  <c:v>0.52777777777777779</c:v>
                </c:pt>
                <c:pt idx="14">
                  <c:v>0.53472222222222221</c:v>
                </c:pt>
                <c:pt idx="15">
                  <c:v>0.54166666666666652</c:v>
                </c:pt>
                <c:pt idx="16">
                  <c:v>0.54861111111111105</c:v>
                </c:pt>
                <c:pt idx="17">
                  <c:v>0.55555555555555569</c:v>
                </c:pt>
                <c:pt idx="18">
                  <c:v>0.5625</c:v>
                </c:pt>
                <c:pt idx="19">
                  <c:v>0.56944444444444464</c:v>
                </c:pt>
                <c:pt idx="20">
                  <c:v>0.57638888888888895</c:v>
                </c:pt>
                <c:pt idx="21">
                  <c:v>0.58333333333333337</c:v>
                </c:pt>
                <c:pt idx="22">
                  <c:v>0.59027777777777757</c:v>
                </c:pt>
                <c:pt idx="23">
                  <c:v>0.59722222222222188</c:v>
                </c:pt>
                <c:pt idx="24">
                  <c:v>0.60416666666666652</c:v>
                </c:pt>
                <c:pt idx="25">
                  <c:v>0.61111111111111105</c:v>
                </c:pt>
                <c:pt idx="26">
                  <c:v>0.61805555555555602</c:v>
                </c:pt>
                <c:pt idx="27">
                  <c:v>0.62500000000000033</c:v>
                </c:pt>
                <c:pt idx="28">
                  <c:v>0.63194444444444486</c:v>
                </c:pt>
                <c:pt idx="29">
                  <c:v>0.63888888888888951</c:v>
                </c:pt>
              </c:numCache>
            </c:numRef>
          </c:cat>
          <c:val>
            <c:numRef>
              <c:f>'Datos día 10'!$S$13:$S$42</c:f>
              <c:numCache>
                <c:formatCode>General</c:formatCode>
                <c:ptCount val="30"/>
                <c:pt idx="0">
                  <c:v>830</c:v>
                </c:pt>
                <c:pt idx="1">
                  <c:v>860</c:v>
                </c:pt>
                <c:pt idx="2">
                  <c:v>860</c:v>
                </c:pt>
                <c:pt idx="3">
                  <c:v>890</c:v>
                </c:pt>
                <c:pt idx="4">
                  <c:v>870</c:v>
                </c:pt>
                <c:pt idx="5">
                  <c:v>910</c:v>
                </c:pt>
                <c:pt idx="6">
                  <c:v>940</c:v>
                </c:pt>
                <c:pt idx="7">
                  <c:v>930</c:v>
                </c:pt>
                <c:pt idx="8">
                  <c:v>950</c:v>
                </c:pt>
                <c:pt idx="9">
                  <c:v>970</c:v>
                </c:pt>
                <c:pt idx="10">
                  <c:v>940</c:v>
                </c:pt>
                <c:pt idx="11">
                  <c:v>960</c:v>
                </c:pt>
                <c:pt idx="12">
                  <c:v>1095</c:v>
                </c:pt>
                <c:pt idx="13">
                  <c:v>960</c:v>
                </c:pt>
                <c:pt idx="14">
                  <c:v>944</c:v>
                </c:pt>
                <c:pt idx="15">
                  <c:v>1095</c:v>
                </c:pt>
                <c:pt idx="16">
                  <c:v>1096</c:v>
                </c:pt>
                <c:pt idx="17">
                  <c:v>980</c:v>
                </c:pt>
                <c:pt idx="18">
                  <c:v>950</c:v>
                </c:pt>
                <c:pt idx="19">
                  <c:v>930</c:v>
                </c:pt>
                <c:pt idx="20">
                  <c:v>915</c:v>
                </c:pt>
                <c:pt idx="21">
                  <c:v>840</c:v>
                </c:pt>
                <c:pt idx="22">
                  <c:v>890</c:v>
                </c:pt>
                <c:pt idx="23">
                  <c:v>870</c:v>
                </c:pt>
                <c:pt idx="24">
                  <c:v>850</c:v>
                </c:pt>
                <c:pt idx="25">
                  <c:v>930</c:v>
                </c:pt>
                <c:pt idx="26">
                  <c:v>834</c:v>
                </c:pt>
                <c:pt idx="27">
                  <c:v>890</c:v>
                </c:pt>
                <c:pt idx="28">
                  <c:v>250</c:v>
                </c:pt>
                <c:pt idx="29">
                  <c:v>300</c:v>
                </c:pt>
              </c:numCache>
            </c:numRef>
          </c:val>
          <c:smooth val="0"/>
        </c:ser>
        <c:dLbls>
          <c:showLegendKey val="0"/>
          <c:showVal val="0"/>
          <c:showCatName val="0"/>
          <c:showSerName val="0"/>
          <c:showPercent val="0"/>
          <c:showBubbleSize val="0"/>
        </c:dLbls>
        <c:marker val="1"/>
        <c:smooth val="0"/>
        <c:axId val="204732288"/>
        <c:axId val="205803520"/>
      </c:lineChart>
      <c:catAx>
        <c:axId val="204732288"/>
        <c:scaling>
          <c:orientation val="minMax"/>
        </c:scaling>
        <c:delete val="0"/>
        <c:axPos val="b"/>
        <c:title>
          <c:tx>
            <c:rich>
              <a:bodyPr/>
              <a:lstStyle/>
              <a:p>
                <a:pPr>
                  <a:defRPr/>
                </a:pPr>
                <a:r>
                  <a:rPr lang="es-EC"/>
                  <a:t>Hora</a:t>
                </a:r>
              </a:p>
            </c:rich>
          </c:tx>
          <c:layout/>
          <c:overlay val="0"/>
        </c:title>
        <c:numFmt formatCode="h:mm" sourceLinked="1"/>
        <c:majorTickMark val="none"/>
        <c:minorTickMark val="none"/>
        <c:tickLblPos val="nextTo"/>
        <c:crossAx val="205803520"/>
        <c:crosses val="autoZero"/>
        <c:auto val="1"/>
        <c:lblAlgn val="ctr"/>
        <c:lblOffset val="100"/>
        <c:noMultiLvlLbl val="0"/>
      </c:catAx>
      <c:valAx>
        <c:axId val="205803520"/>
        <c:scaling>
          <c:orientation val="minMax"/>
        </c:scaling>
        <c:delete val="0"/>
        <c:axPos val="l"/>
        <c:majorGridlines/>
        <c:title>
          <c:tx>
            <c:rich>
              <a:bodyPr/>
              <a:lstStyle/>
              <a:p>
                <a:pPr>
                  <a:defRPr/>
                </a:pPr>
                <a:r>
                  <a:rPr lang="es-EC"/>
                  <a:t>Irradiación (W/m^2)</a:t>
                </a:r>
              </a:p>
            </c:rich>
          </c:tx>
          <c:layout>
            <c:manualLayout>
              <c:xMode val="edge"/>
              <c:yMode val="edge"/>
              <c:x val="2.222222222222224E-2"/>
              <c:y val="0.27556466899970866"/>
            </c:manualLayout>
          </c:layout>
          <c:overlay val="0"/>
        </c:title>
        <c:numFmt formatCode="General" sourceLinked="1"/>
        <c:majorTickMark val="none"/>
        <c:minorTickMark val="none"/>
        <c:tickLblPos val="nextTo"/>
        <c:crossAx val="204732288"/>
        <c:crosses val="autoZero"/>
        <c:crossBetween val="between"/>
      </c:valAx>
    </c:plotArea>
    <c:plotVisOnly val="1"/>
    <c:dispBlanksAs val="gap"/>
    <c:showDLblsOverMax val="0"/>
  </c:chart>
  <c:spPr>
    <a:blipFill>
      <a:blip xmlns:r="http://schemas.openxmlformats.org/officeDocument/2006/relationships" r:embed="rId1"/>
      <a:tile tx="0" ty="0" sx="100000" sy="100000" flip="none" algn="tl"/>
    </a:blipFill>
  </c:sp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a:t>Tsalida</a:t>
            </a:r>
            <a:r>
              <a:rPr lang="en-US" sz="1600" baseline="0"/>
              <a:t> promedio vs días de prueba</a:t>
            </a:r>
            <a:endParaRPr lang="en-US" sz="1600"/>
          </a:p>
        </c:rich>
      </c:tx>
      <c:layout>
        <c:manualLayout>
          <c:xMode val="edge"/>
          <c:yMode val="edge"/>
          <c:x val="0.20947922134733174"/>
          <c:y val="3.7037037037037056E-2"/>
        </c:manualLayout>
      </c:layout>
      <c:overlay val="0"/>
    </c:title>
    <c:autoTitleDeleted val="0"/>
    <c:plotArea>
      <c:layout/>
      <c:scatterChart>
        <c:scatterStyle val="smoothMarker"/>
        <c:varyColors val="0"/>
        <c:ser>
          <c:idx val="0"/>
          <c:order val="0"/>
          <c:tx>
            <c:strRef>
              <c:f>Hoja1!$M$45</c:f>
              <c:strCache>
                <c:ptCount val="1"/>
                <c:pt idx="0">
                  <c:v>Tsalida-aceite (°C)</c:v>
                </c:pt>
              </c:strCache>
            </c:strRef>
          </c:tx>
          <c:marker>
            <c:symbol val="none"/>
          </c:marker>
          <c:xVal>
            <c:numRef>
              <c:f>Hoja1!$L$46:$L$60</c:f>
              <c:numCache>
                <c:formatCode>General</c:formatCode>
                <c:ptCount val="1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numCache>
            </c:numRef>
          </c:xVal>
          <c:yVal>
            <c:numRef>
              <c:f>Hoja1!$M$46:$M$60</c:f>
              <c:numCache>
                <c:formatCode>General</c:formatCode>
                <c:ptCount val="15"/>
                <c:pt idx="0">
                  <c:v>52</c:v>
                </c:pt>
                <c:pt idx="1">
                  <c:v>56</c:v>
                </c:pt>
                <c:pt idx="2">
                  <c:v>53</c:v>
                </c:pt>
                <c:pt idx="3">
                  <c:v>56</c:v>
                </c:pt>
                <c:pt idx="4">
                  <c:v>50</c:v>
                </c:pt>
                <c:pt idx="5">
                  <c:v>56</c:v>
                </c:pt>
                <c:pt idx="6">
                  <c:v>44</c:v>
                </c:pt>
                <c:pt idx="7">
                  <c:v>42</c:v>
                </c:pt>
                <c:pt idx="8">
                  <c:v>57</c:v>
                </c:pt>
                <c:pt idx="9">
                  <c:v>65</c:v>
                </c:pt>
                <c:pt idx="10">
                  <c:v>53</c:v>
                </c:pt>
                <c:pt idx="11">
                  <c:v>56</c:v>
                </c:pt>
                <c:pt idx="12">
                  <c:v>54</c:v>
                </c:pt>
                <c:pt idx="13">
                  <c:v>32</c:v>
                </c:pt>
                <c:pt idx="14">
                  <c:v>54</c:v>
                </c:pt>
              </c:numCache>
            </c:numRef>
          </c:yVal>
          <c:smooth val="1"/>
        </c:ser>
        <c:dLbls>
          <c:showLegendKey val="0"/>
          <c:showVal val="0"/>
          <c:showCatName val="0"/>
          <c:showSerName val="0"/>
          <c:showPercent val="0"/>
          <c:showBubbleSize val="0"/>
        </c:dLbls>
        <c:axId val="89442560"/>
        <c:axId val="219451776"/>
      </c:scatterChart>
      <c:valAx>
        <c:axId val="89442560"/>
        <c:scaling>
          <c:orientation val="minMax"/>
          <c:min val="1"/>
        </c:scaling>
        <c:delete val="0"/>
        <c:axPos val="b"/>
        <c:title>
          <c:tx>
            <c:rich>
              <a:bodyPr/>
              <a:lstStyle/>
              <a:p>
                <a:pPr>
                  <a:defRPr/>
                </a:pPr>
                <a:r>
                  <a:rPr lang="es-EC"/>
                  <a:t>Días</a:t>
                </a:r>
                <a:r>
                  <a:rPr lang="es-EC" baseline="0"/>
                  <a:t> de prueba</a:t>
                </a:r>
                <a:endParaRPr lang="es-EC"/>
              </a:p>
            </c:rich>
          </c:tx>
          <c:layout/>
          <c:overlay val="0"/>
        </c:title>
        <c:numFmt formatCode="General" sourceLinked="1"/>
        <c:majorTickMark val="none"/>
        <c:minorTickMark val="none"/>
        <c:tickLblPos val="nextTo"/>
        <c:crossAx val="219451776"/>
        <c:crosses val="autoZero"/>
        <c:crossBetween val="midCat"/>
        <c:majorUnit val="1"/>
      </c:valAx>
      <c:valAx>
        <c:axId val="219451776"/>
        <c:scaling>
          <c:orientation val="minMax"/>
          <c:min val="30"/>
        </c:scaling>
        <c:delete val="0"/>
        <c:axPos val="l"/>
        <c:majorGridlines/>
        <c:title>
          <c:tx>
            <c:rich>
              <a:bodyPr/>
              <a:lstStyle/>
              <a:p>
                <a:pPr>
                  <a:defRPr/>
                </a:pPr>
                <a:r>
                  <a:rPr lang="es-EC"/>
                  <a:t>Temperatura(°C)</a:t>
                </a:r>
              </a:p>
            </c:rich>
          </c:tx>
          <c:layout/>
          <c:overlay val="0"/>
        </c:title>
        <c:numFmt formatCode="General" sourceLinked="1"/>
        <c:majorTickMark val="none"/>
        <c:minorTickMark val="none"/>
        <c:tickLblPos val="nextTo"/>
        <c:crossAx val="89442560"/>
        <c:crosses val="autoZero"/>
        <c:crossBetween val="midCat"/>
      </c:valAx>
    </c:plotArea>
    <c:plotVisOnly val="1"/>
    <c:dispBlanksAs val="gap"/>
    <c:showDLblsOverMax val="0"/>
  </c:chart>
  <c:spPr>
    <a:blipFill>
      <a:blip xmlns:r="http://schemas.openxmlformats.org/officeDocument/2006/relationships" r:embed="rId1"/>
      <a:tile tx="0" ty="0" sx="100000" sy="100000" flip="none" algn="tl"/>
    </a:blipFill>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a:t>Variación</a:t>
            </a:r>
            <a:r>
              <a:rPr lang="es-EC" baseline="0"/>
              <a:t> de las temperaturas de los fluidos en los días de prueba</a:t>
            </a:r>
            <a:endParaRPr lang="es-EC"/>
          </a:p>
        </c:rich>
      </c:tx>
      <c:layout>
        <c:manualLayout>
          <c:xMode val="edge"/>
          <c:yMode val="edge"/>
          <c:x val="0.11914588801399825"/>
          <c:y val="4.1666666666666664E-2"/>
        </c:manualLayout>
      </c:layout>
      <c:overlay val="0"/>
    </c:title>
    <c:autoTitleDeleted val="0"/>
    <c:plotArea>
      <c:layout/>
      <c:scatterChart>
        <c:scatterStyle val="smoothMarker"/>
        <c:varyColors val="0"/>
        <c:ser>
          <c:idx val="0"/>
          <c:order val="0"/>
          <c:tx>
            <c:strRef>
              <c:f>Hoja1!$B$45</c:f>
              <c:strCache>
                <c:ptCount val="1"/>
                <c:pt idx="0">
                  <c:v>Tentrada-agua(°C)</c:v>
                </c:pt>
              </c:strCache>
            </c:strRef>
          </c:tx>
          <c:marker>
            <c:symbol val="none"/>
          </c:marker>
          <c:xVal>
            <c:numRef>
              <c:f>Hoja1!$A$46:$A$60</c:f>
              <c:numCache>
                <c:formatCode>General</c:formatCode>
                <c:ptCount val="1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numCache>
            </c:numRef>
          </c:xVal>
          <c:yVal>
            <c:numRef>
              <c:f>Hoja1!$B$46:$B$60</c:f>
              <c:numCache>
                <c:formatCode>General</c:formatCode>
                <c:ptCount val="15"/>
                <c:pt idx="0">
                  <c:v>21.9</c:v>
                </c:pt>
                <c:pt idx="1">
                  <c:v>22</c:v>
                </c:pt>
                <c:pt idx="2">
                  <c:v>22.5</c:v>
                </c:pt>
                <c:pt idx="3">
                  <c:v>20.9</c:v>
                </c:pt>
                <c:pt idx="4">
                  <c:v>22</c:v>
                </c:pt>
                <c:pt idx="5">
                  <c:v>20</c:v>
                </c:pt>
                <c:pt idx="6">
                  <c:v>21.6</c:v>
                </c:pt>
                <c:pt idx="7">
                  <c:v>21.2</c:v>
                </c:pt>
                <c:pt idx="8">
                  <c:v>20.7</c:v>
                </c:pt>
                <c:pt idx="9">
                  <c:v>21.8</c:v>
                </c:pt>
                <c:pt idx="10">
                  <c:v>21.5</c:v>
                </c:pt>
                <c:pt idx="11">
                  <c:v>21.5</c:v>
                </c:pt>
                <c:pt idx="12">
                  <c:v>21.5</c:v>
                </c:pt>
                <c:pt idx="13">
                  <c:v>19.8</c:v>
                </c:pt>
                <c:pt idx="14">
                  <c:v>20.7</c:v>
                </c:pt>
              </c:numCache>
            </c:numRef>
          </c:yVal>
          <c:smooth val="1"/>
        </c:ser>
        <c:ser>
          <c:idx val="1"/>
          <c:order val="1"/>
          <c:tx>
            <c:strRef>
              <c:f>Hoja1!$C$45</c:f>
              <c:strCache>
                <c:ptCount val="1"/>
                <c:pt idx="0">
                  <c:v>Tsalida-agua(°C)</c:v>
                </c:pt>
              </c:strCache>
            </c:strRef>
          </c:tx>
          <c:marker>
            <c:symbol val="none"/>
          </c:marker>
          <c:xVal>
            <c:numRef>
              <c:f>Hoja1!$A$46:$A$60</c:f>
              <c:numCache>
                <c:formatCode>General</c:formatCode>
                <c:ptCount val="1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numCache>
            </c:numRef>
          </c:xVal>
          <c:yVal>
            <c:numRef>
              <c:f>Hoja1!$C$46:$C$60</c:f>
              <c:numCache>
                <c:formatCode>General</c:formatCode>
                <c:ptCount val="15"/>
                <c:pt idx="0">
                  <c:v>36.9</c:v>
                </c:pt>
                <c:pt idx="1">
                  <c:v>42.9</c:v>
                </c:pt>
                <c:pt idx="2">
                  <c:v>36.6</c:v>
                </c:pt>
                <c:pt idx="3">
                  <c:v>48.6</c:v>
                </c:pt>
                <c:pt idx="4">
                  <c:v>40.300000000000004</c:v>
                </c:pt>
                <c:pt idx="5">
                  <c:v>45.5</c:v>
                </c:pt>
                <c:pt idx="6">
                  <c:v>36.300000000000004</c:v>
                </c:pt>
                <c:pt idx="7">
                  <c:v>36.200000000000003</c:v>
                </c:pt>
                <c:pt idx="8">
                  <c:v>48.4</c:v>
                </c:pt>
                <c:pt idx="9">
                  <c:v>58.3</c:v>
                </c:pt>
                <c:pt idx="10">
                  <c:v>44.5</c:v>
                </c:pt>
                <c:pt idx="11">
                  <c:v>45.6</c:v>
                </c:pt>
                <c:pt idx="12">
                  <c:v>45.1</c:v>
                </c:pt>
                <c:pt idx="13">
                  <c:v>24.2</c:v>
                </c:pt>
                <c:pt idx="14">
                  <c:v>47.4</c:v>
                </c:pt>
              </c:numCache>
            </c:numRef>
          </c:yVal>
          <c:smooth val="1"/>
        </c:ser>
        <c:ser>
          <c:idx val="2"/>
          <c:order val="2"/>
          <c:tx>
            <c:strRef>
              <c:f>Hoja1!$D$45</c:f>
              <c:strCache>
                <c:ptCount val="1"/>
                <c:pt idx="0">
                  <c:v>Tentrada-aceite (°C)</c:v>
                </c:pt>
              </c:strCache>
            </c:strRef>
          </c:tx>
          <c:marker>
            <c:symbol val="none"/>
          </c:marker>
          <c:xVal>
            <c:numRef>
              <c:f>Hoja1!$A$46:$A$60</c:f>
              <c:numCache>
                <c:formatCode>General</c:formatCode>
                <c:ptCount val="1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numCache>
            </c:numRef>
          </c:xVal>
          <c:yVal>
            <c:numRef>
              <c:f>Hoja1!$D$46:$D$60</c:f>
              <c:numCache>
                <c:formatCode>General</c:formatCode>
                <c:ptCount val="15"/>
                <c:pt idx="0">
                  <c:v>31</c:v>
                </c:pt>
                <c:pt idx="1">
                  <c:v>31.6</c:v>
                </c:pt>
                <c:pt idx="2">
                  <c:v>28</c:v>
                </c:pt>
                <c:pt idx="3">
                  <c:v>26</c:v>
                </c:pt>
                <c:pt idx="4">
                  <c:v>21</c:v>
                </c:pt>
                <c:pt idx="5">
                  <c:v>30</c:v>
                </c:pt>
                <c:pt idx="6">
                  <c:v>29</c:v>
                </c:pt>
                <c:pt idx="7">
                  <c:v>32</c:v>
                </c:pt>
                <c:pt idx="8">
                  <c:v>32</c:v>
                </c:pt>
                <c:pt idx="9">
                  <c:v>32</c:v>
                </c:pt>
                <c:pt idx="10">
                  <c:v>32</c:v>
                </c:pt>
                <c:pt idx="11">
                  <c:v>32</c:v>
                </c:pt>
                <c:pt idx="12">
                  <c:v>32.6</c:v>
                </c:pt>
                <c:pt idx="13">
                  <c:v>29</c:v>
                </c:pt>
                <c:pt idx="14">
                  <c:v>30</c:v>
                </c:pt>
              </c:numCache>
            </c:numRef>
          </c:yVal>
          <c:smooth val="1"/>
        </c:ser>
        <c:ser>
          <c:idx val="3"/>
          <c:order val="3"/>
          <c:tx>
            <c:strRef>
              <c:f>Hoja1!$E$45</c:f>
              <c:strCache>
                <c:ptCount val="1"/>
                <c:pt idx="0">
                  <c:v>Tsalida-aceite (°C)</c:v>
                </c:pt>
              </c:strCache>
            </c:strRef>
          </c:tx>
          <c:marker>
            <c:symbol val="none"/>
          </c:marker>
          <c:xVal>
            <c:numRef>
              <c:f>Hoja1!$A$46:$A$60</c:f>
              <c:numCache>
                <c:formatCode>General</c:formatCode>
                <c:ptCount val="1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numCache>
            </c:numRef>
          </c:xVal>
          <c:yVal>
            <c:numRef>
              <c:f>Hoja1!$E$46:$E$60</c:f>
              <c:numCache>
                <c:formatCode>General</c:formatCode>
                <c:ptCount val="15"/>
                <c:pt idx="0">
                  <c:v>52</c:v>
                </c:pt>
                <c:pt idx="1">
                  <c:v>56</c:v>
                </c:pt>
                <c:pt idx="2">
                  <c:v>53</c:v>
                </c:pt>
                <c:pt idx="3">
                  <c:v>56</c:v>
                </c:pt>
                <c:pt idx="4">
                  <c:v>50</c:v>
                </c:pt>
                <c:pt idx="5">
                  <c:v>56</c:v>
                </c:pt>
                <c:pt idx="6">
                  <c:v>44</c:v>
                </c:pt>
                <c:pt idx="7">
                  <c:v>42</c:v>
                </c:pt>
                <c:pt idx="8">
                  <c:v>57</c:v>
                </c:pt>
                <c:pt idx="9">
                  <c:v>65</c:v>
                </c:pt>
                <c:pt idx="10">
                  <c:v>53</c:v>
                </c:pt>
                <c:pt idx="11">
                  <c:v>56</c:v>
                </c:pt>
                <c:pt idx="12">
                  <c:v>54</c:v>
                </c:pt>
                <c:pt idx="13">
                  <c:v>32</c:v>
                </c:pt>
                <c:pt idx="14">
                  <c:v>54</c:v>
                </c:pt>
              </c:numCache>
            </c:numRef>
          </c:yVal>
          <c:smooth val="1"/>
        </c:ser>
        <c:dLbls>
          <c:showLegendKey val="0"/>
          <c:showVal val="0"/>
          <c:showCatName val="0"/>
          <c:showSerName val="0"/>
          <c:showPercent val="0"/>
          <c:showBubbleSize val="0"/>
        </c:dLbls>
        <c:axId val="219316608"/>
        <c:axId val="219318528"/>
      </c:scatterChart>
      <c:valAx>
        <c:axId val="219316608"/>
        <c:scaling>
          <c:orientation val="minMax"/>
          <c:min val="1"/>
        </c:scaling>
        <c:delete val="0"/>
        <c:axPos val="b"/>
        <c:title>
          <c:tx>
            <c:rich>
              <a:bodyPr/>
              <a:lstStyle/>
              <a:p>
                <a:pPr>
                  <a:defRPr/>
                </a:pPr>
                <a:r>
                  <a:rPr lang="es-EC"/>
                  <a:t>Días</a:t>
                </a:r>
                <a:r>
                  <a:rPr lang="es-EC" baseline="0"/>
                  <a:t> de prueba</a:t>
                </a:r>
                <a:endParaRPr lang="es-EC"/>
              </a:p>
            </c:rich>
          </c:tx>
          <c:layout/>
          <c:overlay val="0"/>
        </c:title>
        <c:numFmt formatCode="General" sourceLinked="1"/>
        <c:majorTickMark val="none"/>
        <c:minorTickMark val="none"/>
        <c:tickLblPos val="nextTo"/>
        <c:crossAx val="219318528"/>
        <c:crosses val="autoZero"/>
        <c:crossBetween val="midCat"/>
        <c:majorUnit val="1"/>
      </c:valAx>
      <c:valAx>
        <c:axId val="219318528"/>
        <c:scaling>
          <c:orientation val="minMax"/>
          <c:min val="10"/>
        </c:scaling>
        <c:delete val="0"/>
        <c:axPos val="l"/>
        <c:majorGridlines/>
        <c:title>
          <c:tx>
            <c:rich>
              <a:bodyPr/>
              <a:lstStyle/>
              <a:p>
                <a:pPr>
                  <a:defRPr/>
                </a:pPr>
                <a:r>
                  <a:rPr lang="es-EC"/>
                  <a:t>Temperatura</a:t>
                </a:r>
                <a:r>
                  <a:rPr lang="es-EC" baseline="0"/>
                  <a:t> (°C)</a:t>
                </a:r>
                <a:endParaRPr lang="es-EC"/>
              </a:p>
            </c:rich>
          </c:tx>
          <c:layout/>
          <c:overlay val="0"/>
        </c:title>
        <c:numFmt formatCode="General" sourceLinked="1"/>
        <c:majorTickMark val="none"/>
        <c:minorTickMark val="none"/>
        <c:tickLblPos val="nextTo"/>
        <c:crossAx val="219316608"/>
        <c:crosses val="autoZero"/>
        <c:crossBetween val="midCat"/>
      </c:valAx>
    </c:plotArea>
    <c:legend>
      <c:legendPos val="r"/>
      <c:layout>
        <c:manualLayout>
          <c:xMode val="edge"/>
          <c:yMode val="edge"/>
          <c:x val="0.68752690288713914"/>
          <c:y val="0.65420895304753579"/>
          <c:w val="0.3096953193350831"/>
          <c:h val="0.33486876640419949"/>
        </c:manualLayout>
      </c:layout>
      <c:overlay val="0"/>
    </c:legend>
    <c:plotVisOnly val="1"/>
    <c:dispBlanksAs val="gap"/>
    <c:showDLblsOverMax val="0"/>
  </c:chart>
  <c:spPr>
    <a:blipFill>
      <a:blip xmlns:r="http://schemas.openxmlformats.org/officeDocument/2006/relationships" r:embed="rId1"/>
      <a:tile tx="0" ty="0" sx="100000" sy="100000" flip="none" algn="tl"/>
    </a:blipFill>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Eficiencia</a:t>
            </a:r>
            <a:r>
              <a:rPr lang="en-US" baseline="0"/>
              <a:t> del intercambiador de calor durante los días de prueba</a:t>
            </a:r>
            <a:endParaRPr lang="en-US"/>
          </a:p>
        </c:rich>
      </c:tx>
      <c:layout/>
      <c:overlay val="0"/>
    </c:title>
    <c:autoTitleDeleted val="0"/>
    <c:plotArea>
      <c:layout/>
      <c:scatterChart>
        <c:scatterStyle val="smoothMarker"/>
        <c:varyColors val="0"/>
        <c:ser>
          <c:idx val="0"/>
          <c:order val="0"/>
          <c:tx>
            <c:strRef>
              <c:f>Hoja1!$G$45</c:f>
              <c:strCache>
                <c:ptCount val="1"/>
                <c:pt idx="0">
                  <c:v>n%-Interc. C.</c:v>
                </c:pt>
              </c:strCache>
            </c:strRef>
          </c:tx>
          <c:dLbls>
            <c:dLbl>
              <c:idx val="14"/>
              <c:layout>
                <c:manualLayout>
                  <c:x val="-0.32307758263429415"/>
                  <c:y val="-8.7126929133858264E-2"/>
                </c:manualLayout>
              </c:layout>
              <c:tx>
                <c:rich>
                  <a:bodyPr/>
                  <a:lstStyle/>
                  <a:p>
                    <a:r>
                      <a:rPr lang="en-US"/>
                      <a:t>10; 69%</a:t>
                    </a:r>
                  </a:p>
                </c:rich>
              </c:tx>
              <c:dLblPos val="r"/>
              <c:showLegendKey val="0"/>
              <c:showVal val="1"/>
              <c:showCatName val="1"/>
              <c:showSerName val="0"/>
              <c:showPercent val="0"/>
              <c:showBubbleSize val="0"/>
            </c:dLbl>
            <c:showLegendKey val="0"/>
            <c:showVal val="0"/>
            <c:showCatName val="0"/>
            <c:showSerName val="0"/>
            <c:showPercent val="0"/>
            <c:showBubbleSize val="0"/>
          </c:dLbls>
          <c:xVal>
            <c:numRef>
              <c:f>Hoja1!$A$46:$A$60</c:f>
              <c:numCache>
                <c:formatCode>General</c:formatCode>
                <c:ptCount val="15"/>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numCache>
            </c:numRef>
          </c:xVal>
          <c:yVal>
            <c:numRef>
              <c:f>Hoja1!$G$46:$G$60</c:f>
              <c:numCache>
                <c:formatCode>0%</c:formatCode>
                <c:ptCount val="15"/>
                <c:pt idx="0">
                  <c:v>0.23389142567224755</c:v>
                </c:pt>
                <c:pt idx="1">
                  <c:v>0.3741041567128523</c:v>
                </c:pt>
                <c:pt idx="2">
                  <c:v>0.24942791762013741</c:v>
                </c:pt>
                <c:pt idx="3">
                  <c:v>0.58262831359278056</c:v>
                </c:pt>
                <c:pt idx="4">
                  <c:v>0.47652455477603872</c:v>
                </c:pt>
                <c:pt idx="5">
                  <c:v>0.49373191899710711</c:v>
                </c:pt>
                <c:pt idx="6">
                  <c:v>0.38202247191011218</c:v>
                </c:pt>
                <c:pt idx="7">
                  <c:v>0.6000000000000002</c:v>
                </c:pt>
                <c:pt idx="8">
                  <c:v>0.53438007579859226</c:v>
                </c:pt>
                <c:pt idx="9">
                  <c:v>0.68793665579878882</c:v>
                </c:pt>
                <c:pt idx="10">
                  <c:v>0.46439823566477623</c:v>
                </c:pt>
                <c:pt idx="11">
                  <c:v>0.57024793388429762</c:v>
                </c:pt>
                <c:pt idx="12">
                  <c:v>0.4764705882352942</c:v>
                </c:pt>
                <c:pt idx="13">
                  <c:v>0.14567360350492864</c:v>
                </c:pt>
                <c:pt idx="14">
                  <c:v>0.6333333333333333</c:v>
                </c:pt>
              </c:numCache>
            </c:numRef>
          </c:yVal>
          <c:smooth val="1"/>
        </c:ser>
        <c:dLbls>
          <c:showLegendKey val="0"/>
          <c:showVal val="0"/>
          <c:showCatName val="0"/>
          <c:showSerName val="0"/>
          <c:showPercent val="0"/>
          <c:showBubbleSize val="0"/>
        </c:dLbls>
        <c:axId val="219360256"/>
        <c:axId val="219399296"/>
      </c:scatterChart>
      <c:valAx>
        <c:axId val="219360256"/>
        <c:scaling>
          <c:orientation val="minMax"/>
        </c:scaling>
        <c:delete val="0"/>
        <c:axPos val="b"/>
        <c:title>
          <c:tx>
            <c:rich>
              <a:bodyPr/>
              <a:lstStyle/>
              <a:p>
                <a:pPr>
                  <a:defRPr/>
                </a:pPr>
                <a:r>
                  <a:rPr lang="es-EC"/>
                  <a:t>Días de prueba</a:t>
                </a:r>
              </a:p>
            </c:rich>
          </c:tx>
          <c:layout/>
          <c:overlay val="0"/>
        </c:title>
        <c:numFmt formatCode="General" sourceLinked="1"/>
        <c:majorTickMark val="none"/>
        <c:minorTickMark val="none"/>
        <c:tickLblPos val="nextTo"/>
        <c:crossAx val="219399296"/>
        <c:crosses val="autoZero"/>
        <c:crossBetween val="midCat"/>
        <c:majorUnit val="1"/>
      </c:valAx>
      <c:valAx>
        <c:axId val="219399296"/>
        <c:scaling>
          <c:orientation val="minMax"/>
        </c:scaling>
        <c:delete val="0"/>
        <c:axPos val="l"/>
        <c:majorGridlines/>
        <c:title>
          <c:tx>
            <c:rich>
              <a:bodyPr/>
              <a:lstStyle/>
              <a:p>
                <a:pPr>
                  <a:defRPr/>
                </a:pPr>
                <a:r>
                  <a:rPr lang="en-US"/>
                  <a:t>Eficencia</a:t>
                </a:r>
                <a:r>
                  <a:rPr lang="en-US" baseline="0"/>
                  <a:t> Intercambiador de CAlor (n%)</a:t>
                </a:r>
                <a:endParaRPr lang="en-US"/>
              </a:p>
            </c:rich>
          </c:tx>
          <c:layout>
            <c:manualLayout>
              <c:xMode val="edge"/>
              <c:yMode val="edge"/>
              <c:x val="1.9358741681790685E-2"/>
              <c:y val="0.12828010498687664"/>
            </c:manualLayout>
          </c:layout>
          <c:overlay val="0"/>
        </c:title>
        <c:numFmt formatCode="0%" sourceLinked="1"/>
        <c:majorTickMark val="none"/>
        <c:minorTickMark val="none"/>
        <c:tickLblPos val="nextTo"/>
        <c:crossAx val="219360256"/>
        <c:crosses val="autoZero"/>
        <c:crossBetween val="midCat"/>
      </c:valAx>
    </c:plotArea>
    <c:plotVisOnly val="1"/>
    <c:dispBlanksAs val="gap"/>
    <c:showDLblsOverMax val="0"/>
  </c:chart>
  <c:spPr>
    <a:blipFill>
      <a:blip xmlns:r="http://schemas.openxmlformats.org/officeDocument/2006/relationships" r:embed="rId1"/>
      <a:tile tx="0" ty="0" sx="100000" sy="100000" flip="none" algn="tl"/>
    </a:blipFill>
    <a:effectLst>
      <a:outerShdw blurRad="50800" dist="50800" dir="5400000" algn="ctr" rotWithShape="0">
        <a:schemeClr val="bg1"/>
      </a:outerShdw>
    </a:effectLst>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drawings/drawing1.xml><?xml version="1.0" encoding="utf-8"?>
<c:userShapes xmlns:c="http://schemas.openxmlformats.org/drawingml/2006/chart">
  <cdr:relSizeAnchor xmlns:cdr="http://schemas.openxmlformats.org/drawingml/2006/chartDrawing">
    <cdr:from>
      <cdr:x>0.27337</cdr:x>
      <cdr:y>0.89084</cdr:y>
    </cdr:from>
    <cdr:to>
      <cdr:x>0.65646</cdr:x>
      <cdr:y>0.97826</cdr:y>
    </cdr:to>
    <cdr:sp macro="" textlink="">
      <cdr:nvSpPr>
        <cdr:cNvPr id="2" name="1 Rectángulo"/>
        <cdr:cNvSpPr/>
      </cdr:nvSpPr>
      <cdr:spPr>
        <a:xfrm xmlns:a="http://schemas.openxmlformats.org/drawingml/2006/main">
          <a:off x="1189947" y="2341934"/>
          <a:ext cx="1667553" cy="229815"/>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es-EC" sz="1000" b="1"/>
            <a:t>Hora durante el día</a:t>
          </a:r>
        </a:p>
      </cdr:txBody>
    </cdr:sp>
  </cdr:relSizeAnchor>
</c:userShapes>
</file>

<file path=ppt/drawings/drawing2.xml><?xml version="1.0" encoding="utf-8"?>
<c:userShapes xmlns:c="http://schemas.openxmlformats.org/drawingml/2006/chart">
  <cdr:relSizeAnchor xmlns:cdr="http://schemas.openxmlformats.org/drawingml/2006/chartDrawing">
    <cdr:from>
      <cdr:x>0.31875</cdr:x>
      <cdr:y>0.94845</cdr:y>
    </cdr:from>
    <cdr:to>
      <cdr:x>0.51875</cdr:x>
      <cdr:y>1</cdr:y>
    </cdr:to>
    <cdr:sp macro="" textlink="">
      <cdr:nvSpPr>
        <cdr:cNvPr id="2" name="1 CuadroTexto"/>
        <cdr:cNvSpPr txBox="1"/>
      </cdr:nvSpPr>
      <cdr:spPr>
        <a:xfrm xmlns:a="http://schemas.openxmlformats.org/drawingml/2006/main">
          <a:off x="1457325" y="2628901"/>
          <a:ext cx="914400" cy="14287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s-EC" sz="1100"/>
        </a:p>
      </cdr:txBody>
    </cdr:sp>
  </cdr:relSizeAnchor>
  <cdr:relSizeAnchor xmlns:cdr="http://schemas.openxmlformats.org/drawingml/2006/chartDrawing">
    <cdr:from>
      <cdr:x>0.31875</cdr:x>
      <cdr:y>0.94845</cdr:y>
    </cdr:from>
    <cdr:to>
      <cdr:x>0.51875</cdr:x>
      <cdr:y>1</cdr:y>
    </cdr:to>
    <cdr:sp macro="" textlink="">
      <cdr:nvSpPr>
        <cdr:cNvPr id="3" name="1 CuadroTexto"/>
        <cdr:cNvSpPr txBox="1"/>
      </cdr:nvSpPr>
      <cdr:spPr>
        <a:xfrm xmlns:a="http://schemas.openxmlformats.org/drawingml/2006/main">
          <a:off x="1457325" y="2628901"/>
          <a:ext cx="914400" cy="14287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s-EC" sz="1100"/>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8D4100C1-6F5A-4872-89D4-39B4209EDDEB}" type="datetimeFigureOut">
              <a:rPr lang="es-EC" smtClean="0"/>
              <a:t>12/04/2015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4E2FB3E-613A-4006-BD3A-F31D57D10E54}" type="slidenum">
              <a:rPr lang="es-EC" smtClean="0"/>
              <a:t>‹Nº›</a:t>
            </a:fld>
            <a:endParaRPr lang="es-EC"/>
          </a:p>
        </p:txBody>
      </p:sp>
    </p:spTree>
    <p:extLst>
      <p:ext uri="{BB962C8B-B14F-4D97-AF65-F5344CB8AC3E}">
        <p14:creationId xmlns:p14="http://schemas.microsoft.com/office/powerpoint/2010/main" val="3553093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8D4100C1-6F5A-4872-89D4-39B4209EDDEB}" type="datetimeFigureOut">
              <a:rPr lang="es-EC" smtClean="0"/>
              <a:t>12/04/2015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4E2FB3E-613A-4006-BD3A-F31D57D10E54}" type="slidenum">
              <a:rPr lang="es-EC" smtClean="0"/>
              <a:t>‹Nº›</a:t>
            </a:fld>
            <a:endParaRPr lang="es-EC"/>
          </a:p>
        </p:txBody>
      </p:sp>
    </p:spTree>
    <p:extLst>
      <p:ext uri="{BB962C8B-B14F-4D97-AF65-F5344CB8AC3E}">
        <p14:creationId xmlns:p14="http://schemas.microsoft.com/office/powerpoint/2010/main" val="1036522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8D4100C1-6F5A-4872-89D4-39B4209EDDEB}" type="datetimeFigureOut">
              <a:rPr lang="es-EC" smtClean="0"/>
              <a:t>12/04/2015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4E2FB3E-613A-4006-BD3A-F31D57D10E54}" type="slidenum">
              <a:rPr lang="es-EC" smtClean="0"/>
              <a:t>‹Nº›</a:t>
            </a:fld>
            <a:endParaRPr lang="es-EC"/>
          </a:p>
        </p:txBody>
      </p:sp>
    </p:spTree>
    <p:extLst>
      <p:ext uri="{BB962C8B-B14F-4D97-AF65-F5344CB8AC3E}">
        <p14:creationId xmlns:p14="http://schemas.microsoft.com/office/powerpoint/2010/main" val="3891422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8D4100C1-6F5A-4872-89D4-39B4209EDDEB}" type="datetimeFigureOut">
              <a:rPr lang="es-EC" smtClean="0"/>
              <a:t>12/04/2015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4E2FB3E-613A-4006-BD3A-F31D57D10E54}" type="slidenum">
              <a:rPr lang="es-EC" smtClean="0"/>
              <a:t>‹Nº›</a:t>
            </a:fld>
            <a:endParaRPr lang="es-EC"/>
          </a:p>
        </p:txBody>
      </p:sp>
    </p:spTree>
    <p:extLst>
      <p:ext uri="{BB962C8B-B14F-4D97-AF65-F5344CB8AC3E}">
        <p14:creationId xmlns:p14="http://schemas.microsoft.com/office/powerpoint/2010/main" val="3969909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8D4100C1-6F5A-4872-89D4-39B4209EDDEB}" type="datetimeFigureOut">
              <a:rPr lang="es-EC" smtClean="0"/>
              <a:t>12/04/2015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4E2FB3E-613A-4006-BD3A-F31D57D10E54}" type="slidenum">
              <a:rPr lang="es-EC" smtClean="0"/>
              <a:t>‹Nº›</a:t>
            </a:fld>
            <a:endParaRPr lang="es-EC"/>
          </a:p>
        </p:txBody>
      </p:sp>
    </p:spTree>
    <p:extLst>
      <p:ext uri="{BB962C8B-B14F-4D97-AF65-F5344CB8AC3E}">
        <p14:creationId xmlns:p14="http://schemas.microsoft.com/office/powerpoint/2010/main" val="3514995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8D4100C1-6F5A-4872-89D4-39B4209EDDEB}" type="datetimeFigureOut">
              <a:rPr lang="es-EC" smtClean="0"/>
              <a:t>12/04/2015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74E2FB3E-613A-4006-BD3A-F31D57D10E54}" type="slidenum">
              <a:rPr lang="es-EC" smtClean="0"/>
              <a:t>‹Nº›</a:t>
            </a:fld>
            <a:endParaRPr lang="es-EC"/>
          </a:p>
        </p:txBody>
      </p:sp>
    </p:spTree>
    <p:extLst>
      <p:ext uri="{BB962C8B-B14F-4D97-AF65-F5344CB8AC3E}">
        <p14:creationId xmlns:p14="http://schemas.microsoft.com/office/powerpoint/2010/main" val="1829415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8D4100C1-6F5A-4872-89D4-39B4209EDDEB}" type="datetimeFigureOut">
              <a:rPr lang="es-EC" smtClean="0"/>
              <a:t>12/04/2015</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74E2FB3E-613A-4006-BD3A-F31D57D10E54}" type="slidenum">
              <a:rPr lang="es-EC" smtClean="0"/>
              <a:t>‹Nº›</a:t>
            </a:fld>
            <a:endParaRPr lang="es-EC"/>
          </a:p>
        </p:txBody>
      </p:sp>
    </p:spTree>
    <p:extLst>
      <p:ext uri="{BB962C8B-B14F-4D97-AF65-F5344CB8AC3E}">
        <p14:creationId xmlns:p14="http://schemas.microsoft.com/office/powerpoint/2010/main" val="2493515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8D4100C1-6F5A-4872-89D4-39B4209EDDEB}" type="datetimeFigureOut">
              <a:rPr lang="es-EC" smtClean="0"/>
              <a:t>12/04/2015</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74E2FB3E-613A-4006-BD3A-F31D57D10E54}" type="slidenum">
              <a:rPr lang="es-EC" smtClean="0"/>
              <a:t>‹Nº›</a:t>
            </a:fld>
            <a:endParaRPr lang="es-EC"/>
          </a:p>
        </p:txBody>
      </p:sp>
    </p:spTree>
    <p:extLst>
      <p:ext uri="{BB962C8B-B14F-4D97-AF65-F5344CB8AC3E}">
        <p14:creationId xmlns:p14="http://schemas.microsoft.com/office/powerpoint/2010/main" val="628094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D4100C1-6F5A-4872-89D4-39B4209EDDEB}" type="datetimeFigureOut">
              <a:rPr lang="es-EC" smtClean="0"/>
              <a:t>12/04/2015</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74E2FB3E-613A-4006-BD3A-F31D57D10E54}" type="slidenum">
              <a:rPr lang="es-EC" smtClean="0"/>
              <a:t>‹Nº›</a:t>
            </a:fld>
            <a:endParaRPr lang="es-EC"/>
          </a:p>
        </p:txBody>
      </p:sp>
    </p:spTree>
    <p:extLst>
      <p:ext uri="{BB962C8B-B14F-4D97-AF65-F5344CB8AC3E}">
        <p14:creationId xmlns:p14="http://schemas.microsoft.com/office/powerpoint/2010/main" val="3649582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D4100C1-6F5A-4872-89D4-39B4209EDDEB}" type="datetimeFigureOut">
              <a:rPr lang="es-EC" smtClean="0"/>
              <a:t>12/04/2015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74E2FB3E-613A-4006-BD3A-F31D57D10E54}" type="slidenum">
              <a:rPr lang="es-EC" smtClean="0"/>
              <a:t>‹Nº›</a:t>
            </a:fld>
            <a:endParaRPr lang="es-EC"/>
          </a:p>
        </p:txBody>
      </p:sp>
    </p:spTree>
    <p:extLst>
      <p:ext uri="{BB962C8B-B14F-4D97-AF65-F5344CB8AC3E}">
        <p14:creationId xmlns:p14="http://schemas.microsoft.com/office/powerpoint/2010/main" val="957217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D4100C1-6F5A-4872-89D4-39B4209EDDEB}" type="datetimeFigureOut">
              <a:rPr lang="es-EC" smtClean="0"/>
              <a:t>12/04/2015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74E2FB3E-613A-4006-BD3A-F31D57D10E54}" type="slidenum">
              <a:rPr lang="es-EC" smtClean="0"/>
              <a:t>‹Nº›</a:t>
            </a:fld>
            <a:endParaRPr lang="es-EC"/>
          </a:p>
        </p:txBody>
      </p:sp>
    </p:spTree>
    <p:extLst>
      <p:ext uri="{BB962C8B-B14F-4D97-AF65-F5344CB8AC3E}">
        <p14:creationId xmlns:p14="http://schemas.microsoft.com/office/powerpoint/2010/main" val="3727698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4100C1-6F5A-4872-89D4-39B4209EDDEB}" type="datetimeFigureOut">
              <a:rPr lang="es-EC" smtClean="0"/>
              <a:t>12/04/2015</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2FB3E-613A-4006-BD3A-F31D57D10E54}" type="slidenum">
              <a:rPr lang="es-EC" smtClean="0"/>
              <a:t>‹Nº›</a:t>
            </a:fld>
            <a:endParaRPr lang="es-EC"/>
          </a:p>
        </p:txBody>
      </p:sp>
    </p:spTree>
    <p:extLst>
      <p:ext uri="{BB962C8B-B14F-4D97-AF65-F5344CB8AC3E}">
        <p14:creationId xmlns:p14="http://schemas.microsoft.com/office/powerpoint/2010/main" val="693379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30.png"/><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jpeg"/><Relationship Id="rId5" Type="http://schemas.openxmlformats.org/officeDocument/2006/relationships/image" Target="../media/image38.png"/><Relationship Id="rId4" Type="http://schemas.openxmlformats.org/officeDocument/2006/relationships/image" Target="../media/image37.emf"/></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jpeg"/><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889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Título"/>
          <p:cNvSpPr>
            <a:spLocks noGrp="1"/>
          </p:cNvSpPr>
          <p:nvPr>
            <p:ph type="ctrTitle"/>
          </p:nvPr>
        </p:nvSpPr>
        <p:spPr>
          <a:xfrm>
            <a:off x="323528" y="1484784"/>
            <a:ext cx="8424936" cy="1470025"/>
          </a:xfrm>
        </p:spPr>
        <p:txBody>
          <a:bodyPr>
            <a:normAutofit/>
          </a:bodyPr>
          <a:lstStyle/>
          <a:p>
            <a:r>
              <a:rPr lang="es-EC" sz="2400" dirty="0" smtClean="0"/>
              <a:t>DEPARTAMENTO DE CIENCIAS DE LA ENERGÍA Y MECÁNICA</a:t>
            </a:r>
            <a:endParaRPr lang="es-EC" sz="2400" dirty="0"/>
          </a:p>
        </p:txBody>
      </p:sp>
      <p:sp>
        <p:nvSpPr>
          <p:cNvPr id="7" name="6 Subtítulo"/>
          <p:cNvSpPr>
            <a:spLocks noGrp="1"/>
          </p:cNvSpPr>
          <p:nvPr>
            <p:ph type="subTitle" idx="1"/>
          </p:nvPr>
        </p:nvSpPr>
        <p:spPr>
          <a:xfrm>
            <a:off x="503548" y="6093296"/>
            <a:ext cx="8064896" cy="720080"/>
          </a:xfrm>
        </p:spPr>
        <p:txBody>
          <a:bodyPr>
            <a:normAutofit/>
          </a:bodyPr>
          <a:lstStyle/>
          <a:p>
            <a:r>
              <a:rPr lang="es-EC" sz="2400" dirty="0" smtClean="0">
                <a:solidFill>
                  <a:schemeClr val="tx1"/>
                </a:solidFill>
              </a:rPr>
              <a:t>CARRERA DE INGENIERÍA MECÁNICA</a:t>
            </a:r>
            <a:endParaRPr lang="es-EC" sz="2400" dirty="0">
              <a:solidFill>
                <a:schemeClr val="tx1"/>
              </a:solidFill>
            </a:endParaRPr>
          </a:p>
        </p:txBody>
      </p:sp>
      <p:pic>
        <p:nvPicPr>
          <p:cNvPr id="8" name="7 Imagen"/>
          <p:cNvPicPr/>
          <p:nvPr/>
        </p:nvPicPr>
        <p:blipFill rotWithShape="1">
          <a:blip r:embed="rId3" cstate="print"/>
          <a:srcRect l="6367" r="5999"/>
          <a:stretch/>
        </p:blipFill>
        <p:spPr bwMode="auto">
          <a:xfrm>
            <a:off x="3530600" y="2420888"/>
            <a:ext cx="2409552" cy="34423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251218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29209" y="1484784"/>
            <a:ext cx="8229600" cy="5001419"/>
          </a:xfrm>
        </p:spPr>
        <p:txBody>
          <a:bodyPr>
            <a:normAutofit/>
          </a:bodyPr>
          <a:lstStyle/>
          <a:p>
            <a:pPr marL="400050" lvl="1" indent="0">
              <a:buNone/>
            </a:pPr>
            <a:r>
              <a:rPr lang="es-EC" sz="2000" dirty="0" smtClean="0"/>
              <a:t>Ventajas y desventajas del concentrador lente de Fresnel</a:t>
            </a:r>
            <a:endParaRPr lang="es-EC" sz="2000"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589" t="30493" r="30726" b="39015"/>
          <a:stretch/>
        </p:blipFill>
        <p:spPr bwMode="auto">
          <a:xfrm>
            <a:off x="1907705" y="2708920"/>
            <a:ext cx="5472608" cy="28083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1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513" y="276050"/>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31973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692696"/>
            <a:ext cx="8229600" cy="1143000"/>
          </a:xfrm>
        </p:spPr>
        <p:txBody>
          <a:bodyPr>
            <a:normAutofit/>
          </a:bodyPr>
          <a:lstStyle/>
          <a:p>
            <a:r>
              <a:rPr lang="es-ES" sz="3200" b="1" dirty="0"/>
              <a:t>CARACTERIZACIÓN DE LA RADIACIÓN SOLAR</a:t>
            </a:r>
            <a:endParaRPr lang="es-EC" sz="3200" b="1"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67544" y="1716832"/>
                <a:ext cx="8229600" cy="5141168"/>
              </a:xfrm>
            </p:spPr>
            <p:txBody>
              <a:bodyPr>
                <a:noAutofit/>
              </a:bodyPr>
              <a:lstStyle/>
              <a:p>
                <a:pPr marL="0" indent="0" algn="just">
                  <a:buNone/>
                </a:pPr>
                <a:r>
                  <a:rPr lang="es-ES" sz="2000" dirty="0"/>
                  <a:t>La radiación solar que llega a </a:t>
                </a:r>
                <a:r>
                  <a:rPr lang="es-ES" sz="2000" dirty="0" smtClean="0"/>
                  <a:t>una </a:t>
                </a:r>
                <a:r>
                  <a:rPr lang="es-ES" sz="2000" dirty="0"/>
                  <a:t>superficie se divide en tres partes: </a:t>
                </a:r>
                <a:endParaRPr lang="es-ES" sz="2000" dirty="0" smtClean="0"/>
              </a:p>
              <a:p>
                <a:pPr marL="0" indent="0" algn="just">
                  <a:buNone/>
                </a:pPr>
                <a:endParaRPr lang="es-ES" sz="2000" dirty="0"/>
              </a:p>
              <a:p>
                <a:pPr algn="just">
                  <a:buFontTx/>
                  <a:buChar char="-"/>
                </a:pPr>
                <a:r>
                  <a:rPr lang="es-ES" sz="2000" dirty="0" smtClean="0"/>
                  <a:t>Radiación difusa.  Es aquella parte de la radiación que, por choques       sucesivos con moléculas y partículas contenidas en el aire, se ha difundido al atravesar  la atmósfera. </a:t>
                </a:r>
              </a:p>
              <a:p>
                <a:pPr algn="just">
                  <a:buFontTx/>
                  <a:buChar char="-"/>
                </a:pPr>
                <a:r>
                  <a:rPr lang="es-ES" sz="2000" dirty="0" smtClean="0"/>
                  <a:t>Radiación directa.  Aquella que procede del Sol e incide sobre la superficie  sin cambiar de dirección, excepto debida a la refracción atmosférica.</a:t>
                </a:r>
              </a:p>
              <a:p>
                <a:pPr algn="just">
                  <a:buFontTx/>
                  <a:buChar char="-"/>
                </a:pPr>
                <a:r>
                  <a:rPr lang="es-ES" sz="2000" dirty="0" smtClean="0"/>
                  <a:t>Radiación </a:t>
                </a:r>
                <a:r>
                  <a:rPr lang="es-ES" sz="2000" dirty="0"/>
                  <a:t>reflejada (albedo).  Radiación que llega a la superficie considerada, después de </a:t>
                </a:r>
                <a:r>
                  <a:rPr lang="es-ES" sz="2000" dirty="0" smtClean="0"/>
                  <a:t>haberse </a:t>
                </a:r>
                <a:r>
                  <a:rPr lang="es-ES" sz="2000" dirty="0"/>
                  <a:t>reflejado en las superficies del entorno</a:t>
                </a:r>
                <a:r>
                  <a:rPr lang="es-ES" sz="2000" dirty="0" smtClean="0"/>
                  <a:t>.</a:t>
                </a:r>
              </a:p>
              <a:p>
                <a:pPr marL="0" indent="0" algn="just">
                  <a:buNone/>
                </a:pPr>
                <a:endParaRPr lang="es-ES" sz="2000" dirty="0"/>
              </a:p>
              <a:p>
                <a:pPr marL="0" indent="0">
                  <a:buNone/>
                </a:pPr>
                <a:r>
                  <a:rPr lang="es-ES" sz="2000" dirty="0"/>
                  <a:t>Ecuación de la radiación global:</a:t>
                </a:r>
                <a:endParaRPr lang="es-EC" sz="2000" dirty="0"/>
              </a:p>
              <a:p>
                <a:pPr marL="0" indent="0">
                  <a:buNone/>
                </a:pPr>
                <a:r>
                  <a:rPr lang="es-ES" sz="2000" dirty="0"/>
                  <a:t> </a:t>
                </a:r>
                <a:endParaRPr lang="es-EC" sz="2000" dirty="0"/>
              </a:p>
              <a:p>
                <a:pPr marL="0" indent="0" algn="ctr">
                  <a:buNone/>
                </a:pPr>
                <a14:m>
                  <m:oMath xmlns:m="http://schemas.openxmlformats.org/officeDocument/2006/math">
                    <m:r>
                      <a:rPr lang="es-ES" sz="2000" i="1">
                        <a:latin typeface="Cambria Math"/>
                      </a:rPr>
                      <m:t>𝑅𝑎𝑑𝑖𝑎𝑐𝑖</m:t>
                    </m:r>
                    <m:r>
                      <a:rPr lang="es-ES" sz="2000" i="1">
                        <a:latin typeface="Cambria Math"/>
                      </a:rPr>
                      <m:t>ó</m:t>
                    </m:r>
                    <m:r>
                      <a:rPr lang="es-ES" sz="2000" i="1">
                        <a:latin typeface="Cambria Math"/>
                      </a:rPr>
                      <m:t>𝑛</m:t>
                    </m:r>
                    <m:r>
                      <a:rPr lang="es-ES" sz="2000" i="1">
                        <a:latin typeface="Cambria Math"/>
                      </a:rPr>
                      <m:t> </m:t>
                    </m:r>
                    <m:r>
                      <a:rPr lang="es-ES" sz="2000" i="1">
                        <a:latin typeface="Cambria Math"/>
                      </a:rPr>
                      <m:t>𝐺𝑙𝑜𝑏𝑎𝑙</m:t>
                    </m:r>
                    <m:r>
                      <a:rPr lang="es-ES" sz="2000">
                        <a:latin typeface="Cambria Math"/>
                      </a:rPr>
                      <m:t>=</m:t>
                    </m:r>
                    <m:r>
                      <a:rPr lang="es-ES" sz="2000" i="1">
                        <a:latin typeface="Cambria Math"/>
                      </a:rPr>
                      <m:t>𝑅</m:t>
                    </m:r>
                    <m:r>
                      <a:rPr lang="es-ES" sz="2000" i="1">
                        <a:latin typeface="Cambria Math"/>
                      </a:rPr>
                      <m:t>. </m:t>
                    </m:r>
                    <m:r>
                      <a:rPr lang="es-ES" sz="2000" i="1">
                        <a:latin typeface="Cambria Math"/>
                      </a:rPr>
                      <m:t>𝐷𝑖𝑟𝑒𝑐𝑡𝑎</m:t>
                    </m:r>
                    <m:r>
                      <a:rPr lang="es-ES" sz="2000" i="1">
                        <a:latin typeface="Cambria Math"/>
                      </a:rPr>
                      <m:t>+</m:t>
                    </m:r>
                    <m:r>
                      <a:rPr lang="es-ES" sz="2000" i="1">
                        <a:latin typeface="Cambria Math"/>
                      </a:rPr>
                      <m:t>𝑅</m:t>
                    </m:r>
                    <m:r>
                      <a:rPr lang="es-ES" sz="2000" i="1">
                        <a:latin typeface="Cambria Math"/>
                      </a:rPr>
                      <m:t> </m:t>
                    </m:r>
                    <m:r>
                      <a:rPr lang="es-ES" sz="2000" i="1">
                        <a:latin typeface="Cambria Math"/>
                      </a:rPr>
                      <m:t>𝐷𝑖𝑓𝑢𝑠𝑎</m:t>
                    </m:r>
                    <m:r>
                      <a:rPr lang="es-ES" sz="2000" i="1">
                        <a:latin typeface="Cambria Math"/>
                      </a:rPr>
                      <m:t>+</m:t>
                    </m:r>
                    <m:r>
                      <a:rPr lang="es-ES" sz="2000" i="1">
                        <a:latin typeface="Cambria Math"/>
                      </a:rPr>
                      <m:t>𝐴𝑙𝑏𝑒𝑑𝑜</m:t>
                    </m:r>
                  </m:oMath>
                </a14:m>
                <a:r>
                  <a:rPr lang="es-ES" sz="2000" dirty="0"/>
                  <a:t> </a:t>
                </a:r>
                <a:endParaRPr lang="es-EC" sz="2000"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67544" y="1716832"/>
                <a:ext cx="8229600" cy="5141168"/>
              </a:xfrm>
              <a:blipFill rotWithShape="1">
                <a:blip r:embed="rId2"/>
                <a:stretch>
                  <a:fillRect l="-815" t="-593" r="-741"/>
                </a:stretch>
              </a:blipFill>
            </p:spPr>
            <p:txBody>
              <a:bodyPr/>
              <a:lstStyle/>
              <a:p>
                <a:r>
                  <a:rPr lang="es-EC">
                    <a:noFill/>
                  </a:rPr>
                  <a:t> </a:t>
                </a:r>
              </a:p>
            </p:txBody>
          </p:sp>
        </mc:Fallback>
      </mc:AlternateContent>
      <p:pic>
        <p:nvPicPr>
          <p:cNvPr id="4" name="1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513" y="276050"/>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24992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1327" y="1667941"/>
            <a:ext cx="5184576" cy="5145435"/>
          </a:xfrm>
        </p:spPr>
        <p:txBody>
          <a:bodyPr>
            <a:normAutofit/>
          </a:bodyPr>
          <a:lstStyle/>
          <a:p>
            <a:pPr marL="0" indent="0" algn="ctr">
              <a:buNone/>
            </a:pPr>
            <a:endParaRPr lang="es-ES" sz="2000" b="1" dirty="0" smtClean="0"/>
          </a:p>
          <a:p>
            <a:pPr algn="just">
              <a:buFontTx/>
              <a:buChar char="-"/>
            </a:pPr>
            <a:r>
              <a:rPr lang="es-ES" sz="2000" dirty="0" smtClean="0"/>
              <a:t>Baja </a:t>
            </a:r>
            <a:r>
              <a:rPr lang="es-ES" sz="2000" dirty="0"/>
              <a:t>temperatura: destinada al calentamiento de agua por debajo de su punto de ebullición (T&lt;100°C</a:t>
            </a:r>
            <a:r>
              <a:rPr lang="es-ES" sz="2000" dirty="0" smtClean="0"/>
              <a:t>)</a:t>
            </a:r>
          </a:p>
          <a:p>
            <a:pPr algn="just">
              <a:buFontTx/>
              <a:buChar char="-"/>
            </a:pPr>
            <a:r>
              <a:rPr lang="es-ES" sz="2000" dirty="0" smtClean="0"/>
              <a:t> Media </a:t>
            </a:r>
            <a:r>
              <a:rPr lang="es-ES" sz="2000" dirty="0"/>
              <a:t>temperatura: destinada a aquellas aplicaciones que requieren  temperaturas superiores a los 100 °C. Este tipo de sistemas se pueden utilizar para la producción de vapor o para el calentamiento de otro tipo de fluido, pudiéndose alcanzar hasta los 300 °C. (100 °C&lt;T&lt;400 °C</a:t>
            </a:r>
            <a:r>
              <a:rPr lang="es-ES" sz="2000" dirty="0" smtClean="0"/>
              <a:t>).</a:t>
            </a:r>
          </a:p>
          <a:p>
            <a:pPr algn="just">
              <a:buFontTx/>
              <a:buChar char="-"/>
            </a:pPr>
            <a:r>
              <a:rPr lang="es-ES" sz="2000" dirty="0" smtClean="0"/>
              <a:t>Alta </a:t>
            </a:r>
            <a:r>
              <a:rPr lang="es-ES" sz="2000" dirty="0"/>
              <a:t>temperatura: está dirigida a aquellas aplicaciones que requieren temperaturas superiores a los 300 °C, fundamentalmente producción de energía eléctrica. (T&gt;400 °C).  </a:t>
            </a:r>
            <a:endParaRPr lang="es-EC" sz="2000" dirty="0"/>
          </a:p>
          <a:p>
            <a:pPr marL="0" indent="0" algn="ctr">
              <a:buNone/>
            </a:pPr>
            <a:endParaRPr lang="es-EC" sz="2000" b="1" dirty="0"/>
          </a:p>
        </p:txBody>
      </p:sp>
      <p:pic>
        <p:nvPicPr>
          <p:cNvPr id="5" name="4 Imagen"/>
          <p:cNvPicPr/>
          <p:nvPr/>
        </p:nvPicPr>
        <p:blipFill>
          <a:blip r:embed="rId2" cstate="print"/>
          <a:stretch>
            <a:fillRect/>
          </a:stretch>
        </p:blipFill>
        <p:spPr>
          <a:xfrm>
            <a:off x="5652120" y="2492896"/>
            <a:ext cx="3240360" cy="2766988"/>
          </a:xfrm>
          <a:prstGeom prst="rect">
            <a:avLst/>
          </a:prstGeom>
        </p:spPr>
      </p:pic>
      <p:sp>
        <p:nvSpPr>
          <p:cNvPr id="6" name="5 Rectángulo"/>
          <p:cNvSpPr/>
          <p:nvPr/>
        </p:nvSpPr>
        <p:spPr>
          <a:xfrm>
            <a:off x="615783" y="1268760"/>
            <a:ext cx="8136904" cy="79208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3200" b="1" dirty="0"/>
              <a:t>SISTEMAS SOLARES TÉRMICOS EN FUNCIÓN DEL RANGO DE TEMPERATURAS</a:t>
            </a:r>
          </a:p>
          <a:p>
            <a:pPr algn="ctr"/>
            <a:endParaRPr lang="es-EC" sz="3200" dirty="0"/>
          </a:p>
        </p:txBody>
      </p:sp>
      <p:pic>
        <p:nvPicPr>
          <p:cNvPr id="7" name="1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513" y="276050"/>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08590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980728"/>
            <a:ext cx="8229600" cy="1143000"/>
          </a:xfrm>
        </p:spPr>
        <p:txBody>
          <a:bodyPr>
            <a:normAutofit/>
          </a:bodyPr>
          <a:lstStyle/>
          <a:p>
            <a:r>
              <a:rPr lang="es-ES" sz="3200" b="1" dirty="0"/>
              <a:t>MÉTODOS  DE EVALUACIÓN DE LA RADIACIÓN SOLAR</a:t>
            </a:r>
            <a:endParaRPr lang="es-EC" sz="3200" b="1" dirty="0"/>
          </a:p>
        </p:txBody>
      </p:sp>
      <p:sp>
        <p:nvSpPr>
          <p:cNvPr id="12291" name="2 Marcador de contenido"/>
          <p:cNvSpPr>
            <a:spLocks noGrp="1"/>
          </p:cNvSpPr>
          <p:nvPr>
            <p:ph idx="1"/>
          </p:nvPr>
        </p:nvSpPr>
        <p:spPr>
          <a:xfrm>
            <a:off x="395536" y="2101850"/>
            <a:ext cx="8229600" cy="1687190"/>
          </a:xfrm>
        </p:spPr>
        <p:txBody>
          <a:bodyPr>
            <a:normAutofit fontScale="85000" lnSpcReduction="20000"/>
          </a:bodyPr>
          <a:lstStyle/>
          <a:p>
            <a:pPr marL="107950" lvl="4" indent="0" algn="just">
              <a:buNone/>
            </a:pPr>
            <a:r>
              <a:rPr lang="es-ES" sz="2400" b="1" dirty="0"/>
              <a:t>MÉTODO DE AMSTRONG </a:t>
            </a:r>
            <a:r>
              <a:rPr lang="es-ES" sz="2400" b="1" dirty="0" smtClean="0"/>
              <a:t>PAGE.- </a:t>
            </a:r>
            <a:r>
              <a:rPr lang="es-ES" sz="2400" dirty="0" smtClean="0"/>
              <a:t>Este  </a:t>
            </a:r>
            <a:r>
              <a:rPr lang="es-ES" sz="2400" dirty="0"/>
              <a:t>método es utilizado  para determinar el recurso solar local, los datos que necesitamos conocer son: latitud de la ubicación de estudio, ángulo de inclinación del concentrador solar, factor climático, factor albedo y se determina de la siguiente manera</a:t>
            </a:r>
            <a:r>
              <a:rPr lang="es-ES" sz="2400" dirty="0" smtClean="0"/>
              <a:t>:</a:t>
            </a:r>
          </a:p>
          <a:p>
            <a:pPr marL="107950" indent="0" algn="just">
              <a:buFont typeface="Georgia" pitchFamily="18" charset="0"/>
              <a:buNone/>
            </a:pPr>
            <a:endParaRPr lang="es-ES" altLang="es-EC" sz="2400" dirty="0"/>
          </a:p>
          <a:p>
            <a:pPr marL="107950" indent="0" algn="ctr">
              <a:buNone/>
            </a:pPr>
            <a:r>
              <a:rPr lang="es-ES" sz="2400" b="1" dirty="0"/>
              <a:t> </a:t>
            </a:r>
            <a:r>
              <a:rPr lang="es-ES" sz="2400" b="1" dirty="0" smtClean="0"/>
              <a:t> </a:t>
            </a:r>
            <a:r>
              <a:rPr lang="es-ES" sz="2400" dirty="0" smtClean="0"/>
              <a:t>Datos </a:t>
            </a:r>
            <a:r>
              <a:rPr lang="es-ES" sz="2400" dirty="0"/>
              <a:t>para la ubicación de estudio </a:t>
            </a:r>
            <a:endParaRPr lang="es-EC" sz="2400" dirty="0"/>
          </a:p>
          <a:p>
            <a:pPr marL="107950" indent="0" algn="just">
              <a:buFont typeface="Georgia" pitchFamily="18" charset="0"/>
              <a:buNone/>
            </a:pPr>
            <a:endParaRPr lang="es-EC" altLang="es-EC" sz="2400" dirty="0" smtClean="0"/>
          </a:p>
          <a:p>
            <a:pPr marL="107950" indent="0">
              <a:buFont typeface="Georgia" pitchFamily="18" charset="0"/>
              <a:buNone/>
            </a:pPr>
            <a:endParaRPr lang="es-EC" altLang="es-EC" sz="2000" dirty="0" smtClean="0"/>
          </a:p>
        </p:txBody>
      </p:sp>
      <p:pic>
        <p:nvPicPr>
          <p:cNvPr id="17"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513" y="276050"/>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3 Tabla"/>
          <p:cNvGraphicFramePr>
            <a:graphicFrameLocks noGrp="1"/>
          </p:cNvGraphicFramePr>
          <p:nvPr>
            <p:extLst>
              <p:ext uri="{D42A27DB-BD31-4B8C-83A1-F6EECF244321}">
                <p14:modId xmlns:p14="http://schemas.microsoft.com/office/powerpoint/2010/main" val="768608779"/>
              </p:ext>
            </p:extLst>
          </p:nvPr>
        </p:nvGraphicFramePr>
        <p:xfrm>
          <a:off x="3563888" y="3861048"/>
          <a:ext cx="2160240" cy="2778081"/>
        </p:xfrm>
        <a:graphic>
          <a:graphicData uri="http://schemas.openxmlformats.org/drawingml/2006/table">
            <a:tbl>
              <a:tblPr firstRow="1" firstCol="1" bandRow="1">
                <a:tableStyleId>{5C22544A-7EE6-4342-B048-85BDC9FD1C3A}</a:tableStyleId>
              </a:tblPr>
              <a:tblGrid>
                <a:gridCol w="1007659"/>
                <a:gridCol w="1152581"/>
              </a:tblGrid>
              <a:tr h="250301">
                <a:tc>
                  <a:txBody>
                    <a:bodyPr/>
                    <a:lstStyle/>
                    <a:p>
                      <a:pPr indent="252095" algn="just">
                        <a:lnSpc>
                          <a:spcPct val="150000"/>
                        </a:lnSpc>
                        <a:spcAft>
                          <a:spcPts val="0"/>
                        </a:spcAft>
                      </a:pPr>
                      <a:r>
                        <a:rPr lang="es-ES" sz="1200" dirty="0">
                          <a:effectLst/>
                        </a:rPr>
                        <a:t>Provincia</a:t>
                      </a:r>
                      <a:endParaRPr lang="es-EC" sz="1200" dirty="0">
                        <a:solidFill>
                          <a:srgbClr val="000000"/>
                        </a:solidFill>
                        <a:effectLst/>
                        <a:latin typeface="Arial"/>
                        <a:ea typeface="Times New Roman"/>
                        <a:cs typeface="Times New Roman"/>
                      </a:endParaRPr>
                    </a:p>
                  </a:txBody>
                  <a:tcPr marL="68580" marR="68580" marT="0" marB="0"/>
                </a:tc>
                <a:tc>
                  <a:txBody>
                    <a:bodyPr/>
                    <a:lstStyle/>
                    <a:p>
                      <a:pPr indent="252095" algn="just">
                        <a:lnSpc>
                          <a:spcPct val="150000"/>
                        </a:lnSpc>
                        <a:spcAft>
                          <a:spcPts val="0"/>
                        </a:spcAft>
                      </a:pPr>
                      <a:r>
                        <a:rPr lang="es-ES" sz="1200">
                          <a:effectLst/>
                        </a:rPr>
                        <a:t>Pichincha</a:t>
                      </a:r>
                      <a:endParaRPr lang="es-EC" sz="1200">
                        <a:solidFill>
                          <a:srgbClr val="000000"/>
                        </a:solidFill>
                        <a:effectLst/>
                        <a:latin typeface="Arial"/>
                        <a:ea typeface="Times New Roman"/>
                        <a:cs typeface="Times New Roman"/>
                      </a:endParaRPr>
                    </a:p>
                  </a:txBody>
                  <a:tcPr marL="68580" marR="68580" marT="0" marB="0"/>
                </a:tc>
              </a:tr>
              <a:tr h="845415">
                <a:tc>
                  <a:txBody>
                    <a:bodyPr/>
                    <a:lstStyle/>
                    <a:p>
                      <a:pPr indent="252095" algn="just">
                        <a:lnSpc>
                          <a:spcPct val="150000"/>
                        </a:lnSpc>
                        <a:spcAft>
                          <a:spcPts val="0"/>
                        </a:spcAft>
                      </a:pPr>
                      <a:r>
                        <a:rPr lang="es-ES" sz="1200">
                          <a:effectLst/>
                        </a:rPr>
                        <a:t>Lugar</a:t>
                      </a:r>
                      <a:endParaRPr lang="es-EC" sz="1200">
                        <a:solidFill>
                          <a:srgbClr val="000000"/>
                        </a:solidFill>
                        <a:effectLst/>
                        <a:latin typeface="Arial"/>
                        <a:ea typeface="Times New Roman"/>
                        <a:cs typeface="Times New Roman"/>
                      </a:endParaRPr>
                    </a:p>
                  </a:txBody>
                  <a:tcPr marL="68580" marR="68580" marT="0" marB="0"/>
                </a:tc>
                <a:tc>
                  <a:txBody>
                    <a:bodyPr/>
                    <a:lstStyle/>
                    <a:p>
                      <a:pPr indent="252095" algn="l">
                        <a:lnSpc>
                          <a:spcPct val="150000"/>
                        </a:lnSpc>
                        <a:spcAft>
                          <a:spcPts val="0"/>
                        </a:spcAft>
                      </a:pPr>
                      <a:r>
                        <a:rPr lang="es-ES" sz="1200" dirty="0">
                          <a:effectLst/>
                        </a:rPr>
                        <a:t>Laboratorio  de energías Renovables del DECEM</a:t>
                      </a:r>
                      <a:endParaRPr lang="es-EC" sz="1200" dirty="0">
                        <a:solidFill>
                          <a:srgbClr val="000000"/>
                        </a:solidFill>
                        <a:effectLst/>
                        <a:latin typeface="Arial"/>
                        <a:ea typeface="Times New Roman"/>
                        <a:cs typeface="Times New Roman"/>
                      </a:endParaRPr>
                    </a:p>
                  </a:txBody>
                  <a:tcPr marL="68580" marR="68580" marT="0" marB="0"/>
                </a:tc>
              </a:tr>
              <a:tr h="285947">
                <a:tc>
                  <a:txBody>
                    <a:bodyPr/>
                    <a:lstStyle/>
                    <a:p>
                      <a:pPr indent="252095" algn="just">
                        <a:lnSpc>
                          <a:spcPct val="150000"/>
                        </a:lnSpc>
                        <a:spcAft>
                          <a:spcPts val="0"/>
                        </a:spcAft>
                      </a:pPr>
                      <a:r>
                        <a:rPr lang="es-ES" sz="1200">
                          <a:effectLst/>
                        </a:rPr>
                        <a:t>Cantón</a:t>
                      </a:r>
                      <a:endParaRPr lang="es-EC" sz="1200">
                        <a:solidFill>
                          <a:srgbClr val="000000"/>
                        </a:solidFill>
                        <a:effectLst/>
                        <a:latin typeface="Arial"/>
                        <a:ea typeface="Times New Roman"/>
                        <a:cs typeface="Times New Roman"/>
                      </a:endParaRPr>
                    </a:p>
                  </a:txBody>
                  <a:tcPr marL="68580" marR="68580" marT="0" marB="0"/>
                </a:tc>
                <a:tc>
                  <a:txBody>
                    <a:bodyPr/>
                    <a:lstStyle/>
                    <a:p>
                      <a:pPr indent="252095" algn="just">
                        <a:lnSpc>
                          <a:spcPct val="150000"/>
                        </a:lnSpc>
                        <a:spcAft>
                          <a:spcPts val="0"/>
                        </a:spcAft>
                      </a:pPr>
                      <a:r>
                        <a:rPr lang="es-ES" sz="1200">
                          <a:effectLst/>
                        </a:rPr>
                        <a:t>Rumiñahui</a:t>
                      </a:r>
                      <a:endParaRPr lang="es-EC" sz="1200">
                        <a:solidFill>
                          <a:srgbClr val="000000"/>
                        </a:solidFill>
                        <a:effectLst/>
                        <a:latin typeface="Arial"/>
                        <a:ea typeface="Times New Roman"/>
                        <a:cs typeface="Times New Roman"/>
                      </a:endParaRPr>
                    </a:p>
                  </a:txBody>
                  <a:tcPr marL="68580" marR="68580" marT="0" marB="0"/>
                </a:tc>
              </a:tr>
              <a:tr h="285947">
                <a:tc>
                  <a:txBody>
                    <a:bodyPr/>
                    <a:lstStyle/>
                    <a:p>
                      <a:pPr indent="252095" algn="just">
                        <a:lnSpc>
                          <a:spcPct val="150000"/>
                        </a:lnSpc>
                        <a:spcAft>
                          <a:spcPts val="0"/>
                        </a:spcAft>
                      </a:pPr>
                      <a:r>
                        <a:rPr lang="es-ES" sz="1200">
                          <a:effectLst/>
                        </a:rPr>
                        <a:t>Ciudad</a:t>
                      </a:r>
                      <a:endParaRPr lang="es-EC" sz="1200">
                        <a:solidFill>
                          <a:srgbClr val="000000"/>
                        </a:solidFill>
                        <a:effectLst/>
                        <a:latin typeface="Arial"/>
                        <a:ea typeface="Times New Roman"/>
                        <a:cs typeface="Times New Roman"/>
                      </a:endParaRPr>
                    </a:p>
                  </a:txBody>
                  <a:tcPr marL="68580" marR="68580" marT="0" marB="0"/>
                </a:tc>
                <a:tc>
                  <a:txBody>
                    <a:bodyPr/>
                    <a:lstStyle/>
                    <a:p>
                      <a:pPr indent="252095" algn="just">
                        <a:lnSpc>
                          <a:spcPct val="150000"/>
                        </a:lnSpc>
                        <a:spcAft>
                          <a:spcPts val="0"/>
                        </a:spcAft>
                      </a:pPr>
                      <a:r>
                        <a:rPr lang="es-ES" sz="1200">
                          <a:effectLst/>
                        </a:rPr>
                        <a:t>Sangolquí</a:t>
                      </a:r>
                      <a:endParaRPr lang="es-EC" sz="1200">
                        <a:solidFill>
                          <a:srgbClr val="000000"/>
                        </a:solidFill>
                        <a:effectLst/>
                        <a:latin typeface="Arial"/>
                        <a:ea typeface="Times New Roman"/>
                        <a:cs typeface="Times New Roman"/>
                      </a:endParaRPr>
                    </a:p>
                  </a:txBody>
                  <a:tcPr marL="68580" marR="68580" marT="0" marB="0"/>
                </a:tc>
              </a:tr>
              <a:tr h="422707">
                <a:tc>
                  <a:txBody>
                    <a:bodyPr/>
                    <a:lstStyle/>
                    <a:p>
                      <a:pPr indent="252095" algn="just">
                        <a:lnSpc>
                          <a:spcPct val="150000"/>
                        </a:lnSpc>
                        <a:spcAft>
                          <a:spcPts val="0"/>
                        </a:spcAft>
                      </a:pPr>
                      <a:r>
                        <a:rPr lang="es-ES" sz="1200">
                          <a:effectLst/>
                        </a:rPr>
                        <a:t>Longitud</a:t>
                      </a:r>
                      <a:endParaRPr lang="es-EC" sz="1200">
                        <a:solidFill>
                          <a:srgbClr val="000000"/>
                        </a:solidFill>
                        <a:effectLst/>
                        <a:latin typeface="Arial"/>
                        <a:ea typeface="Times New Roman"/>
                        <a:cs typeface="Times New Roman"/>
                      </a:endParaRPr>
                    </a:p>
                  </a:txBody>
                  <a:tcPr marL="68580" marR="68580" marT="0" marB="0"/>
                </a:tc>
                <a:tc>
                  <a:txBody>
                    <a:bodyPr/>
                    <a:lstStyle/>
                    <a:p>
                      <a:pPr indent="252095" algn="just">
                        <a:lnSpc>
                          <a:spcPct val="150000"/>
                        </a:lnSpc>
                        <a:spcAft>
                          <a:spcPts val="0"/>
                        </a:spcAft>
                      </a:pPr>
                      <a:r>
                        <a:rPr lang="es-ES" sz="1200" dirty="0">
                          <a:effectLst/>
                        </a:rPr>
                        <a:t>O 78° 26´ 48”</a:t>
                      </a:r>
                      <a:endParaRPr lang="es-EC" sz="1200" dirty="0">
                        <a:solidFill>
                          <a:srgbClr val="000000"/>
                        </a:solidFill>
                        <a:effectLst/>
                        <a:latin typeface="Arial"/>
                        <a:ea typeface="Times New Roman"/>
                        <a:cs typeface="Times New Roman"/>
                      </a:endParaRPr>
                    </a:p>
                  </a:txBody>
                  <a:tcPr marL="68580" marR="68580" marT="0" marB="0"/>
                </a:tc>
              </a:tr>
              <a:tr h="285947">
                <a:tc>
                  <a:txBody>
                    <a:bodyPr/>
                    <a:lstStyle/>
                    <a:p>
                      <a:pPr indent="252095" algn="just">
                        <a:lnSpc>
                          <a:spcPct val="150000"/>
                        </a:lnSpc>
                        <a:spcAft>
                          <a:spcPts val="0"/>
                        </a:spcAft>
                      </a:pPr>
                      <a:r>
                        <a:rPr lang="es-ES" sz="1200">
                          <a:effectLst/>
                        </a:rPr>
                        <a:t>Latitud</a:t>
                      </a:r>
                      <a:endParaRPr lang="es-EC" sz="1200">
                        <a:solidFill>
                          <a:srgbClr val="000000"/>
                        </a:solidFill>
                        <a:effectLst/>
                        <a:latin typeface="Arial"/>
                        <a:ea typeface="Times New Roman"/>
                        <a:cs typeface="Times New Roman"/>
                      </a:endParaRPr>
                    </a:p>
                  </a:txBody>
                  <a:tcPr marL="68580" marR="68580" marT="0" marB="0"/>
                </a:tc>
                <a:tc>
                  <a:txBody>
                    <a:bodyPr/>
                    <a:lstStyle/>
                    <a:p>
                      <a:pPr indent="252095" algn="just">
                        <a:lnSpc>
                          <a:spcPct val="150000"/>
                        </a:lnSpc>
                        <a:spcAft>
                          <a:spcPts val="0"/>
                        </a:spcAft>
                      </a:pPr>
                      <a:r>
                        <a:rPr lang="es-ES" sz="1200" dirty="0">
                          <a:effectLst/>
                        </a:rPr>
                        <a:t>S 0° 18´48”</a:t>
                      </a:r>
                      <a:endParaRPr lang="es-EC" sz="1200" dirty="0">
                        <a:solidFill>
                          <a:srgbClr val="000000"/>
                        </a:solidFill>
                        <a:effectLst/>
                        <a:latin typeface="Arial"/>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2528546489"/>
      </p:ext>
    </p:extLst>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268760"/>
            <a:ext cx="8229600" cy="604664"/>
          </a:xfrm>
        </p:spPr>
        <p:txBody>
          <a:bodyPr>
            <a:normAutofit/>
          </a:bodyPr>
          <a:lstStyle/>
          <a:p>
            <a:pPr marL="0" indent="0">
              <a:buNone/>
            </a:pPr>
            <a:r>
              <a:rPr lang="es-ES" sz="2400" dirty="0"/>
              <a:t>Posición de una superficie inclinada, trayectoria aparente del sol</a:t>
            </a:r>
            <a:endParaRPr lang="es-EC" sz="2400" dirty="0"/>
          </a:p>
        </p:txBody>
      </p:sp>
      <p:pic>
        <p:nvPicPr>
          <p:cNvPr id="4" name="3 Imagen"/>
          <p:cNvPicPr/>
          <p:nvPr/>
        </p:nvPicPr>
        <p:blipFill>
          <a:blip r:embed="rId2" cstate="print">
            <a:duotone>
              <a:prstClr val="black"/>
              <a:schemeClr val="accent3">
                <a:tint val="45000"/>
                <a:satMod val="400000"/>
              </a:schemeClr>
            </a:duotone>
          </a:blip>
          <a:srcRect/>
          <a:stretch>
            <a:fillRect/>
          </a:stretch>
        </p:blipFill>
        <p:spPr bwMode="auto">
          <a:xfrm>
            <a:off x="1547664" y="2276872"/>
            <a:ext cx="6336703" cy="3777009"/>
          </a:xfrm>
          <a:prstGeom prst="rect">
            <a:avLst/>
          </a:prstGeom>
          <a:noFill/>
          <a:ln w="9525">
            <a:noFill/>
            <a:miter lim="800000"/>
            <a:headEnd/>
            <a:tailEnd/>
          </a:ln>
        </p:spPr>
      </p:pic>
      <p:pic>
        <p:nvPicPr>
          <p:cNvPr id="5" name="1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513" y="276050"/>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35317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80728"/>
            <a:ext cx="8229600" cy="5145435"/>
          </a:xfrm>
        </p:spPr>
        <p:txBody>
          <a:bodyPr/>
          <a:lstStyle/>
          <a:p>
            <a:pPr marL="0" indent="0" algn="just">
              <a:buNone/>
            </a:pPr>
            <a:endParaRPr lang="es-ES" sz="2000" b="1" dirty="0" smtClean="0"/>
          </a:p>
          <a:p>
            <a:pPr marL="0" indent="0" algn="just">
              <a:buNone/>
            </a:pPr>
            <a:r>
              <a:rPr lang="es-ES" sz="2000" b="1" dirty="0" smtClean="0"/>
              <a:t>DATOS </a:t>
            </a:r>
            <a:r>
              <a:rPr lang="es-ES" sz="2000" b="1" dirty="0"/>
              <a:t>DE SATÉLITE DE LA </a:t>
            </a:r>
            <a:r>
              <a:rPr lang="es-ES" sz="2000" b="1" dirty="0" smtClean="0"/>
              <a:t>NASA</a:t>
            </a:r>
            <a:endParaRPr lang="es-ES" sz="2000" dirty="0" smtClean="0"/>
          </a:p>
          <a:p>
            <a:pPr marL="0" indent="0" algn="just">
              <a:buNone/>
            </a:pPr>
            <a:r>
              <a:rPr lang="es-ES" sz="2000" dirty="0" smtClean="0"/>
              <a:t>Mediante </a:t>
            </a:r>
            <a:r>
              <a:rPr lang="es-ES" sz="2000" dirty="0"/>
              <a:t>la ayuda del satélite de la NASA https://eosweb.larc.nasa.gov/sse/RETScreen/, ubicando los datos de la longitud y latitud, podemos obtener los datos de la radiación de  un lugar indicado.  Para el presente proyecto el lugar determinado es la Universidad de las Fuerzas Armadas- Sangolquí.</a:t>
            </a:r>
            <a:endParaRPr lang="es-EC" sz="2000" dirty="0"/>
          </a:p>
          <a:p>
            <a:pPr marL="0" indent="0">
              <a:buNone/>
            </a:pPr>
            <a:endParaRPr lang="es-ES" sz="2000" b="1" dirty="0" smtClean="0"/>
          </a:p>
          <a:p>
            <a:pPr marL="0" indent="0" algn="ctr">
              <a:buNone/>
            </a:pPr>
            <a:r>
              <a:rPr lang="es-ES" sz="2000" b="1" dirty="0"/>
              <a:t> </a:t>
            </a:r>
            <a:r>
              <a:rPr lang="es-ES" sz="2000" b="1" dirty="0" smtClean="0"/>
              <a:t>  </a:t>
            </a:r>
            <a:r>
              <a:rPr lang="es-ES" sz="2000" dirty="0" smtClean="0"/>
              <a:t>Datos </a:t>
            </a:r>
            <a:r>
              <a:rPr lang="es-ES" sz="2000" dirty="0"/>
              <a:t>de longitud y latitud de Sangolquí</a:t>
            </a:r>
            <a:endParaRPr lang="es-EC" sz="2000" dirty="0"/>
          </a:p>
          <a:p>
            <a:endParaRPr lang="es-EC" sz="2000" dirty="0"/>
          </a:p>
        </p:txBody>
      </p:sp>
      <p:pic>
        <p:nvPicPr>
          <p:cNvPr id="5"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513" y="276050"/>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7 Tabla"/>
          <p:cNvGraphicFramePr>
            <a:graphicFrameLocks noGrp="1"/>
          </p:cNvGraphicFramePr>
          <p:nvPr>
            <p:extLst>
              <p:ext uri="{D42A27DB-BD31-4B8C-83A1-F6EECF244321}">
                <p14:modId xmlns:p14="http://schemas.microsoft.com/office/powerpoint/2010/main" val="749343054"/>
              </p:ext>
            </p:extLst>
          </p:nvPr>
        </p:nvGraphicFramePr>
        <p:xfrm>
          <a:off x="2555776" y="4221088"/>
          <a:ext cx="4337050" cy="822960"/>
        </p:xfrm>
        <a:graphic>
          <a:graphicData uri="http://schemas.openxmlformats.org/drawingml/2006/table">
            <a:tbl>
              <a:tblPr firstRow="1" firstCol="1" bandRow="1">
                <a:tableStyleId>{5C22544A-7EE6-4342-B048-85BDC9FD1C3A}</a:tableStyleId>
              </a:tblPr>
              <a:tblGrid>
                <a:gridCol w="1445260"/>
                <a:gridCol w="1445895"/>
                <a:gridCol w="1445895"/>
              </a:tblGrid>
              <a:tr h="332740">
                <a:tc>
                  <a:txBody>
                    <a:bodyPr/>
                    <a:lstStyle/>
                    <a:p>
                      <a:pPr indent="252095" algn="ctr">
                        <a:lnSpc>
                          <a:spcPct val="150000"/>
                        </a:lnSpc>
                        <a:spcAft>
                          <a:spcPts val="0"/>
                        </a:spcAft>
                      </a:pPr>
                      <a:r>
                        <a:rPr lang="es-ES" sz="1200">
                          <a:effectLst/>
                        </a:rPr>
                        <a:t>Ubicación</a:t>
                      </a:r>
                      <a:endParaRPr lang="es-EC" sz="1200">
                        <a:solidFill>
                          <a:srgbClr val="000000"/>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200">
                          <a:effectLst/>
                        </a:rPr>
                        <a:t>Latitud (decimal grados)</a:t>
                      </a:r>
                      <a:endParaRPr lang="es-EC" sz="1200">
                        <a:solidFill>
                          <a:srgbClr val="000000"/>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200">
                          <a:effectLst/>
                        </a:rPr>
                        <a:t>Longitud (decimal grados)</a:t>
                      </a:r>
                      <a:endParaRPr lang="es-EC" sz="1200">
                        <a:solidFill>
                          <a:srgbClr val="000000"/>
                        </a:solidFill>
                        <a:effectLst/>
                        <a:latin typeface="Arial"/>
                        <a:ea typeface="Times New Roman"/>
                        <a:cs typeface="Times New Roman"/>
                      </a:endParaRPr>
                    </a:p>
                  </a:txBody>
                  <a:tcPr marL="68580" marR="68580" marT="0" marB="0"/>
                </a:tc>
              </a:tr>
              <a:tr h="169545">
                <a:tc>
                  <a:txBody>
                    <a:bodyPr/>
                    <a:lstStyle/>
                    <a:p>
                      <a:pPr indent="252095" algn="ctr">
                        <a:lnSpc>
                          <a:spcPct val="150000"/>
                        </a:lnSpc>
                        <a:spcAft>
                          <a:spcPts val="0"/>
                        </a:spcAft>
                      </a:pPr>
                      <a:r>
                        <a:rPr lang="es-ES" sz="1200">
                          <a:effectLst/>
                        </a:rPr>
                        <a:t>Sangolquí</a:t>
                      </a:r>
                      <a:endParaRPr lang="es-EC" sz="1200">
                        <a:solidFill>
                          <a:srgbClr val="000000"/>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200">
                          <a:effectLst/>
                        </a:rPr>
                        <a:t>-0.33405</a:t>
                      </a:r>
                      <a:endParaRPr lang="es-EC" sz="1200">
                        <a:solidFill>
                          <a:srgbClr val="000000"/>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200" dirty="0">
                          <a:effectLst/>
                        </a:rPr>
                        <a:t>-78.45217</a:t>
                      </a:r>
                      <a:endParaRPr lang="es-EC" sz="1200" dirty="0">
                        <a:solidFill>
                          <a:srgbClr val="000000"/>
                        </a:solidFill>
                        <a:effectLst/>
                        <a:latin typeface="Arial"/>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2442904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tretch>
            <a:fillRect/>
          </a:stretch>
        </p:blipFill>
        <p:spPr>
          <a:xfrm>
            <a:off x="1547664" y="764704"/>
            <a:ext cx="6264696" cy="59766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1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513" y="44624"/>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89573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908719"/>
            <a:ext cx="8229600" cy="5145435"/>
          </a:xfrm>
        </p:spPr>
        <p:txBody>
          <a:bodyPr/>
          <a:lstStyle/>
          <a:p>
            <a:pPr marL="0" indent="0">
              <a:buNone/>
            </a:pPr>
            <a:endParaRPr lang="es-EC" sz="2000" dirty="0" smtClean="0"/>
          </a:p>
          <a:p>
            <a:pPr marL="0" indent="0" algn="ctr">
              <a:buNone/>
            </a:pPr>
            <a:r>
              <a:rPr lang="es-EC" sz="2000" b="1" dirty="0"/>
              <a:t> </a:t>
            </a:r>
            <a:r>
              <a:rPr lang="es-EC" sz="2000" b="1" dirty="0" smtClean="0"/>
              <a:t>   </a:t>
            </a:r>
            <a:r>
              <a:rPr lang="es-EC" sz="2000" b="1" dirty="0" smtClean="0"/>
              <a:t> </a:t>
            </a:r>
            <a:r>
              <a:rPr lang="es-ES" sz="2000" dirty="0"/>
              <a:t>Datos de horas sol pico (HSP) sobre superficies horizontales.</a:t>
            </a:r>
            <a:endParaRPr lang="es-EC" sz="2000" dirty="0"/>
          </a:p>
        </p:txBody>
      </p:sp>
      <p:graphicFrame>
        <p:nvGraphicFramePr>
          <p:cNvPr id="8" name="7 Tabla"/>
          <p:cNvGraphicFramePr>
            <a:graphicFrameLocks noGrp="1"/>
          </p:cNvGraphicFramePr>
          <p:nvPr>
            <p:extLst>
              <p:ext uri="{D42A27DB-BD31-4B8C-83A1-F6EECF244321}">
                <p14:modId xmlns:p14="http://schemas.microsoft.com/office/powerpoint/2010/main" val="3006939453"/>
              </p:ext>
            </p:extLst>
          </p:nvPr>
        </p:nvGraphicFramePr>
        <p:xfrm>
          <a:off x="2699790" y="1916832"/>
          <a:ext cx="3960441" cy="4464496"/>
        </p:xfrm>
        <a:graphic>
          <a:graphicData uri="http://schemas.openxmlformats.org/drawingml/2006/table">
            <a:tbl>
              <a:tblPr firstRow="1" firstCol="1" bandRow="1">
                <a:tableStyleId>{5C22544A-7EE6-4342-B048-85BDC9FD1C3A}</a:tableStyleId>
              </a:tblPr>
              <a:tblGrid>
                <a:gridCol w="1366602"/>
                <a:gridCol w="1360476"/>
                <a:gridCol w="1233363"/>
              </a:tblGrid>
              <a:tr h="558062">
                <a:tc gridSpan="2">
                  <a:txBody>
                    <a:bodyPr/>
                    <a:lstStyle/>
                    <a:p>
                      <a:pPr indent="252095" algn="ctr">
                        <a:lnSpc>
                          <a:spcPct val="150000"/>
                        </a:lnSpc>
                        <a:spcAft>
                          <a:spcPts val="0"/>
                        </a:spcAft>
                      </a:pPr>
                      <a:r>
                        <a:rPr lang="en-US" sz="1000" dirty="0">
                          <a:effectLst/>
                        </a:rPr>
                        <a:t>Latitude -0.316667 / Longitude -78.45 / I = 1000 W/m2</a:t>
                      </a:r>
                      <a:endParaRPr lang="es-EC" sz="1000" dirty="0">
                        <a:solidFill>
                          <a:srgbClr val="E36C0A"/>
                        </a:solidFill>
                        <a:effectLst/>
                        <a:latin typeface="Arial"/>
                        <a:ea typeface="Times New Roman"/>
                        <a:cs typeface="Times New Roman"/>
                      </a:endParaRPr>
                    </a:p>
                  </a:txBody>
                  <a:tcPr marL="55508" marR="55508" marT="0" marB="0"/>
                </a:tc>
                <a:tc hMerge="1">
                  <a:txBody>
                    <a:bodyPr/>
                    <a:lstStyle/>
                    <a:p>
                      <a:endParaRPr lang="es-EC"/>
                    </a:p>
                  </a:txBody>
                  <a:tcPr/>
                </a:tc>
                <a:tc>
                  <a:txBody>
                    <a:bodyPr/>
                    <a:lstStyle/>
                    <a:p>
                      <a:pPr indent="252095" algn="just"/>
                      <a:endParaRPr lang="es-EC" sz="900" dirty="0">
                        <a:solidFill>
                          <a:srgbClr val="E36C0A"/>
                        </a:solidFill>
                        <a:effectLst/>
                        <a:latin typeface="Calibri"/>
                      </a:endParaRPr>
                    </a:p>
                  </a:txBody>
                  <a:tcPr marL="55508" marR="55508" marT="0" marB="0"/>
                </a:tc>
              </a:tr>
              <a:tr h="558062">
                <a:tc>
                  <a:txBody>
                    <a:bodyPr/>
                    <a:lstStyle/>
                    <a:p>
                      <a:pPr indent="252095" algn="ctr">
                        <a:lnSpc>
                          <a:spcPct val="150000"/>
                        </a:lnSpc>
                        <a:spcAft>
                          <a:spcPts val="0"/>
                        </a:spcAft>
                      </a:pPr>
                      <a:r>
                        <a:rPr lang="es-ES" sz="1000">
                          <a:effectLst/>
                        </a:rPr>
                        <a:t>Mes</a:t>
                      </a:r>
                      <a:endParaRPr lang="es-EC" sz="1000">
                        <a:solidFill>
                          <a:srgbClr val="E36C0A"/>
                        </a:solidFill>
                        <a:effectLst/>
                        <a:latin typeface="Arial"/>
                        <a:ea typeface="Times New Roman"/>
                        <a:cs typeface="Times New Roman"/>
                      </a:endParaRPr>
                    </a:p>
                  </a:txBody>
                  <a:tcPr marL="55508" marR="55508" marT="0" marB="0"/>
                </a:tc>
                <a:tc>
                  <a:txBody>
                    <a:bodyPr/>
                    <a:lstStyle/>
                    <a:p>
                      <a:pPr indent="252095" algn="ctr">
                        <a:lnSpc>
                          <a:spcPct val="150000"/>
                        </a:lnSpc>
                        <a:spcAft>
                          <a:spcPts val="0"/>
                        </a:spcAft>
                      </a:pPr>
                      <a:r>
                        <a:rPr lang="es-ES" sz="1000" dirty="0">
                          <a:effectLst/>
                        </a:rPr>
                        <a:t>E  (W-h/m2-day)</a:t>
                      </a:r>
                      <a:endParaRPr lang="es-EC" sz="1000" dirty="0">
                        <a:solidFill>
                          <a:srgbClr val="E36C0A"/>
                        </a:solidFill>
                        <a:effectLst/>
                        <a:latin typeface="Arial"/>
                        <a:ea typeface="Times New Roman"/>
                        <a:cs typeface="Times New Roman"/>
                      </a:endParaRPr>
                    </a:p>
                  </a:txBody>
                  <a:tcPr marL="55508" marR="55508" marT="0" marB="0"/>
                </a:tc>
                <a:tc>
                  <a:txBody>
                    <a:bodyPr/>
                    <a:lstStyle/>
                    <a:p>
                      <a:pPr indent="252095" algn="ctr">
                        <a:lnSpc>
                          <a:spcPct val="150000"/>
                        </a:lnSpc>
                        <a:spcAft>
                          <a:spcPts val="0"/>
                        </a:spcAft>
                      </a:pPr>
                      <a:r>
                        <a:rPr lang="es-ES" sz="1000">
                          <a:effectLst/>
                        </a:rPr>
                        <a:t>HSP(horas)</a:t>
                      </a:r>
                      <a:endParaRPr lang="es-EC" sz="1000">
                        <a:solidFill>
                          <a:srgbClr val="E36C0A"/>
                        </a:solidFill>
                        <a:effectLst/>
                        <a:latin typeface="Arial"/>
                        <a:ea typeface="Times New Roman"/>
                        <a:cs typeface="Times New Roman"/>
                      </a:endParaRPr>
                    </a:p>
                  </a:txBody>
                  <a:tcPr marL="55508" marR="55508" marT="0" marB="0"/>
                </a:tc>
              </a:tr>
              <a:tr h="279031">
                <a:tc>
                  <a:txBody>
                    <a:bodyPr/>
                    <a:lstStyle/>
                    <a:p>
                      <a:pPr indent="252095" algn="ctr">
                        <a:lnSpc>
                          <a:spcPct val="150000"/>
                        </a:lnSpc>
                        <a:spcAft>
                          <a:spcPts val="0"/>
                        </a:spcAft>
                      </a:pPr>
                      <a:r>
                        <a:rPr lang="es-ES" sz="1000">
                          <a:effectLst/>
                        </a:rPr>
                        <a:t>Enero</a:t>
                      </a:r>
                      <a:endParaRPr lang="es-EC" sz="1000">
                        <a:solidFill>
                          <a:srgbClr val="E36C0A"/>
                        </a:solidFill>
                        <a:effectLst/>
                        <a:latin typeface="Arial"/>
                        <a:ea typeface="Times New Roman"/>
                        <a:cs typeface="Times New Roman"/>
                      </a:endParaRPr>
                    </a:p>
                  </a:txBody>
                  <a:tcPr marL="55508" marR="55508" marT="0" marB="0"/>
                </a:tc>
                <a:tc>
                  <a:txBody>
                    <a:bodyPr/>
                    <a:lstStyle/>
                    <a:p>
                      <a:pPr indent="252095" algn="ctr">
                        <a:lnSpc>
                          <a:spcPct val="150000"/>
                        </a:lnSpc>
                        <a:spcAft>
                          <a:spcPts val="0"/>
                        </a:spcAft>
                      </a:pPr>
                      <a:r>
                        <a:rPr lang="es-ES" sz="1000">
                          <a:effectLst/>
                        </a:rPr>
                        <a:t>4130</a:t>
                      </a:r>
                      <a:endParaRPr lang="es-EC" sz="1000">
                        <a:solidFill>
                          <a:srgbClr val="E36C0A"/>
                        </a:solidFill>
                        <a:effectLst/>
                        <a:latin typeface="Arial"/>
                        <a:ea typeface="Times New Roman"/>
                        <a:cs typeface="Times New Roman"/>
                      </a:endParaRPr>
                    </a:p>
                  </a:txBody>
                  <a:tcPr marL="55508" marR="55508" marT="0" marB="0"/>
                </a:tc>
                <a:tc>
                  <a:txBody>
                    <a:bodyPr/>
                    <a:lstStyle/>
                    <a:p>
                      <a:pPr indent="252095" algn="ctr">
                        <a:lnSpc>
                          <a:spcPct val="150000"/>
                        </a:lnSpc>
                        <a:spcAft>
                          <a:spcPts val="0"/>
                        </a:spcAft>
                      </a:pPr>
                      <a:r>
                        <a:rPr lang="es-ES" sz="1000">
                          <a:effectLst/>
                        </a:rPr>
                        <a:t>4.13</a:t>
                      </a:r>
                      <a:endParaRPr lang="es-EC" sz="1000">
                        <a:solidFill>
                          <a:srgbClr val="E36C0A"/>
                        </a:solidFill>
                        <a:effectLst/>
                        <a:latin typeface="Arial"/>
                        <a:ea typeface="Times New Roman"/>
                        <a:cs typeface="Times New Roman"/>
                      </a:endParaRPr>
                    </a:p>
                  </a:txBody>
                  <a:tcPr marL="55508" marR="55508" marT="0" marB="0"/>
                </a:tc>
              </a:tr>
              <a:tr h="279031">
                <a:tc>
                  <a:txBody>
                    <a:bodyPr/>
                    <a:lstStyle/>
                    <a:p>
                      <a:pPr indent="252095" algn="ctr">
                        <a:lnSpc>
                          <a:spcPct val="150000"/>
                        </a:lnSpc>
                        <a:spcAft>
                          <a:spcPts val="0"/>
                        </a:spcAft>
                      </a:pPr>
                      <a:r>
                        <a:rPr lang="es-ES" sz="1000">
                          <a:effectLst/>
                        </a:rPr>
                        <a:t>Febrero</a:t>
                      </a:r>
                      <a:endParaRPr lang="es-EC" sz="1000">
                        <a:solidFill>
                          <a:srgbClr val="E36C0A"/>
                        </a:solidFill>
                        <a:effectLst/>
                        <a:latin typeface="Arial"/>
                        <a:ea typeface="Times New Roman"/>
                        <a:cs typeface="Times New Roman"/>
                      </a:endParaRPr>
                    </a:p>
                  </a:txBody>
                  <a:tcPr marL="55508" marR="55508" marT="0" marB="0"/>
                </a:tc>
                <a:tc>
                  <a:txBody>
                    <a:bodyPr/>
                    <a:lstStyle/>
                    <a:p>
                      <a:pPr indent="252095" algn="ctr">
                        <a:lnSpc>
                          <a:spcPct val="150000"/>
                        </a:lnSpc>
                        <a:spcAft>
                          <a:spcPts val="0"/>
                        </a:spcAft>
                      </a:pPr>
                      <a:r>
                        <a:rPr lang="es-ES" sz="1000">
                          <a:effectLst/>
                        </a:rPr>
                        <a:t>4340</a:t>
                      </a:r>
                      <a:endParaRPr lang="es-EC" sz="1000">
                        <a:solidFill>
                          <a:srgbClr val="E36C0A"/>
                        </a:solidFill>
                        <a:effectLst/>
                        <a:latin typeface="Arial"/>
                        <a:ea typeface="Times New Roman"/>
                        <a:cs typeface="Times New Roman"/>
                      </a:endParaRPr>
                    </a:p>
                  </a:txBody>
                  <a:tcPr marL="55508" marR="55508" marT="0" marB="0"/>
                </a:tc>
                <a:tc>
                  <a:txBody>
                    <a:bodyPr/>
                    <a:lstStyle/>
                    <a:p>
                      <a:pPr indent="252095" algn="ctr">
                        <a:lnSpc>
                          <a:spcPct val="150000"/>
                        </a:lnSpc>
                        <a:spcAft>
                          <a:spcPts val="0"/>
                        </a:spcAft>
                      </a:pPr>
                      <a:r>
                        <a:rPr lang="es-ES" sz="1000">
                          <a:effectLst/>
                        </a:rPr>
                        <a:t>4.34</a:t>
                      </a:r>
                      <a:endParaRPr lang="es-EC" sz="1000">
                        <a:solidFill>
                          <a:srgbClr val="E36C0A"/>
                        </a:solidFill>
                        <a:effectLst/>
                        <a:latin typeface="Arial"/>
                        <a:ea typeface="Times New Roman"/>
                        <a:cs typeface="Times New Roman"/>
                      </a:endParaRPr>
                    </a:p>
                  </a:txBody>
                  <a:tcPr marL="55508" marR="55508" marT="0" marB="0"/>
                </a:tc>
              </a:tr>
              <a:tr h="279031">
                <a:tc>
                  <a:txBody>
                    <a:bodyPr/>
                    <a:lstStyle/>
                    <a:p>
                      <a:pPr indent="252095" algn="ctr">
                        <a:lnSpc>
                          <a:spcPct val="150000"/>
                        </a:lnSpc>
                        <a:spcAft>
                          <a:spcPts val="0"/>
                        </a:spcAft>
                      </a:pPr>
                      <a:r>
                        <a:rPr lang="es-ES" sz="1000">
                          <a:effectLst/>
                        </a:rPr>
                        <a:t>Marzo</a:t>
                      </a:r>
                      <a:endParaRPr lang="es-EC" sz="1000">
                        <a:solidFill>
                          <a:srgbClr val="E36C0A"/>
                        </a:solidFill>
                        <a:effectLst/>
                        <a:latin typeface="Arial"/>
                        <a:ea typeface="Times New Roman"/>
                        <a:cs typeface="Times New Roman"/>
                      </a:endParaRPr>
                    </a:p>
                  </a:txBody>
                  <a:tcPr marL="55508" marR="55508" marT="0" marB="0"/>
                </a:tc>
                <a:tc>
                  <a:txBody>
                    <a:bodyPr/>
                    <a:lstStyle/>
                    <a:p>
                      <a:pPr indent="252095" algn="ctr">
                        <a:lnSpc>
                          <a:spcPct val="150000"/>
                        </a:lnSpc>
                        <a:spcAft>
                          <a:spcPts val="0"/>
                        </a:spcAft>
                      </a:pPr>
                      <a:r>
                        <a:rPr lang="es-ES" sz="1000">
                          <a:effectLst/>
                        </a:rPr>
                        <a:t>4550</a:t>
                      </a:r>
                      <a:endParaRPr lang="es-EC" sz="1000">
                        <a:solidFill>
                          <a:srgbClr val="E36C0A"/>
                        </a:solidFill>
                        <a:effectLst/>
                        <a:latin typeface="Arial"/>
                        <a:ea typeface="Times New Roman"/>
                        <a:cs typeface="Times New Roman"/>
                      </a:endParaRPr>
                    </a:p>
                  </a:txBody>
                  <a:tcPr marL="55508" marR="55508" marT="0" marB="0"/>
                </a:tc>
                <a:tc>
                  <a:txBody>
                    <a:bodyPr/>
                    <a:lstStyle/>
                    <a:p>
                      <a:pPr indent="252095" algn="ctr">
                        <a:lnSpc>
                          <a:spcPct val="150000"/>
                        </a:lnSpc>
                        <a:spcAft>
                          <a:spcPts val="0"/>
                        </a:spcAft>
                      </a:pPr>
                      <a:r>
                        <a:rPr lang="es-ES" sz="1000">
                          <a:effectLst/>
                        </a:rPr>
                        <a:t>4.55</a:t>
                      </a:r>
                      <a:endParaRPr lang="es-EC" sz="1000">
                        <a:solidFill>
                          <a:srgbClr val="E36C0A"/>
                        </a:solidFill>
                        <a:effectLst/>
                        <a:latin typeface="Arial"/>
                        <a:ea typeface="Times New Roman"/>
                        <a:cs typeface="Times New Roman"/>
                      </a:endParaRPr>
                    </a:p>
                  </a:txBody>
                  <a:tcPr marL="55508" marR="55508" marT="0" marB="0"/>
                </a:tc>
              </a:tr>
              <a:tr h="279031">
                <a:tc>
                  <a:txBody>
                    <a:bodyPr/>
                    <a:lstStyle/>
                    <a:p>
                      <a:pPr indent="252095" algn="ctr">
                        <a:lnSpc>
                          <a:spcPct val="150000"/>
                        </a:lnSpc>
                        <a:spcAft>
                          <a:spcPts val="0"/>
                        </a:spcAft>
                      </a:pPr>
                      <a:r>
                        <a:rPr lang="es-ES" sz="1000">
                          <a:effectLst/>
                        </a:rPr>
                        <a:t>Abril</a:t>
                      </a:r>
                      <a:endParaRPr lang="es-EC" sz="1000">
                        <a:solidFill>
                          <a:srgbClr val="E36C0A"/>
                        </a:solidFill>
                        <a:effectLst/>
                        <a:latin typeface="Arial"/>
                        <a:ea typeface="Times New Roman"/>
                        <a:cs typeface="Times New Roman"/>
                      </a:endParaRPr>
                    </a:p>
                  </a:txBody>
                  <a:tcPr marL="55508" marR="55508" marT="0" marB="0"/>
                </a:tc>
                <a:tc>
                  <a:txBody>
                    <a:bodyPr/>
                    <a:lstStyle/>
                    <a:p>
                      <a:pPr indent="252095" algn="ctr">
                        <a:lnSpc>
                          <a:spcPct val="150000"/>
                        </a:lnSpc>
                        <a:spcAft>
                          <a:spcPts val="0"/>
                        </a:spcAft>
                      </a:pPr>
                      <a:r>
                        <a:rPr lang="es-ES" sz="1000">
                          <a:effectLst/>
                        </a:rPr>
                        <a:t>4330</a:t>
                      </a:r>
                      <a:endParaRPr lang="es-EC" sz="1000">
                        <a:solidFill>
                          <a:srgbClr val="E36C0A"/>
                        </a:solidFill>
                        <a:effectLst/>
                        <a:latin typeface="Arial"/>
                        <a:ea typeface="Times New Roman"/>
                        <a:cs typeface="Times New Roman"/>
                      </a:endParaRPr>
                    </a:p>
                  </a:txBody>
                  <a:tcPr marL="55508" marR="55508" marT="0" marB="0"/>
                </a:tc>
                <a:tc>
                  <a:txBody>
                    <a:bodyPr/>
                    <a:lstStyle/>
                    <a:p>
                      <a:pPr indent="252095" algn="ctr">
                        <a:lnSpc>
                          <a:spcPct val="150000"/>
                        </a:lnSpc>
                        <a:spcAft>
                          <a:spcPts val="0"/>
                        </a:spcAft>
                      </a:pPr>
                      <a:r>
                        <a:rPr lang="es-ES" sz="1000">
                          <a:effectLst/>
                        </a:rPr>
                        <a:t>4.33</a:t>
                      </a:r>
                      <a:endParaRPr lang="es-EC" sz="1000">
                        <a:solidFill>
                          <a:srgbClr val="E36C0A"/>
                        </a:solidFill>
                        <a:effectLst/>
                        <a:latin typeface="Arial"/>
                        <a:ea typeface="Times New Roman"/>
                        <a:cs typeface="Times New Roman"/>
                      </a:endParaRPr>
                    </a:p>
                  </a:txBody>
                  <a:tcPr marL="55508" marR="55508" marT="0" marB="0"/>
                </a:tc>
              </a:tr>
              <a:tr h="279031">
                <a:tc>
                  <a:txBody>
                    <a:bodyPr/>
                    <a:lstStyle/>
                    <a:p>
                      <a:pPr indent="252095" algn="ctr">
                        <a:lnSpc>
                          <a:spcPct val="150000"/>
                        </a:lnSpc>
                        <a:spcAft>
                          <a:spcPts val="0"/>
                        </a:spcAft>
                      </a:pPr>
                      <a:r>
                        <a:rPr lang="es-ES" sz="1000">
                          <a:effectLst/>
                        </a:rPr>
                        <a:t>Mayo</a:t>
                      </a:r>
                      <a:endParaRPr lang="es-EC" sz="1000">
                        <a:solidFill>
                          <a:srgbClr val="E36C0A"/>
                        </a:solidFill>
                        <a:effectLst/>
                        <a:latin typeface="Arial"/>
                        <a:ea typeface="Times New Roman"/>
                        <a:cs typeface="Times New Roman"/>
                      </a:endParaRPr>
                    </a:p>
                  </a:txBody>
                  <a:tcPr marL="55508" marR="55508" marT="0" marB="0"/>
                </a:tc>
                <a:tc>
                  <a:txBody>
                    <a:bodyPr/>
                    <a:lstStyle/>
                    <a:p>
                      <a:pPr indent="252095" algn="ctr">
                        <a:lnSpc>
                          <a:spcPct val="150000"/>
                        </a:lnSpc>
                        <a:spcAft>
                          <a:spcPts val="0"/>
                        </a:spcAft>
                      </a:pPr>
                      <a:r>
                        <a:rPr lang="es-ES" sz="1000">
                          <a:effectLst/>
                        </a:rPr>
                        <a:t>4120</a:t>
                      </a:r>
                      <a:endParaRPr lang="es-EC" sz="1000">
                        <a:solidFill>
                          <a:srgbClr val="E36C0A"/>
                        </a:solidFill>
                        <a:effectLst/>
                        <a:latin typeface="Arial"/>
                        <a:ea typeface="Times New Roman"/>
                        <a:cs typeface="Times New Roman"/>
                      </a:endParaRPr>
                    </a:p>
                  </a:txBody>
                  <a:tcPr marL="55508" marR="55508" marT="0" marB="0"/>
                </a:tc>
                <a:tc>
                  <a:txBody>
                    <a:bodyPr/>
                    <a:lstStyle/>
                    <a:p>
                      <a:pPr indent="252095" algn="ctr">
                        <a:lnSpc>
                          <a:spcPct val="150000"/>
                        </a:lnSpc>
                        <a:spcAft>
                          <a:spcPts val="0"/>
                        </a:spcAft>
                      </a:pPr>
                      <a:r>
                        <a:rPr lang="es-ES" sz="1000">
                          <a:effectLst/>
                        </a:rPr>
                        <a:t>4.12</a:t>
                      </a:r>
                      <a:endParaRPr lang="es-EC" sz="1000">
                        <a:solidFill>
                          <a:srgbClr val="E36C0A"/>
                        </a:solidFill>
                        <a:effectLst/>
                        <a:latin typeface="Arial"/>
                        <a:ea typeface="Times New Roman"/>
                        <a:cs typeface="Times New Roman"/>
                      </a:endParaRPr>
                    </a:p>
                  </a:txBody>
                  <a:tcPr marL="55508" marR="55508" marT="0" marB="0"/>
                </a:tc>
              </a:tr>
              <a:tr h="279031">
                <a:tc>
                  <a:txBody>
                    <a:bodyPr/>
                    <a:lstStyle/>
                    <a:p>
                      <a:pPr indent="252095" algn="ctr">
                        <a:lnSpc>
                          <a:spcPct val="150000"/>
                        </a:lnSpc>
                        <a:spcAft>
                          <a:spcPts val="0"/>
                        </a:spcAft>
                      </a:pPr>
                      <a:r>
                        <a:rPr lang="es-ES" sz="1000">
                          <a:effectLst/>
                        </a:rPr>
                        <a:t>Junio</a:t>
                      </a:r>
                      <a:endParaRPr lang="es-EC" sz="1000">
                        <a:solidFill>
                          <a:srgbClr val="E36C0A"/>
                        </a:solidFill>
                        <a:effectLst/>
                        <a:latin typeface="Arial"/>
                        <a:ea typeface="Times New Roman"/>
                        <a:cs typeface="Times New Roman"/>
                      </a:endParaRPr>
                    </a:p>
                  </a:txBody>
                  <a:tcPr marL="55508" marR="55508" marT="0" marB="0"/>
                </a:tc>
                <a:tc>
                  <a:txBody>
                    <a:bodyPr/>
                    <a:lstStyle/>
                    <a:p>
                      <a:pPr indent="252095" algn="ctr">
                        <a:lnSpc>
                          <a:spcPct val="150000"/>
                        </a:lnSpc>
                        <a:spcAft>
                          <a:spcPts val="0"/>
                        </a:spcAft>
                      </a:pPr>
                      <a:r>
                        <a:rPr lang="es-ES" sz="1000">
                          <a:effectLst/>
                        </a:rPr>
                        <a:t>4010</a:t>
                      </a:r>
                      <a:endParaRPr lang="es-EC" sz="1000">
                        <a:solidFill>
                          <a:srgbClr val="E36C0A"/>
                        </a:solidFill>
                        <a:effectLst/>
                        <a:latin typeface="Arial"/>
                        <a:ea typeface="Times New Roman"/>
                        <a:cs typeface="Times New Roman"/>
                      </a:endParaRPr>
                    </a:p>
                  </a:txBody>
                  <a:tcPr marL="55508" marR="55508" marT="0" marB="0"/>
                </a:tc>
                <a:tc>
                  <a:txBody>
                    <a:bodyPr/>
                    <a:lstStyle/>
                    <a:p>
                      <a:pPr indent="252095" algn="ctr">
                        <a:lnSpc>
                          <a:spcPct val="150000"/>
                        </a:lnSpc>
                        <a:spcAft>
                          <a:spcPts val="0"/>
                        </a:spcAft>
                      </a:pPr>
                      <a:r>
                        <a:rPr lang="es-ES" sz="1000">
                          <a:effectLst/>
                        </a:rPr>
                        <a:t>4.01</a:t>
                      </a:r>
                      <a:endParaRPr lang="es-EC" sz="1000">
                        <a:solidFill>
                          <a:srgbClr val="E36C0A"/>
                        </a:solidFill>
                        <a:effectLst/>
                        <a:latin typeface="Arial"/>
                        <a:ea typeface="Times New Roman"/>
                        <a:cs typeface="Times New Roman"/>
                      </a:endParaRPr>
                    </a:p>
                  </a:txBody>
                  <a:tcPr marL="55508" marR="55508" marT="0" marB="0"/>
                </a:tc>
              </a:tr>
              <a:tr h="279031">
                <a:tc>
                  <a:txBody>
                    <a:bodyPr/>
                    <a:lstStyle/>
                    <a:p>
                      <a:pPr indent="252095" algn="ctr">
                        <a:lnSpc>
                          <a:spcPct val="150000"/>
                        </a:lnSpc>
                        <a:spcAft>
                          <a:spcPts val="0"/>
                        </a:spcAft>
                      </a:pPr>
                      <a:r>
                        <a:rPr lang="es-ES" sz="1000">
                          <a:effectLst/>
                        </a:rPr>
                        <a:t>Julio</a:t>
                      </a:r>
                      <a:endParaRPr lang="es-EC" sz="1000">
                        <a:solidFill>
                          <a:srgbClr val="E36C0A"/>
                        </a:solidFill>
                        <a:effectLst/>
                        <a:latin typeface="Arial"/>
                        <a:ea typeface="Times New Roman"/>
                        <a:cs typeface="Times New Roman"/>
                      </a:endParaRPr>
                    </a:p>
                  </a:txBody>
                  <a:tcPr marL="55508" marR="55508" marT="0" marB="0"/>
                </a:tc>
                <a:tc>
                  <a:txBody>
                    <a:bodyPr/>
                    <a:lstStyle/>
                    <a:p>
                      <a:pPr indent="252095" algn="ctr">
                        <a:lnSpc>
                          <a:spcPct val="150000"/>
                        </a:lnSpc>
                        <a:spcAft>
                          <a:spcPts val="0"/>
                        </a:spcAft>
                      </a:pPr>
                      <a:r>
                        <a:rPr lang="es-ES" sz="1000">
                          <a:effectLst/>
                        </a:rPr>
                        <a:t>4260</a:t>
                      </a:r>
                      <a:endParaRPr lang="es-EC" sz="1000">
                        <a:solidFill>
                          <a:srgbClr val="E36C0A"/>
                        </a:solidFill>
                        <a:effectLst/>
                        <a:latin typeface="Arial"/>
                        <a:ea typeface="Times New Roman"/>
                        <a:cs typeface="Times New Roman"/>
                      </a:endParaRPr>
                    </a:p>
                  </a:txBody>
                  <a:tcPr marL="55508" marR="55508" marT="0" marB="0"/>
                </a:tc>
                <a:tc>
                  <a:txBody>
                    <a:bodyPr/>
                    <a:lstStyle/>
                    <a:p>
                      <a:pPr indent="252095" algn="ctr">
                        <a:lnSpc>
                          <a:spcPct val="150000"/>
                        </a:lnSpc>
                        <a:spcAft>
                          <a:spcPts val="0"/>
                        </a:spcAft>
                      </a:pPr>
                      <a:r>
                        <a:rPr lang="es-ES" sz="1000">
                          <a:effectLst/>
                        </a:rPr>
                        <a:t>4.26</a:t>
                      </a:r>
                      <a:endParaRPr lang="es-EC" sz="1000">
                        <a:solidFill>
                          <a:srgbClr val="E36C0A"/>
                        </a:solidFill>
                        <a:effectLst/>
                        <a:latin typeface="Arial"/>
                        <a:ea typeface="Times New Roman"/>
                        <a:cs typeface="Times New Roman"/>
                      </a:endParaRPr>
                    </a:p>
                  </a:txBody>
                  <a:tcPr marL="55508" marR="55508" marT="0" marB="0"/>
                </a:tc>
              </a:tr>
              <a:tr h="279031">
                <a:tc>
                  <a:txBody>
                    <a:bodyPr/>
                    <a:lstStyle/>
                    <a:p>
                      <a:pPr indent="252095" algn="ctr">
                        <a:lnSpc>
                          <a:spcPct val="150000"/>
                        </a:lnSpc>
                        <a:spcAft>
                          <a:spcPts val="0"/>
                        </a:spcAft>
                      </a:pPr>
                      <a:r>
                        <a:rPr lang="es-ES" sz="1000">
                          <a:effectLst/>
                        </a:rPr>
                        <a:t>Agosto</a:t>
                      </a:r>
                      <a:endParaRPr lang="es-EC" sz="1000">
                        <a:solidFill>
                          <a:srgbClr val="E36C0A"/>
                        </a:solidFill>
                        <a:effectLst/>
                        <a:latin typeface="Arial"/>
                        <a:ea typeface="Times New Roman"/>
                        <a:cs typeface="Times New Roman"/>
                      </a:endParaRPr>
                    </a:p>
                  </a:txBody>
                  <a:tcPr marL="55508" marR="55508" marT="0" marB="0"/>
                </a:tc>
                <a:tc>
                  <a:txBody>
                    <a:bodyPr/>
                    <a:lstStyle/>
                    <a:p>
                      <a:pPr indent="252095" algn="ctr">
                        <a:lnSpc>
                          <a:spcPct val="150000"/>
                        </a:lnSpc>
                        <a:spcAft>
                          <a:spcPts val="0"/>
                        </a:spcAft>
                      </a:pPr>
                      <a:r>
                        <a:rPr lang="es-ES" sz="1000">
                          <a:effectLst/>
                        </a:rPr>
                        <a:t>4460</a:t>
                      </a:r>
                      <a:endParaRPr lang="es-EC" sz="1000">
                        <a:solidFill>
                          <a:srgbClr val="E36C0A"/>
                        </a:solidFill>
                        <a:effectLst/>
                        <a:latin typeface="Arial"/>
                        <a:ea typeface="Times New Roman"/>
                        <a:cs typeface="Times New Roman"/>
                      </a:endParaRPr>
                    </a:p>
                  </a:txBody>
                  <a:tcPr marL="55508" marR="55508" marT="0" marB="0"/>
                </a:tc>
                <a:tc>
                  <a:txBody>
                    <a:bodyPr/>
                    <a:lstStyle/>
                    <a:p>
                      <a:pPr indent="252095" algn="ctr">
                        <a:lnSpc>
                          <a:spcPct val="150000"/>
                        </a:lnSpc>
                        <a:spcAft>
                          <a:spcPts val="0"/>
                        </a:spcAft>
                      </a:pPr>
                      <a:r>
                        <a:rPr lang="es-ES" sz="1000">
                          <a:effectLst/>
                        </a:rPr>
                        <a:t>4.46</a:t>
                      </a:r>
                      <a:endParaRPr lang="es-EC" sz="1000">
                        <a:solidFill>
                          <a:srgbClr val="E36C0A"/>
                        </a:solidFill>
                        <a:effectLst/>
                        <a:latin typeface="Arial"/>
                        <a:ea typeface="Times New Roman"/>
                        <a:cs typeface="Times New Roman"/>
                      </a:endParaRPr>
                    </a:p>
                  </a:txBody>
                  <a:tcPr marL="55508" marR="55508" marT="0" marB="0"/>
                </a:tc>
              </a:tr>
              <a:tr h="279031">
                <a:tc>
                  <a:txBody>
                    <a:bodyPr/>
                    <a:lstStyle/>
                    <a:p>
                      <a:pPr indent="252095" algn="ctr">
                        <a:lnSpc>
                          <a:spcPct val="150000"/>
                        </a:lnSpc>
                        <a:spcAft>
                          <a:spcPts val="0"/>
                        </a:spcAft>
                      </a:pPr>
                      <a:r>
                        <a:rPr lang="es-ES" sz="1000">
                          <a:effectLst/>
                        </a:rPr>
                        <a:t>Septiembre</a:t>
                      </a:r>
                      <a:endParaRPr lang="es-EC" sz="1000">
                        <a:solidFill>
                          <a:srgbClr val="E36C0A"/>
                        </a:solidFill>
                        <a:effectLst/>
                        <a:latin typeface="Arial"/>
                        <a:ea typeface="Times New Roman"/>
                        <a:cs typeface="Times New Roman"/>
                      </a:endParaRPr>
                    </a:p>
                  </a:txBody>
                  <a:tcPr marL="55508" marR="55508" marT="0" marB="0"/>
                </a:tc>
                <a:tc>
                  <a:txBody>
                    <a:bodyPr/>
                    <a:lstStyle/>
                    <a:p>
                      <a:pPr indent="252095" algn="ctr">
                        <a:lnSpc>
                          <a:spcPct val="150000"/>
                        </a:lnSpc>
                        <a:spcAft>
                          <a:spcPts val="0"/>
                        </a:spcAft>
                      </a:pPr>
                      <a:r>
                        <a:rPr lang="es-ES" sz="1000">
                          <a:effectLst/>
                        </a:rPr>
                        <a:t>4260</a:t>
                      </a:r>
                      <a:endParaRPr lang="es-EC" sz="1000">
                        <a:solidFill>
                          <a:srgbClr val="E36C0A"/>
                        </a:solidFill>
                        <a:effectLst/>
                        <a:latin typeface="Arial"/>
                        <a:ea typeface="Times New Roman"/>
                        <a:cs typeface="Times New Roman"/>
                      </a:endParaRPr>
                    </a:p>
                  </a:txBody>
                  <a:tcPr marL="55508" marR="55508" marT="0" marB="0"/>
                </a:tc>
                <a:tc>
                  <a:txBody>
                    <a:bodyPr/>
                    <a:lstStyle/>
                    <a:p>
                      <a:pPr indent="252095" algn="ctr">
                        <a:lnSpc>
                          <a:spcPct val="150000"/>
                        </a:lnSpc>
                        <a:spcAft>
                          <a:spcPts val="0"/>
                        </a:spcAft>
                      </a:pPr>
                      <a:r>
                        <a:rPr lang="es-ES" sz="1000">
                          <a:effectLst/>
                        </a:rPr>
                        <a:t>4.26</a:t>
                      </a:r>
                      <a:endParaRPr lang="es-EC" sz="1000">
                        <a:solidFill>
                          <a:srgbClr val="E36C0A"/>
                        </a:solidFill>
                        <a:effectLst/>
                        <a:latin typeface="Arial"/>
                        <a:ea typeface="Times New Roman"/>
                        <a:cs typeface="Times New Roman"/>
                      </a:endParaRPr>
                    </a:p>
                  </a:txBody>
                  <a:tcPr marL="55508" marR="55508" marT="0" marB="0"/>
                </a:tc>
              </a:tr>
              <a:tr h="279031">
                <a:tc>
                  <a:txBody>
                    <a:bodyPr/>
                    <a:lstStyle/>
                    <a:p>
                      <a:pPr indent="252095" algn="ctr">
                        <a:lnSpc>
                          <a:spcPct val="150000"/>
                        </a:lnSpc>
                        <a:spcAft>
                          <a:spcPts val="0"/>
                        </a:spcAft>
                      </a:pPr>
                      <a:r>
                        <a:rPr lang="es-ES" sz="1000">
                          <a:effectLst/>
                        </a:rPr>
                        <a:t>Octubre</a:t>
                      </a:r>
                      <a:endParaRPr lang="es-EC" sz="1000">
                        <a:solidFill>
                          <a:srgbClr val="E36C0A"/>
                        </a:solidFill>
                        <a:effectLst/>
                        <a:latin typeface="Arial"/>
                        <a:ea typeface="Times New Roman"/>
                        <a:cs typeface="Times New Roman"/>
                      </a:endParaRPr>
                    </a:p>
                  </a:txBody>
                  <a:tcPr marL="55508" marR="55508" marT="0" marB="0"/>
                </a:tc>
                <a:tc>
                  <a:txBody>
                    <a:bodyPr/>
                    <a:lstStyle/>
                    <a:p>
                      <a:pPr indent="252095" algn="ctr">
                        <a:lnSpc>
                          <a:spcPct val="150000"/>
                        </a:lnSpc>
                        <a:spcAft>
                          <a:spcPts val="0"/>
                        </a:spcAft>
                      </a:pPr>
                      <a:r>
                        <a:rPr lang="es-ES" sz="1000">
                          <a:effectLst/>
                        </a:rPr>
                        <a:t>4240</a:t>
                      </a:r>
                      <a:endParaRPr lang="es-EC" sz="1000">
                        <a:solidFill>
                          <a:srgbClr val="E36C0A"/>
                        </a:solidFill>
                        <a:effectLst/>
                        <a:latin typeface="Arial"/>
                        <a:ea typeface="Times New Roman"/>
                        <a:cs typeface="Times New Roman"/>
                      </a:endParaRPr>
                    </a:p>
                  </a:txBody>
                  <a:tcPr marL="55508" marR="55508" marT="0" marB="0"/>
                </a:tc>
                <a:tc>
                  <a:txBody>
                    <a:bodyPr/>
                    <a:lstStyle/>
                    <a:p>
                      <a:pPr indent="252095" algn="ctr">
                        <a:lnSpc>
                          <a:spcPct val="150000"/>
                        </a:lnSpc>
                        <a:spcAft>
                          <a:spcPts val="0"/>
                        </a:spcAft>
                      </a:pPr>
                      <a:r>
                        <a:rPr lang="es-ES" sz="1000">
                          <a:effectLst/>
                        </a:rPr>
                        <a:t>4.24</a:t>
                      </a:r>
                      <a:endParaRPr lang="es-EC" sz="1000">
                        <a:solidFill>
                          <a:srgbClr val="E36C0A"/>
                        </a:solidFill>
                        <a:effectLst/>
                        <a:latin typeface="Arial"/>
                        <a:ea typeface="Times New Roman"/>
                        <a:cs typeface="Times New Roman"/>
                      </a:endParaRPr>
                    </a:p>
                  </a:txBody>
                  <a:tcPr marL="55508" marR="55508" marT="0" marB="0"/>
                </a:tc>
              </a:tr>
              <a:tr h="279031">
                <a:tc>
                  <a:txBody>
                    <a:bodyPr/>
                    <a:lstStyle/>
                    <a:p>
                      <a:pPr indent="252095" algn="ctr">
                        <a:lnSpc>
                          <a:spcPct val="150000"/>
                        </a:lnSpc>
                        <a:spcAft>
                          <a:spcPts val="0"/>
                        </a:spcAft>
                      </a:pPr>
                      <a:r>
                        <a:rPr lang="es-ES" sz="1000">
                          <a:effectLst/>
                        </a:rPr>
                        <a:t>Noviembre</a:t>
                      </a:r>
                      <a:endParaRPr lang="es-EC" sz="1000">
                        <a:solidFill>
                          <a:srgbClr val="E36C0A"/>
                        </a:solidFill>
                        <a:effectLst/>
                        <a:latin typeface="Arial"/>
                        <a:ea typeface="Times New Roman"/>
                        <a:cs typeface="Times New Roman"/>
                      </a:endParaRPr>
                    </a:p>
                  </a:txBody>
                  <a:tcPr marL="55508" marR="55508" marT="0" marB="0"/>
                </a:tc>
                <a:tc>
                  <a:txBody>
                    <a:bodyPr/>
                    <a:lstStyle/>
                    <a:p>
                      <a:pPr indent="252095" algn="ctr">
                        <a:lnSpc>
                          <a:spcPct val="150000"/>
                        </a:lnSpc>
                        <a:spcAft>
                          <a:spcPts val="0"/>
                        </a:spcAft>
                      </a:pPr>
                      <a:r>
                        <a:rPr lang="es-ES" sz="1000">
                          <a:effectLst/>
                        </a:rPr>
                        <a:t>4300</a:t>
                      </a:r>
                      <a:endParaRPr lang="es-EC" sz="1000">
                        <a:solidFill>
                          <a:srgbClr val="E36C0A"/>
                        </a:solidFill>
                        <a:effectLst/>
                        <a:latin typeface="Arial"/>
                        <a:ea typeface="Times New Roman"/>
                        <a:cs typeface="Times New Roman"/>
                      </a:endParaRPr>
                    </a:p>
                  </a:txBody>
                  <a:tcPr marL="55508" marR="55508" marT="0" marB="0"/>
                </a:tc>
                <a:tc>
                  <a:txBody>
                    <a:bodyPr/>
                    <a:lstStyle/>
                    <a:p>
                      <a:pPr indent="252095" algn="ctr">
                        <a:lnSpc>
                          <a:spcPct val="150000"/>
                        </a:lnSpc>
                        <a:spcAft>
                          <a:spcPts val="0"/>
                        </a:spcAft>
                      </a:pPr>
                      <a:r>
                        <a:rPr lang="es-ES" sz="1000">
                          <a:effectLst/>
                        </a:rPr>
                        <a:t>4.3</a:t>
                      </a:r>
                      <a:endParaRPr lang="es-EC" sz="1000">
                        <a:solidFill>
                          <a:srgbClr val="E36C0A"/>
                        </a:solidFill>
                        <a:effectLst/>
                        <a:latin typeface="Arial"/>
                        <a:ea typeface="Times New Roman"/>
                        <a:cs typeface="Times New Roman"/>
                      </a:endParaRPr>
                    </a:p>
                  </a:txBody>
                  <a:tcPr marL="55508" marR="55508" marT="0" marB="0"/>
                </a:tc>
              </a:tr>
              <a:tr h="279031">
                <a:tc>
                  <a:txBody>
                    <a:bodyPr/>
                    <a:lstStyle/>
                    <a:p>
                      <a:pPr indent="252095" algn="ctr">
                        <a:lnSpc>
                          <a:spcPct val="150000"/>
                        </a:lnSpc>
                        <a:spcAft>
                          <a:spcPts val="0"/>
                        </a:spcAft>
                      </a:pPr>
                      <a:r>
                        <a:rPr lang="es-ES" sz="1000">
                          <a:effectLst/>
                        </a:rPr>
                        <a:t>Diciembre</a:t>
                      </a:r>
                      <a:endParaRPr lang="es-EC" sz="1000">
                        <a:solidFill>
                          <a:srgbClr val="E36C0A"/>
                        </a:solidFill>
                        <a:effectLst/>
                        <a:latin typeface="Arial"/>
                        <a:ea typeface="Times New Roman"/>
                        <a:cs typeface="Times New Roman"/>
                      </a:endParaRPr>
                    </a:p>
                  </a:txBody>
                  <a:tcPr marL="55508" marR="55508" marT="0" marB="0"/>
                </a:tc>
                <a:tc>
                  <a:txBody>
                    <a:bodyPr/>
                    <a:lstStyle/>
                    <a:p>
                      <a:pPr indent="252095" algn="ctr">
                        <a:lnSpc>
                          <a:spcPct val="150000"/>
                        </a:lnSpc>
                        <a:spcAft>
                          <a:spcPts val="0"/>
                        </a:spcAft>
                      </a:pPr>
                      <a:r>
                        <a:rPr lang="es-ES" sz="1000">
                          <a:effectLst/>
                        </a:rPr>
                        <a:t>3980</a:t>
                      </a:r>
                      <a:endParaRPr lang="es-EC" sz="1000">
                        <a:solidFill>
                          <a:srgbClr val="E36C0A"/>
                        </a:solidFill>
                        <a:effectLst/>
                        <a:latin typeface="Arial"/>
                        <a:ea typeface="Times New Roman"/>
                        <a:cs typeface="Times New Roman"/>
                      </a:endParaRPr>
                    </a:p>
                  </a:txBody>
                  <a:tcPr marL="55508" marR="55508" marT="0" marB="0"/>
                </a:tc>
                <a:tc>
                  <a:txBody>
                    <a:bodyPr/>
                    <a:lstStyle/>
                    <a:p>
                      <a:pPr indent="252095" algn="ctr">
                        <a:lnSpc>
                          <a:spcPct val="150000"/>
                        </a:lnSpc>
                        <a:spcAft>
                          <a:spcPts val="0"/>
                        </a:spcAft>
                      </a:pPr>
                      <a:r>
                        <a:rPr lang="es-ES" sz="1000" dirty="0">
                          <a:effectLst/>
                        </a:rPr>
                        <a:t>3.98</a:t>
                      </a:r>
                      <a:endParaRPr lang="es-EC" sz="1000" dirty="0">
                        <a:solidFill>
                          <a:srgbClr val="E36C0A"/>
                        </a:solidFill>
                        <a:effectLst/>
                        <a:latin typeface="Arial"/>
                        <a:ea typeface="Times New Roman"/>
                        <a:cs typeface="Times New Roman"/>
                      </a:endParaRPr>
                    </a:p>
                  </a:txBody>
                  <a:tcPr marL="55508" marR="55508" marT="0" marB="0"/>
                </a:tc>
              </a:tr>
            </a:tbl>
          </a:graphicData>
        </a:graphic>
      </p:graphicFrame>
      <p:pic>
        <p:nvPicPr>
          <p:cNvPr id="9"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513" y="276050"/>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71385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73433" y="982325"/>
            <a:ext cx="8229600" cy="5217443"/>
          </a:xfrm>
        </p:spPr>
        <p:txBody>
          <a:bodyPr>
            <a:normAutofit/>
          </a:bodyPr>
          <a:lstStyle/>
          <a:p>
            <a:pPr marL="0" indent="0">
              <a:buNone/>
            </a:pPr>
            <a:r>
              <a:rPr lang="es-ES" sz="2000" b="1" dirty="0"/>
              <a:t>DATOS MEDIANTE </a:t>
            </a:r>
            <a:r>
              <a:rPr lang="es-ES" sz="2000" b="1" dirty="0" smtClean="0"/>
              <a:t>SOFTWARE </a:t>
            </a:r>
            <a:r>
              <a:rPr lang="es-ES" sz="2000" b="1" dirty="0"/>
              <a:t>ISOCAD </a:t>
            </a:r>
            <a:endParaRPr lang="es-ES" sz="2000" b="1" dirty="0" smtClean="0"/>
          </a:p>
          <a:p>
            <a:pPr marL="0" indent="0">
              <a:buNone/>
            </a:pPr>
            <a:endParaRPr lang="es-ES" sz="2000" b="1" dirty="0" smtClean="0"/>
          </a:p>
          <a:p>
            <a:pPr marL="0" indent="0" algn="just">
              <a:buNone/>
            </a:pPr>
            <a:r>
              <a:rPr lang="es-ES" sz="2000" dirty="0"/>
              <a:t>Mediante este software, nosotros obtenemos datos de la radiación diaria media mensual, gráficas, ingresando el lugar determinado.  Como un ejemplo práctico ingresamos de la ciudad de Quito-Ecuador.</a:t>
            </a:r>
            <a:endParaRPr lang="es-EC" sz="2000" b="1" dirty="0"/>
          </a:p>
        </p:txBody>
      </p:sp>
      <p:pic>
        <p:nvPicPr>
          <p:cNvPr id="4" name="3 Imagen"/>
          <p:cNvPicPr/>
          <p:nvPr/>
        </p:nvPicPr>
        <p:blipFill>
          <a:blip r:embed="rId2" cstate="print">
            <a:extLst>
              <a:ext uri="{28A0092B-C50C-407E-A947-70E740481C1C}">
                <a14:useLocalDpi xmlns:a14="http://schemas.microsoft.com/office/drawing/2010/main" val="0"/>
              </a:ext>
            </a:extLst>
          </a:blip>
          <a:stretch>
            <a:fillRect/>
          </a:stretch>
        </p:blipFill>
        <p:spPr>
          <a:xfrm>
            <a:off x="88534" y="2981220"/>
            <a:ext cx="4480729" cy="3381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4 Imagen"/>
          <p:cNvPicPr/>
          <p:nvPr/>
        </p:nvPicPr>
        <p:blipFill>
          <a:blip r:embed="rId3" cstate="print">
            <a:extLst>
              <a:ext uri="{28A0092B-C50C-407E-A947-70E740481C1C}">
                <a14:useLocalDpi xmlns:a14="http://schemas.microsoft.com/office/drawing/2010/main" val="0"/>
              </a:ext>
            </a:extLst>
          </a:blip>
          <a:stretch>
            <a:fillRect/>
          </a:stretch>
        </p:blipFill>
        <p:spPr>
          <a:xfrm>
            <a:off x="4716016" y="2962488"/>
            <a:ext cx="4248472" cy="3418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5 Imagen"/>
          <p:cNvPicPr/>
          <p:nvPr/>
        </p:nvPicPr>
        <p:blipFill>
          <a:blip r:embed="rId4" cstate="print">
            <a:extLst>
              <a:ext uri="{28A0092B-C50C-407E-A947-70E740481C1C}">
                <a14:useLocalDpi xmlns:a14="http://schemas.microsoft.com/office/drawing/2010/main" val="0"/>
              </a:ext>
            </a:extLst>
          </a:blip>
          <a:stretch>
            <a:fillRect/>
          </a:stretch>
        </p:blipFill>
        <p:spPr>
          <a:xfrm>
            <a:off x="1619672" y="4695403"/>
            <a:ext cx="2979504" cy="1685925"/>
          </a:xfrm>
          <a:prstGeom prst="rect">
            <a:avLst/>
          </a:prstGeom>
        </p:spPr>
      </p:pic>
      <p:pic>
        <p:nvPicPr>
          <p:cNvPr id="7" name="1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4513" y="316573"/>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64460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18864" y="2276872"/>
            <a:ext cx="8229600" cy="1944216"/>
          </a:xfrm>
        </p:spPr>
        <p:txBody>
          <a:bodyPr>
            <a:normAutofit fontScale="70000" lnSpcReduction="20000"/>
          </a:bodyPr>
          <a:lstStyle/>
          <a:p>
            <a:pPr marL="0" indent="0" algn="ctr">
              <a:buNone/>
            </a:pPr>
            <a:endParaRPr lang="es-EC" dirty="0"/>
          </a:p>
          <a:p>
            <a:pPr marL="0" indent="0" algn="ctr">
              <a:buNone/>
            </a:pPr>
            <a:endParaRPr lang="es-EC" dirty="0" smtClean="0"/>
          </a:p>
          <a:p>
            <a:pPr marL="0" indent="0" algn="ctr">
              <a:buNone/>
            </a:pPr>
            <a:r>
              <a:rPr lang="es-EC" sz="10100" dirty="0" smtClean="0"/>
              <a:t>  </a:t>
            </a:r>
            <a:r>
              <a:rPr lang="es-EC" sz="57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ANÁLISIS ENÉRGETICO</a:t>
            </a:r>
            <a:endParaRPr lang="es-EC" sz="5700" b="1" dirty="0"/>
          </a:p>
        </p:txBody>
      </p:sp>
      <p:pic>
        <p:nvPicPr>
          <p:cNvPr id="4"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425" y="476672"/>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18842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757808" y="908719"/>
            <a:ext cx="7772400" cy="86409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800" dirty="0" smtClean="0"/>
              <a:t>TÍTULO DEL PROYECTO:</a:t>
            </a:r>
            <a:endParaRPr lang="es-EC" sz="2800" dirty="0"/>
          </a:p>
        </p:txBody>
      </p:sp>
      <p:sp>
        <p:nvSpPr>
          <p:cNvPr id="5" name="2 Subtítulo"/>
          <p:cNvSpPr txBox="1">
            <a:spLocks/>
          </p:cNvSpPr>
          <p:nvPr/>
        </p:nvSpPr>
        <p:spPr>
          <a:xfrm>
            <a:off x="611560" y="1867272"/>
            <a:ext cx="8064896" cy="24978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s-ES" sz="2800" b="1" dirty="0" smtClean="0">
                <a:latin typeface="Adobe Arabic" pitchFamily="18" charset="-78"/>
                <a:cs typeface="Adobe Arabic" pitchFamily="18" charset="-78"/>
              </a:rPr>
              <a:t>“DISEÑO Y CONSTRUCCIÓN DE CÁMARAS DE REACCIÓN PARA ENSAYOS TÉRMICOS CON Y SIN CAMBIO DE FASE CON UN CONCENTRADOR SOLAR TIPO LENTE DE FRESNEL DE 500 WATTS”</a:t>
            </a:r>
            <a:endParaRPr lang="es-EC" sz="2800" dirty="0">
              <a:latin typeface="Adobe Arabic" pitchFamily="18" charset="-78"/>
              <a:cs typeface="Adobe Arabic" pitchFamily="18" charset="-78"/>
            </a:endParaRPr>
          </a:p>
        </p:txBody>
      </p:sp>
      <p:sp>
        <p:nvSpPr>
          <p:cNvPr id="6" name="5 Rectángulo"/>
          <p:cNvSpPr/>
          <p:nvPr/>
        </p:nvSpPr>
        <p:spPr>
          <a:xfrm>
            <a:off x="2555776" y="3861048"/>
            <a:ext cx="4968552" cy="1296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REALIZADO POR:</a:t>
            </a:r>
          </a:p>
          <a:p>
            <a:pPr algn="ctr"/>
            <a:endParaRPr lang="es-EC" dirty="0" smtClean="0">
              <a:solidFill>
                <a:schemeClr val="tx1"/>
              </a:solidFill>
            </a:endParaRPr>
          </a:p>
          <a:p>
            <a:r>
              <a:rPr lang="es-EC" dirty="0" smtClean="0">
                <a:solidFill>
                  <a:schemeClr val="tx1"/>
                </a:solidFill>
              </a:rPr>
              <a:t>SR. </a:t>
            </a:r>
            <a:r>
              <a:rPr lang="es-EC" dirty="0">
                <a:solidFill>
                  <a:schemeClr val="tx1"/>
                </a:solidFill>
              </a:rPr>
              <a:t> </a:t>
            </a:r>
            <a:r>
              <a:rPr lang="es-EC" dirty="0" smtClean="0">
                <a:solidFill>
                  <a:schemeClr val="tx1"/>
                </a:solidFill>
              </a:rPr>
              <a:t>LUIS ANDRÉS ROMÁN HERNÁNDEZ</a:t>
            </a:r>
          </a:p>
          <a:p>
            <a:r>
              <a:rPr lang="es-EC" dirty="0" smtClean="0">
                <a:solidFill>
                  <a:schemeClr val="tx1"/>
                </a:solidFill>
              </a:rPr>
              <a:t>SR. CARLOS DAVID NARANJO QUINGAÍZA</a:t>
            </a:r>
          </a:p>
        </p:txBody>
      </p:sp>
      <p:sp>
        <p:nvSpPr>
          <p:cNvPr id="7" name="6 Rectángulo"/>
          <p:cNvSpPr/>
          <p:nvPr/>
        </p:nvSpPr>
        <p:spPr>
          <a:xfrm>
            <a:off x="2627784" y="5384723"/>
            <a:ext cx="4572000" cy="923330"/>
          </a:xfrm>
          <a:prstGeom prst="rect">
            <a:avLst/>
          </a:prstGeom>
        </p:spPr>
        <p:txBody>
          <a:bodyPr>
            <a:spAutoFit/>
          </a:bodyPr>
          <a:lstStyle/>
          <a:p>
            <a:pPr algn="ctr"/>
            <a:endParaRPr lang="es-EC" dirty="0" smtClean="0">
              <a:solidFill>
                <a:schemeClr val="tx1"/>
              </a:solidFill>
            </a:endParaRPr>
          </a:p>
          <a:p>
            <a:r>
              <a:rPr lang="es-EC" dirty="0" smtClean="0"/>
              <a:t>DIRECTOR:</a:t>
            </a:r>
            <a:r>
              <a:rPr lang="es-EC" dirty="0" smtClean="0">
                <a:solidFill>
                  <a:schemeClr val="tx1"/>
                </a:solidFill>
              </a:rPr>
              <a:t>  ING. ANGELO VILLAVICENCIO</a:t>
            </a:r>
          </a:p>
          <a:p>
            <a:r>
              <a:rPr lang="es-EC" dirty="0" smtClean="0">
                <a:solidFill>
                  <a:schemeClr val="tx1"/>
                </a:solidFill>
              </a:rPr>
              <a:t>CODIRECTOR: ING. JOSÉ GUASUMBA</a:t>
            </a:r>
          </a:p>
        </p:txBody>
      </p:sp>
      <p:pic>
        <p:nvPicPr>
          <p:cNvPr id="8"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513" y="276050"/>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20583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620688"/>
            <a:ext cx="8229600" cy="1143000"/>
          </a:xfrm>
        </p:spPr>
        <p:txBody>
          <a:bodyPr>
            <a:normAutofit/>
          </a:bodyPr>
          <a:lstStyle/>
          <a:p>
            <a:r>
              <a:rPr lang="es-EC" sz="3200" b="1" dirty="0" smtClean="0"/>
              <a:t>  LENTE </a:t>
            </a:r>
            <a:r>
              <a:rPr lang="es-EC" sz="3200" b="1" dirty="0" smtClean="0"/>
              <a:t>DE FRESNEL </a:t>
            </a:r>
            <a:endParaRPr lang="es-EC" sz="3200" b="1" dirty="0"/>
          </a:p>
        </p:txBody>
      </p:sp>
      <mc:AlternateContent xmlns:mc="http://schemas.openxmlformats.org/markup-compatibility/2006">
        <mc:Choice xmlns:a14="http://schemas.microsoft.com/office/drawing/2010/main" Requires="a14">
          <p:sp>
            <p:nvSpPr>
              <p:cNvPr id="3" name="2 Marcador de contenido"/>
              <p:cNvSpPr>
                <a:spLocks noGrp="1"/>
              </p:cNvSpPr>
              <p:nvPr>
                <p:ph idx="1"/>
              </p:nvPr>
            </p:nvSpPr>
            <p:spPr>
              <a:xfrm>
                <a:off x="971600" y="2276872"/>
                <a:ext cx="2952328" cy="3084587"/>
              </a:xfrm>
            </p:spPr>
            <p:txBody>
              <a:bodyPr/>
              <a:lstStyle/>
              <a:p>
                <a:pPr marL="0" indent="0">
                  <a:buNone/>
                </a:pPr>
                <a:r>
                  <a:rPr lang="es-ES" sz="2000" dirty="0"/>
                  <a:t> </a:t>
                </a:r>
                <a:endParaRPr lang="es-EC" sz="2000" dirty="0"/>
              </a:p>
              <a:p>
                <a:pPr marL="0" indent="0">
                  <a:buNone/>
                </a:pPr>
                <a14:m>
                  <m:oMath xmlns:m="http://schemas.openxmlformats.org/officeDocument/2006/math">
                    <m:r>
                      <a:rPr lang="es-ES" sz="2000" i="1">
                        <a:latin typeface="Cambria Math"/>
                      </a:rPr>
                      <m:t>𝐸</m:t>
                    </m:r>
                  </m:oMath>
                </a14:m>
                <a:r>
                  <a:rPr lang="es-ES" sz="2000" dirty="0"/>
                  <a:t>: Irradiación (</a:t>
                </a:r>
                <a:r>
                  <a:rPr lang="es-ES" sz="2000" dirty="0" err="1"/>
                  <a:t>wh</a:t>
                </a:r>
                <a:r>
                  <a:rPr lang="es-ES" sz="2000" dirty="0"/>
                  <a:t>/m2dia),</a:t>
                </a:r>
                <a:endParaRPr lang="es-EC" sz="2000" dirty="0"/>
              </a:p>
              <a:p>
                <a:pPr marL="0" indent="0">
                  <a:buNone/>
                </a:pPr>
                <a:r>
                  <a:rPr lang="es-ES" sz="2000" dirty="0"/>
                  <a:t>CR: Cámara de Reacción,</a:t>
                </a:r>
                <a:endParaRPr lang="es-EC" sz="2000" dirty="0"/>
              </a:p>
              <a:p>
                <a:pPr marL="0" indent="0">
                  <a:buNone/>
                </a:pPr>
                <a:r>
                  <a:rPr lang="es-ES" sz="2000" dirty="0"/>
                  <a:t>α: </a:t>
                </a:r>
                <a:r>
                  <a:rPr lang="es-ES" sz="2000" dirty="0" err="1"/>
                  <a:t>Absortancia</a:t>
                </a:r>
                <a:endParaRPr lang="es-EC" sz="2000" dirty="0"/>
              </a:p>
              <a:p>
                <a:pPr marL="0" indent="0">
                  <a:buNone/>
                </a:pPr>
                <a:r>
                  <a:rPr lang="es-ES" sz="2000" dirty="0"/>
                  <a:t>Ƭ: </a:t>
                </a:r>
                <a:r>
                  <a:rPr lang="es-ES" sz="2000" dirty="0" err="1"/>
                  <a:t>Transmitancia</a:t>
                </a:r>
                <a:r>
                  <a:rPr lang="es-ES" sz="2000" dirty="0"/>
                  <a:t>,</a:t>
                </a:r>
                <a:endParaRPr lang="es-EC" sz="2000" dirty="0"/>
              </a:p>
              <a:p>
                <a:pPr marL="0" indent="0">
                  <a:buNone/>
                </a:pPr>
                <a:r>
                  <a:rPr lang="es-ES" sz="2000" dirty="0" err="1"/>
                  <a:t>ρL</a:t>
                </a:r>
                <a:r>
                  <a:rPr lang="es-ES" sz="2000" dirty="0"/>
                  <a:t>: </a:t>
                </a:r>
                <a:r>
                  <a:rPr lang="es-ES" sz="2000" dirty="0" err="1"/>
                  <a:t>Reflectividad</a:t>
                </a:r>
                <a:r>
                  <a:rPr lang="es-ES" sz="2000" dirty="0"/>
                  <a:t> del lente</a:t>
                </a:r>
                <a:endParaRPr lang="es-EC" sz="2000" dirty="0"/>
              </a:p>
              <a:p>
                <a:pPr marL="0" indent="0">
                  <a:buNone/>
                </a:pPr>
                <a:r>
                  <a:rPr lang="es-ES" sz="2000" dirty="0"/>
                  <a:t>CS: Concentrador Solar</a:t>
                </a:r>
                <a:endParaRPr lang="es-EC" sz="2000" dirty="0"/>
              </a:p>
              <a:p>
                <a:endParaRPr lang="es-EC" dirty="0"/>
              </a:p>
            </p:txBody>
          </p:sp>
        </mc:Choice>
        <mc:Fallback>
          <p:sp>
            <p:nvSpPr>
              <p:cNvPr id="3" name="2 Marcador de contenido"/>
              <p:cNvSpPr>
                <a:spLocks noGrp="1" noRot="1" noChangeAspect="1" noMove="1" noResize="1" noEditPoints="1" noAdjustHandles="1" noChangeArrowheads="1" noChangeShapeType="1" noTextEdit="1"/>
              </p:cNvSpPr>
              <p:nvPr>
                <p:ph idx="1"/>
              </p:nvPr>
            </p:nvSpPr>
            <p:spPr>
              <a:xfrm>
                <a:off x="971600" y="2276872"/>
                <a:ext cx="2952328" cy="3084587"/>
              </a:xfrm>
              <a:blipFill rotWithShape="1">
                <a:blip r:embed="rId2"/>
                <a:stretch>
                  <a:fillRect l="-2062" r="-1237"/>
                </a:stretch>
              </a:blipFill>
            </p:spPr>
            <p:txBody>
              <a:bodyPr/>
              <a:lstStyle/>
              <a:p>
                <a:r>
                  <a:rPr lang="es-EC">
                    <a:noFill/>
                  </a:rPr>
                  <a:t> </a:t>
                </a:r>
              </a:p>
            </p:txBody>
          </p:sp>
        </mc:Fallback>
      </mc:AlternateContent>
      <p:pic>
        <p:nvPicPr>
          <p:cNvPr id="5" name="1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513" y="276050"/>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6589" t="36363" r="31953" b="22818"/>
          <a:stretch/>
        </p:blipFill>
        <p:spPr bwMode="auto">
          <a:xfrm>
            <a:off x="4427984" y="2531247"/>
            <a:ext cx="4093028" cy="2985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51851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980728"/>
            <a:ext cx="8229600" cy="724942"/>
          </a:xfrm>
        </p:spPr>
        <p:txBody>
          <a:bodyPr>
            <a:normAutofit/>
          </a:bodyPr>
          <a:lstStyle/>
          <a:p>
            <a:r>
              <a:rPr lang="es-EC" sz="3000" b="1" dirty="0" smtClean="0"/>
              <a:t>ANÁLISIS ENERGÉTICO-CÁMARAS DE REACCIÓN</a:t>
            </a:r>
            <a:endParaRPr lang="es-EC" sz="3000" b="1" dirty="0"/>
          </a:p>
        </p:txBody>
      </p:sp>
      <p:sp>
        <p:nvSpPr>
          <p:cNvPr id="3" name="2 Marcador de contenido"/>
          <p:cNvSpPr>
            <a:spLocks noGrp="1"/>
          </p:cNvSpPr>
          <p:nvPr>
            <p:ph idx="1"/>
          </p:nvPr>
        </p:nvSpPr>
        <p:spPr>
          <a:xfrm>
            <a:off x="755576" y="1988840"/>
            <a:ext cx="7941568" cy="576064"/>
          </a:xfrm>
        </p:spPr>
        <p:txBody>
          <a:bodyPr>
            <a:normAutofit/>
          </a:bodyPr>
          <a:lstStyle/>
          <a:p>
            <a:pPr marL="0" indent="0">
              <a:buNone/>
            </a:pPr>
            <a:r>
              <a:rPr lang="es-EC" sz="2000" i="1" u="sng" dirty="0" smtClean="0"/>
              <a:t>CÁMARA PARA FLUIDOS</a:t>
            </a:r>
          </a:p>
          <a:p>
            <a:pPr marL="0" indent="0">
              <a:buNone/>
            </a:pPr>
            <a:endParaRPr lang="es-EC" sz="2000" i="1" u="sng" dirty="0"/>
          </a:p>
        </p:txBody>
      </p:sp>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3010545"/>
            <a:ext cx="4494530" cy="2533650"/>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5" name="4 Rectángulo"/>
              <p:cNvSpPr/>
              <p:nvPr/>
            </p:nvSpPr>
            <p:spPr>
              <a:xfrm>
                <a:off x="5508104" y="2276872"/>
                <a:ext cx="2952328" cy="417646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s-ES" dirty="0"/>
                  <a:t>Ta: Temperatura ambiente (°C),</a:t>
                </a:r>
                <a:endParaRPr lang="es-EC" dirty="0"/>
              </a:p>
              <a:p>
                <a:pPr algn="just"/>
                <a:r>
                  <a:rPr lang="es-ES" dirty="0"/>
                  <a:t>T1: Temperatura de ingreso del fluido (°C),</a:t>
                </a:r>
                <a:endParaRPr lang="es-EC" dirty="0"/>
              </a:p>
              <a:p>
                <a:pPr algn="just"/>
                <a:r>
                  <a:rPr lang="es-ES" dirty="0"/>
                  <a:t>T2: Temperatura de salida del fluido (°C),</a:t>
                </a:r>
                <a:endParaRPr lang="es-EC" dirty="0"/>
              </a:p>
              <a:p>
                <a:pPr algn="just"/>
                <a:r>
                  <a:rPr lang="es-ES" dirty="0"/>
                  <a:t>Ts: Temperatura superficial (°C),</a:t>
                </a:r>
                <a:endParaRPr lang="es-EC" dirty="0"/>
              </a:p>
              <a:p>
                <a:pPr algn="just"/>
                <a:r>
                  <a:rPr lang="es-ES" dirty="0"/>
                  <a:t>Tc: Temperatura de la placa de cubierta (°C),</a:t>
                </a:r>
                <a:endParaRPr lang="es-EC" dirty="0"/>
              </a:p>
              <a:p>
                <a:pPr algn="just"/>
                <a:r>
                  <a:rPr lang="es-ES" dirty="0"/>
                  <a:t>Tb: Temperatura interna (°C),</a:t>
                </a:r>
                <a:endParaRPr lang="es-EC" dirty="0"/>
              </a:p>
              <a:p>
                <a:pPr algn="just"/>
                <a:r>
                  <a:rPr lang="es-ES" dirty="0"/>
                  <a:t>v: velocidad del viento (m/s),</a:t>
                </a:r>
                <a:endParaRPr lang="es-EC" dirty="0"/>
              </a:p>
              <a:p>
                <a:pPr algn="just"/>
                <a:r>
                  <a:rPr lang="es-ES" dirty="0"/>
                  <a:t>hi: coeficiente de convección flujo interno (W/</a:t>
                </a:r>
                <a14:m>
                  <m:oMath xmlns:m="http://schemas.openxmlformats.org/officeDocument/2006/math">
                    <m:sSup>
                      <m:sSupPr>
                        <m:ctrlPr>
                          <a:rPr lang="es-EC" i="1">
                            <a:latin typeface="Cambria Math"/>
                          </a:rPr>
                        </m:ctrlPr>
                      </m:sSupPr>
                      <m:e>
                        <m:r>
                          <a:rPr lang="es-ES" i="1">
                            <a:latin typeface="Cambria Math"/>
                          </a:rPr>
                          <m:t>𝑚</m:t>
                        </m:r>
                      </m:e>
                      <m:sup>
                        <m:r>
                          <a:rPr lang="es-ES" i="1">
                            <a:latin typeface="Cambria Math"/>
                          </a:rPr>
                          <m:t>2</m:t>
                        </m:r>
                      </m:sup>
                    </m:sSup>
                    <m:r>
                      <a:rPr lang="es-ES" i="1">
                        <a:latin typeface="Cambria Math"/>
                      </a:rPr>
                      <m:t>°</m:t>
                    </m:r>
                    <m:r>
                      <a:rPr lang="es-ES" i="1">
                        <a:latin typeface="Cambria Math"/>
                      </a:rPr>
                      <m:t>𝐶</m:t>
                    </m:r>
                  </m:oMath>
                </a14:m>
                <a:r>
                  <a:rPr lang="es-ES" dirty="0"/>
                  <a:t> ),</a:t>
                </a:r>
                <a:endParaRPr lang="es-EC" dirty="0"/>
              </a:p>
              <a:p>
                <a:pPr algn="just"/>
                <a:r>
                  <a:rPr lang="es-ES" dirty="0"/>
                  <a:t>ho: coeficiente de convención forzada flujo externo (W/</a:t>
                </a:r>
                <a14:m>
                  <m:oMath xmlns:m="http://schemas.openxmlformats.org/officeDocument/2006/math">
                    <m:sSup>
                      <m:sSupPr>
                        <m:ctrlPr>
                          <a:rPr lang="es-EC" i="1">
                            <a:latin typeface="Cambria Math"/>
                          </a:rPr>
                        </m:ctrlPr>
                      </m:sSupPr>
                      <m:e>
                        <m:r>
                          <a:rPr lang="es-ES" i="1">
                            <a:latin typeface="Cambria Math"/>
                          </a:rPr>
                          <m:t>𝑚</m:t>
                        </m:r>
                      </m:e>
                      <m:sup>
                        <m:r>
                          <a:rPr lang="es-ES" i="1">
                            <a:latin typeface="Cambria Math"/>
                          </a:rPr>
                          <m:t>2</m:t>
                        </m:r>
                      </m:sup>
                    </m:sSup>
                    <m:r>
                      <a:rPr lang="es-ES" i="1">
                        <a:latin typeface="Cambria Math"/>
                      </a:rPr>
                      <m:t>°</m:t>
                    </m:r>
                    <m:r>
                      <a:rPr lang="es-ES" i="1">
                        <a:latin typeface="Cambria Math"/>
                      </a:rPr>
                      <m:t>𝐶</m:t>
                    </m:r>
                  </m:oMath>
                </a14:m>
                <a:r>
                  <a:rPr lang="es-ES" dirty="0"/>
                  <a:t> ). </a:t>
                </a:r>
                <a:endParaRPr lang="es-EC" dirty="0"/>
              </a:p>
              <a:p>
                <a:pPr algn="ctr"/>
                <a:endParaRPr lang="es-EC" dirty="0"/>
              </a:p>
            </p:txBody>
          </p:sp>
        </mc:Choice>
        <mc:Fallback xmlns="">
          <p:sp>
            <p:nvSpPr>
              <p:cNvPr id="5" name="4 Rectángulo"/>
              <p:cNvSpPr>
                <a:spLocks noRot="1" noChangeAspect="1" noMove="1" noResize="1" noEditPoints="1" noAdjustHandles="1" noChangeArrowheads="1" noChangeShapeType="1" noTextEdit="1"/>
              </p:cNvSpPr>
              <p:nvPr/>
            </p:nvSpPr>
            <p:spPr>
              <a:xfrm>
                <a:off x="5508104" y="2276872"/>
                <a:ext cx="2952328" cy="4176464"/>
              </a:xfrm>
              <a:prstGeom prst="rect">
                <a:avLst/>
              </a:prstGeom>
              <a:blipFill rotWithShape="1">
                <a:blip r:embed="rId3"/>
                <a:stretch>
                  <a:fillRect l="-1434" t="-10740" r="-1230" b="-5806"/>
                </a:stretch>
              </a:blipFill>
              <a:ln>
                <a:solidFill>
                  <a:schemeClr val="bg1"/>
                </a:solidFill>
              </a:ln>
            </p:spPr>
            <p:txBody>
              <a:bodyPr/>
              <a:lstStyle/>
              <a:p>
                <a:r>
                  <a:rPr lang="es-EC">
                    <a:noFill/>
                  </a:rPr>
                  <a:t> </a:t>
                </a:r>
              </a:p>
            </p:txBody>
          </p:sp>
        </mc:Fallback>
      </mc:AlternateContent>
      <p:pic>
        <p:nvPicPr>
          <p:cNvPr id="6" name="1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4513" y="276050"/>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Rectángulo"/>
          <p:cNvSpPr/>
          <p:nvPr/>
        </p:nvSpPr>
        <p:spPr>
          <a:xfrm>
            <a:off x="2051720" y="3212976"/>
            <a:ext cx="504056" cy="216024"/>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ho</a:t>
            </a:r>
            <a:endParaRPr lang="es-EC" dirty="0"/>
          </a:p>
        </p:txBody>
      </p:sp>
    </p:spTree>
    <p:extLst>
      <p:ext uri="{BB962C8B-B14F-4D97-AF65-F5344CB8AC3E}">
        <p14:creationId xmlns:p14="http://schemas.microsoft.com/office/powerpoint/2010/main" val="37635816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836712"/>
            <a:ext cx="8517632" cy="940966"/>
          </a:xfrm>
        </p:spPr>
        <p:txBody>
          <a:bodyPr>
            <a:noAutofit/>
          </a:bodyPr>
          <a:lstStyle/>
          <a:p>
            <a:r>
              <a:rPr lang="es-EC" sz="2800" b="1" dirty="0" smtClean="0"/>
              <a:t>ANÁLISIS ENERGÉTICO DEL INTERCAMBIADOR DE CALOR</a:t>
            </a:r>
            <a:endParaRPr lang="es-EC" sz="2800" b="1" dirty="0"/>
          </a:p>
        </p:txBody>
      </p:sp>
      <p:sp>
        <p:nvSpPr>
          <p:cNvPr id="3" name="2 Marcador de contenido"/>
          <p:cNvSpPr>
            <a:spLocks noGrp="1"/>
          </p:cNvSpPr>
          <p:nvPr>
            <p:ph idx="1"/>
          </p:nvPr>
        </p:nvSpPr>
        <p:spPr/>
        <p:txBody>
          <a:bodyPr>
            <a:normAutofit/>
          </a:bodyPr>
          <a:lstStyle/>
          <a:p>
            <a:pPr marL="0" indent="0" algn="just">
              <a:buNone/>
            </a:pPr>
            <a:r>
              <a:rPr lang="es-ES" sz="1800" dirty="0"/>
              <a:t>La importancia fundamental del análisis energético del  intercambiador de calor es que desarrolle su función de la manera más precisa y exacta posible, con el fin de que cumpla con el equilibrio termodinámico para la cual será </a:t>
            </a:r>
            <a:r>
              <a:rPr lang="es-ES" sz="1800" dirty="0" smtClean="0"/>
              <a:t>aplicado.</a:t>
            </a:r>
          </a:p>
          <a:p>
            <a:pPr marL="0" indent="0" algn="just">
              <a:buNone/>
            </a:pPr>
            <a:endParaRPr lang="es-ES" sz="1800" dirty="0"/>
          </a:p>
          <a:p>
            <a:pPr marL="0" indent="0" algn="just">
              <a:buNone/>
            </a:pPr>
            <a:r>
              <a:rPr lang="es-ES" sz="1800" dirty="0"/>
              <a:t>En este proyecto tenemos una distribución de temperatura en un intercambiador de tubos concéntricos con flujos encontrados. </a:t>
            </a:r>
            <a:endParaRPr lang="es-EC" sz="1800" dirty="0"/>
          </a:p>
          <a:p>
            <a:pPr marL="0" indent="0" algn="just">
              <a:buNone/>
            </a:pPr>
            <a:endParaRPr lang="es-EC" sz="1800" dirty="0"/>
          </a:p>
        </p:txBody>
      </p:sp>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288" t="30035" r="32845" b="27952"/>
          <a:stretch/>
        </p:blipFill>
        <p:spPr bwMode="auto">
          <a:xfrm>
            <a:off x="3407916" y="3501008"/>
            <a:ext cx="3365500" cy="307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1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513" y="276050"/>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24725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88032" y="2132856"/>
            <a:ext cx="8604448" cy="1800200"/>
          </a:xfrm>
        </p:spPr>
        <p:txBody>
          <a:bodyPr>
            <a:normAutofit fontScale="70000" lnSpcReduction="20000"/>
          </a:bodyPr>
          <a:lstStyle/>
          <a:p>
            <a:pPr marL="0" indent="0" algn="ctr">
              <a:buNone/>
            </a:pPr>
            <a:endParaRPr lang="es-EC" dirty="0"/>
          </a:p>
          <a:p>
            <a:pPr marL="0" indent="0" algn="ctr">
              <a:buNone/>
            </a:pPr>
            <a:endParaRPr lang="es-EC" dirty="0" smtClean="0"/>
          </a:p>
          <a:p>
            <a:pPr marL="0" indent="0" algn="ctr">
              <a:buNone/>
            </a:pPr>
            <a:r>
              <a:rPr lang="es-EC" sz="10100" dirty="0" smtClean="0"/>
              <a:t>  </a:t>
            </a:r>
            <a:r>
              <a:rPr lang="es-EC" sz="57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DISEÑO Y CONSTRUCCIÓN</a:t>
            </a:r>
            <a:endParaRPr lang="es-EC" sz="5700" b="1" dirty="0"/>
          </a:p>
        </p:txBody>
      </p:sp>
      <p:pic>
        <p:nvPicPr>
          <p:cNvPr id="4"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425" y="476672"/>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25806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980728"/>
            <a:ext cx="8229600" cy="1143000"/>
          </a:xfrm>
        </p:spPr>
        <p:txBody>
          <a:bodyPr/>
          <a:lstStyle/>
          <a:p>
            <a:r>
              <a:rPr lang="es-EC" dirty="0" smtClean="0"/>
              <a:t>ESTRUCTURA SOPORTE</a:t>
            </a:r>
            <a:endParaRPr lang="es-EC" dirty="0"/>
          </a:p>
        </p:txBody>
      </p:sp>
      <p:pic>
        <p:nvPicPr>
          <p:cNvPr id="4"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425" y="476672"/>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466" t="6516" r="33068" b="14484"/>
          <a:stretch/>
        </p:blipFill>
        <p:spPr bwMode="auto">
          <a:xfrm>
            <a:off x="1259632" y="2276872"/>
            <a:ext cx="2810003" cy="372942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6903" t="7103" r="35199" b="14768"/>
          <a:stretch/>
        </p:blipFill>
        <p:spPr bwMode="auto">
          <a:xfrm>
            <a:off x="5076056" y="1988840"/>
            <a:ext cx="2856237" cy="44972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74114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24" y="44624"/>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1 Título"/>
          <p:cNvSpPr>
            <a:spLocks noGrp="1"/>
          </p:cNvSpPr>
          <p:nvPr>
            <p:ph type="title"/>
          </p:nvPr>
        </p:nvSpPr>
        <p:spPr>
          <a:xfrm>
            <a:off x="683568" y="629816"/>
            <a:ext cx="8229600" cy="1143000"/>
          </a:xfrm>
        </p:spPr>
        <p:txBody>
          <a:bodyPr/>
          <a:lstStyle/>
          <a:p>
            <a:r>
              <a:rPr lang="es-EC" dirty="0" smtClean="0"/>
              <a:t>MECANISMO BIAXIAL</a:t>
            </a:r>
            <a:endParaRPr lang="es-EC" dirty="0"/>
          </a:p>
        </p:txBody>
      </p:sp>
      <p:pic>
        <p:nvPicPr>
          <p:cNvPr id="10" name="9 Imagen"/>
          <p:cNvPicPr/>
          <p:nvPr/>
        </p:nvPicPr>
        <p:blipFill>
          <a:blip r:embed="rId3" cstate="print"/>
          <a:srcRect/>
          <a:stretch>
            <a:fillRect/>
          </a:stretch>
        </p:blipFill>
        <p:spPr bwMode="auto">
          <a:xfrm>
            <a:off x="1259633" y="1628800"/>
            <a:ext cx="2295261" cy="22664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10 Imagen"/>
          <p:cNvPicPr/>
          <p:nvPr/>
        </p:nvPicPr>
        <p:blipFill>
          <a:blip r:embed="rId4" cstate="print"/>
          <a:srcRect/>
          <a:stretch>
            <a:fillRect/>
          </a:stretch>
        </p:blipFill>
        <p:spPr bwMode="auto">
          <a:xfrm>
            <a:off x="4413958" y="1628800"/>
            <a:ext cx="3974465" cy="2410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11 Imagen"/>
          <p:cNvPicPr/>
          <p:nvPr/>
        </p:nvPicPr>
        <p:blipFill>
          <a:blip r:embed="rId5" cstate="print"/>
          <a:srcRect/>
          <a:stretch>
            <a:fillRect/>
          </a:stretch>
        </p:blipFill>
        <p:spPr bwMode="auto">
          <a:xfrm>
            <a:off x="1259632" y="4221088"/>
            <a:ext cx="2295262" cy="22964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12 Imagen"/>
          <p:cNvPicPr/>
          <p:nvPr/>
        </p:nvPicPr>
        <p:blipFill>
          <a:blip r:embed="rId6" cstate="print"/>
          <a:srcRect/>
          <a:stretch>
            <a:fillRect/>
          </a:stretch>
        </p:blipFill>
        <p:spPr bwMode="auto">
          <a:xfrm>
            <a:off x="5240791" y="4337656"/>
            <a:ext cx="2283537" cy="21799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1534658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7654" t="5396" r="35803" b="13082"/>
          <a:stretch/>
        </p:blipFill>
        <p:spPr bwMode="auto">
          <a:xfrm>
            <a:off x="5076056" y="1807369"/>
            <a:ext cx="2995740"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866" t="26910" r="25013" b="22048"/>
          <a:stretch/>
        </p:blipFill>
        <p:spPr bwMode="auto">
          <a:xfrm>
            <a:off x="1711772" y="2492896"/>
            <a:ext cx="1728192" cy="1030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175" t="6250" r="35651" b="12674"/>
          <a:stretch/>
        </p:blipFill>
        <p:spPr bwMode="auto">
          <a:xfrm>
            <a:off x="1798636" y="4130510"/>
            <a:ext cx="1520677" cy="2154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6 Conector angular"/>
          <p:cNvCxnSpPr>
            <a:stCxn id="40963" idx="3"/>
          </p:cNvCxnSpPr>
          <p:nvPr/>
        </p:nvCxnSpPr>
        <p:spPr>
          <a:xfrm>
            <a:off x="3439964" y="3008199"/>
            <a:ext cx="2140148" cy="1716945"/>
          </a:xfrm>
          <a:prstGeom prst="bentConnector3">
            <a:avLst/>
          </a:prstGeom>
          <a:ln>
            <a:tailEnd type="arrow"/>
          </a:ln>
        </p:spPr>
        <p:style>
          <a:lnRef idx="2">
            <a:schemeClr val="accent6"/>
          </a:lnRef>
          <a:fillRef idx="0">
            <a:schemeClr val="accent6"/>
          </a:fillRef>
          <a:effectRef idx="1">
            <a:schemeClr val="accent6"/>
          </a:effectRef>
          <a:fontRef idx="minor">
            <a:schemeClr val="tx1"/>
          </a:fontRef>
        </p:style>
      </p:cxnSp>
      <p:cxnSp>
        <p:nvCxnSpPr>
          <p:cNvPr id="9" name="8 Conector angular"/>
          <p:cNvCxnSpPr>
            <a:stCxn id="40964" idx="3"/>
          </p:cNvCxnSpPr>
          <p:nvPr/>
        </p:nvCxnSpPr>
        <p:spPr>
          <a:xfrm flipV="1">
            <a:off x="3319313" y="5066614"/>
            <a:ext cx="2260798" cy="141114"/>
          </a:xfrm>
          <a:prstGeom prst="bentConnector3">
            <a:avLst/>
          </a:prstGeom>
          <a:ln>
            <a:tailEnd type="arrow"/>
          </a:ln>
        </p:spPr>
        <p:style>
          <a:lnRef idx="2">
            <a:schemeClr val="accent6"/>
          </a:lnRef>
          <a:fillRef idx="0">
            <a:schemeClr val="accent6"/>
          </a:fillRef>
          <a:effectRef idx="1">
            <a:schemeClr val="accent6"/>
          </a:effectRef>
          <a:fontRef idx="minor">
            <a:schemeClr val="tx1"/>
          </a:fontRef>
        </p:style>
      </p:cxnSp>
      <p:pic>
        <p:nvPicPr>
          <p:cNvPr id="14" name="1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24" y="240730"/>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1 Título"/>
          <p:cNvSpPr>
            <a:spLocks noGrp="1"/>
          </p:cNvSpPr>
          <p:nvPr>
            <p:ph type="title"/>
          </p:nvPr>
        </p:nvSpPr>
        <p:spPr>
          <a:xfrm>
            <a:off x="395238" y="776980"/>
            <a:ext cx="8229600" cy="1143000"/>
          </a:xfrm>
        </p:spPr>
        <p:txBody>
          <a:bodyPr/>
          <a:lstStyle/>
          <a:p>
            <a:r>
              <a:rPr lang="es-EC" dirty="0" smtClean="0"/>
              <a:t>MECANISMO BIAXIAL</a:t>
            </a:r>
            <a:endParaRPr lang="es-EC" dirty="0"/>
          </a:p>
        </p:txBody>
      </p:sp>
    </p:spTree>
    <p:extLst>
      <p:ext uri="{BB962C8B-B14F-4D97-AF65-F5344CB8AC3E}">
        <p14:creationId xmlns:p14="http://schemas.microsoft.com/office/powerpoint/2010/main" val="28939723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052736"/>
            <a:ext cx="8229600" cy="5073427"/>
          </a:xfrm>
        </p:spPr>
        <p:txBody>
          <a:bodyPr>
            <a:normAutofit/>
          </a:bodyPr>
          <a:lstStyle/>
          <a:p>
            <a:pPr>
              <a:buFontTx/>
              <a:buChar char="-"/>
            </a:pPr>
            <a:r>
              <a:rPr lang="es-EC" sz="1600" dirty="0" smtClean="0"/>
              <a:t>CÁMARA DE REACCIÓN</a:t>
            </a:r>
            <a:endParaRPr lang="es-EC" sz="1600" dirty="0"/>
          </a:p>
          <a:p>
            <a:pPr marL="400050" lvl="1" indent="0" algn="just">
              <a:buNone/>
            </a:pPr>
            <a:r>
              <a:rPr lang="es-ES" sz="1200" dirty="0"/>
              <a:t>La cámara de reacción para sólidos está construida la parte interna con Acero A36 ya que este acero adquiere calor, después es recubierta con aislante de lana de vidrio de 5 cm de espesor  para evitar la pérdida del calor ganado y recubierta con aluminio galvanizado de espesor de 2 mm; la tubería de entrada y salida de la cámara es acero  AISI 302 de </a:t>
            </a:r>
            <a:r>
              <a:rPr lang="es-ES" sz="1200" dirty="0" smtClean="0"/>
              <a:t>½”.</a:t>
            </a:r>
          </a:p>
          <a:p>
            <a:pPr marL="400050" lvl="1" indent="0" algn="just">
              <a:buNone/>
            </a:pPr>
            <a:endParaRPr lang="es-ES" sz="1200" dirty="0" smtClean="0"/>
          </a:p>
          <a:p>
            <a:pPr marL="400050" lvl="1" indent="0" algn="just">
              <a:buNone/>
            </a:pPr>
            <a:r>
              <a:rPr lang="es-ES" sz="1200" dirty="0" smtClean="0"/>
              <a:t>Finalmente </a:t>
            </a:r>
            <a:r>
              <a:rPr lang="es-ES" sz="1200" dirty="0"/>
              <a:t>la tapa de la cámara es de aluminio de un espesor de 4 mm, esta tapa se encuentra pintado de un color negro mata sin brillo para facilitar la absorción de la radiación solar.</a:t>
            </a:r>
            <a:endParaRPr lang="es-EC" sz="1200" dirty="0"/>
          </a:p>
          <a:p>
            <a:pPr marL="0" indent="0">
              <a:buNone/>
            </a:pPr>
            <a:endParaRPr lang="es-EC" sz="1600" dirty="0" smtClean="0"/>
          </a:p>
          <a:p>
            <a:pPr marL="0" indent="0">
              <a:buNone/>
            </a:pPr>
            <a:endParaRPr lang="es-EC" sz="1600" dirty="0"/>
          </a:p>
        </p:txBody>
      </p:sp>
      <p:pic>
        <p:nvPicPr>
          <p:cNvPr id="4"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24" y="240730"/>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4 Tabla"/>
          <p:cNvGraphicFramePr>
            <a:graphicFrameLocks noGrp="1"/>
          </p:cNvGraphicFramePr>
          <p:nvPr>
            <p:extLst>
              <p:ext uri="{D42A27DB-BD31-4B8C-83A1-F6EECF244321}">
                <p14:modId xmlns:p14="http://schemas.microsoft.com/office/powerpoint/2010/main" val="1925916312"/>
              </p:ext>
            </p:extLst>
          </p:nvPr>
        </p:nvGraphicFramePr>
        <p:xfrm>
          <a:off x="2339752" y="3068960"/>
          <a:ext cx="4860290" cy="1234440"/>
        </p:xfrm>
        <a:graphic>
          <a:graphicData uri="http://schemas.openxmlformats.org/drawingml/2006/table">
            <a:tbl>
              <a:tblPr firstRow="1" firstCol="1" bandRow="1">
                <a:tableStyleId>{5C22544A-7EE6-4342-B048-85BDC9FD1C3A}</a:tableStyleId>
              </a:tblPr>
              <a:tblGrid>
                <a:gridCol w="1205230"/>
                <a:gridCol w="1299845"/>
                <a:gridCol w="1253490"/>
                <a:gridCol w="1101725"/>
              </a:tblGrid>
              <a:tr h="0">
                <a:tc>
                  <a:txBody>
                    <a:bodyPr/>
                    <a:lstStyle/>
                    <a:p>
                      <a:pPr indent="252095" algn="ctr">
                        <a:lnSpc>
                          <a:spcPct val="150000"/>
                        </a:lnSpc>
                        <a:spcAft>
                          <a:spcPts val="0"/>
                        </a:spcAft>
                      </a:pPr>
                      <a:r>
                        <a:rPr lang="es-ES" sz="1200" dirty="0">
                          <a:effectLst/>
                        </a:rPr>
                        <a:t>Recubrimiento</a:t>
                      </a:r>
                      <a:endParaRPr lang="es-EC" sz="1200" dirty="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200">
                          <a:effectLst/>
                        </a:rPr>
                        <a:t>Dimensiones</a:t>
                      </a:r>
                      <a:endParaRPr lang="es-EC" sz="120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200" dirty="0">
                          <a:effectLst/>
                        </a:rPr>
                        <a:t>Espesor</a:t>
                      </a:r>
                      <a:endParaRPr lang="es-EC" sz="1200" dirty="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200">
                          <a:effectLst/>
                        </a:rPr>
                        <a:t>Calidad de acero</a:t>
                      </a:r>
                      <a:endParaRPr lang="es-EC" sz="1200">
                        <a:solidFill>
                          <a:srgbClr val="365F91"/>
                        </a:solidFill>
                        <a:effectLst/>
                        <a:latin typeface="Arial"/>
                        <a:ea typeface="Times New Roman"/>
                        <a:cs typeface="Times New Roman"/>
                      </a:endParaRPr>
                    </a:p>
                  </a:txBody>
                  <a:tcPr marL="68580" marR="68580" marT="0" marB="0"/>
                </a:tc>
              </a:tr>
              <a:tr h="0">
                <a:tc>
                  <a:txBody>
                    <a:bodyPr/>
                    <a:lstStyle/>
                    <a:p>
                      <a:pPr indent="252095" algn="ctr">
                        <a:lnSpc>
                          <a:spcPct val="150000"/>
                        </a:lnSpc>
                        <a:spcAft>
                          <a:spcPts val="0"/>
                        </a:spcAft>
                      </a:pPr>
                      <a:r>
                        <a:rPr lang="es-ES" sz="1000">
                          <a:effectLst/>
                        </a:rPr>
                        <a:t>Negro-Galvanizado</a:t>
                      </a:r>
                      <a:endParaRPr lang="es-EC" sz="120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000">
                          <a:effectLst/>
                        </a:rPr>
                        <a:t>Diámetro:200mm</a:t>
                      </a:r>
                      <a:endParaRPr lang="es-EC" sz="1200">
                        <a:effectLst/>
                      </a:endParaRPr>
                    </a:p>
                    <a:p>
                      <a:pPr indent="252095" algn="ctr">
                        <a:lnSpc>
                          <a:spcPct val="150000"/>
                        </a:lnSpc>
                        <a:spcAft>
                          <a:spcPts val="0"/>
                        </a:spcAft>
                      </a:pPr>
                      <a:r>
                        <a:rPr lang="es-ES" sz="1000">
                          <a:effectLst/>
                        </a:rPr>
                        <a:t>Largo:60mm</a:t>
                      </a:r>
                      <a:endParaRPr lang="es-EC" sz="120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000">
                          <a:effectLst/>
                        </a:rPr>
                        <a:t>3 mm</a:t>
                      </a:r>
                      <a:endParaRPr lang="es-EC" sz="120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000" dirty="0">
                          <a:effectLst/>
                        </a:rPr>
                        <a:t>JIS 6 132</a:t>
                      </a:r>
                      <a:endParaRPr lang="es-EC" sz="1200" dirty="0">
                        <a:effectLst/>
                      </a:endParaRPr>
                    </a:p>
                    <a:p>
                      <a:pPr indent="252095" algn="ctr">
                        <a:lnSpc>
                          <a:spcPct val="150000"/>
                        </a:lnSpc>
                        <a:spcAft>
                          <a:spcPts val="0"/>
                        </a:spcAft>
                      </a:pPr>
                      <a:r>
                        <a:rPr lang="es-ES" sz="1000" dirty="0">
                          <a:effectLst/>
                        </a:rPr>
                        <a:t>SPHT-1</a:t>
                      </a:r>
                      <a:endParaRPr lang="es-EC" sz="1200" dirty="0">
                        <a:effectLst/>
                      </a:endParaRPr>
                    </a:p>
                    <a:p>
                      <a:pPr indent="252095" algn="ctr">
                        <a:lnSpc>
                          <a:spcPct val="150000"/>
                        </a:lnSpc>
                        <a:spcAft>
                          <a:spcPts val="0"/>
                        </a:spcAft>
                      </a:pPr>
                      <a:r>
                        <a:rPr lang="es-ES" sz="1000" dirty="0">
                          <a:effectLst/>
                        </a:rPr>
                        <a:t>ASTMA569</a:t>
                      </a:r>
                      <a:endParaRPr lang="es-EC" sz="1200" dirty="0">
                        <a:solidFill>
                          <a:srgbClr val="365F91"/>
                        </a:solidFill>
                        <a:effectLst/>
                        <a:latin typeface="Arial"/>
                        <a:ea typeface="Times New Roman"/>
                        <a:cs typeface="Times New Roman"/>
                      </a:endParaRPr>
                    </a:p>
                  </a:txBody>
                  <a:tcPr marL="68580" marR="68580" marT="0" marB="0"/>
                </a:tc>
              </a:tr>
            </a:tbl>
          </a:graphicData>
        </a:graphic>
      </p:graphicFrame>
      <p:sp>
        <p:nvSpPr>
          <p:cNvPr id="6" name="Rectangle 1"/>
          <p:cNvSpPr>
            <a:spLocks noChangeArrowheads="1"/>
          </p:cNvSpPr>
          <p:nvPr/>
        </p:nvSpPr>
        <p:spPr bwMode="auto">
          <a:xfrm>
            <a:off x="3131840" y="2651889"/>
            <a:ext cx="309634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52413"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252413" defTabSz="914400" rtl="0" eaLnBrk="1" fontAlgn="base" latinLnBrk="0" hangingPunct="1">
              <a:lnSpc>
                <a:spcPct val="100000"/>
              </a:lnSpc>
              <a:spcBef>
                <a:spcPct val="0"/>
              </a:spcBef>
              <a:spcAft>
                <a:spcPct val="0"/>
              </a:spcAft>
              <a:buClrTx/>
              <a:buSzTx/>
              <a:buFontTx/>
              <a:buNone/>
              <a:tabLst/>
            </a:pPr>
            <a:r>
              <a:rPr lang="es-ES" altLang="es-EC" sz="1200" b="1" dirty="0">
                <a:ea typeface="Times New Roman" pitchFamily="18" charset="0"/>
                <a:cs typeface="Times New Roman" pitchFamily="18" charset="0"/>
              </a:rPr>
              <a:t> </a:t>
            </a:r>
            <a:r>
              <a:rPr lang="es-ES" altLang="es-EC" sz="1200" b="1" dirty="0" smtClean="0">
                <a:ea typeface="Times New Roman" pitchFamily="18" charset="0"/>
                <a:cs typeface="Times New Roman" pitchFamily="18" charset="0"/>
              </a:rPr>
              <a:t>    </a:t>
            </a:r>
            <a:r>
              <a:rPr kumimoji="0" lang="es-ES" altLang="es-EC" sz="12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s-ES" altLang="es-EC"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Propiedades del acero A36</a:t>
            </a:r>
            <a:r>
              <a:rPr kumimoji="0" lang="es-ES" altLang="es-EC" sz="12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endParaRPr kumimoji="0" lang="es-ES" altLang="es-EC"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 name="6 Tabla"/>
          <p:cNvGraphicFramePr>
            <a:graphicFrameLocks noGrp="1"/>
          </p:cNvGraphicFramePr>
          <p:nvPr>
            <p:extLst>
              <p:ext uri="{D42A27DB-BD31-4B8C-83A1-F6EECF244321}">
                <p14:modId xmlns:p14="http://schemas.microsoft.com/office/powerpoint/2010/main" val="3813761706"/>
              </p:ext>
            </p:extLst>
          </p:nvPr>
        </p:nvGraphicFramePr>
        <p:xfrm>
          <a:off x="2123729" y="4797152"/>
          <a:ext cx="5184575" cy="1571477"/>
        </p:xfrm>
        <a:graphic>
          <a:graphicData uri="http://schemas.openxmlformats.org/drawingml/2006/table">
            <a:tbl>
              <a:tblPr firstRow="1" firstCol="1" bandRow="1">
                <a:tableStyleId>{5C22544A-7EE6-4342-B048-85BDC9FD1C3A}</a:tableStyleId>
              </a:tblPr>
              <a:tblGrid>
                <a:gridCol w="1285644"/>
                <a:gridCol w="1386573"/>
                <a:gridCol w="1337124"/>
                <a:gridCol w="1175234"/>
              </a:tblGrid>
              <a:tr h="744384">
                <a:tc>
                  <a:txBody>
                    <a:bodyPr/>
                    <a:lstStyle/>
                    <a:p>
                      <a:pPr indent="252095" algn="ctr">
                        <a:lnSpc>
                          <a:spcPct val="150000"/>
                        </a:lnSpc>
                        <a:spcAft>
                          <a:spcPts val="0"/>
                        </a:spcAft>
                      </a:pPr>
                      <a:r>
                        <a:rPr lang="es-ES" sz="1200" dirty="0">
                          <a:effectLst/>
                        </a:rPr>
                        <a:t>Espesor</a:t>
                      </a:r>
                      <a:endParaRPr lang="es-EC" sz="1200" dirty="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200">
                          <a:effectLst/>
                        </a:rPr>
                        <a:t>Elongación 2”(%)</a:t>
                      </a:r>
                      <a:endParaRPr lang="es-EC" sz="120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200" dirty="0">
                          <a:effectLst/>
                        </a:rPr>
                        <a:t>Resistencia de </a:t>
                      </a:r>
                      <a:r>
                        <a:rPr lang="es-ES" sz="1200" dirty="0" err="1">
                          <a:effectLst/>
                        </a:rPr>
                        <a:t>cedencia</a:t>
                      </a:r>
                      <a:r>
                        <a:rPr lang="es-ES" sz="1200" dirty="0">
                          <a:effectLst/>
                        </a:rPr>
                        <a:t> (0.02%)</a:t>
                      </a:r>
                      <a:endParaRPr lang="es-EC" sz="1200" dirty="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200" dirty="0">
                          <a:effectLst/>
                        </a:rPr>
                        <a:t>Resistencia a la tensión</a:t>
                      </a:r>
                      <a:endParaRPr lang="es-EC" sz="1200" dirty="0">
                        <a:solidFill>
                          <a:srgbClr val="365F91"/>
                        </a:solidFill>
                        <a:effectLst/>
                        <a:latin typeface="Arial"/>
                        <a:ea typeface="Times New Roman"/>
                        <a:cs typeface="Times New Roman"/>
                      </a:endParaRPr>
                    </a:p>
                  </a:txBody>
                  <a:tcPr marL="68580" marR="68580" marT="0" marB="0"/>
                </a:tc>
              </a:tr>
              <a:tr h="827093">
                <a:tc>
                  <a:txBody>
                    <a:bodyPr/>
                    <a:lstStyle/>
                    <a:p>
                      <a:pPr indent="252095" algn="ctr">
                        <a:lnSpc>
                          <a:spcPct val="150000"/>
                        </a:lnSpc>
                        <a:spcAft>
                          <a:spcPts val="0"/>
                        </a:spcAft>
                      </a:pPr>
                      <a:r>
                        <a:rPr lang="es-ES" sz="1000">
                          <a:effectLst/>
                        </a:rPr>
                        <a:t> </a:t>
                      </a:r>
                      <a:endParaRPr lang="es-EC" sz="1200">
                        <a:effectLst/>
                      </a:endParaRPr>
                    </a:p>
                    <a:p>
                      <a:pPr indent="252095" algn="ctr">
                        <a:lnSpc>
                          <a:spcPct val="150000"/>
                        </a:lnSpc>
                        <a:spcAft>
                          <a:spcPts val="0"/>
                        </a:spcAft>
                      </a:pPr>
                      <a:r>
                        <a:rPr lang="es-ES" sz="1000">
                          <a:effectLst/>
                        </a:rPr>
                        <a:t>½”</a:t>
                      </a:r>
                      <a:endParaRPr lang="es-EC" sz="120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000">
                          <a:effectLst/>
                        </a:rPr>
                        <a:t> </a:t>
                      </a:r>
                      <a:endParaRPr lang="es-EC" sz="1200">
                        <a:effectLst/>
                      </a:endParaRPr>
                    </a:p>
                    <a:p>
                      <a:pPr indent="252095" algn="ctr">
                        <a:lnSpc>
                          <a:spcPct val="150000"/>
                        </a:lnSpc>
                        <a:spcAft>
                          <a:spcPts val="0"/>
                        </a:spcAft>
                      </a:pPr>
                      <a:r>
                        <a:rPr lang="es-ES" sz="1000">
                          <a:effectLst/>
                        </a:rPr>
                        <a:t>35 min</a:t>
                      </a:r>
                      <a:endParaRPr lang="es-EC" sz="120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000">
                          <a:effectLst/>
                        </a:rPr>
                        <a:t> </a:t>
                      </a:r>
                      <a:endParaRPr lang="es-EC" sz="1200">
                        <a:effectLst/>
                      </a:endParaRPr>
                    </a:p>
                    <a:p>
                      <a:pPr indent="252095" algn="ctr">
                        <a:lnSpc>
                          <a:spcPct val="150000"/>
                        </a:lnSpc>
                        <a:spcAft>
                          <a:spcPts val="0"/>
                        </a:spcAft>
                      </a:pPr>
                      <a:r>
                        <a:rPr lang="es-ES" sz="1000">
                          <a:effectLst/>
                        </a:rPr>
                        <a:t>55 Ksi min</a:t>
                      </a:r>
                      <a:endParaRPr lang="es-EC" sz="1200">
                        <a:effectLst/>
                      </a:endParaRPr>
                    </a:p>
                    <a:p>
                      <a:pPr indent="252095" algn="ctr">
                        <a:lnSpc>
                          <a:spcPct val="150000"/>
                        </a:lnSpc>
                        <a:spcAft>
                          <a:spcPts val="0"/>
                        </a:spcAft>
                      </a:pPr>
                      <a:r>
                        <a:rPr lang="es-ES" sz="1000">
                          <a:effectLst/>
                        </a:rPr>
                        <a:t>(380 Mpa min)</a:t>
                      </a:r>
                      <a:endParaRPr lang="es-EC" sz="120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000" dirty="0">
                          <a:effectLst/>
                        </a:rPr>
                        <a:t> </a:t>
                      </a:r>
                      <a:endParaRPr lang="es-EC" sz="1200" dirty="0">
                        <a:effectLst/>
                      </a:endParaRPr>
                    </a:p>
                    <a:p>
                      <a:pPr indent="252095" algn="ctr">
                        <a:lnSpc>
                          <a:spcPct val="150000"/>
                        </a:lnSpc>
                        <a:spcAft>
                          <a:spcPts val="0"/>
                        </a:spcAft>
                      </a:pPr>
                      <a:r>
                        <a:rPr lang="es-ES" sz="1000" dirty="0">
                          <a:effectLst/>
                        </a:rPr>
                        <a:t>55 </a:t>
                      </a:r>
                      <a:r>
                        <a:rPr lang="es-ES" sz="1000" dirty="0" err="1">
                          <a:effectLst/>
                        </a:rPr>
                        <a:t>Ksi</a:t>
                      </a:r>
                      <a:r>
                        <a:rPr lang="es-ES" sz="1000" dirty="0">
                          <a:effectLst/>
                        </a:rPr>
                        <a:t> min</a:t>
                      </a:r>
                      <a:endParaRPr lang="es-EC" sz="1200" dirty="0">
                        <a:effectLst/>
                      </a:endParaRPr>
                    </a:p>
                    <a:p>
                      <a:pPr indent="252095" algn="ctr">
                        <a:lnSpc>
                          <a:spcPct val="150000"/>
                        </a:lnSpc>
                        <a:spcAft>
                          <a:spcPts val="0"/>
                        </a:spcAft>
                      </a:pPr>
                      <a:r>
                        <a:rPr lang="es-ES" sz="1000" dirty="0">
                          <a:effectLst/>
                        </a:rPr>
                        <a:t>(310 </a:t>
                      </a:r>
                      <a:r>
                        <a:rPr lang="es-ES" sz="1000" dirty="0" err="1">
                          <a:effectLst/>
                        </a:rPr>
                        <a:t>Mpa</a:t>
                      </a:r>
                      <a:r>
                        <a:rPr lang="es-ES" sz="1000" dirty="0">
                          <a:effectLst/>
                        </a:rPr>
                        <a:t> min)</a:t>
                      </a:r>
                      <a:endParaRPr lang="es-EC" sz="1200" dirty="0">
                        <a:solidFill>
                          <a:srgbClr val="365F91"/>
                        </a:solidFill>
                        <a:effectLst/>
                        <a:latin typeface="Arial"/>
                        <a:ea typeface="Times New Roman"/>
                        <a:cs typeface="Times New Roman"/>
                      </a:endParaRPr>
                    </a:p>
                  </a:txBody>
                  <a:tcPr marL="68580" marR="68580" marT="0" marB="0"/>
                </a:tc>
              </a:tr>
            </a:tbl>
          </a:graphicData>
        </a:graphic>
      </p:graphicFrame>
      <p:sp>
        <p:nvSpPr>
          <p:cNvPr id="8" name="Rectangle 2"/>
          <p:cNvSpPr>
            <a:spLocks noChangeArrowheads="1"/>
          </p:cNvSpPr>
          <p:nvPr/>
        </p:nvSpPr>
        <p:spPr bwMode="auto">
          <a:xfrm>
            <a:off x="2830464" y="4293096"/>
            <a:ext cx="335162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52413"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252413" algn="l" defTabSz="914400" rtl="0" eaLnBrk="1" fontAlgn="base" latinLnBrk="0" hangingPunct="1">
              <a:lnSpc>
                <a:spcPct val="100000"/>
              </a:lnSpc>
              <a:spcBef>
                <a:spcPct val="0"/>
              </a:spcBef>
              <a:spcAft>
                <a:spcPct val="0"/>
              </a:spcAft>
              <a:buClrTx/>
              <a:buSzTx/>
              <a:buFontTx/>
              <a:buNone/>
              <a:tabLst/>
            </a:pPr>
            <a:endParaRPr kumimoji="0" lang="es-ES" altLang="es-EC"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endParaRPr>
          </a:p>
          <a:p>
            <a:pPr marL="0" marR="0" lvl="0" indent="252413" algn="l" defTabSz="914400" rtl="0" eaLnBrk="1" fontAlgn="base" latinLnBrk="0" hangingPunct="1">
              <a:lnSpc>
                <a:spcPct val="100000"/>
              </a:lnSpc>
              <a:spcBef>
                <a:spcPct val="0"/>
              </a:spcBef>
              <a:spcAft>
                <a:spcPct val="0"/>
              </a:spcAft>
              <a:buClrTx/>
              <a:buSzTx/>
              <a:buFontTx/>
              <a:buNone/>
              <a:tabLst/>
            </a:pPr>
            <a:r>
              <a:rPr lang="es-ES" altLang="es-EC" sz="1200" b="1" dirty="0">
                <a:ea typeface="Times New Roman" pitchFamily="18" charset="0"/>
                <a:cs typeface="Times New Roman" pitchFamily="18" charset="0"/>
              </a:rPr>
              <a:t> </a:t>
            </a:r>
            <a:r>
              <a:rPr lang="es-ES" altLang="es-EC" sz="1200" b="1" dirty="0" smtClean="0">
                <a:ea typeface="Times New Roman" pitchFamily="18" charset="0"/>
                <a:cs typeface="Times New Roman" pitchFamily="18" charset="0"/>
              </a:rPr>
              <a:t>    </a:t>
            </a:r>
            <a:r>
              <a:rPr kumimoji="0" lang="es-ES" altLang="es-EC"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Propiedades </a:t>
            </a:r>
            <a:r>
              <a:rPr kumimoji="0" lang="es-ES" altLang="es-EC"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Mecánicas Acero AISI 302</a:t>
            </a:r>
            <a:endParaRPr kumimoji="0" lang="es-EC" alt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9564381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447528476"/>
              </p:ext>
            </p:extLst>
          </p:nvPr>
        </p:nvGraphicFramePr>
        <p:xfrm>
          <a:off x="2230075" y="1661221"/>
          <a:ext cx="4860290" cy="1965960"/>
        </p:xfrm>
        <a:graphic>
          <a:graphicData uri="http://schemas.openxmlformats.org/drawingml/2006/table">
            <a:tbl>
              <a:tblPr firstRow="1" firstCol="1" bandRow="1">
                <a:tableStyleId>{5C22544A-7EE6-4342-B048-85BDC9FD1C3A}</a:tableStyleId>
              </a:tblPr>
              <a:tblGrid>
                <a:gridCol w="1205230"/>
                <a:gridCol w="1299845"/>
                <a:gridCol w="1253490"/>
                <a:gridCol w="1101725"/>
              </a:tblGrid>
              <a:tr h="0">
                <a:tc>
                  <a:txBody>
                    <a:bodyPr/>
                    <a:lstStyle/>
                    <a:p>
                      <a:pPr indent="252095" algn="ctr">
                        <a:lnSpc>
                          <a:spcPct val="150000"/>
                        </a:lnSpc>
                        <a:spcAft>
                          <a:spcPts val="0"/>
                        </a:spcAft>
                      </a:pPr>
                      <a:r>
                        <a:rPr lang="es-ES" sz="1200" dirty="0">
                          <a:effectLst/>
                        </a:rPr>
                        <a:t>Conductividad térmica (W/</a:t>
                      </a:r>
                      <a:r>
                        <a:rPr lang="es-ES" sz="1200" dirty="0" err="1">
                          <a:effectLst/>
                        </a:rPr>
                        <a:t>mK</a:t>
                      </a:r>
                      <a:r>
                        <a:rPr lang="es-ES" sz="1200" dirty="0">
                          <a:effectLst/>
                        </a:rPr>
                        <a:t>)</a:t>
                      </a:r>
                      <a:endParaRPr lang="es-EC" sz="1200" dirty="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200" dirty="0">
                          <a:effectLst/>
                        </a:rPr>
                        <a:t>Formato</a:t>
                      </a:r>
                      <a:endParaRPr lang="es-EC" sz="1200" dirty="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200">
                          <a:effectLst/>
                        </a:rPr>
                        <a:t>Rango de temperatura (°C)</a:t>
                      </a:r>
                      <a:endParaRPr lang="es-EC" sz="120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200">
                          <a:effectLst/>
                        </a:rPr>
                        <a:t>Dimensiones</a:t>
                      </a:r>
                      <a:endParaRPr lang="es-EC" sz="1200">
                        <a:solidFill>
                          <a:srgbClr val="365F91"/>
                        </a:solidFill>
                        <a:effectLst/>
                        <a:latin typeface="Arial"/>
                        <a:ea typeface="Times New Roman"/>
                        <a:cs typeface="Times New Roman"/>
                      </a:endParaRPr>
                    </a:p>
                  </a:txBody>
                  <a:tcPr marL="68580" marR="68580" marT="0" marB="0"/>
                </a:tc>
              </a:tr>
              <a:tr h="0">
                <a:tc>
                  <a:txBody>
                    <a:bodyPr/>
                    <a:lstStyle/>
                    <a:p>
                      <a:pPr indent="252095" algn="ctr">
                        <a:lnSpc>
                          <a:spcPct val="150000"/>
                        </a:lnSpc>
                        <a:spcAft>
                          <a:spcPts val="0"/>
                        </a:spcAft>
                      </a:pPr>
                      <a:r>
                        <a:rPr lang="es-ES" sz="1000">
                          <a:effectLst/>
                        </a:rPr>
                        <a:t> </a:t>
                      </a:r>
                      <a:endParaRPr lang="es-EC" sz="1200">
                        <a:effectLst/>
                      </a:endParaRPr>
                    </a:p>
                    <a:p>
                      <a:pPr indent="252095" algn="ctr">
                        <a:lnSpc>
                          <a:spcPct val="150000"/>
                        </a:lnSpc>
                        <a:spcAft>
                          <a:spcPts val="0"/>
                        </a:spcAft>
                      </a:pPr>
                      <a:r>
                        <a:rPr lang="es-ES" sz="1000">
                          <a:effectLst/>
                        </a:rPr>
                        <a:t>0.03-0.05</a:t>
                      </a:r>
                      <a:endParaRPr lang="es-EC" sz="120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000" dirty="0">
                          <a:effectLst/>
                        </a:rPr>
                        <a:t> </a:t>
                      </a:r>
                      <a:endParaRPr lang="es-EC" sz="1200" dirty="0">
                        <a:effectLst/>
                      </a:endParaRPr>
                    </a:p>
                    <a:p>
                      <a:pPr indent="252095" algn="ctr">
                        <a:lnSpc>
                          <a:spcPct val="150000"/>
                        </a:lnSpc>
                        <a:spcAft>
                          <a:spcPts val="0"/>
                        </a:spcAft>
                      </a:pPr>
                      <a:r>
                        <a:rPr lang="es-ES" sz="1000" dirty="0">
                          <a:effectLst/>
                        </a:rPr>
                        <a:t>Panel</a:t>
                      </a:r>
                      <a:endParaRPr lang="es-EC" sz="1200" dirty="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000">
                          <a:effectLst/>
                        </a:rPr>
                        <a:t> </a:t>
                      </a:r>
                      <a:endParaRPr lang="es-EC" sz="1200">
                        <a:effectLst/>
                      </a:endParaRPr>
                    </a:p>
                    <a:p>
                      <a:pPr indent="252095" algn="ctr">
                        <a:lnSpc>
                          <a:spcPct val="150000"/>
                        </a:lnSpc>
                        <a:spcAft>
                          <a:spcPts val="0"/>
                        </a:spcAft>
                      </a:pPr>
                      <a:r>
                        <a:rPr lang="es-ES" sz="1000">
                          <a:effectLst/>
                        </a:rPr>
                        <a:t>0-150</a:t>
                      </a:r>
                      <a:endParaRPr lang="es-EC" sz="120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000" dirty="0">
                          <a:effectLst/>
                        </a:rPr>
                        <a:t> </a:t>
                      </a:r>
                      <a:endParaRPr lang="es-EC" sz="1200" dirty="0">
                        <a:effectLst/>
                      </a:endParaRPr>
                    </a:p>
                    <a:p>
                      <a:pPr indent="252095" algn="ctr">
                        <a:lnSpc>
                          <a:spcPct val="150000"/>
                        </a:lnSpc>
                        <a:spcAft>
                          <a:spcPts val="0"/>
                        </a:spcAft>
                      </a:pPr>
                      <a:r>
                        <a:rPr lang="es-ES" sz="1000" dirty="0">
                          <a:effectLst/>
                        </a:rPr>
                        <a:t>Alto: 1,2 m</a:t>
                      </a:r>
                      <a:endParaRPr lang="es-EC" sz="1200" dirty="0">
                        <a:effectLst/>
                      </a:endParaRPr>
                    </a:p>
                    <a:p>
                      <a:pPr indent="252095" algn="ctr">
                        <a:lnSpc>
                          <a:spcPct val="150000"/>
                        </a:lnSpc>
                        <a:spcAft>
                          <a:spcPts val="0"/>
                        </a:spcAft>
                      </a:pPr>
                      <a:r>
                        <a:rPr lang="es-ES" sz="1000" dirty="0">
                          <a:effectLst/>
                        </a:rPr>
                        <a:t>Ancho: 1,8 m</a:t>
                      </a:r>
                      <a:endParaRPr lang="es-EC" sz="1200" dirty="0">
                        <a:effectLst/>
                      </a:endParaRPr>
                    </a:p>
                    <a:p>
                      <a:pPr indent="252095" algn="ctr">
                        <a:lnSpc>
                          <a:spcPct val="150000"/>
                        </a:lnSpc>
                        <a:spcAft>
                          <a:spcPts val="0"/>
                        </a:spcAft>
                      </a:pPr>
                      <a:r>
                        <a:rPr lang="es-ES" sz="1000" dirty="0">
                          <a:effectLst/>
                        </a:rPr>
                        <a:t>Espesor: 50 mm</a:t>
                      </a:r>
                      <a:endParaRPr lang="es-EC" sz="1200" dirty="0">
                        <a:solidFill>
                          <a:srgbClr val="365F91"/>
                        </a:solidFill>
                        <a:effectLst/>
                        <a:latin typeface="Arial"/>
                        <a:ea typeface="Times New Roman"/>
                        <a:cs typeface="Times New Roman"/>
                      </a:endParaRPr>
                    </a:p>
                  </a:txBody>
                  <a:tcPr marL="68580" marR="68580" marT="0" marB="0"/>
                </a:tc>
              </a:tr>
            </a:tbl>
          </a:graphicData>
        </a:graphic>
      </p:graphicFrame>
      <p:sp>
        <p:nvSpPr>
          <p:cNvPr id="5" name="Rectangle 1"/>
          <p:cNvSpPr>
            <a:spLocks noChangeArrowheads="1"/>
          </p:cNvSpPr>
          <p:nvPr/>
        </p:nvSpPr>
        <p:spPr bwMode="auto">
          <a:xfrm>
            <a:off x="2411760" y="1218818"/>
            <a:ext cx="425020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52413"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252413" algn="l" defTabSz="914400" rtl="0" eaLnBrk="1" fontAlgn="base" latinLnBrk="0" hangingPunct="1">
              <a:lnSpc>
                <a:spcPct val="100000"/>
              </a:lnSpc>
              <a:spcBef>
                <a:spcPct val="0"/>
              </a:spcBef>
              <a:spcAft>
                <a:spcPct val="0"/>
              </a:spcAft>
              <a:buClrTx/>
              <a:buSzTx/>
              <a:buFontTx/>
              <a:buNone/>
              <a:tabLst/>
            </a:pPr>
            <a:r>
              <a:rPr lang="es-ES" altLang="es-EC" sz="1200" b="1" dirty="0" bmk="_Toc413624735">
                <a:cs typeface="Times New Roman" pitchFamily="18" charset="0"/>
              </a:rPr>
              <a:t> </a:t>
            </a:r>
            <a:r>
              <a:rPr lang="es-ES" altLang="es-EC" sz="1200" b="1" dirty="0" smtClean="0" bmk="_Toc413624735">
                <a:cs typeface="Times New Roman" pitchFamily="18" charset="0"/>
              </a:rPr>
              <a:t>          </a:t>
            </a:r>
            <a:r>
              <a:rPr lang="es-EC" altLang="es-EC" sz="800" dirty="0" smtClean="0" bmk="_Toc413624735"/>
              <a:t> </a:t>
            </a:r>
            <a:r>
              <a:rPr kumimoji="0" lang="es-ES" altLang="es-EC" sz="1200" b="0" i="0" u="none" strike="noStrike" cap="none" normalizeH="0" baseline="0" dirty="0" smtClean="0" bmk="_Toc413624735">
                <a:ln>
                  <a:noFill/>
                </a:ln>
                <a:solidFill>
                  <a:schemeClr val="tx1"/>
                </a:solidFill>
                <a:effectLst/>
                <a:latin typeface="Arial" pitchFamily="34" charset="0"/>
                <a:ea typeface="Times New Roman" pitchFamily="18" charset="0"/>
                <a:cs typeface="Times New Roman" pitchFamily="18" charset="0"/>
              </a:rPr>
              <a:t>Propiedades de la aislante térmica lana de vidrio</a:t>
            </a:r>
            <a:endParaRPr kumimoji="0" lang="es-EC" alt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89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410" t="36806" r="40361" b="25174"/>
          <a:stretch/>
        </p:blipFill>
        <p:spPr bwMode="auto">
          <a:xfrm>
            <a:off x="1372286" y="3933056"/>
            <a:ext cx="2078948" cy="23111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7" name="6 Imagen"/>
          <p:cNvPicPr/>
          <p:nvPr/>
        </p:nvPicPr>
        <p:blipFill>
          <a:blip r:embed="rId3" cstate="print"/>
          <a:srcRect/>
          <a:stretch>
            <a:fillRect/>
          </a:stretch>
        </p:blipFill>
        <p:spPr bwMode="auto">
          <a:xfrm>
            <a:off x="3754884" y="4365104"/>
            <a:ext cx="2160240" cy="1541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7 Imagen"/>
          <p:cNvPicPr/>
          <p:nvPr/>
        </p:nvPicPr>
        <p:blipFill>
          <a:blip r:embed="rId4" cstate="print"/>
          <a:srcRect/>
          <a:stretch>
            <a:fillRect/>
          </a:stretch>
        </p:blipFill>
        <p:spPr bwMode="auto">
          <a:xfrm>
            <a:off x="6167040" y="4394485"/>
            <a:ext cx="1777752" cy="14823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1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504" y="251694"/>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3504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052736"/>
            <a:ext cx="8229600" cy="5073427"/>
          </a:xfrm>
        </p:spPr>
        <p:txBody>
          <a:bodyPr>
            <a:normAutofit/>
          </a:bodyPr>
          <a:lstStyle/>
          <a:p>
            <a:pPr>
              <a:buFontTx/>
              <a:buChar char="-"/>
            </a:pPr>
            <a:r>
              <a:rPr lang="es-EC" sz="1600" dirty="0" smtClean="0"/>
              <a:t>INTERCAMBIADOR DE CALOR</a:t>
            </a:r>
          </a:p>
          <a:p>
            <a:pPr marL="0" indent="0">
              <a:buNone/>
            </a:pPr>
            <a:endParaRPr lang="es-EC" sz="1600" dirty="0" smtClean="0"/>
          </a:p>
          <a:p>
            <a:pPr marL="400050" lvl="1" indent="0">
              <a:buNone/>
            </a:pPr>
            <a:r>
              <a:rPr lang="es-ES" sz="1200" dirty="0"/>
              <a:t>El intercambiador de calor se encuentra construido de Acero PE de un tubo de 200mm de diámetro y longitud de 400mm con espesor de 3mm.</a:t>
            </a:r>
            <a:endParaRPr lang="es-EC" sz="1200" dirty="0"/>
          </a:p>
          <a:p>
            <a:pPr marL="400050" lvl="1" indent="0">
              <a:buNone/>
            </a:pPr>
            <a:r>
              <a:rPr lang="es-ES" sz="1200" dirty="0"/>
              <a:t> </a:t>
            </a:r>
            <a:endParaRPr lang="es-EC" sz="1200" dirty="0"/>
          </a:p>
          <a:p>
            <a:pPr marL="400050" lvl="1" indent="0">
              <a:buNone/>
            </a:pPr>
            <a:r>
              <a:rPr lang="es-ES" sz="1200" dirty="0"/>
              <a:t>En el interior del cilindro se colocaron 12 tubos de cobre Tipo M de ¾” en la parte inferior. Finalmente es recubierto con aislante de lana de vidrio de 5 cm de espesor  para evitar la pérdida del calor ganado y recubierta con aluminio galvanizado de espesor de 2 mm; la tubería de entrada y salida de la cámara es acero  AISI 302 de ½”.</a:t>
            </a:r>
            <a:endParaRPr lang="es-EC" sz="1200" dirty="0"/>
          </a:p>
          <a:p>
            <a:pPr marL="400050" lvl="1" indent="0">
              <a:buNone/>
            </a:pPr>
            <a:r>
              <a:rPr lang="es-ES" sz="1200" dirty="0"/>
              <a:t> </a:t>
            </a:r>
            <a:endParaRPr lang="es-EC" sz="1200" dirty="0"/>
          </a:p>
          <a:p>
            <a:pPr marL="0" indent="0">
              <a:buNone/>
            </a:pPr>
            <a:endParaRPr lang="es-EC" sz="1600" dirty="0"/>
          </a:p>
        </p:txBody>
      </p:sp>
      <p:graphicFrame>
        <p:nvGraphicFramePr>
          <p:cNvPr id="4" name="3 Tabla"/>
          <p:cNvGraphicFramePr>
            <a:graphicFrameLocks noGrp="1"/>
          </p:cNvGraphicFramePr>
          <p:nvPr>
            <p:extLst>
              <p:ext uri="{D42A27DB-BD31-4B8C-83A1-F6EECF244321}">
                <p14:modId xmlns:p14="http://schemas.microsoft.com/office/powerpoint/2010/main" val="1296624462"/>
              </p:ext>
            </p:extLst>
          </p:nvPr>
        </p:nvGraphicFramePr>
        <p:xfrm>
          <a:off x="1331640" y="3789040"/>
          <a:ext cx="6768753" cy="2232248"/>
        </p:xfrm>
        <a:graphic>
          <a:graphicData uri="http://schemas.openxmlformats.org/drawingml/2006/table">
            <a:tbl>
              <a:tblPr firstRow="1" firstCol="1" bandRow="1">
                <a:tableStyleId>{5C22544A-7EE6-4342-B048-85BDC9FD1C3A}</a:tableStyleId>
              </a:tblPr>
              <a:tblGrid>
                <a:gridCol w="1733545"/>
                <a:gridCol w="1018125"/>
                <a:gridCol w="1208280"/>
                <a:gridCol w="1692615"/>
                <a:gridCol w="1116188"/>
              </a:tblGrid>
              <a:tr h="1037297">
                <a:tc>
                  <a:txBody>
                    <a:bodyPr/>
                    <a:lstStyle/>
                    <a:p>
                      <a:pPr indent="252095" algn="ctr">
                        <a:lnSpc>
                          <a:spcPct val="150000"/>
                        </a:lnSpc>
                        <a:spcAft>
                          <a:spcPts val="0"/>
                        </a:spcAft>
                      </a:pPr>
                      <a:r>
                        <a:rPr lang="es-ES" sz="1000" dirty="0">
                          <a:effectLst/>
                        </a:rPr>
                        <a:t>Conductividad térmica (W/</a:t>
                      </a:r>
                      <a:r>
                        <a:rPr lang="es-ES" sz="1000" dirty="0" err="1">
                          <a:effectLst/>
                        </a:rPr>
                        <a:t>mK</a:t>
                      </a:r>
                      <a:r>
                        <a:rPr lang="es-ES" sz="1000" dirty="0">
                          <a:effectLst/>
                        </a:rPr>
                        <a:t>)</a:t>
                      </a:r>
                      <a:endParaRPr lang="es-EC" sz="1200" dirty="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000">
                          <a:effectLst/>
                        </a:rPr>
                        <a:t>Formato</a:t>
                      </a:r>
                      <a:endParaRPr lang="es-EC" sz="120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000" dirty="0">
                          <a:effectLst/>
                        </a:rPr>
                        <a:t>Rango de Presión (PSI)</a:t>
                      </a:r>
                      <a:endParaRPr lang="es-EC" sz="1200" dirty="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000" dirty="0">
                          <a:effectLst/>
                        </a:rPr>
                        <a:t>Dimensiones</a:t>
                      </a:r>
                      <a:endParaRPr lang="es-EC" sz="1200" dirty="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000" dirty="0">
                          <a:effectLst/>
                        </a:rPr>
                        <a:t>Velocidad del fluido</a:t>
                      </a:r>
                      <a:endParaRPr lang="es-EC" sz="1200" dirty="0">
                        <a:effectLst/>
                      </a:endParaRPr>
                    </a:p>
                    <a:p>
                      <a:pPr indent="252095" algn="ctr">
                        <a:lnSpc>
                          <a:spcPct val="150000"/>
                        </a:lnSpc>
                        <a:spcAft>
                          <a:spcPts val="0"/>
                        </a:spcAft>
                      </a:pPr>
                      <a:r>
                        <a:rPr lang="es-ES" sz="1000" dirty="0">
                          <a:effectLst/>
                        </a:rPr>
                        <a:t>(m/</a:t>
                      </a:r>
                      <a:r>
                        <a:rPr lang="es-ES" sz="1000" dirty="0" err="1">
                          <a:effectLst/>
                        </a:rPr>
                        <a:t>seg</a:t>
                      </a:r>
                      <a:r>
                        <a:rPr lang="es-ES" sz="1000" dirty="0">
                          <a:effectLst/>
                        </a:rPr>
                        <a:t>)</a:t>
                      </a:r>
                      <a:endParaRPr lang="es-EC" sz="1200" dirty="0">
                        <a:solidFill>
                          <a:srgbClr val="365F91"/>
                        </a:solidFill>
                        <a:effectLst/>
                        <a:latin typeface="Arial"/>
                        <a:ea typeface="Times New Roman"/>
                        <a:cs typeface="Times New Roman"/>
                      </a:endParaRPr>
                    </a:p>
                  </a:txBody>
                  <a:tcPr marL="68580" marR="68580" marT="0" marB="0"/>
                </a:tc>
              </a:tr>
              <a:tr h="1194951">
                <a:tc>
                  <a:txBody>
                    <a:bodyPr/>
                    <a:lstStyle/>
                    <a:p>
                      <a:pPr indent="252095" algn="ctr">
                        <a:lnSpc>
                          <a:spcPct val="150000"/>
                        </a:lnSpc>
                        <a:spcAft>
                          <a:spcPts val="0"/>
                        </a:spcAft>
                      </a:pPr>
                      <a:r>
                        <a:rPr lang="es-ES" sz="1000">
                          <a:effectLst/>
                        </a:rPr>
                        <a:t> </a:t>
                      </a:r>
                      <a:endParaRPr lang="es-EC" sz="1200">
                        <a:effectLst/>
                      </a:endParaRPr>
                    </a:p>
                    <a:p>
                      <a:pPr indent="252095" algn="ctr">
                        <a:lnSpc>
                          <a:spcPct val="150000"/>
                        </a:lnSpc>
                        <a:spcAft>
                          <a:spcPts val="0"/>
                        </a:spcAft>
                      </a:pPr>
                      <a:r>
                        <a:rPr lang="es-ES" sz="1000">
                          <a:effectLst/>
                        </a:rPr>
                        <a:t>372</a:t>
                      </a:r>
                      <a:endParaRPr lang="es-EC" sz="120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000">
                          <a:effectLst/>
                        </a:rPr>
                        <a:t> </a:t>
                      </a:r>
                      <a:endParaRPr lang="es-EC" sz="1200">
                        <a:effectLst/>
                      </a:endParaRPr>
                    </a:p>
                    <a:p>
                      <a:pPr indent="252095" algn="ctr">
                        <a:lnSpc>
                          <a:spcPct val="150000"/>
                        </a:lnSpc>
                        <a:spcAft>
                          <a:spcPts val="0"/>
                        </a:spcAft>
                      </a:pPr>
                      <a:r>
                        <a:rPr lang="es-ES" sz="1000">
                          <a:effectLst/>
                        </a:rPr>
                        <a:t>Tubos</a:t>
                      </a:r>
                      <a:endParaRPr lang="es-EC" sz="120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000">
                          <a:effectLst/>
                        </a:rPr>
                        <a:t> </a:t>
                      </a:r>
                      <a:endParaRPr lang="es-EC" sz="1200">
                        <a:effectLst/>
                      </a:endParaRPr>
                    </a:p>
                    <a:p>
                      <a:pPr indent="252095" algn="ctr">
                        <a:lnSpc>
                          <a:spcPct val="150000"/>
                        </a:lnSpc>
                        <a:spcAft>
                          <a:spcPts val="0"/>
                        </a:spcAft>
                      </a:pPr>
                      <a:r>
                        <a:rPr lang="es-ES" sz="1000">
                          <a:effectLst/>
                        </a:rPr>
                        <a:t>448</a:t>
                      </a:r>
                      <a:endParaRPr lang="es-EC" sz="120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000" dirty="0">
                          <a:effectLst/>
                        </a:rPr>
                        <a:t> </a:t>
                      </a:r>
                      <a:endParaRPr lang="es-EC" sz="1200" dirty="0">
                        <a:effectLst/>
                      </a:endParaRPr>
                    </a:p>
                    <a:p>
                      <a:pPr indent="252095" algn="ctr">
                        <a:lnSpc>
                          <a:spcPct val="150000"/>
                        </a:lnSpc>
                        <a:spcAft>
                          <a:spcPts val="0"/>
                        </a:spcAft>
                      </a:pPr>
                      <a:r>
                        <a:rPr lang="es-ES" sz="1000" dirty="0">
                          <a:effectLst/>
                        </a:rPr>
                        <a:t>Diámetro: ¾” </a:t>
                      </a:r>
                      <a:endParaRPr lang="es-EC" sz="1200" dirty="0">
                        <a:effectLst/>
                      </a:endParaRPr>
                    </a:p>
                    <a:p>
                      <a:pPr indent="252095" algn="ctr">
                        <a:lnSpc>
                          <a:spcPct val="150000"/>
                        </a:lnSpc>
                        <a:spcAft>
                          <a:spcPts val="0"/>
                        </a:spcAft>
                      </a:pPr>
                      <a:r>
                        <a:rPr lang="es-ES" sz="1000" dirty="0">
                          <a:effectLst/>
                        </a:rPr>
                        <a:t>Largo: 6 m</a:t>
                      </a:r>
                      <a:endParaRPr lang="es-EC" sz="1200" dirty="0">
                        <a:effectLst/>
                      </a:endParaRPr>
                    </a:p>
                    <a:p>
                      <a:pPr indent="252095" algn="ctr">
                        <a:lnSpc>
                          <a:spcPct val="150000"/>
                        </a:lnSpc>
                        <a:spcAft>
                          <a:spcPts val="0"/>
                        </a:spcAft>
                      </a:pPr>
                      <a:r>
                        <a:rPr lang="es-ES" sz="1000" dirty="0">
                          <a:effectLst/>
                        </a:rPr>
                        <a:t>Espesor de pared: 0.81 mm</a:t>
                      </a:r>
                      <a:endParaRPr lang="es-EC" sz="1200" dirty="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000" dirty="0">
                          <a:effectLst/>
                        </a:rPr>
                        <a:t>0-3</a:t>
                      </a:r>
                      <a:endParaRPr lang="es-EC" sz="1200" dirty="0">
                        <a:solidFill>
                          <a:srgbClr val="365F91"/>
                        </a:solidFill>
                        <a:effectLst/>
                        <a:latin typeface="Arial"/>
                        <a:ea typeface="Times New Roman"/>
                        <a:cs typeface="Times New Roman"/>
                      </a:endParaRPr>
                    </a:p>
                  </a:txBody>
                  <a:tcPr marL="68580" marR="68580" marT="0" marB="0"/>
                </a:tc>
              </a:tr>
            </a:tbl>
          </a:graphicData>
        </a:graphic>
      </p:graphicFrame>
      <p:sp>
        <p:nvSpPr>
          <p:cNvPr id="5" name="Rectangle 1"/>
          <p:cNvSpPr>
            <a:spLocks noChangeArrowheads="1"/>
          </p:cNvSpPr>
          <p:nvPr/>
        </p:nvSpPr>
        <p:spPr bwMode="auto">
          <a:xfrm>
            <a:off x="3419872" y="3140968"/>
            <a:ext cx="259705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52413"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es-ES" altLang="es-EC" sz="1200" b="1"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s-ES" altLang="es-EC"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Propiedades del Cobre Tipo M</a:t>
            </a:r>
            <a:endParaRPr kumimoji="0" lang="es-EC" alt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252413" algn="l"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51694"/>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4522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980728"/>
            <a:ext cx="8229600" cy="1143000"/>
          </a:xfrm>
        </p:spPr>
        <p:txBody>
          <a:bodyPr>
            <a:normAutofit/>
          </a:bodyPr>
          <a:lstStyle/>
          <a:p>
            <a:r>
              <a:rPr lang="es-EC" sz="3200" b="1" dirty="0" smtClean="0"/>
              <a:t>ANTECEDENTES</a:t>
            </a:r>
            <a:endParaRPr lang="es-EC" sz="3200" b="1" dirty="0"/>
          </a:p>
        </p:txBody>
      </p:sp>
      <p:sp>
        <p:nvSpPr>
          <p:cNvPr id="3" name="2 Marcador de contenido"/>
          <p:cNvSpPr>
            <a:spLocks noGrp="1"/>
          </p:cNvSpPr>
          <p:nvPr>
            <p:ph idx="1"/>
          </p:nvPr>
        </p:nvSpPr>
        <p:spPr>
          <a:xfrm>
            <a:off x="467544" y="2132856"/>
            <a:ext cx="8352928" cy="3960440"/>
          </a:xfrm>
        </p:spPr>
        <p:txBody>
          <a:bodyPr>
            <a:normAutofit fontScale="85000" lnSpcReduction="10000"/>
          </a:bodyPr>
          <a:lstStyle/>
          <a:p>
            <a:pPr marL="0" indent="0" algn="just">
              <a:buNone/>
            </a:pPr>
            <a:r>
              <a:rPr lang="es-ES" sz="2800" dirty="0" smtClean="0"/>
              <a:t>A nivel mundial desde hace 20 años atrás se vienen  instalando un gran número de plantas termoeléctricas, estas se convirtieron en la base para el desarrollo de la Energía Solar, dando lugar a la utilización del Lente de </a:t>
            </a:r>
            <a:r>
              <a:rPr lang="es-ES" sz="2800" dirty="0" err="1" smtClean="0"/>
              <a:t>Fresnel</a:t>
            </a:r>
            <a:r>
              <a:rPr lang="es-ES" sz="2800" dirty="0" smtClean="0"/>
              <a:t> en proyectos instalados en Europa y América, como un principal concentrador solar gracias a su eficiencia y funcionalidad en el sistema</a:t>
            </a:r>
            <a:endParaRPr lang="es-EC" sz="2800" dirty="0" smtClean="0"/>
          </a:p>
          <a:p>
            <a:pPr marL="0" indent="0" algn="just">
              <a:buNone/>
            </a:pPr>
            <a:r>
              <a:rPr lang="es-ES" sz="2600" dirty="0"/>
              <a:t> </a:t>
            </a:r>
            <a:endParaRPr lang="es-EC" sz="2600" dirty="0"/>
          </a:p>
          <a:p>
            <a:pPr marL="0" indent="0" algn="just">
              <a:buNone/>
            </a:pPr>
            <a:r>
              <a:rPr lang="es-ES" sz="2600" dirty="0"/>
              <a:t>El Ecuador tiene una situación de privilegio porque recibe una cantidad considerable de radiación solar territorial de aproximadamente 3500 W*h/m2*día, lo que hace a este sistema de concentración solar más eficiente y amigable con el medio ambiente.</a:t>
            </a:r>
            <a:endParaRPr lang="es-EC" sz="2600" dirty="0"/>
          </a:p>
          <a:p>
            <a:endParaRPr lang="es-EC" dirty="0"/>
          </a:p>
        </p:txBody>
      </p:sp>
      <p:pic>
        <p:nvPicPr>
          <p:cNvPr id="4" name="1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513" y="276050"/>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77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052736"/>
            <a:ext cx="8229600" cy="5073427"/>
          </a:xfrm>
        </p:spPr>
        <p:txBody>
          <a:bodyPr>
            <a:normAutofit/>
          </a:bodyPr>
          <a:lstStyle/>
          <a:p>
            <a:pPr>
              <a:buFontTx/>
              <a:buChar char="-"/>
            </a:pPr>
            <a:r>
              <a:rPr lang="es-EC" sz="1600" dirty="0" smtClean="0"/>
              <a:t>INTERCAMBIADOR DE CALOR</a:t>
            </a:r>
          </a:p>
          <a:p>
            <a:pPr marL="0" indent="0">
              <a:buNone/>
            </a:pPr>
            <a:endParaRPr lang="es-EC" sz="1600" dirty="0" smtClean="0"/>
          </a:p>
        </p:txBody>
      </p:sp>
      <p:pic>
        <p:nvPicPr>
          <p:cNvPr id="7"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51694"/>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358" t="27841" r="14104" b="19841"/>
          <a:stretch/>
        </p:blipFill>
        <p:spPr bwMode="auto">
          <a:xfrm>
            <a:off x="251520" y="1863049"/>
            <a:ext cx="6705600" cy="3827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5 Imagen"/>
          <p:cNvPicPr/>
          <p:nvPr/>
        </p:nvPicPr>
        <p:blipFill>
          <a:blip r:embed="rId4" cstate="print"/>
          <a:srcRect/>
          <a:stretch>
            <a:fillRect/>
          </a:stretch>
        </p:blipFill>
        <p:spPr bwMode="auto">
          <a:xfrm>
            <a:off x="5616980" y="4149080"/>
            <a:ext cx="3165490" cy="1995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093399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57200" y="1052736"/>
                <a:ext cx="8229600" cy="5073427"/>
              </a:xfrm>
            </p:spPr>
            <p:txBody>
              <a:bodyPr>
                <a:normAutofit/>
              </a:bodyPr>
              <a:lstStyle/>
              <a:p>
                <a:pPr>
                  <a:buFontTx/>
                  <a:buChar char="-"/>
                </a:pPr>
                <a:r>
                  <a:rPr lang="es-EC" sz="1600" dirty="0" smtClean="0"/>
                  <a:t>RECIPIENTE DE ACEITE</a:t>
                </a:r>
              </a:p>
              <a:p>
                <a:pPr marL="0" indent="0">
                  <a:buNone/>
                </a:pPr>
                <a:endParaRPr lang="es-EC" sz="1600" dirty="0"/>
              </a:p>
              <a:p>
                <a:pPr marL="400050" lvl="1" indent="0" algn="just">
                  <a:buNone/>
                </a:pPr>
                <a:r>
                  <a:rPr lang="es-ES" sz="1600" dirty="0"/>
                  <a:t>El material que se usó para el recipiente de Aceite es el A36 color negro galvanizado, son 6 placas de 200mm </a:t>
                </a:r>
                <a14:m>
                  <m:oMath xmlns:m="http://schemas.openxmlformats.org/officeDocument/2006/math">
                    <m:r>
                      <a:rPr lang="es-ES" sz="1600" i="1">
                        <a:latin typeface="Cambria Math"/>
                      </a:rPr>
                      <m:t>×</m:t>
                    </m:r>
                  </m:oMath>
                </a14:m>
                <a:r>
                  <a:rPr lang="es-ES" sz="1600" dirty="0"/>
                  <a:t> 200mm de espesor de 4mm que se unen mediante soldadura SMAW con electrodo E7018-SR. La </a:t>
                </a:r>
                <a:r>
                  <a:rPr lang="es-ES" sz="1600" dirty="0" smtClean="0"/>
                  <a:t>tubería </a:t>
                </a:r>
                <a:r>
                  <a:rPr lang="es-ES" sz="1600" dirty="0"/>
                  <a:t>de entrada y salida de recipiente es   AISI 302 de </a:t>
                </a:r>
                <a:r>
                  <a:rPr lang="es-ES" sz="1600" dirty="0" smtClean="0"/>
                  <a:t>½”.</a:t>
                </a:r>
              </a:p>
              <a:p>
                <a:pPr marL="400050" lvl="1" indent="0" algn="just">
                  <a:buNone/>
                </a:pPr>
                <a:endParaRPr lang="es-ES" sz="1600" dirty="0"/>
              </a:p>
              <a:p>
                <a:pPr marL="400050" lvl="1" indent="0" algn="just">
                  <a:buNone/>
                </a:pPr>
                <a:endParaRPr lang="es-EC" sz="1600"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57200" y="1052736"/>
                <a:ext cx="8229600" cy="5073427"/>
              </a:xfrm>
              <a:blipFill rotWithShape="1">
                <a:blip r:embed="rId2"/>
                <a:stretch>
                  <a:fillRect l="-370" t="-361" r="-370"/>
                </a:stretch>
              </a:blipFill>
            </p:spPr>
            <p:txBody>
              <a:bodyPr/>
              <a:lstStyle/>
              <a:p>
                <a:r>
                  <a:rPr lang="es-EC">
                    <a:noFill/>
                  </a:rPr>
                  <a:t> </a:t>
                </a:r>
              </a:p>
            </p:txBody>
          </p:sp>
        </mc:Fallback>
      </mc:AlternateContent>
      <p:pic>
        <p:nvPicPr>
          <p:cNvPr id="4" name="3 Imagen"/>
          <p:cNvPicPr/>
          <p:nvPr/>
        </p:nvPicPr>
        <p:blipFill>
          <a:blip r:embed="rId3" cstate="print"/>
          <a:srcRect/>
          <a:stretch>
            <a:fillRect/>
          </a:stretch>
        </p:blipFill>
        <p:spPr bwMode="auto">
          <a:xfrm>
            <a:off x="2267744" y="3212976"/>
            <a:ext cx="2315597" cy="2376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4 Imagen"/>
          <p:cNvPicPr/>
          <p:nvPr/>
        </p:nvPicPr>
        <p:blipFill>
          <a:blip r:embed="rId4" cstate="print"/>
          <a:srcRect/>
          <a:stretch>
            <a:fillRect/>
          </a:stretch>
        </p:blipFill>
        <p:spPr bwMode="auto">
          <a:xfrm>
            <a:off x="5076056" y="2673272"/>
            <a:ext cx="2672080" cy="34556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1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504" y="251694"/>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91033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620688"/>
            <a:ext cx="8229600" cy="1143000"/>
          </a:xfrm>
        </p:spPr>
        <p:txBody>
          <a:bodyPr>
            <a:normAutofit/>
          </a:bodyPr>
          <a:lstStyle/>
          <a:p>
            <a:r>
              <a:rPr lang="es-EC" sz="2400" b="1" dirty="0" smtClean="0"/>
              <a:t>ENSAMBLE GENERAL</a:t>
            </a:r>
            <a:endParaRPr lang="es-EC" sz="2400" b="1" dirty="0"/>
          </a:p>
        </p:txBody>
      </p:sp>
      <p:pic>
        <p:nvPicPr>
          <p:cNvPr id="4"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51694"/>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672" t="24802" r="10099" b="10268"/>
          <a:stretch/>
        </p:blipFill>
        <p:spPr bwMode="auto">
          <a:xfrm>
            <a:off x="467544" y="1556792"/>
            <a:ext cx="8096696" cy="474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6351924"/>
      </p:ext>
    </p:extLst>
  </p:cSld>
  <p:clrMapOvr>
    <a:masterClrMapping/>
  </p:clrMapOvr>
  <p:transition spd="slow">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88032" y="2132856"/>
            <a:ext cx="8604448" cy="1800200"/>
          </a:xfrm>
        </p:spPr>
        <p:txBody>
          <a:bodyPr>
            <a:normAutofit fontScale="62500" lnSpcReduction="20000"/>
          </a:bodyPr>
          <a:lstStyle/>
          <a:p>
            <a:pPr marL="0" indent="0" algn="ctr">
              <a:buNone/>
            </a:pPr>
            <a:endParaRPr lang="es-EC" dirty="0"/>
          </a:p>
          <a:p>
            <a:pPr marL="0" indent="0" algn="ctr">
              <a:buNone/>
            </a:pPr>
            <a:endParaRPr lang="es-EC" dirty="0" smtClean="0"/>
          </a:p>
          <a:p>
            <a:pPr marL="0" indent="0" algn="ctr">
              <a:buNone/>
            </a:pPr>
            <a:r>
              <a:rPr lang="es-EC" sz="10100" dirty="0" smtClean="0"/>
              <a:t>  </a:t>
            </a:r>
            <a:r>
              <a:rPr lang="es-EC" sz="57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PRUEBAS Y OBTENCIÓN DE RESULTADOS</a:t>
            </a:r>
            <a:endParaRPr lang="es-EC" sz="5700" b="1" dirty="0"/>
          </a:p>
        </p:txBody>
      </p:sp>
      <p:pic>
        <p:nvPicPr>
          <p:cNvPr id="4"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425" y="476672"/>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72678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80728"/>
            <a:ext cx="8229600" cy="5145435"/>
          </a:xfrm>
        </p:spPr>
        <p:txBody>
          <a:bodyPr>
            <a:normAutofit/>
          </a:bodyPr>
          <a:lstStyle/>
          <a:p>
            <a:pPr marL="0" indent="0">
              <a:buNone/>
            </a:pPr>
            <a:endParaRPr lang="es-ES" sz="1600" b="1" dirty="0" smtClean="0"/>
          </a:p>
          <a:p>
            <a:pPr marL="0" indent="0" algn="just">
              <a:buNone/>
            </a:pPr>
            <a:r>
              <a:rPr lang="es-ES" sz="1600" dirty="0"/>
              <a:t>Ejemplo de cálculo para la determinación de la eficiencia del colector solar lente de Fresnel</a:t>
            </a:r>
            <a:endParaRPr lang="es-ES" sz="1600" b="1" dirty="0" smtClean="0"/>
          </a:p>
          <a:p>
            <a:pPr marL="0" indent="0" algn="just">
              <a:buNone/>
            </a:pPr>
            <a:endParaRPr lang="es-ES" sz="1600" b="1" dirty="0"/>
          </a:p>
          <a:p>
            <a:pPr marL="0" indent="0">
              <a:buNone/>
            </a:pPr>
            <a:endParaRPr lang="es-EC" sz="1600" b="1" dirty="0"/>
          </a:p>
        </p:txBody>
      </p:sp>
      <p:pic>
        <p:nvPicPr>
          <p:cNvPr id="430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7589" t="25173" r="16154" b="14757"/>
          <a:stretch/>
        </p:blipFill>
        <p:spPr bwMode="auto">
          <a:xfrm>
            <a:off x="683568" y="1844824"/>
            <a:ext cx="3667944" cy="4717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7179" t="57466" r="55979" b="26910"/>
          <a:stretch/>
        </p:blipFill>
        <p:spPr bwMode="auto">
          <a:xfrm>
            <a:off x="4572000" y="3284984"/>
            <a:ext cx="4180691"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1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51694"/>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90409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80728"/>
            <a:ext cx="8229600" cy="5145435"/>
          </a:xfrm>
        </p:spPr>
        <p:txBody>
          <a:bodyPr>
            <a:normAutofit/>
          </a:bodyPr>
          <a:lstStyle/>
          <a:p>
            <a:pPr>
              <a:buFontTx/>
              <a:buChar char="-"/>
            </a:pPr>
            <a:r>
              <a:rPr lang="es-EC" sz="1600" dirty="0" smtClean="0"/>
              <a:t>RESULTADOS</a:t>
            </a:r>
          </a:p>
          <a:p>
            <a:pPr>
              <a:buFontTx/>
              <a:buChar char="-"/>
            </a:pPr>
            <a:endParaRPr lang="es-EC" sz="1600" dirty="0"/>
          </a:p>
        </p:txBody>
      </p:sp>
      <p:sp>
        <p:nvSpPr>
          <p:cNvPr id="5" name="4 Rectángulo"/>
          <p:cNvSpPr/>
          <p:nvPr/>
        </p:nvSpPr>
        <p:spPr>
          <a:xfrm>
            <a:off x="755576" y="5013176"/>
            <a:ext cx="7920880" cy="151216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s-ES" sz="1600" dirty="0"/>
              <a:t>De acuerdo a la </a:t>
            </a:r>
            <a:r>
              <a:rPr lang="es-ES" sz="1600" dirty="0" smtClean="0"/>
              <a:t>Figura</a:t>
            </a:r>
            <a:r>
              <a:rPr lang="es-ES" sz="1600" b="1" dirty="0" smtClean="0"/>
              <a:t> </a:t>
            </a:r>
            <a:r>
              <a:rPr lang="es-ES" sz="1600" dirty="0" smtClean="0"/>
              <a:t>variación </a:t>
            </a:r>
            <a:r>
              <a:rPr lang="es-ES" sz="1600" dirty="0"/>
              <a:t>de temperatura vs </a:t>
            </a:r>
            <a:r>
              <a:rPr lang="es-ES" sz="1600" dirty="0" smtClean="0"/>
              <a:t>horas </a:t>
            </a:r>
            <a:r>
              <a:rPr lang="es-ES" sz="1600" dirty="0"/>
              <a:t>del día de ensayo número 10 que se realizó el 3 de Febrero del 2015. Observamos que el colector incrementa la temperatura de la placa absorbente hasta una temperatura máxima de 103°C, por lo cual la del aceite llega a un pico máximo de 65°C en un tiempo de 290 min, de igual manera la temperatura ambiente alcanzó un pico máximo de 34,1 °C con un promedio de 27,62°C. En el intercambiador de calor el agua alcanzó un pico máximo de 58,3 °C observando que la temperatura de entrada incrementa de 21,8 °C hasta 58,3 °C.</a:t>
            </a:r>
            <a:endParaRPr lang="es-EC" sz="1600" b="1" dirty="0"/>
          </a:p>
          <a:p>
            <a:pPr algn="ctr"/>
            <a:endParaRPr lang="es-EC" dirty="0"/>
          </a:p>
        </p:txBody>
      </p:sp>
      <p:pic>
        <p:nvPicPr>
          <p:cNvPr id="6"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51694"/>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6 Gráfico"/>
          <p:cNvGraphicFramePr/>
          <p:nvPr>
            <p:extLst>
              <p:ext uri="{D42A27DB-BD31-4B8C-83A1-F6EECF244321}">
                <p14:modId xmlns:p14="http://schemas.microsoft.com/office/powerpoint/2010/main" val="4199049734"/>
              </p:ext>
            </p:extLst>
          </p:nvPr>
        </p:nvGraphicFramePr>
        <p:xfrm>
          <a:off x="899592" y="1340768"/>
          <a:ext cx="7632848" cy="33489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884565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extLst>
              <p:ext uri="{D42A27DB-BD31-4B8C-83A1-F6EECF244321}">
                <p14:modId xmlns:p14="http://schemas.microsoft.com/office/powerpoint/2010/main" val="2623679511"/>
              </p:ext>
            </p:extLst>
          </p:nvPr>
        </p:nvGraphicFramePr>
        <p:xfrm>
          <a:off x="719572" y="1153592"/>
          <a:ext cx="7704856" cy="4147616"/>
        </p:xfrm>
        <a:graphic>
          <a:graphicData uri="http://schemas.openxmlformats.org/drawingml/2006/chart">
            <c:chart xmlns:c="http://schemas.openxmlformats.org/drawingml/2006/chart" xmlns:r="http://schemas.openxmlformats.org/officeDocument/2006/relationships" r:id="rId2"/>
          </a:graphicData>
        </a:graphic>
      </p:graphicFrame>
      <p:sp>
        <p:nvSpPr>
          <p:cNvPr id="5" name="4 Rectángulo"/>
          <p:cNvSpPr/>
          <p:nvPr/>
        </p:nvSpPr>
        <p:spPr>
          <a:xfrm>
            <a:off x="755576" y="5301208"/>
            <a:ext cx="7632848" cy="144016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s-ES" dirty="0"/>
              <a:t>De acuerdo a la </a:t>
            </a:r>
            <a:r>
              <a:rPr lang="es-ES" dirty="0" smtClean="0"/>
              <a:t>Figura </a:t>
            </a:r>
            <a:r>
              <a:rPr lang="es-ES" dirty="0"/>
              <a:t>Variación de la Irradiancia durante el día de ensayo número 10, se observa que tiene un pico máximo de 1096 (</a:t>
            </a:r>
            <a:r>
              <a:rPr lang="es-EC" dirty="0"/>
              <a:t>W/m^2</a:t>
            </a:r>
            <a:r>
              <a:rPr lang="es-ES" dirty="0"/>
              <a:t>), un mínimo de 250 (</a:t>
            </a:r>
            <a:r>
              <a:rPr lang="es-EC" dirty="0"/>
              <a:t>W/m^2</a:t>
            </a:r>
            <a:r>
              <a:rPr lang="es-ES" dirty="0"/>
              <a:t>) y un promedio 884,3 (</a:t>
            </a:r>
            <a:r>
              <a:rPr lang="es-EC" dirty="0"/>
              <a:t>W/m^2</a:t>
            </a:r>
            <a:r>
              <a:rPr lang="es-ES" dirty="0"/>
              <a:t>).</a:t>
            </a:r>
            <a:endParaRPr lang="es-EC" dirty="0"/>
          </a:p>
          <a:p>
            <a:pPr algn="just"/>
            <a:endParaRPr lang="es-EC" dirty="0"/>
          </a:p>
        </p:txBody>
      </p:sp>
      <p:pic>
        <p:nvPicPr>
          <p:cNvPr id="6" name="1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51694"/>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11867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08720"/>
            <a:ext cx="8229600" cy="4525963"/>
          </a:xfrm>
        </p:spPr>
        <p:txBody>
          <a:bodyPr>
            <a:normAutofit/>
          </a:bodyPr>
          <a:lstStyle/>
          <a:p>
            <a:pPr marL="0" indent="0" algn="just">
              <a:buNone/>
            </a:pPr>
            <a:r>
              <a:rPr lang="es-ES" sz="1600" b="1" dirty="0"/>
              <a:t> </a:t>
            </a:r>
            <a:r>
              <a:rPr lang="es-ES" sz="1600" b="1" dirty="0" smtClean="0"/>
              <a:t>           </a:t>
            </a:r>
            <a:r>
              <a:rPr lang="es-ES" sz="1600" b="1" dirty="0" smtClean="0"/>
              <a:t> </a:t>
            </a:r>
            <a:r>
              <a:rPr lang="es-ES" sz="1600" dirty="0"/>
              <a:t>Eficiencia promedio del colector solar tipo lente de Fresnel durante los días de prueba.</a:t>
            </a:r>
            <a:endParaRPr lang="es-EC" sz="1600" b="1" dirty="0"/>
          </a:p>
          <a:p>
            <a:endParaRPr lang="es-EC" sz="1600" dirty="0"/>
          </a:p>
        </p:txBody>
      </p:sp>
      <p:sp>
        <p:nvSpPr>
          <p:cNvPr id="7"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8" name="7 Objeto"/>
          <p:cNvGraphicFramePr>
            <a:graphicFrameLocks noChangeAspect="1"/>
          </p:cNvGraphicFramePr>
          <p:nvPr>
            <p:extLst>
              <p:ext uri="{D42A27DB-BD31-4B8C-83A1-F6EECF244321}">
                <p14:modId xmlns:p14="http://schemas.microsoft.com/office/powerpoint/2010/main" val="4219558494"/>
              </p:ext>
            </p:extLst>
          </p:nvPr>
        </p:nvGraphicFramePr>
        <p:xfrm>
          <a:off x="1982787" y="1268760"/>
          <a:ext cx="5178425" cy="2992437"/>
        </p:xfrm>
        <a:graphic>
          <a:graphicData uri="http://schemas.openxmlformats.org/presentationml/2006/ole">
            <mc:AlternateContent xmlns:mc="http://schemas.openxmlformats.org/markup-compatibility/2006">
              <mc:Choice xmlns:v="urn:schemas-microsoft-com:vml" Requires="v">
                <p:oleObj spid="_x0000_s3080" name="Hoja de cálculo" r:id="rId3" imgW="6410413" imgH="3438567" progId="Excel.Sheet.12">
                  <p:embed/>
                </p:oleObj>
              </mc:Choice>
              <mc:Fallback>
                <p:oleObj name="Hoja de cálculo" r:id="rId3" imgW="6410413" imgH="3438567" progId="Excel.Shee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2787" y="1268760"/>
                        <a:ext cx="5178425" cy="299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9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8220" y="4413303"/>
            <a:ext cx="4607560" cy="2115820"/>
          </a:xfrm>
          <a:prstGeom prst="rect">
            <a:avLst/>
          </a:prstGeom>
          <a:noFill/>
          <a:ln>
            <a:noFill/>
          </a:ln>
        </p:spPr>
      </p:pic>
      <p:pic>
        <p:nvPicPr>
          <p:cNvPr id="11" name="1 Imagen"/>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504" y="251694"/>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54932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extLst>
              <p:ext uri="{D42A27DB-BD31-4B8C-83A1-F6EECF244321}">
                <p14:modId xmlns:p14="http://schemas.microsoft.com/office/powerpoint/2010/main" val="3015485047"/>
              </p:ext>
            </p:extLst>
          </p:nvPr>
        </p:nvGraphicFramePr>
        <p:xfrm>
          <a:off x="611560" y="1268760"/>
          <a:ext cx="7848872" cy="3600400"/>
        </p:xfrm>
        <a:graphic>
          <a:graphicData uri="http://schemas.openxmlformats.org/drawingml/2006/chart">
            <c:chart xmlns:c="http://schemas.openxmlformats.org/drawingml/2006/chart" xmlns:r="http://schemas.openxmlformats.org/officeDocument/2006/relationships" r:id="rId2"/>
          </a:graphicData>
        </a:graphic>
      </p:graphicFrame>
      <p:sp>
        <p:nvSpPr>
          <p:cNvPr id="5" name="4 Rectángulo"/>
          <p:cNvSpPr/>
          <p:nvPr/>
        </p:nvSpPr>
        <p:spPr>
          <a:xfrm>
            <a:off x="611560" y="5229200"/>
            <a:ext cx="8064896" cy="122413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s-ES" sz="1600" dirty="0"/>
              <a:t>En la </a:t>
            </a:r>
            <a:r>
              <a:rPr lang="es-ES" sz="1600" dirty="0" smtClean="0"/>
              <a:t>figura la</a:t>
            </a:r>
            <a:r>
              <a:rPr lang="es-ES" sz="1600" b="1" dirty="0" smtClean="0"/>
              <a:t> </a:t>
            </a:r>
            <a:r>
              <a:rPr lang="es-ES" sz="1600" dirty="0"/>
              <a:t>v</a:t>
            </a:r>
            <a:r>
              <a:rPr lang="es-ES" sz="1600" dirty="0" smtClean="0"/>
              <a:t>ariación </a:t>
            </a:r>
            <a:r>
              <a:rPr lang="es-ES" sz="1600" dirty="0"/>
              <a:t>de la temperatura en los días de prueba, se observa que el pico mayor fue en el día 10 donde la temperatura fue de 65°C para el aceite </a:t>
            </a:r>
            <a:r>
              <a:rPr lang="es-ES" sz="1600" dirty="0" err="1"/>
              <a:t>Spindura</a:t>
            </a:r>
            <a:r>
              <a:rPr lang="es-ES" sz="1600" dirty="0"/>
              <a:t> </a:t>
            </a:r>
            <a:r>
              <a:rPr lang="es-ES" sz="1600" dirty="0" err="1"/>
              <a:t>Oil</a:t>
            </a:r>
            <a:r>
              <a:rPr lang="es-ES" sz="1600" dirty="0"/>
              <a:t> 10, el pico más bajo fue en el día 14 con una temperatura de 32°C, esto se debió a las condiciones climáticas que no fueron favorables donde se presentaron lloviznas.</a:t>
            </a:r>
            <a:endParaRPr lang="es-EC" sz="1600" dirty="0"/>
          </a:p>
          <a:p>
            <a:pPr algn="just"/>
            <a:endParaRPr lang="es-EC" sz="1600" dirty="0"/>
          </a:p>
        </p:txBody>
      </p:sp>
      <p:pic>
        <p:nvPicPr>
          <p:cNvPr id="6" name="1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51694"/>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5860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Marcador de contenido"/>
          <p:cNvSpPr>
            <a:spLocks noGrp="1"/>
          </p:cNvSpPr>
          <p:nvPr>
            <p:ph idx="1"/>
          </p:nvPr>
        </p:nvSpPr>
        <p:spPr>
          <a:xfrm>
            <a:off x="467544" y="1124744"/>
            <a:ext cx="8229600" cy="4525963"/>
          </a:xfrm>
        </p:spPr>
        <p:txBody>
          <a:bodyPr/>
          <a:lstStyle/>
          <a:p>
            <a:pPr marL="0" indent="0" algn="ctr">
              <a:buNone/>
            </a:pPr>
            <a:r>
              <a:rPr lang="es-ES" sz="1600" b="1" dirty="0"/>
              <a:t> </a:t>
            </a:r>
            <a:r>
              <a:rPr lang="es-ES" sz="1600" b="1" dirty="0" smtClean="0"/>
              <a:t>   </a:t>
            </a:r>
            <a:r>
              <a:rPr lang="es-ES" sz="1600" dirty="0" smtClean="0"/>
              <a:t>Eficiencia </a:t>
            </a:r>
            <a:r>
              <a:rPr lang="es-ES" sz="1600" dirty="0"/>
              <a:t>promedio del Intercambiador de calor durante los días de prueba.</a:t>
            </a:r>
            <a:endParaRPr lang="es-EC" sz="1600" b="1" dirty="0"/>
          </a:p>
          <a:p>
            <a:endParaRPr lang="es-EC" dirty="0"/>
          </a:p>
        </p:txBody>
      </p:sp>
      <p:pic>
        <p:nvPicPr>
          <p:cNvPr id="4813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9834" t="40451" r="8736" b="19792"/>
          <a:stretch/>
        </p:blipFill>
        <p:spPr bwMode="auto">
          <a:xfrm>
            <a:off x="1907704" y="1844824"/>
            <a:ext cx="5670080"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1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51694"/>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00258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1340768"/>
            <a:ext cx="8229600" cy="1143000"/>
          </a:xfrm>
        </p:spPr>
        <p:txBody>
          <a:bodyPr>
            <a:normAutofit/>
          </a:bodyPr>
          <a:lstStyle/>
          <a:p>
            <a:r>
              <a:rPr lang="es-EC" sz="3200" b="1" dirty="0" smtClean="0"/>
              <a:t>DEFINICIÓN DEL PROBLEMA</a:t>
            </a:r>
            <a:endParaRPr lang="es-EC" sz="3200" b="1" dirty="0"/>
          </a:p>
        </p:txBody>
      </p:sp>
      <p:sp>
        <p:nvSpPr>
          <p:cNvPr id="3" name="2 Marcador de contenido"/>
          <p:cNvSpPr>
            <a:spLocks noGrp="1"/>
          </p:cNvSpPr>
          <p:nvPr>
            <p:ph idx="1"/>
          </p:nvPr>
        </p:nvSpPr>
        <p:spPr>
          <a:xfrm>
            <a:off x="467544" y="2276872"/>
            <a:ext cx="8229600" cy="3024336"/>
          </a:xfrm>
        </p:spPr>
        <p:txBody>
          <a:bodyPr>
            <a:normAutofit/>
          </a:bodyPr>
          <a:lstStyle/>
          <a:p>
            <a:pPr marL="0" indent="0">
              <a:buNone/>
            </a:pPr>
            <a:r>
              <a:rPr lang="es-ES" dirty="0"/>
              <a:t> </a:t>
            </a:r>
            <a:endParaRPr lang="es-EC" dirty="0"/>
          </a:p>
          <a:p>
            <a:pPr marL="0" indent="0" algn="just">
              <a:buNone/>
            </a:pPr>
            <a:r>
              <a:rPr lang="es-ES" sz="2400" dirty="0"/>
              <a:t>En la UNIVERSIDAD DE LAS FUERZAS ARMADAS- ESPE, no existe un equipo que tenga como base de concentración solar un lente de Fresnel con  un movimiento biaxial que absorba la energía solar a través de cámaras de reacción y mediante un intercambiador de calor aprovechar el recurso solar ganado. </a:t>
            </a:r>
            <a:endParaRPr lang="es-EC" sz="2400" dirty="0"/>
          </a:p>
          <a:p>
            <a:pPr marL="0" indent="0" algn="just">
              <a:buNone/>
            </a:pPr>
            <a:endParaRPr lang="es-EC" sz="2400" dirty="0"/>
          </a:p>
          <a:p>
            <a:endParaRPr lang="es-EC" dirty="0"/>
          </a:p>
        </p:txBody>
      </p:sp>
      <p:pic>
        <p:nvPicPr>
          <p:cNvPr id="4"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513" y="276050"/>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86975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Gráfico"/>
          <p:cNvGraphicFramePr/>
          <p:nvPr>
            <p:extLst>
              <p:ext uri="{D42A27DB-BD31-4B8C-83A1-F6EECF244321}">
                <p14:modId xmlns:p14="http://schemas.microsoft.com/office/powerpoint/2010/main" val="3847546824"/>
              </p:ext>
            </p:extLst>
          </p:nvPr>
        </p:nvGraphicFramePr>
        <p:xfrm>
          <a:off x="971600" y="1124744"/>
          <a:ext cx="4032448" cy="25202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5 Gráfico"/>
          <p:cNvGraphicFramePr/>
          <p:nvPr>
            <p:extLst>
              <p:ext uri="{D42A27DB-BD31-4B8C-83A1-F6EECF244321}">
                <p14:modId xmlns:p14="http://schemas.microsoft.com/office/powerpoint/2010/main" val="1146379392"/>
              </p:ext>
            </p:extLst>
          </p:nvPr>
        </p:nvGraphicFramePr>
        <p:xfrm>
          <a:off x="899592" y="3861048"/>
          <a:ext cx="4142740" cy="2381250"/>
        </p:xfrm>
        <a:graphic>
          <a:graphicData uri="http://schemas.openxmlformats.org/drawingml/2006/chart">
            <c:chart xmlns:c="http://schemas.openxmlformats.org/drawingml/2006/chart" xmlns:r="http://schemas.openxmlformats.org/officeDocument/2006/relationships" r:id="rId3"/>
          </a:graphicData>
        </a:graphic>
      </p:graphicFrame>
      <p:sp>
        <p:nvSpPr>
          <p:cNvPr id="7" name="6 Rectángulo"/>
          <p:cNvSpPr/>
          <p:nvPr/>
        </p:nvSpPr>
        <p:spPr>
          <a:xfrm>
            <a:off x="5148064" y="1124744"/>
            <a:ext cx="3744416" cy="2520280"/>
          </a:xfrm>
          <a:prstGeom prst="rect">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s-ES" sz="1400" dirty="0"/>
              <a:t>De acuerdo a la </a:t>
            </a:r>
            <a:r>
              <a:rPr lang="es-ES" sz="1400" dirty="0" smtClean="0"/>
              <a:t>figura la </a:t>
            </a:r>
            <a:r>
              <a:rPr lang="es-ES" sz="1400" dirty="0"/>
              <a:t>v</a:t>
            </a:r>
            <a:r>
              <a:rPr lang="es-ES" sz="1400" dirty="0" smtClean="0"/>
              <a:t>ariación </a:t>
            </a:r>
            <a:r>
              <a:rPr lang="es-ES" sz="1400" dirty="0"/>
              <a:t>de las temperaturas de los fluidos en los días de prueba, se puede observar que las mayores temperaturas se obtuvieron en el día 10,  temperatura máxima del fluido caliente el cual es el aceite </a:t>
            </a:r>
            <a:r>
              <a:rPr lang="es-ES" sz="1400" dirty="0" err="1"/>
              <a:t>Oil</a:t>
            </a:r>
            <a:r>
              <a:rPr lang="es-ES" sz="1400" dirty="0"/>
              <a:t> 10 es de 65°C con una temperatura promedio de 52°C, del agua que es el fluido frío obtiene una temperatura de 58,3°C con una temperatura promedio de 42,45°C y un calor útil promedio de 311,51 W </a:t>
            </a:r>
            <a:r>
              <a:rPr lang="es-ES" dirty="0"/>
              <a:t>para el intercambiador de calor.</a:t>
            </a:r>
            <a:endParaRPr lang="es-EC" dirty="0"/>
          </a:p>
        </p:txBody>
      </p:sp>
      <p:sp>
        <p:nvSpPr>
          <p:cNvPr id="8" name="7 Rectángulo"/>
          <p:cNvSpPr/>
          <p:nvPr/>
        </p:nvSpPr>
        <p:spPr>
          <a:xfrm>
            <a:off x="5148064" y="3789040"/>
            <a:ext cx="3744416" cy="252028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s-ES" sz="1400" dirty="0"/>
              <a:t>De acuerdo a la </a:t>
            </a:r>
            <a:r>
              <a:rPr lang="es-ES" sz="1400" dirty="0" smtClean="0"/>
              <a:t>figura el</a:t>
            </a:r>
            <a:r>
              <a:rPr lang="es-ES" sz="1400" b="1" dirty="0" smtClean="0"/>
              <a:t> </a:t>
            </a:r>
            <a:r>
              <a:rPr lang="es-ES" sz="1400" dirty="0"/>
              <a:t>r</a:t>
            </a:r>
            <a:r>
              <a:rPr lang="es-ES" sz="1400" dirty="0" smtClean="0"/>
              <a:t>endimiento </a:t>
            </a:r>
            <a:r>
              <a:rPr lang="es-ES" sz="1400" dirty="0"/>
              <a:t>del Intercambiador de calor durante los días de prueba, se puede observar el pico mayor es el día de prueba número 10 con una eficiencia del 69% con una temperatura máxima del agua de 58,3%, y el pico menor se refiere al día 14 con una eficiencia del 15% con una temperatura máxima del agua de 32°C esto se debe a la dependencia de las temperaturas y factores climáticos que no fueron favorables.</a:t>
            </a:r>
            <a:endParaRPr lang="es-EC" sz="1400" dirty="0"/>
          </a:p>
        </p:txBody>
      </p:sp>
      <p:pic>
        <p:nvPicPr>
          <p:cNvPr id="9" name="1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51694"/>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52502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80728"/>
            <a:ext cx="8229600" cy="5145435"/>
          </a:xfrm>
        </p:spPr>
        <p:txBody>
          <a:bodyPr>
            <a:normAutofit/>
          </a:bodyPr>
          <a:lstStyle/>
          <a:p>
            <a:pPr>
              <a:buFontTx/>
              <a:buChar char="-"/>
            </a:pPr>
            <a:r>
              <a:rPr lang="es-ES" sz="1600" b="1" dirty="0" smtClean="0"/>
              <a:t>VALIDACIÓN DE RESULTADOS</a:t>
            </a:r>
          </a:p>
          <a:p>
            <a:pPr>
              <a:buFontTx/>
              <a:buChar char="-"/>
            </a:pPr>
            <a:endParaRPr lang="es-EC" sz="1600" dirty="0" smtClean="0"/>
          </a:p>
          <a:p>
            <a:pPr marL="400050" lvl="1" indent="0" algn="just">
              <a:buNone/>
            </a:pPr>
            <a:r>
              <a:rPr lang="es-ES" sz="1200" dirty="0"/>
              <a:t>Para poder  validar los resultados obtenidos , se realizó un análisis de la geometría, comparando las gráficas de la eficiencia para los colectores solares en este caso Lente de Fresnel, de acuerdo a lo descrito en la norma NTE INEN 2 507:2009 (RENDIMIENTO TERMICO DE COLECTORES SOLARES EN SISTEMAS DE CALENTAMIENTO), en el artículo 7.1.1.5 (Ensayos de rendimiento térmico) “Para determinar la eficiencia instantánea del colector solar y garantizar su comportamiento , se debe obtener una representación semejante a la curva de eficiencia, como se indica en la </a:t>
            </a:r>
            <a:r>
              <a:rPr lang="es-ES" sz="1200" dirty="0" smtClean="0"/>
              <a:t>siguiente figura. </a:t>
            </a:r>
            <a:r>
              <a:rPr lang="es-ES" sz="1200" b="1" dirty="0" smtClean="0"/>
              <a:t> </a:t>
            </a:r>
            <a:r>
              <a:rPr lang="es-ES" sz="1200" dirty="0"/>
              <a:t>Curvas de eficiencia térmica.  Para ello se debe tomar valores de radiación incidente, temperatura ambiente, y de temperaturas del fluido a calentarse.</a:t>
            </a:r>
            <a:endParaRPr lang="es-EC" sz="1200" dirty="0"/>
          </a:p>
          <a:p>
            <a:pPr marL="400050" lvl="1" indent="0" algn="just">
              <a:buNone/>
            </a:pPr>
            <a:endParaRPr lang="es-EC" sz="1200" dirty="0"/>
          </a:p>
        </p:txBody>
      </p:sp>
      <p:pic>
        <p:nvPicPr>
          <p:cNvPr id="4" name="3 Imagen"/>
          <p:cNvPicPr/>
          <p:nvPr/>
        </p:nvPicPr>
        <p:blipFill>
          <a:blip r:embed="rId2" cstate="print">
            <a:biLevel thresh="50000"/>
            <a:extLst>
              <a:ext uri="{BEBA8EAE-BF5A-486C-A8C5-ECC9F3942E4B}">
                <a14:imgProps xmlns:a14="http://schemas.microsoft.com/office/drawing/2010/main">
                  <a14:imgLayer r:embed="rId3">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788024" y="3573016"/>
            <a:ext cx="4176464" cy="2448272"/>
          </a:xfrm>
          <a:prstGeom prst="rect">
            <a:avLst/>
          </a:prstGeom>
          <a:blipFill>
            <a:blip r:embed="rId4"/>
            <a:tile tx="0" ty="0" sx="100000" sy="100000" flip="none" algn="tl"/>
          </a:blipFill>
          <a:ln>
            <a:noFill/>
          </a:ln>
        </p:spPr>
      </p:pic>
      <p:pic>
        <p:nvPicPr>
          <p:cNvPr id="5" name="1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504" y="251694"/>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5 Image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6" y="3573016"/>
            <a:ext cx="4320480" cy="2289454"/>
          </a:xfrm>
          <a:prstGeom prst="rect">
            <a:avLst/>
          </a:prstGeom>
          <a:noFill/>
          <a:ln>
            <a:noFill/>
          </a:ln>
        </p:spPr>
      </p:pic>
    </p:spTree>
    <p:extLst>
      <p:ext uri="{BB962C8B-B14F-4D97-AF65-F5344CB8AC3E}">
        <p14:creationId xmlns:p14="http://schemas.microsoft.com/office/powerpoint/2010/main" val="10792366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57200" y="1052736"/>
                <a:ext cx="8229600" cy="5073427"/>
              </a:xfrm>
            </p:spPr>
            <p:txBody>
              <a:bodyPr>
                <a:normAutofit fontScale="85000" lnSpcReduction="10000"/>
              </a:bodyPr>
              <a:lstStyle/>
              <a:p>
                <a:pPr marL="0" indent="0" algn="just">
                  <a:buNone/>
                </a:pPr>
                <a:endParaRPr lang="es-EC" sz="1900" dirty="0"/>
              </a:p>
              <a:p>
                <a:pPr marL="0" indent="0" algn="just">
                  <a:buNone/>
                </a:pPr>
                <a:r>
                  <a:rPr lang="es-ES" sz="1900" dirty="0"/>
                  <a:t>Después del análisis del sistema del colector solar con respecto a los días de prueba expuesto al ambiente, la eficiencia promedio que se obtuvo fue del 52,26 % con una radiación promedio de 676,9   (W/m2) para producir un calor útil de 311,52 (W).</a:t>
                </a:r>
                <a:endParaRPr lang="es-EC" sz="1900" dirty="0"/>
              </a:p>
              <a:p>
                <a:pPr marL="0" indent="0">
                  <a:buNone/>
                </a:pPr>
                <a:endParaRPr lang="es-EC" sz="1900" dirty="0" smtClean="0"/>
              </a:p>
              <a:p>
                <a:pPr marL="0" indent="0">
                  <a:buNone/>
                </a:pPr>
                <a:endParaRPr lang="es-EC" sz="1900" dirty="0"/>
              </a:p>
              <a:p>
                <a:pPr marL="0" indent="0">
                  <a:buNone/>
                </a:pPr>
                <a:endParaRPr lang="es-EC" sz="1900" dirty="0" smtClean="0"/>
              </a:p>
              <a:p>
                <a:pPr marL="0" indent="0" algn="just">
                  <a:buNone/>
                </a:pPr>
                <a:endParaRPr lang="es-ES" sz="1900" dirty="0" smtClean="0"/>
              </a:p>
              <a:p>
                <a:pPr marL="0" indent="0" algn="just">
                  <a:buNone/>
                </a:pPr>
                <a:endParaRPr lang="es-ES" sz="1900" dirty="0"/>
              </a:p>
              <a:p>
                <a:pPr marL="0" indent="0" algn="just">
                  <a:buNone/>
                </a:pPr>
                <a:endParaRPr lang="es-ES" sz="1900" dirty="0" smtClean="0"/>
              </a:p>
              <a:p>
                <a:pPr marL="0" indent="0" algn="just">
                  <a:buNone/>
                </a:pPr>
                <a:endParaRPr lang="es-ES" sz="1900" dirty="0"/>
              </a:p>
              <a:p>
                <a:pPr marL="0" indent="0" algn="just">
                  <a:buNone/>
                </a:pPr>
                <a:r>
                  <a:rPr lang="es-ES" sz="1900" dirty="0" smtClean="0"/>
                  <a:t>Después </a:t>
                </a:r>
                <a:r>
                  <a:rPr lang="es-ES" sz="1900" dirty="0"/>
                  <a:t>del análisis del sistema en general la eficiencia promedio del concentrador solar tipo lente de Fresnel fue de 52,26%; la eficiencia promedio del intercambiador de calor fue de 46%, por lo tanto la eficiencia promedio del sistema se lo determina de la siguiente manera:</a:t>
                </a:r>
                <a:endParaRPr lang="es-EC" sz="1900" dirty="0"/>
              </a:p>
              <a:p>
                <a:pPr marL="0" indent="0" algn="just">
                  <a:buNone/>
                </a:pPr>
                <a:r>
                  <a:rPr lang="es-ES" dirty="0"/>
                  <a:t> </a:t>
                </a:r>
                <a:endParaRPr lang="es-EC" dirty="0"/>
              </a:p>
              <a:p>
                <a:pPr marL="0" indent="0" algn="just">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𝜂</m:t>
                          </m:r>
                        </m:e>
                        <m:sub>
                          <m:r>
                            <a:rPr lang="es-ES" i="1">
                              <a:latin typeface="Cambria Math"/>
                            </a:rPr>
                            <m:t>𝑠𝑖𝑠𝑡𝑒𝑚𝑎</m:t>
                          </m:r>
                          <m:r>
                            <a:rPr lang="es-ES" i="1">
                              <a:latin typeface="Cambria Math"/>
                            </a:rPr>
                            <m:t>=</m:t>
                          </m:r>
                          <m:sSub>
                            <m:sSubPr>
                              <m:ctrlPr>
                                <a:rPr lang="es-EC" i="1">
                                  <a:latin typeface="Cambria Math"/>
                                </a:rPr>
                              </m:ctrlPr>
                            </m:sSubPr>
                            <m:e>
                              <m:r>
                                <a:rPr lang="es-ES" i="1">
                                  <a:latin typeface="Cambria Math"/>
                                </a:rPr>
                                <m:t>𝜂</m:t>
                              </m:r>
                            </m:e>
                            <m:sub>
                              <m:r>
                                <a:rPr lang="es-ES" i="1">
                                  <a:latin typeface="Cambria Math"/>
                                </a:rPr>
                                <m:t>𝑐𝑜𝑛𝑐𝑒𝑛𝑡𝑟𝑎𝑑𝑜𝑟</m:t>
                              </m:r>
                            </m:sub>
                          </m:sSub>
                          <m:r>
                            <a:rPr lang="es-ES" i="1">
                              <a:latin typeface="Cambria Math"/>
                            </a:rPr>
                            <m:t>×</m:t>
                          </m:r>
                          <m:sSub>
                            <m:sSubPr>
                              <m:ctrlPr>
                                <a:rPr lang="es-EC" i="1">
                                  <a:latin typeface="Cambria Math"/>
                                </a:rPr>
                              </m:ctrlPr>
                            </m:sSubPr>
                            <m:e>
                              <m:r>
                                <a:rPr lang="es-ES" i="1">
                                  <a:latin typeface="Cambria Math"/>
                                </a:rPr>
                                <m:t>𝜂</m:t>
                              </m:r>
                            </m:e>
                            <m:sub>
                              <m:r>
                                <a:rPr lang="es-ES" i="1">
                                  <a:latin typeface="Cambria Math"/>
                                </a:rPr>
                                <m:t>𝑖𝑛𝑡𝑒𝑟𝑐𝑎𝑚𝑏𝑖𝑎𝑑𝑜𝑟</m:t>
                              </m:r>
                            </m:sub>
                          </m:sSub>
                        </m:sub>
                      </m:sSub>
                    </m:oMath>
                  </m:oMathPara>
                </a14:m>
                <a:endParaRPr lang="es-EC" dirty="0"/>
              </a:p>
              <a:p>
                <a:pPr marL="0" indent="0" algn="just">
                  <a:buNone/>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S" i="1">
                              <a:latin typeface="Cambria Math"/>
                            </a:rPr>
                            <m:t>𝜂</m:t>
                          </m:r>
                        </m:e>
                        <m:sub>
                          <m:r>
                            <a:rPr lang="es-ES" i="1">
                              <a:latin typeface="Cambria Math"/>
                            </a:rPr>
                            <m:t>𝑠𝑖𝑠𝑡𝑒𝑚𝑎</m:t>
                          </m:r>
                          <m:r>
                            <a:rPr lang="es-ES" i="1">
                              <a:latin typeface="Cambria Math"/>
                            </a:rPr>
                            <m:t>=0,526×0,46=0,242×100%=24,2</m:t>
                          </m:r>
                        </m:sub>
                      </m:sSub>
                      <m:r>
                        <a:rPr lang="es-ES" i="1">
                          <a:latin typeface="Cambria Math"/>
                        </a:rPr>
                        <m:t>%</m:t>
                      </m:r>
                    </m:oMath>
                  </m:oMathPara>
                </a14:m>
                <a:endParaRPr lang="es-EC" dirty="0"/>
              </a:p>
              <a:p>
                <a:pPr marL="0" indent="0" algn="just">
                  <a:buNone/>
                </a:pPr>
                <a:endParaRPr lang="es-EC"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57200" y="1052736"/>
                <a:ext cx="8229600" cy="5073427"/>
              </a:xfrm>
              <a:blipFill rotWithShape="1">
                <a:blip r:embed="rId2"/>
                <a:stretch>
                  <a:fillRect l="-370" r="-370"/>
                </a:stretch>
              </a:blipFill>
            </p:spPr>
            <p:txBody>
              <a:bodyPr/>
              <a:lstStyle/>
              <a:p>
                <a:r>
                  <a:rPr lang="es-EC">
                    <a:noFill/>
                  </a:rPr>
                  <a:t> </a:t>
                </a:r>
              </a:p>
            </p:txBody>
          </p:sp>
        </mc:Fallback>
      </mc:AlternateContent>
      <p:graphicFrame>
        <p:nvGraphicFramePr>
          <p:cNvPr id="4" name="3 Tabla"/>
          <p:cNvGraphicFramePr>
            <a:graphicFrameLocks noGrp="1"/>
          </p:cNvGraphicFramePr>
          <p:nvPr>
            <p:extLst>
              <p:ext uri="{D42A27DB-BD31-4B8C-83A1-F6EECF244321}">
                <p14:modId xmlns:p14="http://schemas.microsoft.com/office/powerpoint/2010/main" val="3890106038"/>
              </p:ext>
            </p:extLst>
          </p:nvPr>
        </p:nvGraphicFramePr>
        <p:xfrm>
          <a:off x="2151227" y="2420888"/>
          <a:ext cx="5350311" cy="1097280"/>
        </p:xfrm>
        <a:graphic>
          <a:graphicData uri="http://schemas.openxmlformats.org/drawingml/2006/table">
            <a:tbl>
              <a:tblPr firstRow="1" firstCol="1" bandRow="1">
                <a:tableStyleId>{5C22544A-7EE6-4342-B048-85BDC9FD1C3A}</a:tableStyleId>
              </a:tblPr>
              <a:tblGrid>
                <a:gridCol w="1271562"/>
                <a:gridCol w="1415104"/>
                <a:gridCol w="1415104"/>
                <a:gridCol w="1248541"/>
              </a:tblGrid>
              <a:tr h="0">
                <a:tc>
                  <a:txBody>
                    <a:bodyPr/>
                    <a:lstStyle/>
                    <a:p>
                      <a:pPr indent="252095" algn="ctr">
                        <a:lnSpc>
                          <a:spcPct val="150000"/>
                        </a:lnSpc>
                        <a:spcAft>
                          <a:spcPts val="0"/>
                        </a:spcAft>
                      </a:pPr>
                      <a:r>
                        <a:rPr lang="es-ES" sz="1200" dirty="0">
                          <a:effectLst/>
                        </a:rPr>
                        <a:t>Valor</a:t>
                      </a:r>
                      <a:endParaRPr lang="es-EC" sz="1200" dirty="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200" dirty="0">
                          <a:effectLst/>
                        </a:rPr>
                        <a:t>ƞ</a:t>
                      </a:r>
                      <a:r>
                        <a:rPr lang="es-ES" sz="1200" spc="-5" dirty="0">
                          <a:effectLst/>
                        </a:rPr>
                        <a:t> instantánea colector solar </a:t>
                      </a:r>
                      <a:r>
                        <a:rPr lang="es-ES" sz="1200" spc="5" dirty="0">
                          <a:effectLst/>
                        </a:rPr>
                        <a:t>(</a:t>
                      </a:r>
                      <a:r>
                        <a:rPr lang="es-ES" sz="1200" spc="-25" dirty="0">
                          <a:effectLst/>
                        </a:rPr>
                        <a:t>%</a:t>
                      </a:r>
                      <a:r>
                        <a:rPr lang="es-ES" sz="1200" dirty="0">
                          <a:effectLst/>
                        </a:rPr>
                        <a:t>)</a:t>
                      </a:r>
                      <a:endParaRPr lang="es-EC" sz="1200" dirty="0">
                        <a:solidFill>
                          <a:srgbClr val="365F91"/>
                        </a:solidFill>
                        <a:effectLst/>
                        <a:latin typeface="Arial"/>
                        <a:ea typeface="Times New Roman"/>
                        <a:cs typeface="Times New Roman"/>
                      </a:endParaRPr>
                    </a:p>
                  </a:txBody>
                  <a:tcPr marL="68580" marR="68580" marT="0" marB="0" anchor="ctr"/>
                </a:tc>
                <a:tc>
                  <a:txBody>
                    <a:bodyPr/>
                    <a:lstStyle/>
                    <a:p>
                      <a:pPr indent="252095" algn="ctr">
                        <a:lnSpc>
                          <a:spcPct val="150000"/>
                        </a:lnSpc>
                        <a:spcAft>
                          <a:spcPts val="0"/>
                        </a:spcAft>
                      </a:pPr>
                      <a:r>
                        <a:rPr lang="es-ES" sz="1200">
                          <a:effectLst/>
                        </a:rPr>
                        <a:t>Qu</a:t>
                      </a:r>
                      <a:r>
                        <a:rPr lang="es-ES" sz="1200" spc="15">
                          <a:effectLst/>
                        </a:rPr>
                        <a:t> </a:t>
                      </a:r>
                      <a:r>
                        <a:rPr lang="es-ES" sz="1200" spc="5">
                          <a:effectLst/>
                        </a:rPr>
                        <a:t>(</a:t>
                      </a:r>
                      <a:r>
                        <a:rPr lang="es-ES" sz="1200" spc="-25">
                          <a:effectLst/>
                        </a:rPr>
                        <a:t>W</a:t>
                      </a:r>
                      <a:r>
                        <a:rPr lang="es-ES" sz="1200">
                          <a:effectLst/>
                        </a:rPr>
                        <a:t>)</a:t>
                      </a:r>
                      <a:endParaRPr lang="es-EC" sz="120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200" spc="-10">
                          <a:effectLst/>
                        </a:rPr>
                        <a:t>I</a:t>
                      </a:r>
                      <a:r>
                        <a:rPr lang="es-ES" sz="1200" spc="5">
                          <a:effectLst/>
                        </a:rPr>
                        <a:t>(</a:t>
                      </a:r>
                      <a:r>
                        <a:rPr lang="es-ES" sz="1200">
                          <a:effectLst/>
                        </a:rPr>
                        <a:t>W/</a:t>
                      </a:r>
                      <a:r>
                        <a:rPr lang="es-ES" sz="1200" spc="-10">
                          <a:effectLst/>
                        </a:rPr>
                        <a:t>m</a:t>
                      </a:r>
                      <a:r>
                        <a:rPr lang="es-ES" sz="800" spc="10">
                          <a:effectLst/>
                        </a:rPr>
                        <a:t>2</a:t>
                      </a:r>
                      <a:r>
                        <a:rPr lang="es-ES" sz="1200">
                          <a:effectLst/>
                        </a:rPr>
                        <a:t>)</a:t>
                      </a:r>
                      <a:endParaRPr lang="es-EC" sz="1200">
                        <a:solidFill>
                          <a:srgbClr val="365F91"/>
                        </a:solidFill>
                        <a:effectLst/>
                        <a:latin typeface="Arial"/>
                        <a:ea typeface="Times New Roman"/>
                        <a:cs typeface="Times New Roman"/>
                      </a:endParaRPr>
                    </a:p>
                  </a:txBody>
                  <a:tcPr marL="68580" marR="68580" marT="0" marB="0"/>
                </a:tc>
              </a:tr>
              <a:tr h="0">
                <a:tc>
                  <a:txBody>
                    <a:bodyPr/>
                    <a:lstStyle/>
                    <a:p>
                      <a:pPr indent="252095" algn="ctr">
                        <a:lnSpc>
                          <a:spcPct val="150000"/>
                        </a:lnSpc>
                        <a:spcAft>
                          <a:spcPts val="0"/>
                        </a:spcAft>
                      </a:pPr>
                      <a:r>
                        <a:rPr lang="es-ES" sz="1200">
                          <a:effectLst/>
                        </a:rPr>
                        <a:t>Teórico</a:t>
                      </a:r>
                      <a:endParaRPr lang="es-EC" sz="120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200">
                          <a:effectLst/>
                        </a:rPr>
                        <a:t>52,63</a:t>
                      </a:r>
                      <a:endParaRPr lang="es-EC" sz="120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200">
                          <a:effectLst/>
                        </a:rPr>
                        <a:t>371,098</a:t>
                      </a:r>
                      <a:endParaRPr lang="es-EC" sz="120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200">
                          <a:effectLst/>
                        </a:rPr>
                        <a:t>834</a:t>
                      </a:r>
                      <a:endParaRPr lang="es-EC" sz="1200">
                        <a:solidFill>
                          <a:srgbClr val="365F91"/>
                        </a:solidFill>
                        <a:effectLst/>
                        <a:latin typeface="Arial"/>
                        <a:ea typeface="Times New Roman"/>
                        <a:cs typeface="Times New Roman"/>
                      </a:endParaRPr>
                    </a:p>
                  </a:txBody>
                  <a:tcPr marL="68580" marR="68580" marT="0" marB="0"/>
                </a:tc>
              </a:tr>
              <a:tr h="0">
                <a:tc>
                  <a:txBody>
                    <a:bodyPr/>
                    <a:lstStyle/>
                    <a:p>
                      <a:pPr indent="252095" algn="ctr">
                        <a:lnSpc>
                          <a:spcPct val="150000"/>
                        </a:lnSpc>
                        <a:spcAft>
                          <a:spcPts val="0"/>
                        </a:spcAft>
                      </a:pPr>
                      <a:r>
                        <a:rPr lang="es-ES" sz="1200">
                          <a:effectLst/>
                        </a:rPr>
                        <a:t>Experimental</a:t>
                      </a:r>
                      <a:endParaRPr lang="es-EC" sz="120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200" dirty="0">
                          <a:effectLst/>
                        </a:rPr>
                        <a:t>52,26</a:t>
                      </a:r>
                      <a:endParaRPr lang="es-EC" sz="1200" dirty="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200">
                          <a:effectLst/>
                        </a:rPr>
                        <a:t>311,52</a:t>
                      </a:r>
                      <a:endParaRPr lang="es-EC" sz="1200">
                        <a:solidFill>
                          <a:srgbClr val="365F91"/>
                        </a:solidFill>
                        <a:effectLst/>
                        <a:latin typeface="Arial"/>
                        <a:ea typeface="Times New Roman"/>
                        <a:cs typeface="Times New Roman"/>
                      </a:endParaRPr>
                    </a:p>
                  </a:txBody>
                  <a:tcPr marL="68580" marR="68580" marT="0" marB="0"/>
                </a:tc>
                <a:tc>
                  <a:txBody>
                    <a:bodyPr/>
                    <a:lstStyle/>
                    <a:p>
                      <a:pPr indent="252095" algn="ctr">
                        <a:lnSpc>
                          <a:spcPct val="150000"/>
                        </a:lnSpc>
                        <a:spcAft>
                          <a:spcPts val="0"/>
                        </a:spcAft>
                      </a:pPr>
                      <a:r>
                        <a:rPr lang="es-ES" sz="1200" dirty="0">
                          <a:effectLst/>
                        </a:rPr>
                        <a:t>676,9</a:t>
                      </a:r>
                      <a:endParaRPr lang="es-EC" sz="1200" dirty="0">
                        <a:solidFill>
                          <a:srgbClr val="365F91"/>
                        </a:solidFill>
                        <a:effectLst/>
                        <a:latin typeface="Arial"/>
                        <a:ea typeface="Times New Roman"/>
                        <a:cs typeface="Times New Roman"/>
                      </a:endParaRPr>
                    </a:p>
                  </a:txBody>
                  <a:tcPr marL="68580" marR="68580" marT="0" marB="0"/>
                </a:tc>
              </a:tr>
            </a:tbl>
          </a:graphicData>
        </a:graphic>
      </p:graphicFrame>
      <p:pic>
        <p:nvPicPr>
          <p:cNvPr id="5" name="1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51694"/>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25972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412776"/>
            <a:ext cx="8229600" cy="4525963"/>
          </a:xfrm>
        </p:spPr>
        <p:txBody>
          <a:bodyPr/>
          <a:lstStyle/>
          <a:p>
            <a:endParaRPr lang="es-EC" dirty="0" smtClean="0"/>
          </a:p>
          <a:p>
            <a:endParaRPr lang="es-EC" dirty="0"/>
          </a:p>
          <a:p>
            <a:endParaRPr lang="es-EC" dirty="0" smtClean="0"/>
          </a:p>
          <a:p>
            <a:pPr marL="0" indent="0" algn="ctr">
              <a:buNone/>
            </a:pPr>
            <a:r>
              <a:rPr lang="es-EC" sz="3600" b="1" dirty="0" smtClean="0">
                <a:ln w="17780" cmpd="sng">
                  <a:solidFill>
                    <a:srgbClr val="FFFFFF"/>
                  </a:solidFill>
                  <a:prstDash val="solid"/>
                  <a:miter lim="800000"/>
                </a:ln>
                <a:effectLst>
                  <a:outerShdw blurRad="50800" algn="tl" rotWithShape="0">
                    <a:srgbClr val="000000"/>
                  </a:outerShdw>
                </a:effectLst>
              </a:rPr>
              <a:t>CONCLUSIONES Y RECOMENDACIONES</a:t>
            </a:r>
            <a:endParaRPr lang="es-EC" sz="3600" b="1" dirty="0">
              <a:ln w="17780" cmpd="sng">
                <a:solidFill>
                  <a:srgbClr val="FFFFFF"/>
                </a:solidFill>
                <a:prstDash val="solid"/>
                <a:miter lim="800000"/>
              </a:ln>
              <a:effectLst>
                <a:outerShdw blurRad="50800" algn="tl" rotWithShape="0">
                  <a:srgbClr val="000000"/>
                </a:outerShdw>
              </a:effectLst>
            </a:endParaRPr>
          </a:p>
        </p:txBody>
      </p:sp>
      <p:pic>
        <p:nvPicPr>
          <p:cNvPr id="4"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51694"/>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7485061"/>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733256"/>
          </a:xfrm>
        </p:spPr>
        <p:txBody>
          <a:bodyPr>
            <a:normAutofit fontScale="70000" lnSpcReduction="20000"/>
          </a:bodyPr>
          <a:lstStyle/>
          <a:p>
            <a:pPr marL="0" lvl="0" indent="0" algn="ctr">
              <a:buNone/>
            </a:pPr>
            <a:r>
              <a:rPr lang="es-ES" b="1" dirty="0" smtClean="0"/>
              <a:t>CONCLUSIONES</a:t>
            </a:r>
          </a:p>
          <a:p>
            <a:pPr marL="0" lvl="0" indent="0" algn="just">
              <a:buNone/>
            </a:pPr>
            <a:endParaRPr lang="es-ES" dirty="0"/>
          </a:p>
          <a:p>
            <a:pPr lvl="0" algn="just">
              <a:buFontTx/>
              <a:buChar char="-"/>
            </a:pPr>
            <a:r>
              <a:rPr lang="es-ES" sz="2600" dirty="0" smtClean="0"/>
              <a:t>El </a:t>
            </a:r>
            <a:r>
              <a:rPr lang="es-ES" sz="2600" dirty="0"/>
              <a:t>diseño propuesto para el colector solar tipo lente de Fresnel es óptimo ya que a través de la utilización del recurso solar se pudo realizar el calentamiento del aceite térmico y aprovechar la energía ganada mediante transferencia de calor el calentamiento de agua, con  temperaturas promedios  para el aceite </a:t>
            </a:r>
            <a:r>
              <a:rPr lang="es-ES" sz="2600" dirty="0" err="1"/>
              <a:t>Oil</a:t>
            </a:r>
            <a:r>
              <a:rPr lang="es-ES" sz="2600" dirty="0"/>
              <a:t> 10 de 54 °C y el agua de 43,53. °</a:t>
            </a:r>
            <a:r>
              <a:rPr lang="es-ES" sz="2600" dirty="0" smtClean="0"/>
              <a:t>C.</a:t>
            </a:r>
            <a:endParaRPr lang="es-EC" sz="2600" dirty="0"/>
          </a:p>
          <a:p>
            <a:pPr lvl="0" algn="just">
              <a:buFontTx/>
              <a:buChar char="-"/>
            </a:pPr>
            <a:r>
              <a:rPr lang="es-ES" sz="2600" dirty="0" smtClean="0"/>
              <a:t>Al </a:t>
            </a:r>
            <a:r>
              <a:rPr lang="es-ES" sz="2600" dirty="0"/>
              <a:t>hacer girar el colector solar tipo lente de Fresnel mediante mecanismo biaxial de forma que los rayos solares incidan perpendicularmente a la placa absorbente  al centro de las cámaras de reacción para usar de mejor manera la radiación </a:t>
            </a:r>
            <a:r>
              <a:rPr lang="es-ES" sz="2600" dirty="0" smtClean="0"/>
              <a:t>solar.</a:t>
            </a:r>
          </a:p>
          <a:p>
            <a:pPr lvl="0" algn="just">
              <a:buFontTx/>
              <a:buChar char="-"/>
            </a:pPr>
            <a:r>
              <a:rPr lang="es-ES" sz="2600" dirty="0" smtClean="0"/>
              <a:t>La </a:t>
            </a:r>
            <a:r>
              <a:rPr lang="es-ES" sz="2600" dirty="0"/>
              <a:t>Consideración de utilizar un sistema sinfín-corona  en el mecanismo de movimiento, se lo realizo analizando varios factores, pero el principal es el auto trabado que nos brinda el sistema, es decir podemos colocar el lente en la dirección  solar en un punto fijo, aprovechando de mejor manera el recurso </a:t>
            </a:r>
            <a:r>
              <a:rPr lang="es-ES" sz="2600" dirty="0" smtClean="0"/>
              <a:t>solar</a:t>
            </a:r>
            <a:endParaRPr lang="es-EC" sz="2600" dirty="0"/>
          </a:p>
          <a:p>
            <a:pPr lvl="0" algn="just">
              <a:buFontTx/>
              <a:buChar char="-"/>
            </a:pPr>
            <a:r>
              <a:rPr lang="es-ES" sz="2600" dirty="0" smtClean="0"/>
              <a:t>El </a:t>
            </a:r>
            <a:r>
              <a:rPr lang="es-ES" sz="2600" dirty="0"/>
              <a:t>Lente de Fresnel, como captador solar es un elemento que nos brinda alta eficiencia dentro del campo de las Energías Renovables y puede ser considerado para aplicaciones a gran escala de generación o aprovechamiento de Energía, apegándose al plan del Buen vivir que busca el gobierno ecuatoriano</a:t>
            </a:r>
            <a:r>
              <a:rPr lang="es-ES" sz="2600" dirty="0" smtClean="0"/>
              <a:t>.</a:t>
            </a:r>
          </a:p>
          <a:p>
            <a:pPr lvl="0" algn="just">
              <a:buFontTx/>
              <a:buChar char="-"/>
            </a:pPr>
            <a:r>
              <a:rPr lang="es-ES" sz="2600" dirty="0"/>
              <a:t>En los días que se realizó la toma de Datos, se pudo determinar, que los valores obtenidos varían acorde a la variación climática, es decir a la irradiación solar presente en ese momento, ya que este es factor fundamental para obtener medianas y altas temperaturas.</a:t>
            </a:r>
            <a:endParaRPr lang="es-EC" sz="2600" dirty="0"/>
          </a:p>
          <a:p>
            <a:pPr lvl="0" algn="just">
              <a:buFontTx/>
              <a:buChar char="-"/>
            </a:pPr>
            <a:endParaRPr lang="es-EC" sz="2600" dirty="0"/>
          </a:p>
          <a:p>
            <a:endParaRPr lang="es-EC" dirty="0"/>
          </a:p>
        </p:txBody>
      </p:sp>
      <p:pic>
        <p:nvPicPr>
          <p:cNvPr id="4"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51694"/>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31874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052736"/>
            <a:ext cx="8229600" cy="5145435"/>
          </a:xfrm>
        </p:spPr>
        <p:txBody>
          <a:bodyPr>
            <a:normAutofit/>
          </a:bodyPr>
          <a:lstStyle/>
          <a:p>
            <a:pPr lvl="0" algn="just">
              <a:buFontTx/>
              <a:buChar char="-"/>
            </a:pPr>
            <a:r>
              <a:rPr lang="es-ES" sz="1600" dirty="0" smtClean="0"/>
              <a:t>En </a:t>
            </a:r>
            <a:r>
              <a:rPr lang="es-ES" sz="1600" dirty="0"/>
              <a:t>el sistema de la cámara de reacción el aceite con fluido estático llega a tomar una temperatura de 110°C y con fluido continuo 65°C como temperaturas máximas, en nuestro sistema del colector solar el flujo continuo es el más favorable para la transferencia de calor en fluidos cruzados no </a:t>
            </a:r>
            <a:r>
              <a:rPr lang="es-ES" sz="1600" dirty="0" smtClean="0"/>
              <a:t>mezclados.</a:t>
            </a:r>
            <a:endParaRPr lang="es-EC" sz="1600" dirty="0"/>
          </a:p>
          <a:p>
            <a:pPr lvl="0" algn="just">
              <a:buFontTx/>
              <a:buChar char="-"/>
            </a:pPr>
            <a:r>
              <a:rPr lang="es-ES" sz="1600" dirty="0" smtClean="0"/>
              <a:t>La </a:t>
            </a:r>
            <a:r>
              <a:rPr lang="es-ES" sz="1600" dirty="0"/>
              <a:t>placa absorbente de la cámara de reacción al ser pintada de negro mate absorbe de mejor manera la radiación directa y conserva el calor ganado haciendo que las pérdidas sean </a:t>
            </a:r>
            <a:r>
              <a:rPr lang="es-ES" sz="1600" dirty="0" smtClean="0"/>
              <a:t>mínimas.</a:t>
            </a:r>
            <a:endParaRPr lang="es-EC" sz="1600" dirty="0"/>
          </a:p>
          <a:p>
            <a:pPr lvl="0" algn="just">
              <a:buFontTx/>
              <a:buChar char="-"/>
            </a:pPr>
            <a:r>
              <a:rPr lang="es-ES" sz="1600" dirty="0" smtClean="0"/>
              <a:t>El </a:t>
            </a:r>
            <a:r>
              <a:rPr lang="es-ES" sz="1600" dirty="0"/>
              <a:t>espesor máximo de la placa absorbente en la cámara de reacción es de 3mm para obtener una buena transferencia de calor con respecto de la placa al </a:t>
            </a:r>
            <a:r>
              <a:rPr lang="es-ES" sz="1600" dirty="0" smtClean="0"/>
              <a:t>fluido.</a:t>
            </a:r>
            <a:endParaRPr lang="es-EC" sz="1600" dirty="0"/>
          </a:p>
          <a:p>
            <a:pPr lvl="0" algn="just">
              <a:buFontTx/>
              <a:buChar char="-"/>
            </a:pPr>
            <a:r>
              <a:rPr lang="es-ES" sz="1600" dirty="0" smtClean="0"/>
              <a:t>La </a:t>
            </a:r>
            <a:r>
              <a:rPr lang="es-ES" sz="1600" dirty="0"/>
              <a:t>dispersión en las gráficas de eficiencia del colector solar tipo lente de Fresnel se debe a las condiciones que ese expone el sistema al estar en contacto con el ambiente, las variables influyentes en la producción de calor son la variación de la irradiación en el día y la </a:t>
            </a:r>
            <a:r>
              <a:rPr lang="es-ES" sz="1600" dirty="0" smtClean="0"/>
              <a:t>nubosidad.</a:t>
            </a:r>
            <a:endParaRPr lang="es-EC" sz="1600" dirty="0"/>
          </a:p>
          <a:p>
            <a:pPr lvl="0" algn="just">
              <a:buFontTx/>
              <a:buChar char="-"/>
            </a:pPr>
            <a:r>
              <a:rPr lang="es-ES" sz="1600" dirty="0" smtClean="0"/>
              <a:t>El </a:t>
            </a:r>
            <a:r>
              <a:rPr lang="es-ES" sz="1600" dirty="0"/>
              <a:t>volumen de aceite térmico se de 4,52 litros para abastecer al sistema completamente.</a:t>
            </a:r>
            <a:endParaRPr lang="es-EC" sz="1600" dirty="0"/>
          </a:p>
          <a:p>
            <a:pPr marL="0" indent="0" algn="just">
              <a:buNone/>
            </a:pPr>
            <a:endParaRPr lang="es-EC" sz="1600" dirty="0"/>
          </a:p>
        </p:txBody>
      </p:sp>
      <p:pic>
        <p:nvPicPr>
          <p:cNvPr id="4"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51694"/>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0536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884364"/>
            <a:ext cx="8229600" cy="5241800"/>
          </a:xfrm>
        </p:spPr>
        <p:txBody>
          <a:bodyPr>
            <a:normAutofit fontScale="92500" lnSpcReduction="10000"/>
          </a:bodyPr>
          <a:lstStyle/>
          <a:p>
            <a:pPr marL="0" indent="0" algn="ctr">
              <a:buNone/>
            </a:pPr>
            <a:r>
              <a:rPr lang="es-EC" sz="1600" b="1" dirty="0" smtClean="0"/>
              <a:t>RECOMENDACIONES</a:t>
            </a:r>
          </a:p>
          <a:p>
            <a:pPr marL="0" indent="0" algn="ctr">
              <a:buNone/>
            </a:pPr>
            <a:endParaRPr lang="es-EC" sz="1600" b="1" dirty="0"/>
          </a:p>
          <a:p>
            <a:pPr lvl="0" algn="just">
              <a:buFontTx/>
              <a:buChar char="-"/>
            </a:pPr>
            <a:r>
              <a:rPr lang="es-ES" sz="1600" dirty="0" smtClean="0"/>
              <a:t>Se </a:t>
            </a:r>
            <a:r>
              <a:rPr lang="es-ES" sz="1600" dirty="0"/>
              <a:t>debe realizar un Mantenimiento Preventivo en las Cajas reductoras que conforman el sistema ya que posee elementos mecánicos que necesitan una buena lubricación para mejorar la funcionalidad del sistema y alargar la vida útil del </a:t>
            </a:r>
            <a:r>
              <a:rPr lang="es-ES" sz="1600" dirty="0" smtClean="0"/>
              <a:t>Equipo.</a:t>
            </a:r>
            <a:endParaRPr lang="es-EC" sz="1600" dirty="0"/>
          </a:p>
          <a:p>
            <a:pPr lvl="0" algn="just">
              <a:buFontTx/>
              <a:buChar char="-"/>
            </a:pPr>
            <a:r>
              <a:rPr lang="es-ES" sz="1600" dirty="0" smtClean="0"/>
              <a:t>El </a:t>
            </a:r>
            <a:r>
              <a:rPr lang="es-ES" sz="1600" dirty="0"/>
              <a:t>realizar una manipulación correcta de las partes mecánicas del Equipo evitan posibles futuras fallas y mejoran el rendimiento del Equipo y la optimización de </a:t>
            </a:r>
            <a:r>
              <a:rPr lang="es-ES" sz="1600" dirty="0" smtClean="0"/>
              <a:t>recursos.</a:t>
            </a:r>
            <a:endParaRPr lang="es-EC" sz="1600" dirty="0"/>
          </a:p>
          <a:p>
            <a:pPr lvl="0" algn="just">
              <a:buFontTx/>
              <a:buChar char="-"/>
            </a:pPr>
            <a:r>
              <a:rPr lang="es-ES" sz="1600" dirty="0" smtClean="0"/>
              <a:t>Elegir </a:t>
            </a:r>
            <a:r>
              <a:rPr lang="es-ES" sz="1600" dirty="0"/>
              <a:t>elementos, como accesorios y mangueras con recubrimiento, que soporten mediana y alta temperatura, hacen que el proceso reduzca al máximo pérdidas y se obtenga un mayor grado de </a:t>
            </a:r>
            <a:r>
              <a:rPr lang="es-ES" sz="1600" dirty="0" smtClean="0"/>
              <a:t>eficiencia.</a:t>
            </a:r>
            <a:endParaRPr lang="es-EC" sz="1600" dirty="0"/>
          </a:p>
          <a:p>
            <a:pPr lvl="0" algn="just">
              <a:buFontTx/>
              <a:buChar char="-"/>
            </a:pPr>
            <a:r>
              <a:rPr lang="es-ES" sz="1600" dirty="0" smtClean="0"/>
              <a:t>El </a:t>
            </a:r>
            <a:r>
              <a:rPr lang="es-ES" sz="1600" dirty="0"/>
              <a:t>motor y la Bomba incorporados dentro del sistema deberán ser lubricados en sus partes mecánicas mejorando de esta manera el flujo del aceite dentro del mecanismo y mejorando el calentamiento del aceite </a:t>
            </a:r>
            <a:r>
              <a:rPr lang="es-ES" sz="1600" dirty="0" smtClean="0"/>
              <a:t>térmico.</a:t>
            </a:r>
            <a:endParaRPr lang="es-EC" sz="1600" dirty="0"/>
          </a:p>
          <a:p>
            <a:pPr lvl="0" algn="just">
              <a:buFontTx/>
              <a:buChar char="-"/>
            </a:pPr>
            <a:r>
              <a:rPr lang="es-ES" sz="1600" dirty="0" smtClean="0"/>
              <a:t>Usar </a:t>
            </a:r>
            <a:r>
              <a:rPr lang="es-ES" sz="1600" dirty="0"/>
              <a:t>los materiales aislantes para la cámara de reacción e intercambiador de calor con las especificaciones mencionadas en el diseño, ya que el sistema no tiene  pérdidas de calor altas y se aprovecha a lo máximo el calor </a:t>
            </a:r>
            <a:r>
              <a:rPr lang="es-ES" sz="1600" dirty="0" smtClean="0"/>
              <a:t>ganado.</a:t>
            </a:r>
            <a:endParaRPr lang="es-EC" sz="1600" dirty="0"/>
          </a:p>
          <a:p>
            <a:pPr lvl="0" algn="just">
              <a:buFontTx/>
              <a:buChar char="-"/>
            </a:pPr>
            <a:r>
              <a:rPr lang="es-ES" sz="1600" dirty="0" smtClean="0"/>
              <a:t>Se </a:t>
            </a:r>
            <a:r>
              <a:rPr lang="es-ES" sz="1600" dirty="0"/>
              <a:t>debe usar accesorios galvanizados y mangueras tipo adiabáticas para la conservación de calor con la variación de temperatura de entrada y de salida para los respectivos </a:t>
            </a:r>
            <a:r>
              <a:rPr lang="es-ES" sz="1600" dirty="0" smtClean="0"/>
              <a:t>fluidos.</a:t>
            </a:r>
            <a:endParaRPr lang="es-EC" sz="1600" dirty="0"/>
          </a:p>
          <a:p>
            <a:pPr lvl="0" algn="just">
              <a:buFontTx/>
              <a:buChar char="-"/>
            </a:pPr>
            <a:r>
              <a:rPr lang="es-ES" sz="1600" dirty="0" smtClean="0"/>
              <a:t>Los </a:t>
            </a:r>
            <a:r>
              <a:rPr lang="es-ES" sz="1600" dirty="0"/>
              <a:t>materiales que son usadas para el diseño deben contar específicamente con las propiedades mencionadas en el mismo, ya que de no ser así el sistema no funcionara adecuadamente de manera ideal.</a:t>
            </a:r>
            <a:endParaRPr lang="es-EC" sz="1600" dirty="0"/>
          </a:p>
          <a:p>
            <a:pPr marL="0" indent="0" algn="ctr">
              <a:buNone/>
            </a:pPr>
            <a:endParaRPr lang="es-EC" sz="1600" b="1" dirty="0"/>
          </a:p>
        </p:txBody>
      </p:sp>
      <p:pic>
        <p:nvPicPr>
          <p:cNvPr id="5"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51694"/>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77273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052736"/>
            <a:ext cx="8229600" cy="4968552"/>
          </a:xfrm>
        </p:spPr>
        <p:txBody>
          <a:bodyPr>
            <a:normAutofit lnSpcReduction="10000"/>
          </a:bodyPr>
          <a:lstStyle/>
          <a:p>
            <a:pPr marL="0" indent="0" algn="ctr">
              <a:buNone/>
            </a:pPr>
            <a:r>
              <a:rPr lang="es-EC" b="1" dirty="0" smtClean="0"/>
              <a:t>OBJETIVO GENERAL</a:t>
            </a:r>
          </a:p>
          <a:p>
            <a:pPr marL="0" indent="0" algn="just">
              <a:buNone/>
            </a:pPr>
            <a:endParaRPr lang="es-ES" sz="2000" dirty="0" smtClean="0"/>
          </a:p>
          <a:p>
            <a:pPr marL="0" indent="0" algn="just">
              <a:buNone/>
            </a:pPr>
            <a:r>
              <a:rPr lang="es-ES" sz="2000" dirty="0" smtClean="0"/>
              <a:t>REALIZAR EL DISEÑO</a:t>
            </a:r>
            <a:r>
              <a:rPr lang="es-ES" sz="2000" dirty="0" smtClean="0"/>
              <a:t>, CONSTRUCCIÓN DE CÁMARAS DE REACCIÓN, INTERCAMBIADOR DE CALOR, Y UN MECANISMO BIAXIAL PARA EL APROVECHAMIENTO DE ENERGÍA  PROVENIENTE DE UN LENTE DE FRESNEL.</a:t>
            </a:r>
          </a:p>
          <a:p>
            <a:pPr marL="0" indent="0" algn="just">
              <a:buNone/>
            </a:pPr>
            <a:endParaRPr lang="es-EC" dirty="0" smtClean="0"/>
          </a:p>
          <a:p>
            <a:pPr marL="0" indent="0" algn="ctr">
              <a:buNone/>
            </a:pPr>
            <a:r>
              <a:rPr lang="es-EC" b="1" dirty="0" smtClean="0"/>
              <a:t>OBJETIVOS ESPECÍFICOS</a:t>
            </a:r>
          </a:p>
          <a:p>
            <a:pPr marL="0" indent="0" algn="ctr">
              <a:buNone/>
            </a:pPr>
            <a:endParaRPr lang="es-EC" dirty="0" smtClean="0"/>
          </a:p>
          <a:p>
            <a:pPr marL="400050" lvl="1" indent="0" algn="just">
              <a:buNone/>
            </a:pPr>
            <a:r>
              <a:rPr lang="es-ES" sz="2000" dirty="0" smtClean="0"/>
              <a:t>- Determinar el recurso solar local mediante la radiación solar directa incidente para aplicaciones de bajas y altas temperaturas.</a:t>
            </a:r>
            <a:endParaRPr lang="es-EC" sz="2000" dirty="0"/>
          </a:p>
          <a:p>
            <a:pPr marL="400050" lvl="1" indent="0" algn="just">
              <a:buNone/>
            </a:pPr>
            <a:r>
              <a:rPr lang="es-ES" sz="2000" dirty="0" smtClean="0"/>
              <a:t>-  Diseñar </a:t>
            </a:r>
            <a:r>
              <a:rPr lang="es-ES" sz="2000" dirty="0"/>
              <a:t>la estructura base del sistema, con un sistema giratorio </a:t>
            </a:r>
            <a:r>
              <a:rPr lang="es-ES" sz="2000" dirty="0" smtClean="0"/>
              <a:t>biaxial</a:t>
            </a:r>
            <a:r>
              <a:rPr lang="es-ES" sz="2000" b="1" dirty="0" smtClean="0"/>
              <a:t>.</a:t>
            </a:r>
            <a:endParaRPr lang="es-EC" sz="2000" dirty="0"/>
          </a:p>
          <a:p>
            <a:pPr marL="400050" lvl="1" indent="0" algn="just">
              <a:buNone/>
            </a:pPr>
            <a:r>
              <a:rPr lang="es-ES" sz="2000" dirty="0" smtClean="0"/>
              <a:t>- Realizar </a:t>
            </a:r>
            <a:r>
              <a:rPr lang="es-ES" sz="2000" dirty="0"/>
              <a:t>el diseño energético de las cámaras de reacción y el intercambiador de calor.</a:t>
            </a:r>
            <a:endParaRPr lang="es-EC" sz="2000" dirty="0"/>
          </a:p>
          <a:p>
            <a:pPr marL="0" indent="0" algn="ctr">
              <a:buNone/>
            </a:pPr>
            <a:endParaRPr lang="es-EC" dirty="0"/>
          </a:p>
        </p:txBody>
      </p:sp>
      <p:pic>
        <p:nvPicPr>
          <p:cNvPr id="4"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513" y="276050"/>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51742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052736"/>
            <a:ext cx="8229600" cy="1143000"/>
          </a:xfrm>
        </p:spPr>
        <p:txBody>
          <a:bodyPr>
            <a:normAutofit/>
          </a:bodyPr>
          <a:lstStyle/>
          <a:p>
            <a:r>
              <a:rPr lang="es-EC" sz="3200" b="1" dirty="0" smtClean="0"/>
              <a:t>ALCANCE</a:t>
            </a:r>
            <a:endParaRPr lang="es-EC" sz="3200" b="1" dirty="0"/>
          </a:p>
        </p:txBody>
      </p:sp>
      <p:sp>
        <p:nvSpPr>
          <p:cNvPr id="3" name="2 Marcador de contenido"/>
          <p:cNvSpPr>
            <a:spLocks noGrp="1"/>
          </p:cNvSpPr>
          <p:nvPr>
            <p:ph idx="1"/>
          </p:nvPr>
        </p:nvSpPr>
        <p:spPr>
          <a:xfrm>
            <a:off x="467544" y="2708920"/>
            <a:ext cx="8280920" cy="2880320"/>
          </a:xfrm>
        </p:spPr>
        <p:txBody>
          <a:bodyPr>
            <a:normAutofit fontScale="92500" lnSpcReduction="10000"/>
          </a:bodyPr>
          <a:lstStyle/>
          <a:p>
            <a:pPr marL="0" indent="0" algn="just">
              <a:buNone/>
            </a:pPr>
            <a:r>
              <a:rPr lang="es-ES" sz="2400" dirty="0"/>
              <a:t>Partiendo de parámetros como: ecuaciones, normas, tablas, balances energéticos previamente conocidos de colectores solares planos, y diferentes dispositivos de concentración, se propone realizar el análisis energético adecuado para la construcción e implementación de un prototipo que aproveche la energía solar térmica captada mediante un tipo lente de Fresnel, el mismo que tendrá dispositivos principales como  cámaras de reacción,  intercambiador de calor que a través de un proceso de transferencia de calor, nos permita el calentamiento de agua, la misma que puede ser utilizado en diferentes </a:t>
            </a:r>
            <a:r>
              <a:rPr lang="es-ES" sz="2400" dirty="0" smtClean="0"/>
              <a:t>aplicaciones</a:t>
            </a:r>
            <a:r>
              <a:rPr lang="es-ES" sz="2200" dirty="0" smtClean="0"/>
              <a:t>.</a:t>
            </a:r>
            <a:endParaRPr lang="es-EC" sz="2200" dirty="0" smtClean="0"/>
          </a:p>
          <a:p>
            <a:pPr marL="0" indent="0">
              <a:buNone/>
            </a:pPr>
            <a:endParaRPr lang="es-EC" dirty="0"/>
          </a:p>
        </p:txBody>
      </p:sp>
      <p:pic>
        <p:nvPicPr>
          <p:cNvPr id="4"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513" y="276050"/>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27108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412776"/>
            <a:ext cx="8229600" cy="1143000"/>
          </a:xfrm>
        </p:spPr>
        <p:txBody>
          <a:bodyPr>
            <a:normAutofit/>
          </a:bodyPr>
          <a:lstStyle/>
          <a:p>
            <a:r>
              <a:rPr lang="es-EC" sz="3200" b="1" dirty="0" smtClean="0"/>
              <a:t>JUSTIFICACIÓN</a:t>
            </a:r>
            <a:endParaRPr lang="es-EC" sz="3200" b="1" dirty="0"/>
          </a:p>
        </p:txBody>
      </p:sp>
      <p:sp>
        <p:nvSpPr>
          <p:cNvPr id="3" name="2 Marcador de contenido"/>
          <p:cNvSpPr>
            <a:spLocks noGrp="1"/>
          </p:cNvSpPr>
          <p:nvPr>
            <p:ph idx="1"/>
          </p:nvPr>
        </p:nvSpPr>
        <p:spPr>
          <a:xfrm>
            <a:off x="395536" y="2996952"/>
            <a:ext cx="8208912" cy="3456384"/>
          </a:xfrm>
        </p:spPr>
        <p:txBody>
          <a:bodyPr>
            <a:normAutofit/>
          </a:bodyPr>
          <a:lstStyle/>
          <a:p>
            <a:pPr marL="0" indent="0" algn="just">
              <a:buNone/>
            </a:pPr>
            <a:r>
              <a:rPr lang="es-ES" sz="2000" dirty="0"/>
              <a:t>Al disponer de este nuevo equipo los estudiantes tendrán la posibilidad de relacionar la teoría impartida por sus maestros en la práctica, comprendiendo el funcionamiento de las cámaras de reacción  a través de un concentrador de energía solar  con un sistema basado en un lente Fresnel.  Y de esta forma pueda desarrollar habilidades, destrezas en lo relacionado al campo de energías no convencionales y su desarrollo de investigación científica.</a:t>
            </a:r>
            <a:endParaRPr lang="es-EC" sz="2000" dirty="0"/>
          </a:p>
        </p:txBody>
      </p:sp>
      <p:pic>
        <p:nvPicPr>
          <p:cNvPr id="4" name="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513" y="276050"/>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4430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908718"/>
            <a:ext cx="8229600" cy="998985"/>
          </a:xfrm>
        </p:spPr>
        <p:txBody>
          <a:bodyPr>
            <a:normAutofit fontScale="90000"/>
          </a:bodyPr>
          <a:lstStyle/>
          <a:p>
            <a:pPr algn="just"/>
            <a:r>
              <a:rPr lang="es-ES" sz="3200" b="1" dirty="0"/>
              <a:t>CLASIFICACIÓN DE LOS CONCENTRADORES SOLARES TIPO LENTE DE FRESNEL</a:t>
            </a:r>
            <a:endParaRPr lang="es-EC" sz="3200" b="1" dirty="0"/>
          </a:p>
        </p:txBody>
      </p:sp>
      <p:sp>
        <p:nvSpPr>
          <p:cNvPr id="3" name="2 Marcador de contenido"/>
          <p:cNvSpPr>
            <a:spLocks noGrp="1"/>
          </p:cNvSpPr>
          <p:nvPr>
            <p:ph idx="1"/>
          </p:nvPr>
        </p:nvSpPr>
        <p:spPr>
          <a:xfrm>
            <a:off x="467544" y="1976398"/>
            <a:ext cx="8229600" cy="4525963"/>
          </a:xfrm>
        </p:spPr>
        <p:txBody>
          <a:bodyPr>
            <a:normAutofit/>
          </a:bodyPr>
          <a:lstStyle/>
          <a:p>
            <a:pPr marL="0" indent="0" algn="just">
              <a:buNone/>
            </a:pPr>
            <a:r>
              <a:rPr lang="es-ES" sz="2000" dirty="0"/>
              <a:t>Los lentes de Fresnel se fabrican de vidrio tallado o de plástico, y, se diseñan para que los rayos de luz que las atraviesen, se comporten como rayos en una </a:t>
            </a:r>
            <a:r>
              <a:rPr lang="es-ES" sz="2000" dirty="0" smtClean="0"/>
              <a:t>lente </a:t>
            </a:r>
            <a:r>
              <a:rPr lang="es-ES" sz="2000" dirty="0"/>
              <a:t>plana convexa</a:t>
            </a:r>
            <a:r>
              <a:rPr lang="es-ES" sz="2000" dirty="0" smtClean="0"/>
              <a:t>.</a:t>
            </a:r>
          </a:p>
          <a:p>
            <a:pPr marL="0" indent="0" algn="just">
              <a:buNone/>
            </a:pPr>
            <a:endParaRPr lang="es-ES" sz="2000" dirty="0"/>
          </a:p>
          <a:p>
            <a:pPr marL="0" indent="0" algn="just">
              <a:buNone/>
            </a:pPr>
            <a:r>
              <a:rPr lang="es-ES" sz="2000" dirty="0" smtClean="0"/>
              <a:t>- Por propiedades físicas de los materiales</a:t>
            </a:r>
            <a:endParaRPr lang="es-EC" sz="2000" dirty="0"/>
          </a:p>
        </p:txBody>
      </p:sp>
      <p:pic>
        <p:nvPicPr>
          <p:cNvPr id="1025"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640152" y="3729000"/>
            <a:ext cx="2976064" cy="22320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669" t="34553" r="31935" b="22707"/>
          <a:stretch/>
        </p:blipFill>
        <p:spPr bwMode="auto">
          <a:xfrm>
            <a:off x="899592" y="3789040"/>
            <a:ext cx="4318442"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1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4513" y="276050"/>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935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83568" y="1052736"/>
            <a:ext cx="4618856" cy="5184575"/>
          </a:xfrm>
        </p:spPr>
        <p:txBody>
          <a:bodyPr>
            <a:normAutofit lnSpcReduction="10000"/>
          </a:bodyPr>
          <a:lstStyle/>
          <a:p>
            <a:pPr marL="0" lvl="0" indent="0">
              <a:buNone/>
            </a:pPr>
            <a:r>
              <a:rPr lang="es-ES" sz="2000" dirty="0" smtClean="0"/>
              <a:t>- Por </a:t>
            </a:r>
            <a:r>
              <a:rPr lang="es-ES" sz="2000" dirty="0"/>
              <a:t>geometría</a:t>
            </a:r>
            <a:endParaRPr lang="es-EC" sz="2000" dirty="0"/>
          </a:p>
          <a:p>
            <a:pPr marL="0" indent="0">
              <a:buNone/>
            </a:pPr>
            <a:r>
              <a:rPr lang="es-ES" sz="2000" dirty="0"/>
              <a:t> </a:t>
            </a:r>
            <a:endParaRPr lang="es-EC" sz="2000" dirty="0"/>
          </a:p>
          <a:p>
            <a:pPr marL="0" indent="0" algn="just">
              <a:buNone/>
            </a:pPr>
            <a:r>
              <a:rPr lang="es-ES" sz="2000" dirty="0"/>
              <a:t>Esférico: Una lente de Fresnel esférica es equivalente a una lente esférica normal, el uso de múltiples arcos esféricos, centrándose de este modo la luz en un solo punto este tipo produce una imagen nítida, aunque no es tan clara la lente </a:t>
            </a:r>
            <a:endParaRPr lang="es-ES" sz="2000" dirty="0" smtClean="0"/>
          </a:p>
          <a:p>
            <a:pPr marL="0" indent="0" algn="just">
              <a:buNone/>
            </a:pPr>
            <a:endParaRPr lang="es-ES" sz="2000" dirty="0"/>
          </a:p>
          <a:p>
            <a:pPr marL="0" indent="0" algn="just">
              <a:buNone/>
            </a:pPr>
            <a:r>
              <a:rPr lang="es-ES" sz="2000" dirty="0"/>
              <a:t>Lineal: Una lente de Fresnel utiliza múltiples segmentos planos, dispuestos linealmente, centrándose así la luz en una banda estrecha.  Este tipo no produce una imagen nítida, pero tiene aplicación en la energía solar, tales como el enfoque de la luz solar sobre una tubería para calentar </a:t>
            </a:r>
            <a:r>
              <a:rPr lang="es-ES" sz="2000" dirty="0" smtClean="0"/>
              <a:t>agua.</a:t>
            </a:r>
            <a:endParaRPr lang="es-EC" sz="2000" dirty="0"/>
          </a:p>
        </p:txBody>
      </p:sp>
      <p:pic>
        <p:nvPicPr>
          <p:cNvPr id="4" name="3 Imagen"/>
          <p:cNvPicPr/>
          <p:nvPr/>
        </p:nvPicPr>
        <p:blipFill>
          <a:blip r:embed="rId2" cstate="print"/>
          <a:stretch>
            <a:fillRect/>
          </a:stretch>
        </p:blipFill>
        <p:spPr>
          <a:xfrm>
            <a:off x="5508104" y="2420888"/>
            <a:ext cx="3068191" cy="2160240"/>
          </a:xfrm>
          <a:prstGeom prst="rect">
            <a:avLst/>
          </a:prstGeom>
        </p:spPr>
      </p:pic>
      <p:pic>
        <p:nvPicPr>
          <p:cNvPr id="5" name="1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513" y="276050"/>
            <a:ext cx="4087447" cy="63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487390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TotalTime>
  <Words>2900</Words>
  <Application>Microsoft Office PowerPoint</Application>
  <PresentationFormat>Presentación en pantalla (4:3)</PresentationFormat>
  <Paragraphs>321</Paragraphs>
  <Slides>46</Slides>
  <Notes>0</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46</vt:i4>
      </vt:variant>
    </vt:vector>
  </HeadingPairs>
  <TitlesOfParts>
    <vt:vector size="48" baseType="lpstr">
      <vt:lpstr>Tema de Office</vt:lpstr>
      <vt:lpstr>Hoja de cálculo</vt:lpstr>
      <vt:lpstr>DEPARTAMENTO DE CIENCIAS DE LA ENERGÍA Y MECÁNICA</vt:lpstr>
      <vt:lpstr>Presentación de PowerPoint</vt:lpstr>
      <vt:lpstr>ANTECEDENTES</vt:lpstr>
      <vt:lpstr>DEFINICIÓN DEL PROBLEMA</vt:lpstr>
      <vt:lpstr>Presentación de PowerPoint</vt:lpstr>
      <vt:lpstr>ALCANCE</vt:lpstr>
      <vt:lpstr>JUSTIFICACIÓN</vt:lpstr>
      <vt:lpstr>CLASIFICACIÓN DE LOS CONCENTRADORES SOLARES TIPO LENTE DE FRESNEL</vt:lpstr>
      <vt:lpstr>Presentación de PowerPoint</vt:lpstr>
      <vt:lpstr>Presentación de PowerPoint</vt:lpstr>
      <vt:lpstr>CARACTERIZACIÓN DE LA RADIACIÓN SOLAR</vt:lpstr>
      <vt:lpstr>Presentación de PowerPoint</vt:lpstr>
      <vt:lpstr>MÉTODOS  DE EVALUACIÓN DE LA RADIACIÓN SOLAR</vt:lpstr>
      <vt:lpstr>Presentación de PowerPoint</vt:lpstr>
      <vt:lpstr>Presentación de PowerPoint</vt:lpstr>
      <vt:lpstr>Presentación de PowerPoint</vt:lpstr>
      <vt:lpstr>Presentación de PowerPoint</vt:lpstr>
      <vt:lpstr>Presentación de PowerPoint</vt:lpstr>
      <vt:lpstr>Presentación de PowerPoint</vt:lpstr>
      <vt:lpstr>  LENTE DE FRESNEL </vt:lpstr>
      <vt:lpstr>ANÁLISIS ENERGÉTICO-CÁMARAS DE REACCIÓN</vt:lpstr>
      <vt:lpstr>ANÁLISIS ENERGÉTICO DEL INTERCAMBIADOR DE CALOR</vt:lpstr>
      <vt:lpstr>Presentación de PowerPoint</vt:lpstr>
      <vt:lpstr>ESTRUCTURA SOPORTE</vt:lpstr>
      <vt:lpstr>MECANISMO BIAXIAL</vt:lpstr>
      <vt:lpstr>MECANISMO BIAXIAL</vt:lpstr>
      <vt:lpstr>Presentación de PowerPoint</vt:lpstr>
      <vt:lpstr>Presentación de PowerPoint</vt:lpstr>
      <vt:lpstr>Presentación de PowerPoint</vt:lpstr>
      <vt:lpstr>Presentación de PowerPoint</vt:lpstr>
      <vt:lpstr>Presentación de PowerPoint</vt:lpstr>
      <vt:lpstr>ENSAMBLE GENERAL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DEPARTAMENTO DE CIENCIAS DE LA ENERGÍA Y MECÁNICA</dc:title>
  <dc:creator>luis andrés román hernández</dc:creator>
  <cp:lastModifiedBy>luis andrés román hernández</cp:lastModifiedBy>
  <cp:revision>12</cp:revision>
  <dcterms:created xsi:type="dcterms:W3CDTF">2015-04-13T02:07:58Z</dcterms:created>
  <dcterms:modified xsi:type="dcterms:W3CDTF">2015-04-13T03:23:50Z</dcterms:modified>
</cp:coreProperties>
</file>