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76" r:id="rId6"/>
    <p:sldId id="277" r:id="rId7"/>
    <p:sldId id="262" r:id="rId8"/>
    <p:sldId id="263" r:id="rId9"/>
    <p:sldId id="265" r:id="rId10"/>
    <p:sldId id="278" r:id="rId11"/>
    <p:sldId id="279" r:id="rId12"/>
    <p:sldId id="269" r:id="rId13"/>
    <p:sldId id="270" r:id="rId14"/>
    <p:sldId id="268" r:id="rId15"/>
    <p:sldId id="272" r:id="rId16"/>
    <p:sldId id="280" r:id="rId17"/>
    <p:sldId id="291" r:id="rId18"/>
    <p:sldId id="289" r:id="rId19"/>
    <p:sldId id="290" r:id="rId20"/>
    <p:sldId id="271" r:id="rId21"/>
    <p:sldId id="273" r:id="rId22"/>
    <p:sldId id="274" r:id="rId23"/>
    <p:sldId id="275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9EA68F-556C-4EC0-A7E4-8FDAE1E14B1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564AB16-495E-4251-8F88-333A56588CB8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Insuficiente capacidad de producción con respecto a la demanda del mercado. </a:t>
          </a:r>
          <a:endParaRPr lang="es-ES" dirty="0">
            <a:solidFill>
              <a:schemeClr val="tx1"/>
            </a:solidFill>
          </a:endParaRPr>
        </a:p>
      </dgm:t>
    </dgm:pt>
    <dgm:pt modelId="{50815DC0-A025-4E6E-B9FC-858A5F33451C}" type="parTrans" cxnId="{61FD0795-4AF6-4256-AD69-B3BF43B3DD59}">
      <dgm:prSet/>
      <dgm:spPr/>
      <dgm:t>
        <a:bodyPr/>
        <a:lstStyle/>
        <a:p>
          <a:endParaRPr lang="es-ES"/>
        </a:p>
      </dgm:t>
    </dgm:pt>
    <dgm:pt modelId="{169A585E-5E05-4204-8138-66F3ECE8C0CC}" type="sibTrans" cxnId="{61FD0795-4AF6-4256-AD69-B3BF43B3DD59}">
      <dgm:prSet/>
      <dgm:spPr/>
      <dgm:t>
        <a:bodyPr/>
        <a:lstStyle/>
        <a:p>
          <a:endParaRPr lang="es-ES"/>
        </a:p>
      </dgm:t>
    </dgm:pt>
    <dgm:pt modelId="{0057AB5C-D2F3-49E4-B0C9-C82B1FDAAF92}">
      <dgm:prSet phldrT="[Texto]" phldr="1"/>
      <dgm:spPr/>
      <dgm:t>
        <a:bodyPr/>
        <a:lstStyle/>
        <a:p>
          <a:endParaRPr lang="es-ES" dirty="0"/>
        </a:p>
      </dgm:t>
    </dgm:pt>
    <dgm:pt modelId="{EFA067D4-EA96-4947-AB2A-72A667707492}" type="parTrans" cxnId="{41C9C17E-EE0C-4C90-AFFF-94B56C81B431}">
      <dgm:prSet/>
      <dgm:spPr/>
      <dgm:t>
        <a:bodyPr/>
        <a:lstStyle/>
        <a:p>
          <a:endParaRPr lang="es-ES"/>
        </a:p>
      </dgm:t>
    </dgm:pt>
    <dgm:pt modelId="{26912357-8E67-4E68-94D2-6357332FB601}" type="sibTrans" cxnId="{41C9C17E-EE0C-4C90-AFFF-94B56C81B431}">
      <dgm:prSet/>
      <dgm:spPr/>
      <dgm:t>
        <a:bodyPr/>
        <a:lstStyle/>
        <a:p>
          <a:endParaRPr lang="es-ES"/>
        </a:p>
      </dgm:t>
    </dgm:pt>
    <dgm:pt modelId="{57FFF8B8-F261-49F0-9D0B-A78BEE086D39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Sugerencias por parte de directivos de ELECNOR(España), para mejorar la eficiencia en la </a:t>
          </a:r>
          <a:r>
            <a:rPr lang="es-ES" dirty="0" smtClean="0">
              <a:solidFill>
                <a:schemeClr val="tx1"/>
              </a:solidFill>
            </a:rPr>
            <a:t>producción  </a:t>
          </a:r>
          <a:endParaRPr lang="es-ES" dirty="0">
            <a:solidFill>
              <a:schemeClr val="tx1"/>
            </a:solidFill>
          </a:endParaRPr>
        </a:p>
      </dgm:t>
    </dgm:pt>
    <dgm:pt modelId="{5F9247A3-6C93-4EF6-9390-7D7F359AA0AE}" type="parTrans" cxnId="{917F1165-3EC6-4A4F-8AC7-74436F40E744}">
      <dgm:prSet/>
      <dgm:spPr/>
      <dgm:t>
        <a:bodyPr/>
        <a:lstStyle/>
        <a:p>
          <a:endParaRPr lang="es-ES"/>
        </a:p>
      </dgm:t>
    </dgm:pt>
    <dgm:pt modelId="{08B99086-C0FC-49E3-9362-930C895FB7C1}" type="sibTrans" cxnId="{917F1165-3EC6-4A4F-8AC7-74436F40E744}">
      <dgm:prSet/>
      <dgm:spPr/>
      <dgm:t>
        <a:bodyPr/>
        <a:lstStyle/>
        <a:p>
          <a:endParaRPr lang="es-ES"/>
        </a:p>
      </dgm:t>
    </dgm:pt>
    <dgm:pt modelId="{02BEB07C-5E74-4AC0-AC7C-720F349A21DC}">
      <dgm:prSet phldrT="[Texto]" phldr="1"/>
      <dgm:spPr/>
      <dgm:t>
        <a:bodyPr/>
        <a:lstStyle/>
        <a:p>
          <a:endParaRPr lang="es-ES" dirty="0"/>
        </a:p>
      </dgm:t>
    </dgm:pt>
    <dgm:pt modelId="{A28C4D9B-E7E7-417C-83F5-355D2AFB7BDC}" type="parTrans" cxnId="{C44FFF15-F290-4C49-AC1A-C6AD846F61BD}">
      <dgm:prSet/>
      <dgm:spPr/>
      <dgm:t>
        <a:bodyPr/>
        <a:lstStyle/>
        <a:p>
          <a:endParaRPr lang="es-ES"/>
        </a:p>
      </dgm:t>
    </dgm:pt>
    <dgm:pt modelId="{7148F534-A8E7-4081-B942-F4BFF2722D13}" type="sibTrans" cxnId="{C44FFF15-F290-4C49-AC1A-C6AD846F61BD}">
      <dgm:prSet/>
      <dgm:spPr/>
      <dgm:t>
        <a:bodyPr/>
        <a:lstStyle/>
        <a:p>
          <a:endParaRPr lang="es-ES"/>
        </a:p>
      </dgm:t>
    </dgm:pt>
    <dgm:pt modelId="{9143DA57-0269-455C-8195-841885DDE198}">
      <dgm:prSet phldrT="[Texto]"/>
      <dgm:spPr/>
      <dgm:t>
        <a:bodyPr/>
        <a:lstStyle/>
        <a:p>
          <a:endParaRPr lang="es-ES" dirty="0"/>
        </a:p>
      </dgm:t>
    </dgm:pt>
    <dgm:pt modelId="{30571351-C539-4054-A542-D006A453027A}" type="parTrans" cxnId="{E8F13975-1E69-4B43-91B7-81CC00518B7C}">
      <dgm:prSet/>
      <dgm:spPr/>
    </dgm:pt>
    <dgm:pt modelId="{983DA414-A5BC-4E79-8AED-FEA1D0EA654D}" type="sibTrans" cxnId="{E8F13975-1E69-4B43-91B7-81CC00518B7C}">
      <dgm:prSet/>
      <dgm:spPr/>
    </dgm:pt>
    <dgm:pt modelId="{55BCC1CC-78B8-41D9-B628-5B79EFB433C8}" type="pres">
      <dgm:prSet presAssocID="{509EA68F-556C-4EC0-A7E4-8FDAE1E14B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93F136B-5F01-4BE8-BCA7-BBC34AF54B20}" type="pres">
      <dgm:prSet presAssocID="{6564AB16-495E-4251-8F88-333A56588CB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7DC140-565A-4689-9D8F-2D5BA266B32E}" type="pres">
      <dgm:prSet presAssocID="{6564AB16-495E-4251-8F88-333A56588CB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E21961-D143-477C-AC3E-339D30E82727}" type="pres">
      <dgm:prSet presAssocID="{57FFF8B8-F261-49F0-9D0B-A78BEE086D3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1A5046-BD6E-48FE-BF3D-459CFCE67017}" type="pres">
      <dgm:prSet presAssocID="{57FFF8B8-F261-49F0-9D0B-A78BEE086D3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BC934FE-A6E0-42D5-ADC2-7372D7AB6FDA}" type="presOf" srcId="{6564AB16-495E-4251-8F88-333A56588CB8}" destId="{393F136B-5F01-4BE8-BCA7-BBC34AF54B20}" srcOrd="0" destOrd="0" presId="urn:microsoft.com/office/officeart/2005/8/layout/vList2"/>
    <dgm:cxn modelId="{C44FFF15-F290-4C49-AC1A-C6AD846F61BD}" srcId="{57FFF8B8-F261-49F0-9D0B-A78BEE086D39}" destId="{02BEB07C-5E74-4AC0-AC7C-720F349A21DC}" srcOrd="0" destOrd="0" parTransId="{A28C4D9B-E7E7-417C-83F5-355D2AFB7BDC}" sibTransId="{7148F534-A8E7-4081-B942-F4BFF2722D13}"/>
    <dgm:cxn modelId="{6E8E672F-46A8-4C28-BB68-DE6A1FC53884}" type="presOf" srcId="{0057AB5C-D2F3-49E4-B0C9-C82B1FDAAF92}" destId="{147DC140-565A-4689-9D8F-2D5BA266B32E}" srcOrd="0" destOrd="0" presId="urn:microsoft.com/office/officeart/2005/8/layout/vList2"/>
    <dgm:cxn modelId="{E8F13975-1E69-4B43-91B7-81CC00518B7C}" srcId="{6564AB16-495E-4251-8F88-333A56588CB8}" destId="{9143DA57-0269-455C-8195-841885DDE198}" srcOrd="1" destOrd="0" parTransId="{30571351-C539-4054-A542-D006A453027A}" sibTransId="{983DA414-A5BC-4E79-8AED-FEA1D0EA654D}"/>
    <dgm:cxn modelId="{61FD0795-4AF6-4256-AD69-B3BF43B3DD59}" srcId="{509EA68F-556C-4EC0-A7E4-8FDAE1E14B19}" destId="{6564AB16-495E-4251-8F88-333A56588CB8}" srcOrd="0" destOrd="0" parTransId="{50815DC0-A025-4E6E-B9FC-858A5F33451C}" sibTransId="{169A585E-5E05-4204-8138-66F3ECE8C0CC}"/>
    <dgm:cxn modelId="{87DEA02F-CFD6-4629-9053-94A533BBFCEA}" type="presOf" srcId="{57FFF8B8-F261-49F0-9D0B-A78BEE086D39}" destId="{00E21961-D143-477C-AC3E-339D30E82727}" srcOrd="0" destOrd="0" presId="urn:microsoft.com/office/officeart/2005/8/layout/vList2"/>
    <dgm:cxn modelId="{917F1165-3EC6-4A4F-8AC7-74436F40E744}" srcId="{509EA68F-556C-4EC0-A7E4-8FDAE1E14B19}" destId="{57FFF8B8-F261-49F0-9D0B-A78BEE086D39}" srcOrd="1" destOrd="0" parTransId="{5F9247A3-6C93-4EF6-9390-7D7F359AA0AE}" sibTransId="{08B99086-C0FC-49E3-9362-930C895FB7C1}"/>
    <dgm:cxn modelId="{78A3F3BD-7558-4C66-AA8B-23BBD7596539}" type="presOf" srcId="{509EA68F-556C-4EC0-A7E4-8FDAE1E14B19}" destId="{55BCC1CC-78B8-41D9-B628-5B79EFB433C8}" srcOrd="0" destOrd="0" presId="urn:microsoft.com/office/officeart/2005/8/layout/vList2"/>
    <dgm:cxn modelId="{41C9C17E-EE0C-4C90-AFFF-94B56C81B431}" srcId="{6564AB16-495E-4251-8F88-333A56588CB8}" destId="{0057AB5C-D2F3-49E4-B0C9-C82B1FDAAF92}" srcOrd="0" destOrd="0" parTransId="{EFA067D4-EA96-4947-AB2A-72A667707492}" sibTransId="{26912357-8E67-4E68-94D2-6357332FB601}"/>
    <dgm:cxn modelId="{CCF8F871-9761-49D4-ADB2-5A7C1CE9B93B}" type="presOf" srcId="{9143DA57-0269-455C-8195-841885DDE198}" destId="{147DC140-565A-4689-9D8F-2D5BA266B32E}" srcOrd="0" destOrd="1" presId="urn:microsoft.com/office/officeart/2005/8/layout/vList2"/>
    <dgm:cxn modelId="{F326F07E-946E-4A56-87FE-0966A1F2E232}" type="presOf" srcId="{02BEB07C-5E74-4AC0-AC7C-720F349A21DC}" destId="{751A5046-BD6E-48FE-BF3D-459CFCE67017}" srcOrd="0" destOrd="0" presId="urn:microsoft.com/office/officeart/2005/8/layout/vList2"/>
    <dgm:cxn modelId="{0814FE7F-E96A-4675-B5DD-6CB1B08339BB}" type="presParOf" srcId="{55BCC1CC-78B8-41D9-B628-5B79EFB433C8}" destId="{393F136B-5F01-4BE8-BCA7-BBC34AF54B20}" srcOrd="0" destOrd="0" presId="urn:microsoft.com/office/officeart/2005/8/layout/vList2"/>
    <dgm:cxn modelId="{E28DB1F0-6716-4128-A139-3A17E84EB71A}" type="presParOf" srcId="{55BCC1CC-78B8-41D9-B628-5B79EFB433C8}" destId="{147DC140-565A-4689-9D8F-2D5BA266B32E}" srcOrd="1" destOrd="0" presId="urn:microsoft.com/office/officeart/2005/8/layout/vList2"/>
    <dgm:cxn modelId="{E7F406CB-FAF2-4ECE-BD40-0442DFCE2E86}" type="presParOf" srcId="{55BCC1CC-78B8-41D9-B628-5B79EFB433C8}" destId="{00E21961-D143-477C-AC3E-339D30E82727}" srcOrd="2" destOrd="0" presId="urn:microsoft.com/office/officeart/2005/8/layout/vList2"/>
    <dgm:cxn modelId="{8D639564-8F10-4604-BB43-ACB72C13155D}" type="presParOf" srcId="{55BCC1CC-78B8-41D9-B628-5B79EFB433C8}" destId="{751A5046-BD6E-48FE-BF3D-459CFCE67017}" srcOrd="3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56591C-9A0D-4761-867F-6936D60C32D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91B7D15-C953-4D7F-A7AD-19F8FA003B59}">
      <dgm:prSet phldrT="[Texto]"/>
      <dgm:spPr/>
      <dgm:t>
        <a:bodyPr/>
        <a:lstStyle/>
        <a:p>
          <a:r>
            <a:rPr lang="en-US" dirty="0" smtClean="0"/>
            <a:t>ELECNOR S.A</a:t>
          </a:r>
          <a:endParaRPr lang="es-ES" dirty="0"/>
        </a:p>
      </dgm:t>
    </dgm:pt>
    <dgm:pt modelId="{B10256C2-8D9E-44F3-8A2E-7BB78098204F}" type="parTrans" cxnId="{C2B7197E-6643-4356-8A2E-371D9BD97388}">
      <dgm:prSet/>
      <dgm:spPr/>
      <dgm:t>
        <a:bodyPr/>
        <a:lstStyle/>
        <a:p>
          <a:endParaRPr lang="es-ES"/>
        </a:p>
      </dgm:t>
    </dgm:pt>
    <dgm:pt modelId="{98140653-3712-4481-9F62-3CEF5DAE66F7}" type="sibTrans" cxnId="{C2B7197E-6643-4356-8A2E-371D9BD97388}">
      <dgm:prSet/>
      <dgm:spPr/>
      <dgm:t>
        <a:bodyPr/>
        <a:lstStyle/>
        <a:p>
          <a:endParaRPr lang="es-ES"/>
        </a:p>
      </dgm:t>
    </dgm:pt>
    <dgm:pt modelId="{BB29E23F-8537-43D0-816A-673A46B86C09}">
      <dgm:prSet phldrT="[Texto]"/>
      <dgm:spPr/>
      <dgm:t>
        <a:bodyPr/>
        <a:lstStyle/>
        <a:p>
          <a:r>
            <a:rPr lang="en-US" dirty="0" smtClean="0"/>
            <a:t>INFRAESTRUCTURAS</a:t>
          </a:r>
          <a:endParaRPr lang="es-ES" dirty="0"/>
        </a:p>
      </dgm:t>
    </dgm:pt>
    <dgm:pt modelId="{BECDA395-1F26-40C2-B56C-53F67B333D85}" type="parTrans" cxnId="{971D99E7-F378-4DBE-AE1A-9A170F4B2307}">
      <dgm:prSet/>
      <dgm:spPr/>
      <dgm:t>
        <a:bodyPr/>
        <a:lstStyle/>
        <a:p>
          <a:endParaRPr lang="es-ES"/>
        </a:p>
      </dgm:t>
    </dgm:pt>
    <dgm:pt modelId="{E786DE26-DE2B-4109-AA45-0F33B299522B}" type="sibTrans" cxnId="{971D99E7-F378-4DBE-AE1A-9A170F4B2307}">
      <dgm:prSet/>
      <dgm:spPr/>
      <dgm:t>
        <a:bodyPr/>
        <a:lstStyle/>
        <a:p>
          <a:endParaRPr lang="es-ES"/>
        </a:p>
      </dgm:t>
    </dgm:pt>
    <dgm:pt modelId="{AE007249-5853-419E-9084-70C701E4AB59}">
      <dgm:prSet phldrT="[Texto]"/>
      <dgm:spPr/>
      <dgm:t>
        <a:bodyPr/>
        <a:lstStyle/>
        <a:p>
          <a:r>
            <a:rPr lang="en-US" dirty="0" smtClean="0"/>
            <a:t>ENERGÍAS RENOVABLES</a:t>
          </a:r>
          <a:endParaRPr lang="es-ES" dirty="0"/>
        </a:p>
      </dgm:t>
    </dgm:pt>
    <dgm:pt modelId="{1C9B4FF5-AC05-4095-91CF-E2B67F97F8B8}" type="parTrans" cxnId="{76F2B710-8025-46CC-B2E2-2D104B2E9E63}">
      <dgm:prSet/>
      <dgm:spPr/>
      <dgm:t>
        <a:bodyPr/>
        <a:lstStyle/>
        <a:p>
          <a:endParaRPr lang="es-ES"/>
        </a:p>
      </dgm:t>
    </dgm:pt>
    <dgm:pt modelId="{6090CA78-1792-4AE4-A078-5CB476E3A5C3}" type="sibTrans" cxnId="{76F2B710-8025-46CC-B2E2-2D104B2E9E63}">
      <dgm:prSet/>
      <dgm:spPr/>
      <dgm:t>
        <a:bodyPr/>
        <a:lstStyle/>
        <a:p>
          <a:endParaRPr lang="es-ES"/>
        </a:p>
      </dgm:t>
    </dgm:pt>
    <dgm:pt modelId="{F39536DD-C846-4C89-96E4-3FB4D6033DA9}">
      <dgm:prSet phldrT="[Texto]"/>
      <dgm:spPr/>
      <dgm:t>
        <a:bodyPr/>
        <a:lstStyle/>
        <a:p>
          <a:r>
            <a:rPr lang="en-US" dirty="0" smtClean="0"/>
            <a:t>CONCESIONES</a:t>
          </a:r>
          <a:endParaRPr lang="es-ES" dirty="0"/>
        </a:p>
      </dgm:t>
    </dgm:pt>
    <dgm:pt modelId="{5CCB8FF3-5469-4A78-8865-272ED5E7F0AD}" type="parTrans" cxnId="{C9AF62FC-10C5-4656-9C2B-A3773BFE6A7B}">
      <dgm:prSet/>
      <dgm:spPr/>
      <dgm:t>
        <a:bodyPr/>
        <a:lstStyle/>
        <a:p>
          <a:endParaRPr lang="es-ES"/>
        </a:p>
      </dgm:t>
    </dgm:pt>
    <dgm:pt modelId="{15F6D2DB-DF2C-46E2-AC78-9E9318DA461E}" type="sibTrans" cxnId="{C9AF62FC-10C5-4656-9C2B-A3773BFE6A7B}">
      <dgm:prSet/>
      <dgm:spPr/>
      <dgm:t>
        <a:bodyPr/>
        <a:lstStyle/>
        <a:p>
          <a:endParaRPr lang="es-ES"/>
        </a:p>
      </dgm:t>
    </dgm:pt>
    <dgm:pt modelId="{B7A8A73B-C265-498C-8C02-9CD0DAFF86EB}">
      <dgm:prSet/>
      <dgm:spPr/>
      <dgm:t>
        <a:bodyPr/>
        <a:lstStyle/>
        <a:p>
          <a:r>
            <a:rPr lang="en-US" dirty="0" smtClean="0"/>
            <a:t>DEIMOS (SAT</a:t>
          </a:r>
          <a:r>
            <a:rPr lang="es-ES" dirty="0" smtClean="0"/>
            <a:t>É</a:t>
          </a:r>
          <a:r>
            <a:rPr lang="en-US" dirty="0" smtClean="0"/>
            <a:t>LITES)</a:t>
          </a:r>
          <a:endParaRPr lang="es-ES" dirty="0"/>
        </a:p>
      </dgm:t>
    </dgm:pt>
    <dgm:pt modelId="{DC059BB5-B724-4F05-B88A-47952584C12F}" type="parTrans" cxnId="{D1B48CCA-E081-41F7-BB26-A51DB508EF94}">
      <dgm:prSet/>
      <dgm:spPr/>
      <dgm:t>
        <a:bodyPr/>
        <a:lstStyle/>
        <a:p>
          <a:endParaRPr lang="es-ES"/>
        </a:p>
      </dgm:t>
    </dgm:pt>
    <dgm:pt modelId="{556A74F4-B2D5-46D8-A645-F3BE021B6D4E}" type="sibTrans" cxnId="{D1B48CCA-E081-41F7-BB26-A51DB508EF94}">
      <dgm:prSet/>
      <dgm:spPr/>
      <dgm:t>
        <a:bodyPr/>
        <a:lstStyle/>
        <a:p>
          <a:endParaRPr lang="es-ES"/>
        </a:p>
      </dgm:t>
    </dgm:pt>
    <dgm:pt modelId="{6F80E068-1276-4ADA-9922-12492CF54378}">
      <dgm:prSet/>
      <dgm:spPr/>
      <dgm:t>
        <a:bodyPr/>
        <a:lstStyle/>
        <a:p>
          <a:r>
            <a:rPr lang="es-ES" dirty="0" smtClean="0"/>
            <a:t>80 Filiales en todo el mundo</a:t>
          </a:r>
          <a:endParaRPr lang="es-ES" dirty="0"/>
        </a:p>
      </dgm:t>
    </dgm:pt>
    <dgm:pt modelId="{7F1DE2D8-3D8A-4245-BD4C-0B4110C0CD70}" type="parTrans" cxnId="{D070050B-2893-477A-8CFC-6F0C49C19D3C}">
      <dgm:prSet/>
      <dgm:spPr/>
      <dgm:t>
        <a:bodyPr/>
        <a:lstStyle/>
        <a:p>
          <a:endParaRPr lang="es-ES"/>
        </a:p>
      </dgm:t>
    </dgm:pt>
    <dgm:pt modelId="{DBE62105-1718-444C-8C79-0DF857AD65EA}" type="sibTrans" cxnId="{D070050B-2893-477A-8CFC-6F0C49C19D3C}">
      <dgm:prSet/>
      <dgm:spPr/>
      <dgm:t>
        <a:bodyPr/>
        <a:lstStyle/>
        <a:p>
          <a:endParaRPr lang="es-ES"/>
        </a:p>
      </dgm:t>
    </dgm:pt>
    <dgm:pt modelId="{0195C4F0-30F5-4E0A-B9D5-17BFE7E31912}" type="pres">
      <dgm:prSet presAssocID="{DA56591C-9A0D-4761-867F-6936D60C32D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B6ED8D9-3117-4BA4-A31B-1700A4DEE493}" type="pres">
      <dgm:prSet presAssocID="{191B7D15-C953-4D7F-A7AD-19F8FA003B59}" presName="hierRoot1" presStyleCnt="0">
        <dgm:presLayoutVars>
          <dgm:hierBranch val="init"/>
        </dgm:presLayoutVars>
      </dgm:prSet>
      <dgm:spPr/>
    </dgm:pt>
    <dgm:pt modelId="{ADB4F803-49FA-4E24-AEFF-3341448CED4F}" type="pres">
      <dgm:prSet presAssocID="{191B7D15-C953-4D7F-A7AD-19F8FA003B59}" presName="rootComposite1" presStyleCnt="0"/>
      <dgm:spPr/>
    </dgm:pt>
    <dgm:pt modelId="{95C59DF7-CF1D-4F84-A5C6-B95F86C02DF3}" type="pres">
      <dgm:prSet presAssocID="{191B7D15-C953-4D7F-A7AD-19F8FA003B5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F111F1-A02E-47B8-97B6-86D362AED11C}" type="pres">
      <dgm:prSet presAssocID="{191B7D15-C953-4D7F-A7AD-19F8FA003B5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7EFE938-0B2E-41C0-B2BA-AB89A7673780}" type="pres">
      <dgm:prSet presAssocID="{191B7D15-C953-4D7F-A7AD-19F8FA003B59}" presName="hierChild2" presStyleCnt="0"/>
      <dgm:spPr/>
    </dgm:pt>
    <dgm:pt modelId="{22A31051-8307-487C-9D3E-C2F635A8F1CF}" type="pres">
      <dgm:prSet presAssocID="{BECDA395-1F26-40C2-B56C-53F67B333D85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BB889CD-F0D0-453E-825E-731C44624BFE}" type="pres">
      <dgm:prSet presAssocID="{BB29E23F-8537-43D0-816A-673A46B86C09}" presName="hierRoot2" presStyleCnt="0">
        <dgm:presLayoutVars>
          <dgm:hierBranch val="init"/>
        </dgm:presLayoutVars>
      </dgm:prSet>
      <dgm:spPr/>
    </dgm:pt>
    <dgm:pt modelId="{87B71AA3-6A36-4A40-8FFC-1144FBD9C40B}" type="pres">
      <dgm:prSet presAssocID="{BB29E23F-8537-43D0-816A-673A46B86C09}" presName="rootComposite" presStyleCnt="0"/>
      <dgm:spPr/>
    </dgm:pt>
    <dgm:pt modelId="{DFF2ED66-32B2-47C5-8B4E-446E565B5528}" type="pres">
      <dgm:prSet presAssocID="{BB29E23F-8537-43D0-816A-673A46B86C09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775209-0116-49BD-A115-304A87153F5B}" type="pres">
      <dgm:prSet presAssocID="{BB29E23F-8537-43D0-816A-673A46B86C09}" presName="rootConnector" presStyleLbl="node2" presStyleIdx="0" presStyleCnt="4"/>
      <dgm:spPr/>
      <dgm:t>
        <a:bodyPr/>
        <a:lstStyle/>
        <a:p>
          <a:endParaRPr lang="es-ES"/>
        </a:p>
      </dgm:t>
    </dgm:pt>
    <dgm:pt modelId="{6EC95E7E-6394-4687-BDB3-D27386860DD1}" type="pres">
      <dgm:prSet presAssocID="{BB29E23F-8537-43D0-816A-673A46B86C09}" presName="hierChild4" presStyleCnt="0"/>
      <dgm:spPr/>
    </dgm:pt>
    <dgm:pt modelId="{194D0A95-D412-4BE1-A3BB-911D0F2D562A}" type="pres">
      <dgm:prSet presAssocID="{7F1DE2D8-3D8A-4245-BD4C-0B4110C0CD70}" presName="Name37" presStyleLbl="parChTrans1D3" presStyleIdx="0" presStyleCnt="1"/>
      <dgm:spPr/>
      <dgm:t>
        <a:bodyPr/>
        <a:lstStyle/>
        <a:p>
          <a:endParaRPr lang="es-ES"/>
        </a:p>
      </dgm:t>
    </dgm:pt>
    <dgm:pt modelId="{E1633CD5-35DD-4A71-9DB9-5FD5534DC620}" type="pres">
      <dgm:prSet presAssocID="{6F80E068-1276-4ADA-9922-12492CF54378}" presName="hierRoot2" presStyleCnt="0">
        <dgm:presLayoutVars>
          <dgm:hierBranch val="init"/>
        </dgm:presLayoutVars>
      </dgm:prSet>
      <dgm:spPr/>
    </dgm:pt>
    <dgm:pt modelId="{BC794BA2-7A35-4ED4-8D7B-1F62E5FBD702}" type="pres">
      <dgm:prSet presAssocID="{6F80E068-1276-4ADA-9922-12492CF54378}" presName="rootComposite" presStyleCnt="0"/>
      <dgm:spPr/>
    </dgm:pt>
    <dgm:pt modelId="{32F7EB72-59A9-40BB-BB12-9DBACAA6E45E}" type="pres">
      <dgm:prSet presAssocID="{6F80E068-1276-4ADA-9922-12492CF54378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7BFFC6-DAD9-4FCF-9850-5FE42A2CDE6F}" type="pres">
      <dgm:prSet presAssocID="{6F80E068-1276-4ADA-9922-12492CF54378}" presName="rootConnector" presStyleLbl="node3" presStyleIdx="0" presStyleCnt="1"/>
      <dgm:spPr/>
      <dgm:t>
        <a:bodyPr/>
        <a:lstStyle/>
        <a:p>
          <a:endParaRPr lang="es-ES"/>
        </a:p>
      </dgm:t>
    </dgm:pt>
    <dgm:pt modelId="{A355F197-FEC2-4B80-BFCA-5D85ED734D64}" type="pres">
      <dgm:prSet presAssocID="{6F80E068-1276-4ADA-9922-12492CF54378}" presName="hierChild4" presStyleCnt="0"/>
      <dgm:spPr/>
    </dgm:pt>
    <dgm:pt modelId="{5023B882-75E9-4FDD-BFCF-0E8FDCA92403}" type="pres">
      <dgm:prSet presAssocID="{6F80E068-1276-4ADA-9922-12492CF54378}" presName="hierChild5" presStyleCnt="0"/>
      <dgm:spPr/>
    </dgm:pt>
    <dgm:pt modelId="{865FC302-7B6D-47AB-81E2-C52B5C4ECBE7}" type="pres">
      <dgm:prSet presAssocID="{BB29E23F-8537-43D0-816A-673A46B86C09}" presName="hierChild5" presStyleCnt="0"/>
      <dgm:spPr/>
    </dgm:pt>
    <dgm:pt modelId="{2AA067EA-D373-4468-8759-7B924ED24887}" type="pres">
      <dgm:prSet presAssocID="{1C9B4FF5-AC05-4095-91CF-E2B67F97F8B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2C9909A-9FDD-4FDC-B7E6-6AED43100667}" type="pres">
      <dgm:prSet presAssocID="{AE007249-5853-419E-9084-70C701E4AB59}" presName="hierRoot2" presStyleCnt="0">
        <dgm:presLayoutVars>
          <dgm:hierBranch val="init"/>
        </dgm:presLayoutVars>
      </dgm:prSet>
      <dgm:spPr/>
    </dgm:pt>
    <dgm:pt modelId="{9B792A19-A397-4BE9-B05E-8D443DB6AC01}" type="pres">
      <dgm:prSet presAssocID="{AE007249-5853-419E-9084-70C701E4AB59}" presName="rootComposite" presStyleCnt="0"/>
      <dgm:spPr/>
    </dgm:pt>
    <dgm:pt modelId="{5B5EEB8D-3FAD-4229-AD06-11EAF0E998A4}" type="pres">
      <dgm:prSet presAssocID="{AE007249-5853-419E-9084-70C701E4AB59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A46C6-3008-4820-90D2-6B61E6454067}" type="pres">
      <dgm:prSet presAssocID="{AE007249-5853-419E-9084-70C701E4AB59}" presName="rootConnector" presStyleLbl="node2" presStyleIdx="1" presStyleCnt="4"/>
      <dgm:spPr/>
      <dgm:t>
        <a:bodyPr/>
        <a:lstStyle/>
        <a:p>
          <a:endParaRPr lang="es-ES"/>
        </a:p>
      </dgm:t>
    </dgm:pt>
    <dgm:pt modelId="{1B7F3F18-F140-45A1-A7E4-BA495FD83B64}" type="pres">
      <dgm:prSet presAssocID="{AE007249-5853-419E-9084-70C701E4AB59}" presName="hierChild4" presStyleCnt="0"/>
      <dgm:spPr/>
    </dgm:pt>
    <dgm:pt modelId="{0BD140B3-6FFF-4D36-8054-125A40A72505}" type="pres">
      <dgm:prSet presAssocID="{AE007249-5853-419E-9084-70C701E4AB59}" presName="hierChild5" presStyleCnt="0"/>
      <dgm:spPr/>
    </dgm:pt>
    <dgm:pt modelId="{66270309-3AC0-470C-8BA3-1A0191005852}" type="pres">
      <dgm:prSet presAssocID="{DC059BB5-B724-4F05-B88A-47952584C12F}" presName="Name37" presStyleLbl="parChTrans1D2" presStyleIdx="2" presStyleCnt="4"/>
      <dgm:spPr/>
      <dgm:t>
        <a:bodyPr/>
        <a:lstStyle/>
        <a:p>
          <a:endParaRPr lang="es-ES"/>
        </a:p>
      </dgm:t>
    </dgm:pt>
    <dgm:pt modelId="{4293AF8E-D311-4E9D-89AD-64CA506BEB49}" type="pres">
      <dgm:prSet presAssocID="{B7A8A73B-C265-498C-8C02-9CD0DAFF86EB}" presName="hierRoot2" presStyleCnt="0">
        <dgm:presLayoutVars>
          <dgm:hierBranch val="init"/>
        </dgm:presLayoutVars>
      </dgm:prSet>
      <dgm:spPr/>
    </dgm:pt>
    <dgm:pt modelId="{9F6352B1-FCD8-450D-86DA-20108F1CEEA7}" type="pres">
      <dgm:prSet presAssocID="{B7A8A73B-C265-498C-8C02-9CD0DAFF86EB}" presName="rootComposite" presStyleCnt="0"/>
      <dgm:spPr/>
    </dgm:pt>
    <dgm:pt modelId="{18A1BD3F-741A-4EE7-BFA0-AEFBC7CF5E8F}" type="pres">
      <dgm:prSet presAssocID="{B7A8A73B-C265-498C-8C02-9CD0DAFF86EB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F5A73D-FBA3-4174-AAD6-F832F5CCDDCF}" type="pres">
      <dgm:prSet presAssocID="{B7A8A73B-C265-498C-8C02-9CD0DAFF86EB}" presName="rootConnector" presStyleLbl="node2" presStyleIdx="2" presStyleCnt="4"/>
      <dgm:spPr/>
      <dgm:t>
        <a:bodyPr/>
        <a:lstStyle/>
        <a:p>
          <a:endParaRPr lang="es-ES"/>
        </a:p>
      </dgm:t>
    </dgm:pt>
    <dgm:pt modelId="{8BB8FFF5-1103-4E12-AE6E-B1E80BA98D52}" type="pres">
      <dgm:prSet presAssocID="{B7A8A73B-C265-498C-8C02-9CD0DAFF86EB}" presName="hierChild4" presStyleCnt="0"/>
      <dgm:spPr/>
    </dgm:pt>
    <dgm:pt modelId="{FE39D13F-B77A-45A6-9634-2136A29B631D}" type="pres">
      <dgm:prSet presAssocID="{B7A8A73B-C265-498C-8C02-9CD0DAFF86EB}" presName="hierChild5" presStyleCnt="0"/>
      <dgm:spPr/>
    </dgm:pt>
    <dgm:pt modelId="{065DF44E-FBBC-4675-9718-05261C75AF3B}" type="pres">
      <dgm:prSet presAssocID="{5CCB8FF3-5469-4A78-8865-272ED5E7F0AD}" presName="Name37" presStyleLbl="parChTrans1D2" presStyleIdx="3" presStyleCnt="4"/>
      <dgm:spPr/>
      <dgm:t>
        <a:bodyPr/>
        <a:lstStyle/>
        <a:p>
          <a:endParaRPr lang="es-ES"/>
        </a:p>
      </dgm:t>
    </dgm:pt>
    <dgm:pt modelId="{98592903-CCF1-42BD-A168-A9BA9F656A2D}" type="pres">
      <dgm:prSet presAssocID="{F39536DD-C846-4C89-96E4-3FB4D6033DA9}" presName="hierRoot2" presStyleCnt="0">
        <dgm:presLayoutVars>
          <dgm:hierBranch val="init"/>
        </dgm:presLayoutVars>
      </dgm:prSet>
      <dgm:spPr/>
    </dgm:pt>
    <dgm:pt modelId="{B19FCEB6-583D-496F-9610-6F9CD753EEC3}" type="pres">
      <dgm:prSet presAssocID="{F39536DD-C846-4C89-96E4-3FB4D6033DA9}" presName="rootComposite" presStyleCnt="0"/>
      <dgm:spPr/>
    </dgm:pt>
    <dgm:pt modelId="{360E977B-F13E-4F01-A646-518F9E98341D}" type="pres">
      <dgm:prSet presAssocID="{F39536DD-C846-4C89-96E4-3FB4D6033DA9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E6C43-14CA-4F78-8FBA-D3C29070961F}" type="pres">
      <dgm:prSet presAssocID="{F39536DD-C846-4C89-96E4-3FB4D6033DA9}" presName="rootConnector" presStyleLbl="node2" presStyleIdx="3" presStyleCnt="4"/>
      <dgm:spPr/>
      <dgm:t>
        <a:bodyPr/>
        <a:lstStyle/>
        <a:p>
          <a:endParaRPr lang="es-ES"/>
        </a:p>
      </dgm:t>
    </dgm:pt>
    <dgm:pt modelId="{87B14C1C-A779-4173-AA07-87BC4CA92BAD}" type="pres">
      <dgm:prSet presAssocID="{F39536DD-C846-4C89-96E4-3FB4D6033DA9}" presName="hierChild4" presStyleCnt="0"/>
      <dgm:spPr/>
    </dgm:pt>
    <dgm:pt modelId="{3B09352F-F2ED-4450-A139-174B2EE45122}" type="pres">
      <dgm:prSet presAssocID="{F39536DD-C846-4C89-96E4-3FB4D6033DA9}" presName="hierChild5" presStyleCnt="0"/>
      <dgm:spPr/>
    </dgm:pt>
    <dgm:pt modelId="{E2AB9362-48C8-431D-8C14-CF8D1792C873}" type="pres">
      <dgm:prSet presAssocID="{191B7D15-C953-4D7F-A7AD-19F8FA003B59}" presName="hierChild3" presStyleCnt="0"/>
      <dgm:spPr/>
    </dgm:pt>
  </dgm:ptLst>
  <dgm:cxnLst>
    <dgm:cxn modelId="{A43609AB-7841-4914-B22E-683F4F2E4B5A}" type="presOf" srcId="{6F80E068-1276-4ADA-9922-12492CF54378}" destId="{E17BFFC6-DAD9-4FCF-9850-5FE42A2CDE6F}" srcOrd="1" destOrd="0" presId="urn:microsoft.com/office/officeart/2005/8/layout/orgChart1"/>
    <dgm:cxn modelId="{29FCCD73-635F-4A6D-9C0C-1DDCD45EAAB9}" type="presOf" srcId="{F39536DD-C846-4C89-96E4-3FB4D6033DA9}" destId="{360E977B-F13E-4F01-A646-518F9E98341D}" srcOrd="0" destOrd="0" presId="urn:microsoft.com/office/officeart/2005/8/layout/orgChart1"/>
    <dgm:cxn modelId="{38345636-CC7F-49CE-884E-772A5B43F55D}" type="presOf" srcId="{B7A8A73B-C265-498C-8C02-9CD0DAFF86EB}" destId="{18A1BD3F-741A-4EE7-BFA0-AEFBC7CF5E8F}" srcOrd="0" destOrd="0" presId="urn:microsoft.com/office/officeart/2005/8/layout/orgChart1"/>
    <dgm:cxn modelId="{0E991832-20BF-4802-9A2D-79FF1CD0C9EB}" type="presOf" srcId="{1C9B4FF5-AC05-4095-91CF-E2B67F97F8B8}" destId="{2AA067EA-D373-4468-8759-7B924ED24887}" srcOrd="0" destOrd="0" presId="urn:microsoft.com/office/officeart/2005/8/layout/orgChart1"/>
    <dgm:cxn modelId="{E249468C-EF15-4308-BCCA-607663533556}" type="presOf" srcId="{191B7D15-C953-4D7F-A7AD-19F8FA003B59}" destId="{95C59DF7-CF1D-4F84-A5C6-B95F86C02DF3}" srcOrd="0" destOrd="0" presId="urn:microsoft.com/office/officeart/2005/8/layout/orgChart1"/>
    <dgm:cxn modelId="{5766D8C6-68B3-4BA1-AC21-8EB96A122F22}" type="presOf" srcId="{BB29E23F-8537-43D0-816A-673A46B86C09}" destId="{DFF2ED66-32B2-47C5-8B4E-446E565B5528}" srcOrd="0" destOrd="0" presId="urn:microsoft.com/office/officeart/2005/8/layout/orgChart1"/>
    <dgm:cxn modelId="{76F2B710-8025-46CC-B2E2-2D104B2E9E63}" srcId="{191B7D15-C953-4D7F-A7AD-19F8FA003B59}" destId="{AE007249-5853-419E-9084-70C701E4AB59}" srcOrd="1" destOrd="0" parTransId="{1C9B4FF5-AC05-4095-91CF-E2B67F97F8B8}" sibTransId="{6090CA78-1792-4AE4-A078-5CB476E3A5C3}"/>
    <dgm:cxn modelId="{D070050B-2893-477A-8CFC-6F0C49C19D3C}" srcId="{BB29E23F-8537-43D0-816A-673A46B86C09}" destId="{6F80E068-1276-4ADA-9922-12492CF54378}" srcOrd="0" destOrd="0" parTransId="{7F1DE2D8-3D8A-4245-BD4C-0B4110C0CD70}" sibTransId="{DBE62105-1718-444C-8C79-0DF857AD65EA}"/>
    <dgm:cxn modelId="{0BA8230A-FFED-4C85-A5E2-A0D148198524}" type="presOf" srcId="{6F80E068-1276-4ADA-9922-12492CF54378}" destId="{32F7EB72-59A9-40BB-BB12-9DBACAA6E45E}" srcOrd="0" destOrd="0" presId="urn:microsoft.com/office/officeart/2005/8/layout/orgChart1"/>
    <dgm:cxn modelId="{B6ECD596-549C-4B31-9F65-17EBB501EE46}" type="presOf" srcId="{AE007249-5853-419E-9084-70C701E4AB59}" destId="{5B5EEB8D-3FAD-4229-AD06-11EAF0E998A4}" srcOrd="0" destOrd="0" presId="urn:microsoft.com/office/officeart/2005/8/layout/orgChart1"/>
    <dgm:cxn modelId="{8AC4CA2D-0537-40C5-8CD2-802147E2E400}" type="presOf" srcId="{BB29E23F-8537-43D0-816A-673A46B86C09}" destId="{41775209-0116-49BD-A115-304A87153F5B}" srcOrd="1" destOrd="0" presId="urn:microsoft.com/office/officeart/2005/8/layout/orgChart1"/>
    <dgm:cxn modelId="{360E2731-0040-4EAC-8B4E-912D9C0659C6}" type="presOf" srcId="{DC059BB5-B724-4F05-B88A-47952584C12F}" destId="{66270309-3AC0-470C-8BA3-1A0191005852}" srcOrd="0" destOrd="0" presId="urn:microsoft.com/office/officeart/2005/8/layout/orgChart1"/>
    <dgm:cxn modelId="{7DFD1D78-0F2B-4A67-9A5C-51311158040A}" type="presOf" srcId="{5CCB8FF3-5469-4A78-8865-272ED5E7F0AD}" destId="{065DF44E-FBBC-4675-9718-05261C75AF3B}" srcOrd="0" destOrd="0" presId="urn:microsoft.com/office/officeart/2005/8/layout/orgChart1"/>
    <dgm:cxn modelId="{C2B7197E-6643-4356-8A2E-371D9BD97388}" srcId="{DA56591C-9A0D-4761-867F-6936D60C32D3}" destId="{191B7D15-C953-4D7F-A7AD-19F8FA003B59}" srcOrd="0" destOrd="0" parTransId="{B10256C2-8D9E-44F3-8A2E-7BB78098204F}" sibTransId="{98140653-3712-4481-9F62-3CEF5DAE66F7}"/>
    <dgm:cxn modelId="{377213D7-65C2-4FE0-A78B-DA8EE056EF8A}" type="presOf" srcId="{DA56591C-9A0D-4761-867F-6936D60C32D3}" destId="{0195C4F0-30F5-4E0A-B9D5-17BFE7E31912}" srcOrd="0" destOrd="0" presId="urn:microsoft.com/office/officeart/2005/8/layout/orgChart1"/>
    <dgm:cxn modelId="{971D99E7-F378-4DBE-AE1A-9A170F4B2307}" srcId="{191B7D15-C953-4D7F-A7AD-19F8FA003B59}" destId="{BB29E23F-8537-43D0-816A-673A46B86C09}" srcOrd="0" destOrd="0" parTransId="{BECDA395-1F26-40C2-B56C-53F67B333D85}" sibTransId="{E786DE26-DE2B-4109-AA45-0F33B299522B}"/>
    <dgm:cxn modelId="{8031EC2E-B3FD-4940-B4A3-0E82496E6EAB}" type="presOf" srcId="{B7A8A73B-C265-498C-8C02-9CD0DAFF86EB}" destId="{CAF5A73D-FBA3-4174-AAD6-F832F5CCDDCF}" srcOrd="1" destOrd="0" presId="urn:microsoft.com/office/officeart/2005/8/layout/orgChart1"/>
    <dgm:cxn modelId="{D1B48CCA-E081-41F7-BB26-A51DB508EF94}" srcId="{191B7D15-C953-4D7F-A7AD-19F8FA003B59}" destId="{B7A8A73B-C265-498C-8C02-9CD0DAFF86EB}" srcOrd="2" destOrd="0" parTransId="{DC059BB5-B724-4F05-B88A-47952584C12F}" sibTransId="{556A74F4-B2D5-46D8-A645-F3BE021B6D4E}"/>
    <dgm:cxn modelId="{C69DE921-BC5B-4439-830C-F9491A082A45}" type="presOf" srcId="{7F1DE2D8-3D8A-4245-BD4C-0B4110C0CD70}" destId="{194D0A95-D412-4BE1-A3BB-911D0F2D562A}" srcOrd="0" destOrd="0" presId="urn:microsoft.com/office/officeart/2005/8/layout/orgChart1"/>
    <dgm:cxn modelId="{0998D4E0-B2D8-4B5F-966C-12FB33550E7C}" type="presOf" srcId="{191B7D15-C953-4D7F-A7AD-19F8FA003B59}" destId="{8BF111F1-A02E-47B8-97B6-86D362AED11C}" srcOrd="1" destOrd="0" presId="urn:microsoft.com/office/officeart/2005/8/layout/orgChart1"/>
    <dgm:cxn modelId="{C9AF62FC-10C5-4656-9C2B-A3773BFE6A7B}" srcId="{191B7D15-C953-4D7F-A7AD-19F8FA003B59}" destId="{F39536DD-C846-4C89-96E4-3FB4D6033DA9}" srcOrd="3" destOrd="0" parTransId="{5CCB8FF3-5469-4A78-8865-272ED5E7F0AD}" sibTransId="{15F6D2DB-DF2C-46E2-AC78-9E9318DA461E}"/>
    <dgm:cxn modelId="{B9197DBF-4DC0-4049-8E85-85A5E4FE7F3C}" type="presOf" srcId="{F39536DD-C846-4C89-96E4-3FB4D6033DA9}" destId="{CBCE6C43-14CA-4F78-8FBA-D3C29070961F}" srcOrd="1" destOrd="0" presId="urn:microsoft.com/office/officeart/2005/8/layout/orgChart1"/>
    <dgm:cxn modelId="{3B3FD027-C28B-41DE-AF49-522BEF4F5E6C}" type="presOf" srcId="{BECDA395-1F26-40C2-B56C-53F67B333D85}" destId="{22A31051-8307-487C-9D3E-C2F635A8F1CF}" srcOrd="0" destOrd="0" presId="urn:microsoft.com/office/officeart/2005/8/layout/orgChart1"/>
    <dgm:cxn modelId="{D2ECFCAB-B6BB-47CA-93BC-B0A5CA4FD595}" type="presOf" srcId="{AE007249-5853-419E-9084-70C701E4AB59}" destId="{8BDA46C6-3008-4820-90D2-6B61E6454067}" srcOrd="1" destOrd="0" presId="urn:microsoft.com/office/officeart/2005/8/layout/orgChart1"/>
    <dgm:cxn modelId="{AA13957C-45CD-4BFF-B00F-FBDB13B8C5CF}" type="presParOf" srcId="{0195C4F0-30F5-4E0A-B9D5-17BFE7E31912}" destId="{AB6ED8D9-3117-4BA4-A31B-1700A4DEE493}" srcOrd="0" destOrd="0" presId="urn:microsoft.com/office/officeart/2005/8/layout/orgChart1"/>
    <dgm:cxn modelId="{9C988E7C-BF3E-4E54-9061-E55F1CA29EC5}" type="presParOf" srcId="{AB6ED8D9-3117-4BA4-A31B-1700A4DEE493}" destId="{ADB4F803-49FA-4E24-AEFF-3341448CED4F}" srcOrd="0" destOrd="0" presId="urn:microsoft.com/office/officeart/2005/8/layout/orgChart1"/>
    <dgm:cxn modelId="{2152AC43-3793-4171-8C06-A839AD7DAE92}" type="presParOf" srcId="{ADB4F803-49FA-4E24-AEFF-3341448CED4F}" destId="{95C59DF7-CF1D-4F84-A5C6-B95F86C02DF3}" srcOrd="0" destOrd="0" presId="urn:microsoft.com/office/officeart/2005/8/layout/orgChart1"/>
    <dgm:cxn modelId="{ACCCC68D-64D0-45B9-8B37-F267B32F56E1}" type="presParOf" srcId="{ADB4F803-49FA-4E24-AEFF-3341448CED4F}" destId="{8BF111F1-A02E-47B8-97B6-86D362AED11C}" srcOrd="1" destOrd="0" presId="urn:microsoft.com/office/officeart/2005/8/layout/orgChart1"/>
    <dgm:cxn modelId="{8DA6B987-31D0-49A5-B39E-712FF6DE3D12}" type="presParOf" srcId="{AB6ED8D9-3117-4BA4-A31B-1700A4DEE493}" destId="{67EFE938-0B2E-41C0-B2BA-AB89A7673780}" srcOrd="1" destOrd="0" presId="urn:microsoft.com/office/officeart/2005/8/layout/orgChart1"/>
    <dgm:cxn modelId="{095FA1BA-6C0D-4BDD-A8C0-3E7279F5201E}" type="presParOf" srcId="{67EFE938-0B2E-41C0-B2BA-AB89A7673780}" destId="{22A31051-8307-487C-9D3E-C2F635A8F1CF}" srcOrd="0" destOrd="0" presId="urn:microsoft.com/office/officeart/2005/8/layout/orgChart1"/>
    <dgm:cxn modelId="{2B273F6C-5101-4C02-97AC-D76B5CCE656D}" type="presParOf" srcId="{67EFE938-0B2E-41C0-B2BA-AB89A7673780}" destId="{6BB889CD-F0D0-453E-825E-731C44624BFE}" srcOrd="1" destOrd="0" presId="urn:microsoft.com/office/officeart/2005/8/layout/orgChart1"/>
    <dgm:cxn modelId="{19761283-7FFE-439B-A53F-716FF9923494}" type="presParOf" srcId="{6BB889CD-F0D0-453E-825E-731C44624BFE}" destId="{87B71AA3-6A36-4A40-8FFC-1144FBD9C40B}" srcOrd="0" destOrd="0" presId="urn:microsoft.com/office/officeart/2005/8/layout/orgChart1"/>
    <dgm:cxn modelId="{C6E5D8DB-A14F-439A-A0C6-4653268678A2}" type="presParOf" srcId="{87B71AA3-6A36-4A40-8FFC-1144FBD9C40B}" destId="{DFF2ED66-32B2-47C5-8B4E-446E565B5528}" srcOrd="0" destOrd="0" presId="urn:microsoft.com/office/officeart/2005/8/layout/orgChart1"/>
    <dgm:cxn modelId="{45F2EEE2-C3A5-4722-9A04-5A9A36998ECD}" type="presParOf" srcId="{87B71AA3-6A36-4A40-8FFC-1144FBD9C40B}" destId="{41775209-0116-49BD-A115-304A87153F5B}" srcOrd="1" destOrd="0" presId="urn:microsoft.com/office/officeart/2005/8/layout/orgChart1"/>
    <dgm:cxn modelId="{4FBBA800-5B6A-4EC3-A700-4AAB27CE0386}" type="presParOf" srcId="{6BB889CD-F0D0-453E-825E-731C44624BFE}" destId="{6EC95E7E-6394-4687-BDB3-D27386860DD1}" srcOrd="1" destOrd="0" presId="urn:microsoft.com/office/officeart/2005/8/layout/orgChart1"/>
    <dgm:cxn modelId="{F090200E-F9BF-4528-B5AE-F211A2F1A593}" type="presParOf" srcId="{6EC95E7E-6394-4687-BDB3-D27386860DD1}" destId="{194D0A95-D412-4BE1-A3BB-911D0F2D562A}" srcOrd="0" destOrd="0" presId="urn:microsoft.com/office/officeart/2005/8/layout/orgChart1"/>
    <dgm:cxn modelId="{FEB053FC-AA52-401A-A0D3-2E6E99804590}" type="presParOf" srcId="{6EC95E7E-6394-4687-BDB3-D27386860DD1}" destId="{E1633CD5-35DD-4A71-9DB9-5FD5534DC620}" srcOrd="1" destOrd="0" presId="urn:microsoft.com/office/officeart/2005/8/layout/orgChart1"/>
    <dgm:cxn modelId="{B7AE14A8-19F7-4BC8-B8E3-04B1D4F617DA}" type="presParOf" srcId="{E1633CD5-35DD-4A71-9DB9-5FD5534DC620}" destId="{BC794BA2-7A35-4ED4-8D7B-1F62E5FBD702}" srcOrd="0" destOrd="0" presId="urn:microsoft.com/office/officeart/2005/8/layout/orgChart1"/>
    <dgm:cxn modelId="{79BE8998-DEAF-4E7B-B294-DB4A4EDD62E1}" type="presParOf" srcId="{BC794BA2-7A35-4ED4-8D7B-1F62E5FBD702}" destId="{32F7EB72-59A9-40BB-BB12-9DBACAA6E45E}" srcOrd="0" destOrd="0" presId="urn:microsoft.com/office/officeart/2005/8/layout/orgChart1"/>
    <dgm:cxn modelId="{A48C3391-1CDC-4342-8100-47F55AE5E266}" type="presParOf" srcId="{BC794BA2-7A35-4ED4-8D7B-1F62E5FBD702}" destId="{E17BFFC6-DAD9-4FCF-9850-5FE42A2CDE6F}" srcOrd="1" destOrd="0" presId="urn:microsoft.com/office/officeart/2005/8/layout/orgChart1"/>
    <dgm:cxn modelId="{45A410AA-BE8A-41D1-85B6-E81021A4631E}" type="presParOf" srcId="{E1633CD5-35DD-4A71-9DB9-5FD5534DC620}" destId="{A355F197-FEC2-4B80-BFCA-5D85ED734D64}" srcOrd="1" destOrd="0" presId="urn:microsoft.com/office/officeart/2005/8/layout/orgChart1"/>
    <dgm:cxn modelId="{49427D20-B431-498A-AD32-22B30B9C9660}" type="presParOf" srcId="{E1633CD5-35DD-4A71-9DB9-5FD5534DC620}" destId="{5023B882-75E9-4FDD-BFCF-0E8FDCA92403}" srcOrd="2" destOrd="0" presId="urn:microsoft.com/office/officeart/2005/8/layout/orgChart1"/>
    <dgm:cxn modelId="{FEF86B78-13B4-4403-BE98-856C0CBDEEF0}" type="presParOf" srcId="{6BB889CD-F0D0-453E-825E-731C44624BFE}" destId="{865FC302-7B6D-47AB-81E2-C52B5C4ECBE7}" srcOrd="2" destOrd="0" presId="urn:microsoft.com/office/officeart/2005/8/layout/orgChart1"/>
    <dgm:cxn modelId="{FCD6DF1A-DAF8-4A57-ADE2-F9D73E4845EA}" type="presParOf" srcId="{67EFE938-0B2E-41C0-B2BA-AB89A7673780}" destId="{2AA067EA-D373-4468-8759-7B924ED24887}" srcOrd="2" destOrd="0" presId="urn:microsoft.com/office/officeart/2005/8/layout/orgChart1"/>
    <dgm:cxn modelId="{12D94875-EDDD-4547-B4AC-E20DE43076BE}" type="presParOf" srcId="{67EFE938-0B2E-41C0-B2BA-AB89A7673780}" destId="{52C9909A-9FDD-4FDC-B7E6-6AED43100667}" srcOrd="3" destOrd="0" presId="urn:microsoft.com/office/officeart/2005/8/layout/orgChart1"/>
    <dgm:cxn modelId="{5E1A3EFC-C662-4F14-B8F3-EB2F47D6F957}" type="presParOf" srcId="{52C9909A-9FDD-4FDC-B7E6-6AED43100667}" destId="{9B792A19-A397-4BE9-B05E-8D443DB6AC01}" srcOrd="0" destOrd="0" presId="urn:microsoft.com/office/officeart/2005/8/layout/orgChart1"/>
    <dgm:cxn modelId="{9A22E2D6-ED5E-4703-9A35-95647D14DEF6}" type="presParOf" srcId="{9B792A19-A397-4BE9-B05E-8D443DB6AC01}" destId="{5B5EEB8D-3FAD-4229-AD06-11EAF0E998A4}" srcOrd="0" destOrd="0" presId="urn:microsoft.com/office/officeart/2005/8/layout/orgChart1"/>
    <dgm:cxn modelId="{3556632F-BA7E-48A0-8E64-6D8D5239DFB2}" type="presParOf" srcId="{9B792A19-A397-4BE9-B05E-8D443DB6AC01}" destId="{8BDA46C6-3008-4820-90D2-6B61E6454067}" srcOrd="1" destOrd="0" presId="urn:microsoft.com/office/officeart/2005/8/layout/orgChart1"/>
    <dgm:cxn modelId="{030DE1ED-2FB9-43DA-A261-1736CCDDE84D}" type="presParOf" srcId="{52C9909A-9FDD-4FDC-B7E6-6AED43100667}" destId="{1B7F3F18-F140-45A1-A7E4-BA495FD83B64}" srcOrd="1" destOrd="0" presId="urn:microsoft.com/office/officeart/2005/8/layout/orgChart1"/>
    <dgm:cxn modelId="{3C0E5F1D-7E95-4E89-86C5-7796275AAC5B}" type="presParOf" srcId="{52C9909A-9FDD-4FDC-B7E6-6AED43100667}" destId="{0BD140B3-6FFF-4D36-8054-125A40A72505}" srcOrd="2" destOrd="0" presId="urn:microsoft.com/office/officeart/2005/8/layout/orgChart1"/>
    <dgm:cxn modelId="{20CDBDEA-DD63-4C90-A465-0DEC4E262B66}" type="presParOf" srcId="{67EFE938-0B2E-41C0-B2BA-AB89A7673780}" destId="{66270309-3AC0-470C-8BA3-1A0191005852}" srcOrd="4" destOrd="0" presId="urn:microsoft.com/office/officeart/2005/8/layout/orgChart1"/>
    <dgm:cxn modelId="{7D712650-F915-4DC3-94B6-25B09665E754}" type="presParOf" srcId="{67EFE938-0B2E-41C0-B2BA-AB89A7673780}" destId="{4293AF8E-D311-4E9D-89AD-64CA506BEB49}" srcOrd="5" destOrd="0" presId="urn:microsoft.com/office/officeart/2005/8/layout/orgChart1"/>
    <dgm:cxn modelId="{98C4060B-17B1-476B-AA46-E9A42E03B457}" type="presParOf" srcId="{4293AF8E-D311-4E9D-89AD-64CA506BEB49}" destId="{9F6352B1-FCD8-450D-86DA-20108F1CEEA7}" srcOrd="0" destOrd="0" presId="urn:microsoft.com/office/officeart/2005/8/layout/orgChart1"/>
    <dgm:cxn modelId="{576C5A0B-8DA6-4D25-9DA1-EBA1F6AACE5D}" type="presParOf" srcId="{9F6352B1-FCD8-450D-86DA-20108F1CEEA7}" destId="{18A1BD3F-741A-4EE7-BFA0-AEFBC7CF5E8F}" srcOrd="0" destOrd="0" presId="urn:microsoft.com/office/officeart/2005/8/layout/orgChart1"/>
    <dgm:cxn modelId="{F09832FD-5595-4528-8C68-AFC06B707C20}" type="presParOf" srcId="{9F6352B1-FCD8-450D-86DA-20108F1CEEA7}" destId="{CAF5A73D-FBA3-4174-AAD6-F832F5CCDDCF}" srcOrd="1" destOrd="0" presId="urn:microsoft.com/office/officeart/2005/8/layout/orgChart1"/>
    <dgm:cxn modelId="{9CD90709-B8FD-45A1-B426-9FB99C0AAB98}" type="presParOf" srcId="{4293AF8E-D311-4E9D-89AD-64CA506BEB49}" destId="{8BB8FFF5-1103-4E12-AE6E-B1E80BA98D52}" srcOrd="1" destOrd="0" presId="urn:microsoft.com/office/officeart/2005/8/layout/orgChart1"/>
    <dgm:cxn modelId="{2E69E6FA-C975-4425-9784-AED178769317}" type="presParOf" srcId="{4293AF8E-D311-4E9D-89AD-64CA506BEB49}" destId="{FE39D13F-B77A-45A6-9634-2136A29B631D}" srcOrd="2" destOrd="0" presId="urn:microsoft.com/office/officeart/2005/8/layout/orgChart1"/>
    <dgm:cxn modelId="{38741DE0-8D73-4259-9087-854D8924ACA6}" type="presParOf" srcId="{67EFE938-0B2E-41C0-B2BA-AB89A7673780}" destId="{065DF44E-FBBC-4675-9718-05261C75AF3B}" srcOrd="6" destOrd="0" presId="urn:microsoft.com/office/officeart/2005/8/layout/orgChart1"/>
    <dgm:cxn modelId="{1DEEB2E1-B2B4-457E-AA7E-94EB32833132}" type="presParOf" srcId="{67EFE938-0B2E-41C0-B2BA-AB89A7673780}" destId="{98592903-CCF1-42BD-A168-A9BA9F656A2D}" srcOrd="7" destOrd="0" presId="urn:microsoft.com/office/officeart/2005/8/layout/orgChart1"/>
    <dgm:cxn modelId="{832B8861-FFE2-45EC-843F-9859AED9DF3E}" type="presParOf" srcId="{98592903-CCF1-42BD-A168-A9BA9F656A2D}" destId="{B19FCEB6-583D-496F-9610-6F9CD753EEC3}" srcOrd="0" destOrd="0" presId="urn:microsoft.com/office/officeart/2005/8/layout/orgChart1"/>
    <dgm:cxn modelId="{CD1847B0-0E55-4FB5-B33F-093B87D5A7F8}" type="presParOf" srcId="{B19FCEB6-583D-496F-9610-6F9CD753EEC3}" destId="{360E977B-F13E-4F01-A646-518F9E98341D}" srcOrd="0" destOrd="0" presId="urn:microsoft.com/office/officeart/2005/8/layout/orgChart1"/>
    <dgm:cxn modelId="{46267354-E574-4A92-806F-6B651B12E2D2}" type="presParOf" srcId="{B19FCEB6-583D-496F-9610-6F9CD753EEC3}" destId="{CBCE6C43-14CA-4F78-8FBA-D3C29070961F}" srcOrd="1" destOrd="0" presId="urn:microsoft.com/office/officeart/2005/8/layout/orgChart1"/>
    <dgm:cxn modelId="{4348593C-F504-4452-8F1B-51F46D0CC082}" type="presParOf" srcId="{98592903-CCF1-42BD-A168-A9BA9F656A2D}" destId="{87B14C1C-A779-4173-AA07-87BC4CA92BAD}" srcOrd="1" destOrd="0" presId="urn:microsoft.com/office/officeart/2005/8/layout/orgChart1"/>
    <dgm:cxn modelId="{07142EA5-1DAE-4BAA-99B4-038A913F835A}" type="presParOf" srcId="{98592903-CCF1-42BD-A168-A9BA9F656A2D}" destId="{3B09352F-F2ED-4450-A139-174B2EE45122}" srcOrd="2" destOrd="0" presId="urn:microsoft.com/office/officeart/2005/8/layout/orgChart1"/>
    <dgm:cxn modelId="{FFAEA087-D531-41AE-8DE2-CB58DBC0CA01}" type="presParOf" srcId="{AB6ED8D9-3117-4BA4-A31B-1700A4DEE493}" destId="{E2AB9362-48C8-431D-8C14-CF8D1792C873}" srcOrd="2" destOrd="0" presId="urn:microsoft.com/office/officeart/2005/8/layout/orgChar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D429C4-CCE7-4025-A0CD-7BA825F52A2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24B4185-4BB0-4D7A-822C-746FC68EC5AC}">
      <dgm:prSet phldrT="[Texto]"/>
      <dgm:spPr/>
      <dgm:t>
        <a:bodyPr/>
        <a:lstStyle/>
        <a:p>
          <a:r>
            <a:rPr lang="es-ES" dirty="0" smtClean="0"/>
            <a:t>Área de influencia</a:t>
          </a:r>
          <a:endParaRPr lang="es-ES" dirty="0"/>
        </a:p>
      </dgm:t>
    </dgm:pt>
    <dgm:pt modelId="{7E2C96E9-D77D-4281-BF2B-50612E452390}" type="parTrans" cxnId="{2EDA991B-1235-4662-B2F9-608D58574691}">
      <dgm:prSet/>
      <dgm:spPr/>
      <dgm:t>
        <a:bodyPr/>
        <a:lstStyle/>
        <a:p>
          <a:endParaRPr lang="es-ES"/>
        </a:p>
      </dgm:t>
    </dgm:pt>
    <dgm:pt modelId="{E974B3DF-3576-49C4-92AB-641D41FF9676}" type="sibTrans" cxnId="{2EDA991B-1235-4662-B2F9-608D58574691}">
      <dgm:prSet/>
      <dgm:spPr/>
      <dgm:t>
        <a:bodyPr/>
        <a:lstStyle/>
        <a:p>
          <a:endParaRPr lang="es-ES"/>
        </a:p>
      </dgm:t>
    </dgm:pt>
    <dgm:pt modelId="{DC51613F-9FCD-4AC1-A5EA-BC9FED1120D2}">
      <dgm:prSet phldrT="[Texto]"/>
      <dgm:spPr/>
      <dgm:t>
        <a:bodyPr/>
        <a:lstStyle/>
        <a:p>
          <a:r>
            <a:rPr lang="es-ES" dirty="0" smtClean="0"/>
            <a:t>Sierra y Oriente</a:t>
          </a:r>
          <a:endParaRPr lang="es-ES" dirty="0"/>
        </a:p>
      </dgm:t>
    </dgm:pt>
    <dgm:pt modelId="{3BAC32BB-EA9C-45DF-8D13-0F7A8695611B}" type="parTrans" cxnId="{F9F88B09-F8C6-4795-AF18-F8C8CC8FB83B}">
      <dgm:prSet/>
      <dgm:spPr/>
      <dgm:t>
        <a:bodyPr/>
        <a:lstStyle/>
        <a:p>
          <a:endParaRPr lang="es-ES"/>
        </a:p>
      </dgm:t>
    </dgm:pt>
    <dgm:pt modelId="{9A43A951-ED3A-4389-B60E-01A14980C1AD}" type="sibTrans" cxnId="{F9F88B09-F8C6-4795-AF18-F8C8CC8FB83B}">
      <dgm:prSet/>
      <dgm:spPr/>
      <dgm:t>
        <a:bodyPr/>
        <a:lstStyle/>
        <a:p>
          <a:endParaRPr lang="es-ES"/>
        </a:p>
      </dgm:t>
    </dgm:pt>
    <dgm:pt modelId="{A666D6B7-0333-4B83-806D-39021AA1570F}">
      <dgm:prSet phldrT="[Texto]"/>
      <dgm:spPr/>
      <dgm:t>
        <a:bodyPr/>
        <a:lstStyle/>
        <a:p>
          <a:r>
            <a:rPr lang="es-ES" dirty="0" smtClean="0"/>
            <a:t>Postes de hormigón armado y vibrado.</a:t>
          </a:r>
          <a:endParaRPr lang="es-ES" dirty="0"/>
        </a:p>
      </dgm:t>
    </dgm:pt>
    <dgm:pt modelId="{B3E1B7FC-3E6E-4F43-A7AB-DF8AACECBAE2}" type="sibTrans" cxnId="{7AA5ADEB-3174-4B55-A0BB-1D750D956698}">
      <dgm:prSet/>
      <dgm:spPr/>
      <dgm:t>
        <a:bodyPr/>
        <a:lstStyle/>
        <a:p>
          <a:endParaRPr lang="es-ES"/>
        </a:p>
      </dgm:t>
    </dgm:pt>
    <dgm:pt modelId="{73915A78-4BC0-495A-AA53-AA9CB917054D}" type="parTrans" cxnId="{7AA5ADEB-3174-4B55-A0BB-1D750D956698}">
      <dgm:prSet/>
      <dgm:spPr/>
      <dgm:t>
        <a:bodyPr/>
        <a:lstStyle/>
        <a:p>
          <a:endParaRPr lang="es-ES"/>
        </a:p>
      </dgm:t>
    </dgm:pt>
    <dgm:pt modelId="{36AB2509-5BDD-4CBC-9024-7D5BE90D8602}">
      <dgm:prSet phldrT="[Texto]"/>
      <dgm:spPr/>
      <dgm:t>
        <a:bodyPr/>
        <a:lstStyle/>
        <a:p>
          <a:r>
            <a:rPr lang="es-ES" dirty="0" smtClean="0"/>
            <a:t>Producto de fabricación</a:t>
          </a:r>
          <a:endParaRPr lang="es-ES" dirty="0"/>
        </a:p>
      </dgm:t>
    </dgm:pt>
    <dgm:pt modelId="{2503EF59-009E-4DD8-81B1-B08D883F03A7}" type="sibTrans" cxnId="{29DF6BB4-0AD2-40F5-B4E8-7A454CBDA78C}">
      <dgm:prSet/>
      <dgm:spPr/>
      <dgm:t>
        <a:bodyPr/>
        <a:lstStyle/>
        <a:p>
          <a:endParaRPr lang="es-ES"/>
        </a:p>
      </dgm:t>
    </dgm:pt>
    <dgm:pt modelId="{CBA26DE4-5CA9-4ABF-A528-913EB16DA683}" type="parTrans" cxnId="{29DF6BB4-0AD2-40F5-B4E8-7A454CBDA78C}">
      <dgm:prSet/>
      <dgm:spPr/>
      <dgm:t>
        <a:bodyPr/>
        <a:lstStyle/>
        <a:p>
          <a:endParaRPr lang="es-ES"/>
        </a:p>
      </dgm:t>
    </dgm:pt>
    <dgm:pt modelId="{853F0909-CCA2-434C-B640-6B08FF78F9E9}">
      <dgm:prSet phldrT="[Texto]"/>
      <dgm:spPr/>
      <dgm:t>
        <a:bodyPr/>
        <a:lstStyle/>
        <a:p>
          <a:endParaRPr lang="es-ES" dirty="0"/>
        </a:p>
      </dgm:t>
    </dgm:pt>
    <dgm:pt modelId="{E3619F8B-1800-4EDE-8446-11770BD310A2}" type="parTrans" cxnId="{429106C1-2ED8-4314-A96C-B38CFC393A69}">
      <dgm:prSet/>
      <dgm:spPr/>
      <dgm:t>
        <a:bodyPr/>
        <a:lstStyle/>
        <a:p>
          <a:endParaRPr lang="es-ES"/>
        </a:p>
      </dgm:t>
    </dgm:pt>
    <dgm:pt modelId="{BBD805B7-F049-493D-8DB7-94005B88C484}" type="sibTrans" cxnId="{429106C1-2ED8-4314-A96C-B38CFC393A69}">
      <dgm:prSet/>
      <dgm:spPr/>
      <dgm:t>
        <a:bodyPr/>
        <a:lstStyle/>
        <a:p>
          <a:endParaRPr lang="es-ES"/>
        </a:p>
      </dgm:t>
    </dgm:pt>
    <dgm:pt modelId="{924AB47E-4788-4AEC-82BF-753017BFCDF9}">
      <dgm:prSet/>
      <dgm:spPr/>
      <dgm:t>
        <a:bodyPr/>
        <a:lstStyle/>
        <a:p>
          <a:r>
            <a:rPr lang="es-ES" dirty="0" smtClean="0"/>
            <a:t>Empresas consumidoras</a:t>
          </a:r>
        </a:p>
      </dgm:t>
    </dgm:pt>
    <dgm:pt modelId="{436C1B5E-380B-4626-B040-60EE973B350C}" type="parTrans" cxnId="{533584C5-5A74-4EEB-A3F0-8E27D9051C5B}">
      <dgm:prSet/>
      <dgm:spPr/>
      <dgm:t>
        <a:bodyPr/>
        <a:lstStyle/>
        <a:p>
          <a:endParaRPr lang="es-ES"/>
        </a:p>
      </dgm:t>
    </dgm:pt>
    <dgm:pt modelId="{FE589BFB-82D8-4B76-9ED4-4A8208252E1F}" type="sibTrans" cxnId="{533584C5-5A74-4EEB-A3F0-8E27D9051C5B}">
      <dgm:prSet/>
      <dgm:spPr/>
      <dgm:t>
        <a:bodyPr/>
        <a:lstStyle/>
        <a:p>
          <a:endParaRPr lang="es-ES"/>
        </a:p>
      </dgm:t>
    </dgm:pt>
    <dgm:pt modelId="{06990C8B-9338-4933-89D9-3A7FE8F2AA45}">
      <dgm:prSet phldrT="[Texto]"/>
      <dgm:spPr/>
      <dgm:t>
        <a:bodyPr/>
        <a:lstStyle/>
        <a:p>
          <a:endParaRPr lang="es-ES" dirty="0"/>
        </a:p>
      </dgm:t>
    </dgm:pt>
    <dgm:pt modelId="{30DF24DC-753D-4725-B3F4-EDB7145CDC30}" type="parTrans" cxnId="{93799971-9DAF-4EEA-A932-4A91ADDB2661}">
      <dgm:prSet/>
      <dgm:spPr/>
      <dgm:t>
        <a:bodyPr/>
        <a:lstStyle/>
        <a:p>
          <a:endParaRPr lang="es-ES"/>
        </a:p>
      </dgm:t>
    </dgm:pt>
    <dgm:pt modelId="{542008DB-F678-4259-A76C-5E9DF8641491}" type="sibTrans" cxnId="{93799971-9DAF-4EEA-A932-4A91ADDB2661}">
      <dgm:prSet/>
      <dgm:spPr/>
      <dgm:t>
        <a:bodyPr/>
        <a:lstStyle/>
        <a:p>
          <a:endParaRPr lang="es-ES"/>
        </a:p>
      </dgm:t>
    </dgm:pt>
    <dgm:pt modelId="{FE5EE016-D537-4F0E-A840-70FC13EEB4BA}" type="pres">
      <dgm:prSet presAssocID="{D4D429C4-CCE7-4025-A0CD-7BA825F52A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D8B489F-26FB-4627-B7DD-1ACC1973FEC4}" type="pres">
      <dgm:prSet presAssocID="{36AB2509-5BDD-4CBC-9024-7D5BE90D860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2BEC80-A761-43D1-9B51-FA9EE5EE7553}" type="pres">
      <dgm:prSet presAssocID="{36AB2509-5BDD-4CBC-9024-7D5BE90D860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058347-F8BA-4063-90DA-B4312F46CB67}" type="pres">
      <dgm:prSet presAssocID="{E24B4185-4BB0-4D7A-822C-746FC68EC5A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E286C4-692C-4F86-9947-19AEF638BE8C}" type="pres">
      <dgm:prSet presAssocID="{E24B4185-4BB0-4D7A-822C-746FC68EC5A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52A7D5-4FF4-4ACD-82B1-8BDCB0EC84EB}" type="pres">
      <dgm:prSet presAssocID="{924AB47E-4788-4AEC-82BF-753017BFCDF9}" presName="parentText" presStyleLbl="node1" presStyleIdx="2" presStyleCnt="3" custLinFactY="28627" custLinFactNeighborX="-585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7D38BD1-6760-4F42-A81E-D0552B7ADAB5}" type="presOf" srcId="{924AB47E-4788-4AEC-82BF-753017BFCDF9}" destId="{6552A7D5-4FF4-4ACD-82B1-8BDCB0EC84EB}" srcOrd="0" destOrd="0" presId="urn:microsoft.com/office/officeart/2005/8/layout/vList2"/>
    <dgm:cxn modelId="{823670F6-5165-4621-ACF7-9AD13BBCF2E3}" type="presOf" srcId="{06990C8B-9338-4933-89D9-3A7FE8F2AA45}" destId="{40E286C4-692C-4F86-9947-19AEF638BE8C}" srcOrd="0" destOrd="1" presId="urn:microsoft.com/office/officeart/2005/8/layout/vList2"/>
    <dgm:cxn modelId="{29DF6BB4-0AD2-40F5-B4E8-7A454CBDA78C}" srcId="{D4D429C4-CCE7-4025-A0CD-7BA825F52A26}" destId="{36AB2509-5BDD-4CBC-9024-7D5BE90D8602}" srcOrd="0" destOrd="0" parTransId="{CBA26DE4-5CA9-4ABF-A528-913EB16DA683}" sibTransId="{2503EF59-009E-4DD8-81B1-B08D883F03A7}"/>
    <dgm:cxn modelId="{483D4893-6CD8-45C7-9E96-52F5689E7EC6}" type="presOf" srcId="{E24B4185-4BB0-4D7A-822C-746FC68EC5AC}" destId="{8C058347-F8BA-4063-90DA-B4312F46CB67}" srcOrd="0" destOrd="0" presId="urn:microsoft.com/office/officeart/2005/8/layout/vList2"/>
    <dgm:cxn modelId="{429106C1-2ED8-4314-A96C-B38CFC393A69}" srcId="{36AB2509-5BDD-4CBC-9024-7D5BE90D8602}" destId="{853F0909-CCA2-434C-B640-6B08FF78F9E9}" srcOrd="1" destOrd="0" parTransId="{E3619F8B-1800-4EDE-8446-11770BD310A2}" sibTransId="{BBD805B7-F049-493D-8DB7-94005B88C484}"/>
    <dgm:cxn modelId="{2EDA991B-1235-4662-B2F9-608D58574691}" srcId="{D4D429C4-CCE7-4025-A0CD-7BA825F52A26}" destId="{E24B4185-4BB0-4D7A-822C-746FC68EC5AC}" srcOrd="1" destOrd="0" parTransId="{7E2C96E9-D77D-4281-BF2B-50612E452390}" sibTransId="{E974B3DF-3576-49C4-92AB-641D41FF9676}"/>
    <dgm:cxn modelId="{AC1D15C2-D2D0-42E4-908B-C7F90CADD65A}" type="presOf" srcId="{853F0909-CCA2-434C-B640-6B08FF78F9E9}" destId="{3D2BEC80-A761-43D1-9B51-FA9EE5EE7553}" srcOrd="0" destOrd="1" presId="urn:microsoft.com/office/officeart/2005/8/layout/vList2"/>
    <dgm:cxn modelId="{7AA5ADEB-3174-4B55-A0BB-1D750D956698}" srcId="{36AB2509-5BDD-4CBC-9024-7D5BE90D8602}" destId="{A666D6B7-0333-4B83-806D-39021AA1570F}" srcOrd="0" destOrd="0" parTransId="{73915A78-4BC0-495A-AA53-AA9CB917054D}" sibTransId="{B3E1B7FC-3E6E-4F43-A7AB-DF8AACECBAE2}"/>
    <dgm:cxn modelId="{0129228C-D30A-482C-AD4B-33FFAE7E79B8}" type="presOf" srcId="{A666D6B7-0333-4B83-806D-39021AA1570F}" destId="{3D2BEC80-A761-43D1-9B51-FA9EE5EE7553}" srcOrd="0" destOrd="0" presId="urn:microsoft.com/office/officeart/2005/8/layout/vList2"/>
    <dgm:cxn modelId="{CBC187BF-BD57-42BB-ADEA-8351DCE1E787}" type="presOf" srcId="{DC51613F-9FCD-4AC1-A5EA-BC9FED1120D2}" destId="{40E286C4-692C-4F86-9947-19AEF638BE8C}" srcOrd="0" destOrd="0" presId="urn:microsoft.com/office/officeart/2005/8/layout/vList2"/>
    <dgm:cxn modelId="{93799971-9DAF-4EEA-A932-4A91ADDB2661}" srcId="{E24B4185-4BB0-4D7A-822C-746FC68EC5AC}" destId="{06990C8B-9338-4933-89D9-3A7FE8F2AA45}" srcOrd="1" destOrd="0" parTransId="{30DF24DC-753D-4725-B3F4-EDB7145CDC30}" sibTransId="{542008DB-F678-4259-A76C-5E9DF8641491}"/>
    <dgm:cxn modelId="{92D03C4A-6994-4A08-8642-D002FC054D5D}" type="presOf" srcId="{D4D429C4-CCE7-4025-A0CD-7BA825F52A26}" destId="{FE5EE016-D537-4F0E-A840-70FC13EEB4BA}" srcOrd="0" destOrd="0" presId="urn:microsoft.com/office/officeart/2005/8/layout/vList2"/>
    <dgm:cxn modelId="{F9F88B09-F8C6-4795-AF18-F8C8CC8FB83B}" srcId="{E24B4185-4BB0-4D7A-822C-746FC68EC5AC}" destId="{DC51613F-9FCD-4AC1-A5EA-BC9FED1120D2}" srcOrd="0" destOrd="0" parTransId="{3BAC32BB-EA9C-45DF-8D13-0F7A8695611B}" sibTransId="{9A43A951-ED3A-4389-B60E-01A14980C1AD}"/>
    <dgm:cxn modelId="{B2C7FB1E-A154-45A9-AD1F-68EC437666DC}" type="presOf" srcId="{36AB2509-5BDD-4CBC-9024-7D5BE90D8602}" destId="{8D8B489F-26FB-4627-B7DD-1ACC1973FEC4}" srcOrd="0" destOrd="0" presId="urn:microsoft.com/office/officeart/2005/8/layout/vList2"/>
    <dgm:cxn modelId="{533584C5-5A74-4EEB-A3F0-8E27D9051C5B}" srcId="{D4D429C4-CCE7-4025-A0CD-7BA825F52A26}" destId="{924AB47E-4788-4AEC-82BF-753017BFCDF9}" srcOrd="2" destOrd="0" parTransId="{436C1B5E-380B-4626-B040-60EE973B350C}" sibTransId="{FE589BFB-82D8-4B76-9ED4-4A8208252E1F}"/>
    <dgm:cxn modelId="{6A03E509-A81E-442B-B199-397254CD86F5}" type="presParOf" srcId="{FE5EE016-D537-4F0E-A840-70FC13EEB4BA}" destId="{8D8B489F-26FB-4627-B7DD-1ACC1973FEC4}" srcOrd="0" destOrd="0" presId="urn:microsoft.com/office/officeart/2005/8/layout/vList2"/>
    <dgm:cxn modelId="{B974A8CB-F531-4CBF-93B4-A4D54F4C0EF4}" type="presParOf" srcId="{FE5EE016-D537-4F0E-A840-70FC13EEB4BA}" destId="{3D2BEC80-A761-43D1-9B51-FA9EE5EE7553}" srcOrd="1" destOrd="0" presId="urn:microsoft.com/office/officeart/2005/8/layout/vList2"/>
    <dgm:cxn modelId="{69FB77BC-4505-4F49-B4B4-769918A87334}" type="presParOf" srcId="{FE5EE016-D537-4F0E-A840-70FC13EEB4BA}" destId="{8C058347-F8BA-4063-90DA-B4312F46CB67}" srcOrd="2" destOrd="0" presId="urn:microsoft.com/office/officeart/2005/8/layout/vList2"/>
    <dgm:cxn modelId="{EF3593B0-8A40-422F-BE7B-9DAB09465AEF}" type="presParOf" srcId="{FE5EE016-D537-4F0E-A840-70FC13EEB4BA}" destId="{40E286C4-692C-4F86-9947-19AEF638BE8C}" srcOrd="3" destOrd="0" presId="urn:microsoft.com/office/officeart/2005/8/layout/vList2"/>
    <dgm:cxn modelId="{C603C32B-8D01-4924-9396-08A6F4BC5D51}" type="presParOf" srcId="{FE5EE016-D537-4F0E-A840-70FC13EEB4BA}" destId="{6552A7D5-4FF4-4ACD-82B1-8BDCB0EC84EB}" srcOrd="4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B24EA-C476-427F-B82D-1A970B4CBBEC}" type="datetimeFigureOut">
              <a:rPr lang="es-ES" smtClean="0"/>
              <a:pPr/>
              <a:t>20/05/2015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51DE8-4E0D-4B48-B2C3-44A7EEC2E4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51DE8-4E0D-4B48-B2C3-44A7EEC2E492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2363-87C3-41F1-B12B-5BEEF507C537}" type="datetimeFigureOut">
              <a:rPr lang="es-ES" smtClean="0"/>
              <a:pPr/>
              <a:t>20/05/2015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4328-5C7E-4A6B-AFB8-4F2AE9D7EED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2363-87C3-41F1-B12B-5BEEF507C537}" type="datetimeFigureOut">
              <a:rPr lang="es-ES" smtClean="0"/>
              <a:pPr/>
              <a:t>20/05/2015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4328-5C7E-4A6B-AFB8-4F2AE9D7EED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2363-87C3-41F1-B12B-5BEEF507C537}" type="datetimeFigureOut">
              <a:rPr lang="es-ES" smtClean="0"/>
              <a:pPr/>
              <a:t>20/05/2015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4328-5C7E-4A6B-AFB8-4F2AE9D7EED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2363-87C3-41F1-B12B-5BEEF507C537}" type="datetimeFigureOut">
              <a:rPr lang="es-ES" smtClean="0"/>
              <a:pPr/>
              <a:t>20/05/2015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4328-5C7E-4A6B-AFB8-4F2AE9D7EED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2363-87C3-41F1-B12B-5BEEF507C537}" type="datetimeFigureOut">
              <a:rPr lang="es-ES" smtClean="0"/>
              <a:pPr/>
              <a:t>20/05/2015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4328-5C7E-4A6B-AFB8-4F2AE9D7EED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2363-87C3-41F1-B12B-5BEEF507C537}" type="datetimeFigureOut">
              <a:rPr lang="es-ES" smtClean="0"/>
              <a:pPr/>
              <a:t>20/05/2015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4328-5C7E-4A6B-AFB8-4F2AE9D7EED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2363-87C3-41F1-B12B-5BEEF507C537}" type="datetimeFigureOut">
              <a:rPr lang="es-ES" smtClean="0"/>
              <a:pPr/>
              <a:t>20/05/2015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4328-5C7E-4A6B-AFB8-4F2AE9D7EED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2363-87C3-41F1-B12B-5BEEF507C537}" type="datetimeFigureOut">
              <a:rPr lang="es-ES" smtClean="0"/>
              <a:pPr/>
              <a:t>20/05/2015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4328-5C7E-4A6B-AFB8-4F2AE9D7EED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2363-87C3-41F1-B12B-5BEEF507C537}" type="datetimeFigureOut">
              <a:rPr lang="es-ES" smtClean="0"/>
              <a:pPr/>
              <a:t>20/05/2015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4328-5C7E-4A6B-AFB8-4F2AE9D7EED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2363-87C3-41F1-B12B-5BEEF507C537}" type="datetimeFigureOut">
              <a:rPr lang="es-ES" smtClean="0"/>
              <a:pPr/>
              <a:t>20/05/2015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4328-5C7E-4A6B-AFB8-4F2AE9D7EED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2363-87C3-41F1-B12B-5BEEF507C537}" type="datetimeFigureOut">
              <a:rPr lang="es-ES" smtClean="0"/>
              <a:pPr/>
              <a:t>20/05/2015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4328-5C7E-4A6B-AFB8-4F2AE9D7EED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92363-87C3-41F1-B12B-5BEEF507C537}" type="datetimeFigureOut">
              <a:rPr lang="es-ES" smtClean="0"/>
              <a:pPr/>
              <a:t>20/05/2015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C4328-5C7E-4A6B-AFB8-4F2AE9D7EED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584176"/>
          </a:xfrm>
        </p:spPr>
        <p:txBody>
          <a:bodyPr>
            <a:normAutofit/>
          </a:bodyPr>
          <a:lstStyle/>
          <a:p>
            <a:r>
              <a:rPr lang="es-ES" sz="1400" b="1" dirty="0" smtClean="0"/>
              <a:t/>
            </a:r>
            <a:br>
              <a:rPr lang="es-ES" sz="1400" b="1" dirty="0" smtClean="0"/>
            </a:br>
            <a:endParaRPr lang="es-ES" sz="1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2780928"/>
            <a:ext cx="7920880" cy="3456384"/>
          </a:xfrm>
        </p:spPr>
        <p:txBody>
          <a:bodyPr>
            <a:normAutofit/>
          </a:bodyPr>
          <a:lstStyle/>
          <a:p>
            <a:r>
              <a:rPr lang="es-ES" sz="1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ESTUDIO DE FACTIBILIDAD PARA INCREMENTAR LA CAPACIDAD INSTALADA DE UNA FÁBRICA DE POSTES DE HORMIGÓN: APLICACIÓN A ELECDOR S.A. PLANTA DE </a:t>
            </a:r>
            <a:r>
              <a:rPr lang="es-ES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QUITO</a:t>
            </a:r>
          </a:p>
          <a:p>
            <a:endParaRPr lang="es-ES" sz="1400" b="1" dirty="0" smtClean="0">
              <a:solidFill>
                <a:schemeClr val="tx1"/>
              </a:solidFill>
            </a:endParaRPr>
          </a:p>
          <a:p>
            <a:endParaRPr lang="es-ES" sz="1400" b="1" dirty="0">
              <a:solidFill>
                <a:schemeClr val="tx1"/>
              </a:solidFill>
            </a:endParaRPr>
          </a:p>
          <a:p>
            <a:r>
              <a:rPr lang="es-ES" sz="1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ING. GABRIEL ALEJANDRO VILLABLANCA ROBLES</a:t>
            </a:r>
            <a:endParaRPr lang="es-ES" sz="1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s-E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Tesis presentada como requisito previo a la obtención del grado de:</a:t>
            </a:r>
          </a:p>
          <a:p>
            <a:r>
              <a:rPr lang="es-ES" sz="1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MAGISTER EN ADMINISTRACIÓN DE LA CONSTRUCCIÓN</a:t>
            </a:r>
            <a:endParaRPr lang="es-ES" sz="1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s-ES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s-ES" sz="1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es-ES" sz="1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s-ES" sz="1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DIRECTORA: ING. VERÓNICA REA LOZANO, MDI, </a:t>
            </a:r>
            <a:r>
              <a:rPr lang="es-ES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MITE.</a:t>
            </a:r>
            <a:endParaRPr lang="es-ES" sz="1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s-ES" sz="1400" dirty="0">
              <a:solidFill>
                <a:schemeClr val="tx1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18064" t="15464" r="7828" b="55631"/>
          <a:stretch>
            <a:fillRect/>
          </a:stretch>
        </p:blipFill>
        <p:spPr bwMode="auto">
          <a:xfrm>
            <a:off x="2123728" y="1052736"/>
            <a:ext cx="498619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2051720" y="548680"/>
            <a:ext cx="5136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UNIVERSIDAD DE LAS FUERZAS ARMADAS</a:t>
            </a:r>
            <a:endParaRPr lang="es-E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785794"/>
            <a:ext cx="8186766" cy="557216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s-ES" b="1" dirty="0" smtClean="0">
                <a:solidFill>
                  <a:schemeClr val="bg1"/>
                </a:solidFill>
              </a:rPr>
              <a:t>Oferta de postes de hormigón: </a:t>
            </a:r>
            <a:r>
              <a:rPr lang="es-ES" dirty="0" smtClean="0"/>
              <a:t>Sólo se pudo estimar tendencias en base a visitas como “comprador” efectuadas a competidores.</a:t>
            </a:r>
          </a:p>
          <a:p>
            <a:pPr algn="just">
              <a:buNone/>
            </a:pPr>
            <a:endParaRPr lang="es-ES" dirty="0" smtClean="0"/>
          </a:p>
          <a:p>
            <a:pPr algn="just">
              <a:buNone/>
            </a:pPr>
            <a:r>
              <a:rPr lang="es-ES" b="1" dirty="0" smtClean="0">
                <a:solidFill>
                  <a:schemeClr val="bg1"/>
                </a:solidFill>
              </a:rPr>
              <a:t>Demanda de postes de hormigón: </a:t>
            </a:r>
            <a:r>
              <a:rPr lang="es-ES" dirty="0" smtClean="0"/>
              <a:t>Se </a:t>
            </a:r>
            <a:r>
              <a:rPr lang="es-ES" dirty="0" smtClean="0"/>
              <a:t>estimó </a:t>
            </a:r>
            <a:r>
              <a:rPr lang="es-ES" dirty="0" smtClean="0"/>
              <a:t>la demanda en base a la experiencia propia de la </a:t>
            </a:r>
            <a:r>
              <a:rPr lang="es-ES" dirty="0" smtClean="0"/>
              <a:t>empresa </a:t>
            </a:r>
            <a:r>
              <a:rPr lang="es-ES" dirty="0" smtClean="0"/>
              <a:t>y a las variables explicadas anteriormente.</a:t>
            </a:r>
          </a:p>
          <a:p>
            <a:pPr algn="just">
              <a:buNone/>
            </a:pPr>
            <a:endParaRPr lang="es-ES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s-ES" b="1" dirty="0" smtClean="0">
                <a:solidFill>
                  <a:schemeClr val="bg1"/>
                </a:solidFill>
              </a:rPr>
              <a:t>Demanda insatisfecha: </a:t>
            </a:r>
            <a:r>
              <a:rPr lang="es-ES" dirty="0" smtClean="0"/>
              <a:t>De acuerdo al análisis de la oferta y demanda se comprueba que si existe demanda insatisfecha (DI</a:t>
            </a:r>
            <a:r>
              <a:rPr lang="en-US" dirty="0" smtClean="0"/>
              <a:t>=DT-OT)      </a:t>
            </a:r>
            <a:r>
              <a:rPr lang="en-US" dirty="0" err="1" smtClean="0"/>
              <a:t>Tabla</a:t>
            </a:r>
            <a:r>
              <a:rPr lang="en-US" dirty="0" smtClean="0"/>
              <a:t> 3</a:t>
            </a:r>
            <a:endParaRPr lang="es-ES" dirty="0" smtClean="0"/>
          </a:p>
          <a:p>
            <a:pPr algn="just">
              <a:buNone/>
            </a:pP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857488" y="214290"/>
            <a:ext cx="3392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Oferta y Demanda 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7149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b="1" dirty="0" smtClean="0">
                <a:solidFill>
                  <a:schemeClr val="bg1"/>
                </a:solidFill>
              </a:rPr>
              <a:t>Estudio </a:t>
            </a:r>
            <a:r>
              <a:rPr lang="es-ES" b="1" dirty="0" smtClean="0">
                <a:solidFill>
                  <a:schemeClr val="bg1"/>
                </a:solidFill>
              </a:rPr>
              <a:t>Técnico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sz="2800" dirty="0" smtClean="0"/>
              <a:t>Con base a la estimación de la demanda insatisfecha se han analizado 2 alternativas que son las bases de este proyecto para</a:t>
            </a:r>
            <a:r>
              <a:rPr lang="en-US" sz="2800" dirty="0" smtClean="0"/>
              <a:t> </a:t>
            </a:r>
            <a:r>
              <a:rPr lang="en-US" sz="2800" dirty="0" err="1" smtClean="0"/>
              <a:t>incrementar</a:t>
            </a:r>
            <a:r>
              <a:rPr lang="en-US" sz="2800" dirty="0" smtClean="0"/>
              <a:t> la </a:t>
            </a:r>
            <a:r>
              <a:rPr lang="es-ES" sz="2800" dirty="0" smtClean="0"/>
              <a:t>capacidad</a:t>
            </a:r>
            <a:r>
              <a:rPr lang="en-US" sz="2800" dirty="0" smtClean="0"/>
              <a:t> </a:t>
            </a:r>
            <a:r>
              <a:rPr lang="en-US" sz="2800" dirty="0" err="1" smtClean="0"/>
              <a:t>instalada</a:t>
            </a:r>
            <a:r>
              <a:rPr lang="en-US" sz="2800" dirty="0" smtClean="0"/>
              <a:t> de la </a:t>
            </a:r>
            <a:r>
              <a:rPr lang="en-US" sz="2800" dirty="0" err="1" smtClean="0"/>
              <a:t>fábrica</a:t>
            </a:r>
            <a:r>
              <a:rPr lang="en-US" sz="2800" dirty="0" smtClean="0"/>
              <a:t>, </a:t>
            </a:r>
            <a:r>
              <a:rPr lang="en-US" sz="2800" dirty="0" err="1" smtClean="0"/>
              <a:t>las</a:t>
            </a:r>
            <a:r>
              <a:rPr lang="en-US" sz="2800" dirty="0" smtClean="0"/>
              <a:t> </a:t>
            </a:r>
            <a:r>
              <a:rPr lang="en-US" sz="2800" dirty="0" err="1" smtClean="0"/>
              <a:t>cuales</a:t>
            </a:r>
            <a:r>
              <a:rPr lang="en-US" sz="2800" dirty="0" smtClean="0"/>
              <a:t> se </a:t>
            </a:r>
            <a:r>
              <a:rPr lang="en-US" sz="2800" dirty="0" err="1" smtClean="0"/>
              <a:t>explicarán</a:t>
            </a:r>
            <a:r>
              <a:rPr lang="en-US" sz="2800" dirty="0" smtClean="0"/>
              <a:t> </a:t>
            </a:r>
            <a:r>
              <a:rPr lang="en-US" sz="2800" dirty="0" smtClean="0"/>
              <a:t>a </a:t>
            </a:r>
            <a:r>
              <a:rPr lang="en-US" sz="2800" dirty="0" err="1" smtClean="0"/>
              <a:t>continuación</a:t>
            </a:r>
            <a:r>
              <a:rPr lang="en-US" sz="2800" dirty="0" smtClean="0"/>
              <a:t>: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s-ES" sz="2800" dirty="0" smtClean="0"/>
          </a:p>
          <a:p>
            <a:pPr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5929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3000" b="1" dirty="0" smtClean="0">
                <a:solidFill>
                  <a:schemeClr val="bg1"/>
                </a:solidFill>
              </a:rPr>
              <a:t>Alter</a:t>
            </a:r>
            <a:r>
              <a:rPr lang="es-ES" sz="3100" b="1" dirty="0" smtClean="0">
                <a:solidFill>
                  <a:schemeClr val="bg1"/>
                </a:solidFill>
              </a:rPr>
              <a:t>nativa 1:</a:t>
            </a:r>
          </a:p>
          <a:p>
            <a:pPr>
              <a:buNone/>
            </a:pPr>
            <a:r>
              <a:rPr lang="es-ES" sz="3100" dirty="0" smtClean="0"/>
              <a:t>	Utilización de dos </a:t>
            </a:r>
            <a:r>
              <a:rPr lang="es-ES" sz="3100" dirty="0" err="1" smtClean="0"/>
              <a:t>concreteras</a:t>
            </a:r>
            <a:r>
              <a:rPr lang="es-ES" sz="3100" dirty="0" smtClean="0"/>
              <a:t> y la contratación de 11 personas más. </a:t>
            </a:r>
          </a:p>
          <a:p>
            <a:pPr>
              <a:buNone/>
            </a:pPr>
            <a:endParaRPr lang="es-ES" sz="31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s-ES" sz="3100" dirty="0" smtClean="0"/>
              <a:t>	Esto significa  2 frentes de trabajo</a:t>
            </a:r>
          </a:p>
          <a:p>
            <a:pPr algn="ctr">
              <a:buNone/>
            </a:pPr>
            <a:r>
              <a:rPr lang="es-ES" sz="3100" dirty="0" smtClean="0"/>
              <a:t>Producción máxima:</a:t>
            </a:r>
          </a:p>
          <a:p>
            <a:pPr algn="ctr">
              <a:buNone/>
            </a:pPr>
            <a:endParaRPr lang="es-ES" sz="2000" dirty="0" smtClean="0"/>
          </a:p>
          <a:p>
            <a:pPr algn="ctr">
              <a:buNone/>
            </a:pPr>
            <a:endParaRPr lang="es-ES" sz="2000" dirty="0" smtClean="0"/>
          </a:p>
          <a:p>
            <a:pPr algn="ctr"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>
              <a:solidFill>
                <a:schemeClr val="bg1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142976" y="4071942"/>
          <a:ext cx="6643734" cy="2071702"/>
        </p:xfrm>
        <a:graphic>
          <a:graphicData uri="http://schemas.openxmlformats.org/drawingml/2006/table">
            <a:tbl>
              <a:tblPr/>
              <a:tblGrid>
                <a:gridCol w="3280170"/>
                <a:gridCol w="3363564"/>
              </a:tblGrid>
              <a:tr h="41023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Concretera Piccini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Concretera Silla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23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0:19:30 Horas/Poste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0:30:00 Horas/Poste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23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     Postes/día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     Postes/día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238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Total: 36 Postes (de 12 m y 500 Kg CR)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3075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792 postes al mes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dirty="0" smtClean="0">
                <a:solidFill>
                  <a:schemeClr val="bg1"/>
                </a:solidFill>
              </a:rPr>
              <a:t>Alternativa 2:</a:t>
            </a:r>
          </a:p>
          <a:p>
            <a:pPr>
              <a:buNone/>
            </a:pPr>
            <a:r>
              <a:rPr lang="es-ES" dirty="0" smtClean="0"/>
              <a:t>	</a:t>
            </a:r>
            <a:r>
              <a:rPr lang="es-ES" sz="3100" dirty="0" smtClean="0"/>
              <a:t>Utilización de la concretera Piccini, una bomba de hormigón y la contratación de  3 personas más.</a:t>
            </a:r>
          </a:p>
          <a:p>
            <a:pPr>
              <a:buNone/>
            </a:pPr>
            <a:endParaRPr lang="es-ES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s-ES" dirty="0" smtClean="0"/>
              <a:t>	</a:t>
            </a:r>
          </a:p>
          <a:p>
            <a:pPr algn="ctr">
              <a:buNone/>
            </a:pP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142976" y="3000372"/>
          <a:ext cx="6786610" cy="2643205"/>
        </p:xfrm>
        <a:graphic>
          <a:graphicData uri="http://schemas.openxmlformats.org/drawingml/2006/table">
            <a:tbl>
              <a:tblPr/>
              <a:tblGrid>
                <a:gridCol w="3424627"/>
                <a:gridCol w="3361983"/>
              </a:tblGrid>
              <a:tr h="523407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E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Producción máxima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23407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0:10:30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Horas/Poste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407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Postes/día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407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E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880 postes al mes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49577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E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(Postes de 12 m y 500 Kg CR)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b="1" dirty="0" smtClean="0">
                <a:solidFill>
                  <a:schemeClr val="bg1"/>
                </a:solidFill>
              </a:rPr>
              <a:t>Si las dos alternativas no son viables se tomaría la situación Actual:</a:t>
            </a:r>
          </a:p>
          <a:p>
            <a:pPr algn="just">
              <a:buNone/>
            </a:pPr>
            <a:r>
              <a:rPr lang="es-ES" dirty="0" smtClean="0"/>
              <a:t>	Significa trabajar con la concretera Piccini actual y con la plantilla de personal existente, obteniendo un tope de producción de:</a:t>
            </a:r>
          </a:p>
          <a:p>
            <a:pPr algn="ctr">
              <a:buNone/>
            </a:pP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071538" y="3357562"/>
          <a:ext cx="7000924" cy="2928959"/>
        </p:xfrm>
        <a:graphic>
          <a:graphicData uri="http://schemas.openxmlformats.org/drawingml/2006/table">
            <a:tbl>
              <a:tblPr/>
              <a:tblGrid>
                <a:gridCol w="3532774"/>
                <a:gridCol w="3468150"/>
              </a:tblGrid>
              <a:tr h="579992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ES" sz="3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Producción máxima: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79992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0:19:30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Horas/Poste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992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ES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 postes día por 22 días al mes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79992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ES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484 postes al mes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08991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ES" sz="3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(Postes de 12 m y 500 CR)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348" y="1785926"/>
            <a:ext cx="7572428" cy="250032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dirty="0" smtClean="0"/>
              <a:t>	La producción esperada es de un 60% de la capacidad instalada en el año 1 y va creciendo a 70%, 80%, 90% hasta 100% en el quinto año.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928794" y="1000108"/>
            <a:ext cx="5500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Programaci</a:t>
            </a:r>
            <a:r>
              <a:rPr lang="es-ES" sz="3200" b="1" dirty="0" smtClean="0">
                <a:solidFill>
                  <a:schemeClr val="bg1"/>
                </a:solidFill>
              </a:rPr>
              <a:t>ó</a:t>
            </a:r>
            <a:r>
              <a:rPr lang="en-US" sz="3200" b="1" dirty="0" smtClean="0">
                <a:solidFill>
                  <a:schemeClr val="bg1"/>
                </a:solidFill>
              </a:rPr>
              <a:t>n de la </a:t>
            </a:r>
            <a:r>
              <a:rPr lang="en-US" sz="3200" b="1" dirty="0" err="1" smtClean="0">
                <a:solidFill>
                  <a:schemeClr val="bg1"/>
                </a:solidFill>
              </a:rPr>
              <a:t>Producción</a:t>
            </a:r>
            <a:endParaRPr lang="es-E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chemeClr val="bg1"/>
                </a:solidFill>
              </a:rPr>
              <a:t>Comparación de la producción programada</a:t>
            </a:r>
            <a:endParaRPr lang="es-ES" sz="32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6341" y="928670"/>
            <a:ext cx="7817141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8596" y="1500174"/>
            <a:ext cx="81439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/>
              <a:t>Los ingresos esperados se han calculado con el precio de $ 250 sin IVA del poste de 12  m y 500 Kg de CR, que ha estado vigente hasta la presente fecha.</a:t>
            </a:r>
          </a:p>
          <a:p>
            <a:r>
              <a:rPr lang="es-ES" sz="2800" dirty="0" smtClean="0"/>
              <a:t> </a:t>
            </a:r>
          </a:p>
          <a:p>
            <a:r>
              <a:rPr lang="es-ES" sz="2800" dirty="0" smtClean="0"/>
              <a:t>Para los 5 años siguientes se ha mantenido este valor, a pesar de que los costos se han proyectado con un 6% de crecimiento anual.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Estudio Financiero y Evaluación</a:t>
            </a:r>
            <a:endParaRPr lang="es-E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85720" y="2143116"/>
          <a:ext cx="8358243" cy="4286280"/>
        </p:xfrm>
        <a:graphic>
          <a:graphicData uri="http://schemas.openxmlformats.org/drawingml/2006/table">
            <a:tbl>
              <a:tblPr/>
              <a:tblGrid>
                <a:gridCol w="2023575"/>
                <a:gridCol w="1055778"/>
                <a:gridCol w="1055778"/>
                <a:gridCol w="1055778"/>
                <a:gridCol w="1055778"/>
                <a:gridCol w="1055778"/>
                <a:gridCol w="1055778"/>
              </a:tblGrid>
              <a:tr h="714380">
                <a:tc>
                  <a:txBody>
                    <a:bodyPr/>
                    <a:lstStyle/>
                    <a:p>
                      <a:pPr algn="l" fontAlgn="b"/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Dólares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pPr algn="just" fontAlgn="b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Años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algn="just" fontAlgn="b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Alternativa </a:t>
                      </a:r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Actual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256.830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256.830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256.830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256.830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256.830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algn="just" fontAlgn="b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Alternativa </a:t>
                      </a:r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-61.000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256.539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298.889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341.238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383.588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425.938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algn="just" fontAlgn="b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Alternativa </a:t>
                      </a:r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-121.000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369.352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426.307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460.480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460.480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460.480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 gridSpan="7">
                  <a:txBody>
                    <a:bodyPr/>
                    <a:lstStyle/>
                    <a:p>
                      <a:pPr algn="ctr" fontAlgn="b"/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2786050" y="1214422"/>
            <a:ext cx="3756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s-ES" sz="2800" b="1" dirty="0" smtClean="0">
                <a:solidFill>
                  <a:schemeClr val="bg1"/>
                </a:solidFill>
              </a:rPr>
              <a:t>FNC:  Flujo Neto de Caja</a:t>
            </a:r>
            <a:endParaRPr lang="es-E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28596" y="1785926"/>
          <a:ext cx="7929618" cy="3595710"/>
        </p:xfrm>
        <a:graphic>
          <a:graphicData uri="http://schemas.openxmlformats.org/drawingml/2006/table">
            <a:tbl>
              <a:tblPr/>
              <a:tblGrid>
                <a:gridCol w="1919802"/>
                <a:gridCol w="1001636"/>
                <a:gridCol w="1001636"/>
                <a:gridCol w="1001636"/>
                <a:gridCol w="1001636"/>
                <a:gridCol w="1001636"/>
                <a:gridCol w="1001636"/>
              </a:tblGrid>
              <a:tr h="595317">
                <a:tc>
                  <a:txBody>
                    <a:bodyPr/>
                    <a:lstStyle/>
                    <a:p>
                      <a:pPr algn="l" fontAlgn="b"/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Dólares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95317">
                <a:tc>
                  <a:txBody>
                    <a:bodyPr/>
                    <a:lstStyle/>
                    <a:p>
                      <a:pPr algn="just" fontAlgn="b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Años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317">
                <a:tc>
                  <a:txBody>
                    <a:bodyPr/>
                    <a:lstStyle/>
                    <a:p>
                      <a:pPr algn="just" fontAlgn="b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Alternativa Actual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229.661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205.366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183.641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164.215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146.843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317">
                <a:tc>
                  <a:txBody>
                    <a:bodyPr/>
                    <a:lstStyle/>
                    <a:p>
                      <a:pPr algn="just" fontAlgn="b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Alternativa </a:t>
                      </a:r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-61.000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229.401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238.997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243.996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245.263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243.531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317">
                <a:tc>
                  <a:txBody>
                    <a:bodyPr/>
                    <a:lstStyle/>
                    <a:p>
                      <a:pPr algn="just" fontAlgn="b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Alternativa </a:t>
                      </a:r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-121.000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252.828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263.117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268.401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269.622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267.581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31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FNA: Flujo Neto de Caja Actualizado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1714480" y="785794"/>
            <a:ext cx="55794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s-ES" sz="2800" b="1" dirty="0" smtClean="0">
                <a:solidFill>
                  <a:schemeClr val="bg1"/>
                </a:solidFill>
              </a:rPr>
              <a:t>FNA:  Flujo Neto de Caja Actualizado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28596" y="5572140"/>
            <a:ext cx="3668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0000"/>
                </a:solidFill>
              </a:rPr>
              <a:t>FNA: FNC * Factor de descuento (</a:t>
            </a:r>
            <a:r>
              <a:rPr lang="es-ES" b="1" dirty="0" err="1" smtClean="0">
                <a:solidFill>
                  <a:srgbClr val="000000"/>
                </a:solidFill>
              </a:rPr>
              <a:t>fd</a:t>
            </a:r>
            <a:r>
              <a:rPr lang="es-ES" b="1" dirty="0" smtClean="0">
                <a:solidFill>
                  <a:srgbClr val="000000"/>
                </a:solidFill>
              </a:rPr>
              <a:t>) </a:t>
            </a:r>
            <a:endParaRPr lang="es-ES" b="1" dirty="0"/>
          </a:p>
        </p:txBody>
      </p:sp>
      <p:sp>
        <p:nvSpPr>
          <p:cNvPr id="8" name="7 Rectángulo"/>
          <p:cNvSpPr/>
          <p:nvPr/>
        </p:nvSpPr>
        <p:spPr>
          <a:xfrm>
            <a:off x="5429256" y="5572140"/>
            <a:ext cx="1539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 smtClean="0">
                <a:solidFill>
                  <a:srgbClr val="000000"/>
                </a:solidFill>
              </a:rPr>
              <a:t>fd</a:t>
            </a:r>
            <a:r>
              <a:rPr lang="es-ES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= 1/(1+i)^n</a:t>
            </a:r>
            <a:r>
              <a:rPr lang="es-ES" b="1" dirty="0" smtClean="0">
                <a:solidFill>
                  <a:srgbClr val="000000"/>
                </a:solidFill>
              </a:rPr>
              <a:t> </a:t>
            </a:r>
            <a:endParaRPr lang="es-ES" b="1" dirty="0"/>
          </a:p>
        </p:txBody>
      </p:sp>
      <p:sp>
        <p:nvSpPr>
          <p:cNvPr id="9" name="8 Rectángulo"/>
          <p:cNvSpPr/>
          <p:nvPr/>
        </p:nvSpPr>
        <p:spPr>
          <a:xfrm>
            <a:off x="428596" y="6000768"/>
            <a:ext cx="3541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0000"/>
                </a:solidFill>
              </a:rPr>
              <a:t>Tasa de descuento </a:t>
            </a:r>
            <a:r>
              <a:rPr lang="es-ES" b="1" dirty="0" smtClean="0">
                <a:solidFill>
                  <a:srgbClr val="000000"/>
                </a:solidFill>
              </a:rPr>
              <a:t>i </a:t>
            </a:r>
            <a:r>
              <a:rPr lang="en-US" b="1" dirty="0" smtClean="0">
                <a:solidFill>
                  <a:srgbClr val="000000"/>
                </a:solidFill>
              </a:rPr>
              <a:t>= </a:t>
            </a:r>
            <a:r>
              <a:rPr lang="en-US" b="1" dirty="0" smtClean="0">
                <a:solidFill>
                  <a:srgbClr val="000000"/>
                </a:solidFill>
              </a:rPr>
              <a:t>11,83% </a:t>
            </a:r>
            <a:r>
              <a:rPr lang="en-US" b="1" dirty="0" err="1" smtClean="0">
                <a:solidFill>
                  <a:srgbClr val="000000"/>
                </a:solidFill>
              </a:rPr>
              <a:t>anual</a:t>
            </a:r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429256" y="5929330"/>
            <a:ext cx="129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0000"/>
                </a:solidFill>
              </a:rPr>
              <a:t>n= 1,2,3,4,5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INTRODUCCIÓN</a:t>
            </a:r>
            <a:endParaRPr lang="es-ES" sz="3200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00109"/>
            <a:ext cx="8229600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b="1" dirty="0" smtClean="0">
                <a:solidFill>
                  <a:schemeClr val="bg1"/>
                </a:solidFill>
              </a:rPr>
              <a:t>¿Por qué se escogió el presente trabajo?</a:t>
            </a:r>
          </a:p>
        </p:txBody>
      </p:sp>
      <p:graphicFrame>
        <p:nvGraphicFramePr>
          <p:cNvPr id="6" name="5 Diagrama"/>
          <p:cNvGraphicFramePr/>
          <p:nvPr/>
        </p:nvGraphicFramePr>
        <p:xfrm>
          <a:off x="785786" y="1857364"/>
          <a:ext cx="7715304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428605"/>
            <a:ext cx="8229600" cy="13573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b="1" dirty="0" smtClean="0">
                <a:solidFill>
                  <a:schemeClr val="bg1"/>
                </a:solidFill>
              </a:rPr>
              <a:t>Ingresos proyectados con la Alternativa 2 </a:t>
            </a:r>
          </a:p>
          <a:p>
            <a:pPr>
              <a:buNone/>
            </a:pPr>
            <a:r>
              <a:rPr lang="es-ES" b="1" dirty="0" smtClean="0">
                <a:solidFill>
                  <a:schemeClr val="bg1"/>
                </a:solidFill>
              </a:rPr>
              <a:t>	                        millones de dólares 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85722" y="1785926"/>
          <a:ext cx="8572559" cy="3714776"/>
        </p:xfrm>
        <a:graphic>
          <a:graphicData uri="http://schemas.openxmlformats.org/drawingml/2006/table">
            <a:tbl>
              <a:tblPr/>
              <a:tblGrid>
                <a:gridCol w="3071832"/>
                <a:gridCol w="1071570"/>
                <a:gridCol w="1143008"/>
                <a:gridCol w="1071570"/>
                <a:gridCol w="1143008"/>
                <a:gridCol w="1071571"/>
              </a:tblGrid>
              <a:tr h="88071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2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Años </a:t>
                      </a:r>
                    </a:p>
                  </a:txBody>
                  <a:tcPr marL="3429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071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2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Postes/año (</a:t>
                      </a:r>
                      <a:r>
                        <a:rPr lang="es-ES" sz="2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unid.) </a:t>
                      </a:r>
                      <a:endParaRPr lang="es-ES" sz="2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29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7.392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8.448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9.504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10.560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6678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Ingresos brutos  </a:t>
                      </a:r>
                      <a:r>
                        <a:rPr lang="es-ES" sz="2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($)</a:t>
                      </a:r>
                      <a:endParaRPr lang="es-ES" sz="2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29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1,58</a:t>
                      </a:r>
                      <a:endParaRPr lang="es-ES" sz="2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1,84</a:t>
                      </a:r>
                      <a:endParaRPr lang="es-ES" sz="2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2,11</a:t>
                      </a:r>
                      <a:endParaRPr lang="es-ES" sz="2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2,37</a:t>
                      </a:r>
                      <a:endParaRPr lang="es-ES" sz="2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2,64</a:t>
                      </a:r>
                      <a:endParaRPr lang="es-ES" sz="2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6678">
                <a:tc gridSpan="6">
                  <a:txBody>
                    <a:bodyPr/>
                    <a:lstStyle/>
                    <a:p>
                      <a:pPr algn="ctr" rtl="0" fontAlgn="b"/>
                      <a:r>
                        <a:rPr lang="es-ES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Precio de $ 250 el poste de 12 m y 500 </a:t>
                      </a:r>
                      <a:r>
                        <a:rPr lang="es-ES" sz="2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Kg. </a:t>
                      </a:r>
                      <a:r>
                        <a:rPr lang="es-ES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</a:t>
                      </a:r>
                      <a:r>
                        <a:rPr lang="es-ES" sz="2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CR </a:t>
                      </a:r>
                      <a:endParaRPr lang="es-ES" sz="2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Costos de Operación Mensuales por poste (Primer año) Alternativa 2 al 60 % de la capacidad máxima</a:t>
            </a: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728" t="32515" r="26927" b="21711"/>
          <a:stretch>
            <a:fillRect/>
          </a:stretch>
        </p:blipFill>
        <p:spPr bwMode="auto">
          <a:xfrm>
            <a:off x="642910" y="1928802"/>
            <a:ext cx="785157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es-ES" sz="3600" b="1" dirty="0" smtClean="0">
                <a:solidFill>
                  <a:schemeClr val="bg1"/>
                </a:solidFill>
              </a:rPr>
              <a:t/>
            </a:r>
            <a:br>
              <a:rPr lang="es-ES" sz="3600" b="1" dirty="0" smtClean="0">
                <a:solidFill>
                  <a:schemeClr val="bg1"/>
                </a:solidFill>
              </a:rPr>
            </a:br>
            <a:r>
              <a:rPr lang="es-ES" sz="3600" b="1" dirty="0" smtClean="0">
                <a:solidFill>
                  <a:schemeClr val="bg1"/>
                </a:solidFill>
              </a:rPr>
              <a:t/>
            </a:r>
            <a:br>
              <a:rPr lang="es-ES" sz="3600" b="1" dirty="0" smtClean="0">
                <a:solidFill>
                  <a:schemeClr val="bg1"/>
                </a:solidFill>
              </a:rPr>
            </a:br>
            <a:r>
              <a:rPr lang="es-ES" sz="3600" b="1" dirty="0" smtClean="0">
                <a:solidFill>
                  <a:schemeClr val="bg1"/>
                </a:solidFill>
              </a:rPr>
              <a:t>Costos de Operación años 1 al 5 Alternativa 2</a:t>
            </a:r>
            <a:br>
              <a:rPr lang="es-ES" sz="3600" b="1" dirty="0" smtClean="0">
                <a:solidFill>
                  <a:schemeClr val="bg1"/>
                </a:solidFill>
              </a:rPr>
            </a:br>
            <a:r>
              <a:rPr lang="es-ES" sz="3600" b="1" dirty="0" smtClean="0">
                <a:solidFill>
                  <a:schemeClr val="bg1"/>
                </a:solidFill>
              </a:rPr>
              <a:t>en Dólares</a:t>
            </a:r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940" t="49877" r="13616" b="35917"/>
          <a:stretch>
            <a:fillRect/>
          </a:stretch>
        </p:blipFill>
        <p:spPr bwMode="auto">
          <a:xfrm>
            <a:off x="428596" y="2071678"/>
            <a:ext cx="82296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Rubros de Inversión Alternativa 2 </a:t>
            </a:r>
            <a:endParaRPr lang="es-ES" sz="3200" dirty="0">
              <a:solidFill>
                <a:schemeClr val="bg1"/>
              </a:solidFill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08988"/>
            <a:ext cx="8248732" cy="457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Flujo de Caja Alternativa 2</a:t>
            </a:r>
            <a:endParaRPr lang="es-ES" sz="3200" dirty="0">
              <a:solidFill>
                <a:schemeClr val="bg1"/>
              </a:solidFill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19468"/>
            <a:ext cx="8678860" cy="50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s-ES" sz="2800" b="1" dirty="0" smtClean="0"/>
              <a:t>Comparación de Flujos de Caja en dólares años 0 al 5 </a:t>
            </a:r>
            <a:endParaRPr lang="es-ES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3066" y="1214422"/>
            <a:ext cx="8180281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chemeClr val="bg1"/>
                </a:solidFill>
              </a:rPr>
              <a:t>Indicadores de las 3 alternativas</a:t>
            </a:r>
            <a:endParaRPr lang="es-ES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268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653655">
                <a:tc>
                  <a:txBody>
                    <a:bodyPr/>
                    <a:lstStyle/>
                    <a:p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chemeClr val="bg1"/>
                          </a:solidFill>
                        </a:rPr>
                        <a:t>NHN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chemeClr val="bg1"/>
                          </a:solidFill>
                        </a:rPr>
                        <a:t>Alternativa</a:t>
                      </a:r>
                      <a:r>
                        <a:rPr lang="es-ES" sz="2400" baseline="0" dirty="0" smtClean="0">
                          <a:solidFill>
                            <a:schemeClr val="bg1"/>
                          </a:solidFill>
                        </a:rPr>
                        <a:t> 1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chemeClr val="bg1"/>
                          </a:solidFill>
                        </a:rPr>
                        <a:t>Alternativa 2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53655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VAN (Dólares)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929.727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1.140.188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1.200.549</a:t>
                      </a:r>
                      <a:endParaRPr lang="es-ES" sz="2400" dirty="0"/>
                    </a:p>
                  </a:txBody>
                  <a:tcPr/>
                </a:tc>
              </a:tr>
              <a:tr h="653655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TIR 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n/a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436%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248%</a:t>
                      </a:r>
                      <a:endParaRPr lang="es-ES" sz="2400" dirty="0"/>
                    </a:p>
                  </a:txBody>
                  <a:tcPr/>
                </a:tc>
              </a:tr>
              <a:tr h="653655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PRC (meses)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n/a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3,2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5,7</a:t>
                      </a:r>
                      <a:endParaRPr lang="es-ES" sz="2400" dirty="0"/>
                    </a:p>
                  </a:txBody>
                  <a:tcPr/>
                </a:tc>
              </a:tr>
              <a:tr h="653655">
                <a:tc gridSpan="4">
                  <a:txBody>
                    <a:bodyPr/>
                    <a:lstStyle/>
                    <a:p>
                      <a:r>
                        <a:rPr lang="en-US" sz="2400" dirty="0" err="1" smtClean="0"/>
                        <a:t>Tasa</a:t>
                      </a:r>
                      <a:r>
                        <a:rPr lang="en-US" sz="2400" baseline="0" dirty="0" smtClean="0"/>
                        <a:t> de </a:t>
                      </a:r>
                      <a:r>
                        <a:rPr lang="en-US" sz="2400" baseline="0" dirty="0" err="1" smtClean="0"/>
                        <a:t>descuento</a:t>
                      </a:r>
                      <a:r>
                        <a:rPr lang="en-US" sz="2400" baseline="0" dirty="0" smtClean="0"/>
                        <a:t> = 11,83% </a:t>
                      </a:r>
                      <a:r>
                        <a:rPr lang="en-US" sz="2400" baseline="0" dirty="0" err="1" smtClean="0"/>
                        <a:t>anual</a:t>
                      </a:r>
                      <a:r>
                        <a:rPr lang="en-US" sz="2400" baseline="0" dirty="0" smtClean="0"/>
                        <a:t> (</a:t>
                      </a:r>
                      <a:r>
                        <a:rPr lang="en-US" sz="2400" baseline="0" dirty="0" err="1" smtClean="0"/>
                        <a:t>Tasa</a:t>
                      </a:r>
                      <a:r>
                        <a:rPr lang="en-US" sz="2400" baseline="0" dirty="0" smtClean="0"/>
                        <a:t> de </a:t>
                      </a:r>
                      <a:r>
                        <a:rPr lang="en-US" sz="2400" baseline="0" dirty="0" err="1" smtClean="0"/>
                        <a:t>préstamos</a:t>
                      </a:r>
                      <a:r>
                        <a:rPr lang="en-US" sz="2400" baseline="0" dirty="0" smtClean="0"/>
                        <a:t>  PYMES)</a:t>
                      </a:r>
                      <a:endParaRPr lang="es-E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500034" y="5143512"/>
            <a:ext cx="3927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PYMES: </a:t>
            </a:r>
            <a:r>
              <a:rPr lang="en-US" dirty="0" err="1" smtClean="0"/>
              <a:t>Pequeñas</a:t>
            </a:r>
            <a:r>
              <a:rPr lang="en-US" dirty="0" smtClean="0"/>
              <a:t> y </a:t>
            </a:r>
            <a:r>
              <a:rPr lang="en-US" dirty="0" err="1" smtClean="0"/>
              <a:t>medianas</a:t>
            </a:r>
            <a:r>
              <a:rPr lang="en-US" dirty="0" smtClean="0"/>
              <a:t> </a:t>
            </a:r>
            <a:r>
              <a:rPr lang="en-US" dirty="0" err="1" smtClean="0"/>
              <a:t>empresas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Obtención del VAN y TIR diferencial</a:t>
            </a:r>
            <a:endParaRPr lang="es-ES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00034" y="1500174"/>
          <a:ext cx="8229599" cy="385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718"/>
                <a:gridCol w="1143008"/>
                <a:gridCol w="1055245"/>
                <a:gridCol w="1175657"/>
                <a:gridCol w="1175657"/>
                <a:gridCol w="1175657"/>
                <a:gridCol w="1175657"/>
              </a:tblGrid>
              <a:tr h="64294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Años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0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2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3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4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5</a:t>
                      </a:r>
                      <a:endParaRPr lang="es-ES" sz="2400" dirty="0"/>
                    </a:p>
                  </a:txBody>
                  <a:tcPr/>
                </a:tc>
              </a:tr>
              <a:tr h="642940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FNA  </a:t>
                      </a:r>
                      <a:r>
                        <a:rPr lang="es-ES" sz="1800" dirty="0" err="1" smtClean="0"/>
                        <a:t>Alt</a:t>
                      </a:r>
                      <a:r>
                        <a:rPr lang="es-ES" sz="1800" dirty="0" smtClean="0"/>
                        <a:t>. 2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-121.000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282.737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329.053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375.369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421.685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468.002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42940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FNA  </a:t>
                      </a:r>
                      <a:r>
                        <a:rPr lang="es-ES" sz="1800" dirty="0" err="1" smtClean="0"/>
                        <a:t>Alt</a:t>
                      </a:r>
                      <a:r>
                        <a:rPr lang="es-ES" sz="1800" dirty="0" smtClean="0"/>
                        <a:t>. 1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-61.000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256.539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298.889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341.238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383.588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425.938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42940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FNA incremental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-60.000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26.198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30.164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34.131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38.097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42.064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42940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VAN incremental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60.360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42940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TIR incremental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44%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2643174" y="5429264"/>
            <a:ext cx="2928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FNA: </a:t>
            </a:r>
            <a:r>
              <a:rPr lang="en-US" dirty="0" err="1" smtClean="0"/>
              <a:t>Flujo</a:t>
            </a:r>
            <a:r>
              <a:rPr lang="en-US" dirty="0" smtClean="0"/>
              <a:t> </a:t>
            </a:r>
            <a:r>
              <a:rPr lang="en-US" dirty="0" err="1" smtClean="0"/>
              <a:t>neto</a:t>
            </a:r>
            <a:r>
              <a:rPr lang="en-US" dirty="0" smtClean="0"/>
              <a:t> </a:t>
            </a:r>
            <a:r>
              <a:rPr lang="en-US" dirty="0" err="1" smtClean="0"/>
              <a:t>actualizado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2928926" y="928670"/>
            <a:ext cx="371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Flujo </a:t>
            </a:r>
            <a:r>
              <a:rPr lang="es-ES" sz="2800" b="1" dirty="0" smtClean="0">
                <a:solidFill>
                  <a:schemeClr val="bg1"/>
                </a:solidFill>
              </a:rPr>
              <a:t>Neto </a:t>
            </a:r>
            <a:r>
              <a:rPr lang="es-ES" sz="2800" b="1" dirty="0" smtClean="0">
                <a:solidFill>
                  <a:schemeClr val="bg1"/>
                </a:solidFill>
              </a:rPr>
              <a:t>Actualizado </a:t>
            </a:r>
            <a:endParaRPr lang="es-E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Flujo de caja alternativa 2 con Sensibilidad Adversa </a:t>
            </a:r>
            <a:br>
              <a:rPr lang="es-ES" sz="2800" b="1" dirty="0" smtClean="0">
                <a:solidFill>
                  <a:schemeClr val="bg1"/>
                </a:solidFill>
              </a:rPr>
            </a:br>
            <a:r>
              <a:rPr lang="es-ES" sz="2800" b="1" dirty="0" smtClean="0">
                <a:solidFill>
                  <a:schemeClr val="bg1"/>
                </a:solidFill>
              </a:rPr>
              <a:t>(De la Tabla 49)</a:t>
            </a:r>
            <a:endParaRPr lang="es-E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357311"/>
          <a:ext cx="8229599" cy="37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7572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bg1"/>
                          </a:solidFill>
                        </a:rPr>
                        <a:t>Años</a:t>
                      </a: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/>
                </a:tc>
              </a:tr>
              <a:tr h="757240">
                <a:tc>
                  <a:txBody>
                    <a:bodyPr/>
                    <a:lstStyle/>
                    <a:p>
                      <a:r>
                        <a:rPr lang="es-ES" dirty="0" smtClean="0"/>
                        <a:t>FNA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-121.000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107.705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111.718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113.677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113.971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112.931</a:t>
                      </a:r>
                      <a:endParaRPr lang="es-ES" dirty="0"/>
                    </a:p>
                  </a:txBody>
                  <a:tcPr/>
                </a:tc>
              </a:tr>
              <a:tr h="757240">
                <a:tc>
                  <a:txBody>
                    <a:bodyPr/>
                    <a:lstStyle/>
                    <a:p>
                      <a:r>
                        <a:rPr lang="es-ES" dirty="0" smtClean="0"/>
                        <a:t>VAN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439.004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</a:tr>
              <a:tr h="757240">
                <a:tc>
                  <a:txBody>
                    <a:bodyPr/>
                    <a:lstStyle/>
                    <a:p>
                      <a:r>
                        <a:rPr lang="es-ES" dirty="0" smtClean="0"/>
                        <a:t>TIR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109,29%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</a:tr>
              <a:tr h="7572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428596" y="5357826"/>
            <a:ext cx="7715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/>
              <a:t>Producción menor en un 10% a la anotada en cada uno de los años</a:t>
            </a:r>
          </a:p>
          <a:p>
            <a:r>
              <a:rPr lang="es-ES" sz="2000" dirty="0" smtClean="0"/>
              <a:t>Costos aumentan en 10% en cada uno de los años</a:t>
            </a:r>
          </a:p>
          <a:p>
            <a:r>
              <a:rPr lang="es-ES" sz="2000" dirty="0" smtClean="0"/>
              <a:t>El precio se mantiene constante a pesar de la </a:t>
            </a:r>
            <a:r>
              <a:rPr lang="es-ES" sz="2000" dirty="0" smtClean="0"/>
              <a:t>posibilidad de </a:t>
            </a:r>
            <a:r>
              <a:rPr lang="es-ES" sz="2000" dirty="0" smtClean="0"/>
              <a:t>incremento 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CONCLUSIONES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28670"/>
            <a:ext cx="8329642" cy="571504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El Estudio de Factibilidad muestra que la Alternativa 2 es factible y </a:t>
            </a:r>
            <a:r>
              <a:rPr lang="es-ES" sz="2800" dirty="0" smtClean="0"/>
              <a:t>es la más </a:t>
            </a:r>
            <a:r>
              <a:rPr lang="es-ES" sz="2800" dirty="0" smtClean="0"/>
              <a:t>rentable ya que los respectivos indicadores financieros lo </a:t>
            </a:r>
            <a:r>
              <a:rPr lang="es-ES" sz="2800" dirty="0" smtClean="0"/>
              <a:t>demuestran.</a:t>
            </a:r>
            <a:endParaRPr lang="es-ES" sz="2800" dirty="0" smtClean="0"/>
          </a:p>
          <a:p>
            <a:r>
              <a:rPr lang="es-ES" sz="2800" dirty="0" smtClean="0"/>
              <a:t>Existe una demanda insatisfecha significativa que justifica la ampliación de la capacidad instalada.</a:t>
            </a:r>
          </a:p>
          <a:p>
            <a:r>
              <a:rPr lang="es-ES" sz="2800" dirty="0" smtClean="0"/>
              <a:t>La Inversión necesaria es reducida en comparación con los ingresos que pueden generarse.</a:t>
            </a:r>
          </a:p>
          <a:p>
            <a:r>
              <a:rPr lang="es-ES" sz="2800" dirty="0" smtClean="0"/>
              <a:t>Sometido a una sensibilidad adversa el proyecto continúa siendo rentable.</a:t>
            </a:r>
          </a:p>
          <a:p>
            <a:r>
              <a:rPr lang="es-ES" sz="2800" dirty="0" smtClean="0"/>
              <a:t>Es necesario investigar otras alternativas tecnológicas. 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/>
        </p:nvGraphicFramePr>
        <p:xfrm>
          <a:off x="928662" y="928670"/>
          <a:ext cx="7358114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Rectángulo"/>
          <p:cNvSpPr/>
          <p:nvPr/>
        </p:nvSpPr>
        <p:spPr>
          <a:xfrm>
            <a:off x="1000100" y="357166"/>
            <a:ext cx="70723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sz="3200" b="1" dirty="0" smtClean="0">
                <a:solidFill>
                  <a:schemeClr val="bg1"/>
                </a:solidFill>
              </a:rPr>
              <a:t>¿Cuál es la relación entre ELECNOR y ELECDOR?</a:t>
            </a:r>
          </a:p>
        </p:txBody>
      </p:sp>
      <p:sp>
        <p:nvSpPr>
          <p:cNvPr id="9" name="8 Rectángulo"/>
          <p:cNvSpPr/>
          <p:nvPr/>
        </p:nvSpPr>
        <p:spPr>
          <a:xfrm>
            <a:off x="785787" y="5214950"/>
            <a:ext cx="7072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/>
              <a:t>ELECDOR S.A pertenece a una de las 80 filiales, creada el 15 de Octubre de 1976.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RECOMENDACIONES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r>
              <a:rPr lang="es-ES" sz="2400" dirty="0" smtClean="0"/>
              <a:t>Implementar el proyecto debido a la rentabilidad que se obtendría.</a:t>
            </a:r>
          </a:p>
          <a:p>
            <a:r>
              <a:rPr lang="es-ES" sz="2400" dirty="0" smtClean="0"/>
              <a:t>Crear una base de datos digital con información relevante de los clientes.</a:t>
            </a:r>
          </a:p>
          <a:p>
            <a:r>
              <a:rPr lang="es-ES" sz="2400" dirty="0" smtClean="0"/>
              <a:t>La metodología empleada se puede utilizar en proyectos similares para analizar más de una alternativa.</a:t>
            </a:r>
          </a:p>
          <a:p>
            <a:r>
              <a:rPr lang="es-ES" sz="2400" dirty="0" smtClean="0"/>
              <a:t>Cuando se producen discrepancias entre VAN y TIR siempre se debe elegir la de mayor VAN.</a:t>
            </a:r>
          </a:p>
          <a:p>
            <a:r>
              <a:rPr lang="es-ES" sz="2400" dirty="0" smtClean="0"/>
              <a:t>El uso de técnicas sencillas de simulación permite </a:t>
            </a:r>
            <a:r>
              <a:rPr lang="es-ES" sz="2400" dirty="0" smtClean="0"/>
              <a:t>un </a:t>
            </a:r>
            <a:r>
              <a:rPr lang="es-ES" sz="2400" dirty="0" smtClean="0"/>
              <a:t>mayor nivel de confianza en los </a:t>
            </a:r>
            <a:r>
              <a:rPr lang="es-ES" sz="2400" dirty="0" smtClean="0"/>
              <a:t>resultados obtenidos.</a:t>
            </a:r>
            <a:endParaRPr lang="es-ES" sz="2400" dirty="0" smtClean="0"/>
          </a:p>
          <a:p>
            <a:r>
              <a:rPr lang="es-ES" sz="2400" dirty="0" smtClean="0"/>
              <a:t>Investigar en ELECNOR de España otras opciones tecnológicas de mayor productividad.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143108" y="1928802"/>
            <a:ext cx="50006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GRACIAS</a:t>
            </a:r>
            <a:endParaRPr lang="es-ES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Mercado del proyecto</a:t>
            </a:r>
            <a:endParaRPr lang="es-E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857224" y="928670"/>
          <a:ext cx="7572428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/>
          <p:nvPr/>
        </p:nvSpPr>
        <p:spPr>
          <a:xfrm>
            <a:off x="1142976" y="4857760"/>
            <a:ext cx="571504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s-ES" sz="2300" dirty="0" smtClean="0"/>
              <a:t>  Empresa Eléctrica Quito</a:t>
            </a:r>
          </a:p>
          <a:p>
            <a:pPr lvl="0">
              <a:buFont typeface="Arial" pitchFamily="34" charset="0"/>
              <a:buChar char="•"/>
            </a:pPr>
            <a:r>
              <a:rPr lang="es-ES" sz="2300" dirty="0" smtClean="0"/>
              <a:t>  Municipios</a:t>
            </a:r>
          </a:p>
          <a:p>
            <a:pPr lvl="0">
              <a:buFont typeface="Arial" pitchFamily="34" charset="0"/>
              <a:buChar char="•"/>
            </a:pPr>
            <a:r>
              <a:rPr lang="es-ES" sz="2300" dirty="0" smtClean="0"/>
              <a:t>  Consejos Provinciales</a:t>
            </a:r>
          </a:p>
          <a:p>
            <a:pPr lvl="0">
              <a:buFont typeface="Arial" pitchFamily="34" charset="0"/>
              <a:buChar char="•"/>
            </a:pPr>
            <a:r>
              <a:rPr lang="es-ES" sz="2300" dirty="0" smtClean="0"/>
              <a:t>  Clientes privados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796908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Especificaciones de postes de hormigón armado y vibrado de sección circular</a:t>
            </a:r>
            <a:endParaRPr lang="es-ES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529" t="42801" r="34503" b="21777"/>
          <a:stretch>
            <a:fillRect/>
          </a:stretch>
        </p:blipFill>
        <p:spPr bwMode="auto">
          <a:xfrm>
            <a:off x="1285852" y="1500174"/>
            <a:ext cx="657229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751" y="500042"/>
            <a:ext cx="8169339" cy="564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546" t="33900" r="22574" b="9974"/>
          <a:stretch>
            <a:fillRect/>
          </a:stretch>
        </p:blipFill>
        <p:spPr bwMode="auto">
          <a:xfrm>
            <a:off x="642910" y="1071546"/>
            <a:ext cx="7929618" cy="558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796908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Variables que justifican el aumento de la capacidad de producción </a:t>
            </a:r>
            <a:r>
              <a:rPr lang="es-ES" sz="3200" b="1" dirty="0" smtClean="0">
                <a:solidFill>
                  <a:schemeClr val="bg1"/>
                </a:solidFill>
              </a:rPr>
              <a:t>de la </a:t>
            </a:r>
            <a:r>
              <a:rPr lang="es-ES" sz="3200" b="1" dirty="0" smtClean="0">
                <a:solidFill>
                  <a:schemeClr val="bg1"/>
                </a:solidFill>
              </a:rPr>
              <a:t>empresa</a:t>
            </a:r>
            <a:endParaRPr lang="es-E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335" t="29204" r="21430" b="9847"/>
          <a:stretch>
            <a:fillRect/>
          </a:stretch>
        </p:blipFill>
        <p:spPr bwMode="auto">
          <a:xfrm>
            <a:off x="294650" y="571480"/>
            <a:ext cx="842075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437992"/>
            <a:ext cx="8442912" cy="599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1022</Words>
  <Application>Microsoft Office PowerPoint</Application>
  <PresentationFormat>Presentación en pantalla (4:3)</PresentationFormat>
  <Paragraphs>268</Paragraphs>
  <Slides>31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Tema de Office</vt:lpstr>
      <vt:lpstr> </vt:lpstr>
      <vt:lpstr>INTRODUCCIÓN</vt:lpstr>
      <vt:lpstr>Diapositiva 3</vt:lpstr>
      <vt:lpstr>Mercado del proyecto</vt:lpstr>
      <vt:lpstr>Especificaciones de postes de hormigón armado y vibrado de sección circular</vt:lpstr>
      <vt:lpstr>Diapositiva 6</vt:lpstr>
      <vt:lpstr>Variables que justifican el aumento de la capacidad de producción de la empresa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Comparación de la producción programada</vt:lpstr>
      <vt:lpstr>Estudio Financiero y Evaluación</vt:lpstr>
      <vt:lpstr>Diapositiva 18</vt:lpstr>
      <vt:lpstr>Diapositiva 19</vt:lpstr>
      <vt:lpstr>Diapositiva 20</vt:lpstr>
      <vt:lpstr>Costos de Operación Mensuales por poste (Primer año) Alternativa 2 al 60 % de la capacidad máxima</vt:lpstr>
      <vt:lpstr>  Costos de Operación años 1 al 5 Alternativa 2 en Dólares </vt:lpstr>
      <vt:lpstr>Rubros de Inversión Alternativa 2 </vt:lpstr>
      <vt:lpstr>Flujo de Caja Alternativa 2</vt:lpstr>
      <vt:lpstr>Comparación de Flujos de Caja en dólares años 0 al 5 </vt:lpstr>
      <vt:lpstr>Indicadores de las 3 alternativas</vt:lpstr>
      <vt:lpstr>Obtención del VAN y TIR diferencial</vt:lpstr>
      <vt:lpstr>Flujo de caja alternativa 2 con Sensibilidad Adversa  (De la Tabla 49)</vt:lpstr>
      <vt:lpstr>CONCLUSIONES</vt:lpstr>
      <vt:lpstr>RECOMENDACIONES</vt:lpstr>
      <vt:lpstr>Diapositiva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Angel</dc:creator>
  <cp:lastModifiedBy>Gabo</cp:lastModifiedBy>
  <cp:revision>94</cp:revision>
  <dcterms:created xsi:type="dcterms:W3CDTF">2015-03-29T21:41:33Z</dcterms:created>
  <dcterms:modified xsi:type="dcterms:W3CDTF">2015-05-21T04:33:46Z</dcterms:modified>
</cp:coreProperties>
</file>