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5.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drawings/drawing1.xml" ContentType="application/vnd.openxmlformats-officedocument.drawingml.chartshapes+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0" r:id="rId1"/>
  </p:sldMasterIdLst>
  <p:notesMasterIdLst>
    <p:notesMasterId r:id="rId90"/>
  </p:notesMasterIdLst>
  <p:sldIdLst>
    <p:sldId id="256" r:id="rId2"/>
    <p:sldId id="271" r:id="rId3"/>
    <p:sldId id="279" r:id="rId4"/>
    <p:sldId id="280" r:id="rId5"/>
    <p:sldId id="272" r:id="rId6"/>
    <p:sldId id="276" r:id="rId7"/>
    <p:sldId id="277" r:id="rId8"/>
    <p:sldId id="312" r:id="rId9"/>
    <p:sldId id="275" r:id="rId10"/>
    <p:sldId id="396" r:id="rId11"/>
    <p:sldId id="281" r:id="rId12"/>
    <p:sldId id="282" r:id="rId13"/>
    <p:sldId id="397" r:id="rId14"/>
    <p:sldId id="286" r:id="rId15"/>
    <p:sldId id="289" r:id="rId16"/>
    <p:sldId id="288" r:id="rId17"/>
    <p:sldId id="290" r:id="rId18"/>
    <p:sldId id="313" r:id="rId19"/>
    <p:sldId id="295" r:id="rId20"/>
    <p:sldId id="297" r:id="rId21"/>
    <p:sldId id="345" r:id="rId22"/>
    <p:sldId id="301" r:id="rId23"/>
    <p:sldId id="302" r:id="rId24"/>
    <p:sldId id="315" r:id="rId25"/>
    <p:sldId id="305" r:id="rId26"/>
    <p:sldId id="306" r:id="rId27"/>
    <p:sldId id="307" r:id="rId28"/>
    <p:sldId id="311" r:id="rId29"/>
    <p:sldId id="316" r:id="rId30"/>
    <p:sldId id="317" r:id="rId31"/>
    <p:sldId id="318" r:id="rId32"/>
    <p:sldId id="349" r:id="rId33"/>
    <p:sldId id="350" r:id="rId34"/>
    <p:sldId id="351" r:id="rId35"/>
    <p:sldId id="352" r:id="rId36"/>
    <p:sldId id="353" r:id="rId37"/>
    <p:sldId id="354" r:id="rId38"/>
    <p:sldId id="356" r:id="rId39"/>
    <p:sldId id="355" r:id="rId40"/>
    <p:sldId id="357" r:id="rId41"/>
    <p:sldId id="358" r:id="rId42"/>
    <p:sldId id="359" r:id="rId43"/>
    <p:sldId id="360" r:id="rId44"/>
    <p:sldId id="375" r:id="rId45"/>
    <p:sldId id="321" r:id="rId46"/>
    <p:sldId id="361" r:id="rId47"/>
    <p:sldId id="362" r:id="rId48"/>
    <p:sldId id="363" r:id="rId49"/>
    <p:sldId id="364" r:id="rId50"/>
    <p:sldId id="365" r:id="rId51"/>
    <p:sldId id="366" r:id="rId52"/>
    <p:sldId id="367" r:id="rId53"/>
    <p:sldId id="368" r:id="rId54"/>
    <p:sldId id="369" r:id="rId55"/>
    <p:sldId id="370" r:id="rId56"/>
    <p:sldId id="371" r:id="rId57"/>
    <p:sldId id="372" r:id="rId58"/>
    <p:sldId id="376" r:id="rId59"/>
    <p:sldId id="383" r:id="rId60"/>
    <p:sldId id="257" r:id="rId61"/>
    <p:sldId id="330" r:id="rId62"/>
    <p:sldId id="419" r:id="rId63"/>
    <p:sldId id="331" r:id="rId64"/>
    <p:sldId id="332" r:id="rId65"/>
    <p:sldId id="333" r:id="rId66"/>
    <p:sldId id="334" r:id="rId67"/>
    <p:sldId id="420" r:id="rId68"/>
    <p:sldId id="335" r:id="rId69"/>
    <p:sldId id="409" r:id="rId70"/>
    <p:sldId id="402" r:id="rId71"/>
    <p:sldId id="337" r:id="rId72"/>
    <p:sldId id="339" r:id="rId73"/>
    <p:sldId id="338" r:id="rId74"/>
    <p:sldId id="344" r:id="rId75"/>
    <p:sldId id="340" r:id="rId76"/>
    <p:sldId id="341" r:id="rId77"/>
    <p:sldId id="342" r:id="rId78"/>
    <p:sldId id="343" r:id="rId79"/>
    <p:sldId id="410" r:id="rId80"/>
    <p:sldId id="411" r:id="rId81"/>
    <p:sldId id="412" r:id="rId82"/>
    <p:sldId id="413" r:id="rId83"/>
    <p:sldId id="414" r:id="rId84"/>
    <p:sldId id="415" r:id="rId85"/>
    <p:sldId id="416" r:id="rId86"/>
    <p:sldId id="417" r:id="rId87"/>
    <p:sldId id="408" r:id="rId88"/>
    <p:sldId id="394" r:id="rId8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89587" autoAdjust="0"/>
  </p:normalViewPr>
  <p:slideViewPr>
    <p:cSldViewPr snapToGrid="0">
      <p:cViewPr varScale="1">
        <p:scale>
          <a:sx n="67" d="100"/>
          <a:sy n="67" d="100"/>
        </p:scale>
        <p:origin x="744" y="54"/>
      </p:cViewPr>
      <p:guideLst/>
    </p:cSldViewPr>
  </p:slideViewPr>
  <p:notesTextViewPr>
    <p:cViewPr>
      <p:scale>
        <a:sx n="1" d="1"/>
        <a:sy n="1" d="1"/>
      </p:scale>
      <p:origin x="0" y="0"/>
    </p:cViewPr>
  </p:notesTextViewPr>
  <p:sorterViewPr>
    <p:cViewPr>
      <p:scale>
        <a:sx n="120" d="100"/>
        <a:sy n="120" d="100"/>
      </p:scale>
      <p:origin x="0" y="-64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D:\GRADUACION%20TESIS\TESIS%20TERMINADA\estadistica.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chartUserShapes" Target="../drawings/drawing1.xml"/></Relationships>
</file>

<file path=ppt/charts/_rels/chart37.xml.rels><?xml version="1.0" encoding="UTF-8" standalone="yes"?>
<Relationships xmlns="http://schemas.openxmlformats.org/package/2006/relationships"><Relationship Id="rId3" Type="http://schemas.openxmlformats.org/officeDocument/2006/relationships/oleObject" Target="file:///D:\GRADUACION%20TESIS\TESIS%20TERMINADA\estadistica.xlsx" TargetMode="External"/><Relationship Id="rId2" Type="http://schemas.microsoft.com/office/2011/relationships/chartColorStyle" Target="colors37.xml"/><Relationship Id="rId1" Type="http://schemas.microsoft.com/office/2011/relationships/chartStyle" Target="style37.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92098765432098761"/>
          <c:h val="0.94394904458598727"/>
        </c:manualLayout>
      </c:layout>
      <c:bar3DChart>
        <c:barDir val="col"/>
        <c:grouping val="standar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Pt>
            <c:idx val="0"/>
            <c:invertIfNegative val="0"/>
            <c:bubble3D val="0"/>
          </c:dPt>
          <c:dPt>
            <c:idx val="1"/>
            <c:invertIfNegative val="0"/>
            <c:bubble3D val="0"/>
          </c:dPt>
          <c:dPt>
            <c:idx val="2"/>
            <c:invertIfNegative val="0"/>
            <c:bubble3D val="0"/>
          </c:dPt>
          <c:dPt>
            <c:idx val="3"/>
            <c:invertIfNegative val="0"/>
            <c:bubble3D val="0"/>
          </c:dPt>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Hoja1!$A$2:$A$5</c:f>
              <c:strCache>
                <c:ptCount val="4"/>
                <c:pt idx="0">
                  <c:v>Más de cuatro horas</c:v>
                </c:pt>
                <c:pt idx="1">
                  <c:v>Entre dos y cuatro horas </c:v>
                </c:pt>
                <c:pt idx="2">
                  <c:v>Menos de dos horas</c:v>
                </c:pt>
                <c:pt idx="3">
                  <c:v>No tengo tiempo libre</c:v>
                </c:pt>
              </c:strCache>
            </c:strRef>
          </c:cat>
          <c:val>
            <c:numRef>
              <c:f>Hoja1!$B$2:$B$5</c:f>
              <c:numCache>
                <c:formatCode>General</c:formatCode>
                <c:ptCount val="4"/>
                <c:pt idx="0">
                  <c:v>55</c:v>
                </c:pt>
                <c:pt idx="1">
                  <c:v>86</c:v>
                </c:pt>
                <c:pt idx="2">
                  <c:v>60</c:v>
                </c:pt>
                <c:pt idx="3">
                  <c:v>9</c:v>
                </c:pt>
              </c:numCache>
            </c:numRef>
          </c:val>
        </c:ser>
        <c:dLbls>
          <c:showLegendKey val="0"/>
          <c:showVal val="1"/>
          <c:showCatName val="0"/>
          <c:showSerName val="0"/>
          <c:showPercent val="0"/>
          <c:showBubbleSize val="0"/>
        </c:dLbls>
        <c:gapWidth val="84"/>
        <c:gapDepth val="53"/>
        <c:shape val="box"/>
        <c:axId val="403518552"/>
        <c:axId val="403520904"/>
        <c:axId val="407323152"/>
      </c:bar3DChart>
      <c:catAx>
        <c:axId val="4035185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75000"/>
                  </a:schemeClr>
                </a:solidFill>
                <a:latin typeface="+mn-lt"/>
                <a:ea typeface="+mn-ea"/>
                <a:cs typeface="+mn-cs"/>
              </a:defRPr>
            </a:pPr>
            <a:endParaRPr lang="es-EC"/>
          </a:p>
        </c:txPr>
        <c:crossAx val="403520904"/>
        <c:crosses val="autoZero"/>
        <c:auto val="1"/>
        <c:lblAlgn val="ctr"/>
        <c:lblOffset val="100"/>
        <c:noMultiLvlLbl val="0"/>
      </c:catAx>
      <c:valAx>
        <c:axId val="403520904"/>
        <c:scaling>
          <c:orientation val="minMax"/>
        </c:scaling>
        <c:delete val="1"/>
        <c:axPos val="l"/>
        <c:numFmt formatCode="General" sourceLinked="1"/>
        <c:majorTickMark val="out"/>
        <c:minorTickMark val="none"/>
        <c:tickLblPos val="nextTo"/>
        <c:crossAx val="403518552"/>
        <c:crosses val="autoZero"/>
        <c:crossBetween val="between"/>
      </c:valAx>
      <c:serAx>
        <c:axId val="407323152"/>
        <c:scaling>
          <c:orientation val="minMax"/>
        </c:scaling>
        <c:delete val="1"/>
        <c:axPos val="b"/>
        <c:majorTickMark val="none"/>
        <c:minorTickMark val="none"/>
        <c:tickLblPos val="nextTo"/>
        <c:crossAx val="403520904"/>
        <c:crosses val="autoZero"/>
      </c:ser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9039771667885777E-2"/>
          <c:y val="5.6050929803987258E-2"/>
          <c:w val="0.9674752937197787"/>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29</c:v>
                </c:pt>
                <c:pt idx="1">
                  <c:v>22</c:v>
                </c:pt>
                <c:pt idx="2">
                  <c:v>27</c:v>
                </c:pt>
                <c:pt idx="3">
                  <c:v>28</c:v>
                </c:pt>
                <c:pt idx="4">
                  <c:v>32</c:v>
                </c:pt>
                <c:pt idx="5">
                  <c:v>46</c:v>
                </c:pt>
                <c:pt idx="6">
                  <c:v>26</c:v>
                </c:pt>
              </c:numCache>
            </c:numRef>
          </c:val>
        </c:ser>
        <c:dLbls>
          <c:showLegendKey val="0"/>
          <c:showVal val="1"/>
          <c:showCatName val="0"/>
          <c:showSerName val="0"/>
          <c:showPercent val="0"/>
          <c:showBubbleSize val="0"/>
        </c:dLbls>
        <c:gapWidth val="84"/>
        <c:gapDepth val="53"/>
        <c:shape val="box"/>
        <c:axId val="403524432"/>
        <c:axId val="403525216"/>
        <c:axId val="0"/>
      </c:bar3DChart>
      <c:catAx>
        <c:axId val="4035244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75000"/>
                  </a:schemeClr>
                </a:solidFill>
                <a:latin typeface="+mn-lt"/>
                <a:ea typeface="+mn-ea"/>
                <a:cs typeface="+mn-cs"/>
              </a:defRPr>
            </a:pPr>
            <a:endParaRPr lang="es-EC"/>
          </a:p>
        </c:txPr>
        <c:crossAx val="403525216"/>
        <c:crosses val="autoZero"/>
        <c:auto val="1"/>
        <c:lblAlgn val="ctr"/>
        <c:lblOffset val="100"/>
        <c:noMultiLvlLbl val="0"/>
      </c:catAx>
      <c:valAx>
        <c:axId val="403525216"/>
        <c:scaling>
          <c:orientation val="minMax"/>
        </c:scaling>
        <c:delete val="1"/>
        <c:axPos val="l"/>
        <c:numFmt formatCode="General" sourceLinked="1"/>
        <c:majorTickMark val="out"/>
        <c:minorTickMark val="none"/>
        <c:tickLblPos val="nextTo"/>
        <c:crossAx val="403524432"/>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7166773072284757E-4"/>
          <c:y val="5.6050993625796776E-2"/>
          <c:w val="0.9606343831190356"/>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33</c:v>
                </c:pt>
                <c:pt idx="1">
                  <c:v>19</c:v>
                </c:pt>
                <c:pt idx="2">
                  <c:v>28</c:v>
                </c:pt>
                <c:pt idx="3">
                  <c:v>39</c:v>
                </c:pt>
                <c:pt idx="4">
                  <c:v>26</c:v>
                </c:pt>
                <c:pt idx="5">
                  <c:v>26</c:v>
                </c:pt>
                <c:pt idx="6">
                  <c:v>39</c:v>
                </c:pt>
              </c:numCache>
            </c:numRef>
          </c:val>
        </c:ser>
        <c:dLbls>
          <c:showLegendKey val="0"/>
          <c:showVal val="1"/>
          <c:showCatName val="0"/>
          <c:showSerName val="0"/>
          <c:showPercent val="0"/>
          <c:showBubbleSize val="0"/>
        </c:dLbls>
        <c:gapWidth val="84"/>
        <c:gapDepth val="53"/>
        <c:shape val="box"/>
        <c:axId val="403517376"/>
        <c:axId val="403517768"/>
        <c:axId val="0"/>
      </c:bar3DChart>
      <c:catAx>
        <c:axId val="4035173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75000"/>
                  </a:schemeClr>
                </a:solidFill>
                <a:latin typeface="+mn-lt"/>
                <a:ea typeface="+mn-ea"/>
                <a:cs typeface="+mn-cs"/>
              </a:defRPr>
            </a:pPr>
            <a:endParaRPr lang="es-EC"/>
          </a:p>
        </c:txPr>
        <c:crossAx val="403517768"/>
        <c:crosses val="autoZero"/>
        <c:auto val="1"/>
        <c:lblAlgn val="ctr"/>
        <c:lblOffset val="100"/>
        <c:noMultiLvlLbl val="0"/>
      </c:catAx>
      <c:valAx>
        <c:axId val="403517768"/>
        <c:scaling>
          <c:orientation val="minMax"/>
        </c:scaling>
        <c:delete val="1"/>
        <c:axPos val="l"/>
        <c:numFmt formatCode="General" sourceLinked="1"/>
        <c:majorTickMark val="out"/>
        <c:minorTickMark val="none"/>
        <c:tickLblPos val="nextTo"/>
        <c:crossAx val="403517376"/>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9725957686339084"/>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35</c:v>
                </c:pt>
                <c:pt idx="1">
                  <c:v>30</c:v>
                </c:pt>
                <c:pt idx="2">
                  <c:v>18</c:v>
                </c:pt>
                <c:pt idx="3">
                  <c:v>28</c:v>
                </c:pt>
                <c:pt idx="4">
                  <c:v>24</c:v>
                </c:pt>
                <c:pt idx="5">
                  <c:v>36</c:v>
                </c:pt>
                <c:pt idx="6">
                  <c:v>39</c:v>
                </c:pt>
              </c:numCache>
            </c:numRef>
          </c:val>
        </c:ser>
        <c:dLbls>
          <c:showLegendKey val="0"/>
          <c:showVal val="1"/>
          <c:showCatName val="0"/>
          <c:showSerName val="0"/>
          <c:showPercent val="0"/>
          <c:showBubbleSize val="0"/>
        </c:dLbls>
        <c:gapWidth val="84"/>
        <c:gapDepth val="53"/>
        <c:shape val="box"/>
        <c:axId val="403526392"/>
        <c:axId val="403526784"/>
        <c:axId val="0"/>
      </c:bar3DChart>
      <c:catAx>
        <c:axId val="4035263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75000"/>
                  </a:schemeClr>
                </a:solidFill>
                <a:latin typeface="+mn-lt"/>
                <a:ea typeface="+mn-ea"/>
                <a:cs typeface="+mn-cs"/>
              </a:defRPr>
            </a:pPr>
            <a:endParaRPr lang="es-EC"/>
          </a:p>
        </c:txPr>
        <c:crossAx val="403526784"/>
        <c:crosses val="autoZero"/>
        <c:auto val="1"/>
        <c:lblAlgn val="ctr"/>
        <c:lblOffset val="100"/>
        <c:noMultiLvlLbl val="0"/>
      </c:catAx>
      <c:valAx>
        <c:axId val="403526784"/>
        <c:scaling>
          <c:orientation val="minMax"/>
        </c:scaling>
        <c:delete val="1"/>
        <c:axPos val="l"/>
        <c:numFmt formatCode="General" sourceLinked="1"/>
        <c:majorTickMark val="out"/>
        <c:minorTickMark val="none"/>
        <c:tickLblPos val="nextTo"/>
        <c:crossAx val="403526392"/>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083761268971809E-3"/>
          <c:y val="4.9871000167532199E-3"/>
          <c:w val="0.96043315280300368"/>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24</c:v>
                </c:pt>
                <c:pt idx="1">
                  <c:v>24</c:v>
                </c:pt>
                <c:pt idx="2">
                  <c:v>19</c:v>
                </c:pt>
                <c:pt idx="3">
                  <c:v>26</c:v>
                </c:pt>
                <c:pt idx="4">
                  <c:v>39</c:v>
                </c:pt>
                <c:pt idx="5">
                  <c:v>30</c:v>
                </c:pt>
                <c:pt idx="6">
                  <c:v>48</c:v>
                </c:pt>
              </c:numCache>
            </c:numRef>
          </c:val>
        </c:ser>
        <c:dLbls>
          <c:showLegendKey val="0"/>
          <c:showVal val="1"/>
          <c:showCatName val="0"/>
          <c:showSerName val="0"/>
          <c:showPercent val="0"/>
          <c:showBubbleSize val="0"/>
        </c:dLbls>
        <c:gapWidth val="84"/>
        <c:gapDepth val="53"/>
        <c:shape val="box"/>
        <c:axId val="403540896"/>
        <c:axId val="403537368"/>
        <c:axId val="0"/>
      </c:bar3DChart>
      <c:catAx>
        <c:axId val="4035408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lt1">
                    <a:lumMod val="75000"/>
                  </a:schemeClr>
                </a:solidFill>
                <a:latin typeface="+mn-lt"/>
                <a:ea typeface="+mn-ea"/>
                <a:cs typeface="+mn-cs"/>
              </a:defRPr>
            </a:pPr>
            <a:endParaRPr lang="es-EC"/>
          </a:p>
        </c:txPr>
        <c:crossAx val="403537368"/>
        <c:crosses val="autoZero"/>
        <c:auto val="1"/>
        <c:lblAlgn val="ctr"/>
        <c:lblOffset val="100"/>
        <c:noMultiLvlLbl val="0"/>
      </c:catAx>
      <c:valAx>
        <c:axId val="403537368"/>
        <c:scaling>
          <c:orientation val="minMax"/>
        </c:scaling>
        <c:delete val="1"/>
        <c:axPos val="l"/>
        <c:numFmt formatCode="General" sourceLinked="1"/>
        <c:majorTickMark val="out"/>
        <c:minorTickMark val="none"/>
        <c:tickLblPos val="nextTo"/>
        <c:crossAx val="403540896"/>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9711675340904663"/>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51</c:v>
                </c:pt>
                <c:pt idx="1">
                  <c:v>42</c:v>
                </c:pt>
                <c:pt idx="2">
                  <c:v>23</c:v>
                </c:pt>
                <c:pt idx="3">
                  <c:v>22</c:v>
                </c:pt>
                <c:pt idx="4">
                  <c:v>33</c:v>
                </c:pt>
                <c:pt idx="5">
                  <c:v>23</c:v>
                </c:pt>
                <c:pt idx="6">
                  <c:v>16</c:v>
                </c:pt>
              </c:numCache>
            </c:numRef>
          </c:val>
        </c:ser>
        <c:dLbls>
          <c:showLegendKey val="0"/>
          <c:showVal val="1"/>
          <c:showCatName val="0"/>
          <c:showSerName val="0"/>
          <c:showPercent val="0"/>
          <c:showBubbleSize val="0"/>
        </c:dLbls>
        <c:gapWidth val="84"/>
        <c:gapDepth val="53"/>
        <c:shape val="box"/>
        <c:axId val="403533448"/>
        <c:axId val="403533056"/>
        <c:axId val="0"/>
      </c:bar3DChart>
      <c:catAx>
        <c:axId val="4035334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75000"/>
                  </a:schemeClr>
                </a:solidFill>
                <a:latin typeface="+mn-lt"/>
                <a:ea typeface="+mn-ea"/>
                <a:cs typeface="+mn-cs"/>
              </a:defRPr>
            </a:pPr>
            <a:endParaRPr lang="es-EC"/>
          </a:p>
        </c:txPr>
        <c:crossAx val="403533056"/>
        <c:crosses val="autoZero"/>
        <c:auto val="1"/>
        <c:lblAlgn val="ctr"/>
        <c:lblOffset val="100"/>
        <c:noMultiLvlLbl val="0"/>
      </c:catAx>
      <c:valAx>
        <c:axId val="403533056"/>
        <c:scaling>
          <c:orientation val="minMax"/>
        </c:scaling>
        <c:delete val="1"/>
        <c:axPos val="l"/>
        <c:numFmt formatCode="General" sourceLinked="1"/>
        <c:majorTickMark val="out"/>
        <c:minorTickMark val="none"/>
        <c:tickLblPos val="nextTo"/>
        <c:crossAx val="403533448"/>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312625052303244E-2"/>
          <c:y val="4.4703465778865921E-2"/>
          <c:w val="0.96667930360849164"/>
          <c:h val="0.9034583423905788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40</c:v>
                </c:pt>
                <c:pt idx="1">
                  <c:v>37</c:v>
                </c:pt>
                <c:pt idx="2">
                  <c:v>25</c:v>
                </c:pt>
                <c:pt idx="3">
                  <c:v>29</c:v>
                </c:pt>
                <c:pt idx="4">
                  <c:v>36</c:v>
                </c:pt>
                <c:pt idx="5">
                  <c:v>24</c:v>
                </c:pt>
                <c:pt idx="6">
                  <c:v>19</c:v>
                </c:pt>
              </c:numCache>
            </c:numRef>
          </c:val>
        </c:ser>
        <c:dLbls>
          <c:showLegendKey val="0"/>
          <c:showVal val="1"/>
          <c:showCatName val="0"/>
          <c:showSerName val="0"/>
          <c:showPercent val="0"/>
          <c:showBubbleSize val="0"/>
        </c:dLbls>
        <c:gapWidth val="84"/>
        <c:gapDepth val="53"/>
        <c:shape val="box"/>
        <c:axId val="403530312"/>
        <c:axId val="403529920"/>
        <c:axId val="0"/>
      </c:bar3DChart>
      <c:catAx>
        <c:axId val="4035303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lt1">
                    <a:lumMod val="75000"/>
                  </a:schemeClr>
                </a:solidFill>
                <a:latin typeface="+mn-lt"/>
                <a:ea typeface="+mn-ea"/>
                <a:cs typeface="+mn-cs"/>
              </a:defRPr>
            </a:pPr>
            <a:endParaRPr lang="es-EC"/>
          </a:p>
        </c:txPr>
        <c:crossAx val="403529920"/>
        <c:crosses val="autoZero"/>
        <c:auto val="1"/>
        <c:lblAlgn val="ctr"/>
        <c:lblOffset val="100"/>
        <c:noMultiLvlLbl val="0"/>
      </c:catAx>
      <c:valAx>
        <c:axId val="403529920"/>
        <c:scaling>
          <c:orientation val="minMax"/>
        </c:scaling>
        <c:delete val="1"/>
        <c:axPos val="l"/>
        <c:numFmt formatCode="General" sourceLinked="1"/>
        <c:majorTickMark val="out"/>
        <c:minorTickMark val="none"/>
        <c:tickLblPos val="nextTo"/>
        <c:crossAx val="403530312"/>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083761268971809E-3"/>
          <c:y val="5.6050896863698491E-2"/>
          <c:w val="0.95763027440951909"/>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16</c:v>
                </c:pt>
                <c:pt idx="1">
                  <c:v>18</c:v>
                </c:pt>
                <c:pt idx="2">
                  <c:v>20</c:v>
                </c:pt>
                <c:pt idx="3">
                  <c:v>40</c:v>
                </c:pt>
                <c:pt idx="4">
                  <c:v>32</c:v>
                </c:pt>
                <c:pt idx="5">
                  <c:v>58</c:v>
                </c:pt>
                <c:pt idx="6">
                  <c:v>26</c:v>
                </c:pt>
              </c:numCache>
            </c:numRef>
          </c:val>
        </c:ser>
        <c:dLbls>
          <c:showLegendKey val="0"/>
          <c:showVal val="1"/>
          <c:showCatName val="0"/>
          <c:showSerName val="0"/>
          <c:showPercent val="0"/>
          <c:showBubbleSize val="0"/>
        </c:dLbls>
        <c:gapWidth val="84"/>
        <c:gapDepth val="53"/>
        <c:shape val="box"/>
        <c:axId val="403535800"/>
        <c:axId val="403540504"/>
        <c:axId val="0"/>
      </c:bar3DChart>
      <c:catAx>
        <c:axId val="4035358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75000"/>
                  </a:schemeClr>
                </a:solidFill>
                <a:latin typeface="+mn-lt"/>
                <a:ea typeface="+mn-ea"/>
                <a:cs typeface="+mn-cs"/>
              </a:defRPr>
            </a:pPr>
            <a:endParaRPr lang="es-EC"/>
          </a:p>
        </c:txPr>
        <c:crossAx val="403540504"/>
        <c:crosses val="autoZero"/>
        <c:auto val="1"/>
        <c:lblAlgn val="ctr"/>
        <c:lblOffset val="100"/>
        <c:noMultiLvlLbl val="0"/>
      </c:catAx>
      <c:valAx>
        <c:axId val="403540504"/>
        <c:scaling>
          <c:orientation val="minMax"/>
        </c:scaling>
        <c:delete val="1"/>
        <c:axPos val="l"/>
        <c:numFmt formatCode="General" sourceLinked="1"/>
        <c:majorTickMark val="out"/>
        <c:minorTickMark val="none"/>
        <c:tickLblPos val="nextTo"/>
        <c:crossAx val="403535800"/>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083761268971809E-3"/>
          <c:y val="4.9871000167532199E-3"/>
          <c:w val="0.97132789152154819"/>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anchor="ctr" anchorCtr="1"/>
              <a:lstStyle/>
              <a:p>
                <a:pPr>
                  <a:defRPr sz="16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25</c:v>
                </c:pt>
                <c:pt idx="1">
                  <c:v>30</c:v>
                </c:pt>
                <c:pt idx="2">
                  <c:v>33</c:v>
                </c:pt>
                <c:pt idx="3">
                  <c:v>33</c:v>
                </c:pt>
                <c:pt idx="4">
                  <c:v>36</c:v>
                </c:pt>
                <c:pt idx="5">
                  <c:v>36</c:v>
                </c:pt>
                <c:pt idx="6">
                  <c:v>17</c:v>
                </c:pt>
              </c:numCache>
            </c:numRef>
          </c:val>
        </c:ser>
        <c:dLbls>
          <c:showLegendKey val="0"/>
          <c:showVal val="1"/>
          <c:showCatName val="0"/>
          <c:showSerName val="0"/>
          <c:showPercent val="0"/>
          <c:showBubbleSize val="0"/>
        </c:dLbls>
        <c:gapWidth val="84"/>
        <c:gapDepth val="53"/>
        <c:shape val="box"/>
        <c:axId val="403534624"/>
        <c:axId val="403536192"/>
        <c:axId val="0"/>
      </c:bar3DChart>
      <c:catAx>
        <c:axId val="4035346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lt1">
                    <a:lumMod val="75000"/>
                  </a:schemeClr>
                </a:solidFill>
                <a:latin typeface="+mn-lt"/>
                <a:ea typeface="+mn-ea"/>
                <a:cs typeface="+mn-cs"/>
              </a:defRPr>
            </a:pPr>
            <a:endParaRPr lang="es-EC"/>
          </a:p>
        </c:txPr>
        <c:crossAx val="403536192"/>
        <c:crosses val="autoZero"/>
        <c:auto val="1"/>
        <c:lblAlgn val="ctr"/>
        <c:lblOffset val="100"/>
        <c:noMultiLvlLbl val="0"/>
      </c:catAx>
      <c:valAx>
        <c:axId val="403536192"/>
        <c:scaling>
          <c:orientation val="minMax"/>
        </c:scaling>
        <c:delete val="1"/>
        <c:axPos val="l"/>
        <c:numFmt formatCode="General" sourceLinked="1"/>
        <c:majorTickMark val="out"/>
        <c:minorTickMark val="none"/>
        <c:tickLblPos val="nextTo"/>
        <c:crossAx val="403534624"/>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sz="1600"/>
      </a:pPr>
      <a:endParaRPr lang="es-EC"/>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97460320555976132"/>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14</c:v>
                </c:pt>
                <c:pt idx="1">
                  <c:v>28</c:v>
                </c:pt>
                <c:pt idx="2">
                  <c:v>21</c:v>
                </c:pt>
                <c:pt idx="3">
                  <c:v>41</c:v>
                </c:pt>
                <c:pt idx="4">
                  <c:v>43</c:v>
                </c:pt>
                <c:pt idx="5">
                  <c:v>31</c:v>
                </c:pt>
                <c:pt idx="6">
                  <c:v>32</c:v>
                </c:pt>
              </c:numCache>
            </c:numRef>
          </c:val>
        </c:ser>
        <c:dLbls>
          <c:showLegendKey val="0"/>
          <c:showVal val="1"/>
          <c:showCatName val="0"/>
          <c:showSerName val="0"/>
          <c:showPercent val="0"/>
          <c:showBubbleSize val="0"/>
        </c:dLbls>
        <c:gapWidth val="84"/>
        <c:gapDepth val="53"/>
        <c:shape val="box"/>
        <c:axId val="403535016"/>
        <c:axId val="403530704"/>
        <c:axId val="0"/>
      </c:bar3DChart>
      <c:catAx>
        <c:axId val="4035350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75000"/>
                  </a:schemeClr>
                </a:solidFill>
                <a:latin typeface="+mn-lt"/>
                <a:ea typeface="+mn-ea"/>
                <a:cs typeface="+mn-cs"/>
              </a:defRPr>
            </a:pPr>
            <a:endParaRPr lang="es-EC"/>
          </a:p>
        </c:txPr>
        <c:crossAx val="403530704"/>
        <c:crosses val="autoZero"/>
        <c:auto val="1"/>
        <c:lblAlgn val="ctr"/>
        <c:lblOffset val="100"/>
        <c:noMultiLvlLbl val="0"/>
      </c:catAx>
      <c:valAx>
        <c:axId val="403530704"/>
        <c:scaling>
          <c:orientation val="minMax"/>
        </c:scaling>
        <c:delete val="1"/>
        <c:axPos val="l"/>
        <c:numFmt formatCode="General" sourceLinked="1"/>
        <c:majorTickMark val="out"/>
        <c:minorTickMark val="none"/>
        <c:tickLblPos val="nextTo"/>
        <c:crossAx val="403535016"/>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97105169579113615"/>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27</c:v>
                </c:pt>
                <c:pt idx="1">
                  <c:v>31</c:v>
                </c:pt>
                <c:pt idx="2">
                  <c:v>22</c:v>
                </c:pt>
                <c:pt idx="3">
                  <c:v>41</c:v>
                </c:pt>
                <c:pt idx="4">
                  <c:v>38</c:v>
                </c:pt>
                <c:pt idx="5">
                  <c:v>37</c:v>
                </c:pt>
                <c:pt idx="6">
                  <c:v>14</c:v>
                </c:pt>
              </c:numCache>
            </c:numRef>
          </c:val>
        </c:ser>
        <c:dLbls>
          <c:showLegendKey val="0"/>
          <c:showVal val="1"/>
          <c:showCatName val="0"/>
          <c:showSerName val="0"/>
          <c:showPercent val="0"/>
          <c:showBubbleSize val="0"/>
        </c:dLbls>
        <c:gapWidth val="84"/>
        <c:gapDepth val="53"/>
        <c:shape val="box"/>
        <c:axId val="403538936"/>
        <c:axId val="403539720"/>
        <c:axId val="0"/>
      </c:bar3DChart>
      <c:catAx>
        <c:axId val="4035389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75000"/>
                  </a:schemeClr>
                </a:solidFill>
                <a:latin typeface="+mn-lt"/>
                <a:ea typeface="+mn-ea"/>
                <a:cs typeface="+mn-cs"/>
              </a:defRPr>
            </a:pPr>
            <a:endParaRPr lang="es-EC"/>
          </a:p>
        </c:txPr>
        <c:crossAx val="403539720"/>
        <c:crosses val="autoZero"/>
        <c:auto val="1"/>
        <c:lblAlgn val="ctr"/>
        <c:lblOffset val="100"/>
        <c:noMultiLvlLbl val="0"/>
      </c:catAx>
      <c:valAx>
        <c:axId val="403539720"/>
        <c:scaling>
          <c:orientation val="minMax"/>
        </c:scaling>
        <c:delete val="1"/>
        <c:axPos val="l"/>
        <c:numFmt formatCode="General" sourceLinked="1"/>
        <c:majorTickMark val="out"/>
        <c:minorTickMark val="none"/>
        <c:tickLblPos val="nextTo"/>
        <c:crossAx val="403538936"/>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59470899470899474"/>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Pt>
            <c:idx val="0"/>
            <c:invertIfNegative val="0"/>
            <c:bubble3D val="0"/>
          </c:dPt>
          <c:dPt>
            <c:idx val="1"/>
            <c:invertIfNegative val="0"/>
            <c:bubble3D val="0"/>
          </c:dPt>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Hoja1!$A$2:$A$3</c:f>
              <c:strCache>
                <c:ptCount val="2"/>
                <c:pt idx="0">
                  <c:v>Solo </c:v>
                </c:pt>
                <c:pt idx="1">
                  <c:v>Acompañado </c:v>
                </c:pt>
              </c:strCache>
            </c:strRef>
          </c:cat>
          <c:val>
            <c:numRef>
              <c:f>Hoja1!$B$2:$B$3</c:f>
              <c:numCache>
                <c:formatCode>General</c:formatCode>
                <c:ptCount val="2"/>
                <c:pt idx="0">
                  <c:v>116</c:v>
                </c:pt>
                <c:pt idx="1">
                  <c:v>94</c:v>
                </c:pt>
              </c:numCache>
            </c:numRef>
          </c:val>
        </c:ser>
        <c:dLbls>
          <c:showLegendKey val="0"/>
          <c:showVal val="1"/>
          <c:showCatName val="0"/>
          <c:showSerName val="0"/>
          <c:showPercent val="0"/>
          <c:showBubbleSize val="0"/>
        </c:dLbls>
        <c:gapWidth val="84"/>
        <c:gapDepth val="53"/>
        <c:shape val="box"/>
        <c:axId val="403519336"/>
        <c:axId val="403516984"/>
        <c:axId val="0"/>
      </c:bar3DChart>
      <c:catAx>
        <c:axId val="4035193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75000"/>
                  </a:schemeClr>
                </a:solidFill>
                <a:latin typeface="+mn-lt"/>
                <a:ea typeface="+mn-ea"/>
                <a:cs typeface="+mn-cs"/>
              </a:defRPr>
            </a:pPr>
            <a:endParaRPr lang="es-EC"/>
          </a:p>
        </c:txPr>
        <c:crossAx val="403516984"/>
        <c:crosses val="autoZero"/>
        <c:auto val="1"/>
        <c:lblAlgn val="ctr"/>
        <c:lblOffset val="100"/>
        <c:noMultiLvlLbl val="0"/>
      </c:catAx>
      <c:valAx>
        <c:axId val="403516984"/>
        <c:scaling>
          <c:orientation val="minMax"/>
        </c:scaling>
        <c:delete val="1"/>
        <c:axPos val="l"/>
        <c:numFmt formatCode="General" sourceLinked="1"/>
        <c:majorTickMark val="out"/>
        <c:minorTickMark val="none"/>
        <c:tickLblPos val="nextTo"/>
        <c:crossAx val="403519336"/>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95148711934594321"/>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26</c:v>
                </c:pt>
                <c:pt idx="1">
                  <c:v>41</c:v>
                </c:pt>
                <c:pt idx="2">
                  <c:v>27</c:v>
                </c:pt>
                <c:pt idx="3">
                  <c:v>32</c:v>
                </c:pt>
                <c:pt idx="4">
                  <c:v>35</c:v>
                </c:pt>
                <c:pt idx="5">
                  <c:v>33</c:v>
                </c:pt>
                <c:pt idx="6">
                  <c:v>16</c:v>
                </c:pt>
              </c:numCache>
            </c:numRef>
          </c:val>
        </c:ser>
        <c:dLbls>
          <c:showLegendKey val="0"/>
          <c:showVal val="1"/>
          <c:showCatName val="0"/>
          <c:showSerName val="0"/>
          <c:showPercent val="0"/>
          <c:showBubbleSize val="0"/>
        </c:dLbls>
        <c:gapWidth val="84"/>
        <c:gapDepth val="53"/>
        <c:shape val="box"/>
        <c:axId val="403531488"/>
        <c:axId val="403540112"/>
        <c:axId val="0"/>
      </c:bar3DChart>
      <c:catAx>
        <c:axId val="4035314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75000"/>
                  </a:schemeClr>
                </a:solidFill>
                <a:latin typeface="+mn-lt"/>
                <a:ea typeface="+mn-ea"/>
                <a:cs typeface="+mn-cs"/>
              </a:defRPr>
            </a:pPr>
            <a:endParaRPr lang="es-EC"/>
          </a:p>
        </c:txPr>
        <c:crossAx val="403540112"/>
        <c:crosses val="autoZero"/>
        <c:auto val="1"/>
        <c:lblAlgn val="ctr"/>
        <c:lblOffset val="100"/>
        <c:noMultiLvlLbl val="0"/>
      </c:catAx>
      <c:valAx>
        <c:axId val="403540112"/>
        <c:scaling>
          <c:orientation val="minMax"/>
        </c:scaling>
        <c:delete val="1"/>
        <c:axPos val="l"/>
        <c:numFmt formatCode="General" sourceLinked="1"/>
        <c:majorTickMark val="out"/>
        <c:minorTickMark val="none"/>
        <c:tickLblPos val="nextTo"/>
        <c:crossAx val="403531488"/>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0948599116213229E-2"/>
          <c:y val="0"/>
          <c:w val="0.92206010545445349"/>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27</c:v>
                </c:pt>
                <c:pt idx="1">
                  <c:v>15</c:v>
                </c:pt>
                <c:pt idx="2">
                  <c:v>28</c:v>
                </c:pt>
                <c:pt idx="3">
                  <c:v>42</c:v>
                </c:pt>
                <c:pt idx="4">
                  <c:v>27</c:v>
                </c:pt>
                <c:pt idx="5">
                  <c:v>39</c:v>
                </c:pt>
                <c:pt idx="6">
                  <c:v>32</c:v>
                </c:pt>
              </c:numCache>
            </c:numRef>
          </c:val>
        </c:ser>
        <c:dLbls>
          <c:showLegendKey val="0"/>
          <c:showVal val="1"/>
          <c:showCatName val="0"/>
          <c:showSerName val="0"/>
          <c:showPercent val="0"/>
          <c:showBubbleSize val="0"/>
        </c:dLbls>
        <c:gapWidth val="84"/>
        <c:gapDepth val="53"/>
        <c:shape val="box"/>
        <c:axId val="403552264"/>
        <c:axId val="403549912"/>
        <c:axId val="0"/>
      </c:bar3DChart>
      <c:catAx>
        <c:axId val="4035522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lt1">
                    <a:lumMod val="75000"/>
                  </a:schemeClr>
                </a:solidFill>
                <a:latin typeface="+mn-lt"/>
                <a:ea typeface="+mn-ea"/>
                <a:cs typeface="+mn-cs"/>
              </a:defRPr>
            </a:pPr>
            <a:endParaRPr lang="es-EC"/>
          </a:p>
        </c:txPr>
        <c:crossAx val="403549912"/>
        <c:crosses val="autoZero"/>
        <c:auto val="1"/>
        <c:lblAlgn val="ctr"/>
        <c:lblOffset val="100"/>
        <c:noMultiLvlLbl val="0"/>
      </c:catAx>
      <c:valAx>
        <c:axId val="403549912"/>
        <c:scaling>
          <c:orientation val="minMax"/>
        </c:scaling>
        <c:delete val="1"/>
        <c:axPos val="l"/>
        <c:numFmt formatCode="General" sourceLinked="1"/>
        <c:majorTickMark val="out"/>
        <c:minorTickMark val="none"/>
        <c:tickLblPos val="nextTo"/>
        <c:crossAx val="403552264"/>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95964639221935777"/>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27</c:v>
                </c:pt>
                <c:pt idx="1">
                  <c:v>32</c:v>
                </c:pt>
                <c:pt idx="2">
                  <c:v>24</c:v>
                </c:pt>
                <c:pt idx="3">
                  <c:v>38</c:v>
                </c:pt>
                <c:pt idx="4">
                  <c:v>21</c:v>
                </c:pt>
                <c:pt idx="5">
                  <c:v>44</c:v>
                </c:pt>
                <c:pt idx="6">
                  <c:v>24</c:v>
                </c:pt>
              </c:numCache>
            </c:numRef>
          </c:val>
        </c:ser>
        <c:dLbls>
          <c:showLegendKey val="0"/>
          <c:showVal val="1"/>
          <c:showCatName val="0"/>
          <c:showSerName val="0"/>
          <c:showPercent val="0"/>
          <c:showBubbleSize val="0"/>
        </c:dLbls>
        <c:gapWidth val="84"/>
        <c:gapDepth val="53"/>
        <c:shape val="box"/>
        <c:axId val="403547952"/>
        <c:axId val="403550304"/>
        <c:axId val="0"/>
      </c:bar3DChart>
      <c:catAx>
        <c:axId val="4035479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75000"/>
                  </a:schemeClr>
                </a:solidFill>
                <a:latin typeface="+mn-lt"/>
                <a:ea typeface="+mn-ea"/>
                <a:cs typeface="+mn-cs"/>
              </a:defRPr>
            </a:pPr>
            <a:endParaRPr lang="es-EC"/>
          </a:p>
        </c:txPr>
        <c:crossAx val="403550304"/>
        <c:crosses val="autoZero"/>
        <c:auto val="1"/>
        <c:lblAlgn val="ctr"/>
        <c:lblOffset val="100"/>
        <c:noMultiLvlLbl val="0"/>
      </c:catAx>
      <c:valAx>
        <c:axId val="403550304"/>
        <c:scaling>
          <c:orientation val="minMax"/>
        </c:scaling>
        <c:delete val="1"/>
        <c:axPos val="l"/>
        <c:numFmt formatCode="General" sourceLinked="1"/>
        <c:majorTickMark val="out"/>
        <c:minorTickMark val="none"/>
        <c:tickLblPos val="nextTo"/>
        <c:crossAx val="403547952"/>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95220762719986418"/>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24</c:v>
                </c:pt>
                <c:pt idx="1">
                  <c:v>32</c:v>
                </c:pt>
                <c:pt idx="2">
                  <c:v>16</c:v>
                </c:pt>
                <c:pt idx="3">
                  <c:v>43</c:v>
                </c:pt>
                <c:pt idx="4">
                  <c:v>30</c:v>
                </c:pt>
                <c:pt idx="5">
                  <c:v>31</c:v>
                </c:pt>
                <c:pt idx="6">
                  <c:v>34</c:v>
                </c:pt>
              </c:numCache>
            </c:numRef>
          </c:val>
        </c:ser>
        <c:dLbls>
          <c:showLegendKey val="0"/>
          <c:showVal val="1"/>
          <c:showCatName val="0"/>
          <c:showSerName val="0"/>
          <c:showPercent val="0"/>
          <c:showBubbleSize val="0"/>
        </c:dLbls>
        <c:gapWidth val="84"/>
        <c:gapDepth val="53"/>
        <c:shape val="box"/>
        <c:axId val="403548344"/>
        <c:axId val="403551480"/>
        <c:axId val="0"/>
      </c:bar3DChart>
      <c:catAx>
        <c:axId val="4035483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75000"/>
                  </a:schemeClr>
                </a:solidFill>
                <a:latin typeface="+mn-lt"/>
                <a:ea typeface="+mn-ea"/>
                <a:cs typeface="+mn-cs"/>
              </a:defRPr>
            </a:pPr>
            <a:endParaRPr lang="es-EC"/>
          </a:p>
        </c:txPr>
        <c:crossAx val="403551480"/>
        <c:crosses val="autoZero"/>
        <c:auto val="1"/>
        <c:lblAlgn val="ctr"/>
        <c:lblOffset val="100"/>
        <c:noMultiLvlLbl val="0"/>
      </c:catAx>
      <c:valAx>
        <c:axId val="403551480"/>
        <c:scaling>
          <c:orientation val="minMax"/>
        </c:scaling>
        <c:delete val="1"/>
        <c:axPos val="l"/>
        <c:numFmt formatCode="General" sourceLinked="1"/>
        <c:majorTickMark val="out"/>
        <c:minorTickMark val="none"/>
        <c:tickLblPos val="nextTo"/>
        <c:crossAx val="403548344"/>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94798300036566507"/>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35</c:v>
                </c:pt>
                <c:pt idx="1">
                  <c:v>27</c:v>
                </c:pt>
                <c:pt idx="2">
                  <c:v>19</c:v>
                </c:pt>
                <c:pt idx="3">
                  <c:v>30</c:v>
                </c:pt>
                <c:pt idx="4">
                  <c:v>25</c:v>
                </c:pt>
                <c:pt idx="5">
                  <c:v>47</c:v>
                </c:pt>
                <c:pt idx="6">
                  <c:v>27</c:v>
                </c:pt>
              </c:numCache>
            </c:numRef>
          </c:val>
        </c:ser>
        <c:dLbls>
          <c:showLegendKey val="0"/>
          <c:showVal val="1"/>
          <c:showCatName val="0"/>
          <c:showSerName val="0"/>
          <c:showPercent val="0"/>
          <c:showBubbleSize val="0"/>
        </c:dLbls>
        <c:gapWidth val="84"/>
        <c:gapDepth val="53"/>
        <c:shape val="box"/>
        <c:axId val="403545992"/>
        <c:axId val="403549520"/>
        <c:axId val="0"/>
      </c:bar3DChart>
      <c:catAx>
        <c:axId val="4035459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lt1">
                    <a:lumMod val="75000"/>
                  </a:schemeClr>
                </a:solidFill>
                <a:latin typeface="+mn-lt"/>
                <a:ea typeface="+mn-ea"/>
                <a:cs typeface="+mn-cs"/>
              </a:defRPr>
            </a:pPr>
            <a:endParaRPr lang="es-EC"/>
          </a:p>
        </c:txPr>
        <c:crossAx val="403549520"/>
        <c:crosses val="autoZero"/>
        <c:auto val="1"/>
        <c:lblAlgn val="ctr"/>
        <c:lblOffset val="100"/>
        <c:noMultiLvlLbl val="0"/>
      </c:catAx>
      <c:valAx>
        <c:axId val="403549520"/>
        <c:scaling>
          <c:orientation val="minMax"/>
        </c:scaling>
        <c:delete val="1"/>
        <c:axPos val="l"/>
        <c:numFmt formatCode="General" sourceLinked="1"/>
        <c:majorTickMark val="out"/>
        <c:minorTickMark val="none"/>
        <c:tickLblPos val="nextTo"/>
        <c:crossAx val="403545992"/>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083761268971809E-3"/>
          <c:y val="4.9871000167532199E-3"/>
          <c:w val="0.95854528123041549"/>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28</c:v>
                </c:pt>
                <c:pt idx="1">
                  <c:v>16</c:v>
                </c:pt>
                <c:pt idx="2">
                  <c:v>30</c:v>
                </c:pt>
                <c:pt idx="3">
                  <c:v>24</c:v>
                </c:pt>
                <c:pt idx="4">
                  <c:v>35</c:v>
                </c:pt>
                <c:pt idx="5">
                  <c:v>32</c:v>
                </c:pt>
                <c:pt idx="6">
                  <c:v>45</c:v>
                </c:pt>
              </c:numCache>
            </c:numRef>
          </c:val>
        </c:ser>
        <c:dLbls>
          <c:showLegendKey val="0"/>
          <c:showVal val="1"/>
          <c:showCatName val="0"/>
          <c:showSerName val="0"/>
          <c:showPercent val="0"/>
          <c:showBubbleSize val="0"/>
        </c:dLbls>
        <c:gapWidth val="84"/>
        <c:gapDepth val="53"/>
        <c:shape val="box"/>
        <c:axId val="403548736"/>
        <c:axId val="403552656"/>
        <c:axId val="0"/>
      </c:bar3DChart>
      <c:catAx>
        <c:axId val="4035487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lt1">
                    <a:lumMod val="75000"/>
                  </a:schemeClr>
                </a:solidFill>
                <a:latin typeface="+mn-lt"/>
                <a:ea typeface="+mn-ea"/>
                <a:cs typeface="+mn-cs"/>
              </a:defRPr>
            </a:pPr>
            <a:endParaRPr lang="es-EC"/>
          </a:p>
        </c:txPr>
        <c:crossAx val="403552656"/>
        <c:crosses val="autoZero"/>
        <c:auto val="1"/>
        <c:lblAlgn val="ctr"/>
        <c:lblOffset val="100"/>
        <c:noMultiLvlLbl val="0"/>
      </c:catAx>
      <c:valAx>
        <c:axId val="403552656"/>
        <c:scaling>
          <c:orientation val="minMax"/>
        </c:scaling>
        <c:delete val="1"/>
        <c:axPos val="l"/>
        <c:numFmt formatCode="General" sourceLinked="1"/>
        <c:majorTickMark val="out"/>
        <c:minorTickMark val="none"/>
        <c:tickLblPos val="nextTo"/>
        <c:crossAx val="403548736"/>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0731104264140886E-3"/>
          <c:y val="4.9871000167532199E-3"/>
          <c:w val="0.93483125417790358"/>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anchor="ctr" anchorCtr="1"/>
              <a:lstStyle/>
              <a:p>
                <a:pPr>
                  <a:defRPr sz="16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31</c:v>
                </c:pt>
                <c:pt idx="1">
                  <c:v>25</c:v>
                </c:pt>
                <c:pt idx="2">
                  <c:v>31</c:v>
                </c:pt>
                <c:pt idx="3">
                  <c:v>38</c:v>
                </c:pt>
                <c:pt idx="4">
                  <c:v>37</c:v>
                </c:pt>
                <c:pt idx="5">
                  <c:v>28</c:v>
                </c:pt>
                <c:pt idx="6">
                  <c:v>20</c:v>
                </c:pt>
              </c:numCache>
            </c:numRef>
          </c:val>
        </c:ser>
        <c:dLbls>
          <c:showLegendKey val="0"/>
          <c:showVal val="1"/>
          <c:showCatName val="0"/>
          <c:showSerName val="0"/>
          <c:showPercent val="0"/>
          <c:showBubbleSize val="0"/>
        </c:dLbls>
        <c:gapWidth val="84"/>
        <c:gapDepth val="53"/>
        <c:shape val="box"/>
        <c:axId val="403551872"/>
        <c:axId val="403544424"/>
        <c:axId val="0"/>
      </c:bar3DChart>
      <c:catAx>
        <c:axId val="4035518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lt1">
                    <a:lumMod val="75000"/>
                  </a:schemeClr>
                </a:solidFill>
                <a:latin typeface="+mn-lt"/>
                <a:ea typeface="+mn-ea"/>
                <a:cs typeface="+mn-cs"/>
              </a:defRPr>
            </a:pPr>
            <a:endParaRPr lang="es-EC"/>
          </a:p>
        </c:txPr>
        <c:crossAx val="403544424"/>
        <c:crosses val="autoZero"/>
        <c:auto val="1"/>
        <c:lblAlgn val="ctr"/>
        <c:lblOffset val="100"/>
        <c:noMultiLvlLbl val="0"/>
      </c:catAx>
      <c:valAx>
        <c:axId val="403544424"/>
        <c:scaling>
          <c:orientation val="minMax"/>
        </c:scaling>
        <c:delete val="1"/>
        <c:axPos val="l"/>
        <c:numFmt formatCode="General" sourceLinked="1"/>
        <c:majorTickMark val="out"/>
        <c:minorTickMark val="none"/>
        <c:tickLblPos val="nextTo"/>
        <c:crossAx val="403551872"/>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sz="1600"/>
      </a:pPr>
      <a:endParaRPr lang="es-EC"/>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solidFill>
          <a:schemeClr val="tx2">
            <a:lumMod val="75000"/>
          </a:schemeClr>
        </a:solidFill>
        <a:ln>
          <a:noFill/>
        </a:ln>
        <a:effectLst/>
        <a:sp3d/>
      </c:spPr>
    </c:sideWall>
    <c:backWall>
      <c:thickness val="0"/>
      <c:spPr>
        <a:solidFill>
          <a:schemeClr val="tx2">
            <a:lumMod val="75000"/>
          </a:schemeClr>
        </a:solidFill>
        <a:ln>
          <a:noFill/>
        </a:ln>
        <a:effectLst/>
        <a:sp3d/>
      </c:spPr>
    </c:backWall>
    <c:plotArea>
      <c:layout/>
      <c:bar3DChart>
        <c:barDir val="col"/>
        <c:grouping val="clustered"/>
        <c:varyColors val="0"/>
        <c:ser>
          <c:idx val="0"/>
          <c:order val="0"/>
          <c:tx>
            <c:strRef>
              <c:f>Hoja2!$B$1</c:f>
              <c:strCache>
                <c:ptCount val="1"/>
                <c:pt idx="0">
                  <c:v>solo </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5">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val>
            <c:numRef>
              <c:f>Hoja2!$B$2:$B$13</c:f>
              <c:numCache>
                <c:formatCode>General</c:formatCode>
                <c:ptCount val="12"/>
                <c:pt idx="0">
                  <c:v>24</c:v>
                </c:pt>
                <c:pt idx="1">
                  <c:v>21</c:v>
                </c:pt>
                <c:pt idx="2">
                  <c:v>25</c:v>
                </c:pt>
                <c:pt idx="3">
                  <c:v>19</c:v>
                </c:pt>
                <c:pt idx="4">
                  <c:v>21</c:v>
                </c:pt>
                <c:pt idx="5">
                  <c:v>21</c:v>
                </c:pt>
                <c:pt idx="6">
                  <c:v>19</c:v>
                </c:pt>
                <c:pt idx="7">
                  <c:v>22</c:v>
                </c:pt>
                <c:pt idx="8">
                  <c:v>19</c:v>
                </c:pt>
                <c:pt idx="9">
                  <c:v>19</c:v>
                </c:pt>
                <c:pt idx="10">
                  <c:v>23</c:v>
                </c:pt>
                <c:pt idx="11">
                  <c:v>24</c:v>
                </c:pt>
              </c:numCache>
            </c:numRef>
          </c:val>
        </c:ser>
        <c:ser>
          <c:idx val="1"/>
          <c:order val="1"/>
          <c:tx>
            <c:strRef>
              <c:f>Hoja2!$C$1</c:f>
              <c:strCache>
                <c:ptCount val="1"/>
                <c:pt idx="0">
                  <c:v>acompañado</c:v>
                </c:pt>
              </c:strCache>
            </c:strRef>
          </c:tx>
          <c:spPr>
            <a:solidFill>
              <a:schemeClr val="tx2">
                <a:lumMod val="60000"/>
                <a:lumOff val="40000"/>
                <a:alpha val="88000"/>
              </a:schemeClr>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invertIfNegative val="0"/>
          <c:dLbls>
            <c:spPr>
              <a:solidFill>
                <a:schemeClr val="tx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val>
            <c:numRef>
              <c:f>Hoja2!$C$2:$C$13</c:f>
              <c:numCache>
                <c:formatCode>General</c:formatCode>
                <c:ptCount val="12"/>
                <c:pt idx="0">
                  <c:v>19</c:v>
                </c:pt>
                <c:pt idx="1">
                  <c:v>28</c:v>
                </c:pt>
                <c:pt idx="2">
                  <c:v>17</c:v>
                </c:pt>
                <c:pt idx="3">
                  <c:v>20</c:v>
                </c:pt>
                <c:pt idx="4">
                  <c:v>19</c:v>
                </c:pt>
                <c:pt idx="5">
                  <c:v>19</c:v>
                </c:pt>
                <c:pt idx="6">
                  <c:v>20</c:v>
                </c:pt>
                <c:pt idx="7">
                  <c:v>21</c:v>
                </c:pt>
                <c:pt idx="8">
                  <c:v>21</c:v>
                </c:pt>
                <c:pt idx="9">
                  <c:v>22</c:v>
                </c:pt>
                <c:pt idx="10">
                  <c:v>21</c:v>
                </c:pt>
                <c:pt idx="11">
                  <c:v>18</c:v>
                </c:pt>
              </c:numCache>
            </c:numRef>
          </c:val>
        </c:ser>
        <c:dLbls>
          <c:showLegendKey val="0"/>
          <c:showVal val="1"/>
          <c:showCatName val="0"/>
          <c:showSerName val="0"/>
          <c:showPercent val="0"/>
          <c:showBubbleSize val="0"/>
        </c:dLbls>
        <c:gapWidth val="84"/>
        <c:gapDepth val="53"/>
        <c:shape val="box"/>
        <c:axId val="403589896"/>
        <c:axId val="403580096"/>
        <c:axId val="0"/>
      </c:bar3DChart>
      <c:catAx>
        <c:axId val="403589896"/>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75000"/>
                  </a:schemeClr>
                </a:solidFill>
                <a:latin typeface="+mn-lt"/>
                <a:ea typeface="+mn-ea"/>
                <a:cs typeface="+mn-cs"/>
              </a:defRPr>
            </a:pPr>
            <a:endParaRPr lang="es-EC"/>
          </a:p>
        </c:txPr>
        <c:crossAx val="403580096"/>
        <c:crosses val="autoZero"/>
        <c:auto val="1"/>
        <c:lblAlgn val="ctr"/>
        <c:lblOffset val="100"/>
        <c:noMultiLvlLbl val="0"/>
      </c:catAx>
      <c:valAx>
        <c:axId val="403580096"/>
        <c:scaling>
          <c:orientation val="minMax"/>
        </c:scaling>
        <c:delete val="1"/>
        <c:axPos val="l"/>
        <c:numFmt formatCode="General" sourceLinked="1"/>
        <c:majorTickMark val="out"/>
        <c:minorTickMark val="none"/>
        <c:tickLblPos val="nextTo"/>
        <c:crossAx val="40358989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75000"/>
                </a:schemeClr>
              </a:solidFill>
              <a:latin typeface="+mn-lt"/>
              <a:ea typeface="+mn-ea"/>
              <a:cs typeface="+mn-cs"/>
            </a:defRPr>
          </a:pPr>
          <a:endParaRPr lang="es-EC"/>
        </a:p>
      </c:txPr>
    </c:legend>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2990074480400067E-4"/>
          <c:y val="5.6050856008107157E-2"/>
          <c:w val="0.94227206719155221"/>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Hoja1!$A$2:$A$6</c:f>
              <c:strCache>
                <c:ptCount val="5"/>
                <c:pt idx="0">
                  <c:v>15 minutos</c:v>
                </c:pt>
                <c:pt idx="1">
                  <c:v>Media hora </c:v>
                </c:pt>
                <c:pt idx="2">
                  <c:v>1 hora</c:v>
                </c:pt>
                <c:pt idx="3">
                  <c:v>2 horas</c:v>
                </c:pt>
                <c:pt idx="4">
                  <c:v>3 horas a mas</c:v>
                </c:pt>
              </c:strCache>
            </c:strRef>
          </c:cat>
          <c:val>
            <c:numRef>
              <c:f>Hoja1!$B$2:$B$6</c:f>
              <c:numCache>
                <c:formatCode>General</c:formatCode>
                <c:ptCount val="5"/>
                <c:pt idx="0">
                  <c:v>58</c:v>
                </c:pt>
                <c:pt idx="1">
                  <c:v>32</c:v>
                </c:pt>
                <c:pt idx="2">
                  <c:v>43</c:v>
                </c:pt>
                <c:pt idx="3">
                  <c:v>46</c:v>
                </c:pt>
                <c:pt idx="4">
                  <c:v>31</c:v>
                </c:pt>
              </c:numCache>
            </c:numRef>
          </c:val>
        </c:ser>
        <c:dLbls>
          <c:showLegendKey val="0"/>
          <c:showVal val="1"/>
          <c:showCatName val="0"/>
          <c:showSerName val="0"/>
          <c:showPercent val="0"/>
          <c:showBubbleSize val="0"/>
        </c:dLbls>
        <c:gapWidth val="84"/>
        <c:gapDepth val="53"/>
        <c:shape val="box"/>
        <c:axId val="403542464"/>
        <c:axId val="403550696"/>
        <c:axId val="0"/>
      </c:bar3DChart>
      <c:catAx>
        <c:axId val="4035424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75000"/>
                  </a:schemeClr>
                </a:solidFill>
                <a:latin typeface="+mn-lt"/>
                <a:ea typeface="+mn-ea"/>
                <a:cs typeface="+mn-cs"/>
              </a:defRPr>
            </a:pPr>
            <a:endParaRPr lang="es-EC"/>
          </a:p>
        </c:txPr>
        <c:crossAx val="403550696"/>
        <c:crosses val="autoZero"/>
        <c:auto val="1"/>
        <c:lblAlgn val="ctr"/>
        <c:lblOffset val="100"/>
        <c:noMultiLvlLbl val="0"/>
      </c:catAx>
      <c:valAx>
        <c:axId val="403550696"/>
        <c:scaling>
          <c:orientation val="minMax"/>
        </c:scaling>
        <c:delete val="1"/>
        <c:axPos val="l"/>
        <c:numFmt formatCode="General" sourceLinked="1"/>
        <c:majorTickMark val="out"/>
        <c:minorTickMark val="none"/>
        <c:tickLblPos val="nextTo"/>
        <c:crossAx val="403542464"/>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90447631960551511"/>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Hoja1!$A$2:$A$6</c:f>
              <c:strCache>
                <c:ptCount val="5"/>
                <c:pt idx="0">
                  <c:v>DELGADEZ SEVERA</c:v>
                </c:pt>
                <c:pt idx="1">
                  <c:v>DELGADEZ</c:v>
                </c:pt>
                <c:pt idx="2">
                  <c:v>NORMAL</c:v>
                </c:pt>
                <c:pt idx="3">
                  <c:v>SOBREPESO</c:v>
                </c:pt>
                <c:pt idx="4">
                  <c:v>OBESIDAD</c:v>
                </c:pt>
              </c:strCache>
            </c:strRef>
          </c:cat>
          <c:val>
            <c:numRef>
              <c:f>Hoja1!$B$2:$B$6</c:f>
              <c:numCache>
                <c:formatCode>General</c:formatCode>
                <c:ptCount val="5"/>
                <c:pt idx="0">
                  <c:v>0</c:v>
                </c:pt>
                <c:pt idx="1">
                  <c:v>2</c:v>
                </c:pt>
                <c:pt idx="2">
                  <c:v>11</c:v>
                </c:pt>
                <c:pt idx="3">
                  <c:v>25</c:v>
                </c:pt>
                <c:pt idx="4">
                  <c:v>5</c:v>
                </c:pt>
              </c:numCache>
            </c:numRef>
          </c:val>
        </c:ser>
        <c:dLbls>
          <c:showLegendKey val="0"/>
          <c:showVal val="1"/>
          <c:showCatName val="0"/>
          <c:showSerName val="0"/>
          <c:showPercent val="0"/>
          <c:showBubbleSize val="0"/>
        </c:dLbls>
        <c:gapWidth val="84"/>
        <c:gapDepth val="53"/>
        <c:shape val="box"/>
        <c:axId val="403580880"/>
        <c:axId val="403582448"/>
        <c:axId val="0"/>
      </c:bar3DChart>
      <c:catAx>
        <c:axId val="4035808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lt1">
                    <a:lumMod val="75000"/>
                  </a:schemeClr>
                </a:solidFill>
                <a:latin typeface="+mn-lt"/>
                <a:ea typeface="+mn-ea"/>
                <a:cs typeface="+mn-cs"/>
              </a:defRPr>
            </a:pPr>
            <a:endParaRPr lang="es-EC"/>
          </a:p>
        </c:txPr>
        <c:crossAx val="403582448"/>
        <c:crosses val="autoZero"/>
        <c:auto val="1"/>
        <c:lblAlgn val="ctr"/>
        <c:lblOffset val="100"/>
        <c:noMultiLvlLbl val="0"/>
      </c:catAx>
      <c:valAx>
        <c:axId val="403582448"/>
        <c:scaling>
          <c:orientation val="minMax"/>
        </c:scaling>
        <c:delete val="1"/>
        <c:axPos val="l"/>
        <c:numFmt formatCode="General" sourceLinked="1"/>
        <c:majorTickMark val="out"/>
        <c:minorTickMark val="none"/>
        <c:tickLblPos val="nextTo"/>
        <c:crossAx val="403580880"/>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95489771520893707"/>
          <c:h val="0.94394904458598727"/>
        </c:manualLayout>
      </c:layout>
      <c:bar3DChart>
        <c:barDir val="col"/>
        <c:grouping val="standard"/>
        <c:varyColors val="0"/>
        <c:ser>
          <c:idx val="0"/>
          <c:order val="0"/>
          <c:tx>
            <c:strRef>
              <c:f>Hoja1!$B$1</c:f>
              <c:strCache>
                <c:ptCount val="1"/>
                <c:pt idx="0">
                  <c:v>¿Existen en la institución las herramientas necesarias para incrementar el trabajo cooperativo en sus clases?</c:v>
                </c:pt>
              </c:strCache>
            </c:strRef>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51</c:v>
                </c:pt>
                <c:pt idx="1">
                  <c:v>42</c:v>
                </c:pt>
                <c:pt idx="2">
                  <c:v>23</c:v>
                </c:pt>
                <c:pt idx="3">
                  <c:v>22</c:v>
                </c:pt>
                <c:pt idx="4">
                  <c:v>33</c:v>
                </c:pt>
                <c:pt idx="5">
                  <c:v>23</c:v>
                </c:pt>
                <c:pt idx="6">
                  <c:v>16</c:v>
                </c:pt>
              </c:numCache>
            </c:numRef>
          </c:val>
        </c:ser>
        <c:dLbls>
          <c:showLegendKey val="0"/>
          <c:showVal val="1"/>
          <c:showCatName val="0"/>
          <c:showSerName val="0"/>
          <c:showPercent val="0"/>
          <c:showBubbleSize val="0"/>
        </c:dLbls>
        <c:gapWidth val="150"/>
        <c:shape val="box"/>
        <c:axId val="403523256"/>
        <c:axId val="403521296"/>
        <c:axId val="407324424"/>
      </c:bar3DChart>
      <c:catAx>
        <c:axId val="4035232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s-EC"/>
          </a:p>
        </c:txPr>
        <c:crossAx val="403521296"/>
        <c:crosses val="autoZero"/>
        <c:auto val="1"/>
        <c:lblAlgn val="ctr"/>
        <c:lblOffset val="100"/>
        <c:noMultiLvlLbl val="0"/>
      </c:catAx>
      <c:valAx>
        <c:axId val="403521296"/>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C"/>
          </a:p>
        </c:txPr>
        <c:crossAx val="403523256"/>
        <c:crosses val="autoZero"/>
        <c:crossBetween val="between"/>
      </c:valAx>
      <c:serAx>
        <c:axId val="407324424"/>
        <c:scaling>
          <c:orientation val="minMax"/>
        </c:scaling>
        <c:delete val="1"/>
        <c:axPos val="b"/>
        <c:majorTickMark val="none"/>
        <c:minorTickMark val="none"/>
        <c:tickLblPos val="nextTo"/>
        <c:crossAx val="403521296"/>
        <c:crosses val="autoZero"/>
      </c:ser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91467557421123658"/>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Hoja1!$A$2:$A$6</c:f>
              <c:strCache>
                <c:ptCount val="5"/>
                <c:pt idx="0">
                  <c:v>DELGADEZ SEVERA</c:v>
                </c:pt>
                <c:pt idx="1">
                  <c:v>DELGADEZ</c:v>
                </c:pt>
                <c:pt idx="2">
                  <c:v>NORMAL</c:v>
                </c:pt>
                <c:pt idx="3">
                  <c:v>SOBREPESO</c:v>
                </c:pt>
                <c:pt idx="4">
                  <c:v>OBESIDAD</c:v>
                </c:pt>
              </c:strCache>
            </c:strRef>
          </c:cat>
          <c:val>
            <c:numRef>
              <c:f>Hoja1!$B$2:$B$6</c:f>
              <c:numCache>
                <c:formatCode>General</c:formatCode>
                <c:ptCount val="5"/>
                <c:pt idx="0">
                  <c:v>0</c:v>
                </c:pt>
                <c:pt idx="1">
                  <c:v>1</c:v>
                </c:pt>
                <c:pt idx="2">
                  <c:v>13</c:v>
                </c:pt>
                <c:pt idx="3">
                  <c:v>15</c:v>
                </c:pt>
                <c:pt idx="4">
                  <c:v>5</c:v>
                </c:pt>
              </c:numCache>
            </c:numRef>
          </c:val>
        </c:ser>
        <c:dLbls>
          <c:showLegendKey val="0"/>
          <c:showVal val="1"/>
          <c:showCatName val="0"/>
          <c:showSerName val="0"/>
          <c:showPercent val="0"/>
          <c:showBubbleSize val="0"/>
        </c:dLbls>
        <c:gapWidth val="84"/>
        <c:gapDepth val="53"/>
        <c:shape val="box"/>
        <c:axId val="403591072"/>
        <c:axId val="403586760"/>
        <c:axId val="0"/>
      </c:bar3DChart>
      <c:catAx>
        <c:axId val="4035910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75000"/>
                  </a:schemeClr>
                </a:solidFill>
                <a:latin typeface="+mn-lt"/>
                <a:ea typeface="+mn-ea"/>
                <a:cs typeface="+mn-cs"/>
              </a:defRPr>
            </a:pPr>
            <a:endParaRPr lang="es-EC"/>
          </a:p>
        </c:txPr>
        <c:crossAx val="403586760"/>
        <c:crosses val="autoZero"/>
        <c:auto val="1"/>
        <c:lblAlgn val="ctr"/>
        <c:lblOffset val="100"/>
        <c:noMultiLvlLbl val="0"/>
      </c:catAx>
      <c:valAx>
        <c:axId val="403586760"/>
        <c:scaling>
          <c:orientation val="minMax"/>
        </c:scaling>
        <c:delete val="1"/>
        <c:axPos val="l"/>
        <c:numFmt formatCode="General" sourceLinked="1"/>
        <c:majorTickMark val="out"/>
        <c:minorTickMark val="none"/>
        <c:tickLblPos val="nextTo"/>
        <c:crossAx val="403591072"/>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89290252037447504"/>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Hoja1!$A$2:$A$6</c:f>
              <c:strCache>
                <c:ptCount val="5"/>
                <c:pt idx="0">
                  <c:v>DELGADEZ SEVERA</c:v>
                </c:pt>
                <c:pt idx="1">
                  <c:v>DELGADEZ</c:v>
                </c:pt>
                <c:pt idx="2">
                  <c:v>NORMAL</c:v>
                </c:pt>
                <c:pt idx="3">
                  <c:v>SOBREPESO</c:v>
                </c:pt>
                <c:pt idx="4">
                  <c:v>OBESIDAD</c:v>
                </c:pt>
              </c:strCache>
            </c:strRef>
          </c:cat>
          <c:val>
            <c:numRef>
              <c:f>Hoja1!$B$2:$B$6</c:f>
              <c:numCache>
                <c:formatCode>General</c:formatCode>
                <c:ptCount val="5"/>
                <c:pt idx="0">
                  <c:v>0</c:v>
                </c:pt>
                <c:pt idx="1">
                  <c:v>7</c:v>
                </c:pt>
                <c:pt idx="2">
                  <c:v>5</c:v>
                </c:pt>
                <c:pt idx="3">
                  <c:v>22</c:v>
                </c:pt>
                <c:pt idx="4">
                  <c:v>8</c:v>
                </c:pt>
              </c:numCache>
            </c:numRef>
          </c:val>
        </c:ser>
        <c:dLbls>
          <c:showLegendKey val="0"/>
          <c:showVal val="1"/>
          <c:showCatName val="0"/>
          <c:showSerName val="0"/>
          <c:showPercent val="0"/>
          <c:showBubbleSize val="0"/>
        </c:dLbls>
        <c:gapWidth val="84"/>
        <c:gapDepth val="53"/>
        <c:shape val="box"/>
        <c:axId val="403543248"/>
        <c:axId val="403554224"/>
        <c:axId val="0"/>
      </c:bar3DChart>
      <c:catAx>
        <c:axId val="4035432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75000"/>
                  </a:schemeClr>
                </a:solidFill>
                <a:latin typeface="+mn-lt"/>
                <a:ea typeface="+mn-ea"/>
                <a:cs typeface="+mn-cs"/>
              </a:defRPr>
            </a:pPr>
            <a:endParaRPr lang="es-EC"/>
          </a:p>
        </c:txPr>
        <c:crossAx val="403554224"/>
        <c:crosses val="autoZero"/>
        <c:auto val="1"/>
        <c:lblAlgn val="ctr"/>
        <c:lblOffset val="100"/>
        <c:noMultiLvlLbl val="0"/>
      </c:catAx>
      <c:valAx>
        <c:axId val="403554224"/>
        <c:scaling>
          <c:orientation val="minMax"/>
        </c:scaling>
        <c:delete val="1"/>
        <c:axPos val="l"/>
        <c:numFmt formatCode="General" sourceLinked="1"/>
        <c:majorTickMark val="out"/>
        <c:minorTickMark val="none"/>
        <c:tickLblPos val="nextTo"/>
        <c:crossAx val="403543248"/>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9215015125665591"/>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Hoja1!$A$2:$A$6</c:f>
              <c:strCache>
                <c:ptCount val="5"/>
                <c:pt idx="0">
                  <c:v>DELGADEZ SEVERA</c:v>
                </c:pt>
                <c:pt idx="1">
                  <c:v>DELGADEZ</c:v>
                </c:pt>
                <c:pt idx="2">
                  <c:v>NORMAL</c:v>
                </c:pt>
                <c:pt idx="3">
                  <c:v>SOBREPESO</c:v>
                </c:pt>
                <c:pt idx="4">
                  <c:v>OBESIDAD</c:v>
                </c:pt>
              </c:strCache>
            </c:strRef>
          </c:cat>
          <c:val>
            <c:numRef>
              <c:f>Hoja1!$B$2:$B$6</c:f>
              <c:numCache>
                <c:formatCode>General</c:formatCode>
                <c:ptCount val="5"/>
                <c:pt idx="0">
                  <c:v>2</c:v>
                </c:pt>
                <c:pt idx="1">
                  <c:v>3</c:v>
                </c:pt>
                <c:pt idx="2">
                  <c:v>5</c:v>
                </c:pt>
                <c:pt idx="3">
                  <c:v>19</c:v>
                </c:pt>
                <c:pt idx="4">
                  <c:v>5</c:v>
                </c:pt>
              </c:numCache>
            </c:numRef>
          </c:val>
        </c:ser>
        <c:dLbls>
          <c:showLegendKey val="0"/>
          <c:showVal val="1"/>
          <c:showCatName val="0"/>
          <c:showSerName val="0"/>
          <c:showPercent val="0"/>
          <c:showBubbleSize val="0"/>
        </c:dLbls>
        <c:gapWidth val="84"/>
        <c:gapDepth val="53"/>
        <c:shape val="box"/>
        <c:axId val="403589112"/>
        <c:axId val="403582840"/>
        <c:axId val="0"/>
      </c:bar3DChart>
      <c:catAx>
        <c:axId val="4035891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75000"/>
                  </a:schemeClr>
                </a:solidFill>
                <a:latin typeface="+mn-lt"/>
                <a:ea typeface="+mn-ea"/>
                <a:cs typeface="+mn-cs"/>
              </a:defRPr>
            </a:pPr>
            <a:endParaRPr lang="es-EC"/>
          </a:p>
        </c:txPr>
        <c:crossAx val="403582840"/>
        <c:crosses val="autoZero"/>
        <c:auto val="1"/>
        <c:lblAlgn val="ctr"/>
        <c:lblOffset val="100"/>
        <c:noMultiLvlLbl val="0"/>
      </c:catAx>
      <c:valAx>
        <c:axId val="403582840"/>
        <c:scaling>
          <c:orientation val="minMax"/>
        </c:scaling>
        <c:delete val="1"/>
        <c:axPos val="l"/>
        <c:numFmt formatCode="General" sourceLinked="1"/>
        <c:majorTickMark val="out"/>
        <c:minorTickMark val="none"/>
        <c:tickLblPos val="nextTo"/>
        <c:crossAx val="403589112"/>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90437793992289728"/>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Hoja1!$A$2:$A$6</c:f>
              <c:strCache>
                <c:ptCount val="5"/>
                <c:pt idx="0">
                  <c:v>DELGADEZ SEVERA</c:v>
                </c:pt>
                <c:pt idx="1">
                  <c:v>DELGADEZ</c:v>
                </c:pt>
                <c:pt idx="2">
                  <c:v>NORMAL</c:v>
                </c:pt>
                <c:pt idx="3">
                  <c:v>SOBREPESO</c:v>
                </c:pt>
                <c:pt idx="4">
                  <c:v>OBESIDAD</c:v>
                </c:pt>
              </c:strCache>
            </c:strRef>
          </c:cat>
          <c:val>
            <c:numRef>
              <c:f>Hoja1!$B$2:$B$6</c:f>
              <c:numCache>
                <c:formatCode>General</c:formatCode>
                <c:ptCount val="5"/>
                <c:pt idx="0">
                  <c:v>1</c:v>
                </c:pt>
                <c:pt idx="1">
                  <c:v>4</c:v>
                </c:pt>
                <c:pt idx="2">
                  <c:v>5</c:v>
                </c:pt>
                <c:pt idx="3">
                  <c:v>18</c:v>
                </c:pt>
                <c:pt idx="4">
                  <c:v>1</c:v>
                </c:pt>
              </c:numCache>
            </c:numRef>
          </c:val>
        </c:ser>
        <c:dLbls>
          <c:showLegendKey val="0"/>
          <c:showVal val="1"/>
          <c:showCatName val="0"/>
          <c:showSerName val="0"/>
          <c:showPercent val="0"/>
          <c:showBubbleSize val="0"/>
        </c:dLbls>
        <c:gapWidth val="84"/>
        <c:gapDepth val="53"/>
        <c:shape val="box"/>
        <c:axId val="403532664"/>
        <c:axId val="403542856"/>
        <c:axId val="0"/>
      </c:bar3DChart>
      <c:catAx>
        <c:axId val="4035326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EC"/>
          </a:p>
        </c:txPr>
        <c:crossAx val="403542856"/>
        <c:crosses val="autoZero"/>
        <c:auto val="1"/>
        <c:lblAlgn val="ctr"/>
        <c:lblOffset val="100"/>
        <c:noMultiLvlLbl val="0"/>
      </c:catAx>
      <c:valAx>
        <c:axId val="403542856"/>
        <c:scaling>
          <c:orientation val="minMax"/>
        </c:scaling>
        <c:delete val="1"/>
        <c:axPos val="l"/>
        <c:numFmt formatCode="General" sourceLinked="1"/>
        <c:majorTickMark val="out"/>
        <c:minorTickMark val="none"/>
        <c:tickLblPos val="nextTo"/>
        <c:crossAx val="403532664"/>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90371655445906363"/>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Hoja1!$A$2:$A$6</c:f>
              <c:strCache>
                <c:ptCount val="5"/>
                <c:pt idx="0">
                  <c:v>DELGADEZ SEVERA</c:v>
                </c:pt>
                <c:pt idx="1">
                  <c:v>DELGADEZ</c:v>
                </c:pt>
                <c:pt idx="2">
                  <c:v>NORMAL</c:v>
                </c:pt>
                <c:pt idx="3">
                  <c:v>SOBREPESO</c:v>
                </c:pt>
                <c:pt idx="4">
                  <c:v>OBESIDAD</c:v>
                </c:pt>
              </c:strCache>
            </c:strRef>
          </c:cat>
          <c:val>
            <c:numRef>
              <c:f>Hoja1!$B$2:$B$6</c:f>
              <c:numCache>
                <c:formatCode>General</c:formatCode>
                <c:ptCount val="5"/>
                <c:pt idx="0">
                  <c:v>0</c:v>
                </c:pt>
                <c:pt idx="1">
                  <c:v>3</c:v>
                </c:pt>
                <c:pt idx="2">
                  <c:v>5</c:v>
                </c:pt>
                <c:pt idx="3">
                  <c:v>17</c:v>
                </c:pt>
                <c:pt idx="4">
                  <c:v>3</c:v>
                </c:pt>
              </c:numCache>
            </c:numRef>
          </c:val>
        </c:ser>
        <c:dLbls>
          <c:showLegendKey val="0"/>
          <c:showVal val="1"/>
          <c:showCatName val="0"/>
          <c:showSerName val="0"/>
          <c:showPercent val="0"/>
          <c:showBubbleSize val="0"/>
        </c:dLbls>
        <c:gapWidth val="84"/>
        <c:gapDepth val="53"/>
        <c:shape val="box"/>
        <c:axId val="403545208"/>
        <c:axId val="403553440"/>
        <c:axId val="0"/>
      </c:bar3DChart>
      <c:catAx>
        <c:axId val="4035452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s-EC"/>
          </a:p>
        </c:txPr>
        <c:crossAx val="403553440"/>
        <c:crosses val="autoZero"/>
        <c:auto val="1"/>
        <c:lblAlgn val="ctr"/>
        <c:lblOffset val="100"/>
        <c:noMultiLvlLbl val="0"/>
      </c:catAx>
      <c:valAx>
        <c:axId val="403553440"/>
        <c:scaling>
          <c:orientation val="minMax"/>
        </c:scaling>
        <c:delete val="1"/>
        <c:axPos val="l"/>
        <c:numFmt formatCode="General" sourceLinked="1"/>
        <c:majorTickMark val="out"/>
        <c:minorTickMark val="none"/>
        <c:tickLblPos val="nextTo"/>
        <c:crossAx val="403545208"/>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9463194858638575"/>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Pt>
            <c:idx val="0"/>
            <c:invertIfNegative val="0"/>
            <c:bubble3D val="0"/>
          </c:dPt>
          <c:dPt>
            <c:idx val="1"/>
            <c:invertIfNegative val="0"/>
            <c:bubble3D val="0"/>
          </c:dPt>
          <c:dPt>
            <c:idx val="2"/>
            <c:invertIfNegative val="0"/>
            <c:bubble3D val="0"/>
          </c:dPt>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Hoja1!$A$2:$A$6</c:f>
              <c:strCache>
                <c:ptCount val="5"/>
                <c:pt idx="0">
                  <c:v>DELGADEZ SEVERA</c:v>
                </c:pt>
                <c:pt idx="1">
                  <c:v>DELGADEZ</c:v>
                </c:pt>
                <c:pt idx="2">
                  <c:v>NORMAL</c:v>
                </c:pt>
                <c:pt idx="3">
                  <c:v>SOBREPESO</c:v>
                </c:pt>
                <c:pt idx="4">
                  <c:v>OBESIDAD</c:v>
                </c:pt>
              </c:strCache>
            </c:strRef>
          </c:cat>
          <c:val>
            <c:numRef>
              <c:f>Hoja1!$B$2:$B$6</c:f>
              <c:numCache>
                <c:formatCode>General</c:formatCode>
                <c:ptCount val="5"/>
                <c:pt idx="0">
                  <c:v>3</c:v>
                </c:pt>
                <c:pt idx="1">
                  <c:v>20</c:v>
                </c:pt>
                <c:pt idx="2">
                  <c:v>44</c:v>
                </c:pt>
                <c:pt idx="3">
                  <c:v>116</c:v>
                </c:pt>
                <c:pt idx="4">
                  <c:v>27</c:v>
                </c:pt>
              </c:numCache>
            </c:numRef>
          </c:val>
        </c:ser>
        <c:dLbls>
          <c:showLegendKey val="0"/>
          <c:showVal val="1"/>
          <c:showCatName val="0"/>
          <c:showSerName val="0"/>
          <c:showPercent val="0"/>
          <c:showBubbleSize val="0"/>
        </c:dLbls>
        <c:gapWidth val="84"/>
        <c:gapDepth val="53"/>
        <c:shape val="box"/>
        <c:axId val="403584408"/>
        <c:axId val="403604400"/>
        <c:axId val="0"/>
      </c:bar3DChart>
      <c:catAx>
        <c:axId val="4035844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75000"/>
                  </a:schemeClr>
                </a:solidFill>
                <a:latin typeface="+mn-lt"/>
                <a:ea typeface="+mn-ea"/>
                <a:cs typeface="+mn-cs"/>
              </a:defRPr>
            </a:pPr>
            <a:endParaRPr lang="es-EC"/>
          </a:p>
        </c:txPr>
        <c:crossAx val="403604400"/>
        <c:crosses val="autoZero"/>
        <c:auto val="1"/>
        <c:lblAlgn val="ctr"/>
        <c:lblOffset val="100"/>
        <c:noMultiLvlLbl val="0"/>
      </c:catAx>
      <c:valAx>
        <c:axId val="403604400"/>
        <c:scaling>
          <c:orientation val="minMax"/>
        </c:scaling>
        <c:delete val="1"/>
        <c:axPos val="l"/>
        <c:numFmt formatCode="General" sourceLinked="1"/>
        <c:majorTickMark val="out"/>
        <c:minorTickMark val="none"/>
        <c:tickLblPos val="nextTo"/>
        <c:crossAx val="403584408"/>
        <c:crosses val="autoZero"/>
        <c:crossBetween val="between"/>
      </c:val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pattFill prst="narHorz">
          <a:fgClr>
            <a:srgbClr val="00B0F0"/>
          </a:fgClr>
          <a:bgClr>
            <a:schemeClr val="bg1"/>
          </a:bgClr>
        </a:pattFill>
        <a:ln>
          <a:noFill/>
        </a:ln>
        <a:effectLst/>
        <a:sp3d/>
      </c:spPr>
    </c:backWall>
    <c:plotArea>
      <c:layout>
        <c:manualLayout>
          <c:layoutTarget val="inner"/>
          <c:xMode val="edge"/>
          <c:yMode val="edge"/>
          <c:x val="2.5396825396825397E-2"/>
          <c:y val="5.605095541401274E-2"/>
          <c:w val="0.9463194858638575"/>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solidFill>
              <a:schemeClr val="tx2">
                <a:lumMod val="60000"/>
                <a:lumOff val="40000"/>
              </a:schemeClr>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Pt>
            <c:idx val="0"/>
            <c:invertIfNegative val="0"/>
            <c:bubble3D val="0"/>
          </c:dPt>
          <c:dPt>
            <c:idx val="1"/>
            <c:invertIfNegative val="0"/>
            <c:bubble3D val="0"/>
          </c:dPt>
          <c:dPt>
            <c:idx val="2"/>
            <c:invertIfNegative val="0"/>
            <c:bubble3D val="0"/>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Hoja1!$A$2:$A$6</c:f>
              <c:strCache>
                <c:ptCount val="5"/>
                <c:pt idx="0">
                  <c:v>DELGADEZ SEVERA</c:v>
                </c:pt>
                <c:pt idx="1">
                  <c:v>DELGADEZ</c:v>
                </c:pt>
                <c:pt idx="2">
                  <c:v>NORMAL</c:v>
                </c:pt>
                <c:pt idx="3">
                  <c:v>SOBREPESO</c:v>
                </c:pt>
                <c:pt idx="4">
                  <c:v>OBESIDAD</c:v>
                </c:pt>
              </c:strCache>
            </c:strRef>
          </c:cat>
          <c:val>
            <c:numRef>
              <c:f>Hoja1!$B$2:$B$6</c:f>
              <c:numCache>
                <c:formatCode>General</c:formatCode>
                <c:ptCount val="5"/>
                <c:pt idx="0">
                  <c:v>3</c:v>
                </c:pt>
                <c:pt idx="1">
                  <c:v>20</c:v>
                </c:pt>
                <c:pt idx="2">
                  <c:v>44</c:v>
                </c:pt>
                <c:pt idx="3">
                  <c:v>116</c:v>
                </c:pt>
                <c:pt idx="4">
                  <c:v>27</c:v>
                </c:pt>
              </c:numCache>
            </c:numRef>
          </c:val>
        </c:ser>
        <c:dLbls>
          <c:showLegendKey val="0"/>
          <c:showVal val="1"/>
          <c:showCatName val="0"/>
          <c:showSerName val="0"/>
          <c:showPercent val="0"/>
          <c:showBubbleSize val="0"/>
        </c:dLbls>
        <c:gapWidth val="150"/>
        <c:shape val="box"/>
        <c:axId val="403591856"/>
        <c:axId val="403585584"/>
        <c:axId val="0"/>
      </c:bar3DChart>
      <c:catAx>
        <c:axId val="40359185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03585584"/>
        <c:crosses val="autoZero"/>
        <c:auto val="1"/>
        <c:lblAlgn val="ctr"/>
        <c:lblOffset val="100"/>
        <c:noMultiLvlLbl val="0"/>
      </c:catAx>
      <c:valAx>
        <c:axId val="403585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03591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solidFill>
          <a:schemeClr val="tx2">
            <a:lumMod val="75000"/>
          </a:schemeClr>
        </a:solidFill>
        <a:ln>
          <a:noFill/>
        </a:ln>
        <a:effectLst/>
        <a:sp3d/>
      </c:spPr>
    </c:sideWall>
    <c:backWall>
      <c:thickness val="0"/>
      <c:spPr>
        <a:solidFill>
          <a:schemeClr val="bg1">
            <a:lumMod val="65000"/>
          </a:schemeClr>
        </a:solidFill>
        <a:ln>
          <a:noFill/>
        </a:ln>
        <a:effectLst/>
        <a:sp3d/>
      </c:spPr>
    </c:backWall>
    <c:plotArea>
      <c:layout>
        <c:manualLayout>
          <c:layoutTarget val="inner"/>
          <c:xMode val="edge"/>
          <c:yMode val="edge"/>
          <c:x val="0"/>
          <c:y val="0.14572675082428257"/>
          <c:w val="0.95714634538389143"/>
          <c:h val="0.77490669599543949"/>
        </c:manualLayout>
      </c:layout>
      <c:bar3DChart>
        <c:barDir val="col"/>
        <c:grouping val="clustered"/>
        <c:varyColors val="0"/>
        <c:ser>
          <c:idx val="0"/>
          <c:order val="0"/>
          <c:tx>
            <c:strRef>
              <c:f>Hoja2!$B$1</c:f>
              <c:strCache>
                <c:ptCount val="1"/>
                <c:pt idx="0">
                  <c:v>solo </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5">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val>
            <c:numRef>
              <c:f>Hoja2!$B$2:$B$13</c:f>
              <c:numCache>
                <c:formatCode>General</c:formatCode>
                <c:ptCount val="12"/>
                <c:pt idx="0">
                  <c:v>24</c:v>
                </c:pt>
                <c:pt idx="1">
                  <c:v>21</c:v>
                </c:pt>
                <c:pt idx="2">
                  <c:v>25</c:v>
                </c:pt>
                <c:pt idx="3">
                  <c:v>19</c:v>
                </c:pt>
                <c:pt idx="4">
                  <c:v>21</c:v>
                </c:pt>
                <c:pt idx="5">
                  <c:v>21</c:v>
                </c:pt>
                <c:pt idx="6">
                  <c:v>19</c:v>
                </c:pt>
                <c:pt idx="7">
                  <c:v>22</c:v>
                </c:pt>
                <c:pt idx="8">
                  <c:v>19</c:v>
                </c:pt>
                <c:pt idx="9">
                  <c:v>19</c:v>
                </c:pt>
                <c:pt idx="10">
                  <c:v>23</c:v>
                </c:pt>
                <c:pt idx="11">
                  <c:v>24</c:v>
                </c:pt>
              </c:numCache>
            </c:numRef>
          </c:val>
        </c:ser>
        <c:ser>
          <c:idx val="1"/>
          <c:order val="1"/>
          <c:tx>
            <c:strRef>
              <c:f>Hoja2!$C$1</c:f>
              <c:strCache>
                <c:ptCount val="1"/>
                <c:pt idx="0">
                  <c:v>acompañado</c:v>
                </c:pt>
              </c:strCache>
            </c:strRef>
          </c:tx>
          <c:spPr>
            <a:solidFill>
              <a:schemeClr val="tx2">
                <a:lumMod val="60000"/>
                <a:lumOff val="40000"/>
                <a:alpha val="88000"/>
              </a:schemeClr>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invertIfNegative val="0"/>
          <c:dLbls>
            <c:spPr>
              <a:solidFill>
                <a:schemeClr val="tx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val>
            <c:numRef>
              <c:f>Hoja2!$C$2:$C$13</c:f>
              <c:numCache>
                <c:formatCode>General</c:formatCode>
                <c:ptCount val="12"/>
                <c:pt idx="0">
                  <c:v>19</c:v>
                </c:pt>
                <c:pt idx="1">
                  <c:v>28</c:v>
                </c:pt>
                <c:pt idx="2">
                  <c:v>17</c:v>
                </c:pt>
                <c:pt idx="3">
                  <c:v>20</c:v>
                </c:pt>
                <c:pt idx="4">
                  <c:v>19</c:v>
                </c:pt>
                <c:pt idx="5">
                  <c:v>19</c:v>
                </c:pt>
                <c:pt idx="6">
                  <c:v>20</c:v>
                </c:pt>
                <c:pt idx="7">
                  <c:v>21</c:v>
                </c:pt>
                <c:pt idx="8">
                  <c:v>21</c:v>
                </c:pt>
                <c:pt idx="9">
                  <c:v>22</c:v>
                </c:pt>
                <c:pt idx="10">
                  <c:v>21</c:v>
                </c:pt>
                <c:pt idx="11">
                  <c:v>18</c:v>
                </c:pt>
              </c:numCache>
            </c:numRef>
          </c:val>
        </c:ser>
        <c:dLbls>
          <c:showLegendKey val="0"/>
          <c:showVal val="1"/>
          <c:showCatName val="0"/>
          <c:showSerName val="0"/>
          <c:showPercent val="0"/>
          <c:showBubbleSize val="0"/>
        </c:dLbls>
        <c:gapWidth val="84"/>
        <c:gapDepth val="53"/>
        <c:shape val="box"/>
        <c:axId val="403590680"/>
        <c:axId val="403583232"/>
        <c:axId val="0"/>
      </c:bar3DChart>
      <c:catAx>
        <c:axId val="403590680"/>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75000"/>
                  </a:schemeClr>
                </a:solidFill>
                <a:latin typeface="+mn-lt"/>
                <a:ea typeface="+mn-ea"/>
                <a:cs typeface="+mn-cs"/>
              </a:defRPr>
            </a:pPr>
            <a:endParaRPr lang="es-EC"/>
          </a:p>
        </c:txPr>
        <c:crossAx val="403583232"/>
        <c:crosses val="autoZero"/>
        <c:auto val="1"/>
        <c:lblAlgn val="ctr"/>
        <c:lblOffset val="100"/>
        <c:noMultiLvlLbl val="0"/>
      </c:catAx>
      <c:valAx>
        <c:axId val="403583232"/>
        <c:scaling>
          <c:orientation val="minMax"/>
        </c:scaling>
        <c:delete val="1"/>
        <c:axPos val="l"/>
        <c:numFmt formatCode="General" sourceLinked="1"/>
        <c:majorTickMark val="out"/>
        <c:minorTickMark val="none"/>
        <c:tickLblPos val="nextTo"/>
        <c:crossAx val="40359068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75000"/>
                </a:schemeClr>
              </a:solidFill>
              <a:latin typeface="+mn-lt"/>
              <a:ea typeface="+mn-ea"/>
              <a:cs typeface="+mn-cs"/>
            </a:defRPr>
          </a:pPr>
          <a:endParaRPr lang="es-EC"/>
        </a:p>
      </c:txPr>
    </c:legend>
    <c:plotVisOnly val="1"/>
    <c:dispBlanksAs val="gap"/>
    <c:showDLblsOverMax val="0"/>
  </c:chart>
  <c:spPr>
    <a:solidFill>
      <a:schemeClr val="bg1">
        <a:lumMod val="50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95981501200201635"/>
          <c:h val="0.94394904458598727"/>
        </c:manualLayout>
      </c:layout>
      <c:bar3DChart>
        <c:barDir val="col"/>
        <c:grouping val="clustered"/>
        <c:varyColors val="0"/>
        <c:ser>
          <c:idx val="0"/>
          <c:order val="0"/>
          <c:tx>
            <c:strRef>
              <c:f>Hoja1!$B$1</c:f>
              <c:strCache>
                <c:ptCount val="1"/>
                <c:pt idx="0">
                  <c:v>¿Existen en la institución las herramientas necesarias para incrementar el trabajo cooperativo en sus clases?</c:v>
                </c:pt>
              </c:strCache>
            </c:strRef>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15</c:v>
                </c:pt>
                <c:pt idx="1">
                  <c:v>43</c:v>
                </c:pt>
                <c:pt idx="2">
                  <c:v>22</c:v>
                </c:pt>
                <c:pt idx="3">
                  <c:v>22</c:v>
                </c:pt>
                <c:pt idx="4">
                  <c:v>44</c:v>
                </c:pt>
                <c:pt idx="5">
                  <c:v>31</c:v>
                </c:pt>
                <c:pt idx="6">
                  <c:v>33</c:v>
                </c:pt>
              </c:numCache>
            </c:numRef>
          </c:val>
        </c:ser>
        <c:dLbls>
          <c:showLegendKey val="0"/>
          <c:showVal val="1"/>
          <c:showCatName val="0"/>
          <c:showSerName val="0"/>
          <c:showPercent val="0"/>
          <c:showBubbleSize val="0"/>
        </c:dLbls>
        <c:gapWidth val="150"/>
        <c:shape val="box"/>
        <c:axId val="403528352"/>
        <c:axId val="403521688"/>
        <c:axId val="0"/>
      </c:bar3DChart>
      <c:catAx>
        <c:axId val="4035283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s-EC"/>
          </a:p>
        </c:txPr>
        <c:crossAx val="403521688"/>
        <c:crosses val="autoZero"/>
        <c:auto val="1"/>
        <c:lblAlgn val="ctr"/>
        <c:lblOffset val="100"/>
        <c:noMultiLvlLbl val="0"/>
      </c:catAx>
      <c:valAx>
        <c:axId val="40352168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C"/>
          </a:p>
        </c:txPr>
        <c:crossAx val="40352835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083761268971809E-3"/>
          <c:y val="4.9871000167532199E-3"/>
          <c:w val="0.96587749162548187"/>
          <c:h val="0.94394904458598727"/>
        </c:manualLayout>
      </c:layout>
      <c:bar3DChart>
        <c:barDir val="col"/>
        <c:grouping val="stacked"/>
        <c:varyColors val="0"/>
        <c:ser>
          <c:idx val="0"/>
          <c:order val="0"/>
          <c:tx>
            <c:strRef>
              <c:f>Hoja1!$B$1</c:f>
              <c:strCache>
                <c:ptCount val="1"/>
                <c:pt idx="0">
                  <c:v>¿Existen en la institución las herramientas necesarias para incrementar el trabajo cooperativo en sus clases?</c:v>
                </c:pt>
              </c:strCache>
            </c:strRef>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15</c:v>
                </c:pt>
                <c:pt idx="1">
                  <c:v>25</c:v>
                </c:pt>
                <c:pt idx="2">
                  <c:v>28</c:v>
                </c:pt>
                <c:pt idx="3">
                  <c:v>51</c:v>
                </c:pt>
                <c:pt idx="4">
                  <c:v>36</c:v>
                </c:pt>
                <c:pt idx="5">
                  <c:v>34</c:v>
                </c:pt>
                <c:pt idx="6">
                  <c:v>20</c:v>
                </c:pt>
              </c:numCache>
            </c:numRef>
          </c:val>
        </c:ser>
        <c:dLbls>
          <c:showLegendKey val="0"/>
          <c:showVal val="1"/>
          <c:showCatName val="0"/>
          <c:showSerName val="0"/>
          <c:showPercent val="0"/>
          <c:showBubbleSize val="0"/>
        </c:dLbls>
        <c:gapWidth val="150"/>
        <c:shape val="box"/>
        <c:axId val="403636544"/>
        <c:axId val="403637328"/>
        <c:axId val="0"/>
      </c:bar3DChart>
      <c:catAx>
        <c:axId val="40363654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s-EC"/>
          </a:p>
        </c:txPr>
        <c:crossAx val="403637328"/>
        <c:crosses val="autoZero"/>
        <c:auto val="1"/>
        <c:lblAlgn val="ctr"/>
        <c:lblOffset val="100"/>
        <c:noMultiLvlLbl val="0"/>
      </c:catAx>
      <c:valAx>
        <c:axId val="403637328"/>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C"/>
          </a:p>
        </c:txPr>
        <c:crossAx val="40363654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95379257801073991"/>
          <c:h val="0.94394904458598727"/>
        </c:manualLayout>
      </c:layout>
      <c:bar3DChart>
        <c:barDir val="col"/>
        <c:grouping val="standar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20</c:v>
                </c:pt>
                <c:pt idx="1">
                  <c:v>27</c:v>
                </c:pt>
                <c:pt idx="2">
                  <c:v>36</c:v>
                </c:pt>
                <c:pt idx="3">
                  <c:v>37</c:v>
                </c:pt>
                <c:pt idx="4">
                  <c:v>28</c:v>
                </c:pt>
                <c:pt idx="5">
                  <c:v>40</c:v>
                </c:pt>
                <c:pt idx="6">
                  <c:v>22</c:v>
                </c:pt>
              </c:numCache>
            </c:numRef>
          </c:val>
        </c:ser>
        <c:dLbls>
          <c:showLegendKey val="0"/>
          <c:showVal val="1"/>
          <c:showCatName val="0"/>
          <c:showSerName val="0"/>
          <c:showPercent val="0"/>
          <c:showBubbleSize val="0"/>
        </c:dLbls>
        <c:gapWidth val="84"/>
        <c:gapDepth val="53"/>
        <c:shape val="box"/>
        <c:axId val="403642424"/>
        <c:axId val="403644776"/>
        <c:axId val="407264640"/>
      </c:bar3DChart>
      <c:catAx>
        <c:axId val="4036424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75000"/>
                  </a:schemeClr>
                </a:solidFill>
                <a:latin typeface="+mn-lt"/>
                <a:ea typeface="+mn-ea"/>
                <a:cs typeface="+mn-cs"/>
              </a:defRPr>
            </a:pPr>
            <a:endParaRPr lang="es-EC"/>
          </a:p>
        </c:txPr>
        <c:crossAx val="403644776"/>
        <c:crosses val="autoZero"/>
        <c:auto val="1"/>
        <c:lblAlgn val="ctr"/>
        <c:lblOffset val="100"/>
        <c:noMultiLvlLbl val="0"/>
      </c:catAx>
      <c:valAx>
        <c:axId val="403644776"/>
        <c:scaling>
          <c:orientation val="minMax"/>
        </c:scaling>
        <c:delete val="1"/>
        <c:axPos val="l"/>
        <c:numFmt formatCode="General" sourceLinked="1"/>
        <c:majorTickMark val="out"/>
        <c:minorTickMark val="none"/>
        <c:tickLblPos val="nextTo"/>
        <c:crossAx val="403642424"/>
        <c:crosses val="autoZero"/>
        <c:crossBetween val="between"/>
      </c:valAx>
      <c:serAx>
        <c:axId val="407264640"/>
        <c:scaling>
          <c:orientation val="minMax"/>
        </c:scaling>
        <c:delete val="1"/>
        <c:axPos val="b"/>
        <c:majorTickMark val="none"/>
        <c:minorTickMark val="none"/>
        <c:tickLblPos val="nextTo"/>
        <c:crossAx val="403644776"/>
        <c:crosses val="autoZero"/>
      </c:ser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107565902088325"/>
          <c:y val="3.4187785350360614E-2"/>
          <c:w val="0.84947387451383194"/>
          <c:h val="0.94394904458598727"/>
        </c:manualLayout>
      </c:layout>
      <c:bar3DChart>
        <c:barDir val="col"/>
        <c:grouping val="standard"/>
        <c:varyColors val="0"/>
        <c:ser>
          <c:idx val="0"/>
          <c:order val="0"/>
          <c:tx>
            <c:strRef>
              <c:f>Hoja1!$B$1</c:f>
              <c:strCache>
                <c:ptCount val="1"/>
                <c:pt idx="0">
                  <c:v>¿Existen en la institución las herramientas necesarias para incrementar el trabajo cooperativo en sus clases?</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30</c:v>
                </c:pt>
                <c:pt idx="1">
                  <c:v>40</c:v>
                </c:pt>
                <c:pt idx="2">
                  <c:v>23</c:v>
                </c:pt>
                <c:pt idx="3">
                  <c:v>33</c:v>
                </c:pt>
                <c:pt idx="4">
                  <c:v>46</c:v>
                </c:pt>
                <c:pt idx="5">
                  <c:v>20</c:v>
                </c:pt>
                <c:pt idx="6">
                  <c:v>28</c:v>
                </c:pt>
              </c:numCache>
            </c:numRef>
          </c:val>
        </c:ser>
        <c:dLbls>
          <c:showLegendKey val="0"/>
          <c:showVal val="1"/>
          <c:showCatName val="0"/>
          <c:showSerName val="0"/>
          <c:showPercent val="0"/>
          <c:showBubbleSize val="0"/>
        </c:dLbls>
        <c:gapWidth val="84"/>
        <c:gapDepth val="53"/>
        <c:shape val="box"/>
        <c:axId val="403527960"/>
        <c:axId val="403523648"/>
        <c:axId val="407273120"/>
      </c:bar3DChart>
      <c:catAx>
        <c:axId val="4035279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75000"/>
                  </a:schemeClr>
                </a:solidFill>
                <a:latin typeface="+mn-lt"/>
                <a:ea typeface="+mn-ea"/>
                <a:cs typeface="+mn-cs"/>
              </a:defRPr>
            </a:pPr>
            <a:endParaRPr lang="es-EC"/>
          </a:p>
        </c:txPr>
        <c:crossAx val="403523648"/>
        <c:crosses val="autoZero"/>
        <c:auto val="1"/>
        <c:lblAlgn val="ctr"/>
        <c:lblOffset val="100"/>
        <c:noMultiLvlLbl val="0"/>
      </c:catAx>
      <c:valAx>
        <c:axId val="403523648"/>
        <c:scaling>
          <c:orientation val="minMax"/>
        </c:scaling>
        <c:delete val="1"/>
        <c:axPos val="l"/>
        <c:numFmt formatCode="General" sourceLinked="1"/>
        <c:majorTickMark val="out"/>
        <c:minorTickMark val="none"/>
        <c:tickLblPos val="nextTo"/>
        <c:crossAx val="403527960"/>
        <c:crosses val="autoZero"/>
        <c:crossBetween val="between"/>
      </c:valAx>
      <c:serAx>
        <c:axId val="407273120"/>
        <c:scaling>
          <c:orientation val="minMax"/>
        </c:scaling>
        <c:delete val="1"/>
        <c:axPos val="b"/>
        <c:majorTickMark val="none"/>
        <c:minorTickMark val="none"/>
        <c:tickLblPos val="nextTo"/>
        <c:crossAx val="403523648"/>
        <c:crosses val="autoZero"/>
      </c:serAx>
      <c:spPr>
        <a:noFill/>
        <a:ln>
          <a:noFill/>
        </a:ln>
        <a:effectLst/>
      </c:spPr>
    </c:plotArea>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083761268971809E-3"/>
          <c:y val="4.9871000167532199E-3"/>
          <c:w val="0.96032244990060811"/>
          <c:h val="0.94394904458598727"/>
        </c:manualLayout>
      </c:layout>
      <c:bar3DChart>
        <c:barDir val="col"/>
        <c:grouping val="stacked"/>
        <c:varyColors val="0"/>
        <c:ser>
          <c:idx val="0"/>
          <c:order val="0"/>
          <c:tx>
            <c:strRef>
              <c:f>Hoja1!$B$1</c:f>
              <c:strCache>
                <c:ptCount val="1"/>
                <c:pt idx="0">
                  <c:v>¿Existen en la institución las herramientas necesarias para incrementar el trabajo cooperativo en sus clases?</c:v>
                </c:pt>
              </c:strCache>
            </c:strRef>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24</c:v>
                </c:pt>
                <c:pt idx="1">
                  <c:v>32</c:v>
                </c:pt>
                <c:pt idx="2">
                  <c:v>28</c:v>
                </c:pt>
                <c:pt idx="3">
                  <c:v>24</c:v>
                </c:pt>
                <c:pt idx="4">
                  <c:v>45</c:v>
                </c:pt>
                <c:pt idx="5">
                  <c:v>32</c:v>
                </c:pt>
                <c:pt idx="6">
                  <c:v>25</c:v>
                </c:pt>
              </c:numCache>
            </c:numRef>
          </c:val>
        </c:ser>
        <c:dLbls>
          <c:showLegendKey val="0"/>
          <c:showVal val="1"/>
          <c:showCatName val="0"/>
          <c:showSerName val="0"/>
          <c:showPercent val="0"/>
          <c:showBubbleSize val="0"/>
        </c:dLbls>
        <c:gapWidth val="150"/>
        <c:shape val="box"/>
        <c:axId val="403522080"/>
        <c:axId val="403518944"/>
        <c:axId val="0"/>
      </c:bar3DChart>
      <c:catAx>
        <c:axId val="4035220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s-EC"/>
          </a:p>
        </c:txPr>
        <c:crossAx val="403518944"/>
        <c:crosses val="autoZero"/>
        <c:auto val="1"/>
        <c:lblAlgn val="ctr"/>
        <c:lblOffset val="100"/>
        <c:noMultiLvlLbl val="0"/>
      </c:catAx>
      <c:valAx>
        <c:axId val="403518944"/>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C"/>
          </a:p>
        </c:txPr>
        <c:crossAx val="40352208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5396825396825397E-2"/>
          <c:y val="5.605095541401274E-2"/>
          <c:w val="0.94619563747131563"/>
          <c:h val="0.94394904458598727"/>
        </c:manualLayout>
      </c:layout>
      <c:bar3DChart>
        <c:barDir val="col"/>
        <c:grouping val="stacked"/>
        <c:varyColors val="0"/>
        <c:ser>
          <c:idx val="0"/>
          <c:order val="0"/>
          <c:tx>
            <c:strRef>
              <c:f>Hoja1!$B$1</c:f>
              <c:strCache>
                <c:ptCount val="1"/>
                <c:pt idx="0">
                  <c:v>¿Existen en la institución las herramientas necesarias para incrementar el trabajo cooperativo en sus clases?</c:v>
                </c:pt>
              </c:strCache>
            </c:strRef>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Hoja1!$A$2:$A$8</c:f>
              <c:strCache>
                <c:ptCount val="7"/>
                <c:pt idx="0">
                  <c:v>Lunes</c:v>
                </c:pt>
                <c:pt idx="1">
                  <c:v>Martes </c:v>
                </c:pt>
                <c:pt idx="2">
                  <c:v>Miércoles</c:v>
                </c:pt>
                <c:pt idx="3">
                  <c:v>Jueves</c:v>
                </c:pt>
                <c:pt idx="4">
                  <c:v>Viernes</c:v>
                </c:pt>
                <c:pt idx="5">
                  <c:v>Sábado</c:v>
                </c:pt>
                <c:pt idx="6">
                  <c:v>Domingo</c:v>
                </c:pt>
              </c:strCache>
            </c:strRef>
          </c:cat>
          <c:val>
            <c:numRef>
              <c:f>Hoja1!$B$2:$B$8</c:f>
              <c:numCache>
                <c:formatCode>General</c:formatCode>
                <c:ptCount val="7"/>
                <c:pt idx="0">
                  <c:v>36</c:v>
                </c:pt>
                <c:pt idx="1">
                  <c:v>40</c:v>
                </c:pt>
                <c:pt idx="2">
                  <c:v>39</c:v>
                </c:pt>
                <c:pt idx="3">
                  <c:v>25</c:v>
                </c:pt>
                <c:pt idx="4">
                  <c:v>28</c:v>
                </c:pt>
                <c:pt idx="5">
                  <c:v>22</c:v>
                </c:pt>
                <c:pt idx="6">
                  <c:v>20</c:v>
                </c:pt>
              </c:numCache>
            </c:numRef>
          </c:val>
        </c:ser>
        <c:dLbls>
          <c:showLegendKey val="0"/>
          <c:showVal val="1"/>
          <c:showCatName val="0"/>
          <c:showSerName val="0"/>
          <c:showPercent val="0"/>
          <c:showBubbleSize val="0"/>
        </c:dLbls>
        <c:gapWidth val="150"/>
        <c:shape val="box"/>
        <c:axId val="403520512"/>
        <c:axId val="403528744"/>
        <c:axId val="0"/>
      </c:bar3DChart>
      <c:catAx>
        <c:axId val="4035205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s-EC"/>
          </a:p>
        </c:txPr>
        <c:crossAx val="403528744"/>
        <c:crosses val="autoZero"/>
        <c:auto val="1"/>
        <c:lblAlgn val="ctr"/>
        <c:lblOffset val="100"/>
        <c:noMultiLvlLbl val="0"/>
      </c:catAx>
      <c:valAx>
        <c:axId val="403528744"/>
        <c:scaling>
          <c:orientation val="minMax"/>
        </c:scaling>
        <c:delete val="0"/>
        <c:axPos val="l"/>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s-EC"/>
          </a:p>
        </c:txPr>
        <c:crossAx val="40352051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10.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11.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12.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13.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14.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15.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16.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17.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18.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19.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2.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20.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21.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22.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23.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24.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25.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26.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27.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charts/style28.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29.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3.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0.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31.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32.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33.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34.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35.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36.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7.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charts/style4.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7.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8.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0.25714</cdr:x>
      <cdr:y>0.08209</cdr:y>
    </cdr:from>
    <cdr:to>
      <cdr:x>0.4087</cdr:x>
      <cdr:y>0.17537</cdr:y>
    </cdr:to>
    <cdr:sp macro="" textlink="">
      <cdr:nvSpPr>
        <cdr:cNvPr id="2" name="Rectángulo 1"/>
        <cdr:cNvSpPr/>
      </cdr:nvSpPr>
      <cdr:spPr>
        <a:xfrm xmlns:a="http://schemas.openxmlformats.org/drawingml/2006/main">
          <a:off x="985837" y="314325"/>
          <a:ext cx="581025" cy="357188"/>
        </a:xfrm>
        <a:prstGeom xmlns:a="http://schemas.openxmlformats.org/drawingml/2006/main" prst="rect">
          <a:avLst/>
        </a:prstGeom>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es-EC" sz="1600" dirty="0" smtClean="0">
              <a:latin typeface="Arial" panose="020B0604020202020204" pitchFamily="34" charset="0"/>
              <a:cs typeface="Arial" panose="020B0604020202020204" pitchFamily="34" charset="0"/>
            </a:rPr>
            <a:t>IMC</a:t>
          </a:r>
          <a:endParaRPr lang="es-EC" dirty="0">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8A396D-6FF6-4CC7-8386-6B8592E22008}" type="datetimeFigureOut">
              <a:rPr lang="es-EC" smtClean="0"/>
              <a:t>12/04/2015</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4065CF-EF62-49C4-B6E4-B660491039EC}" type="slidenum">
              <a:rPr lang="es-EC" smtClean="0"/>
              <a:t>‹Nº›</a:t>
            </a:fld>
            <a:endParaRPr lang="es-EC"/>
          </a:p>
        </p:txBody>
      </p:sp>
    </p:spTree>
    <p:extLst>
      <p:ext uri="{BB962C8B-B14F-4D97-AF65-F5344CB8AC3E}">
        <p14:creationId xmlns:p14="http://schemas.microsoft.com/office/powerpoint/2010/main" val="3864777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D4065CF-EF62-49C4-B6E4-B660491039EC}" type="slidenum">
              <a:rPr lang="es-EC" smtClean="0"/>
              <a:t>1</a:t>
            </a:fld>
            <a:endParaRPr lang="es-EC"/>
          </a:p>
        </p:txBody>
      </p:sp>
    </p:spTree>
    <p:extLst>
      <p:ext uri="{BB962C8B-B14F-4D97-AF65-F5344CB8AC3E}">
        <p14:creationId xmlns:p14="http://schemas.microsoft.com/office/powerpoint/2010/main" val="4137715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D4065CF-EF62-49C4-B6E4-B660491039EC}" type="slidenum">
              <a:rPr lang="es-EC" smtClean="0"/>
              <a:t>39</a:t>
            </a:fld>
            <a:endParaRPr lang="es-EC"/>
          </a:p>
        </p:txBody>
      </p:sp>
    </p:spTree>
    <p:extLst>
      <p:ext uri="{BB962C8B-B14F-4D97-AF65-F5344CB8AC3E}">
        <p14:creationId xmlns:p14="http://schemas.microsoft.com/office/powerpoint/2010/main" val="3057886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D4065CF-EF62-49C4-B6E4-B660491039EC}" type="slidenum">
              <a:rPr lang="es-EC" smtClean="0"/>
              <a:t>44</a:t>
            </a:fld>
            <a:endParaRPr lang="es-EC"/>
          </a:p>
        </p:txBody>
      </p:sp>
    </p:spTree>
    <p:extLst>
      <p:ext uri="{BB962C8B-B14F-4D97-AF65-F5344CB8AC3E}">
        <p14:creationId xmlns:p14="http://schemas.microsoft.com/office/powerpoint/2010/main" val="3595314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D4065CF-EF62-49C4-B6E4-B660491039EC}" type="slidenum">
              <a:rPr lang="es-EC" smtClean="0"/>
              <a:t>53</a:t>
            </a:fld>
            <a:endParaRPr lang="es-EC"/>
          </a:p>
        </p:txBody>
      </p:sp>
    </p:spTree>
    <p:extLst>
      <p:ext uri="{BB962C8B-B14F-4D97-AF65-F5344CB8AC3E}">
        <p14:creationId xmlns:p14="http://schemas.microsoft.com/office/powerpoint/2010/main" val="67643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DD4065CF-EF62-49C4-B6E4-B660491039EC}" type="slidenum">
              <a:rPr lang="es-EC" smtClean="0"/>
              <a:t>59</a:t>
            </a:fld>
            <a:endParaRPr lang="es-EC"/>
          </a:p>
        </p:txBody>
      </p:sp>
    </p:spTree>
    <p:extLst>
      <p:ext uri="{BB962C8B-B14F-4D97-AF65-F5344CB8AC3E}">
        <p14:creationId xmlns:p14="http://schemas.microsoft.com/office/powerpoint/2010/main" val="3890619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4/12/2015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80366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FF16868-8199-4C2C-A5B1-63AEE139F88E}" type="datetimeFigureOut">
              <a:rPr lang="en-US" smtClean="0"/>
              <a:t>4/12/2015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81238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AD9FF7F-6988-44CC-821B-644E70CD2F73}" type="datetimeFigureOut">
              <a:rPr lang="en-US" smtClean="0"/>
              <a:t>4/12/2015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512389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C12C299-16B2-4475-990D-751901EACC14}" type="datetimeFigureOut">
              <a:rPr lang="en-US" smtClean="0"/>
              <a:t>4/12/2015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183110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BE451C3-0FF4-47C4-B829-773ADF60F88C}" type="datetimeFigureOut">
              <a:rPr lang="en-US" smtClean="0"/>
              <a:t>4/12/2015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3908195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BE451C3-0FF4-47C4-B829-773ADF60F88C}" type="datetimeFigureOut">
              <a:rPr lang="en-US" smtClean="0"/>
              <a:t>4/12/2015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730347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4/12/2015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294058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4/12/2015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34248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4/12/2015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841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34E6425-0181-43F2-84FC-787E803FD2F8}" type="datetimeFigureOut">
              <a:rPr lang="en-US" smtClean="0"/>
              <a:t>4/12/2015</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75397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4/12/2015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51822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4/12/2015</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80475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4/12/2015</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6927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4/12/2015</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644955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6E86A4C-8E40-4F87-A4F0-01A0687C5742}" type="datetimeFigureOut">
              <a:rPr lang="en-US" smtClean="0"/>
              <a:t>4/12/2015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58760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5E72C73-2D91-4E12-BA25-F0AA0C03599B}" type="datetimeFigureOut">
              <a:rPr lang="en-US" smtClean="0"/>
              <a:t>4/12/2015</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914474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BE451C3-0FF4-47C4-B829-773ADF60F88C}" type="datetimeFigureOut">
              <a:rPr lang="en-US" smtClean="0"/>
              <a:t>4/12/2015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
              </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7519167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jpg"/></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2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8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901522" y="2975019"/>
            <a:ext cx="9633396" cy="2934461"/>
          </a:xfrm>
        </p:spPr>
        <p:txBody>
          <a:bodyPr>
            <a:normAutofit/>
          </a:bodyPr>
          <a:lstStyle/>
          <a:p>
            <a:pPr algn="just"/>
            <a:r>
              <a:rPr lang="es-ES" sz="2800" b="1" dirty="0" smtClean="0">
                <a:solidFill>
                  <a:schemeClr val="tx1"/>
                </a:solidFill>
                <a:latin typeface="Arial" panose="020B0604020202020204" pitchFamily="34" charset="0"/>
                <a:cs typeface="Arial" panose="020B0604020202020204" pitchFamily="34" charset="0"/>
              </a:rPr>
              <a:t>TESIS </a:t>
            </a:r>
            <a:r>
              <a:rPr lang="es-ES" sz="2800" b="1" dirty="0">
                <a:solidFill>
                  <a:schemeClr val="tx1"/>
                </a:solidFill>
                <a:latin typeface="Arial" panose="020B0604020202020204" pitchFamily="34" charset="0"/>
                <a:cs typeface="Arial" panose="020B0604020202020204" pitchFamily="34" charset="0"/>
              </a:rPr>
              <a:t>DE GRADO PREVIO A LA OBTENCIÓN DEL TÍTULO DE LICENCIADO EN CIENCIAS DE LA ACTIVIDAD FÍSICA, DEPORTES Y </a:t>
            </a:r>
            <a:r>
              <a:rPr lang="es-ES" sz="2800" b="1" dirty="0" smtClean="0">
                <a:solidFill>
                  <a:schemeClr val="tx1"/>
                </a:solidFill>
                <a:latin typeface="Arial" panose="020B0604020202020204" pitchFamily="34" charset="0"/>
                <a:cs typeface="Arial" panose="020B0604020202020204" pitchFamily="34" charset="0"/>
              </a:rPr>
              <a:t>RECREACIÓN</a:t>
            </a:r>
          </a:p>
          <a:p>
            <a:pPr algn="just"/>
            <a:endParaRPr lang="es-ES" sz="2000" b="1" dirty="0" smtClean="0">
              <a:solidFill>
                <a:schemeClr val="tx1"/>
              </a:solidFill>
            </a:endParaRPr>
          </a:p>
          <a:p>
            <a:pPr algn="just"/>
            <a:endParaRPr lang="es-ES" sz="2000" b="1" dirty="0">
              <a:solidFill>
                <a:schemeClr val="tx1"/>
              </a:solidFill>
            </a:endParaRPr>
          </a:p>
          <a:p>
            <a:endParaRPr lang="es-EC" dirty="0"/>
          </a:p>
        </p:txBody>
      </p:sp>
      <p:pic>
        <p:nvPicPr>
          <p:cNvPr id="4" name="Imagen 3" descr="http://blogs.espe.edu.ec/wp-content/uploads/2013/09/LOGO-PRINCIPAL7.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9906" y="887733"/>
            <a:ext cx="7281258" cy="819150"/>
          </a:xfrm>
          <a:prstGeom prst="rect">
            <a:avLst/>
          </a:prstGeom>
          <a:noFill/>
          <a:ln>
            <a:noFill/>
          </a:ln>
        </p:spPr>
      </p:pic>
    </p:spTree>
    <p:extLst>
      <p:ext uri="{BB962C8B-B14F-4D97-AF65-F5344CB8AC3E}">
        <p14:creationId xmlns:p14="http://schemas.microsoft.com/office/powerpoint/2010/main" val="308410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b="5069"/>
          <a:stretch/>
        </p:blipFill>
        <p:spPr>
          <a:xfrm>
            <a:off x="85728" y="300902"/>
            <a:ext cx="11972925" cy="6028462"/>
          </a:xfrm>
          <a:prstGeom prst="rect">
            <a:avLst/>
          </a:prstGeom>
        </p:spPr>
      </p:pic>
    </p:spTree>
    <p:extLst>
      <p:ext uri="{BB962C8B-B14F-4D97-AF65-F5344CB8AC3E}">
        <p14:creationId xmlns:p14="http://schemas.microsoft.com/office/powerpoint/2010/main" val="2190589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91166"/>
          </a:xfrm>
        </p:spPr>
        <p:txBody>
          <a:bodyPr>
            <a:normAutofit fontScale="90000"/>
          </a:bodyPr>
          <a:lstStyle/>
          <a:p>
            <a:pPr lvl="1" algn="ctr" defTabSz="457200" rtl="0">
              <a:spcBef>
                <a:spcPct val="0"/>
              </a:spcBef>
            </a:pPr>
            <a:r>
              <a:rPr lang="es-ES" sz="4000" b="1" dirty="0">
                <a:latin typeface="Arial" panose="020B0604020202020204" pitchFamily="34" charset="0"/>
                <a:cs typeface="Arial" panose="020B0604020202020204" pitchFamily="34" charset="0"/>
              </a:rPr>
              <a:t>DELIMITACIÓN DEL PROBLEMA</a:t>
            </a:r>
            <a:r>
              <a:rPr lang="es-EC" sz="2000" b="1" dirty="0"/>
              <a:t/>
            </a:r>
            <a:br>
              <a:rPr lang="es-EC" sz="2000" b="1" dirty="0"/>
            </a:br>
            <a:endParaRPr lang="es-EC" dirty="0"/>
          </a:p>
        </p:txBody>
      </p:sp>
      <p:sp>
        <p:nvSpPr>
          <p:cNvPr id="3" name="Marcador de contenido 2"/>
          <p:cNvSpPr>
            <a:spLocks noGrp="1"/>
          </p:cNvSpPr>
          <p:nvPr>
            <p:ph idx="1"/>
          </p:nvPr>
        </p:nvSpPr>
        <p:spPr>
          <a:xfrm>
            <a:off x="677334" y="1743075"/>
            <a:ext cx="9266766" cy="4298287"/>
          </a:xfrm>
        </p:spPr>
        <p:txBody>
          <a:bodyPr>
            <a:normAutofit lnSpcReduction="10000"/>
          </a:bodyPr>
          <a:lstStyle/>
          <a:p>
            <a:pPr algn="just"/>
            <a:r>
              <a:rPr lang="es-ES" sz="2600" b="1" dirty="0">
                <a:latin typeface="Arial" panose="020B0604020202020204" pitchFamily="34" charset="0"/>
                <a:cs typeface="Arial" panose="020B0604020202020204" pitchFamily="34" charset="0"/>
              </a:rPr>
              <a:t>CAMPO: </a:t>
            </a:r>
            <a:r>
              <a:rPr lang="es-ES" sz="2600" dirty="0" smtClean="0">
                <a:latin typeface="Arial" panose="020B0604020202020204" pitchFamily="34" charset="0"/>
                <a:cs typeface="Arial" panose="020B0604020202020204" pitchFamily="34" charset="0"/>
              </a:rPr>
              <a:t>Salud</a:t>
            </a:r>
            <a:endParaRPr lang="es-EC" sz="2600" dirty="0">
              <a:latin typeface="Arial" panose="020B0604020202020204" pitchFamily="34" charset="0"/>
              <a:cs typeface="Arial" panose="020B0604020202020204" pitchFamily="34" charset="0"/>
            </a:endParaRPr>
          </a:p>
          <a:p>
            <a:pPr algn="just"/>
            <a:r>
              <a:rPr lang="es-ES" sz="2600" b="1" dirty="0">
                <a:latin typeface="Arial" panose="020B0604020202020204" pitchFamily="34" charset="0"/>
                <a:cs typeface="Arial" panose="020B0604020202020204" pitchFamily="34" charset="0"/>
              </a:rPr>
              <a:t>AREA: </a:t>
            </a:r>
            <a:r>
              <a:rPr lang="es-ES" sz="2600" dirty="0">
                <a:latin typeface="Arial" panose="020B0604020202020204" pitchFamily="34" charset="0"/>
                <a:cs typeface="Arial" panose="020B0604020202020204" pitchFamily="34" charset="0"/>
              </a:rPr>
              <a:t>Estilos de Vida</a:t>
            </a:r>
            <a:endParaRPr lang="es-EC" sz="2600" dirty="0">
              <a:latin typeface="Arial" panose="020B0604020202020204" pitchFamily="34" charset="0"/>
              <a:cs typeface="Arial" panose="020B0604020202020204" pitchFamily="34" charset="0"/>
            </a:endParaRPr>
          </a:p>
          <a:p>
            <a:pPr algn="just"/>
            <a:r>
              <a:rPr lang="es-ES" sz="2600" b="1" dirty="0">
                <a:latin typeface="Arial" panose="020B0604020202020204" pitchFamily="34" charset="0"/>
                <a:cs typeface="Arial" panose="020B0604020202020204" pitchFamily="34" charset="0"/>
              </a:rPr>
              <a:t>ASPECTO: </a:t>
            </a:r>
            <a:r>
              <a:rPr lang="es-ES" sz="2600" dirty="0">
                <a:latin typeface="Arial" panose="020B0604020202020204" pitchFamily="34" charset="0"/>
                <a:cs typeface="Arial" panose="020B0604020202020204" pitchFamily="34" charset="0"/>
              </a:rPr>
              <a:t>La incidencia del tiempo libre en el peso de los estudiantes</a:t>
            </a:r>
            <a:r>
              <a:rPr lang="es-ES" sz="2600" dirty="0" smtClean="0">
                <a:latin typeface="Arial" panose="020B0604020202020204" pitchFamily="34" charset="0"/>
                <a:cs typeface="Arial" panose="020B0604020202020204" pitchFamily="34" charset="0"/>
              </a:rPr>
              <a:t>.</a:t>
            </a:r>
            <a:endParaRPr lang="es-EC" sz="2600" dirty="0">
              <a:latin typeface="Arial" panose="020B0604020202020204" pitchFamily="34" charset="0"/>
              <a:cs typeface="Arial" panose="020B0604020202020204" pitchFamily="34" charset="0"/>
            </a:endParaRPr>
          </a:p>
          <a:p>
            <a:pPr algn="just"/>
            <a:r>
              <a:rPr lang="es-ES" sz="2600" b="1" dirty="0">
                <a:latin typeface="Arial" panose="020B0604020202020204" pitchFamily="34" charset="0"/>
                <a:cs typeface="Arial" panose="020B0604020202020204" pitchFamily="34" charset="0"/>
              </a:rPr>
              <a:t>Delimitación </a:t>
            </a:r>
            <a:r>
              <a:rPr lang="es-ES" sz="2600" b="1" dirty="0" smtClean="0">
                <a:latin typeface="Arial" panose="020B0604020202020204" pitchFamily="34" charset="0"/>
                <a:cs typeface="Arial" panose="020B0604020202020204" pitchFamily="34" charset="0"/>
              </a:rPr>
              <a:t>espacial: </a:t>
            </a:r>
            <a:r>
              <a:rPr lang="es-ES" sz="2600" dirty="0" smtClean="0">
                <a:latin typeface="Arial" panose="020B0604020202020204" pitchFamily="34" charset="0"/>
                <a:cs typeface="Arial" panose="020B0604020202020204" pitchFamily="34" charset="0"/>
              </a:rPr>
              <a:t>El </a:t>
            </a:r>
            <a:r>
              <a:rPr lang="es-ES" sz="2600" dirty="0">
                <a:latin typeface="Arial" panose="020B0604020202020204" pitchFamily="34" charset="0"/>
                <a:cs typeface="Arial" panose="020B0604020202020204" pitchFamily="34" charset="0"/>
              </a:rPr>
              <a:t>presente estudio se desarrollará en el Colegio Nacional General Píntag del </a:t>
            </a:r>
            <a:r>
              <a:rPr lang="es-ES" sz="2600" dirty="0" smtClean="0">
                <a:latin typeface="Arial" panose="020B0604020202020204" pitchFamily="34" charset="0"/>
                <a:cs typeface="Arial" panose="020B0604020202020204" pitchFamily="34" charset="0"/>
              </a:rPr>
              <a:t>Cantón </a:t>
            </a:r>
            <a:r>
              <a:rPr lang="es-ES" sz="2600" dirty="0">
                <a:latin typeface="Arial" panose="020B0604020202020204" pitchFamily="34" charset="0"/>
                <a:cs typeface="Arial" panose="020B0604020202020204" pitchFamily="34" charset="0"/>
              </a:rPr>
              <a:t>Quito</a:t>
            </a:r>
            <a:r>
              <a:rPr lang="es-ES" sz="2600" dirty="0" smtClean="0">
                <a:latin typeface="Arial" panose="020B0604020202020204" pitchFamily="34" charset="0"/>
                <a:cs typeface="Arial" panose="020B0604020202020204" pitchFamily="34" charset="0"/>
              </a:rPr>
              <a:t>.</a:t>
            </a:r>
            <a:r>
              <a:rPr lang="es-ES" sz="2600" dirty="0">
                <a:latin typeface="Arial" panose="020B0604020202020204" pitchFamily="34" charset="0"/>
                <a:cs typeface="Arial" panose="020B0604020202020204" pitchFamily="34" charset="0"/>
              </a:rPr>
              <a:t> </a:t>
            </a:r>
            <a:endParaRPr lang="es-EC" sz="2600" dirty="0">
              <a:latin typeface="Arial" panose="020B0604020202020204" pitchFamily="34" charset="0"/>
              <a:cs typeface="Arial" panose="020B0604020202020204" pitchFamily="34" charset="0"/>
            </a:endParaRPr>
          </a:p>
          <a:p>
            <a:pPr algn="just"/>
            <a:r>
              <a:rPr lang="es-ES" sz="2600" b="1" dirty="0">
                <a:latin typeface="Arial" panose="020B0604020202020204" pitchFamily="34" charset="0"/>
                <a:cs typeface="Arial" panose="020B0604020202020204" pitchFamily="34" charset="0"/>
              </a:rPr>
              <a:t>Delimitación temporal:</a:t>
            </a:r>
            <a:r>
              <a:rPr lang="es-ES" sz="2600" dirty="0">
                <a:latin typeface="Arial" panose="020B0604020202020204" pitchFamily="34" charset="0"/>
                <a:cs typeface="Arial" panose="020B0604020202020204" pitchFamily="34" charset="0"/>
              </a:rPr>
              <a:t> </a:t>
            </a:r>
            <a:r>
              <a:rPr lang="es-ES" sz="2600" dirty="0" smtClean="0">
                <a:latin typeface="Arial" panose="020B0604020202020204" pitchFamily="34" charset="0"/>
                <a:cs typeface="Arial" panose="020B0604020202020204" pitchFamily="34" charset="0"/>
              </a:rPr>
              <a:t>Se </a:t>
            </a:r>
            <a:r>
              <a:rPr lang="es-ES" sz="2600" dirty="0">
                <a:latin typeface="Arial" panose="020B0604020202020204" pitchFamily="34" charset="0"/>
                <a:cs typeface="Arial" panose="020B0604020202020204" pitchFamily="34" charset="0"/>
              </a:rPr>
              <a:t>regirá de acuerdo al año lectivo 2013-2014</a:t>
            </a:r>
            <a:r>
              <a:rPr lang="es-ES" sz="2600" dirty="0" smtClean="0">
                <a:latin typeface="Arial" panose="020B0604020202020204" pitchFamily="34" charset="0"/>
                <a:cs typeface="Arial" panose="020B0604020202020204" pitchFamily="34" charset="0"/>
              </a:rPr>
              <a:t>.</a:t>
            </a:r>
            <a:r>
              <a:rPr lang="es-ES" sz="2600" b="1" dirty="0">
                <a:latin typeface="Arial" panose="020B0604020202020204" pitchFamily="34" charset="0"/>
                <a:cs typeface="Arial" panose="020B0604020202020204" pitchFamily="34" charset="0"/>
              </a:rPr>
              <a:t> </a:t>
            </a:r>
            <a:endParaRPr lang="es-EC" sz="2600" dirty="0">
              <a:latin typeface="Arial" panose="020B0604020202020204" pitchFamily="34" charset="0"/>
              <a:cs typeface="Arial" panose="020B0604020202020204" pitchFamily="34" charset="0"/>
            </a:endParaRPr>
          </a:p>
          <a:p>
            <a:pPr algn="just"/>
            <a:r>
              <a:rPr lang="es-ES" sz="2600" b="1" dirty="0">
                <a:latin typeface="Arial" panose="020B0604020202020204" pitchFamily="34" charset="0"/>
                <a:cs typeface="Arial" panose="020B0604020202020204" pitchFamily="34" charset="0"/>
              </a:rPr>
              <a:t>Unidades de observación:</a:t>
            </a:r>
            <a:r>
              <a:rPr lang="es-ES" sz="2600" dirty="0">
                <a:latin typeface="Arial" panose="020B0604020202020204" pitchFamily="34" charset="0"/>
                <a:cs typeface="Arial" panose="020B0604020202020204" pitchFamily="34" charset="0"/>
              </a:rPr>
              <a:t> </a:t>
            </a:r>
            <a:r>
              <a:rPr lang="es-ES" sz="2600" dirty="0" smtClean="0">
                <a:latin typeface="Arial" panose="020B0604020202020204" pitchFamily="34" charset="0"/>
                <a:cs typeface="Arial" panose="020B0604020202020204" pitchFamily="34" charset="0"/>
              </a:rPr>
              <a:t>Estudiantes</a:t>
            </a:r>
            <a:r>
              <a:rPr lang="es-ES" sz="2600" dirty="0">
                <a:latin typeface="Arial" panose="020B0604020202020204" pitchFamily="34" charset="0"/>
                <a:cs typeface="Arial" panose="020B0604020202020204" pitchFamily="34" charset="0"/>
              </a:rPr>
              <a:t>, docentes, padres de familia.</a:t>
            </a:r>
            <a:endParaRPr lang="es-EC" sz="2600" dirty="0">
              <a:latin typeface="Arial" panose="020B0604020202020204" pitchFamily="34" charset="0"/>
              <a:cs typeface="Arial" panose="020B0604020202020204" pitchFamily="34" charset="0"/>
            </a:endParaRPr>
          </a:p>
          <a:p>
            <a:endParaRPr lang="es-EC" dirty="0"/>
          </a:p>
        </p:txBody>
      </p:sp>
    </p:spTree>
    <p:extLst>
      <p:ext uri="{BB962C8B-B14F-4D97-AF65-F5344CB8AC3E}">
        <p14:creationId xmlns:p14="http://schemas.microsoft.com/office/powerpoint/2010/main" val="3758619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fade">
                                      <p:cBhvr>
                                        <p:cTn id="50" dur="1000"/>
                                        <p:tgtEl>
                                          <p:spTgt spid="3">
                                            <p:txEl>
                                              <p:pRg st="5" end="5"/>
                                            </p:txEl>
                                          </p:spTgt>
                                        </p:tgtEl>
                                      </p:cBhvr>
                                    </p:animEffect>
                                    <p:anim calcmode="lin" valueType="num">
                                      <p:cBhvr>
                                        <p:cTn id="5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26772"/>
          </a:xfrm>
        </p:spPr>
        <p:txBody>
          <a:bodyPr>
            <a:normAutofit fontScale="90000"/>
          </a:bodyPr>
          <a:lstStyle/>
          <a:p>
            <a:pPr lvl="1" algn="ctr" defTabSz="457200" rtl="0">
              <a:spcBef>
                <a:spcPct val="0"/>
              </a:spcBef>
            </a:pPr>
            <a:r>
              <a:rPr lang="es-ES" sz="4000" b="1" dirty="0">
                <a:latin typeface="Arial" panose="020B0604020202020204" pitchFamily="34" charset="0"/>
                <a:cs typeface="Arial" panose="020B0604020202020204" pitchFamily="34" charset="0"/>
              </a:rPr>
              <a:t>JUSTIFICACIÓN E IMPORTANCIA.</a:t>
            </a:r>
            <a:r>
              <a:rPr lang="es-EC" sz="2000" b="1" dirty="0"/>
              <a:t/>
            </a:r>
            <a:br>
              <a:rPr lang="es-EC" sz="2000" b="1" dirty="0"/>
            </a:br>
            <a:endParaRPr lang="es-EC" dirty="0"/>
          </a:p>
        </p:txBody>
      </p:sp>
      <p:sp>
        <p:nvSpPr>
          <p:cNvPr id="3" name="Marcador de contenido 2"/>
          <p:cNvSpPr>
            <a:spLocks noGrp="1"/>
          </p:cNvSpPr>
          <p:nvPr>
            <p:ph idx="1"/>
          </p:nvPr>
        </p:nvSpPr>
        <p:spPr>
          <a:xfrm>
            <a:off x="677333" y="1661375"/>
            <a:ext cx="9581091" cy="4379987"/>
          </a:xfrm>
        </p:spPr>
        <p:txBody>
          <a:bodyPr>
            <a:normAutofit/>
          </a:bodyPr>
          <a:lstStyle/>
          <a:p>
            <a:pPr algn="just"/>
            <a:r>
              <a:rPr lang="es-EC" sz="2600" dirty="0">
                <a:latin typeface="Arial" panose="020B0604020202020204" pitchFamily="34" charset="0"/>
                <a:cs typeface="Arial" panose="020B0604020202020204" pitchFamily="34" charset="0"/>
              </a:rPr>
              <a:t>El </a:t>
            </a:r>
            <a:r>
              <a:rPr lang="es-ES" sz="2600" dirty="0">
                <a:latin typeface="Arial" panose="020B0604020202020204" pitchFamily="34" charset="0"/>
                <a:cs typeface="Arial" panose="020B0604020202020204" pitchFamily="34" charset="0"/>
              </a:rPr>
              <a:t>Colegio Nacional General Píntag posee un gran número entre sus estudiantes de peso elevado, lo que se evidencia que en su gran mayoría realizan actividades pasivas, dejando de lado la oportunidad de disfrutar de espacios propios que proporciona la ubicación geográfica de la </a:t>
            </a:r>
            <a:r>
              <a:rPr lang="es-ES" sz="2600" dirty="0" smtClean="0">
                <a:latin typeface="Arial" panose="020B0604020202020204" pitchFamily="34" charset="0"/>
                <a:cs typeface="Arial" panose="020B0604020202020204" pitchFamily="34" charset="0"/>
              </a:rPr>
              <a:t>misma.</a:t>
            </a:r>
          </a:p>
          <a:p>
            <a:endParaRPr lang="es-EC" dirty="0" smtClean="0"/>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26970" r="25758"/>
          <a:stretch/>
        </p:blipFill>
        <p:spPr>
          <a:xfrm>
            <a:off x="1500187" y="3851368"/>
            <a:ext cx="1800225" cy="2856126"/>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0239" y="4138093"/>
            <a:ext cx="2209609" cy="1903269"/>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8529" y="4100679"/>
            <a:ext cx="2784244" cy="2088183"/>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6689" y="3823178"/>
            <a:ext cx="3524249" cy="2643187"/>
          </a:xfrm>
          <a:prstGeom prst="rect">
            <a:avLst/>
          </a:prstGeom>
        </p:spPr>
      </p:pic>
    </p:spTree>
    <p:extLst>
      <p:ext uri="{BB962C8B-B14F-4D97-AF65-F5344CB8AC3E}">
        <p14:creationId xmlns:p14="http://schemas.microsoft.com/office/powerpoint/2010/main" val="3117996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anim calcmode="lin" valueType="num">
                                      <p:cBhvr>
                                        <p:cTn id="21" dur="2000" fill="hold"/>
                                        <p:tgtEl>
                                          <p:spTgt spid="7"/>
                                        </p:tgtEl>
                                        <p:attrNameLst>
                                          <p:attrName>ppt_w</p:attrName>
                                        </p:attrNameLst>
                                      </p:cBhvr>
                                      <p:tavLst>
                                        <p:tav tm="0" fmla="#ppt_w*sin(2.5*pi*$)">
                                          <p:val>
                                            <p:fltVal val="0"/>
                                          </p:val>
                                        </p:tav>
                                        <p:tav tm="100000">
                                          <p:val>
                                            <p:fltVal val="1"/>
                                          </p:val>
                                        </p:tav>
                                      </p:tavLst>
                                    </p:anim>
                                    <p:anim calcmode="lin" valueType="num">
                                      <p:cBhvr>
                                        <p:cTn id="2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152400"/>
            <a:ext cx="6081198" cy="4090988"/>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r="48387" b="65668"/>
          <a:stretch/>
        </p:blipFill>
        <p:spPr>
          <a:xfrm>
            <a:off x="6849671" y="3652603"/>
            <a:ext cx="5342329" cy="3091097"/>
          </a:xfrm>
          <a:prstGeom prst="rect">
            <a:avLst/>
          </a:prstGeom>
        </p:spPr>
      </p:pic>
    </p:spTree>
    <p:extLst>
      <p:ext uri="{BB962C8B-B14F-4D97-AF65-F5344CB8AC3E}">
        <p14:creationId xmlns:p14="http://schemas.microsoft.com/office/powerpoint/2010/main" val="4284993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latin typeface="Arial" panose="020B0604020202020204" pitchFamily="34" charset="0"/>
                <a:cs typeface="Arial" panose="020B0604020202020204" pitchFamily="34" charset="0"/>
              </a:rPr>
              <a:t>OBJETIVOS </a:t>
            </a:r>
            <a:endParaRPr lang="es-EC"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677334" y="1400175"/>
            <a:ext cx="9623954" cy="5072063"/>
          </a:xfrm>
        </p:spPr>
        <p:txBody>
          <a:bodyPr>
            <a:normAutofit fontScale="92500" lnSpcReduction="20000"/>
          </a:bodyPr>
          <a:lstStyle/>
          <a:p>
            <a:pPr algn="just"/>
            <a:r>
              <a:rPr lang="es-EC" sz="2800" b="1" dirty="0" smtClean="0">
                <a:latin typeface="Arial" panose="020B0604020202020204" pitchFamily="34" charset="0"/>
                <a:cs typeface="Arial" panose="020B0604020202020204" pitchFamily="34" charset="0"/>
              </a:rPr>
              <a:t>OBJETIVO GENERAL</a:t>
            </a:r>
          </a:p>
          <a:p>
            <a:pPr algn="just"/>
            <a:r>
              <a:rPr lang="es-ES" sz="2800" dirty="0">
                <a:latin typeface="Arial" panose="020B0604020202020204" pitchFamily="34" charset="0"/>
                <a:cs typeface="Arial" panose="020B0604020202020204" pitchFamily="34" charset="0"/>
              </a:rPr>
              <a:t>Determinar la incidencia del tiempo libre en el peso de los estudiantes </a:t>
            </a:r>
            <a:r>
              <a:rPr lang="es-ES" sz="2800" dirty="0" smtClean="0">
                <a:latin typeface="Arial" panose="020B0604020202020204" pitchFamily="34" charset="0"/>
                <a:cs typeface="Arial" panose="020B0604020202020204" pitchFamily="34" charset="0"/>
              </a:rPr>
              <a:t>.</a:t>
            </a:r>
            <a:endParaRPr lang="es-EC" sz="2800" dirty="0">
              <a:latin typeface="Arial" panose="020B0604020202020204" pitchFamily="34" charset="0"/>
              <a:cs typeface="Arial" panose="020B0604020202020204" pitchFamily="34" charset="0"/>
            </a:endParaRPr>
          </a:p>
          <a:p>
            <a:pPr algn="just"/>
            <a:r>
              <a:rPr lang="es-EC" sz="2800" b="1" dirty="0" smtClean="0">
                <a:latin typeface="Arial" panose="020B0604020202020204" pitchFamily="34" charset="0"/>
                <a:cs typeface="Arial" panose="020B0604020202020204" pitchFamily="34" charset="0"/>
              </a:rPr>
              <a:t>OBJETIVOS ESPECÍFICOS </a:t>
            </a:r>
          </a:p>
          <a:p>
            <a:pPr lvl="0" algn="just"/>
            <a:r>
              <a:rPr lang="es-ES" sz="2800" dirty="0">
                <a:latin typeface="Arial" panose="020B0604020202020204" pitchFamily="34" charset="0"/>
                <a:cs typeface="Arial" panose="020B0604020202020204" pitchFamily="34" charset="0"/>
              </a:rPr>
              <a:t>Evaluar las actividades que realizan los estudiantes en el tiempo libre, dinámicas y pasivas.</a:t>
            </a:r>
            <a:endParaRPr lang="es-EC" sz="2800" dirty="0">
              <a:latin typeface="Arial" panose="020B0604020202020204" pitchFamily="34" charset="0"/>
              <a:cs typeface="Arial" panose="020B0604020202020204" pitchFamily="34" charset="0"/>
            </a:endParaRPr>
          </a:p>
          <a:p>
            <a:pPr lvl="0" algn="just"/>
            <a:r>
              <a:rPr lang="es-ES" sz="2800" dirty="0">
                <a:latin typeface="Arial" panose="020B0604020202020204" pitchFamily="34" charset="0"/>
                <a:cs typeface="Arial" panose="020B0604020202020204" pitchFamily="34" charset="0"/>
              </a:rPr>
              <a:t>Determinar el IMC de los estudiantes de 12 a 14 años del Colegio Nacional General Píntag </a:t>
            </a:r>
            <a:endParaRPr lang="es-EC" sz="2800" dirty="0">
              <a:latin typeface="Arial" panose="020B0604020202020204" pitchFamily="34" charset="0"/>
              <a:cs typeface="Arial" panose="020B0604020202020204" pitchFamily="34" charset="0"/>
            </a:endParaRPr>
          </a:p>
          <a:p>
            <a:pPr lvl="0" algn="just"/>
            <a:r>
              <a:rPr lang="es-ES" sz="2800" dirty="0">
                <a:latin typeface="Arial" panose="020B0604020202020204" pitchFamily="34" charset="0"/>
                <a:cs typeface="Arial" panose="020B0604020202020204" pitchFamily="34" charset="0"/>
              </a:rPr>
              <a:t>Correlacionar el Tiempo Libre con el </a:t>
            </a:r>
            <a:r>
              <a:rPr lang="es-ES" sz="2800" dirty="0" smtClean="0">
                <a:latin typeface="Arial" panose="020B0604020202020204" pitchFamily="34" charset="0"/>
                <a:cs typeface="Arial" panose="020B0604020202020204" pitchFamily="34" charset="0"/>
              </a:rPr>
              <a:t>IMC</a:t>
            </a:r>
            <a:endParaRPr lang="es-EC" sz="2800" dirty="0">
              <a:latin typeface="Arial" panose="020B0604020202020204" pitchFamily="34" charset="0"/>
              <a:cs typeface="Arial" panose="020B0604020202020204" pitchFamily="34" charset="0"/>
            </a:endParaRPr>
          </a:p>
          <a:p>
            <a:pPr lvl="0" algn="just"/>
            <a:r>
              <a:rPr lang="es-ES" sz="2800" dirty="0">
                <a:latin typeface="Arial" panose="020B0604020202020204" pitchFamily="34" charset="0"/>
                <a:cs typeface="Arial" panose="020B0604020202020204" pitchFamily="34" charset="0"/>
              </a:rPr>
              <a:t>Realizar una guía para mejorar la utilización del tiempo libre en los estudiantes de 12 a 14 años del Colegio Nacional General Píntag, del Cantón Quito, que incidan sobre el peso.</a:t>
            </a:r>
            <a:endParaRPr lang="es-EC" sz="2800" dirty="0">
              <a:latin typeface="Arial" panose="020B0604020202020204" pitchFamily="34" charset="0"/>
              <a:cs typeface="Arial" panose="020B0604020202020204" pitchFamily="34" charset="0"/>
            </a:endParaRPr>
          </a:p>
          <a:p>
            <a:endParaRPr lang="es-EC" dirty="0"/>
          </a:p>
        </p:txBody>
      </p:sp>
    </p:spTree>
    <p:extLst>
      <p:ext uri="{BB962C8B-B14F-4D97-AF65-F5344CB8AC3E}">
        <p14:creationId xmlns:p14="http://schemas.microsoft.com/office/powerpoint/2010/main" val="3967617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p:cTn id="27"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9" dur="10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diamond(in)">
                                      <p:cBhvr>
                                        <p:cTn id="34" dur="2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2000"/>
                                        <p:tgtEl>
                                          <p:spTgt spid="3">
                                            <p:txEl>
                                              <p:pRg st="4" end="4"/>
                                            </p:txEl>
                                          </p:spTgt>
                                        </p:tgtEl>
                                      </p:cBhvr>
                                    </p:animEffect>
                                    <p:anim calcmode="lin" valueType="num">
                                      <p:cBhvr>
                                        <p:cTn id="40" dur="2000" fill="hold"/>
                                        <p:tgtEl>
                                          <p:spTgt spid="3">
                                            <p:txEl>
                                              <p:pRg st="4" end="4"/>
                                            </p:txEl>
                                          </p:spTgt>
                                        </p:tgtEl>
                                        <p:attrNameLst>
                                          <p:attrName>ppt_w</p:attrName>
                                        </p:attrNameLst>
                                      </p:cBhvr>
                                      <p:tavLst>
                                        <p:tav tm="0" fmla="#ppt_w*sin(2.5*pi*$)">
                                          <p:val>
                                            <p:fltVal val="0"/>
                                          </p:val>
                                        </p:tav>
                                        <p:tav tm="100000">
                                          <p:val>
                                            <p:fltVal val="1"/>
                                          </p:val>
                                        </p:tav>
                                      </p:tavLst>
                                    </p:anim>
                                    <p:anim calcmode="lin" valueType="num">
                                      <p:cBhvr>
                                        <p:cTn id="41" dur="2000" fill="hold"/>
                                        <p:tgtEl>
                                          <p:spTgt spid="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diamond(in)">
                                      <p:cBhvr>
                                        <p:cTn id="46" dur="2000"/>
                                        <p:tgtEl>
                                          <p:spTgt spid="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1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p:cTn id="5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3">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075" y="413904"/>
            <a:ext cx="10216046" cy="521228"/>
          </a:xfrm>
        </p:spPr>
        <p:txBody>
          <a:bodyPr>
            <a:normAutofit fontScale="90000"/>
          </a:bodyPr>
          <a:lstStyle/>
          <a:p>
            <a:r>
              <a:rPr lang="es-EC" sz="4000" dirty="0" smtClean="0">
                <a:solidFill>
                  <a:schemeClr val="tx1"/>
                </a:solidFill>
                <a:latin typeface="Arial" panose="020B0604020202020204" pitchFamily="34" charset="0"/>
                <a:cs typeface="Arial" panose="020B0604020202020204" pitchFamily="34" charset="0"/>
              </a:rPr>
              <a:t>VARIABLE </a:t>
            </a:r>
            <a:r>
              <a:rPr lang="es-EC" sz="4000" dirty="0">
                <a:solidFill>
                  <a:schemeClr val="tx1"/>
                </a:solidFill>
                <a:latin typeface="Arial" panose="020B0604020202020204" pitchFamily="34" charset="0"/>
                <a:cs typeface="Arial" panose="020B0604020202020204" pitchFamily="34" charset="0"/>
              </a:rPr>
              <a:t>INDEPENDIENTE:</a:t>
            </a:r>
            <a:r>
              <a:rPr lang="es-EC" sz="4000" b="1" dirty="0">
                <a:solidFill>
                  <a:schemeClr val="tx1"/>
                </a:solidFill>
                <a:latin typeface="Arial" panose="020B0604020202020204" pitchFamily="34" charset="0"/>
                <a:cs typeface="Arial" panose="020B0604020202020204" pitchFamily="34" charset="0"/>
              </a:rPr>
              <a:t> Tiempo libre</a:t>
            </a:r>
            <a:r>
              <a:rPr lang="es-EC" sz="1600" b="1" dirty="0"/>
              <a:t/>
            </a:r>
            <a:br>
              <a:rPr lang="es-EC" sz="1600" b="1" dirty="0"/>
            </a:br>
            <a:r>
              <a:rPr lang="es-EC" b="1" dirty="0"/>
              <a:t/>
            </a:r>
            <a:br>
              <a:rPr lang="es-EC" b="1" dirty="0"/>
            </a:br>
            <a:endParaRPr lang="es-EC" dirty="0"/>
          </a:p>
        </p:txBody>
      </p:sp>
      <p:sp>
        <p:nvSpPr>
          <p:cNvPr id="4" name="Elipse 3"/>
          <p:cNvSpPr/>
          <p:nvPr/>
        </p:nvSpPr>
        <p:spPr>
          <a:xfrm>
            <a:off x="677333" y="1171977"/>
            <a:ext cx="3675725" cy="70833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600" b="1" dirty="0">
                <a:latin typeface="Arial" panose="020B0604020202020204" pitchFamily="34" charset="0"/>
                <a:cs typeface="Arial" panose="020B0604020202020204" pitchFamily="34" charset="0"/>
              </a:rPr>
              <a:t>CONCEPTUALIZACIÓN</a:t>
            </a:r>
            <a:endParaRPr lang="es-EC" sz="1600" dirty="0">
              <a:latin typeface="Arial" panose="020B0604020202020204" pitchFamily="34" charset="0"/>
              <a:cs typeface="Arial" panose="020B0604020202020204" pitchFamily="34" charset="0"/>
            </a:endParaRPr>
          </a:p>
        </p:txBody>
      </p:sp>
      <p:sp>
        <p:nvSpPr>
          <p:cNvPr id="5" name="Elipse 4"/>
          <p:cNvSpPr/>
          <p:nvPr/>
        </p:nvSpPr>
        <p:spPr>
          <a:xfrm>
            <a:off x="4167507" y="1803039"/>
            <a:ext cx="2310565" cy="70834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600" b="1" dirty="0">
                <a:latin typeface="Arial" panose="020B0604020202020204" pitchFamily="34" charset="0"/>
                <a:cs typeface="Arial" panose="020B0604020202020204" pitchFamily="34" charset="0"/>
              </a:rPr>
              <a:t>DIMENSIONES</a:t>
            </a:r>
            <a:endParaRPr lang="es-EC" sz="1600" dirty="0">
              <a:latin typeface="Arial" panose="020B0604020202020204" pitchFamily="34" charset="0"/>
              <a:cs typeface="Arial" panose="020B0604020202020204" pitchFamily="34" charset="0"/>
            </a:endParaRPr>
          </a:p>
        </p:txBody>
      </p:sp>
      <p:sp>
        <p:nvSpPr>
          <p:cNvPr id="6" name="Elipse 5"/>
          <p:cNvSpPr/>
          <p:nvPr/>
        </p:nvSpPr>
        <p:spPr>
          <a:xfrm>
            <a:off x="6478072" y="2369714"/>
            <a:ext cx="2305319" cy="63106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a:t>I</a:t>
            </a:r>
            <a:r>
              <a:rPr lang="es-ES" sz="1600" b="1" dirty="0">
                <a:latin typeface="Arial" panose="020B0604020202020204" pitchFamily="34" charset="0"/>
                <a:cs typeface="Arial" panose="020B0604020202020204" pitchFamily="34" charset="0"/>
              </a:rPr>
              <a:t>NDICADORES</a:t>
            </a:r>
            <a:endParaRPr lang="es-EC" sz="1600" dirty="0">
              <a:latin typeface="Arial" panose="020B0604020202020204" pitchFamily="34" charset="0"/>
              <a:cs typeface="Arial" panose="020B0604020202020204" pitchFamily="34" charset="0"/>
            </a:endParaRPr>
          </a:p>
        </p:txBody>
      </p:sp>
      <p:sp>
        <p:nvSpPr>
          <p:cNvPr id="7" name="Elipse 6"/>
          <p:cNvSpPr/>
          <p:nvPr/>
        </p:nvSpPr>
        <p:spPr>
          <a:xfrm>
            <a:off x="8568744" y="3142446"/>
            <a:ext cx="2324636" cy="6375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a:latin typeface="Arial" panose="020B0604020202020204" pitchFamily="34" charset="0"/>
                <a:cs typeface="Arial" panose="020B0604020202020204" pitchFamily="34" charset="0"/>
              </a:rPr>
              <a:t>ITEMS BÁSICOS</a:t>
            </a:r>
            <a:endParaRPr lang="es-EC" dirty="0">
              <a:latin typeface="Arial" panose="020B0604020202020204" pitchFamily="34" charset="0"/>
              <a:cs typeface="Arial" panose="020B0604020202020204" pitchFamily="34" charset="0"/>
            </a:endParaRPr>
          </a:p>
        </p:txBody>
      </p:sp>
      <p:sp>
        <p:nvSpPr>
          <p:cNvPr id="8" name="Elipse 7"/>
          <p:cNvSpPr/>
          <p:nvPr/>
        </p:nvSpPr>
        <p:spPr>
          <a:xfrm>
            <a:off x="9594761" y="4106216"/>
            <a:ext cx="2597239" cy="6375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600" b="1" dirty="0">
                <a:latin typeface="Arial" panose="020B0604020202020204" pitchFamily="34" charset="0"/>
                <a:cs typeface="Arial" panose="020B0604020202020204" pitchFamily="34" charset="0"/>
              </a:rPr>
              <a:t>TÉCNICAS E INSTRUMENTOS</a:t>
            </a:r>
            <a:endParaRPr lang="es-EC" sz="1600" dirty="0">
              <a:latin typeface="Arial" panose="020B0604020202020204" pitchFamily="34" charset="0"/>
              <a:cs typeface="Arial" panose="020B0604020202020204" pitchFamily="34" charset="0"/>
            </a:endParaRPr>
          </a:p>
        </p:txBody>
      </p:sp>
      <p:sp>
        <p:nvSpPr>
          <p:cNvPr id="3" name="Rectángulo 2"/>
          <p:cNvSpPr/>
          <p:nvPr/>
        </p:nvSpPr>
        <p:spPr>
          <a:xfrm>
            <a:off x="171450" y="2047739"/>
            <a:ext cx="3794895" cy="472382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just"/>
            <a:r>
              <a:rPr lang="es-EC" dirty="0">
                <a:latin typeface="Arial" panose="020B0604020202020204" pitchFamily="34" charset="0"/>
                <a:cs typeface="Arial" panose="020B0604020202020204" pitchFamily="34" charset="0"/>
              </a:rPr>
              <a:t>El  tiempo  verdaderamente libre  está constituido por  aquellos  momentos (tiempo) de  nuestras  vidas  en los  que, después  de satisfacer  todas nuestras  obligaciones laborales o estudiantiles,  así   como  las necesidades básicas,  sociales  y  civiles principalmente;  en  este espacio denominado como  libre  nos  disponemos  a  realizar la  actividad que  elegimos.  En  este  caso,  es  indispensable que la  libertad  predomine por  sobre las necesidades inmediatas.</a:t>
            </a:r>
          </a:p>
          <a:p>
            <a:pPr algn="just"/>
            <a:r>
              <a:rPr lang="es-EC" dirty="0">
                <a:latin typeface="Arial" panose="020B0604020202020204" pitchFamily="34" charset="0"/>
                <a:cs typeface="Arial" panose="020B0604020202020204" pitchFamily="34" charset="0"/>
              </a:rPr>
              <a:t>      (Lupe  Aguilar y Oscar Incarbone, 2005)</a:t>
            </a:r>
            <a:endParaRPr lang="es-EC" sz="2400" dirty="0">
              <a:latin typeface="Arial" panose="020B0604020202020204" pitchFamily="34" charset="0"/>
              <a:cs typeface="Arial" panose="020B0604020202020204" pitchFamily="34" charset="0"/>
            </a:endParaRPr>
          </a:p>
        </p:txBody>
      </p:sp>
      <p:sp>
        <p:nvSpPr>
          <p:cNvPr id="9" name="Rectángulo 8"/>
          <p:cNvSpPr/>
          <p:nvPr/>
        </p:nvSpPr>
        <p:spPr>
          <a:xfrm>
            <a:off x="5930920" y="3237624"/>
            <a:ext cx="1932502" cy="35810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indent="-285750" algn="just">
              <a:buFont typeface="Arial" panose="020B0604020202020204" pitchFamily="34" charset="0"/>
              <a:buChar char="•"/>
            </a:pPr>
            <a:r>
              <a:rPr lang="es-EC" dirty="0">
                <a:latin typeface="Arial" panose="020B0604020202020204" pitchFamily="34" charset="0"/>
                <a:cs typeface="Arial" panose="020B0604020202020204" pitchFamily="34" charset="0"/>
              </a:rPr>
              <a:t>Deportes</a:t>
            </a:r>
          </a:p>
          <a:p>
            <a:pPr marL="285750" indent="-285750" algn="just">
              <a:buFont typeface="Arial" panose="020B0604020202020204" pitchFamily="34" charset="0"/>
              <a:buChar char="•"/>
            </a:pPr>
            <a:r>
              <a:rPr lang="es-EC" dirty="0">
                <a:latin typeface="Arial" panose="020B0604020202020204" pitchFamily="34" charset="0"/>
                <a:cs typeface="Arial" panose="020B0604020202020204" pitchFamily="34" charset="0"/>
              </a:rPr>
              <a:t>Actividades dentro y fuera de la casa.</a:t>
            </a:r>
          </a:p>
          <a:p>
            <a:pPr marL="285750" indent="-285750" algn="just">
              <a:buFont typeface="Arial" panose="020B0604020202020204" pitchFamily="34" charset="0"/>
              <a:buChar char="•"/>
            </a:pPr>
            <a:r>
              <a:rPr lang="es-ES" dirty="0">
                <a:latin typeface="Arial" panose="020B0604020202020204" pitchFamily="34" charset="0"/>
                <a:cs typeface="Arial" panose="020B0604020202020204" pitchFamily="34" charset="0"/>
              </a:rPr>
              <a:t>Actividades vinculadas con el uso de la tecnología.</a:t>
            </a:r>
            <a:endParaRPr lang="es-EC" dirty="0">
              <a:latin typeface="Arial" panose="020B0604020202020204" pitchFamily="34" charset="0"/>
              <a:cs typeface="Arial" panose="020B0604020202020204" pitchFamily="34" charset="0"/>
            </a:endParaRPr>
          </a:p>
        </p:txBody>
      </p:sp>
      <p:sp>
        <p:nvSpPr>
          <p:cNvPr id="10" name="Rectángulo 9"/>
          <p:cNvSpPr/>
          <p:nvPr/>
        </p:nvSpPr>
        <p:spPr>
          <a:xfrm>
            <a:off x="8064584" y="3921616"/>
            <a:ext cx="1530177" cy="28499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s-ES" dirty="0" smtClean="0">
                <a:latin typeface="Arial" panose="020B0604020202020204" pitchFamily="34" charset="0"/>
                <a:cs typeface="Arial" panose="020B0604020202020204" pitchFamily="34" charset="0"/>
              </a:rPr>
              <a:t>Cuestionario</a:t>
            </a:r>
            <a:endParaRPr lang="es-EC" dirty="0">
              <a:latin typeface="Arial" panose="020B0604020202020204" pitchFamily="34" charset="0"/>
              <a:cs typeface="Arial" panose="020B0604020202020204" pitchFamily="34" charset="0"/>
            </a:endParaRPr>
          </a:p>
        </p:txBody>
      </p:sp>
      <p:sp>
        <p:nvSpPr>
          <p:cNvPr id="11" name="Rectángulo 10"/>
          <p:cNvSpPr/>
          <p:nvPr/>
        </p:nvSpPr>
        <p:spPr>
          <a:xfrm>
            <a:off x="10344150" y="4954136"/>
            <a:ext cx="1581602" cy="181742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s-ES" dirty="0" smtClean="0">
                <a:latin typeface="Arial" panose="020B0604020202020204" pitchFamily="34" charset="0"/>
                <a:cs typeface="Arial" panose="020B0604020202020204" pitchFamily="34" charset="0"/>
              </a:rPr>
              <a:t>Encuestas</a:t>
            </a:r>
            <a:endParaRPr lang="es-EC"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Cuestionario</a:t>
            </a:r>
            <a:endParaRPr lang="es-EC" dirty="0">
              <a:latin typeface="Arial" panose="020B0604020202020204" pitchFamily="34" charset="0"/>
              <a:cs typeface="Arial" panose="020B0604020202020204" pitchFamily="34" charset="0"/>
            </a:endParaRPr>
          </a:p>
          <a:p>
            <a:r>
              <a:rPr lang="es-ES" dirty="0"/>
              <a:t> </a:t>
            </a:r>
            <a:endParaRPr lang="es-EC" dirty="0"/>
          </a:p>
        </p:txBody>
      </p:sp>
      <p:sp>
        <p:nvSpPr>
          <p:cNvPr id="12" name="Rectángulo 11"/>
          <p:cNvSpPr/>
          <p:nvPr/>
        </p:nvSpPr>
        <p:spPr>
          <a:xfrm>
            <a:off x="4245525" y="2655865"/>
            <a:ext cx="1450819" cy="404470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s-ES" dirty="0">
                <a:latin typeface="Arial" panose="020B0604020202020204" pitchFamily="34" charset="0"/>
                <a:cs typeface="Arial" panose="020B0604020202020204" pitchFamily="34" charset="0"/>
              </a:rPr>
              <a:t>Dinámicas</a:t>
            </a:r>
            <a:endParaRPr lang="es-EC"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 </a:t>
            </a:r>
            <a:endParaRPr lang="es-EC"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 </a:t>
            </a:r>
            <a:endParaRPr lang="es-EC"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 </a:t>
            </a:r>
            <a:endParaRPr lang="es-EC"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Pasivas</a:t>
            </a: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681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heckerboard(across)">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3"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
                                        <p:tgtEl>
                                          <p:spTgt spid="7"/>
                                        </p:tgtEl>
                                      </p:cBhvr>
                                    </p:animEffect>
                                    <p:anim calcmode="lin" valueType="num">
                                      <p:cBhvr>
                                        <p:cTn id="43" dur="400" fill="hold"/>
                                        <p:tgtEl>
                                          <p:spTgt spid="7"/>
                                        </p:tgtEl>
                                        <p:attrNameLst>
                                          <p:attrName>ppt_x</p:attrName>
                                        </p:attrNameLst>
                                      </p:cBhvr>
                                      <p:tavLst>
                                        <p:tav tm="0">
                                          <p:val>
                                            <p:strVal val="#ppt_x"/>
                                          </p:val>
                                        </p:tav>
                                        <p:tav tm="100000">
                                          <p:val>
                                            <p:strVal val="#ppt_x"/>
                                          </p:val>
                                        </p:tav>
                                      </p:tavLst>
                                    </p:anim>
                                    <p:anim calcmode="lin" valueType="num">
                                      <p:cBhvr>
                                        <p:cTn id="44" dur="400" fill="hold"/>
                                        <p:tgtEl>
                                          <p:spTgt spid="7"/>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diamond(in)">
                                      <p:cBhvr>
                                        <p:cTn id="58" dur="20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diamond(in)">
                                      <p:cBhvr>
                                        <p:cTn id="63" dur="20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dissolve">
                                      <p:cBhvr>
                                        <p:cTn id="68" dur="5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blinds(horizontal)">
                                      <p:cBhvr>
                                        <p:cTn id="73" dur="500"/>
                                        <p:tgtEl>
                                          <p:spTgt spid="10"/>
                                        </p:tgtEl>
                                      </p:cBhvr>
                                    </p:animEffect>
                                  </p:childTnLst>
                                </p:cTn>
                              </p:par>
                            </p:childTnLst>
                          </p:cTn>
                        </p:par>
                      </p:childTnLst>
                    </p:cTn>
                  </p:par>
                  <p:par>
                    <p:cTn id="74" fill="hold">
                      <p:stCondLst>
                        <p:cond delay="indefinite"/>
                      </p:stCondLst>
                      <p:childTnLst>
                        <p:par>
                          <p:cTn id="75" fill="hold">
                            <p:stCondLst>
                              <p:cond delay="0"/>
                            </p:stCondLst>
                            <p:childTnLst>
                              <p:par>
                                <p:cTn id="76" presetID="45" presetClass="entr" presetSubtype="0"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fade">
                                      <p:cBhvr>
                                        <p:cTn id="78" dur="2000"/>
                                        <p:tgtEl>
                                          <p:spTgt spid="11"/>
                                        </p:tgtEl>
                                      </p:cBhvr>
                                    </p:animEffect>
                                    <p:anim calcmode="lin" valueType="num">
                                      <p:cBhvr>
                                        <p:cTn id="79" dur="2000" fill="hold"/>
                                        <p:tgtEl>
                                          <p:spTgt spid="11"/>
                                        </p:tgtEl>
                                        <p:attrNameLst>
                                          <p:attrName>ppt_w</p:attrName>
                                        </p:attrNameLst>
                                      </p:cBhvr>
                                      <p:tavLst>
                                        <p:tav tm="0" fmla="#ppt_w*sin(2.5*pi*$)">
                                          <p:val>
                                            <p:fltVal val="0"/>
                                          </p:val>
                                        </p:tav>
                                        <p:tav tm="100000">
                                          <p:val>
                                            <p:fltVal val="1"/>
                                          </p:val>
                                        </p:tav>
                                      </p:tavLst>
                                    </p:anim>
                                    <p:anim calcmode="lin" valueType="num">
                                      <p:cBhvr>
                                        <p:cTn id="80"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3" grpId="0" animBg="1"/>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7320" y="316607"/>
            <a:ext cx="10609791" cy="565596"/>
          </a:xfrm>
        </p:spPr>
        <p:txBody>
          <a:bodyPr>
            <a:normAutofit fontScale="90000"/>
          </a:bodyPr>
          <a:lstStyle/>
          <a:p>
            <a:r>
              <a:rPr lang="es-EC" sz="4000" dirty="0">
                <a:solidFill>
                  <a:schemeClr val="tx1"/>
                </a:solidFill>
                <a:latin typeface="Arial" panose="020B0604020202020204" pitchFamily="34" charset="0"/>
                <a:cs typeface="Arial" panose="020B0604020202020204" pitchFamily="34" charset="0"/>
              </a:rPr>
              <a:t>VARIABLE DEPENDIENTE:</a:t>
            </a:r>
            <a:r>
              <a:rPr lang="es-EC" sz="4000" b="1" dirty="0">
                <a:solidFill>
                  <a:schemeClr val="tx1"/>
                </a:solidFill>
                <a:latin typeface="Arial" panose="020B0604020202020204" pitchFamily="34" charset="0"/>
                <a:cs typeface="Arial" panose="020B0604020202020204" pitchFamily="34" charset="0"/>
              </a:rPr>
              <a:t> </a:t>
            </a:r>
            <a:r>
              <a:rPr lang="es-ES" sz="4000" b="1" dirty="0">
                <a:solidFill>
                  <a:schemeClr val="tx1"/>
                </a:solidFill>
                <a:latin typeface="Arial" panose="020B0604020202020204" pitchFamily="34" charset="0"/>
                <a:cs typeface="Arial" panose="020B0604020202020204" pitchFamily="34" charset="0"/>
              </a:rPr>
              <a:t>Peso Corporal</a:t>
            </a:r>
            <a:r>
              <a:rPr lang="es-EC" b="1" dirty="0"/>
              <a:t/>
            </a:r>
            <a:br>
              <a:rPr lang="es-EC" b="1" dirty="0"/>
            </a:br>
            <a:endParaRPr lang="es-EC" dirty="0"/>
          </a:p>
        </p:txBody>
      </p:sp>
      <p:sp>
        <p:nvSpPr>
          <p:cNvPr id="4" name="Elipse 3"/>
          <p:cNvSpPr/>
          <p:nvPr/>
        </p:nvSpPr>
        <p:spPr>
          <a:xfrm>
            <a:off x="677333" y="1171977"/>
            <a:ext cx="3675725" cy="70833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a:t>CONCEPTUALIZACIÓN</a:t>
            </a:r>
            <a:endParaRPr lang="es-EC"/>
          </a:p>
        </p:txBody>
      </p:sp>
      <p:sp>
        <p:nvSpPr>
          <p:cNvPr id="5" name="Elipse 4"/>
          <p:cNvSpPr/>
          <p:nvPr/>
        </p:nvSpPr>
        <p:spPr>
          <a:xfrm>
            <a:off x="4167507" y="1803039"/>
            <a:ext cx="2310565" cy="70834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a:t>DIMENSIONES</a:t>
            </a:r>
            <a:endParaRPr lang="es-EC" dirty="0"/>
          </a:p>
        </p:txBody>
      </p:sp>
      <p:sp>
        <p:nvSpPr>
          <p:cNvPr id="6" name="Elipse 5"/>
          <p:cNvSpPr/>
          <p:nvPr/>
        </p:nvSpPr>
        <p:spPr>
          <a:xfrm>
            <a:off x="6478072" y="2369714"/>
            <a:ext cx="2305319" cy="63106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a:t>INDICADORES</a:t>
            </a:r>
            <a:endParaRPr lang="es-EC" dirty="0"/>
          </a:p>
        </p:txBody>
      </p:sp>
      <p:sp>
        <p:nvSpPr>
          <p:cNvPr id="7" name="Elipse 6"/>
          <p:cNvSpPr/>
          <p:nvPr/>
        </p:nvSpPr>
        <p:spPr>
          <a:xfrm>
            <a:off x="8568744" y="3142446"/>
            <a:ext cx="2324636" cy="6375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a:t>ITEMS BÁSICOS</a:t>
            </a:r>
            <a:endParaRPr lang="es-EC" dirty="0"/>
          </a:p>
        </p:txBody>
      </p:sp>
      <p:sp>
        <p:nvSpPr>
          <p:cNvPr id="8" name="Elipse 7"/>
          <p:cNvSpPr/>
          <p:nvPr/>
        </p:nvSpPr>
        <p:spPr>
          <a:xfrm>
            <a:off x="9594761" y="4106216"/>
            <a:ext cx="2597239" cy="637503"/>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b="1" dirty="0"/>
              <a:t>TÉCNICAS E INSTRUMENTOS</a:t>
            </a:r>
            <a:endParaRPr lang="es-EC" dirty="0"/>
          </a:p>
        </p:txBody>
      </p:sp>
      <p:sp>
        <p:nvSpPr>
          <p:cNvPr id="3" name="Rectángulo 2"/>
          <p:cNvSpPr/>
          <p:nvPr/>
        </p:nvSpPr>
        <p:spPr>
          <a:xfrm>
            <a:off x="436729" y="2047738"/>
            <a:ext cx="2874644" cy="461236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EC" dirty="0" smtClean="0"/>
              <a:t>El </a:t>
            </a:r>
            <a:r>
              <a:rPr lang="es-EC" dirty="0"/>
              <a:t>peso es un indicador global de masa corporal, fácil de obtener. Es especialmente útil en los niños cuando se ha seguido su desarrollo. Debe evaluarse con el sujeto   sin ropa o con ropa interior, y emplear balanzas calibradas con una precisión mínima de 0.5 kg. </a:t>
            </a:r>
            <a:endParaRPr lang="es-EC" dirty="0" smtClean="0"/>
          </a:p>
          <a:p>
            <a:pPr algn="r"/>
            <a:r>
              <a:rPr lang="es-EC" dirty="0"/>
              <a:t>Ortega (2000) </a:t>
            </a:r>
          </a:p>
        </p:txBody>
      </p:sp>
      <p:sp>
        <p:nvSpPr>
          <p:cNvPr id="9" name="Rectángulo 8"/>
          <p:cNvSpPr/>
          <p:nvPr/>
        </p:nvSpPr>
        <p:spPr>
          <a:xfrm>
            <a:off x="3438658" y="2669356"/>
            <a:ext cx="1828800" cy="414872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s-ES" dirty="0"/>
              <a:t>Peso ideal</a:t>
            </a:r>
            <a:endParaRPr lang="es-EC" dirty="0"/>
          </a:p>
          <a:p>
            <a:r>
              <a:rPr lang="es-ES" dirty="0"/>
              <a:t> </a:t>
            </a:r>
            <a:endParaRPr lang="es-EC" dirty="0"/>
          </a:p>
          <a:p>
            <a:r>
              <a:rPr lang="es-ES" dirty="0"/>
              <a:t> </a:t>
            </a:r>
            <a:endParaRPr lang="es-EC" dirty="0"/>
          </a:p>
          <a:p>
            <a:r>
              <a:rPr lang="es-ES" dirty="0"/>
              <a:t>Sobrepeso</a:t>
            </a:r>
            <a:endParaRPr lang="es-EC" dirty="0"/>
          </a:p>
          <a:p>
            <a:r>
              <a:rPr lang="es-ES" dirty="0"/>
              <a:t> </a:t>
            </a:r>
            <a:endParaRPr lang="es-EC" dirty="0"/>
          </a:p>
          <a:p>
            <a:r>
              <a:rPr lang="es-ES" dirty="0"/>
              <a:t> </a:t>
            </a:r>
            <a:endParaRPr lang="es-EC" dirty="0"/>
          </a:p>
          <a:p>
            <a:r>
              <a:rPr lang="es-ES" dirty="0"/>
              <a:t> </a:t>
            </a:r>
            <a:endParaRPr lang="es-EC" dirty="0"/>
          </a:p>
          <a:p>
            <a:r>
              <a:rPr lang="es-ES" dirty="0"/>
              <a:t> </a:t>
            </a:r>
            <a:endParaRPr lang="es-EC" dirty="0"/>
          </a:p>
          <a:p>
            <a:r>
              <a:rPr lang="es-ES" dirty="0"/>
              <a:t>obesidad</a:t>
            </a:r>
            <a:endParaRPr lang="es-EC" dirty="0"/>
          </a:p>
        </p:txBody>
      </p:sp>
      <p:sp>
        <p:nvSpPr>
          <p:cNvPr id="10" name="Rectángulo 9"/>
          <p:cNvSpPr/>
          <p:nvPr/>
        </p:nvSpPr>
        <p:spPr>
          <a:xfrm>
            <a:off x="5602309" y="3213598"/>
            <a:ext cx="1828800" cy="354813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a:t>Falta de actividad física</a:t>
            </a:r>
            <a:endParaRPr lang="es-EC"/>
          </a:p>
        </p:txBody>
      </p:sp>
      <p:sp>
        <p:nvSpPr>
          <p:cNvPr id="11" name="Rectángulo 10"/>
          <p:cNvSpPr/>
          <p:nvPr/>
        </p:nvSpPr>
        <p:spPr>
          <a:xfrm>
            <a:off x="7638676" y="3921615"/>
            <a:ext cx="1828800" cy="279741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s-ES"/>
              <a:t>Talla</a:t>
            </a:r>
            <a:endParaRPr lang="es-EC"/>
          </a:p>
          <a:p>
            <a:r>
              <a:rPr lang="es-ES"/>
              <a:t> </a:t>
            </a:r>
            <a:endParaRPr lang="es-EC"/>
          </a:p>
          <a:p>
            <a:r>
              <a:rPr lang="es-ES"/>
              <a:t> </a:t>
            </a:r>
            <a:endParaRPr lang="es-EC"/>
          </a:p>
          <a:p>
            <a:r>
              <a:rPr lang="es-ES"/>
              <a:t>Peso</a:t>
            </a:r>
            <a:endParaRPr lang="es-EC"/>
          </a:p>
        </p:txBody>
      </p:sp>
      <p:sp>
        <p:nvSpPr>
          <p:cNvPr id="12" name="Rectángulo 11"/>
          <p:cNvSpPr/>
          <p:nvPr/>
        </p:nvSpPr>
        <p:spPr>
          <a:xfrm>
            <a:off x="9978980" y="4843195"/>
            <a:ext cx="1828800" cy="191853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s-ES"/>
              <a:t>Índice de Masa </a:t>
            </a:r>
            <a:endParaRPr lang="es-EC"/>
          </a:p>
          <a:p>
            <a:r>
              <a:rPr lang="es-ES"/>
              <a:t> </a:t>
            </a:r>
            <a:endParaRPr lang="es-EC"/>
          </a:p>
          <a:p>
            <a:r>
              <a:rPr lang="es-ES"/>
              <a:t> </a:t>
            </a:r>
            <a:endParaRPr lang="es-EC"/>
          </a:p>
          <a:p>
            <a:r>
              <a:rPr lang="es-ES"/>
              <a:t>Corporal IMC </a:t>
            </a:r>
            <a:endParaRPr lang="es-EC"/>
          </a:p>
        </p:txBody>
      </p:sp>
    </p:spTree>
    <p:extLst>
      <p:ext uri="{BB962C8B-B14F-4D97-AF65-F5344CB8AC3E}">
        <p14:creationId xmlns:p14="http://schemas.microsoft.com/office/powerpoint/2010/main" val="853579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strips(down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 calcmode="lin" valueType="num">
                                      <p:cBhvr>
                                        <p:cTn id="28" dur="500" fill="hold"/>
                                        <p:tgtEl>
                                          <p:spTgt spid="6"/>
                                        </p:tgtEl>
                                        <p:attrNameLst>
                                          <p:attrName>style.rotation</p:attrName>
                                        </p:attrNameLst>
                                      </p:cBhvr>
                                      <p:tavLst>
                                        <p:tav tm="0">
                                          <p:val>
                                            <p:fltVal val="360"/>
                                          </p:val>
                                        </p:tav>
                                        <p:tav tm="100000">
                                          <p:val>
                                            <p:fltVal val="0"/>
                                          </p:val>
                                        </p:tav>
                                      </p:tavLst>
                                    </p:anim>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heel(1)">
                                      <p:cBhvr>
                                        <p:cTn id="34" dur="2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linds(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3" presetClass="entr" presetSubtype="16"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plus(in)">
                                      <p:cBhvr>
                                        <p:cTn id="44" dur="20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3" presetClass="entr" presetSubtype="16"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plus(in)">
                                      <p:cBhvr>
                                        <p:cTn id="49" dur="20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3" presetClass="entr" presetSubtype="16"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plus(in)">
                                      <p:cBhvr>
                                        <p:cTn id="54" dur="20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3" presetClass="entr" presetSubtype="16"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plus(in)">
                                      <p:cBhvr>
                                        <p:cTn id="59" dur="20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13" presetClass="entr" presetSubtype="16"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plus(in)">
                                      <p:cBhvr>
                                        <p:cTn id="6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3"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520" y="1524000"/>
            <a:ext cx="8596668" cy="1320800"/>
          </a:xfrm>
        </p:spPr>
        <p:txBody>
          <a:bodyPr>
            <a:normAutofit fontScale="90000"/>
          </a:bodyPr>
          <a:lstStyle/>
          <a:p>
            <a:pPr algn="ctr"/>
            <a:r>
              <a:rPr lang="es-EC" sz="4900" b="1" dirty="0" smtClean="0">
                <a:latin typeface="Arial" panose="020B0604020202020204" pitchFamily="34" charset="0"/>
                <a:cs typeface="Arial" panose="020B0604020202020204" pitchFamily="34" charset="0"/>
              </a:rPr>
              <a:t>CAPITULO II</a:t>
            </a:r>
            <a:r>
              <a:rPr lang="es-EC" b="1" dirty="0"/>
              <a:t/>
            </a:r>
            <a:br>
              <a:rPr lang="es-EC" b="1" dirty="0"/>
            </a:br>
            <a:endParaRPr lang="es-EC" dirty="0"/>
          </a:p>
        </p:txBody>
      </p:sp>
      <p:sp>
        <p:nvSpPr>
          <p:cNvPr id="3" name="Marcador de contenido 2"/>
          <p:cNvSpPr>
            <a:spLocks noGrp="1"/>
          </p:cNvSpPr>
          <p:nvPr>
            <p:ph idx="1"/>
          </p:nvPr>
        </p:nvSpPr>
        <p:spPr>
          <a:xfrm>
            <a:off x="1037943" y="3680296"/>
            <a:ext cx="8596668" cy="582611"/>
          </a:xfrm>
        </p:spPr>
        <p:txBody>
          <a:bodyPr>
            <a:noAutofit/>
          </a:bodyPr>
          <a:lstStyle/>
          <a:p>
            <a:pPr algn="ctr"/>
            <a:r>
              <a:rPr lang="es-EC" sz="3600" dirty="0">
                <a:latin typeface="Arial" panose="020B0604020202020204" pitchFamily="34" charset="0"/>
                <a:cs typeface="Arial" panose="020B0604020202020204" pitchFamily="34" charset="0"/>
              </a:rPr>
              <a:t>MARCO TEÓRICO</a:t>
            </a:r>
          </a:p>
        </p:txBody>
      </p:sp>
    </p:spTree>
    <p:extLst>
      <p:ext uri="{BB962C8B-B14F-4D97-AF65-F5344CB8AC3E}">
        <p14:creationId xmlns:p14="http://schemas.microsoft.com/office/powerpoint/2010/main" val="61231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83335" y="508717"/>
            <a:ext cx="2831339" cy="56284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C" sz="2000" dirty="0">
                <a:latin typeface="Arial" panose="020B0604020202020204" pitchFamily="34" charset="0"/>
                <a:cs typeface="Arial" panose="020B0604020202020204" pitchFamily="34" charset="0"/>
              </a:rPr>
              <a:t>DEFINICIÓN DE PESO </a:t>
            </a:r>
          </a:p>
        </p:txBody>
      </p:sp>
      <p:sp>
        <p:nvSpPr>
          <p:cNvPr id="5" name="Rectángulo 4"/>
          <p:cNvSpPr/>
          <p:nvPr/>
        </p:nvSpPr>
        <p:spPr>
          <a:xfrm>
            <a:off x="3309868" y="354171"/>
            <a:ext cx="8178085" cy="82424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C" sz="2000" dirty="0" smtClean="0">
                <a:latin typeface="Arial" panose="020B0604020202020204" pitchFamily="34" charset="0"/>
                <a:cs typeface="Arial" panose="020B0604020202020204" pitchFamily="34" charset="0"/>
              </a:rPr>
              <a:t>El </a:t>
            </a:r>
            <a:r>
              <a:rPr lang="es-EC" sz="2000" dirty="0">
                <a:latin typeface="Arial" panose="020B0604020202020204" pitchFamily="34" charset="0"/>
                <a:cs typeface="Arial" panose="020B0604020202020204" pitchFamily="34" charset="0"/>
              </a:rPr>
              <a:t>peso es un indicador global de masa </a:t>
            </a:r>
            <a:r>
              <a:rPr lang="es-EC" sz="2000" dirty="0" smtClean="0">
                <a:latin typeface="Arial" panose="020B0604020202020204" pitchFamily="34" charset="0"/>
                <a:cs typeface="Arial" panose="020B0604020202020204" pitchFamily="34" charset="0"/>
              </a:rPr>
              <a:t>corporal. </a:t>
            </a:r>
          </a:p>
          <a:p>
            <a:pPr algn="r"/>
            <a:r>
              <a:rPr lang="es-EC" sz="1400" dirty="0" smtClean="0"/>
              <a:t>Ortega (2000) (Pág. 117)</a:t>
            </a:r>
            <a:endParaRPr lang="es-EC" sz="1400" dirty="0"/>
          </a:p>
        </p:txBody>
      </p:sp>
      <p:sp>
        <p:nvSpPr>
          <p:cNvPr id="6" name="Rectángulo 5"/>
          <p:cNvSpPr/>
          <p:nvPr/>
        </p:nvSpPr>
        <p:spPr>
          <a:xfrm>
            <a:off x="296216" y="2236632"/>
            <a:ext cx="2818458" cy="76374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s-EC" sz="2000" dirty="0">
                <a:latin typeface="Arial" panose="020B0604020202020204" pitchFamily="34" charset="0"/>
                <a:cs typeface="Arial" panose="020B0604020202020204" pitchFamily="34" charset="0"/>
              </a:rPr>
              <a:t>EXCESO DE PESO EN ADOLESCENTES</a:t>
            </a:r>
          </a:p>
        </p:txBody>
      </p:sp>
      <p:sp>
        <p:nvSpPr>
          <p:cNvPr id="7" name="Rectángulo 6"/>
          <p:cNvSpPr/>
          <p:nvPr/>
        </p:nvSpPr>
        <p:spPr>
          <a:xfrm>
            <a:off x="3309867" y="1371600"/>
            <a:ext cx="8178085" cy="267022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285750" indent="-285750" algn="just">
              <a:buFont typeface="Arial" panose="020B0604020202020204" pitchFamily="34" charset="0"/>
              <a:buChar char="•"/>
            </a:pPr>
            <a:r>
              <a:rPr lang="es-EC" sz="2000" dirty="0" smtClean="0">
                <a:latin typeface="Arial" panose="020B0604020202020204" pitchFamily="34" charset="0"/>
                <a:cs typeface="Arial" panose="020B0604020202020204" pitchFamily="34" charset="0"/>
              </a:rPr>
              <a:t>La </a:t>
            </a:r>
            <a:r>
              <a:rPr lang="es-EC" sz="2000" dirty="0">
                <a:latin typeface="Arial" panose="020B0604020202020204" pitchFamily="34" charset="0"/>
                <a:cs typeface="Arial" panose="020B0604020202020204" pitchFamily="34" charset="0"/>
              </a:rPr>
              <a:t>falta de ejercicio tiene una vital importancia en el desarrollo, evolución y perpetuación del exceso de peso en la </a:t>
            </a:r>
            <a:r>
              <a:rPr lang="es-EC" sz="2000" dirty="0" smtClean="0">
                <a:latin typeface="Arial" panose="020B0604020202020204" pitchFamily="34" charset="0"/>
                <a:cs typeface="Arial" panose="020B0604020202020204" pitchFamily="34" charset="0"/>
              </a:rPr>
              <a:t>adolescencia.  </a:t>
            </a:r>
            <a:r>
              <a:rPr lang="es-EC" sz="2000" dirty="0">
                <a:latin typeface="Arial" panose="020B0604020202020204" pitchFamily="34" charset="0"/>
                <a:cs typeface="Arial" panose="020B0604020202020204" pitchFamily="34" charset="0"/>
              </a:rPr>
              <a:t>La inactividad física no solo tiene una gran importancia en el desarrollo del exceso de peso, si no que influye bastante en el desarrollo posterior de enfermedades crónicas como enfermedades </a:t>
            </a:r>
            <a:r>
              <a:rPr lang="es-EC" sz="2000" dirty="0" smtClean="0">
                <a:latin typeface="Arial" panose="020B0604020202020204" pitchFamily="34" charset="0"/>
                <a:cs typeface="Arial" panose="020B0604020202020204" pitchFamily="34" charset="0"/>
              </a:rPr>
              <a:t>cardíacas</a:t>
            </a:r>
            <a:r>
              <a:rPr lang="es-EC" sz="2000" dirty="0">
                <a:latin typeface="Arial" panose="020B0604020202020204" pitchFamily="34" charset="0"/>
                <a:cs typeface="Arial" panose="020B0604020202020204" pitchFamily="34" charset="0"/>
              </a:rPr>
              <a:t>.</a:t>
            </a:r>
            <a:endParaRPr lang="es-EC" sz="2000" dirty="0" smtClean="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C" sz="2000" dirty="0" smtClean="0">
                <a:latin typeface="Arial" panose="020B0604020202020204" pitchFamily="34" charset="0"/>
                <a:cs typeface="Arial" panose="020B0604020202020204" pitchFamily="34" charset="0"/>
              </a:rPr>
              <a:t>Mala alimentación </a:t>
            </a:r>
            <a:endParaRPr lang="es-EC" sz="2000" dirty="0">
              <a:latin typeface="Arial" panose="020B0604020202020204" pitchFamily="34" charset="0"/>
              <a:cs typeface="Arial" panose="020B0604020202020204" pitchFamily="34" charset="0"/>
            </a:endParaRPr>
          </a:p>
          <a:p>
            <a:pPr algn="r"/>
            <a:r>
              <a:rPr lang="es-EC" dirty="0" smtClean="0"/>
              <a:t> </a:t>
            </a:r>
            <a:r>
              <a:rPr lang="es-EC" sz="1400" dirty="0"/>
              <a:t>Ayela (s.f.) (Pág. 15)</a:t>
            </a: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578" y="4377196"/>
            <a:ext cx="3262255" cy="2177401"/>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2183" y="4495280"/>
            <a:ext cx="3565769" cy="2143125"/>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8362" y="4377196"/>
            <a:ext cx="2386763" cy="2379294"/>
          </a:xfrm>
          <a:prstGeom prst="rect">
            <a:avLst/>
          </a:prstGeom>
        </p:spPr>
      </p:pic>
    </p:spTree>
    <p:extLst>
      <p:ext uri="{BB962C8B-B14F-4D97-AF65-F5344CB8AC3E}">
        <p14:creationId xmlns:p14="http://schemas.microsoft.com/office/powerpoint/2010/main" val="2918486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 calcmode="lin" valueType="num">
                                      <p:cBhvr>
                                        <p:cTn id="19" dur="500" fill="hold"/>
                                        <p:tgtEl>
                                          <p:spTgt spid="5"/>
                                        </p:tgtEl>
                                        <p:attrNameLst>
                                          <p:attrName>style.rotation</p:attrName>
                                        </p:attrNameLst>
                                      </p:cBhvr>
                                      <p:tavLst>
                                        <p:tav tm="0">
                                          <p:val>
                                            <p:fltVal val="360"/>
                                          </p:val>
                                        </p:tav>
                                        <p:tav tm="100000">
                                          <p:val>
                                            <p:fltVal val="0"/>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000"/>
                                        <p:tgtEl>
                                          <p:spTgt spid="7"/>
                                        </p:tgtEl>
                                      </p:cBhvr>
                                    </p:animEffect>
                                    <p:anim calcmode="lin" valueType="num">
                                      <p:cBhvr>
                                        <p:cTn id="35" dur="2000" fill="hold"/>
                                        <p:tgtEl>
                                          <p:spTgt spid="7"/>
                                        </p:tgtEl>
                                        <p:attrNameLst>
                                          <p:attrName>style.rotation</p:attrName>
                                        </p:attrNameLst>
                                      </p:cBhvr>
                                      <p:tavLst>
                                        <p:tav tm="0">
                                          <p:val>
                                            <p:fltVal val="720"/>
                                          </p:val>
                                        </p:tav>
                                        <p:tav tm="100000">
                                          <p:val>
                                            <p:fltVal val="0"/>
                                          </p:val>
                                        </p:tav>
                                      </p:tavLst>
                                    </p:anim>
                                    <p:anim calcmode="lin" valueType="num">
                                      <p:cBhvr>
                                        <p:cTn id="36" dur="2000" fill="hold"/>
                                        <p:tgtEl>
                                          <p:spTgt spid="7"/>
                                        </p:tgtEl>
                                        <p:attrNameLst>
                                          <p:attrName>ppt_h</p:attrName>
                                        </p:attrNameLst>
                                      </p:cBhvr>
                                      <p:tavLst>
                                        <p:tav tm="0">
                                          <p:val>
                                            <p:fltVal val="0"/>
                                          </p:val>
                                        </p:tav>
                                        <p:tav tm="100000">
                                          <p:val>
                                            <p:strVal val="#ppt_h"/>
                                          </p:val>
                                        </p:tav>
                                      </p:tavLst>
                                    </p:anim>
                                    <p:anim calcmode="lin" valueType="num">
                                      <p:cBhvr>
                                        <p:cTn id="37" dur="2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42485" y="696418"/>
            <a:ext cx="2665926" cy="41212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C" sz="2000" dirty="0">
                <a:latin typeface="Arial" panose="020B0604020202020204" pitchFamily="34" charset="0"/>
                <a:cs typeface="Arial" panose="020B0604020202020204" pitchFamily="34" charset="0"/>
              </a:rPr>
              <a:t>PREVENCION</a:t>
            </a:r>
          </a:p>
        </p:txBody>
      </p:sp>
      <p:sp>
        <p:nvSpPr>
          <p:cNvPr id="7" name="Rectángulo 6"/>
          <p:cNvSpPr/>
          <p:nvPr/>
        </p:nvSpPr>
        <p:spPr>
          <a:xfrm>
            <a:off x="3349316" y="226810"/>
            <a:ext cx="8319752" cy="135134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C" sz="2000" dirty="0" smtClean="0">
                <a:latin typeface="Arial" panose="020B0604020202020204" pitchFamily="34" charset="0"/>
                <a:cs typeface="Arial" panose="020B0604020202020204" pitchFamily="34" charset="0"/>
              </a:rPr>
              <a:t>La </a:t>
            </a:r>
            <a:r>
              <a:rPr lang="es-EC" sz="2000" dirty="0">
                <a:latin typeface="Arial" panose="020B0604020202020204" pitchFamily="34" charset="0"/>
                <a:cs typeface="Arial" panose="020B0604020202020204" pitchFamily="34" charset="0"/>
              </a:rPr>
              <a:t>obesidad puede prevenirse y en este sentido somos, como adultos  absolutamente responsables de que los niños de hoy no sean obesos en el futuro</a:t>
            </a:r>
            <a:r>
              <a:rPr lang="es-EC" sz="2000" dirty="0" smtClean="0">
                <a:latin typeface="Arial" panose="020B0604020202020204" pitchFamily="34" charset="0"/>
                <a:cs typeface="Arial" panose="020B0604020202020204" pitchFamily="34" charset="0"/>
              </a:rPr>
              <a:t>.</a:t>
            </a:r>
          </a:p>
          <a:p>
            <a:pPr algn="r"/>
            <a:r>
              <a:rPr lang="es-EC" dirty="0" smtClean="0"/>
              <a:t> Mariana </a:t>
            </a:r>
            <a:r>
              <a:rPr lang="es-EC" dirty="0"/>
              <a:t>C. Porti (2006)</a:t>
            </a:r>
          </a:p>
        </p:txBody>
      </p:sp>
      <p:sp>
        <p:nvSpPr>
          <p:cNvPr id="2" name="Rectángulo 1"/>
          <p:cNvSpPr/>
          <p:nvPr/>
        </p:nvSpPr>
        <p:spPr>
          <a:xfrm>
            <a:off x="9065392" y="2926729"/>
            <a:ext cx="2384130" cy="78299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C" sz="2000" dirty="0">
                <a:latin typeface="Arial" panose="020B0604020202020204" pitchFamily="34" charset="0"/>
                <a:cs typeface="Arial" panose="020B0604020202020204" pitchFamily="34" charset="0"/>
              </a:rPr>
              <a:t>Promover la actividad física</a:t>
            </a:r>
          </a:p>
        </p:txBody>
      </p:sp>
      <p:sp>
        <p:nvSpPr>
          <p:cNvPr id="6" name="Rectángulo 5"/>
          <p:cNvSpPr/>
          <p:nvPr/>
        </p:nvSpPr>
        <p:spPr>
          <a:xfrm>
            <a:off x="4221252" y="5312542"/>
            <a:ext cx="4237151" cy="87940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C" sz="2000" dirty="0" smtClean="0">
                <a:latin typeface="Arial" panose="020B0604020202020204" pitchFamily="34" charset="0"/>
                <a:cs typeface="Arial" panose="020B0604020202020204" pitchFamily="34" charset="0"/>
              </a:rPr>
              <a:t>Limitar </a:t>
            </a:r>
            <a:r>
              <a:rPr lang="es-EC" sz="2000" dirty="0">
                <a:latin typeface="Arial" panose="020B0604020202020204" pitchFamily="34" charset="0"/>
                <a:cs typeface="Arial" panose="020B0604020202020204" pitchFamily="34" charset="0"/>
              </a:rPr>
              <a:t>las horas</a:t>
            </a:r>
          </a:p>
          <a:p>
            <a:pPr algn="just"/>
            <a:r>
              <a:rPr lang="es-EC" sz="2000" dirty="0">
                <a:latin typeface="Arial" panose="020B0604020202020204" pitchFamily="34" charset="0"/>
                <a:cs typeface="Arial" panose="020B0604020202020204" pitchFamily="34" charset="0"/>
              </a:rPr>
              <a:t>frente al televisor o la computadora</a:t>
            </a: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3979" y="4843463"/>
            <a:ext cx="2996950" cy="2000323"/>
          </a:xfrm>
          <a:prstGeom prst="rect">
            <a:avLst/>
          </a:prstGeo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963" y="1702767"/>
            <a:ext cx="3810000" cy="2447925"/>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2" y="2416186"/>
            <a:ext cx="3786188" cy="2896356"/>
          </a:xfrm>
          <a:prstGeom prst="rect">
            <a:avLst/>
          </a:prstGeom>
        </p:spPr>
      </p:pic>
    </p:spTree>
    <p:extLst>
      <p:ext uri="{BB962C8B-B14F-4D97-AF65-F5344CB8AC3E}">
        <p14:creationId xmlns:p14="http://schemas.microsoft.com/office/powerpoint/2010/main" val="3222065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3"/>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85672" y="1748465"/>
            <a:ext cx="8596668" cy="4311141"/>
          </a:xfrm>
        </p:spPr>
        <p:txBody>
          <a:bodyPr>
            <a:normAutofit lnSpcReduction="10000"/>
          </a:bodyPr>
          <a:lstStyle/>
          <a:p>
            <a:pPr algn="ctr"/>
            <a:r>
              <a:rPr lang="es-ES" sz="3600" b="1" dirty="0">
                <a:latin typeface="Arial" panose="020B0604020202020204" pitchFamily="34" charset="0"/>
                <a:cs typeface="Arial" panose="020B0604020202020204" pitchFamily="34" charset="0"/>
              </a:rPr>
              <a:t>TEMA</a:t>
            </a:r>
            <a:r>
              <a:rPr lang="es-ES" sz="3600" b="1" dirty="0" smtClean="0">
                <a:latin typeface="Arial" panose="020B0604020202020204" pitchFamily="34" charset="0"/>
                <a:cs typeface="Arial" panose="020B0604020202020204" pitchFamily="34" charset="0"/>
              </a:rPr>
              <a:t>:</a:t>
            </a:r>
          </a:p>
          <a:p>
            <a:pPr algn="ctr"/>
            <a:endParaRPr lang="es-ES" b="1" dirty="0"/>
          </a:p>
          <a:p>
            <a:pPr marL="0" indent="0" algn="ctr">
              <a:buNone/>
            </a:pPr>
            <a:endParaRPr lang="es-EC" dirty="0"/>
          </a:p>
          <a:p>
            <a:pPr algn="just"/>
            <a:r>
              <a:rPr lang="es-ES" sz="2000" b="1" dirty="0">
                <a:solidFill>
                  <a:schemeClr val="tx1"/>
                </a:solidFill>
                <a:latin typeface="Arial" panose="020B0604020202020204" pitchFamily="34" charset="0"/>
                <a:cs typeface="Arial" panose="020B0604020202020204" pitchFamily="34" charset="0"/>
              </a:rPr>
              <a:t>INCIDENCIA DEL TIEMPO LIBRE EN EL PESO DE LOS ESTUDIANTES DE 12 A 14 AÑOS DEL COLEGIO NACIONAL GENERAL PÍNTAG, DEL CANTÓN QUITO, AÑO LECTIVO 2013 – 2014, PROPUESTA ALTERNATIVA.</a:t>
            </a:r>
            <a:endParaRPr lang="es-EC" sz="2000" dirty="0">
              <a:solidFill>
                <a:schemeClr val="tx1"/>
              </a:solidFill>
              <a:latin typeface="Arial" panose="020B0604020202020204" pitchFamily="34" charset="0"/>
              <a:cs typeface="Arial" panose="020B0604020202020204" pitchFamily="34" charset="0"/>
            </a:endParaRPr>
          </a:p>
          <a:p>
            <a:endParaRPr lang="es-EC" dirty="0" smtClean="0"/>
          </a:p>
          <a:p>
            <a:endParaRPr lang="es-EC" dirty="0"/>
          </a:p>
          <a:p>
            <a:pPr marL="0" indent="0" algn="just">
              <a:buNone/>
            </a:pPr>
            <a:r>
              <a:rPr lang="es-EC" sz="1600" b="1" dirty="0">
                <a:solidFill>
                  <a:schemeClr val="tx1"/>
                </a:solidFill>
              </a:rPr>
              <a:t>DIRECTORA DE TESIS:   Msc. Lorena Sandoval</a:t>
            </a:r>
          </a:p>
          <a:p>
            <a:pPr marL="0" indent="0" algn="just">
              <a:buNone/>
            </a:pPr>
            <a:r>
              <a:rPr lang="es-EC" sz="1600" b="1" dirty="0">
                <a:solidFill>
                  <a:schemeClr val="tx1"/>
                </a:solidFill>
              </a:rPr>
              <a:t>CODIRECTOR DE TESIS: Dr. </a:t>
            </a:r>
            <a:r>
              <a:rPr lang="es-EC" sz="1600" b="1" dirty="0" smtClean="0">
                <a:solidFill>
                  <a:schemeClr val="tx1"/>
                </a:solidFill>
              </a:rPr>
              <a:t>Enrique Chávez </a:t>
            </a:r>
            <a:endParaRPr lang="es-EC" sz="2000" dirty="0">
              <a:solidFill>
                <a:schemeClr val="tx1"/>
              </a:solidFill>
            </a:endParaRPr>
          </a:p>
          <a:p>
            <a:endParaRPr lang="es-EC" dirty="0"/>
          </a:p>
        </p:txBody>
      </p:sp>
    </p:spTree>
    <p:extLst>
      <p:ext uri="{BB962C8B-B14F-4D97-AF65-F5344CB8AC3E}">
        <p14:creationId xmlns:p14="http://schemas.microsoft.com/office/powerpoint/2010/main" val="1560379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nodeType="clickEffect">
                                  <p:stCondLst>
                                    <p:cond delay="0"/>
                                  </p:stCondLst>
                                  <p:iterate type="lt">
                                    <p:tmPct val="10000"/>
                                  </p:iterate>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16"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blinds(horizontal)">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63640" y="431441"/>
            <a:ext cx="2336710" cy="91158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just"/>
            <a:r>
              <a:rPr lang="es-EC" sz="2000" dirty="0">
                <a:latin typeface="Arial" panose="020B0604020202020204" pitchFamily="34" charset="0"/>
                <a:cs typeface="Arial" panose="020B0604020202020204" pitchFamily="34" charset="0"/>
              </a:rPr>
              <a:t>DEFINICIÓN DEL TIEMPO LIBRE</a:t>
            </a:r>
          </a:p>
        </p:txBody>
      </p:sp>
      <p:sp>
        <p:nvSpPr>
          <p:cNvPr id="7" name="Rectángulo 6"/>
          <p:cNvSpPr/>
          <p:nvPr/>
        </p:nvSpPr>
        <p:spPr>
          <a:xfrm>
            <a:off x="3112261" y="431441"/>
            <a:ext cx="8503478" cy="911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s-EC" sz="2000" dirty="0" smtClean="0">
                <a:latin typeface="Arial" panose="020B0604020202020204" pitchFamily="34" charset="0"/>
                <a:cs typeface="Arial" panose="020B0604020202020204" pitchFamily="34" charset="0"/>
              </a:rPr>
              <a:t>El </a:t>
            </a:r>
            <a:r>
              <a:rPr lang="es-EC" sz="2000" dirty="0">
                <a:latin typeface="Arial" panose="020B0604020202020204" pitchFamily="34" charset="0"/>
                <a:cs typeface="Arial" panose="020B0604020202020204" pitchFamily="34" charset="0"/>
              </a:rPr>
              <a:t>tiempo libre es aquel que está a disposición del individuo fuera de sus inexcusables necesidades profesionales, sociales y familiares. </a:t>
            </a:r>
            <a:endParaRPr lang="es-EC" sz="2000" dirty="0" smtClean="0">
              <a:latin typeface="Arial" panose="020B0604020202020204" pitchFamily="34" charset="0"/>
              <a:cs typeface="Arial" panose="020B0604020202020204" pitchFamily="34" charset="0"/>
            </a:endParaRPr>
          </a:p>
          <a:p>
            <a:pPr algn="r"/>
            <a:r>
              <a:rPr lang="es-EC" sz="1600" dirty="0" smtClean="0"/>
              <a:t>Martínez </a:t>
            </a:r>
            <a:r>
              <a:rPr lang="es-EC" sz="1600" dirty="0"/>
              <a:t>(1995)</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9178" y="2574297"/>
            <a:ext cx="4817885" cy="2540628"/>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40" y="1881520"/>
            <a:ext cx="4340181" cy="3233405"/>
          </a:xfrm>
          <a:prstGeom prst="rect">
            <a:avLst/>
          </a:prstGeom>
        </p:spPr>
      </p:pic>
    </p:spTree>
    <p:extLst>
      <p:ext uri="{BB962C8B-B14F-4D97-AF65-F5344CB8AC3E}">
        <p14:creationId xmlns:p14="http://schemas.microsoft.com/office/powerpoint/2010/main" val="482350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000"/>
                                        <p:tgtEl>
                                          <p:spTgt spid="6"/>
                                        </p:tgtEl>
                                      </p:cBhvr>
                                    </p:animEffect>
                                    <p:anim calcmode="lin" valueType="num">
                                      <p:cBhvr>
                                        <p:cTn id="36" dur="2000" fill="hold"/>
                                        <p:tgtEl>
                                          <p:spTgt spid="6"/>
                                        </p:tgtEl>
                                        <p:attrNameLst>
                                          <p:attrName>ppt_w</p:attrName>
                                        </p:attrNameLst>
                                      </p:cBhvr>
                                      <p:tavLst>
                                        <p:tav tm="0" fmla="#ppt_w*sin(2.5*pi*$)">
                                          <p:val>
                                            <p:fltVal val="0"/>
                                          </p:val>
                                        </p:tav>
                                        <p:tav tm="100000">
                                          <p:val>
                                            <p:fltVal val="1"/>
                                          </p:val>
                                        </p:tav>
                                      </p:tavLst>
                                    </p:anim>
                                    <p:anim calcmode="lin" valueType="num">
                                      <p:cBhvr>
                                        <p:cTn id="37"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67901" y="345437"/>
            <a:ext cx="8596668" cy="3880773"/>
          </a:xfrm>
        </p:spPr>
        <p:txBody>
          <a:bodyPr/>
          <a:lstStyle/>
          <a:p>
            <a:pPr algn="just"/>
            <a:r>
              <a:rPr lang="es-EC" sz="2600" dirty="0">
                <a:latin typeface="Arial" panose="020B0604020202020204" pitchFamily="34" charset="0"/>
                <a:cs typeface="Arial" panose="020B0604020202020204" pitchFamily="34" charset="0"/>
              </a:rPr>
              <a:t>El tiempo libre debería ser un fomentador de salud física y </a:t>
            </a:r>
            <a:r>
              <a:rPr lang="es-EC" sz="2600" dirty="0" smtClean="0">
                <a:latin typeface="Arial" panose="020B0604020202020204" pitchFamily="34" charset="0"/>
                <a:cs typeface="Arial" panose="020B0604020202020204" pitchFamily="34" charset="0"/>
              </a:rPr>
              <a:t>psíquica.</a:t>
            </a:r>
          </a:p>
          <a:p>
            <a:pPr marL="0" indent="0" algn="just">
              <a:buNone/>
            </a:pPr>
            <a:endParaRPr lang="es-EC" sz="2600" dirty="0" smtClean="0">
              <a:latin typeface="Arial" panose="020B0604020202020204" pitchFamily="34" charset="0"/>
              <a:cs typeface="Arial" panose="020B0604020202020204" pitchFamily="34" charset="0"/>
            </a:endParaRPr>
          </a:p>
          <a:p>
            <a:pPr algn="just"/>
            <a:endParaRPr lang="es-EC" sz="2600" dirty="0">
              <a:latin typeface="Arial" panose="020B0604020202020204" pitchFamily="34" charset="0"/>
              <a:cs typeface="Arial" panose="020B0604020202020204" pitchFamily="34" charset="0"/>
            </a:endParaRPr>
          </a:p>
          <a:p>
            <a:pPr algn="just"/>
            <a:r>
              <a:rPr lang="es-EC" sz="2600" dirty="0">
                <a:latin typeface="Arial" panose="020B0604020202020204" pitchFamily="34" charset="0"/>
                <a:cs typeface="Arial" panose="020B0604020202020204" pitchFamily="34" charset="0"/>
              </a:rPr>
              <a:t>El mejor revitalizador de la salud física es la recreación, deportes, ejercicios.</a:t>
            </a:r>
          </a:p>
          <a:p>
            <a:endParaRPr lang="es-EC"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466" y="3902549"/>
            <a:ext cx="4158018" cy="2675672"/>
          </a:xfrm>
          <a:prstGeom prst="rect">
            <a:avLst/>
          </a:prstGeom>
        </p:spPr>
      </p:pic>
    </p:spTree>
    <p:extLst>
      <p:ext uri="{BB962C8B-B14F-4D97-AF65-F5344CB8AC3E}">
        <p14:creationId xmlns:p14="http://schemas.microsoft.com/office/powerpoint/2010/main" val="2734628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b="1" dirty="0" smtClean="0">
                <a:latin typeface="Arial" panose="020B0604020202020204" pitchFamily="34" charset="0"/>
                <a:cs typeface="Arial" panose="020B0604020202020204" pitchFamily="34" charset="0"/>
              </a:rPr>
              <a:t>CAPITULO III</a:t>
            </a:r>
            <a:endParaRPr lang="es-EC"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677334" y="3348507"/>
            <a:ext cx="8596668" cy="2692855"/>
          </a:xfrm>
        </p:spPr>
        <p:txBody>
          <a:bodyPr/>
          <a:lstStyle/>
          <a:p>
            <a:pPr algn="ctr"/>
            <a:r>
              <a:rPr lang="es-EC" sz="3600" b="1" dirty="0">
                <a:latin typeface="Arial" panose="020B0604020202020204" pitchFamily="34" charset="0"/>
                <a:cs typeface="Arial" panose="020B0604020202020204" pitchFamily="34" charset="0"/>
              </a:rPr>
              <a:t>FORMULACIÓN DE HIPÓTESIS</a:t>
            </a:r>
            <a:endParaRPr lang="es-EC" sz="3600" dirty="0">
              <a:latin typeface="Arial" panose="020B0604020202020204" pitchFamily="34" charset="0"/>
              <a:cs typeface="Arial" panose="020B0604020202020204" pitchFamily="34" charset="0"/>
            </a:endParaRPr>
          </a:p>
          <a:p>
            <a:endParaRPr lang="es-EC" dirty="0"/>
          </a:p>
        </p:txBody>
      </p:sp>
    </p:spTree>
    <p:extLst>
      <p:ext uri="{BB962C8B-B14F-4D97-AF65-F5344CB8AC3E}">
        <p14:creationId xmlns:p14="http://schemas.microsoft.com/office/powerpoint/2010/main" val="361295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493949" y="180304"/>
            <a:ext cx="5151550" cy="6181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es-ES" sz="2600" b="1" dirty="0">
                <a:latin typeface="Arial" panose="020B0604020202020204" pitchFamily="34" charset="0"/>
                <a:cs typeface="Arial" panose="020B0604020202020204" pitchFamily="34" charset="0"/>
              </a:rPr>
              <a:t>HIPÓTESIS DE TRABAJO</a:t>
            </a:r>
            <a:endParaRPr lang="es-EC" sz="2600" b="1" dirty="0">
              <a:latin typeface="Arial" panose="020B0604020202020204" pitchFamily="34" charset="0"/>
              <a:cs typeface="Arial" panose="020B0604020202020204" pitchFamily="34" charset="0"/>
            </a:endParaRPr>
          </a:p>
        </p:txBody>
      </p:sp>
      <p:sp>
        <p:nvSpPr>
          <p:cNvPr id="5" name="Rectángulo 4"/>
          <p:cNvSpPr/>
          <p:nvPr/>
        </p:nvSpPr>
        <p:spPr>
          <a:xfrm>
            <a:off x="1493949" y="1208467"/>
            <a:ext cx="9350062" cy="140594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es-EC" sz="2600" b="1" dirty="0">
                <a:latin typeface="Arial" panose="020B0604020202020204" pitchFamily="34" charset="0"/>
                <a:cs typeface="Arial" panose="020B0604020202020204" pitchFamily="34" charset="0"/>
              </a:rPr>
              <a:t>HI: </a:t>
            </a:r>
            <a:r>
              <a:rPr lang="es-EC" sz="2600" dirty="0">
                <a:latin typeface="Arial" panose="020B0604020202020204" pitchFamily="34" charset="0"/>
                <a:cs typeface="Arial" panose="020B0604020202020204" pitchFamily="34" charset="0"/>
              </a:rPr>
              <a:t>El tiempo libre contribuye en aumentar el peso de los estudiantes </a:t>
            </a:r>
            <a:r>
              <a:rPr lang="es-ES" sz="2600" dirty="0">
                <a:latin typeface="Arial" panose="020B0604020202020204" pitchFamily="34" charset="0"/>
                <a:cs typeface="Arial" panose="020B0604020202020204" pitchFamily="34" charset="0"/>
              </a:rPr>
              <a:t>de 12 a 14 años del Colegio Nacional General Píntag, año lectivo 2013- 2014</a:t>
            </a:r>
            <a:endParaRPr lang="es-EC" sz="2600" dirty="0">
              <a:latin typeface="Arial" panose="020B0604020202020204" pitchFamily="34" charset="0"/>
              <a:cs typeface="Arial" panose="020B0604020202020204" pitchFamily="34" charset="0"/>
            </a:endParaRPr>
          </a:p>
        </p:txBody>
      </p:sp>
      <p:sp>
        <p:nvSpPr>
          <p:cNvPr id="6" name="Rectángulo 5"/>
          <p:cNvSpPr/>
          <p:nvPr/>
        </p:nvSpPr>
        <p:spPr>
          <a:xfrm>
            <a:off x="1493949" y="3300210"/>
            <a:ext cx="5151550" cy="61818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es-EC" sz="2600" b="1" dirty="0">
                <a:latin typeface="Arial" panose="020B0604020202020204" pitchFamily="34" charset="0"/>
                <a:cs typeface="Arial" panose="020B0604020202020204" pitchFamily="34" charset="0"/>
              </a:rPr>
              <a:t>HIPÓTESIS NULA</a:t>
            </a:r>
          </a:p>
        </p:txBody>
      </p:sp>
      <p:sp>
        <p:nvSpPr>
          <p:cNvPr id="7" name="Rectángulo 6"/>
          <p:cNvSpPr/>
          <p:nvPr/>
        </p:nvSpPr>
        <p:spPr>
          <a:xfrm>
            <a:off x="1493948" y="4604196"/>
            <a:ext cx="9504609" cy="138447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es-EC" sz="2600" b="1" dirty="0">
                <a:latin typeface="Arial" panose="020B0604020202020204" pitchFamily="34" charset="0"/>
                <a:cs typeface="Arial" panose="020B0604020202020204" pitchFamily="34" charset="0"/>
              </a:rPr>
              <a:t>Ho</a:t>
            </a:r>
            <a:r>
              <a:rPr lang="es-EC" sz="2600" dirty="0">
                <a:latin typeface="Arial" panose="020B0604020202020204" pitchFamily="34" charset="0"/>
                <a:cs typeface="Arial" panose="020B0604020202020204" pitchFamily="34" charset="0"/>
              </a:rPr>
              <a:t>. El tiempo libre no contribuye en aumentar el peso de los estudiantes </a:t>
            </a:r>
            <a:r>
              <a:rPr lang="es-ES" sz="2600" dirty="0">
                <a:latin typeface="Arial" panose="020B0604020202020204" pitchFamily="34" charset="0"/>
                <a:cs typeface="Arial" panose="020B0604020202020204" pitchFamily="34" charset="0"/>
              </a:rPr>
              <a:t>de 12 a 14 años del Colegio Nacional General Píntag, año lectivo 2013- 2014</a:t>
            </a:r>
            <a:endParaRPr lang="es-EC"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733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800" decel="100000"/>
                                        <p:tgtEl>
                                          <p:spTgt spid="5"/>
                                        </p:tgtEl>
                                      </p:cBhvr>
                                    </p:animEffect>
                                    <p:anim calcmode="lin" valueType="num">
                                      <p:cBhvr>
                                        <p:cTn id="18" dur="800" decel="100000" fill="hold"/>
                                        <p:tgtEl>
                                          <p:spTgt spid="5"/>
                                        </p:tgtEl>
                                        <p:attrNameLst>
                                          <p:attrName>style.rotation</p:attrName>
                                        </p:attrNameLst>
                                      </p:cBhvr>
                                      <p:tavLst>
                                        <p:tav tm="0">
                                          <p:val>
                                            <p:fltVal val="-90"/>
                                          </p:val>
                                        </p:tav>
                                        <p:tav tm="100000">
                                          <p:val>
                                            <p:fltVal val="0"/>
                                          </p:val>
                                        </p:tav>
                                      </p:tavLst>
                                    </p:anim>
                                    <p:anim calcmode="lin" valueType="num">
                                      <p:cBhvr>
                                        <p:cTn id="19" dur="800" decel="100000" fill="hold"/>
                                        <p:tgtEl>
                                          <p:spTgt spid="5"/>
                                        </p:tgtEl>
                                        <p:attrNameLst>
                                          <p:attrName>ppt_x</p:attrName>
                                        </p:attrNameLst>
                                      </p:cBhvr>
                                      <p:tavLst>
                                        <p:tav tm="0">
                                          <p:val>
                                            <p:strVal val="#ppt_x+0.4"/>
                                          </p:val>
                                        </p:tav>
                                        <p:tav tm="100000">
                                          <p:val>
                                            <p:strVal val="#ppt_x-0.05"/>
                                          </p:val>
                                        </p:tav>
                                      </p:tavLst>
                                    </p:anim>
                                    <p:anim calcmode="lin" valueType="num">
                                      <p:cBhvr>
                                        <p:cTn id="20" dur="800" decel="100000" fill="hold"/>
                                        <p:tgtEl>
                                          <p:spTgt spid="5"/>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anim calcmode="lin" valueType="num">
                                      <p:cBhvr>
                                        <p:cTn id="40" dur="2000" fill="hold"/>
                                        <p:tgtEl>
                                          <p:spTgt spid="7"/>
                                        </p:tgtEl>
                                        <p:attrNameLst>
                                          <p:attrName>style.rotation</p:attrName>
                                        </p:attrNameLst>
                                      </p:cBhvr>
                                      <p:tavLst>
                                        <p:tav tm="0">
                                          <p:val>
                                            <p:fltVal val="720"/>
                                          </p:val>
                                        </p:tav>
                                        <p:tav tm="100000">
                                          <p:val>
                                            <p:fltVal val="0"/>
                                          </p:val>
                                        </p:tav>
                                      </p:tavLst>
                                    </p:anim>
                                    <p:anim calcmode="lin" valueType="num">
                                      <p:cBhvr>
                                        <p:cTn id="41" dur="2000" fill="hold"/>
                                        <p:tgtEl>
                                          <p:spTgt spid="7"/>
                                        </p:tgtEl>
                                        <p:attrNameLst>
                                          <p:attrName>ppt_h</p:attrName>
                                        </p:attrNameLst>
                                      </p:cBhvr>
                                      <p:tavLst>
                                        <p:tav tm="0">
                                          <p:val>
                                            <p:fltVal val="0"/>
                                          </p:val>
                                        </p:tav>
                                        <p:tav tm="100000">
                                          <p:val>
                                            <p:strVal val="#ppt_h"/>
                                          </p:val>
                                        </p:tav>
                                      </p:tavLst>
                                    </p:anim>
                                    <p:anim calcmode="lin" valueType="num">
                                      <p:cBhvr>
                                        <p:cTn id="42" dur="2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4313" y="650543"/>
            <a:ext cx="8596668" cy="768824"/>
          </a:xfrm>
        </p:spPr>
        <p:txBody>
          <a:bodyPr/>
          <a:lstStyle/>
          <a:p>
            <a:pPr algn="ctr"/>
            <a:r>
              <a:rPr lang="es-EC" b="1" dirty="0" smtClean="0">
                <a:latin typeface="Arial" panose="020B0604020202020204" pitchFamily="34" charset="0"/>
                <a:cs typeface="Arial" panose="020B0604020202020204" pitchFamily="34" charset="0"/>
              </a:rPr>
              <a:t>CAPITULO IV</a:t>
            </a:r>
            <a:endParaRPr lang="es-EC"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1537143" y="3043451"/>
            <a:ext cx="8596668" cy="2929672"/>
          </a:xfrm>
        </p:spPr>
        <p:txBody>
          <a:bodyPr/>
          <a:lstStyle/>
          <a:p>
            <a:pPr algn="just"/>
            <a:r>
              <a:rPr lang="es-EC" sz="3600" dirty="0">
                <a:latin typeface="Arial" panose="020B0604020202020204" pitchFamily="34" charset="0"/>
                <a:cs typeface="Arial" panose="020B0604020202020204" pitchFamily="34" charset="0"/>
              </a:rPr>
              <a:t>METODOLOGÍA DE LA INVESTIGACIÓN</a:t>
            </a:r>
          </a:p>
          <a:p>
            <a:endParaRPr lang="es-EC" dirty="0"/>
          </a:p>
        </p:txBody>
      </p:sp>
    </p:spTree>
    <p:extLst>
      <p:ext uri="{BB962C8B-B14F-4D97-AF65-F5344CB8AC3E}">
        <p14:creationId xmlns:p14="http://schemas.microsoft.com/office/powerpoint/2010/main" val="3133523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01014"/>
          </a:xfrm>
        </p:spPr>
        <p:txBody>
          <a:bodyPr>
            <a:noAutofit/>
          </a:bodyPr>
          <a:lstStyle/>
          <a:p>
            <a:pPr algn="ctr"/>
            <a:r>
              <a:rPr lang="es-ES" b="1" dirty="0">
                <a:solidFill>
                  <a:schemeClr val="tx1"/>
                </a:solidFill>
                <a:latin typeface="Arial" panose="020B0604020202020204" pitchFamily="34" charset="0"/>
                <a:cs typeface="Arial" panose="020B0604020202020204" pitchFamily="34" charset="0"/>
              </a:rPr>
              <a:t>Enfoque de la Investigación</a:t>
            </a:r>
            <a:r>
              <a:rPr lang="es-ES" b="1" dirty="0">
                <a:solidFill>
                  <a:schemeClr val="tx1"/>
                </a:solidFill>
              </a:rPr>
              <a:t/>
            </a:r>
            <a:br>
              <a:rPr lang="es-ES" b="1" dirty="0">
                <a:solidFill>
                  <a:schemeClr val="tx1"/>
                </a:solidFill>
              </a:rPr>
            </a:br>
            <a:endParaRPr lang="es-EC" dirty="0">
              <a:solidFill>
                <a:schemeClr val="tx1"/>
              </a:solidFill>
            </a:endParaRPr>
          </a:p>
        </p:txBody>
      </p:sp>
      <p:sp>
        <p:nvSpPr>
          <p:cNvPr id="3" name="Marcador de contenido 2"/>
          <p:cNvSpPr>
            <a:spLocks noGrp="1"/>
          </p:cNvSpPr>
          <p:nvPr>
            <p:ph idx="1"/>
          </p:nvPr>
        </p:nvSpPr>
        <p:spPr>
          <a:xfrm>
            <a:off x="677333" y="2160589"/>
            <a:ext cx="10459239" cy="3880773"/>
          </a:xfrm>
        </p:spPr>
        <p:txBody>
          <a:bodyPr>
            <a:normAutofit/>
          </a:bodyPr>
          <a:lstStyle/>
          <a:p>
            <a:pPr marL="0" indent="0" algn="just">
              <a:buNone/>
            </a:pPr>
            <a:endParaRPr lang="es-EC" dirty="0" smtClean="0"/>
          </a:p>
          <a:p>
            <a:pPr algn="just"/>
            <a:r>
              <a:rPr lang="es-EC" sz="2600" dirty="0">
                <a:latin typeface="Arial" panose="020B0604020202020204" pitchFamily="34" charset="0"/>
                <a:cs typeface="Arial" panose="020B0604020202020204" pitchFamily="34" charset="0"/>
              </a:rPr>
              <a:t>E</a:t>
            </a:r>
            <a:r>
              <a:rPr lang="es-EC" sz="2600" dirty="0" smtClean="0">
                <a:latin typeface="Arial" panose="020B0604020202020204" pitchFamily="34" charset="0"/>
                <a:cs typeface="Arial" panose="020B0604020202020204" pitchFamily="34" charset="0"/>
              </a:rPr>
              <a:t>nfoque </a:t>
            </a:r>
            <a:r>
              <a:rPr lang="es-EC" sz="2600" dirty="0">
                <a:latin typeface="Arial" panose="020B0604020202020204" pitchFamily="34" charset="0"/>
                <a:cs typeface="Arial" panose="020B0604020202020204" pitchFamily="34" charset="0"/>
              </a:rPr>
              <a:t>cualitativo – </a:t>
            </a:r>
            <a:r>
              <a:rPr lang="es-EC" sz="2600" dirty="0" smtClean="0">
                <a:latin typeface="Arial" panose="020B0604020202020204" pitchFamily="34" charset="0"/>
                <a:cs typeface="Arial" panose="020B0604020202020204" pitchFamily="34" charset="0"/>
              </a:rPr>
              <a:t>cuantitativo en cuanto se realiza los análisis de los gráficos de tabulación</a:t>
            </a:r>
            <a:r>
              <a:rPr lang="es-EC" sz="2600" dirty="0">
                <a:latin typeface="Arial" panose="020B0604020202020204" pitchFamily="34" charset="0"/>
                <a:cs typeface="Arial" panose="020B0604020202020204" pitchFamily="34" charset="0"/>
              </a:rPr>
              <a:t>, análisis de resultados, interpretación, y la solución mediante una propuesta de investigación. </a:t>
            </a:r>
          </a:p>
          <a:p>
            <a:pPr algn="just"/>
            <a:endParaRPr lang="es-EC" sz="2600" dirty="0" smtClean="0">
              <a:latin typeface="Arial" panose="020B0604020202020204" pitchFamily="34" charset="0"/>
              <a:cs typeface="Arial" panose="020B0604020202020204" pitchFamily="34" charset="0"/>
            </a:endParaRPr>
          </a:p>
          <a:p>
            <a:pPr algn="just"/>
            <a:r>
              <a:rPr lang="es-EC" sz="2600" dirty="0" smtClean="0">
                <a:latin typeface="Arial" panose="020B0604020202020204" pitchFamily="34" charset="0"/>
                <a:cs typeface="Arial" panose="020B0604020202020204" pitchFamily="34" charset="0"/>
              </a:rPr>
              <a:t>Se utilizó el cuestionario como instrumento de la encuesta.</a:t>
            </a:r>
          </a:p>
          <a:p>
            <a:pPr marL="0" indent="0" algn="just">
              <a:buNone/>
            </a:pPr>
            <a:endParaRPr lang="es-EC" sz="2600" dirty="0" smtClean="0">
              <a:latin typeface="Arial" panose="020B0604020202020204" pitchFamily="34" charset="0"/>
              <a:cs typeface="Arial" panose="020B0604020202020204" pitchFamily="34" charset="0"/>
            </a:endParaRPr>
          </a:p>
          <a:p>
            <a:pPr algn="just"/>
            <a:r>
              <a:rPr lang="es-EC" sz="2600" dirty="0" smtClean="0">
                <a:latin typeface="Arial" panose="020B0604020202020204" pitchFamily="34" charset="0"/>
                <a:cs typeface="Arial" panose="020B0604020202020204" pitchFamily="34" charset="0"/>
              </a:rPr>
              <a:t>El IMC como instrumento de medición.</a:t>
            </a:r>
          </a:p>
          <a:p>
            <a:pPr marL="0" indent="0" algn="just">
              <a:buNone/>
            </a:pPr>
            <a:endParaRPr lang="es-EC" sz="2000" dirty="0" smtClean="0"/>
          </a:p>
          <a:p>
            <a:pPr algn="just"/>
            <a:endParaRPr lang="es-EC" b="1" dirty="0"/>
          </a:p>
          <a:p>
            <a:endParaRPr lang="es-EC" dirty="0"/>
          </a:p>
        </p:txBody>
      </p:sp>
    </p:spTree>
    <p:extLst>
      <p:ext uri="{BB962C8B-B14F-4D97-AF65-F5344CB8AC3E}">
        <p14:creationId xmlns:p14="http://schemas.microsoft.com/office/powerpoint/2010/main" val="792285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p:cTn id="21"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59642"/>
          </a:xfrm>
        </p:spPr>
        <p:txBody>
          <a:bodyPr>
            <a:noAutofit/>
          </a:bodyPr>
          <a:lstStyle/>
          <a:p>
            <a:pPr lvl="1" algn="ctr" defTabSz="457200" rtl="0">
              <a:spcBef>
                <a:spcPct val="0"/>
              </a:spcBef>
            </a:pPr>
            <a:r>
              <a:rPr lang="es-ES" sz="3600" b="1" dirty="0">
                <a:latin typeface="Arial" panose="020B0604020202020204" pitchFamily="34" charset="0"/>
                <a:cs typeface="Arial" panose="020B0604020202020204" pitchFamily="34" charset="0"/>
              </a:rPr>
              <a:t>Modalidad Básica de la Investigación</a:t>
            </a:r>
            <a:r>
              <a:rPr lang="es-EC" sz="2800" b="1" dirty="0"/>
              <a:t/>
            </a:r>
            <a:br>
              <a:rPr lang="es-EC" sz="2800" b="1" dirty="0"/>
            </a:br>
            <a:endParaRPr lang="es-EC" sz="2400" dirty="0"/>
          </a:p>
        </p:txBody>
      </p:sp>
      <p:sp>
        <p:nvSpPr>
          <p:cNvPr id="3" name="Marcador de contenido 2"/>
          <p:cNvSpPr>
            <a:spLocks noGrp="1"/>
          </p:cNvSpPr>
          <p:nvPr>
            <p:ph idx="1"/>
          </p:nvPr>
        </p:nvSpPr>
        <p:spPr>
          <a:xfrm>
            <a:off x="677334" y="1903414"/>
            <a:ext cx="9223904" cy="4340224"/>
          </a:xfrm>
        </p:spPr>
        <p:txBody>
          <a:bodyPr>
            <a:noAutofit/>
          </a:bodyPr>
          <a:lstStyle/>
          <a:p>
            <a:pPr algn="just"/>
            <a:r>
              <a:rPr lang="es-EC" sz="2600" b="1" dirty="0">
                <a:latin typeface="Arial" panose="020B0604020202020204" pitchFamily="34" charset="0"/>
                <a:cs typeface="Arial" panose="020B0604020202020204" pitchFamily="34" charset="0"/>
              </a:rPr>
              <a:t>De </a:t>
            </a:r>
            <a:r>
              <a:rPr lang="es-EC" sz="2600" b="1" dirty="0" smtClean="0">
                <a:latin typeface="Arial" panose="020B0604020202020204" pitchFamily="34" charset="0"/>
                <a:cs typeface="Arial" panose="020B0604020202020204" pitchFamily="34" charset="0"/>
              </a:rPr>
              <a:t>Campo</a:t>
            </a:r>
          </a:p>
          <a:p>
            <a:pPr marL="0" indent="0" algn="just">
              <a:buNone/>
            </a:pPr>
            <a:r>
              <a:rPr lang="es-EC" sz="2600" dirty="0">
                <a:latin typeface="Arial" panose="020B0604020202020204" pitchFamily="34" charset="0"/>
                <a:cs typeface="Arial" panose="020B0604020202020204" pitchFamily="34" charset="0"/>
              </a:rPr>
              <a:t>Esta modalidad de investigación se realiza en un lugar donde se producen los </a:t>
            </a:r>
            <a:r>
              <a:rPr lang="es-EC" sz="2600" dirty="0" smtClean="0">
                <a:latin typeface="Arial" panose="020B0604020202020204" pitchFamily="34" charset="0"/>
                <a:cs typeface="Arial" panose="020B0604020202020204" pitchFamily="34" charset="0"/>
              </a:rPr>
              <a:t>acontecimientos</a:t>
            </a:r>
            <a:endParaRPr lang="es-EC" sz="2600" dirty="0">
              <a:latin typeface="Arial" panose="020B0604020202020204" pitchFamily="34" charset="0"/>
              <a:cs typeface="Arial" panose="020B0604020202020204" pitchFamily="34" charset="0"/>
            </a:endParaRPr>
          </a:p>
          <a:p>
            <a:pPr algn="just"/>
            <a:r>
              <a:rPr lang="es-EC" sz="2600" b="1" dirty="0" smtClean="0">
                <a:latin typeface="Arial" panose="020B0604020202020204" pitchFamily="34" charset="0"/>
                <a:cs typeface="Arial" panose="020B0604020202020204" pitchFamily="34" charset="0"/>
              </a:rPr>
              <a:t>Bibliográfica-Documental</a:t>
            </a:r>
            <a:r>
              <a:rPr lang="es-EC" sz="2600" b="1" dirty="0">
                <a:latin typeface="Arial" panose="020B0604020202020204" pitchFamily="34" charset="0"/>
                <a:cs typeface="Arial" panose="020B0604020202020204" pitchFamily="34" charset="0"/>
              </a:rPr>
              <a:t>: </a:t>
            </a:r>
            <a:endParaRPr lang="es-EC" sz="2600" b="1" dirty="0" smtClean="0">
              <a:latin typeface="Arial" panose="020B0604020202020204" pitchFamily="34" charset="0"/>
              <a:cs typeface="Arial" panose="020B0604020202020204" pitchFamily="34" charset="0"/>
            </a:endParaRPr>
          </a:p>
          <a:p>
            <a:pPr marL="0" indent="0" algn="just">
              <a:buNone/>
            </a:pPr>
            <a:r>
              <a:rPr lang="es-EC" sz="2600" dirty="0">
                <a:latin typeface="Arial" panose="020B0604020202020204" pitchFamily="34" charset="0"/>
                <a:cs typeface="Arial" panose="020B0604020202020204" pitchFamily="34" charset="0"/>
              </a:rPr>
              <a:t>Esta investigación se centra en conceptualizaciones, clasificaciones, criterios teóricos basándose en fuentes primarias o en fuentes secundarias: libros, internet, publicaciones, revistas, fuentes bibliográficas físicas y virtuales.</a:t>
            </a:r>
          </a:p>
        </p:txBody>
      </p:sp>
    </p:spTree>
    <p:extLst>
      <p:ext uri="{BB962C8B-B14F-4D97-AF65-F5344CB8AC3E}">
        <p14:creationId xmlns:p14="http://schemas.microsoft.com/office/powerpoint/2010/main" val="27633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amond(in)">
                                      <p:cBhvr>
                                        <p:cTn id="25" dur="2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2000"/>
                                        <p:tgtEl>
                                          <p:spTgt spid="3">
                                            <p:txEl>
                                              <p:pRg st="3" end="3"/>
                                            </p:txEl>
                                          </p:spTgt>
                                        </p:tgtEl>
                                      </p:cBhvr>
                                    </p:animEffect>
                                    <p:anim calcmode="lin" valueType="num">
                                      <p:cBhvr>
                                        <p:cTn id="31"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32"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845713"/>
          </a:xfrm>
        </p:spPr>
        <p:txBody>
          <a:bodyPr>
            <a:normAutofit fontScale="90000"/>
          </a:bodyPr>
          <a:lstStyle/>
          <a:p>
            <a:pPr lvl="1" algn="ctr"/>
            <a:r>
              <a:rPr lang="es-ES" sz="4000" b="1" dirty="0">
                <a:latin typeface="Arial" panose="020B0604020202020204" pitchFamily="34" charset="0"/>
                <a:cs typeface="Arial" panose="020B0604020202020204" pitchFamily="34" charset="0"/>
              </a:rPr>
              <a:t>Niveles o Tipos de Investigación</a:t>
            </a:r>
            <a:r>
              <a:rPr lang="es-EC" sz="2000" b="1" dirty="0"/>
              <a:t/>
            </a:r>
            <a:br>
              <a:rPr lang="es-EC" sz="2000" b="1" dirty="0"/>
            </a:br>
            <a:r>
              <a:rPr lang="es-EC" b="1" dirty="0"/>
              <a:t> </a:t>
            </a:r>
            <a:r>
              <a:rPr lang="es-EC" dirty="0"/>
              <a:t/>
            </a:r>
            <a:br>
              <a:rPr lang="es-EC" dirty="0"/>
            </a:br>
            <a:endParaRPr lang="es-EC" dirty="0"/>
          </a:p>
        </p:txBody>
      </p:sp>
      <p:sp>
        <p:nvSpPr>
          <p:cNvPr id="3" name="Marcador de contenido 2"/>
          <p:cNvSpPr>
            <a:spLocks noGrp="1"/>
          </p:cNvSpPr>
          <p:nvPr>
            <p:ph idx="1"/>
          </p:nvPr>
        </p:nvSpPr>
        <p:spPr>
          <a:xfrm>
            <a:off x="677334" y="1571223"/>
            <a:ext cx="9626726" cy="4470139"/>
          </a:xfrm>
        </p:spPr>
        <p:txBody>
          <a:bodyPr>
            <a:normAutofit/>
          </a:bodyPr>
          <a:lstStyle/>
          <a:p>
            <a:pPr algn="just"/>
            <a:r>
              <a:rPr lang="es-EC" sz="2600" dirty="0">
                <a:latin typeface="Arial" panose="020B0604020202020204" pitchFamily="34" charset="0"/>
                <a:cs typeface="Arial" panose="020B0604020202020204" pitchFamily="34" charset="0"/>
              </a:rPr>
              <a:t>T</a:t>
            </a:r>
            <a:r>
              <a:rPr lang="es-EC" sz="2600" dirty="0" smtClean="0">
                <a:latin typeface="Arial" panose="020B0604020202020204" pitchFamily="34" charset="0"/>
                <a:cs typeface="Arial" panose="020B0604020202020204" pitchFamily="34" charset="0"/>
              </a:rPr>
              <a:t>ipo correlacional </a:t>
            </a:r>
          </a:p>
          <a:p>
            <a:pPr marL="0" indent="0" algn="just">
              <a:buNone/>
            </a:pPr>
            <a:r>
              <a:rPr lang="es-EC" sz="2600" dirty="0">
                <a:latin typeface="Arial" panose="020B0604020202020204" pitchFamily="34" charset="0"/>
                <a:cs typeface="Arial" panose="020B0604020202020204" pitchFamily="34" charset="0"/>
              </a:rPr>
              <a:t>D</a:t>
            </a:r>
            <a:r>
              <a:rPr lang="es-EC" sz="2600" dirty="0" smtClean="0">
                <a:latin typeface="Arial" panose="020B0604020202020204" pitchFamily="34" charset="0"/>
                <a:cs typeface="Arial" panose="020B0604020202020204" pitchFamily="34" charset="0"/>
              </a:rPr>
              <a:t>os </a:t>
            </a:r>
            <a:r>
              <a:rPr lang="es-EC" sz="2600" dirty="0">
                <a:latin typeface="Arial" panose="020B0604020202020204" pitchFamily="34" charset="0"/>
                <a:cs typeface="Arial" panose="020B0604020202020204" pitchFamily="34" charset="0"/>
              </a:rPr>
              <a:t>variables de </a:t>
            </a:r>
            <a:r>
              <a:rPr lang="es-EC" sz="2600" dirty="0" smtClean="0">
                <a:latin typeface="Arial" panose="020B0604020202020204" pitchFamily="34" charset="0"/>
                <a:cs typeface="Arial" panose="020B0604020202020204" pitchFamily="34" charset="0"/>
              </a:rPr>
              <a:t>estudio.</a:t>
            </a:r>
            <a:endParaRPr lang="es-EC" sz="2600" dirty="0">
              <a:latin typeface="Arial" panose="020B0604020202020204" pitchFamily="34" charset="0"/>
              <a:cs typeface="Arial" panose="020B0604020202020204" pitchFamily="34" charset="0"/>
            </a:endParaRPr>
          </a:p>
          <a:p>
            <a:pPr marL="342900" lvl="1" indent="-342900" algn="ctr"/>
            <a:r>
              <a:rPr lang="es-ES" sz="2600" b="1" dirty="0">
                <a:latin typeface="Arial" panose="020B0604020202020204" pitchFamily="34" charset="0"/>
                <a:cs typeface="Arial" panose="020B0604020202020204" pitchFamily="34" charset="0"/>
              </a:rPr>
              <a:t>Población y </a:t>
            </a:r>
            <a:r>
              <a:rPr lang="es-ES" sz="2600" b="1" dirty="0" smtClean="0">
                <a:latin typeface="Arial" panose="020B0604020202020204" pitchFamily="34" charset="0"/>
                <a:cs typeface="Arial" panose="020B0604020202020204" pitchFamily="34" charset="0"/>
              </a:rPr>
              <a:t>muestra</a:t>
            </a:r>
          </a:p>
          <a:p>
            <a:pPr marL="914400" lvl="2" indent="0">
              <a:buNone/>
            </a:pPr>
            <a:endParaRPr lang="es-EC" sz="1600" b="1" dirty="0"/>
          </a:p>
          <a:p>
            <a:pPr marL="914400" lvl="2" indent="0">
              <a:buNone/>
            </a:pPr>
            <a:endParaRPr lang="es-ES" sz="1600" b="1" dirty="0"/>
          </a:p>
          <a:p>
            <a:pPr lvl="2"/>
            <a:endParaRPr lang="es-ES" sz="1600" b="1" dirty="0" smtClean="0"/>
          </a:p>
          <a:p>
            <a:pPr lvl="2"/>
            <a:endParaRPr lang="es-ES" sz="1600" i="1" dirty="0" smtClean="0">
              <a:latin typeface="Cambria Math" panose="02040503050406030204" pitchFamily="18" charset="0"/>
            </a:endParaRPr>
          </a:p>
          <a:p>
            <a:pPr lvl="2"/>
            <a:endParaRPr lang="es-ES" sz="1600" i="1" dirty="0">
              <a:latin typeface="Cambria Math" panose="02040503050406030204" pitchFamily="18" charset="0"/>
            </a:endParaRPr>
          </a:p>
          <a:p>
            <a:pPr lvl="2"/>
            <a:endParaRPr lang="es-ES" sz="1600" i="1" dirty="0" smtClean="0">
              <a:latin typeface="Cambria Math" panose="02040503050406030204" pitchFamily="18" charset="0"/>
            </a:endParaRPr>
          </a:p>
          <a:p>
            <a:pPr lvl="2"/>
            <a:endParaRPr lang="es-EC" sz="1600" dirty="0"/>
          </a:p>
          <a:p>
            <a:endParaRPr lang="es-EC" dirty="0" smtClean="0"/>
          </a:p>
          <a:p>
            <a:endParaRPr lang="es-EC" dirty="0"/>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55413"/>
          <a:stretch/>
        </p:blipFill>
        <p:spPr>
          <a:xfrm>
            <a:off x="7690083" y="4599417"/>
            <a:ext cx="1274076" cy="2143125"/>
          </a:xfrm>
          <a:prstGeom prst="rect">
            <a:avLst/>
          </a:prstGeom>
        </p:spPr>
      </p:pic>
      <p:sp>
        <p:nvSpPr>
          <p:cNvPr id="6" name="Elipse 5"/>
          <p:cNvSpPr/>
          <p:nvPr/>
        </p:nvSpPr>
        <p:spPr>
          <a:xfrm>
            <a:off x="5975065" y="3689941"/>
            <a:ext cx="1201003" cy="66191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463</a:t>
            </a:r>
            <a:endParaRPr lang="es-EC" dirty="0">
              <a:latin typeface="Arial" panose="020B0604020202020204" pitchFamily="34" charset="0"/>
              <a:cs typeface="Arial" panose="020B0604020202020204" pitchFamily="34" charset="0"/>
            </a:endParaRPr>
          </a:p>
        </p:txBody>
      </p:sp>
      <p:sp>
        <p:nvSpPr>
          <p:cNvPr id="7" name="Elipse 6"/>
          <p:cNvSpPr/>
          <p:nvPr/>
        </p:nvSpPr>
        <p:spPr>
          <a:xfrm>
            <a:off x="677334" y="3780086"/>
            <a:ext cx="2118781" cy="64144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Arial" panose="020B0604020202020204" pitchFamily="34" charset="0"/>
                <a:cs typeface="Arial" panose="020B0604020202020204" pitchFamily="34" charset="0"/>
              </a:rPr>
              <a:t>POBLACIÓN</a:t>
            </a:r>
            <a:endParaRPr lang="es-EC" sz="1600" dirty="0">
              <a:latin typeface="Arial" panose="020B0604020202020204" pitchFamily="34" charset="0"/>
              <a:cs typeface="Arial" panose="020B0604020202020204" pitchFamily="34" charset="0"/>
            </a:endParaRPr>
          </a:p>
        </p:txBody>
      </p:sp>
      <p:sp>
        <p:nvSpPr>
          <p:cNvPr id="9" name="Elipse 8"/>
          <p:cNvSpPr/>
          <p:nvPr/>
        </p:nvSpPr>
        <p:spPr>
          <a:xfrm>
            <a:off x="5527277" y="5394612"/>
            <a:ext cx="1850331" cy="55273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Arial" panose="020B0604020202020204" pitchFamily="34" charset="0"/>
                <a:cs typeface="Arial" panose="020B0604020202020204" pitchFamily="34" charset="0"/>
              </a:rPr>
              <a:t>MUESTRA</a:t>
            </a:r>
            <a:endParaRPr lang="es-EC" sz="1600" dirty="0">
              <a:latin typeface="Arial" panose="020B0604020202020204" pitchFamily="34" charset="0"/>
              <a:cs typeface="Arial" panose="020B0604020202020204" pitchFamily="34" charset="0"/>
            </a:endParaRPr>
          </a:p>
        </p:txBody>
      </p:sp>
      <p:sp>
        <p:nvSpPr>
          <p:cNvPr id="10" name="Elipse 9"/>
          <p:cNvSpPr/>
          <p:nvPr/>
        </p:nvSpPr>
        <p:spPr>
          <a:xfrm>
            <a:off x="9274002" y="5394612"/>
            <a:ext cx="1201003" cy="52181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210</a:t>
            </a:r>
            <a:endParaRPr lang="es-EC" dirty="0">
              <a:latin typeface="Arial" panose="020B0604020202020204" pitchFamily="34" charset="0"/>
              <a:cs typeface="Arial" panose="020B0604020202020204" pitchFamily="34" charset="0"/>
            </a:endParaRPr>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965" y="3307514"/>
            <a:ext cx="2819560" cy="1971188"/>
          </a:xfrm>
          <a:prstGeom prst="rect">
            <a:avLst/>
          </a:prstGeom>
        </p:spPr>
      </p:pic>
      <mc:AlternateContent xmlns:mc="http://schemas.openxmlformats.org/markup-compatibility/2006" xmlns:a14="http://schemas.microsoft.com/office/drawing/2010/main">
        <mc:Choice Requires="a14">
          <p:sp>
            <p:nvSpPr>
              <p:cNvPr id="12" name="Rectángulo 11"/>
              <p:cNvSpPr/>
              <p:nvPr/>
            </p:nvSpPr>
            <p:spPr>
              <a:xfrm>
                <a:off x="7377608" y="3318503"/>
                <a:ext cx="3562065" cy="9143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𝑛</m:t>
                      </m:r>
                      <m:r>
                        <a:rPr lang="es-ES" i="1">
                          <a:latin typeface="Cambria Math" panose="02040503050406030204" pitchFamily="18" charset="0"/>
                        </a:rPr>
                        <m:t>=</m:t>
                      </m:r>
                      <m:f>
                        <m:fPr>
                          <m:ctrlPr>
                            <a:rPr lang="es-EC" i="1">
                              <a:latin typeface="Cambria Math" panose="02040503050406030204" pitchFamily="18" charset="0"/>
                            </a:rPr>
                          </m:ctrlPr>
                        </m:fPr>
                        <m:num>
                          <m:r>
                            <a:rPr lang="es-ES" i="1">
                              <a:latin typeface="Cambria Math" panose="02040503050406030204" pitchFamily="18" charset="0"/>
                            </a:rPr>
                            <m:t>𝑁</m:t>
                          </m:r>
                          <m:sSup>
                            <m:sSupPr>
                              <m:ctrlPr>
                                <a:rPr lang="es-EC" i="1">
                                  <a:latin typeface="Cambria Math" panose="02040503050406030204" pitchFamily="18" charset="0"/>
                                </a:rPr>
                              </m:ctrlPr>
                            </m:sSupPr>
                            <m:e>
                              <m:r>
                                <a:rPr lang="es-ES" i="1">
                                  <a:latin typeface="Cambria Math" panose="02040503050406030204" pitchFamily="18" charset="0"/>
                                </a:rPr>
                                <m:t>𝜎</m:t>
                              </m:r>
                            </m:e>
                            <m:sup>
                              <m:r>
                                <a:rPr lang="es-ES" i="1">
                                  <a:latin typeface="Cambria Math" panose="02040503050406030204" pitchFamily="18" charset="0"/>
                                </a:rPr>
                                <m:t>2</m:t>
                              </m:r>
                            </m:sup>
                          </m:sSup>
                          <m:sSup>
                            <m:sSupPr>
                              <m:ctrlPr>
                                <a:rPr lang="es-EC" i="1">
                                  <a:latin typeface="Cambria Math" panose="02040503050406030204" pitchFamily="18" charset="0"/>
                                </a:rPr>
                              </m:ctrlPr>
                            </m:sSupPr>
                            <m:e>
                              <m:r>
                                <a:rPr lang="es-ES" i="1">
                                  <a:latin typeface="Cambria Math" panose="02040503050406030204" pitchFamily="18" charset="0"/>
                                </a:rPr>
                                <m:t>𝑍</m:t>
                              </m:r>
                            </m:e>
                            <m:sup>
                              <m:r>
                                <a:rPr lang="es-ES" i="1">
                                  <a:latin typeface="Cambria Math" panose="02040503050406030204" pitchFamily="18" charset="0"/>
                                </a:rPr>
                                <m:t>2</m:t>
                              </m:r>
                            </m:sup>
                          </m:sSup>
                        </m:num>
                        <m:den>
                          <m:d>
                            <m:dPr>
                              <m:ctrlPr>
                                <a:rPr lang="es-EC" i="1">
                                  <a:latin typeface="Cambria Math" panose="02040503050406030204" pitchFamily="18" charset="0"/>
                                </a:rPr>
                              </m:ctrlPr>
                            </m:dPr>
                            <m:e>
                              <m:r>
                                <a:rPr lang="es-ES" i="1">
                                  <a:latin typeface="Cambria Math" panose="02040503050406030204" pitchFamily="18" charset="0"/>
                                </a:rPr>
                                <m:t>𝑁</m:t>
                              </m:r>
                              <m:r>
                                <a:rPr lang="es-ES" i="1">
                                  <a:latin typeface="Cambria Math" panose="02040503050406030204" pitchFamily="18" charset="0"/>
                                </a:rPr>
                                <m:t>−1</m:t>
                              </m:r>
                            </m:e>
                          </m:d>
                          <m:sSup>
                            <m:sSupPr>
                              <m:ctrlPr>
                                <a:rPr lang="es-EC" i="1">
                                  <a:latin typeface="Cambria Math" panose="02040503050406030204" pitchFamily="18" charset="0"/>
                                </a:rPr>
                              </m:ctrlPr>
                            </m:sSupPr>
                            <m:e>
                              <m:r>
                                <a:rPr lang="es-ES" i="1">
                                  <a:latin typeface="Cambria Math" panose="02040503050406030204" pitchFamily="18" charset="0"/>
                                </a:rPr>
                                <m:t>𝑒</m:t>
                              </m:r>
                            </m:e>
                            <m:sup>
                              <m:r>
                                <a:rPr lang="es-ES" i="1">
                                  <a:latin typeface="Cambria Math" panose="02040503050406030204" pitchFamily="18" charset="0"/>
                                </a:rPr>
                                <m:t>2</m:t>
                              </m:r>
                            </m:sup>
                          </m:sSup>
                          <m:r>
                            <a:rPr lang="es-ES" i="1">
                              <a:latin typeface="Cambria Math" panose="02040503050406030204" pitchFamily="18" charset="0"/>
                            </a:rPr>
                            <m:t>+</m:t>
                          </m:r>
                          <m:sSup>
                            <m:sSupPr>
                              <m:ctrlPr>
                                <a:rPr lang="es-EC" i="1">
                                  <a:latin typeface="Cambria Math" panose="02040503050406030204" pitchFamily="18" charset="0"/>
                                </a:rPr>
                              </m:ctrlPr>
                            </m:sSupPr>
                            <m:e>
                              <m:r>
                                <a:rPr lang="es-ES" i="1">
                                  <a:latin typeface="Cambria Math" panose="02040503050406030204" pitchFamily="18" charset="0"/>
                                </a:rPr>
                                <m:t>𝜎</m:t>
                              </m:r>
                            </m:e>
                            <m:sup>
                              <m:r>
                                <a:rPr lang="es-ES" i="1">
                                  <a:latin typeface="Cambria Math" panose="02040503050406030204" pitchFamily="18" charset="0"/>
                                </a:rPr>
                                <m:t>2</m:t>
                              </m:r>
                            </m:sup>
                          </m:sSup>
                          <m:sSup>
                            <m:sSupPr>
                              <m:ctrlPr>
                                <a:rPr lang="es-EC" i="1">
                                  <a:latin typeface="Cambria Math" panose="02040503050406030204" pitchFamily="18" charset="0"/>
                                </a:rPr>
                              </m:ctrlPr>
                            </m:sSupPr>
                            <m:e>
                              <m:r>
                                <a:rPr lang="es-ES" i="1">
                                  <a:latin typeface="Cambria Math" panose="02040503050406030204" pitchFamily="18" charset="0"/>
                                </a:rPr>
                                <m:t>𝑍</m:t>
                              </m:r>
                            </m:e>
                            <m:sup>
                              <m:r>
                                <a:rPr lang="es-ES" i="1">
                                  <a:latin typeface="Cambria Math" panose="02040503050406030204" pitchFamily="18" charset="0"/>
                                </a:rPr>
                                <m:t>2</m:t>
                              </m:r>
                            </m:sup>
                          </m:sSup>
                        </m:den>
                      </m:f>
                    </m:oMath>
                  </m:oMathPara>
                </a14:m>
                <a:endParaRPr lang="es-EC"/>
              </a:p>
            </p:txBody>
          </p:sp>
        </mc:Choice>
        <mc:Fallback xmlns="">
          <p:sp>
            <p:nvSpPr>
              <p:cNvPr id="12" name="Rectángulo 11"/>
              <p:cNvSpPr>
                <a:spLocks noRot="1" noChangeAspect="1" noMove="1" noResize="1" noEditPoints="1" noAdjustHandles="1" noChangeArrowheads="1" noChangeShapeType="1" noTextEdit="1"/>
              </p:cNvSpPr>
              <p:nvPr/>
            </p:nvSpPr>
            <p:spPr>
              <a:xfrm>
                <a:off x="7377608" y="3318503"/>
                <a:ext cx="3562065" cy="914315"/>
              </a:xfrm>
              <a:prstGeom prst="rect">
                <a:avLst/>
              </a:prstGeom>
              <a:blipFill rotWithShape="0">
                <a:blip r:embed="rId4"/>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99258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anim calcmode="lin" valueType="num">
                                      <p:cBhvr>
                                        <p:cTn id="21"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2"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0.70"/>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strips(downLeft)">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3" presetClass="entr" presetSubtype="16"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plus(in)">
                                      <p:cBhvr>
                                        <p:cTn id="44" dur="20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diamond(in)">
                                      <p:cBhvr>
                                        <p:cTn id="49" dur="20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barn(inVertical)">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dissolv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9" grpId="0" animBg="1"/>
      <p:bldP spid="10"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b="1" dirty="0" smtClean="0">
                <a:solidFill>
                  <a:schemeClr val="tx1"/>
                </a:solidFill>
                <a:latin typeface="Arial" panose="020B0604020202020204" pitchFamily="34" charset="0"/>
                <a:cs typeface="Arial" panose="020B0604020202020204" pitchFamily="34" charset="0"/>
              </a:rPr>
              <a:t>CAPITULO </a:t>
            </a:r>
            <a:r>
              <a:rPr lang="es-ES" b="1" dirty="0">
                <a:solidFill>
                  <a:schemeClr val="tx1"/>
                </a:solidFill>
                <a:latin typeface="Arial" panose="020B0604020202020204" pitchFamily="34" charset="0"/>
                <a:cs typeface="Arial" panose="020B0604020202020204" pitchFamily="34" charset="0"/>
              </a:rPr>
              <a:t>V</a:t>
            </a:r>
            <a:r>
              <a:rPr lang="es-EC" b="1" dirty="0"/>
              <a:t/>
            </a:r>
            <a:br>
              <a:rPr lang="es-EC" b="1" dirty="0"/>
            </a:br>
            <a:endParaRPr lang="es-EC" dirty="0"/>
          </a:p>
        </p:txBody>
      </p:sp>
      <p:sp>
        <p:nvSpPr>
          <p:cNvPr id="3" name="Marcador de contenido 2"/>
          <p:cNvSpPr>
            <a:spLocks noGrp="1"/>
          </p:cNvSpPr>
          <p:nvPr>
            <p:ph idx="1"/>
          </p:nvPr>
        </p:nvSpPr>
        <p:spPr>
          <a:xfrm>
            <a:off x="677334" y="2691685"/>
            <a:ext cx="8596668" cy="3349677"/>
          </a:xfrm>
        </p:spPr>
        <p:txBody>
          <a:bodyPr/>
          <a:lstStyle/>
          <a:p>
            <a:pPr algn="ctr"/>
            <a:r>
              <a:rPr lang="es-ES" sz="3600" b="1" dirty="0" smtClean="0">
                <a:latin typeface="Arial" panose="020B0604020202020204" pitchFamily="34" charset="0"/>
                <a:cs typeface="Arial" panose="020B0604020202020204" pitchFamily="34" charset="0"/>
              </a:rPr>
              <a:t>ANÁLISIS DE LOS RESULTADOS</a:t>
            </a:r>
            <a:endParaRPr lang="es-EC" sz="3600" b="1" dirty="0">
              <a:latin typeface="Arial" panose="020B0604020202020204" pitchFamily="34" charset="0"/>
              <a:cs typeface="Arial" panose="020B0604020202020204" pitchFamily="34" charset="0"/>
            </a:endParaRPr>
          </a:p>
          <a:p>
            <a:endParaRPr lang="es-EC" dirty="0"/>
          </a:p>
        </p:txBody>
      </p:sp>
    </p:spTree>
    <p:extLst>
      <p:ext uri="{BB962C8B-B14F-4D97-AF65-F5344CB8AC3E}">
        <p14:creationId xmlns:p14="http://schemas.microsoft.com/office/powerpoint/2010/main" val="1428338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454925"/>
          </a:xfrm>
        </p:spPr>
        <p:txBody>
          <a:bodyPr>
            <a:noAutofit/>
          </a:bodyPr>
          <a:lstStyle/>
          <a:p>
            <a:r>
              <a:rPr lang="es-ES" sz="2600" dirty="0" smtClean="0">
                <a:latin typeface="Arial" panose="020B0604020202020204" pitchFamily="34" charset="0"/>
                <a:cs typeface="Arial" panose="020B0604020202020204" pitchFamily="34" charset="0"/>
              </a:rPr>
              <a:t>1. ¿Cuánto </a:t>
            </a:r>
            <a:r>
              <a:rPr lang="es-ES" sz="2600" dirty="0">
                <a:latin typeface="Arial" panose="020B0604020202020204" pitchFamily="34" charset="0"/>
                <a:cs typeface="Arial" panose="020B0604020202020204" pitchFamily="34" charset="0"/>
              </a:rPr>
              <a:t>tiempo libre tiene usted al día?</a:t>
            </a:r>
            <a:endParaRPr lang="es-EC" sz="2600" dirty="0">
              <a:latin typeface="Arial" panose="020B0604020202020204" pitchFamily="34" charset="0"/>
              <a:cs typeface="Arial" panose="020B0604020202020204" pitchFamily="34" charset="0"/>
            </a:endParaRPr>
          </a:p>
        </p:txBody>
      </p:sp>
      <p:graphicFrame>
        <p:nvGraphicFramePr>
          <p:cNvPr id="4" name="Objeto 1"/>
          <p:cNvGraphicFramePr>
            <a:graphicFrameLocks/>
          </p:cNvGraphicFramePr>
          <p:nvPr>
            <p:extLst>
              <p:ext uri="{D42A27DB-BD31-4B8C-83A1-F6EECF244321}">
                <p14:modId xmlns:p14="http://schemas.microsoft.com/office/powerpoint/2010/main" val="350843949"/>
              </p:ext>
            </p:extLst>
          </p:nvPr>
        </p:nvGraphicFramePr>
        <p:xfrm>
          <a:off x="4286250" y="1230857"/>
          <a:ext cx="7200900" cy="51985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a 2"/>
          <p:cNvGraphicFramePr>
            <a:graphicFrameLocks noGrp="1"/>
          </p:cNvGraphicFramePr>
          <p:nvPr>
            <p:extLst>
              <p:ext uri="{D42A27DB-BD31-4B8C-83A1-F6EECF244321}">
                <p14:modId xmlns:p14="http://schemas.microsoft.com/office/powerpoint/2010/main" val="142916970"/>
              </p:ext>
            </p:extLst>
          </p:nvPr>
        </p:nvGraphicFramePr>
        <p:xfrm>
          <a:off x="223679" y="1290162"/>
          <a:ext cx="3875405" cy="2952501"/>
        </p:xfrm>
        <a:graphic>
          <a:graphicData uri="http://schemas.openxmlformats.org/drawingml/2006/table">
            <a:tbl>
              <a:tblPr firstRow="1" firstCol="1" bandRow="1">
                <a:tableStyleId>{D7AC3CCA-C797-4891-BE02-D94E43425B78}</a:tableStyleId>
              </a:tblPr>
              <a:tblGrid>
                <a:gridCol w="1647825"/>
                <a:gridCol w="1105535"/>
                <a:gridCol w="1122045"/>
              </a:tblGrid>
              <a:tr h="267353">
                <a:tc>
                  <a:txBody>
                    <a:bodyPr/>
                    <a:lstStyle/>
                    <a:p>
                      <a:pPr algn="ctr">
                        <a:spcAft>
                          <a:spcPts val="0"/>
                        </a:spcAft>
                      </a:pPr>
                      <a:r>
                        <a:rPr lang="es-ES" sz="1200" dirty="0">
                          <a:effectLst/>
                          <a:latin typeface="Arial" panose="020B0604020202020204" pitchFamily="34" charset="0"/>
                          <a:cs typeface="Arial" panose="020B0604020202020204" pitchFamily="34" charset="0"/>
                        </a:rPr>
                        <a:t>ALTERNATIVAS</a:t>
                      </a:r>
                      <a:endParaRPr lang="es-EC"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200" dirty="0">
                          <a:effectLst/>
                          <a:latin typeface="Arial" panose="020B0604020202020204" pitchFamily="34" charset="0"/>
                          <a:cs typeface="Arial" panose="020B0604020202020204" pitchFamily="34" charset="0"/>
                        </a:rPr>
                        <a:t>FRECUENCIA</a:t>
                      </a:r>
                      <a:endParaRPr lang="es-EC"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200" dirty="0">
                          <a:effectLst/>
                          <a:latin typeface="Arial" panose="020B0604020202020204" pitchFamily="34" charset="0"/>
                          <a:cs typeface="Arial" panose="020B0604020202020204" pitchFamily="34" charset="0"/>
                        </a:rPr>
                        <a:t>PORCENTAJE</a:t>
                      </a:r>
                      <a:endParaRPr lang="es-EC"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329851">
                <a:tc>
                  <a:txBody>
                    <a:bodyPr/>
                    <a:lstStyle/>
                    <a:p>
                      <a:pPr algn="just">
                        <a:lnSpc>
                          <a:spcPct val="150000"/>
                        </a:lnSpc>
                        <a:spcAft>
                          <a:spcPts val="0"/>
                        </a:spcAft>
                      </a:pPr>
                      <a:r>
                        <a:rPr lang="es-ES" sz="1400">
                          <a:effectLst/>
                          <a:latin typeface="Arial" panose="020B0604020202020204" pitchFamily="34" charset="0"/>
                          <a:cs typeface="Arial" panose="020B0604020202020204" pitchFamily="34" charset="0"/>
                        </a:rPr>
                        <a:t>Más de cuatro horas</a:t>
                      </a:r>
                      <a:endParaRPr lang="es-EC"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400">
                          <a:effectLst/>
                          <a:latin typeface="Arial" panose="020B0604020202020204" pitchFamily="34" charset="0"/>
                          <a:cs typeface="Arial" panose="020B0604020202020204" pitchFamily="34" charset="0"/>
                        </a:rPr>
                        <a:t>55</a:t>
                      </a:r>
                      <a:endParaRPr lang="es-EC"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400">
                          <a:effectLst/>
                          <a:latin typeface="Arial" panose="020B0604020202020204" pitchFamily="34" charset="0"/>
                          <a:cs typeface="Arial" panose="020B0604020202020204" pitchFamily="34" charset="0"/>
                        </a:rPr>
                        <a:t>26%</a:t>
                      </a:r>
                      <a:endParaRPr lang="es-EC"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704839">
                <a:tc>
                  <a:txBody>
                    <a:bodyPr/>
                    <a:lstStyle/>
                    <a:p>
                      <a:pPr algn="just">
                        <a:lnSpc>
                          <a:spcPct val="150000"/>
                        </a:lnSpc>
                        <a:spcAft>
                          <a:spcPts val="0"/>
                        </a:spcAft>
                      </a:pPr>
                      <a:r>
                        <a:rPr lang="es-ES" sz="1400" dirty="0">
                          <a:effectLst/>
                          <a:latin typeface="Arial" panose="020B0604020202020204" pitchFamily="34" charset="0"/>
                          <a:cs typeface="Arial" panose="020B0604020202020204" pitchFamily="34" charset="0"/>
                        </a:rPr>
                        <a:t>Entre dos y cuatro horas  </a:t>
                      </a:r>
                      <a:endParaRPr lang="es-EC"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400" dirty="0">
                          <a:effectLst/>
                          <a:latin typeface="Arial" panose="020B0604020202020204" pitchFamily="34" charset="0"/>
                          <a:cs typeface="Arial" panose="020B0604020202020204" pitchFamily="34" charset="0"/>
                        </a:rPr>
                        <a:t>86</a:t>
                      </a:r>
                      <a:endParaRPr lang="es-EC"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400">
                          <a:effectLst/>
                          <a:latin typeface="Arial" panose="020B0604020202020204" pitchFamily="34" charset="0"/>
                          <a:cs typeface="Arial" panose="020B0604020202020204" pitchFamily="34" charset="0"/>
                        </a:rPr>
                        <a:t>41%</a:t>
                      </a:r>
                      <a:endParaRPr lang="es-EC"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329851">
                <a:tc>
                  <a:txBody>
                    <a:bodyPr/>
                    <a:lstStyle/>
                    <a:p>
                      <a:pPr algn="just">
                        <a:lnSpc>
                          <a:spcPct val="150000"/>
                        </a:lnSpc>
                        <a:spcAft>
                          <a:spcPts val="0"/>
                        </a:spcAft>
                      </a:pPr>
                      <a:r>
                        <a:rPr lang="es-ES" sz="1400">
                          <a:effectLst/>
                          <a:latin typeface="Arial" panose="020B0604020202020204" pitchFamily="34" charset="0"/>
                          <a:cs typeface="Arial" panose="020B0604020202020204" pitchFamily="34" charset="0"/>
                        </a:rPr>
                        <a:t>Menos de dos horas</a:t>
                      </a:r>
                      <a:endParaRPr lang="es-EC"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400">
                          <a:effectLst/>
                          <a:latin typeface="Arial" panose="020B0604020202020204" pitchFamily="34" charset="0"/>
                          <a:cs typeface="Arial" panose="020B0604020202020204" pitchFamily="34" charset="0"/>
                        </a:rPr>
                        <a:t>60</a:t>
                      </a:r>
                      <a:endParaRPr lang="es-EC"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400">
                          <a:effectLst/>
                          <a:latin typeface="Arial" panose="020B0604020202020204" pitchFamily="34" charset="0"/>
                          <a:cs typeface="Arial" panose="020B0604020202020204" pitchFamily="34" charset="0"/>
                        </a:rPr>
                        <a:t>29%</a:t>
                      </a:r>
                      <a:endParaRPr lang="es-EC"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73429">
                <a:tc>
                  <a:txBody>
                    <a:bodyPr/>
                    <a:lstStyle/>
                    <a:p>
                      <a:pPr>
                        <a:spcAft>
                          <a:spcPts val="0"/>
                        </a:spcAft>
                      </a:pPr>
                      <a:r>
                        <a:rPr lang="es-ES" sz="1400">
                          <a:effectLst/>
                          <a:latin typeface="Arial" panose="020B0604020202020204" pitchFamily="34" charset="0"/>
                          <a:cs typeface="Arial" panose="020B0604020202020204" pitchFamily="34" charset="0"/>
                        </a:rPr>
                        <a:t>No tengo tiempo libre</a:t>
                      </a:r>
                      <a:endParaRPr lang="es-EC"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400">
                          <a:effectLst/>
                          <a:latin typeface="Arial" panose="020B0604020202020204" pitchFamily="34" charset="0"/>
                          <a:cs typeface="Arial" panose="020B0604020202020204" pitchFamily="34" charset="0"/>
                        </a:rPr>
                        <a:t>9</a:t>
                      </a:r>
                      <a:endParaRPr lang="es-EC"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400">
                          <a:effectLst/>
                          <a:latin typeface="Arial" panose="020B0604020202020204" pitchFamily="34" charset="0"/>
                          <a:cs typeface="Arial" panose="020B0604020202020204" pitchFamily="34" charset="0"/>
                        </a:rPr>
                        <a:t>4%</a:t>
                      </a:r>
                      <a:endParaRPr lang="es-EC"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73429">
                <a:tc>
                  <a:txBody>
                    <a:bodyPr/>
                    <a:lstStyle/>
                    <a:p>
                      <a:pPr>
                        <a:spcAft>
                          <a:spcPts val="0"/>
                        </a:spcAft>
                      </a:pPr>
                      <a:r>
                        <a:rPr lang="es-ES" sz="1400" dirty="0">
                          <a:effectLst/>
                          <a:latin typeface="Arial" panose="020B0604020202020204" pitchFamily="34" charset="0"/>
                          <a:cs typeface="Arial" panose="020B0604020202020204" pitchFamily="34" charset="0"/>
                        </a:rPr>
                        <a:t>TOTAL</a:t>
                      </a:r>
                      <a:endParaRPr lang="es-EC"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400">
                          <a:effectLst/>
                          <a:latin typeface="Arial" panose="020B0604020202020204" pitchFamily="34" charset="0"/>
                          <a:cs typeface="Arial" panose="020B0604020202020204" pitchFamily="34" charset="0"/>
                        </a:rPr>
                        <a:t>210</a:t>
                      </a:r>
                      <a:endParaRPr lang="es-EC"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400" dirty="0">
                          <a:effectLst/>
                          <a:latin typeface="Arial" panose="020B0604020202020204" pitchFamily="34" charset="0"/>
                          <a:cs typeface="Arial" panose="020B0604020202020204" pitchFamily="34" charset="0"/>
                        </a:rPr>
                        <a:t>100%</a:t>
                      </a:r>
                      <a:endParaRPr lang="es-EC"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cxnSp>
        <p:nvCxnSpPr>
          <p:cNvPr id="6" name="Conector recto de flecha 5"/>
          <p:cNvCxnSpPr/>
          <p:nvPr/>
        </p:nvCxnSpPr>
        <p:spPr>
          <a:xfrm flipH="1">
            <a:off x="7072313" y="1064525"/>
            <a:ext cx="1371600" cy="122147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7" name="Elipse 6"/>
          <p:cNvSpPr/>
          <p:nvPr/>
        </p:nvSpPr>
        <p:spPr>
          <a:xfrm>
            <a:off x="6572250" y="2343150"/>
            <a:ext cx="742950" cy="5429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86</a:t>
            </a:r>
            <a:endParaRPr lang="es-EC" sz="1600" dirty="0"/>
          </a:p>
        </p:txBody>
      </p:sp>
      <p:sp>
        <p:nvSpPr>
          <p:cNvPr id="8" name="Rectángulo 7"/>
          <p:cNvSpPr/>
          <p:nvPr/>
        </p:nvSpPr>
        <p:spPr>
          <a:xfrm>
            <a:off x="8424603" y="617987"/>
            <a:ext cx="2528888" cy="5715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41%</a:t>
            </a:r>
          </a:p>
          <a:p>
            <a:pPr algn="ctr"/>
            <a:r>
              <a:rPr lang="es-EC" dirty="0" smtClean="0"/>
              <a:t>2 Y 4 HORAS</a:t>
            </a:r>
            <a:endParaRPr lang="es-EC" dirty="0"/>
          </a:p>
        </p:txBody>
      </p:sp>
    </p:spTree>
    <p:extLst>
      <p:ext uri="{BB962C8B-B14F-4D97-AF65-F5344CB8AC3E}">
        <p14:creationId xmlns:p14="http://schemas.microsoft.com/office/powerpoint/2010/main" val="1776753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3"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
                                        <p:tgtEl>
                                          <p:spTgt spid="8"/>
                                        </p:tgtEl>
                                      </p:cBhvr>
                                    </p:animEffect>
                                    <p:anim calcmode="lin" valueType="num">
                                      <p:cBhvr>
                                        <p:cTn id="25" dur="400" fill="hold"/>
                                        <p:tgtEl>
                                          <p:spTgt spid="8"/>
                                        </p:tgtEl>
                                        <p:attrNameLst>
                                          <p:attrName>ppt_x</p:attrName>
                                        </p:attrNameLst>
                                      </p:cBhvr>
                                      <p:tavLst>
                                        <p:tav tm="0">
                                          <p:val>
                                            <p:strVal val="#ppt_x"/>
                                          </p:val>
                                        </p:tav>
                                        <p:tav tm="100000">
                                          <p:val>
                                            <p:strVal val="#ppt_x"/>
                                          </p:val>
                                        </p:tav>
                                      </p:tavLst>
                                    </p:anim>
                                    <p:anim calcmode="lin" valueType="num">
                                      <p:cBhvr>
                                        <p:cTn id="26" dur="400" fill="hold"/>
                                        <p:tgtEl>
                                          <p:spTgt spid="8"/>
                                        </p:tgtEl>
                                        <p:attrNameLst>
                                          <p:attrName>ppt_y</p:attrName>
                                        </p:attrNameLst>
                                      </p:cBhvr>
                                      <p:tavLst>
                                        <p:tav tm="0">
                                          <p:val>
                                            <p:strVal val="#ppt_y+0.31"/>
                                          </p:val>
                                        </p:tav>
                                        <p:tav tm="100000">
                                          <p:val>
                                            <p:strVal val="#ppt_y+0.31"/>
                                          </p:val>
                                        </p:tav>
                                      </p:tavLst>
                                    </p:anim>
                                    <p:anim calcmode="lin" valueType="num">
                                      <p:cBhvr>
                                        <p:cTn id="27"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5758"/>
            <a:ext cx="3721993" cy="2313989"/>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995" y="734094"/>
            <a:ext cx="3078856" cy="2281742"/>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208" y="4311607"/>
            <a:ext cx="3601791" cy="2546392"/>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1422" y="3015836"/>
            <a:ext cx="3328785" cy="2171700"/>
          </a:xfrm>
          <a:prstGeom prst="rect">
            <a:avLst/>
          </a:prstGeom>
        </p:spPr>
      </p:pic>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08" y="1970759"/>
            <a:ext cx="2422524" cy="2073247"/>
          </a:xfrm>
          <a:prstGeom prst="rect">
            <a:avLst/>
          </a:prstGeom>
        </p:spPr>
      </p:pic>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30525" y="0"/>
            <a:ext cx="6361475" cy="5187536"/>
          </a:xfrm>
          <a:prstGeom prst="rect">
            <a:avLst/>
          </a:prstGeom>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974158"/>
            <a:ext cx="5164428" cy="2950415"/>
          </a:xfrm>
          <a:prstGeom prst="rect">
            <a:avLst/>
          </a:prstGeom>
        </p:spPr>
      </p:pic>
      <p:pic>
        <p:nvPicPr>
          <p:cNvPr id="10" name="Imagen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64427" y="4765183"/>
            <a:ext cx="3425779" cy="2092816"/>
          </a:xfrm>
          <a:prstGeom prst="rect">
            <a:avLst/>
          </a:prstGeom>
        </p:spPr>
      </p:pic>
    </p:spTree>
    <p:extLst>
      <p:ext uri="{BB962C8B-B14F-4D97-AF65-F5344CB8AC3E}">
        <p14:creationId xmlns:p14="http://schemas.microsoft.com/office/powerpoint/2010/main" val="766568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454925"/>
          </a:xfrm>
        </p:spPr>
        <p:txBody>
          <a:bodyPr>
            <a:noAutofit/>
          </a:bodyPr>
          <a:lstStyle/>
          <a:p>
            <a:r>
              <a:rPr lang="es-ES" sz="2600" dirty="0" smtClean="0"/>
              <a:t>2 ¿En </a:t>
            </a:r>
            <a:r>
              <a:rPr lang="es-ES" sz="2600" dirty="0"/>
              <a:t>su tiempo libre le gusta estar?</a:t>
            </a:r>
            <a:endParaRPr lang="es-EC" sz="2600" dirty="0"/>
          </a:p>
        </p:txBody>
      </p:sp>
      <p:graphicFrame>
        <p:nvGraphicFramePr>
          <p:cNvPr id="4" name="Objeto 2"/>
          <p:cNvGraphicFramePr>
            <a:graphicFrameLocks/>
          </p:cNvGraphicFramePr>
          <p:nvPr>
            <p:extLst>
              <p:ext uri="{D42A27DB-BD31-4B8C-83A1-F6EECF244321}">
                <p14:modId xmlns:p14="http://schemas.microsoft.com/office/powerpoint/2010/main" val="73184871"/>
              </p:ext>
            </p:extLst>
          </p:nvPr>
        </p:nvGraphicFramePr>
        <p:xfrm>
          <a:off x="6776656" y="2093415"/>
          <a:ext cx="5200578" cy="40533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la 2"/>
          <p:cNvGraphicFramePr>
            <a:graphicFrameLocks noGrp="1"/>
          </p:cNvGraphicFramePr>
          <p:nvPr>
            <p:extLst>
              <p:ext uri="{D42A27DB-BD31-4B8C-83A1-F6EECF244321}">
                <p14:modId xmlns:p14="http://schemas.microsoft.com/office/powerpoint/2010/main" val="744641821"/>
              </p:ext>
            </p:extLst>
          </p:nvPr>
        </p:nvGraphicFramePr>
        <p:xfrm>
          <a:off x="275773" y="1378857"/>
          <a:ext cx="5500913" cy="1741715"/>
        </p:xfrm>
        <a:graphic>
          <a:graphicData uri="http://schemas.openxmlformats.org/drawingml/2006/table">
            <a:tbl>
              <a:tblPr firstRow="1" firstCol="1" bandRow="1">
                <a:tableStyleId>{E8B1032C-EA38-4F05-BA0D-38AFFFC7BED3}</a:tableStyleId>
              </a:tblPr>
              <a:tblGrid>
                <a:gridCol w="2338993"/>
                <a:gridCol w="1569242"/>
                <a:gridCol w="1592678"/>
              </a:tblGrid>
              <a:tr h="412395">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dirty="0">
                          <a:effectLst/>
                          <a:latin typeface="Arial" panose="020B0604020202020204" pitchFamily="34" charset="0"/>
                          <a:cs typeface="Arial" panose="020B0604020202020204" pitchFamily="34" charset="0"/>
                        </a:rPr>
                        <a:t>PORCENTAJE</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453775">
                <a:tc>
                  <a:txBody>
                    <a:bodyPr/>
                    <a:lstStyle/>
                    <a:p>
                      <a:pPr>
                        <a:spcAft>
                          <a:spcPts val="0"/>
                        </a:spcAft>
                      </a:pPr>
                      <a:r>
                        <a:rPr lang="es-ES" sz="1600">
                          <a:effectLst/>
                          <a:latin typeface="Arial" panose="020B0604020202020204" pitchFamily="34" charset="0"/>
                          <a:cs typeface="Arial" panose="020B0604020202020204" pitchFamily="34" charset="0"/>
                        </a:rPr>
                        <a:t>Solo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116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55%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453775">
                <a:tc>
                  <a:txBody>
                    <a:bodyPr/>
                    <a:lstStyle/>
                    <a:p>
                      <a:pPr>
                        <a:spcAft>
                          <a:spcPts val="0"/>
                        </a:spcAft>
                      </a:pPr>
                      <a:r>
                        <a:rPr lang="es-ES" sz="1600">
                          <a:effectLst/>
                          <a:latin typeface="Arial" panose="020B0604020202020204" pitchFamily="34" charset="0"/>
                          <a:cs typeface="Arial" panose="020B0604020202020204" pitchFamily="34" charset="0"/>
                        </a:rPr>
                        <a:t>Acompañado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dirty="0">
                          <a:effectLst/>
                          <a:latin typeface="Arial" panose="020B0604020202020204" pitchFamily="34" charset="0"/>
                          <a:cs typeface="Arial" panose="020B0604020202020204" pitchFamily="34" charset="0"/>
                        </a:rPr>
                        <a:t>94</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45%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421770">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spTree>
    <p:extLst>
      <p:ext uri="{BB962C8B-B14F-4D97-AF65-F5344CB8AC3E}">
        <p14:creationId xmlns:p14="http://schemas.microsoft.com/office/powerpoint/2010/main" val="2838896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3" y="2160589"/>
            <a:ext cx="9309629" cy="3880773"/>
          </a:xfrm>
        </p:spPr>
        <p:txBody>
          <a:bodyPr/>
          <a:lstStyle/>
          <a:p>
            <a:pPr algn="just"/>
            <a:r>
              <a:rPr lang="es-ES" sz="3600" dirty="0" smtClean="0">
                <a:latin typeface="Arial" panose="020B0604020202020204" pitchFamily="34" charset="0"/>
                <a:cs typeface="Arial" panose="020B0604020202020204" pitchFamily="34" charset="0"/>
              </a:rPr>
              <a:t>3. ¿Cuándo </a:t>
            </a:r>
            <a:r>
              <a:rPr lang="es-ES" sz="3600" dirty="0">
                <a:latin typeface="Arial" panose="020B0604020202020204" pitchFamily="34" charset="0"/>
                <a:cs typeface="Arial" panose="020B0604020202020204" pitchFamily="34" charset="0"/>
              </a:rPr>
              <a:t>esta solo que días de la semana realiza las siguientes actividades?  </a:t>
            </a:r>
            <a:endParaRPr lang="es-EC" sz="3600" dirty="0">
              <a:latin typeface="Arial" panose="020B0604020202020204" pitchFamily="34" charset="0"/>
              <a:cs typeface="Arial" panose="020B0604020202020204" pitchFamily="34" charset="0"/>
            </a:endParaRPr>
          </a:p>
          <a:p>
            <a:endParaRPr lang="es-EC" dirty="0"/>
          </a:p>
        </p:txBody>
      </p:sp>
    </p:spTree>
    <p:extLst>
      <p:ext uri="{BB962C8B-B14F-4D97-AF65-F5344CB8AC3E}">
        <p14:creationId xmlns:p14="http://schemas.microsoft.com/office/powerpoint/2010/main" val="1499227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401595007"/>
              </p:ext>
            </p:extLst>
          </p:nvPr>
        </p:nvGraphicFramePr>
        <p:xfrm>
          <a:off x="-2" y="-5"/>
          <a:ext cx="5355772" cy="2786747"/>
        </p:xfrm>
        <a:graphic>
          <a:graphicData uri="http://schemas.openxmlformats.org/drawingml/2006/table">
            <a:tbl>
              <a:tblPr firstRow="1" firstCol="1" bandRow="1">
                <a:tableStyleId>{E8B1032C-EA38-4F05-BA0D-38AFFFC7BED3}</a:tableStyleId>
              </a:tblPr>
              <a:tblGrid>
                <a:gridCol w="2277278"/>
                <a:gridCol w="1527839"/>
                <a:gridCol w="1550655"/>
              </a:tblGrid>
              <a:tr h="303507">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310405">
                <a:tc>
                  <a:txBody>
                    <a:bodyPr/>
                    <a:lstStyle/>
                    <a:p>
                      <a:pPr>
                        <a:spcAft>
                          <a:spcPts val="0"/>
                        </a:spcAft>
                      </a:pPr>
                      <a:r>
                        <a:rPr lang="es-ES" sz="1600" dirty="0">
                          <a:effectLst/>
                          <a:latin typeface="Arial" panose="020B0604020202020204" pitchFamily="34" charset="0"/>
                          <a:cs typeface="Arial" panose="020B0604020202020204" pitchFamily="34" charset="0"/>
                        </a:rPr>
                        <a:t>Lunes </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51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310405">
                <a:tc>
                  <a:txBody>
                    <a:bodyPr/>
                    <a:lstStyle/>
                    <a:p>
                      <a:pPr>
                        <a:spcAft>
                          <a:spcPts val="0"/>
                        </a:spcAft>
                      </a:pPr>
                      <a:r>
                        <a:rPr lang="es-ES" sz="1600" dirty="0">
                          <a:effectLst/>
                          <a:latin typeface="Arial" panose="020B0604020202020204" pitchFamily="34" charset="0"/>
                          <a:cs typeface="Arial" panose="020B0604020202020204" pitchFamily="34" charset="0"/>
                        </a:rPr>
                        <a:t>Martes </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20%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310405">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dirty="0">
                          <a:effectLst/>
                          <a:latin typeface="Arial" panose="020B0604020202020204" pitchFamily="34" charset="0"/>
                          <a:cs typeface="Arial" panose="020B0604020202020204" pitchFamily="34" charset="0"/>
                        </a:rPr>
                        <a:t>23</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310405">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dirty="0">
                          <a:effectLst/>
                          <a:latin typeface="Arial" panose="020B0604020202020204" pitchFamily="34" charset="0"/>
                          <a:cs typeface="Arial" panose="020B0604020202020204" pitchFamily="34" charset="0"/>
                        </a:rPr>
                        <a:t>22</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310405">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dirty="0">
                          <a:effectLst/>
                          <a:latin typeface="Arial" panose="020B0604020202020204" pitchFamily="34" charset="0"/>
                          <a:cs typeface="Arial" panose="020B0604020202020204" pitchFamily="34" charset="0"/>
                        </a:rPr>
                        <a:t>33</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310405">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11%</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310405">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8%</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310405">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sp>
        <p:nvSpPr>
          <p:cNvPr id="5" name="Rectángulo 4"/>
          <p:cNvSpPr/>
          <p:nvPr/>
        </p:nvSpPr>
        <p:spPr>
          <a:xfrm>
            <a:off x="5965588" y="131928"/>
            <a:ext cx="1451211" cy="53572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sz="2800" b="1" dirty="0">
                <a:latin typeface="Arial" panose="020B0604020202020204" pitchFamily="34" charset="0"/>
                <a:cs typeface="Arial" panose="020B0604020202020204" pitchFamily="34" charset="0"/>
              </a:rPr>
              <a:t>Leer</a:t>
            </a:r>
            <a:endParaRPr lang="es-EC" sz="2800" dirty="0">
              <a:latin typeface="Arial" panose="020B0604020202020204" pitchFamily="34" charset="0"/>
              <a:cs typeface="Arial" panose="020B0604020202020204" pitchFamily="34" charset="0"/>
            </a:endParaRPr>
          </a:p>
        </p:txBody>
      </p:sp>
      <p:graphicFrame>
        <p:nvGraphicFramePr>
          <p:cNvPr id="6" name="Objeto 3"/>
          <p:cNvGraphicFramePr>
            <a:graphicFrameLocks/>
          </p:cNvGraphicFramePr>
          <p:nvPr>
            <p:extLst>
              <p:ext uri="{D42A27DB-BD31-4B8C-83A1-F6EECF244321}">
                <p14:modId xmlns:p14="http://schemas.microsoft.com/office/powerpoint/2010/main" val="3303778647"/>
              </p:ext>
            </p:extLst>
          </p:nvPr>
        </p:nvGraphicFramePr>
        <p:xfrm>
          <a:off x="4392929" y="2911181"/>
          <a:ext cx="7479757" cy="3837962"/>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Conector recto de flecha 6"/>
          <p:cNvCxnSpPr/>
          <p:nvPr/>
        </p:nvCxnSpPr>
        <p:spPr>
          <a:xfrm flipH="1">
            <a:off x="5433894" y="2243138"/>
            <a:ext cx="1257299" cy="137160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4" name="Rectángulo 13"/>
          <p:cNvSpPr/>
          <p:nvPr/>
        </p:nvSpPr>
        <p:spPr>
          <a:xfrm>
            <a:off x="6792793" y="1871663"/>
            <a:ext cx="2495670" cy="7429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400" dirty="0" smtClean="0"/>
              <a:t>24%  LUNES</a:t>
            </a:r>
          </a:p>
        </p:txBody>
      </p:sp>
      <p:sp>
        <p:nvSpPr>
          <p:cNvPr id="15" name="Elipse 14"/>
          <p:cNvSpPr/>
          <p:nvPr/>
        </p:nvSpPr>
        <p:spPr>
          <a:xfrm>
            <a:off x="4978400" y="3614738"/>
            <a:ext cx="740229" cy="47829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51</a:t>
            </a:r>
            <a:endParaRPr lang="es-EC" dirty="0"/>
          </a:p>
        </p:txBody>
      </p:sp>
    </p:spTree>
    <p:extLst>
      <p:ext uri="{BB962C8B-B14F-4D97-AF65-F5344CB8AC3E}">
        <p14:creationId xmlns:p14="http://schemas.microsoft.com/office/powerpoint/2010/main" val="2812652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linds(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plus(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ox(in)">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106581995"/>
              </p:ext>
            </p:extLst>
          </p:nvPr>
        </p:nvGraphicFramePr>
        <p:xfrm>
          <a:off x="0" y="0"/>
          <a:ext cx="5257800" cy="2194560"/>
        </p:xfrm>
        <a:graphic>
          <a:graphicData uri="http://schemas.openxmlformats.org/drawingml/2006/table">
            <a:tbl>
              <a:tblPr firstRow="1" firstCol="1" bandRow="1">
                <a:tableStyleId>{E8B1032C-EA38-4F05-BA0D-38AFFFC7BED3}</a:tableStyleId>
              </a:tblPr>
              <a:tblGrid>
                <a:gridCol w="2235620"/>
                <a:gridCol w="1499890"/>
                <a:gridCol w="1522290"/>
              </a:tblGrid>
              <a:tr h="219000">
                <a:tc>
                  <a:txBody>
                    <a:bodyPr/>
                    <a:lstStyle/>
                    <a:p>
                      <a:pPr algn="ctr">
                        <a:spcAft>
                          <a:spcPts val="0"/>
                        </a:spcAft>
                      </a:pPr>
                      <a:r>
                        <a:rPr lang="es-ES" sz="1600">
                          <a:effectLst/>
                          <a:latin typeface="Arial" panose="020B0604020202020204" pitchFamily="34" charset="0"/>
                          <a:cs typeface="Arial" panose="020B0604020202020204" pitchFamily="34" charset="0"/>
                        </a:rPr>
                        <a:t>ALTERNATIVAS</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0632">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15</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7%</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0632">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43</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20%</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0632">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22</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11%</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0632">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22</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10%</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0632">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44</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0632">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31</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15%</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0">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33</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16%</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23977">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sp>
        <p:nvSpPr>
          <p:cNvPr id="5" name="Rectángulo 4"/>
          <p:cNvSpPr/>
          <p:nvPr/>
        </p:nvSpPr>
        <p:spPr>
          <a:xfrm>
            <a:off x="7699682" y="146713"/>
            <a:ext cx="1883392" cy="36763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b="1"/>
              <a:t>Dormir (siesta)</a:t>
            </a:r>
            <a:endParaRPr lang="es-EC"/>
          </a:p>
        </p:txBody>
      </p:sp>
      <p:graphicFrame>
        <p:nvGraphicFramePr>
          <p:cNvPr id="6" name="Objeto 4"/>
          <p:cNvGraphicFramePr>
            <a:graphicFrameLocks/>
          </p:cNvGraphicFramePr>
          <p:nvPr>
            <p:extLst>
              <p:ext uri="{D42A27DB-BD31-4B8C-83A1-F6EECF244321}">
                <p14:modId xmlns:p14="http://schemas.microsoft.com/office/powerpoint/2010/main" val="3131883353"/>
              </p:ext>
            </p:extLst>
          </p:nvPr>
        </p:nvGraphicFramePr>
        <p:xfrm>
          <a:off x="4446327" y="2374852"/>
          <a:ext cx="7097974" cy="4483148"/>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Conector recto de flecha 7"/>
          <p:cNvCxnSpPr/>
          <p:nvPr/>
        </p:nvCxnSpPr>
        <p:spPr>
          <a:xfrm flipH="1">
            <a:off x="6270171" y="1712685"/>
            <a:ext cx="972457" cy="91440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 name="Conector recto de flecha 11"/>
          <p:cNvCxnSpPr/>
          <p:nvPr/>
        </p:nvCxnSpPr>
        <p:spPr>
          <a:xfrm flipH="1">
            <a:off x="9096845" y="1712684"/>
            <a:ext cx="972457" cy="91440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3" name="Rectángulo 12"/>
          <p:cNvSpPr/>
          <p:nvPr/>
        </p:nvSpPr>
        <p:spPr>
          <a:xfrm>
            <a:off x="7102863" y="885371"/>
            <a:ext cx="3077029" cy="8273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2400" dirty="0" smtClean="0"/>
              <a:t>21% - 20% </a:t>
            </a:r>
          </a:p>
          <a:p>
            <a:pPr algn="ctr"/>
            <a:r>
              <a:rPr lang="es-EC" sz="2400" dirty="0" smtClean="0"/>
              <a:t>VIERNES Y MARTES</a:t>
            </a:r>
          </a:p>
        </p:txBody>
      </p:sp>
      <p:sp>
        <p:nvSpPr>
          <p:cNvPr id="14" name="Elipse 13"/>
          <p:cNvSpPr/>
          <p:nvPr/>
        </p:nvSpPr>
        <p:spPr>
          <a:xfrm>
            <a:off x="5972628" y="2481942"/>
            <a:ext cx="595085" cy="624114"/>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1400" dirty="0" smtClean="0"/>
              <a:t>43</a:t>
            </a:r>
            <a:endParaRPr lang="es-EC" dirty="0"/>
          </a:p>
        </p:txBody>
      </p:sp>
      <p:sp>
        <p:nvSpPr>
          <p:cNvPr id="15" name="Elipse 14"/>
          <p:cNvSpPr/>
          <p:nvPr/>
        </p:nvSpPr>
        <p:spPr>
          <a:xfrm>
            <a:off x="8641525" y="2481942"/>
            <a:ext cx="595085" cy="624114"/>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1400" dirty="0" smtClean="0"/>
              <a:t>44</a:t>
            </a:r>
            <a:endParaRPr lang="es-EC" dirty="0"/>
          </a:p>
        </p:txBody>
      </p:sp>
    </p:spTree>
    <p:extLst>
      <p:ext uri="{BB962C8B-B14F-4D97-AF65-F5344CB8AC3E}">
        <p14:creationId xmlns:p14="http://schemas.microsoft.com/office/powerpoint/2010/main" val="3919181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linds(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par>
                                <p:cTn id="25" presetID="9"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amond(in)">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695513341"/>
              </p:ext>
            </p:extLst>
          </p:nvPr>
        </p:nvGraphicFramePr>
        <p:xfrm>
          <a:off x="0" y="0"/>
          <a:ext cx="5200650" cy="2194560"/>
        </p:xfrm>
        <a:graphic>
          <a:graphicData uri="http://schemas.openxmlformats.org/drawingml/2006/table">
            <a:tbl>
              <a:tblPr firstRow="1" firstCol="1" bandRow="1">
                <a:tableStyleId>{E8B1032C-EA38-4F05-BA0D-38AFFFC7BED3}</a:tableStyleId>
              </a:tblPr>
              <a:tblGrid>
                <a:gridCol w="2211320"/>
                <a:gridCol w="1483586"/>
                <a:gridCol w="1505744"/>
              </a:tblGrid>
              <a:tr h="195580">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0025">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0025">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0025">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0025">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51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0025">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0025">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0025">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0025">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sp>
        <p:nvSpPr>
          <p:cNvPr id="5" name="Rectángulo 4"/>
          <p:cNvSpPr/>
          <p:nvPr/>
        </p:nvSpPr>
        <p:spPr>
          <a:xfrm>
            <a:off x="9290714" y="0"/>
            <a:ext cx="941696" cy="45037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b="1"/>
              <a:t>Ver Tv.</a:t>
            </a:r>
            <a:endParaRPr lang="es-EC"/>
          </a:p>
        </p:txBody>
      </p:sp>
      <p:graphicFrame>
        <p:nvGraphicFramePr>
          <p:cNvPr id="6" name="Objeto 5"/>
          <p:cNvGraphicFramePr>
            <a:graphicFrameLocks/>
          </p:cNvGraphicFramePr>
          <p:nvPr>
            <p:extLst>
              <p:ext uri="{D42A27DB-BD31-4B8C-83A1-F6EECF244321}">
                <p14:modId xmlns:p14="http://schemas.microsoft.com/office/powerpoint/2010/main" val="3136207368"/>
              </p:ext>
            </p:extLst>
          </p:nvPr>
        </p:nvGraphicFramePr>
        <p:xfrm>
          <a:off x="4280373" y="2257425"/>
          <a:ext cx="7784627" cy="4477204"/>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Conector recto de flecha 7"/>
          <p:cNvCxnSpPr/>
          <p:nvPr/>
        </p:nvCxnSpPr>
        <p:spPr>
          <a:xfrm>
            <a:off x="7721600" y="1422400"/>
            <a:ext cx="406400" cy="113211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1" name="Elipse 10"/>
          <p:cNvSpPr/>
          <p:nvPr/>
        </p:nvSpPr>
        <p:spPr>
          <a:xfrm>
            <a:off x="7924800" y="2554514"/>
            <a:ext cx="740229" cy="7257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51</a:t>
            </a:r>
            <a:endParaRPr lang="es-EC" sz="1600" dirty="0"/>
          </a:p>
        </p:txBody>
      </p:sp>
      <p:sp>
        <p:nvSpPr>
          <p:cNvPr id="12" name="Rectángulo 11"/>
          <p:cNvSpPr/>
          <p:nvPr/>
        </p:nvSpPr>
        <p:spPr>
          <a:xfrm>
            <a:off x="6213686" y="638629"/>
            <a:ext cx="3077028" cy="7837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t>25% JUEVES</a:t>
            </a:r>
          </a:p>
        </p:txBody>
      </p:sp>
    </p:spTree>
    <p:extLst>
      <p:ext uri="{BB962C8B-B14F-4D97-AF65-F5344CB8AC3E}">
        <p14:creationId xmlns:p14="http://schemas.microsoft.com/office/powerpoint/2010/main" val="4241526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amond(in)">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1"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845579084"/>
              </p:ext>
            </p:extLst>
          </p:nvPr>
        </p:nvGraphicFramePr>
        <p:xfrm>
          <a:off x="-1" y="0"/>
          <a:ext cx="5114925" cy="2194560"/>
        </p:xfrm>
        <a:graphic>
          <a:graphicData uri="http://schemas.openxmlformats.org/drawingml/2006/table">
            <a:tbl>
              <a:tblPr firstRow="1" firstCol="1" bandRow="1">
                <a:tableStyleId>{16D9F66E-5EB9-4882-86FB-DCBF35E3C3E4}</a:tableStyleId>
              </a:tblPr>
              <a:tblGrid>
                <a:gridCol w="2174870"/>
                <a:gridCol w="1459132"/>
                <a:gridCol w="1480923"/>
              </a:tblGrid>
              <a:tr h="195580">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0025">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0025">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20617">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0025">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0025">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0025">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0025">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0025">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sp>
        <p:nvSpPr>
          <p:cNvPr id="5" name="Rectángulo 4"/>
          <p:cNvSpPr/>
          <p:nvPr/>
        </p:nvSpPr>
        <p:spPr>
          <a:xfrm>
            <a:off x="10990997" y="134095"/>
            <a:ext cx="1201003" cy="39578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b="1"/>
              <a:t>Deportes</a:t>
            </a:r>
            <a:endParaRPr lang="es-EC"/>
          </a:p>
        </p:txBody>
      </p:sp>
      <p:graphicFrame>
        <p:nvGraphicFramePr>
          <p:cNvPr id="6" name="Objeto 6"/>
          <p:cNvGraphicFramePr>
            <a:graphicFrameLocks/>
          </p:cNvGraphicFramePr>
          <p:nvPr>
            <p:extLst>
              <p:ext uri="{D42A27DB-BD31-4B8C-83A1-F6EECF244321}">
                <p14:modId xmlns:p14="http://schemas.microsoft.com/office/powerpoint/2010/main" val="2874105019"/>
              </p:ext>
            </p:extLst>
          </p:nvPr>
        </p:nvGraphicFramePr>
        <p:xfrm>
          <a:off x="4130805" y="2249714"/>
          <a:ext cx="7887023" cy="4470400"/>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Conector recto de flecha 7"/>
          <p:cNvCxnSpPr/>
          <p:nvPr/>
        </p:nvCxnSpPr>
        <p:spPr>
          <a:xfrm>
            <a:off x="8519886" y="1770743"/>
            <a:ext cx="1117601" cy="98697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2" name="Elipse 11"/>
          <p:cNvSpPr/>
          <p:nvPr/>
        </p:nvSpPr>
        <p:spPr>
          <a:xfrm>
            <a:off x="9637487" y="2569029"/>
            <a:ext cx="682171" cy="7112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40</a:t>
            </a:r>
            <a:endParaRPr lang="es-EC" dirty="0"/>
          </a:p>
        </p:txBody>
      </p:sp>
      <p:sp>
        <p:nvSpPr>
          <p:cNvPr id="13" name="Rectángulo 12"/>
          <p:cNvSpPr/>
          <p:nvPr/>
        </p:nvSpPr>
        <p:spPr>
          <a:xfrm>
            <a:off x="6959600" y="1248229"/>
            <a:ext cx="3018972" cy="5225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t>19% SABADOS</a:t>
            </a:r>
          </a:p>
        </p:txBody>
      </p:sp>
    </p:spTree>
    <p:extLst>
      <p:ext uri="{BB962C8B-B14F-4D97-AF65-F5344CB8AC3E}">
        <p14:creationId xmlns:p14="http://schemas.microsoft.com/office/powerpoint/2010/main" val="734012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amond(in)">
                                      <p:cBhvr>
                                        <p:cTn id="14" dur="2000"/>
                                        <p:tgtEl>
                                          <p:spTgt spid="12"/>
                                        </p:tgtEl>
                                      </p:cBhvr>
                                    </p:animEffect>
                                  </p:childTnLst>
                                </p:cTn>
                              </p:par>
                              <p:par>
                                <p:cTn id="15" presetID="8"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2"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689286695"/>
              </p:ext>
            </p:extLst>
          </p:nvPr>
        </p:nvGraphicFramePr>
        <p:xfrm>
          <a:off x="0" y="0"/>
          <a:ext cx="5700712" cy="2194560"/>
        </p:xfrm>
        <a:graphic>
          <a:graphicData uri="http://schemas.openxmlformats.org/drawingml/2006/table">
            <a:tbl>
              <a:tblPr firstRow="1" firstCol="1" bandRow="1">
                <a:tableStyleId>{16D9F66E-5EB9-4882-86FB-DCBF35E3C3E4}</a:tableStyleId>
              </a:tblPr>
              <a:tblGrid>
                <a:gridCol w="2423947"/>
                <a:gridCol w="1626239"/>
                <a:gridCol w="1650526"/>
              </a:tblGrid>
              <a:tr h="240292">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0292">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0292">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0292">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0292">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0292">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0292">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0292">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0292">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sp>
        <p:nvSpPr>
          <p:cNvPr id="5" name="Rectángulo 4"/>
          <p:cNvSpPr/>
          <p:nvPr/>
        </p:nvSpPr>
        <p:spPr>
          <a:xfrm>
            <a:off x="10813576" y="0"/>
            <a:ext cx="1378424" cy="39578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b="1"/>
              <a:t>Jugar</a:t>
            </a:r>
            <a:endParaRPr lang="es-EC"/>
          </a:p>
        </p:txBody>
      </p:sp>
      <p:graphicFrame>
        <p:nvGraphicFramePr>
          <p:cNvPr id="6" name="Objeto 7"/>
          <p:cNvGraphicFramePr>
            <a:graphicFrameLocks/>
          </p:cNvGraphicFramePr>
          <p:nvPr>
            <p:extLst>
              <p:ext uri="{D42A27DB-BD31-4B8C-83A1-F6EECF244321}">
                <p14:modId xmlns:p14="http://schemas.microsoft.com/office/powerpoint/2010/main" val="1435395914"/>
              </p:ext>
            </p:extLst>
          </p:nvPr>
        </p:nvGraphicFramePr>
        <p:xfrm>
          <a:off x="4066467" y="2278743"/>
          <a:ext cx="8125533" cy="4579257"/>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Conector recto de flecha 7"/>
          <p:cNvCxnSpPr/>
          <p:nvPr/>
        </p:nvCxnSpPr>
        <p:spPr>
          <a:xfrm>
            <a:off x="8606971" y="1712686"/>
            <a:ext cx="740229" cy="127725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9" name="Elipse 8"/>
          <p:cNvSpPr/>
          <p:nvPr/>
        </p:nvSpPr>
        <p:spPr>
          <a:xfrm>
            <a:off x="9144000" y="2989943"/>
            <a:ext cx="740229" cy="56605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46</a:t>
            </a:r>
            <a:endParaRPr lang="es-EC" dirty="0"/>
          </a:p>
        </p:txBody>
      </p:sp>
      <p:sp>
        <p:nvSpPr>
          <p:cNvPr id="10" name="Rectángulo 9"/>
          <p:cNvSpPr/>
          <p:nvPr/>
        </p:nvSpPr>
        <p:spPr>
          <a:xfrm>
            <a:off x="7380514" y="1045029"/>
            <a:ext cx="2133600" cy="6676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t>21% VIERNES</a:t>
            </a:r>
          </a:p>
        </p:txBody>
      </p:sp>
    </p:spTree>
    <p:extLst>
      <p:ext uri="{BB962C8B-B14F-4D97-AF65-F5344CB8AC3E}">
        <p14:creationId xmlns:p14="http://schemas.microsoft.com/office/powerpoint/2010/main" val="1596324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plus(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008343404"/>
              </p:ext>
            </p:extLst>
          </p:nvPr>
        </p:nvGraphicFramePr>
        <p:xfrm>
          <a:off x="0" y="0"/>
          <a:ext cx="5114925" cy="2336796"/>
        </p:xfrm>
        <a:graphic>
          <a:graphicData uri="http://schemas.openxmlformats.org/drawingml/2006/table">
            <a:tbl>
              <a:tblPr firstRow="1" firstCol="1" bandRow="1">
                <a:tableStyleId>{E8B1032C-EA38-4F05-BA0D-38AFFFC7BED3}</a:tableStyleId>
              </a:tblPr>
              <a:tblGrid>
                <a:gridCol w="2174870"/>
                <a:gridCol w="1459132"/>
                <a:gridCol w="1480923"/>
              </a:tblGrid>
              <a:tr h="259644">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9644">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9644">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9644">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9644">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9644">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9644">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9644">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9644">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sp>
        <p:nvSpPr>
          <p:cNvPr id="5" name="Rectángulo 4"/>
          <p:cNvSpPr/>
          <p:nvPr/>
        </p:nvSpPr>
        <p:spPr>
          <a:xfrm>
            <a:off x="10772633" y="0"/>
            <a:ext cx="1419367" cy="39578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b="1"/>
              <a:t>Tecnología</a:t>
            </a:r>
            <a:endParaRPr lang="es-EC"/>
          </a:p>
        </p:txBody>
      </p:sp>
      <p:graphicFrame>
        <p:nvGraphicFramePr>
          <p:cNvPr id="6" name="Objeto 8"/>
          <p:cNvGraphicFramePr>
            <a:graphicFrameLocks/>
          </p:cNvGraphicFramePr>
          <p:nvPr>
            <p:extLst>
              <p:ext uri="{D42A27DB-BD31-4B8C-83A1-F6EECF244321}">
                <p14:modId xmlns:p14="http://schemas.microsoft.com/office/powerpoint/2010/main" val="3953840637"/>
              </p:ext>
            </p:extLst>
          </p:nvPr>
        </p:nvGraphicFramePr>
        <p:xfrm>
          <a:off x="3646420" y="2554513"/>
          <a:ext cx="8371409" cy="4122057"/>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Conector recto de flecha 7"/>
          <p:cNvCxnSpPr/>
          <p:nvPr/>
        </p:nvCxnSpPr>
        <p:spPr>
          <a:xfrm>
            <a:off x="8374743" y="1553029"/>
            <a:ext cx="522514" cy="105954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0" name="Elipse 9"/>
          <p:cNvSpPr/>
          <p:nvPr/>
        </p:nvSpPr>
        <p:spPr>
          <a:xfrm>
            <a:off x="8694057" y="2612571"/>
            <a:ext cx="624114"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45</a:t>
            </a:r>
            <a:endParaRPr lang="es-EC" dirty="0"/>
          </a:p>
        </p:txBody>
      </p:sp>
      <p:sp>
        <p:nvSpPr>
          <p:cNvPr id="11" name="Rectángulo 10"/>
          <p:cNvSpPr/>
          <p:nvPr/>
        </p:nvSpPr>
        <p:spPr>
          <a:xfrm>
            <a:off x="7184572" y="979715"/>
            <a:ext cx="2380342" cy="5733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t>21% VIERNES</a:t>
            </a:r>
          </a:p>
        </p:txBody>
      </p:sp>
    </p:spTree>
    <p:extLst>
      <p:ext uri="{BB962C8B-B14F-4D97-AF65-F5344CB8AC3E}">
        <p14:creationId xmlns:p14="http://schemas.microsoft.com/office/powerpoint/2010/main" val="2625547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par>
                                <p:cTn id="13" presetID="18" presetClass="entr" presetSubtype="1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trips(down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plus(in)">
                                      <p:cBhvr>
                                        <p:cTn id="2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050881335"/>
              </p:ext>
            </p:extLst>
          </p:nvPr>
        </p:nvGraphicFramePr>
        <p:xfrm>
          <a:off x="-2" y="-5"/>
          <a:ext cx="5414964" cy="2194560"/>
        </p:xfrm>
        <a:graphic>
          <a:graphicData uri="http://schemas.openxmlformats.org/drawingml/2006/table">
            <a:tbl>
              <a:tblPr firstRow="1" firstCol="1" bandRow="1">
                <a:tableStyleId>{E8B1032C-EA38-4F05-BA0D-38AFFFC7BED3}</a:tableStyleId>
              </a:tblPr>
              <a:tblGrid>
                <a:gridCol w="2302446"/>
                <a:gridCol w="1544724"/>
                <a:gridCol w="1567794"/>
              </a:tblGrid>
              <a:tr h="237067">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7067">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17%</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7067">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7067">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7067">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7067">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7067">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7067">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7067">
                <a:tc>
                  <a:txBody>
                    <a:bodyPr/>
                    <a:lstStyle/>
                    <a:p>
                      <a:pPr>
                        <a:spcAft>
                          <a:spcPts val="0"/>
                        </a:spcAft>
                      </a:pPr>
                      <a:r>
                        <a:rPr lang="es-ES" sz="1600" dirty="0">
                          <a:effectLst/>
                          <a:latin typeface="Arial" panose="020B0604020202020204" pitchFamily="34" charset="0"/>
                          <a:cs typeface="Arial" panose="020B0604020202020204" pitchFamily="34" charset="0"/>
                        </a:rPr>
                        <a:t>TOTAL</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sp>
        <p:nvSpPr>
          <p:cNvPr id="5" name="Rectángulo 4"/>
          <p:cNvSpPr/>
          <p:nvPr/>
        </p:nvSpPr>
        <p:spPr>
          <a:xfrm>
            <a:off x="10417791" y="0"/>
            <a:ext cx="1774209" cy="46402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sz="1600" b="1" dirty="0"/>
              <a:t>Escuchar</a:t>
            </a:r>
            <a:r>
              <a:rPr lang="es-ES" b="1" dirty="0"/>
              <a:t> </a:t>
            </a:r>
            <a:r>
              <a:rPr lang="es-ES" sz="1600" b="1" dirty="0"/>
              <a:t>Música</a:t>
            </a:r>
            <a:endParaRPr lang="es-EC" dirty="0"/>
          </a:p>
        </p:txBody>
      </p:sp>
      <p:graphicFrame>
        <p:nvGraphicFramePr>
          <p:cNvPr id="6" name="Objeto 9"/>
          <p:cNvGraphicFramePr>
            <a:graphicFrameLocks/>
          </p:cNvGraphicFramePr>
          <p:nvPr>
            <p:extLst>
              <p:ext uri="{D42A27DB-BD31-4B8C-83A1-F6EECF244321}">
                <p14:modId xmlns:p14="http://schemas.microsoft.com/office/powerpoint/2010/main" val="2482467029"/>
              </p:ext>
            </p:extLst>
          </p:nvPr>
        </p:nvGraphicFramePr>
        <p:xfrm>
          <a:off x="4025499" y="2423886"/>
          <a:ext cx="8021357" cy="4296228"/>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Conector recto de flecha 7"/>
          <p:cNvCxnSpPr/>
          <p:nvPr/>
        </p:nvCxnSpPr>
        <p:spPr>
          <a:xfrm flipH="1">
            <a:off x="6400800" y="1756229"/>
            <a:ext cx="682171" cy="66765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9" name="Conector recto de flecha 8"/>
          <p:cNvCxnSpPr/>
          <p:nvPr/>
        </p:nvCxnSpPr>
        <p:spPr>
          <a:xfrm>
            <a:off x="7082971" y="1756229"/>
            <a:ext cx="137887" cy="66765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1" name="Elipse 10"/>
          <p:cNvSpPr/>
          <p:nvPr/>
        </p:nvSpPr>
        <p:spPr>
          <a:xfrm>
            <a:off x="5892801" y="2423886"/>
            <a:ext cx="624114" cy="69668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40</a:t>
            </a:r>
            <a:endParaRPr lang="es-EC" dirty="0"/>
          </a:p>
        </p:txBody>
      </p:sp>
      <p:sp>
        <p:nvSpPr>
          <p:cNvPr id="13" name="Elipse 12"/>
          <p:cNvSpPr/>
          <p:nvPr/>
        </p:nvSpPr>
        <p:spPr>
          <a:xfrm>
            <a:off x="6839858" y="2423886"/>
            <a:ext cx="624114" cy="69668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39</a:t>
            </a:r>
            <a:endParaRPr lang="es-EC" dirty="0"/>
          </a:p>
        </p:txBody>
      </p:sp>
      <p:sp>
        <p:nvSpPr>
          <p:cNvPr id="14" name="Rectángulo 13"/>
          <p:cNvSpPr/>
          <p:nvPr/>
        </p:nvSpPr>
        <p:spPr>
          <a:xfrm>
            <a:off x="6099628" y="1030514"/>
            <a:ext cx="1966685" cy="7257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t>19% MARTES Y MIERCOLES</a:t>
            </a:r>
            <a:endParaRPr lang="es-EC" sz="2400" dirty="0"/>
          </a:p>
        </p:txBody>
      </p:sp>
    </p:spTree>
    <p:extLst>
      <p:ext uri="{BB962C8B-B14F-4D97-AF65-F5344CB8AC3E}">
        <p14:creationId xmlns:p14="http://schemas.microsoft.com/office/powerpoint/2010/main" val="2487546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amond(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par>
                                <p:cTn id="24" presetID="3"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linds(horizont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1"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266069392"/>
              </p:ext>
            </p:extLst>
          </p:nvPr>
        </p:nvGraphicFramePr>
        <p:xfrm>
          <a:off x="0" y="5"/>
          <a:ext cx="5329239" cy="2264223"/>
        </p:xfrm>
        <a:graphic>
          <a:graphicData uri="http://schemas.openxmlformats.org/drawingml/2006/table">
            <a:tbl>
              <a:tblPr firstRow="1" firstCol="1" bandRow="1">
                <a:tableStyleId>{E8B1032C-EA38-4F05-BA0D-38AFFFC7BED3}</a:tableStyleId>
              </a:tblPr>
              <a:tblGrid>
                <a:gridCol w="2265996"/>
                <a:gridCol w="1520270"/>
                <a:gridCol w="1542973"/>
              </a:tblGrid>
              <a:tr h="246599">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dirty="0">
                          <a:effectLst/>
                          <a:latin typeface="Arial" panose="020B0604020202020204" pitchFamily="34" charset="0"/>
                          <a:cs typeface="Arial" panose="020B0604020202020204" pitchFamily="34" charset="0"/>
                        </a:rPr>
                        <a:t>PORCENTAJE</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2203">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2203">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2203">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2203">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2203">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2203">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2203">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2203">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sp>
        <p:nvSpPr>
          <p:cNvPr id="5" name="Rectángulo 4"/>
          <p:cNvSpPr/>
          <p:nvPr/>
        </p:nvSpPr>
        <p:spPr>
          <a:xfrm>
            <a:off x="10576365" y="0"/>
            <a:ext cx="1501253" cy="46402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600" b="1" dirty="0"/>
              <a:t>Pasear</a:t>
            </a:r>
            <a:r>
              <a:rPr lang="es-ES" b="1" dirty="0"/>
              <a:t> </a:t>
            </a:r>
            <a:endParaRPr lang="es-EC" dirty="0"/>
          </a:p>
        </p:txBody>
      </p:sp>
      <p:graphicFrame>
        <p:nvGraphicFramePr>
          <p:cNvPr id="6" name="Objeto 10"/>
          <p:cNvGraphicFramePr>
            <a:graphicFrameLocks/>
          </p:cNvGraphicFramePr>
          <p:nvPr>
            <p:extLst>
              <p:ext uri="{D42A27DB-BD31-4B8C-83A1-F6EECF244321}">
                <p14:modId xmlns:p14="http://schemas.microsoft.com/office/powerpoint/2010/main" val="3336976520"/>
              </p:ext>
            </p:extLst>
          </p:nvPr>
        </p:nvGraphicFramePr>
        <p:xfrm>
          <a:off x="3910564" y="2322287"/>
          <a:ext cx="8167053" cy="4383314"/>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Conector recto de flecha 7"/>
          <p:cNvCxnSpPr/>
          <p:nvPr/>
        </p:nvCxnSpPr>
        <p:spPr>
          <a:xfrm>
            <a:off x="9085943" y="1741714"/>
            <a:ext cx="812800" cy="114662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9" name="Elipse 8"/>
          <p:cNvSpPr/>
          <p:nvPr/>
        </p:nvSpPr>
        <p:spPr>
          <a:xfrm>
            <a:off x="9673771" y="2510971"/>
            <a:ext cx="711200" cy="55154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t>46</a:t>
            </a:r>
            <a:endParaRPr lang="es-EC" dirty="0"/>
          </a:p>
        </p:txBody>
      </p:sp>
      <p:sp>
        <p:nvSpPr>
          <p:cNvPr id="10" name="Rectángulo 9"/>
          <p:cNvSpPr/>
          <p:nvPr/>
        </p:nvSpPr>
        <p:spPr>
          <a:xfrm>
            <a:off x="8098971" y="1132114"/>
            <a:ext cx="1930400"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22% SABADOS</a:t>
            </a:r>
            <a:endParaRPr lang="es-EC" dirty="0"/>
          </a:p>
        </p:txBody>
      </p:sp>
    </p:spTree>
    <p:extLst>
      <p:ext uri="{BB962C8B-B14F-4D97-AF65-F5344CB8AC3E}">
        <p14:creationId xmlns:p14="http://schemas.microsoft.com/office/powerpoint/2010/main" val="2564756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plus(in)">
                                      <p:cBhvr>
                                        <p:cTn id="14" dur="2000"/>
                                        <p:tgtEl>
                                          <p:spTgt spid="9"/>
                                        </p:tgtEl>
                                      </p:cBhvr>
                                    </p:animEffect>
                                  </p:childTnLst>
                                </p:cTn>
                              </p:par>
                              <p:par>
                                <p:cTn id="15" presetID="1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plus(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plus(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2152"/>
            <a:ext cx="6273143" cy="4180462"/>
          </a:xfrm>
        </p:spPr>
      </p:pic>
      <p:sp>
        <p:nvSpPr>
          <p:cNvPr id="5" name="Rectángulo redondeado 4"/>
          <p:cNvSpPr/>
          <p:nvPr/>
        </p:nvSpPr>
        <p:spPr>
          <a:xfrm>
            <a:off x="2975020" y="309093"/>
            <a:ext cx="5280338" cy="85000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INDICADORES </a:t>
            </a:r>
            <a:endParaRPr lang="es-EC" dirty="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859" y="2936383"/>
            <a:ext cx="5911403" cy="3921617"/>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258" y="2189408"/>
            <a:ext cx="10558452" cy="4250029"/>
          </a:xfrm>
          <a:prstGeom prst="rect">
            <a:avLst/>
          </a:prstGeom>
        </p:spPr>
      </p:pic>
    </p:spTree>
    <p:extLst>
      <p:ext uri="{BB962C8B-B14F-4D97-AF65-F5344CB8AC3E}">
        <p14:creationId xmlns:p14="http://schemas.microsoft.com/office/powerpoint/2010/main" val="3169660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660136210"/>
              </p:ext>
            </p:extLst>
          </p:nvPr>
        </p:nvGraphicFramePr>
        <p:xfrm>
          <a:off x="0" y="0"/>
          <a:ext cx="5586413" cy="2249714"/>
        </p:xfrm>
        <a:graphic>
          <a:graphicData uri="http://schemas.openxmlformats.org/drawingml/2006/table">
            <a:tbl>
              <a:tblPr firstRow="1" firstCol="1" bandRow="1">
                <a:tableStyleId>{E8B1032C-EA38-4F05-BA0D-38AFFFC7BED3}</a:tableStyleId>
              </a:tblPr>
              <a:tblGrid>
                <a:gridCol w="2375346"/>
                <a:gridCol w="1593634"/>
                <a:gridCol w="1617433"/>
              </a:tblGrid>
              <a:tr h="245018">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0587">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0587">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0587">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0587">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0587">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0587">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0587">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0587">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sp>
        <p:nvSpPr>
          <p:cNvPr id="5" name="Rectángulo 4"/>
          <p:cNvSpPr/>
          <p:nvPr/>
        </p:nvSpPr>
        <p:spPr>
          <a:xfrm>
            <a:off x="10000126" y="121096"/>
            <a:ext cx="1514901" cy="46402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sz="1600" b="1" dirty="0"/>
              <a:t>Ir al Cine</a:t>
            </a:r>
            <a:endParaRPr lang="es-EC" sz="1600" dirty="0"/>
          </a:p>
        </p:txBody>
      </p:sp>
      <p:graphicFrame>
        <p:nvGraphicFramePr>
          <p:cNvPr id="6" name="Objeto 11"/>
          <p:cNvGraphicFramePr>
            <a:graphicFrameLocks/>
          </p:cNvGraphicFramePr>
          <p:nvPr>
            <p:extLst>
              <p:ext uri="{D42A27DB-BD31-4B8C-83A1-F6EECF244321}">
                <p14:modId xmlns:p14="http://schemas.microsoft.com/office/powerpoint/2010/main" val="1661701685"/>
              </p:ext>
            </p:extLst>
          </p:nvPr>
        </p:nvGraphicFramePr>
        <p:xfrm>
          <a:off x="3334880" y="2365829"/>
          <a:ext cx="8537806" cy="4194628"/>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Conector recto de flecha 7"/>
          <p:cNvCxnSpPr/>
          <p:nvPr/>
        </p:nvCxnSpPr>
        <p:spPr>
          <a:xfrm flipH="1">
            <a:off x="7416800" y="1509486"/>
            <a:ext cx="449943" cy="82731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9" name="Conector recto de flecha 8"/>
          <p:cNvCxnSpPr/>
          <p:nvPr/>
        </p:nvCxnSpPr>
        <p:spPr>
          <a:xfrm>
            <a:off x="7866743" y="1509486"/>
            <a:ext cx="2438400" cy="82731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2" name="Elipse 11"/>
          <p:cNvSpPr/>
          <p:nvPr/>
        </p:nvSpPr>
        <p:spPr>
          <a:xfrm>
            <a:off x="7024914" y="2336800"/>
            <a:ext cx="841829" cy="59508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39</a:t>
            </a:r>
            <a:endParaRPr lang="es-EC" dirty="0"/>
          </a:p>
        </p:txBody>
      </p:sp>
      <p:sp>
        <p:nvSpPr>
          <p:cNvPr id="13" name="Elipse 12"/>
          <p:cNvSpPr/>
          <p:nvPr/>
        </p:nvSpPr>
        <p:spPr>
          <a:xfrm>
            <a:off x="10167257" y="2336800"/>
            <a:ext cx="841829" cy="59508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39</a:t>
            </a:r>
            <a:endParaRPr lang="es-EC" dirty="0"/>
          </a:p>
        </p:txBody>
      </p:sp>
      <p:sp>
        <p:nvSpPr>
          <p:cNvPr id="14" name="Rectángulo 13"/>
          <p:cNvSpPr/>
          <p:nvPr/>
        </p:nvSpPr>
        <p:spPr>
          <a:xfrm>
            <a:off x="6604000" y="783771"/>
            <a:ext cx="2278743" cy="7257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t>19% JUEVES - DOMINGO</a:t>
            </a:r>
            <a:endParaRPr lang="es-EC" sz="2400" dirty="0"/>
          </a:p>
        </p:txBody>
      </p:sp>
    </p:spTree>
    <p:extLst>
      <p:ext uri="{BB962C8B-B14F-4D97-AF65-F5344CB8AC3E}">
        <p14:creationId xmlns:p14="http://schemas.microsoft.com/office/powerpoint/2010/main" val="2668150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amond(in)">
                                      <p:cBhvr>
                                        <p:cTn id="14" dur="2000"/>
                                        <p:tgtEl>
                                          <p:spTgt spid="12"/>
                                        </p:tgtEl>
                                      </p:cBhvr>
                                    </p:animEffect>
                                  </p:childTnLst>
                                </p:cTn>
                              </p:par>
                              <p:par>
                                <p:cTn id="15" presetID="8"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amond(in)">
                                      <p:cBhvr>
                                        <p:cTn id="17" dur="2000"/>
                                        <p:tgtEl>
                                          <p:spTgt spid="13"/>
                                        </p:tgtEl>
                                      </p:cBhvr>
                                    </p:animEffect>
                                  </p:childTnLst>
                                </p:cTn>
                              </p:par>
                              <p:par>
                                <p:cTn id="18" presetID="8"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amond(in)">
                                      <p:cBhvr>
                                        <p:cTn id="20" dur="2000"/>
                                        <p:tgtEl>
                                          <p:spTgt spid="8"/>
                                        </p:tgtEl>
                                      </p:cBhvr>
                                    </p:animEffect>
                                  </p:childTnLst>
                                </p:cTn>
                              </p:par>
                              <p:par>
                                <p:cTn id="21" presetID="8"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amond(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2" grpId="0" animBg="1"/>
      <p:bldP spid="1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456369712"/>
              </p:ext>
            </p:extLst>
          </p:nvPr>
        </p:nvGraphicFramePr>
        <p:xfrm>
          <a:off x="0" y="-1"/>
          <a:ext cx="5086350" cy="2264229"/>
        </p:xfrm>
        <a:graphic>
          <a:graphicData uri="http://schemas.openxmlformats.org/drawingml/2006/table">
            <a:tbl>
              <a:tblPr firstRow="1" firstCol="1" bandRow="1">
                <a:tableStyleId>{E8B1032C-EA38-4F05-BA0D-38AFFFC7BED3}</a:tableStyleId>
              </a:tblPr>
              <a:tblGrid>
                <a:gridCol w="2162719"/>
                <a:gridCol w="1450981"/>
                <a:gridCol w="1472650"/>
              </a:tblGrid>
              <a:tr h="251581">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581">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581">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581">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581">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581">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581">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581">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581">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sp>
        <p:nvSpPr>
          <p:cNvPr id="5" name="Rectángulo 4"/>
          <p:cNvSpPr/>
          <p:nvPr/>
        </p:nvSpPr>
        <p:spPr>
          <a:xfrm>
            <a:off x="10230188" y="172656"/>
            <a:ext cx="1774209" cy="49131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sz="1600" b="1" dirty="0"/>
              <a:t>Quehaceres Domésticos</a:t>
            </a:r>
            <a:endParaRPr lang="es-EC" sz="1600" dirty="0"/>
          </a:p>
        </p:txBody>
      </p:sp>
      <p:graphicFrame>
        <p:nvGraphicFramePr>
          <p:cNvPr id="6" name="Objeto 12"/>
          <p:cNvGraphicFramePr>
            <a:graphicFrameLocks/>
          </p:cNvGraphicFramePr>
          <p:nvPr>
            <p:extLst>
              <p:ext uri="{D42A27DB-BD31-4B8C-83A1-F6EECF244321}">
                <p14:modId xmlns:p14="http://schemas.microsoft.com/office/powerpoint/2010/main" val="1014275622"/>
              </p:ext>
            </p:extLst>
          </p:nvPr>
        </p:nvGraphicFramePr>
        <p:xfrm>
          <a:off x="2190876" y="2507814"/>
          <a:ext cx="9813521" cy="4110700"/>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Conector recto de flecha 7"/>
          <p:cNvCxnSpPr/>
          <p:nvPr/>
        </p:nvCxnSpPr>
        <p:spPr>
          <a:xfrm>
            <a:off x="9390743" y="1582057"/>
            <a:ext cx="1132114" cy="91440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 name="Conector recto de flecha 11"/>
          <p:cNvCxnSpPr/>
          <p:nvPr/>
        </p:nvCxnSpPr>
        <p:spPr>
          <a:xfrm>
            <a:off x="9390743" y="1582057"/>
            <a:ext cx="159657" cy="107405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5" name="Elipse 14"/>
          <p:cNvSpPr/>
          <p:nvPr/>
        </p:nvSpPr>
        <p:spPr>
          <a:xfrm>
            <a:off x="10522857" y="2496457"/>
            <a:ext cx="740229" cy="62411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39</a:t>
            </a:r>
            <a:endParaRPr lang="es-EC" dirty="0"/>
          </a:p>
        </p:txBody>
      </p:sp>
      <p:sp>
        <p:nvSpPr>
          <p:cNvPr id="16" name="Elipse 15"/>
          <p:cNvSpPr/>
          <p:nvPr/>
        </p:nvSpPr>
        <p:spPr>
          <a:xfrm>
            <a:off x="9180285" y="2703339"/>
            <a:ext cx="740229" cy="62411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36</a:t>
            </a:r>
            <a:endParaRPr lang="es-EC" dirty="0"/>
          </a:p>
        </p:txBody>
      </p:sp>
      <p:sp>
        <p:nvSpPr>
          <p:cNvPr id="17" name="Rectángulo 16"/>
          <p:cNvSpPr/>
          <p:nvPr/>
        </p:nvSpPr>
        <p:spPr>
          <a:xfrm>
            <a:off x="6037943" y="1150203"/>
            <a:ext cx="3352801" cy="7692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t>19%-17% </a:t>
            </a:r>
          </a:p>
          <a:p>
            <a:pPr algn="ctr"/>
            <a:r>
              <a:rPr lang="es-EC" sz="2400" dirty="0" smtClean="0"/>
              <a:t>DOMINGOS - SABADOS</a:t>
            </a:r>
            <a:endParaRPr lang="es-EC" sz="2400" dirty="0"/>
          </a:p>
        </p:txBody>
      </p:sp>
    </p:spTree>
    <p:extLst>
      <p:ext uri="{BB962C8B-B14F-4D97-AF65-F5344CB8AC3E}">
        <p14:creationId xmlns:p14="http://schemas.microsoft.com/office/powerpoint/2010/main" val="2248375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amond(in)">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plus(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par>
                                <p:cTn id="24" presetID="3" presetClass="entr" presetSubtype="1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5" grpId="0" animBg="1"/>
      <p:bldP spid="16"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431439" y="0"/>
            <a:ext cx="1760561" cy="46402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600" b="1" dirty="0"/>
              <a:t>Voluntariado</a:t>
            </a:r>
            <a:endParaRPr lang="es-EC" sz="1600" dirty="0"/>
          </a:p>
        </p:txBody>
      </p:sp>
      <p:graphicFrame>
        <p:nvGraphicFramePr>
          <p:cNvPr id="5" name="Objeto 13"/>
          <p:cNvGraphicFramePr>
            <a:graphicFrameLocks/>
          </p:cNvGraphicFramePr>
          <p:nvPr>
            <p:extLst>
              <p:ext uri="{D42A27DB-BD31-4B8C-83A1-F6EECF244321}">
                <p14:modId xmlns:p14="http://schemas.microsoft.com/office/powerpoint/2010/main" val="2563461577"/>
              </p:ext>
            </p:extLst>
          </p:nvPr>
        </p:nvGraphicFramePr>
        <p:xfrm>
          <a:off x="3741737" y="2380341"/>
          <a:ext cx="8334149" cy="43397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485267448"/>
              </p:ext>
            </p:extLst>
          </p:nvPr>
        </p:nvGraphicFramePr>
        <p:xfrm>
          <a:off x="0" y="0"/>
          <a:ext cx="5372101" cy="2220687"/>
        </p:xfrm>
        <a:graphic>
          <a:graphicData uri="http://schemas.openxmlformats.org/drawingml/2006/table">
            <a:tbl>
              <a:tblPr firstRow="1" firstCol="1" bandRow="1">
                <a:tableStyleId>{E8B1032C-EA38-4F05-BA0D-38AFFFC7BED3}</a:tableStyleId>
              </a:tblPr>
              <a:tblGrid>
                <a:gridCol w="2284221"/>
                <a:gridCol w="1532497"/>
                <a:gridCol w="1555383"/>
              </a:tblGrid>
              <a:tr h="246743">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6743">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6743">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6743">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6743">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6743">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6743">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6743">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6743">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cxnSp>
        <p:nvCxnSpPr>
          <p:cNvPr id="8" name="Conector recto de flecha 7"/>
          <p:cNvCxnSpPr/>
          <p:nvPr/>
        </p:nvCxnSpPr>
        <p:spPr>
          <a:xfrm>
            <a:off x="9463314" y="1567543"/>
            <a:ext cx="1175657" cy="91440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9" name="Elipse 8"/>
          <p:cNvSpPr/>
          <p:nvPr/>
        </p:nvSpPr>
        <p:spPr>
          <a:xfrm>
            <a:off x="10431439" y="2510971"/>
            <a:ext cx="889704" cy="68217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48</a:t>
            </a:r>
            <a:endParaRPr lang="es-EC" dirty="0"/>
          </a:p>
        </p:txBody>
      </p:sp>
      <p:sp>
        <p:nvSpPr>
          <p:cNvPr id="10" name="Rectángulo 9"/>
          <p:cNvSpPr/>
          <p:nvPr/>
        </p:nvSpPr>
        <p:spPr>
          <a:xfrm>
            <a:off x="8389257" y="827314"/>
            <a:ext cx="2351314" cy="74022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t>23%</a:t>
            </a:r>
          </a:p>
          <a:p>
            <a:pPr algn="ctr"/>
            <a:r>
              <a:rPr lang="es-EC" sz="2400" dirty="0" smtClean="0"/>
              <a:t>DOMINGO</a:t>
            </a:r>
            <a:endParaRPr lang="es-EC" sz="2400" dirty="0"/>
          </a:p>
        </p:txBody>
      </p:sp>
    </p:spTree>
    <p:extLst>
      <p:ext uri="{BB962C8B-B14F-4D97-AF65-F5344CB8AC3E}">
        <p14:creationId xmlns:p14="http://schemas.microsoft.com/office/powerpoint/2010/main" val="2198291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par>
                                <p:cTn id="13" presetID="8"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amond(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232354" y="0"/>
            <a:ext cx="1842447" cy="49131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sz="1600" b="1" dirty="0"/>
              <a:t>Asistir a espectáculos</a:t>
            </a:r>
            <a:endParaRPr lang="es-EC" sz="1600" dirty="0"/>
          </a:p>
        </p:txBody>
      </p:sp>
      <p:graphicFrame>
        <p:nvGraphicFramePr>
          <p:cNvPr id="5" name="Objeto 14"/>
          <p:cNvGraphicFramePr>
            <a:graphicFrameLocks/>
          </p:cNvGraphicFramePr>
          <p:nvPr>
            <p:extLst>
              <p:ext uri="{D42A27DB-BD31-4B8C-83A1-F6EECF244321}">
                <p14:modId xmlns:p14="http://schemas.microsoft.com/office/powerpoint/2010/main" val="878721365"/>
              </p:ext>
            </p:extLst>
          </p:nvPr>
        </p:nvGraphicFramePr>
        <p:xfrm>
          <a:off x="2384001" y="2361929"/>
          <a:ext cx="9212913" cy="43727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969555433"/>
              </p:ext>
            </p:extLst>
          </p:nvPr>
        </p:nvGraphicFramePr>
        <p:xfrm>
          <a:off x="0" y="0"/>
          <a:ext cx="5086350" cy="2194560"/>
        </p:xfrm>
        <a:graphic>
          <a:graphicData uri="http://schemas.openxmlformats.org/drawingml/2006/table">
            <a:tbl>
              <a:tblPr firstRow="1" firstCol="1" bandRow="1">
                <a:tableStyleId>{E8B1032C-EA38-4F05-BA0D-38AFFFC7BED3}</a:tableStyleId>
              </a:tblPr>
              <a:tblGrid>
                <a:gridCol w="2162719"/>
                <a:gridCol w="1450981"/>
                <a:gridCol w="1472650"/>
              </a:tblGrid>
              <a:tr h="240292">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0292">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51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0292">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0292">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0292">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0292">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0292">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0292">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8%</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0292">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cxnSp>
        <p:nvCxnSpPr>
          <p:cNvPr id="8" name="Conector recto de flecha 7"/>
          <p:cNvCxnSpPr/>
          <p:nvPr/>
        </p:nvCxnSpPr>
        <p:spPr>
          <a:xfrm flipH="1">
            <a:off x="4005943" y="1741714"/>
            <a:ext cx="2569028" cy="103051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9" name="Elipse 8"/>
          <p:cNvSpPr/>
          <p:nvPr/>
        </p:nvSpPr>
        <p:spPr>
          <a:xfrm>
            <a:off x="3149600" y="2670629"/>
            <a:ext cx="899886" cy="72571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51</a:t>
            </a:r>
            <a:endParaRPr lang="es-EC" dirty="0"/>
          </a:p>
        </p:txBody>
      </p:sp>
      <p:sp>
        <p:nvSpPr>
          <p:cNvPr id="10" name="Rectángulo 9"/>
          <p:cNvSpPr/>
          <p:nvPr/>
        </p:nvSpPr>
        <p:spPr>
          <a:xfrm>
            <a:off x="6574971" y="1342571"/>
            <a:ext cx="2293257" cy="7982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t>24%</a:t>
            </a:r>
          </a:p>
          <a:p>
            <a:pPr algn="ctr"/>
            <a:r>
              <a:rPr lang="es-EC" sz="2400" dirty="0" smtClean="0"/>
              <a:t>LUNES</a:t>
            </a:r>
            <a:endParaRPr lang="es-EC" sz="2400" dirty="0"/>
          </a:p>
        </p:txBody>
      </p:sp>
    </p:spTree>
    <p:extLst>
      <p:ext uri="{BB962C8B-B14F-4D97-AF65-F5344CB8AC3E}">
        <p14:creationId xmlns:p14="http://schemas.microsoft.com/office/powerpoint/2010/main" val="991979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par>
                                <p:cTn id="13" presetID="8"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amond(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amond(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561040163"/>
              </p:ext>
            </p:extLst>
          </p:nvPr>
        </p:nvGraphicFramePr>
        <p:xfrm>
          <a:off x="140350" y="117478"/>
          <a:ext cx="11889724" cy="6602526"/>
        </p:xfrm>
        <a:graphic>
          <a:graphicData uri="http://schemas.openxmlformats.org/drawingml/2006/table">
            <a:tbl>
              <a:tblPr firstRow="1" firstCol="1" bandRow="1">
                <a:tableStyleId>{08FB837D-C827-4EFA-A057-4D05807E0F7C}</a:tableStyleId>
              </a:tblPr>
              <a:tblGrid>
                <a:gridCol w="1346641"/>
                <a:gridCol w="1815892"/>
                <a:gridCol w="1866622"/>
                <a:gridCol w="767862"/>
                <a:gridCol w="937346"/>
                <a:gridCol w="1247488"/>
                <a:gridCol w="894686"/>
                <a:gridCol w="980004"/>
                <a:gridCol w="993841"/>
                <a:gridCol w="1039342"/>
              </a:tblGrid>
              <a:tr h="285500">
                <a:tc gridSpan="10">
                  <a:txBody>
                    <a:bodyPr/>
                    <a:lstStyle/>
                    <a:p>
                      <a:pPr algn="ctr">
                        <a:lnSpc>
                          <a:spcPct val="107000"/>
                        </a:lnSpc>
                        <a:spcAft>
                          <a:spcPts val="0"/>
                        </a:spcAft>
                      </a:pPr>
                      <a:r>
                        <a:rPr lang="es-EC" sz="1800" dirty="0">
                          <a:effectLst/>
                          <a:latin typeface="Arial" panose="020B0604020202020204" pitchFamily="34" charset="0"/>
                          <a:cs typeface="Arial" panose="020B0604020202020204" pitchFamily="34" charset="0"/>
                        </a:rPr>
                        <a:t>SOLOS</a:t>
                      </a:r>
                      <a:endParaRPr lang="es-EC" sz="1800" dirty="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85500">
                <a:tc>
                  <a:txBody>
                    <a:bodyPr/>
                    <a:lstStyle/>
                    <a:p>
                      <a:pPr algn="l">
                        <a:lnSpc>
                          <a:spcPct val="107000"/>
                        </a:lnSpc>
                      </a:pPr>
                      <a:endParaRPr lang="es-EC" sz="1800">
                        <a:effectLst/>
                        <a:latin typeface="Arial" panose="020B0604020202020204" pitchFamily="34" charset="0"/>
                        <a:cs typeface="Arial" panose="020B0604020202020204" pitchFamily="34" charset="0"/>
                      </a:endParaRPr>
                    </a:p>
                  </a:txBody>
                  <a:tcPr marL="40689" marR="40689" marT="0" marB="0" anchor="b"/>
                </a:tc>
                <a:tc>
                  <a:txBody>
                    <a:bodyPr/>
                    <a:lstStyle/>
                    <a:p>
                      <a:pPr algn="l">
                        <a:lnSpc>
                          <a:spcPct val="107000"/>
                        </a:lnSpc>
                      </a:pPr>
                      <a:endParaRPr lang="es-EC" sz="1800">
                        <a:effectLst/>
                        <a:latin typeface="Arial" panose="020B0604020202020204" pitchFamily="34" charset="0"/>
                        <a:cs typeface="Arial" panose="020B0604020202020204" pitchFamily="34" charset="0"/>
                      </a:endParaRPr>
                    </a:p>
                  </a:txBody>
                  <a:tcPr marL="40689" marR="40689" marT="0" marB="0" anchor="b"/>
                </a:tc>
                <a:tc>
                  <a:txBody>
                    <a:bodyPr/>
                    <a:lstStyle/>
                    <a:p>
                      <a:pPr algn="l">
                        <a:lnSpc>
                          <a:spcPct val="107000"/>
                        </a:lnSpc>
                      </a:pPr>
                      <a:endParaRPr lang="es-EC" sz="1800">
                        <a:effectLst/>
                        <a:latin typeface="Arial" panose="020B0604020202020204" pitchFamily="34" charset="0"/>
                        <a:cs typeface="Arial" panose="020B0604020202020204" pitchFamily="34" charset="0"/>
                      </a:endParaRPr>
                    </a:p>
                  </a:txBody>
                  <a:tcPr marL="40689" marR="40689" marT="0" marB="0" anchor="b"/>
                </a:tc>
                <a:tc gridSpan="7">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días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537692">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porcentaje</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N. estudiantes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actividad</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lunes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martes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miércoles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jueves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viernes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sábado</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domingo</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285500">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24</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51</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LEER</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285500">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21</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44</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DORMIR</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285500">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25</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51</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VER TV</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285500">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19</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40</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DEPORTES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285500">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21</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46</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JUGAR</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285500">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21</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45</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TECNOLOGÍA</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542450">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19</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40</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ESCUCHAR MÚSICA</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285500">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22</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46</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PASEAR</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285500">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19</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39</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IR AL CINE</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1075385">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19</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39</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QUEHACERES DOMÉSTICOS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537692">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23</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48</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VOLUNTARIADO</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806540">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24</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51</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ASISTIR A ESPECTÁCULOS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dirty="0">
                          <a:effectLst/>
                          <a:latin typeface="Arial" panose="020B0604020202020204" pitchFamily="34" charset="0"/>
                          <a:cs typeface="Arial" panose="020B0604020202020204" pitchFamily="34" charset="0"/>
                        </a:rPr>
                        <a:t> </a:t>
                      </a:r>
                      <a:endParaRPr lang="es-EC" sz="1800" dirty="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bl>
          </a:graphicData>
        </a:graphic>
      </p:graphicFrame>
      <p:sp>
        <p:nvSpPr>
          <p:cNvPr id="2" name="Flecha abajo 1"/>
          <p:cNvSpPr/>
          <p:nvPr/>
        </p:nvSpPr>
        <p:spPr>
          <a:xfrm rot="2181284">
            <a:off x="1137319" y="1225880"/>
            <a:ext cx="571500" cy="7432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Flecha abajo 4"/>
          <p:cNvSpPr/>
          <p:nvPr/>
        </p:nvSpPr>
        <p:spPr>
          <a:xfrm rot="2181284">
            <a:off x="4418682" y="1225880"/>
            <a:ext cx="571500" cy="7432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Flecha abajo 6"/>
          <p:cNvSpPr/>
          <p:nvPr/>
        </p:nvSpPr>
        <p:spPr>
          <a:xfrm rot="2181284">
            <a:off x="8668134" y="1183230"/>
            <a:ext cx="427607" cy="7432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a:off x="5257800" y="4743450"/>
            <a:ext cx="5743575" cy="88582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s-EC" dirty="0" smtClean="0">
                <a:latin typeface="Arial" panose="020B0604020202020204" pitchFamily="34" charset="0"/>
                <a:cs typeface="Arial" panose="020B0604020202020204" pitchFamily="34" charset="0"/>
              </a:rPr>
              <a:t>Las </a:t>
            </a:r>
            <a:r>
              <a:rPr lang="es-EC" dirty="0">
                <a:latin typeface="Arial" panose="020B0604020202020204" pitchFamily="34" charset="0"/>
                <a:cs typeface="Arial" panose="020B0604020202020204" pitchFamily="34" charset="0"/>
              </a:rPr>
              <a:t>actividades activas se las realizan los fines de semana incluyendo el viernes.</a:t>
            </a:r>
          </a:p>
        </p:txBody>
      </p:sp>
      <p:sp>
        <p:nvSpPr>
          <p:cNvPr id="6" name="Rectángulo 5"/>
          <p:cNvSpPr/>
          <p:nvPr/>
        </p:nvSpPr>
        <p:spPr>
          <a:xfrm>
            <a:off x="6000750" y="5743575"/>
            <a:ext cx="5000625" cy="88582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s-EC" dirty="0">
                <a:latin typeface="Arial" panose="020B0604020202020204" pitchFamily="34" charset="0"/>
                <a:cs typeface="Arial" panose="020B0604020202020204" pitchFamily="34" charset="0"/>
              </a:rPr>
              <a:t>las actividades pasivas son realizadas entre semana en porcentajes que varían del 25% al 19%</a:t>
            </a:r>
            <a:endParaRPr lang="es-EC"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6411" y="1902274"/>
            <a:ext cx="2177414" cy="2726876"/>
          </a:xfrm>
          <a:prstGeom prst="rect">
            <a:avLst/>
          </a:prstGeom>
        </p:spPr>
      </p:pic>
    </p:spTree>
    <p:extLst>
      <p:ext uri="{BB962C8B-B14F-4D97-AF65-F5344CB8AC3E}">
        <p14:creationId xmlns:p14="http://schemas.microsoft.com/office/powerpoint/2010/main" val="2990382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amond(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3"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4" y="2160589"/>
            <a:ext cx="9281054" cy="3880773"/>
          </a:xfrm>
        </p:spPr>
        <p:txBody>
          <a:bodyPr>
            <a:normAutofit/>
          </a:bodyPr>
          <a:lstStyle/>
          <a:p>
            <a:r>
              <a:rPr lang="es-ES" sz="3600" dirty="0" smtClean="0">
                <a:latin typeface="Arial" panose="020B0604020202020204" pitchFamily="34" charset="0"/>
                <a:cs typeface="Arial" panose="020B0604020202020204" pitchFamily="34" charset="0"/>
              </a:rPr>
              <a:t>4. ¿Cuándo </a:t>
            </a:r>
            <a:r>
              <a:rPr lang="es-ES" sz="3600" dirty="0">
                <a:latin typeface="Arial" panose="020B0604020202020204" pitchFamily="34" charset="0"/>
                <a:cs typeface="Arial" panose="020B0604020202020204" pitchFamily="34" charset="0"/>
              </a:rPr>
              <a:t>está acompañado que días de la semana realiza las siguientes actividades? </a:t>
            </a:r>
            <a:endParaRPr lang="es-EC"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6834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965588" y="131928"/>
            <a:ext cx="1451211" cy="53572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sz="2800" b="1" dirty="0">
                <a:latin typeface="Arial" panose="020B0604020202020204" pitchFamily="34" charset="0"/>
                <a:cs typeface="Arial" panose="020B0604020202020204" pitchFamily="34" charset="0"/>
              </a:rPr>
              <a:t>Leer</a:t>
            </a:r>
            <a:endParaRPr lang="es-EC" sz="2800" dirty="0">
              <a:latin typeface="Arial" panose="020B0604020202020204" pitchFamily="34" charset="0"/>
              <a:cs typeface="Arial" panose="020B0604020202020204" pitchFamily="34" charset="0"/>
            </a:endParaRPr>
          </a:p>
        </p:txBody>
      </p:sp>
      <p:sp>
        <p:nvSpPr>
          <p:cNvPr id="14" name="Rectángulo 13"/>
          <p:cNvSpPr/>
          <p:nvPr/>
        </p:nvSpPr>
        <p:spPr>
          <a:xfrm>
            <a:off x="7035394" y="1500188"/>
            <a:ext cx="2495670" cy="74295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400" dirty="0" smtClean="0"/>
              <a:t>19%  LUNES</a:t>
            </a:r>
          </a:p>
        </p:txBody>
      </p:sp>
      <p:graphicFrame>
        <p:nvGraphicFramePr>
          <p:cNvPr id="2" name="Tabla 1"/>
          <p:cNvGraphicFramePr>
            <a:graphicFrameLocks noGrp="1"/>
          </p:cNvGraphicFramePr>
          <p:nvPr>
            <p:extLst>
              <p:ext uri="{D42A27DB-BD31-4B8C-83A1-F6EECF244321}">
                <p14:modId xmlns:p14="http://schemas.microsoft.com/office/powerpoint/2010/main" val="559440730"/>
              </p:ext>
            </p:extLst>
          </p:nvPr>
        </p:nvGraphicFramePr>
        <p:xfrm>
          <a:off x="0" y="0"/>
          <a:ext cx="5100638" cy="2243142"/>
        </p:xfrm>
        <a:graphic>
          <a:graphicData uri="http://schemas.openxmlformats.org/drawingml/2006/table">
            <a:tbl>
              <a:tblPr firstRow="1" firstCol="1" bandRow="1">
                <a:tableStyleId>{E8B1032C-EA38-4F05-BA0D-38AFFFC7BED3}</a:tableStyleId>
              </a:tblPr>
              <a:tblGrid>
                <a:gridCol w="2168795"/>
                <a:gridCol w="1455057"/>
                <a:gridCol w="1476786"/>
              </a:tblGrid>
              <a:tr h="249238">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9238">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9238">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9238">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9238">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9238">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9238">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9238">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9238">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graphicFrame>
        <p:nvGraphicFramePr>
          <p:cNvPr id="11" name="Objeto 15"/>
          <p:cNvGraphicFramePr>
            <a:graphicFrameLocks/>
          </p:cNvGraphicFramePr>
          <p:nvPr>
            <p:extLst>
              <p:ext uri="{D42A27DB-BD31-4B8C-83A1-F6EECF244321}">
                <p14:modId xmlns:p14="http://schemas.microsoft.com/office/powerpoint/2010/main" val="1498670053"/>
              </p:ext>
            </p:extLst>
          </p:nvPr>
        </p:nvGraphicFramePr>
        <p:xfrm>
          <a:off x="1692275" y="2611274"/>
          <a:ext cx="10311039" cy="4079812"/>
        </p:xfrm>
        <a:graphic>
          <a:graphicData uri="http://schemas.openxmlformats.org/drawingml/2006/chart">
            <c:chart xmlns:c="http://schemas.openxmlformats.org/drawingml/2006/chart" xmlns:r="http://schemas.openxmlformats.org/officeDocument/2006/relationships" r:id="rId2"/>
          </a:graphicData>
        </a:graphic>
      </p:graphicFrame>
      <p:sp>
        <p:nvSpPr>
          <p:cNvPr id="3" name="Elipse 2"/>
          <p:cNvSpPr/>
          <p:nvPr/>
        </p:nvSpPr>
        <p:spPr>
          <a:xfrm>
            <a:off x="2888343" y="2569029"/>
            <a:ext cx="667657" cy="5805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40</a:t>
            </a:r>
            <a:endParaRPr lang="es-EC" dirty="0"/>
          </a:p>
        </p:txBody>
      </p:sp>
      <p:cxnSp>
        <p:nvCxnSpPr>
          <p:cNvPr id="12" name="Conector recto de flecha 11"/>
          <p:cNvCxnSpPr>
            <a:stCxn id="14" idx="1"/>
          </p:cNvCxnSpPr>
          <p:nvPr/>
        </p:nvCxnSpPr>
        <p:spPr>
          <a:xfrm flipH="1">
            <a:off x="3556000" y="1871663"/>
            <a:ext cx="3479394" cy="81348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472187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par>
                                <p:cTn id="13" presetID="8"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amond(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Graphic spid="11" grpId="0">
        <p:bldAsOne/>
      </p:bldGraphic>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058401" y="179038"/>
            <a:ext cx="1883392" cy="367637"/>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b="1"/>
              <a:t>Dormir (siesta)</a:t>
            </a:r>
            <a:endParaRPr lang="es-EC"/>
          </a:p>
        </p:txBody>
      </p:sp>
      <p:sp>
        <p:nvSpPr>
          <p:cNvPr id="13" name="Rectángulo 12"/>
          <p:cNvSpPr/>
          <p:nvPr/>
        </p:nvSpPr>
        <p:spPr>
          <a:xfrm>
            <a:off x="7102863" y="885371"/>
            <a:ext cx="3077029" cy="8273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sz="2400" dirty="0"/>
              <a:t>2</a:t>
            </a:r>
            <a:r>
              <a:rPr lang="es-EC" sz="2400" smtClean="0"/>
              <a:t>8</a:t>
            </a:r>
            <a:r>
              <a:rPr lang="es-EC" sz="2400" dirty="0" smtClean="0"/>
              <a:t>%</a:t>
            </a:r>
          </a:p>
          <a:p>
            <a:pPr algn="ctr"/>
            <a:r>
              <a:rPr lang="es-EC" sz="2400" dirty="0" smtClean="0"/>
              <a:t>SÁBADOS</a:t>
            </a:r>
          </a:p>
        </p:txBody>
      </p:sp>
      <p:graphicFrame>
        <p:nvGraphicFramePr>
          <p:cNvPr id="10" name="Objeto 16"/>
          <p:cNvGraphicFramePr>
            <a:graphicFrameLocks/>
          </p:cNvGraphicFramePr>
          <p:nvPr>
            <p:extLst>
              <p:ext uri="{D42A27DB-BD31-4B8C-83A1-F6EECF244321}">
                <p14:modId xmlns:p14="http://schemas.microsoft.com/office/powerpoint/2010/main" val="3028107250"/>
              </p:ext>
            </p:extLst>
          </p:nvPr>
        </p:nvGraphicFramePr>
        <p:xfrm>
          <a:off x="3163596" y="2787856"/>
          <a:ext cx="9028404" cy="39467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a 1"/>
          <p:cNvGraphicFramePr>
            <a:graphicFrameLocks noGrp="1"/>
          </p:cNvGraphicFramePr>
          <p:nvPr>
            <p:extLst>
              <p:ext uri="{D42A27DB-BD31-4B8C-83A1-F6EECF244321}">
                <p14:modId xmlns:p14="http://schemas.microsoft.com/office/powerpoint/2010/main" val="1818662244"/>
              </p:ext>
            </p:extLst>
          </p:nvPr>
        </p:nvGraphicFramePr>
        <p:xfrm>
          <a:off x="0" y="-1"/>
          <a:ext cx="5072063" cy="2264229"/>
        </p:xfrm>
        <a:graphic>
          <a:graphicData uri="http://schemas.openxmlformats.org/drawingml/2006/table">
            <a:tbl>
              <a:tblPr firstRow="1" firstCol="1" bandRow="1">
                <a:tableStyleId>{E8B1032C-EA38-4F05-BA0D-38AFFFC7BED3}</a:tableStyleId>
              </a:tblPr>
              <a:tblGrid>
                <a:gridCol w="2156645"/>
                <a:gridCol w="1446905"/>
                <a:gridCol w="1468513"/>
              </a:tblGrid>
              <a:tr h="251581">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581">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581">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581">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581">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581">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15%</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581">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58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581">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581">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cxnSp>
        <p:nvCxnSpPr>
          <p:cNvPr id="7" name="Conector recto de flecha 6"/>
          <p:cNvCxnSpPr>
            <a:stCxn id="13" idx="2"/>
          </p:cNvCxnSpPr>
          <p:nvPr/>
        </p:nvCxnSpPr>
        <p:spPr>
          <a:xfrm>
            <a:off x="8641378" y="1712684"/>
            <a:ext cx="763879" cy="104503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9" name="Elipse 8"/>
          <p:cNvSpPr/>
          <p:nvPr/>
        </p:nvSpPr>
        <p:spPr>
          <a:xfrm>
            <a:off x="9245600" y="2757714"/>
            <a:ext cx="934292" cy="78377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58</a:t>
            </a:r>
            <a:endParaRPr lang="es-EC" dirty="0"/>
          </a:p>
        </p:txBody>
      </p:sp>
    </p:spTree>
    <p:extLst>
      <p:ext uri="{BB962C8B-B14F-4D97-AF65-F5344CB8AC3E}">
        <p14:creationId xmlns:p14="http://schemas.microsoft.com/office/powerpoint/2010/main" val="2060567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plus(in)">
                                      <p:cBhvr>
                                        <p:cTn id="12" dur="2000"/>
                                        <p:tgtEl>
                                          <p:spTgt spid="9"/>
                                        </p:tgtEl>
                                      </p:cBhvr>
                                    </p:animEffect>
                                  </p:childTnLst>
                                </p:cTn>
                              </p:par>
                              <p:par>
                                <p:cTn id="13" presetID="1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plus(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plus(in)">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10" grpId="0">
        <p:bldAsOne/>
      </p:bldGraphic>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1250304" y="101167"/>
            <a:ext cx="941696" cy="45037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b="1"/>
              <a:t>Ver Tv.</a:t>
            </a:r>
            <a:endParaRPr lang="es-EC"/>
          </a:p>
        </p:txBody>
      </p:sp>
      <p:sp>
        <p:nvSpPr>
          <p:cNvPr id="12" name="Rectángulo 11"/>
          <p:cNvSpPr/>
          <p:nvPr/>
        </p:nvSpPr>
        <p:spPr>
          <a:xfrm>
            <a:off x="7323323" y="268297"/>
            <a:ext cx="3077028" cy="102347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t>36%</a:t>
            </a:r>
          </a:p>
          <a:p>
            <a:pPr algn="ctr"/>
            <a:r>
              <a:rPr lang="es-EC" sz="2400" dirty="0" smtClean="0"/>
              <a:t> VIERNES </a:t>
            </a:r>
          </a:p>
          <a:p>
            <a:pPr algn="ctr"/>
            <a:r>
              <a:rPr lang="es-EC" sz="2400" dirty="0" smtClean="0"/>
              <a:t>SABADO</a:t>
            </a:r>
          </a:p>
        </p:txBody>
      </p:sp>
      <p:graphicFrame>
        <p:nvGraphicFramePr>
          <p:cNvPr id="9" name="Objeto 17"/>
          <p:cNvGraphicFramePr>
            <a:graphicFrameLocks/>
          </p:cNvGraphicFramePr>
          <p:nvPr>
            <p:extLst>
              <p:ext uri="{D42A27DB-BD31-4B8C-83A1-F6EECF244321}">
                <p14:modId xmlns:p14="http://schemas.microsoft.com/office/powerpoint/2010/main" val="4017254188"/>
              </p:ext>
            </p:extLst>
          </p:nvPr>
        </p:nvGraphicFramePr>
        <p:xfrm>
          <a:off x="2927561" y="2407746"/>
          <a:ext cx="9264439" cy="42833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a 1"/>
          <p:cNvGraphicFramePr>
            <a:graphicFrameLocks noGrp="1"/>
          </p:cNvGraphicFramePr>
          <p:nvPr>
            <p:extLst>
              <p:ext uri="{D42A27DB-BD31-4B8C-83A1-F6EECF244321}">
                <p14:modId xmlns:p14="http://schemas.microsoft.com/office/powerpoint/2010/main" val="14810244"/>
              </p:ext>
            </p:extLst>
          </p:nvPr>
        </p:nvGraphicFramePr>
        <p:xfrm>
          <a:off x="0" y="1"/>
          <a:ext cx="5686424" cy="2343152"/>
        </p:xfrm>
        <a:graphic>
          <a:graphicData uri="http://schemas.openxmlformats.org/drawingml/2006/table">
            <a:tbl>
              <a:tblPr firstRow="1" firstCol="1" bandRow="1">
                <a:tableStyleId>{E8B1032C-EA38-4F05-BA0D-38AFFFC7BED3}</a:tableStyleId>
              </a:tblPr>
              <a:tblGrid>
                <a:gridCol w="2417872"/>
                <a:gridCol w="1622163"/>
                <a:gridCol w="1646389"/>
              </a:tblGrid>
              <a:tr h="251705">
                <a:tc>
                  <a:txBody>
                    <a:bodyPr/>
                    <a:lstStyle/>
                    <a:p>
                      <a:pPr algn="ctr">
                        <a:spcAft>
                          <a:spcPts val="0"/>
                        </a:spcAft>
                      </a:pPr>
                      <a:r>
                        <a:rPr lang="es-ES" sz="1600">
                          <a:effectLst/>
                          <a:latin typeface="Arial" panose="020B0604020202020204" pitchFamily="34" charset="0"/>
                          <a:cs typeface="Arial" panose="020B0604020202020204" pitchFamily="34" charset="0"/>
                        </a:rPr>
                        <a:t>ALTERNATIVAS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705">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705">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705">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705">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705">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705">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329512">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1705">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cxnSp>
        <p:nvCxnSpPr>
          <p:cNvPr id="7" name="Conector recto de flecha 6"/>
          <p:cNvCxnSpPr/>
          <p:nvPr/>
        </p:nvCxnSpPr>
        <p:spPr>
          <a:xfrm>
            <a:off x="8861837" y="1291771"/>
            <a:ext cx="717592" cy="121920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4" name="Conector recto de flecha 13"/>
          <p:cNvCxnSpPr/>
          <p:nvPr/>
        </p:nvCxnSpPr>
        <p:spPr>
          <a:xfrm flipH="1">
            <a:off x="8405345" y="1291771"/>
            <a:ext cx="456492" cy="129881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3" name="Elipse 2"/>
          <p:cNvSpPr/>
          <p:nvPr/>
        </p:nvSpPr>
        <p:spPr>
          <a:xfrm>
            <a:off x="8124945" y="2590583"/>
            <a:ext cx="736892" cy="50980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36</a:t>
            </a:r>
            <a:endParaRPr lang="es-EC" dirty="0"/>
          </a:p>
        </p:txBody>
      </p:sp>
      <p:sp>
        <p:nvSpPr>
          <p:cNvPr id="10" name="Elipse 9"/>
          <p:cNvSpPr/>
          <p:nvPr/>
        </p:nvSpPr>
        <p:spPr>
          <a:xfrm>
            <a:off x="9252795" y="2510972"/>
            <a:ext cx="736892" cy="50980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36</a:t>
            </a:r>
            <a:endParaRPr lang="es-EC" dirty="0"/>
          </a:p>
        </p:txBody>
      </p:sp>
    </p:spTree>
    <p:extLst>
      <p:ext uri="{BB962C8B-B14F-4D97-AF65-F5344CB8AC3E}">
        <p14:creationId xmlns:p14="http://schemas.microsoft.com/office/powerpoint/2010/main" val="1409115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anim calcmode="lin" valueType="num">
                                      <p:cBhvr>
                                        <p:cTn id="18" dur="2000" fill="hold"/>
                                        <p:tgtEl>
                                          <p:spTgt spid="10"/>
                                        </p:tgtEl>
                                        <p:attrNameLst>
                                          <p:attrName>ppt_w</p:attrName>
                                        </p:attrNameLst>
                                      </p:cBhvr>
                                      <p:tavLst>
                                        <p:tav tm="0" fmla="#ppt_w*sin(2.5*pi*$)">
                                          <p:val>
                                            <p:fltVal val="0"/>
                                          </p:val>
                                        </p:tav>
                                        <p:tav tm="100000">
                                          <p:val>
                                            <p:fltVal val="1"/>
                                          </p:val>
                                        </p:tav>
                                      </p:tavLst>
                                    </p:anim>
                                    <p:anim calcmode="lin" valueType="num">
                                      <p:cBhvr>
                                        <p:cTn id="19" dur="2000" fill="hold"/>
                                        <p:tgtEl>
                                          <p:spTgt spid="10"/>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anim calcmode="lin" valueType="num">
                                      <p:cBhvr>
                                        <p:cTn id="23" dur="2000" fill="hold"/>
                                        <p:tgtEl>
                                          <p:spTgt spid="7"/>
                                        </p:tgtEl>
                                        <p:attrNameLst>
                                          <p:attrName>ppt_w</p:attrName>
                                        </p:attrNameLst>
                                      </p:cBhvr>
                                      <p:tavLst>
                                        <p:tav tm="0" fmla="#ppt_w*sin(2.5*pi*$)">
                                          <p:val>
                                            <p:fltVal val="0"/>
                                          </p:val>
                                        </p:tav>
                                        <p:tav tm="100000">
                                          <p:val>
                                            <p:fltVal val="1"/>
                                          </p:val>
                                        </p:tav>
                                      </p:tavLst>
                                    </p:anim>
                                    <p:anim calcmode="lin" valueType="num">
                                      <p:cBhvr>
                                        <p:cTn id="24" dur="2000" fill="hold"/>
                                        <p:tgtEl>
                                          <p:spTgt spid="7"/>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anim calcmode="lin" valueType="num">
                                      <p:cBhvr>
                                        <p:cTn id="28" dur="2000" fill="hold"/>
                                        <p:tgtEl>
                                          <p:spTgt spid="14"/>
                                        </p:tgtEl>
                                        <p:attrNameLst>
                                          <p:attrName>ppt_w</p:attrName>
                                        </p:attrNameLst>
                                      </p:cBhvr>
                                      <p:tavLst>
                                        <p:tav tm="0" fmla="#ppt_w*sin(2.5*pi*$)">
                                          <p:val>
                                            <p:fltVal val="0"/>
                                          </p:val>
                                        </p:tav>
                                        <p:tav tm="100000">
                                          <p:val>
                                            <p:fltVal val="1"/>
                                          </p:val>
                                        </p:tav>
                                      </p:tavLst>
                                    </p:anim>
                                    <p:anim calcmode="lin" valueType="num">
                                      <p:cBhvr>
                                        <p:cTn id="2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plus(in)">
                                      <p:cBhvr>
                                        <p:cTn id="3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Graphic spid="9" grpId="0">
        <p:bldAsOne/>
      </p:bldGraphic>
      <p:bldP spid="3"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990997" y="134095"/>
            <a:ext cx="1201003" cy="39578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b="1"/>
              <a:t>Deportes</a:t>
            </a:r>
            <a:endParaRPr lang="es-EC"/>
          </a:p>
        </p:txBody>
      </p:sp>
      <p:sp>
        <p:nvSpPr>
          <p:cNvPr id="13" name="Rectángulo 12"/>
          <p:cNvSpPr/>
          <p:nvPr/>
        </p:nvSpPr>
        <p:spPr>
          <a:xfrm>
            <a:off x="6872515" y="725716"/>
            <a:ext cx="3018972" cy="5225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t>20% VIERNES </a:t>
            </a:r>
          </a:p>
        </p:txBody>
      </p:sp>
      <p:graphicFrame>
        <p:nvGraphicFramePr>
          <p:cNvPr id="9" name="Objeto 18"/>
          <p:cNvGraphicFramePr>
            <a:graphicFrameLocks/>
          </p:cNvGraphicFramePr>
          <p:nvPr>
            <p:extLst>
              <p:ext uri="{D42A27DB-BD31-4B8C-83A1-F6EECF244321}">
                <p14:modId xmlns:p14="http://schemas.microsoft.com/office/powerpoint/2010/main" val="3602326388"/>
              </p:ext>
            </p:extLst>
          </p:nvPr>
        </p:nvGraphicFramePr>
        <p:xfrm>
          <a:off x="1645747" y="2191099"/>
          <a:ext cx="10357567" cy="44854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a 1"/>
          <p:cNvGraphicFramePr>
            <a:graphicFrameLocks noGrp="1"/>
          </p:cNvGraphicFramePr>
          <p:nvPr>
            <p:extLst>
              <p:ext uri="{D42A27DB-BD31-4B8C-83A1-F6EECF244321}">
                <p14:modId xmlns:p14="http://schemas.microsoft.com/office/powerpoint/2010/main" val="2097137475"/>
              </p:ext>
            </p:extLst>
          </p:nvPr>
        </p:nvGraphicFramePr>
        <p:xfrm>
          <a:off x="36286" y="-25039"/>
          <a:ext cx="5421539" cy="2194560"/>
        </p:xfrm>
        <a:graphic>
          <a:graphicData uri="http://schemas.openxmlformats.org/drawingml/2006/table">
            <a:tbl>
              <a:tblPr firstRow="1" firstCol="1" bandRow="1">
                <a:tableStyleId>{E8B1032C-EA38-4F05-BA0D-38AFFFC7BED3}</a:tableStyleId>
              </a:tblPr>
              <a:tblGrid>
                <a:gridCol w="2305242"/>
                <a:gridCol w="1546600"/>
                <a:gridCol w="1569697"/>
              </a:tblGrid>
              <a:tr h="238236">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8236">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8236">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8236">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8236">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8236">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8236">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8236">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8236">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sp>
        <p:nvSpPr>
          <p:cNvPr id="3" name="Elipse 2"/>
          <p:cNvSpPr/>
          <p:nvPr/>
        </p:nvSpPr>
        <p:spPr>
          <a:xfrm>
            <a:off x="7829550" y="2057400"/>
            <a:ext cx="742950" cy="7429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43</a:t>
            </a:r>
            <a:endParaRPr lang="es-EC" dirty="0"/>
          </a:p>
        </p:txBody>
      </p:sp>
      <p:sp>
        <p:nvSpPr>
          <p:cNvPr id="7" name="Elipse 6"/>
          <p:cNvSpPr/>
          <p:nvPr/>
        </p:nvSpPr>
        <p:spPr>
          <a:xfrm>
            <a:off x="6501040" y="2238375"/>
            <a:ext cx="742950" cy="7429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41</a:t>
            </a:r>
            <a:endParaRPr lang="es-EC" dirty="0"/>
          </a:p>
        </p:txBody>
      </p:sp>
      <p:cxnSp>
        <p:nvCxnSpPr>
          <p:cNvPr id="6" name="Conector recto de flecha 5"/>
          <p:cNvCxnSpPr>
            <a:stCxn id="13" idx="2"/>
            <a:endCxn id="3" idx="0"/>
          </p:cNvCxnSpPr>
          <p:nvPr/>
        </p:nvCxnSpPr>
        <p:spPr>
          <a:xfrm flipH="1">
            <a:off x="8201025" y="1248230"/>
            <a:ext cx="180976" cy="80917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0" name="Conector recto de flecha 9"/>
          <p:cNvCxnSpPr>
            <a:stCxn id="13" idx="2"/>
            <a:endCxn id="7" idx="0"/>
          </p:cNvCxnSpPr>
          <p:nvPr/>
        </p:nvCxnSpPr>
        <p:spPr>
          <a:xfrm flipH="1">
            <a:off x="6872515" y="1248230"/>
            <a:ext cx="1509486" cy="99014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064851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plus(in)">
                                      <p:cBhvr>
                                        <p:cTn id="25" dur="2000"/>
                                        <p:tgtEl>
                                          <p:spTgt spid="6"/>
                                        </p:tgtEl>
                                      </p:cBhvr>
                                    </p:animEffect>
                                  </p:childTnLst>
                                </p:cTn>
                              </p:par>
                              <p:par>
                                <p:cTn id="26" presetID="13" presetClass="entr" presetSubtype="16"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plus(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plus(in)">
                                      <p:cBhvr>
                                        <p:cTn id="3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9" grpId="0">
        <p:bldAsOne/>
      </p:bldGraphic>
      <p:bldP spid="3"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690563"/>
          </a:xfrm>
        </p:spPr>
        <p:txBody>
          <a:bodyPr/>
          <a:lstStyle/>
          <a:p>
            <a:pPr algn="ctr"/>
            <a:r>
              <a:rPr lang="es-EC" dirty="0" smtClean="0">
                <a:latin typeface="Arial" panose="020B0604020202020204" pitchFamily="34" charset="0"/>
                <a:cs typeface="Arial" panose="020B0604020202020204" pitchFamily="34" charset="0"/>
              </a:rPr>
              <a:t>Introducción</a:t>
            </a:r>
            <a:endParaRPr lang="es-EC"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677333" y="1428751"/>
            <a:ext cx="9638242" cy="4612612"/>
          </a:xfrm>
        </p:spPr>
        <p:txBody>
          <a:bodyPr>
            <a:normAutofit lnSpcReduction="10000"/>
          </a:bodyPr>
          <a:lstStyle/>
          <a:p>
            <a:pPr algn="just"/>
            <a:r>
              <a:rPr lang="es-ES" sz="3000" dirty="0">
                <a:latin typeface="Arial" panose="020B0604020202020204" pitchFamily="34" charset="0"/>
                <a:cs typeface="Arial" panose="020B0604020202020204" pitchFamily="34" charset="0"/>
              </a:rPr>
              <a:t>El adecuado uso del tiempo libre destinado para actividades fuera de la cotidianidad es muy importante pues incide directamente en los estilos de vida a los que se adapta la persona y acostumbra llevar.  </a:t>
            </a:r>
            <a:endParaRPr lang="es-ES" sz="3000" dirty="0" smtClean="0">
              <a:latin typeface="Arial" panose="020B0604020202020204" pitchFamily="34" charset="0"/>
              <a:cs typeface="Arial" panose="020B0604020202020204" pitchFamily="34" charset="0"/>
            </a:endParaRPr>
          </a:p>
          <a:p>
            <a:pPr marL="0" indent="0" algn="just">
              <a:buNone/>
            </a:pPr>
            <a:endParaRPr lang="es-ES" sz="3000" dirty="0" smtClean="0">
              <a:latin typeface="Arial" panose="020B0604020202020204" pitchFamily="34" charset="0"/>
              <a:cs typeface="Arial" panose="020B0604020202020204" pitchFamily="34" charset="0"/>
            </a:endParaRPr>
          </a:p>
          <a:p>
            <a:pPr algn="just"/>
            <a:r>
              <a:rPr lang="es-ES" sz="3000" dirty="0" smtClean="0">
                <a:latin typeface="Arial" panose="020B0604020202020204" pitchFamily="34" charset="0"/>
                <a:cs typeface="Arial" panose="020B0604020202020204" pitchFamily="34" charset="0"/>
              </a:rPr>
              <a:t>Sin </a:t>
            </a:r>
            <a:r>
              <a:rPr lang="es-ES" sz="3000" dirty="0">
                <a:latin typeface="Arial" panose="020B0604020202020204" pitchFamily="34" charset="0"/>
                <a:cs typeface="Arial" panose="020B0604020202020204" pitchFamily="34" charset="0"/>
              </a:rPr>
              <a:t>embargo la poca o nula educación sobre esta materia hace que las personas  no disfruten al máximo del tiempo </a:t>
            </a:r>
            <a:r>
              <a:rPr lang="es-ES" sz="3000" dirty="0" smtClean="0">
                <a:latin typeface="Arial" panose="020B0604020202020204" pitchFamily="34" charset="0"/>
                <a:cs typeface="Arial" panose="020B0604020202020204" pitchFamily="34" charset="0"/>
              </a:rPr>
              <a:t>libre</a:t>
            </a:r>
            <a:r>
              <a:rPr lang="es-ES" sz="3000" dirty="0">
                <a:latin typeface="Arial" panose="020B0604020202020204" pitchFamily="34" charset="0"/>
                <a:cs typeface="Arial" panose="020B0604020202020204" pitchFamily="34" charset="0"/>
              </a:rPr>
              <a:t>.</a:t>
            </a:r>
            <a:endParaRPr lang="es-ES" sz="3000" dirty="0" smtClean="0">
              <a:latin typeface="Arial" panose="020B0604020202020204" pitchFamily="34" charset="0"/>
              <a:cs typeface="Arial" panose="020B0604020202020204" pitchFamily="34" charset="0"/>
            </a:endParaRPr>
          </a:p>
          <a:p>
            <a:pPr marL="0" indent="0" algn="r">
              <a:buNone/>
            </a:pPr>
            <a:r>
              <a:rPr lang="es-ES" dirty="0" smtClean="0"/>
              <a:t>(p. 125).  Castro, (2002).</a:t>
            </a:r>
            <a:endParaRPr lang="es-EC" dirty="0"/>
          </a:p>
          <a:p>
            <a:pPr algn="just"/>
            <a:endParaRPr lang="es-EC" dirty="0"/>
          </a:p>
        </p:txBody>
      </p:sp>
    </p:spTree>
    <p:extLst>
      <p:ext uri="{BB962C8B-B14F-4D97-AF65-F5344CB8AC3E}">
        <p14:creationId xmlns:p14="http://schemas.microsoft.com/office/powerpoint/2010/main" val="314075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14"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15" dur="1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linds(horizont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linds(horizont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551886" y="0"/>
            <a:ext cx="1640114" cy="74022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sz="2400" b="1" dirty="0"/>
              <a:t>Jugar</a:t>
            </a:r>
            <a:endParaRPr lang="es-EC" sz="2400" dirty="0"/>
          </a:p>
        </p:txBody>
      </p:sp>
      <p:sp>
        <p:nvSpPr>
          <p:cNvPr id="10" name="Rectángulo 9"/>
          <p:cNvSpPr/>
          <p:nvPr/>
        </p:nvSpPr>
        <p:spPr>
          <a:xfrm>
            <a:off x="7380514" y="1045029"/>
            <a:ext cx="2133600" cy="6676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t>19% JUEVES</a:t>
            </a:r>
          </a:p>
        </p:txBody>
      </p:sp>
      <p:graphicFrame>
        <p:nvGraphicFramePr>
          <p:cNvPr id="2" name="Tabla 1"/>
          <p:cNvGraphicFramePr>
            <a:graphicFrameLocks noGrp="1"/>
          </p:cNvGraphicFramePr>
          <p:nvPr>
            <p:extLst>
              <p:ext uri="{D42A27DB-BD31-4B8C-83A1-F6EECF244321}">
                <p14:modId xmlns:p14="http://schemas.microsoft.com/office/powerpoint/2010/main" val="1128800571"/>
              </p:ext>
            </p:extLst>
          </p:nvPr>
        </p:nvGraphicFramePr>
        <p:xfrm>
          <a:off x="-1" y="0"/>
          <a:ext cx="5072064" cy="2280637"/>
        </p:xfrm>
        <a:graphic>
          <a:graphicData uri="http://schemas.openxmlformats.org/drawingml/2006/table">
            <a:tbl>
              <a:tblPr firstRow="1" firstCol="1" bandRow="1">
                <a:tableStyleId>{E8B1032C-EA38-4F05-BA0D-38AFFFC7BED3}</a:tableStyleId>
              </a:tblPr>
              <a:tblGrid>
                <a:gridCol w="2156645"/>
                <a:gridCol w="1446906"/>
                <a:gridCol w="1468513"/>
              </a:tblGrid>
              <a:tr h="241944">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5622">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5622">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5622">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5622">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5622">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5622">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5622">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7443">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graphicFrame>
        <p:nvGraphicFramePr>
          <p:cNvPr id="11" name="Objeto 19"/>
          <p:cNvGraphicFramePr>
            <a:graphicFrameLocks/>
          </p:cNvGraphicFramePr>
          <p:nvPr>
            <p:extLst>
              <p:ext uri="{D42A27DB-BD31-4B8C-83A1-F6EECF244321}">
                <p14:modId xmlns:p14="http://schemas.microsoft.com/office/powerpoint/2010/main" val="3908322280"/>
              </p:ext>
            </p:extLst>
          </p:nvPr>
        </p:nvGraphicFramePr>
        <p:xfrm>
          <a:off x="2810656" y="2460279"/>
          <a:ext cx="9381344" cy="4230807"/>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Conector recto de flecha 6"/>
          <p:cNvCxnSpPr>
            <a:stCxn id="10" idx="2"/>
          </p:cNvCxnSpPr>
          <p:nvPr/>
        </p:nvCxnSpPr>
        <p:spPr>
          <a:xfrm flipH="1">
            <a:off x="7663543" y="1712686"/>
            <a:ext cx="783771" cy="91440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2" name="Elipse 11"/>
          <p:cNvSpPr/>
          <p:nvPr/>
        </p:nvSpPr>
        <p:spPr>
          <a:xfrm>
            <a:off x="7112000" y="2496458"/>
            <a:ext cx="689429" cy="79828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41</a:t>
            </a:r>
            <a:endParaRPr lang="es-EC" dirty="0"/>
          </a:p>
        </p:txBody>
      </p:sp>
    </p:spTree>
    <p:extLst>
      <p:ext uri="{BB962C8B-B14F-4D97-AF65-F5344CB8AC3E}">
        <p14:creationId xmlns:p14="http://schemas.microsoft.com/office/powerpoint/2010/main" val="415686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amond(in)">
                                      <p:cBhvr>
                                        <p:cTn id="12" dur="2000"/>
                                        <p:tgtEl>
                                          <p:spTgt spid="12"/>
                                        </p:tgtEl>
                                      </p:cBhvr>
                                    </p:animEffect>
                                  </p:childTnLst>
                                </p:cTn>
                              </p:par>
                              <p:par>
                                <p:cTn id="13" presetID="8"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amond(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11" grpId="0">
        <p:bldAsOne/>
      </p:bldGraphic>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772633" y="0"/>
            <a:ext cx="1419367" cy="39578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b="1"/>
              <a:t>Tecnología</a:t>
            </a:r>
            <a:endParaRPr lang="es-EC"/>
          </a:p>
        </p:txBody>
      </p:sp>
      <p:sp>
        <p:nvSpPr>
          <p:cNvPr id="11" name="Rectángulo 10"/>
          <p:cNvSpPr/>
          <p:nvPr/>
        </p:nvSpPr>
        <p:spPr>
          <a:xfrm>
            <a:off x="7184572" y="979715"/>
            <a:ext cx="2380342" cy="5733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t>19% MARTES</a:t>
            </a:r>
          </a:p>
        </p:txBody>
      </p:sp>
      <p:graphicFrame>
        <p:nvGraphicFramePr>
          <p:cNvPr id="9" name="Objeto 20"/>
          <p:cNvGraphicFramePr>
            <a:graphicFrameLocks/>
          </p:cNvGraphicFramePr>
          <p:nvPr>
            <p:extLst>
              <p:ext uri="{D42A27DB-BD31-4B8C-83A1-F6EECF244321}">
                <p14:modId xmlns:p14="http://schemas.microsoft.com/office/powerpoint/2010/main" val="2040032053"/>
              </p:ext>
            </p:extLst>
          </p:nvPr>
        </p:nvGraphicFramePr>
        <p:xfrm>
          <a:off x="3631605" y="2489308"/>
          <a:ext cx="8400738" cy="41582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a 1"/>
          <p:cNvGraphicFramePr>
            <a:graphicFrameLocks noGrp="1"/>
          </p:cNvGraphicFramePr>
          <p:nvPr>
            <p:extLst>
              <p:ext uri="{D42A27DB-BD31-4B8C-83A1-F6EECF244321}">
                <p14:modId xmlns:p14="http://schemas.microsoft.com/office/powerpoint/2010/main" val="1095731226"/>
              </p:ext>
            </p:extLst>
          </p:nvPr>
        </p:nvGraphicFramePr>
        <p:xfrm>
          <a:off x="-1" y="81822"/>
          <a:ext cx="5129213" cy="2254977"/>
        </p:xfrm>
        <a:graphic>
          <a:graphicData uri="http://schemas.openxmlformats.org/drawingml/2006/table">
            <a:tbl>
              <a:tblPr firstRow="1" firstCol="1" bandRow="1">
                <a:tableStyleId>{E8B1032C-EA38-4F05-BA0D-38AFFFC7BED3}</a:tableStyleId>
              </a:tblPr>
              <a:tblGrid>
                <a:gridCol w="2180945"/>
                <a:gridCol w="1463208"/>
                <a:gridCol w="1485060"/>
              </a:tblGrid>
              <a:tr h="250553">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0553">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0553">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0553">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0553">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0553">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0553">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0553">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0553">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cxnSp>
        <p:nvCxnSpPr>
          <p:cNvPr id="7" name="Conector recto de flecha 6"/>
          <p:cNvCxnSpPr>
            <a:stCxn id="11" idx="2"/>
          </p:cNvCxnSpPr>
          <p:nvPr/>
        </p:nvCxnSpPr>
        <p:spPr>
          <a:xfrm flipH="1">
            <a:off x="5820229" y="1553029"/>
            <a:ext cx="2554514" cy="108857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2" name="Elipse 11"/>
          <p:cNvSpPr/>
          <p:nvPr/>
        </p:nvSpPr>
        <p:spPr>
          <a:xfrm>
            <a:off x="5355771" y="2641600"/>
            <a:ext cx="638628" cy="76925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41</a:t>
            </a:r>
            <a:endParaRPr lang="es-EC" dirty="0"/>
          </a:p>
        </p:txBody>
      </p:sp>
    </p:spTree>
    <p:extLst>
      <p:ext uri="{BB962C8B-B14F-4D97-AF65-F5344CB8AC3E}">
        <p14:creationId xmlns:p14="http://schemas.microsoft.com/office/powerpoint/2010/main" val="2066835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anim calcmode="lin" valueType="num">
                                      <p:cBhvr>
                                        <p:cTn id="13" dur="2000" fill="hold"/>
                                        <p:tgtEl>
                                          <p:spTgt spid="12"/>
                                        </p:tgtEl>
                                        <p:attrNameLst>
                                          <p:attrName>ppt_w</p:attrName>
                                        </p:attrNameLst>
                                      </p:cBhvr>
                                      <p:tavLst>
                                        <p:tav tm="0" fmla="#ppt_w*sin(2.5*pi*$)">
                                          <p:val>
                                            <p:fltVal val="0"/>
                                          </p:val>
                                        </p:tav>
                                        <p:tav tm="100000">
                                          <p:val>
                                            <p:fltVal val="1"/>
                                          </p:val>
                                        </p:tav>
                                      </p:tavLst>
                                    </p:anim>
                                    <p:anim calcmode="lin" valueType="num">
                                      <p:cBhvr>
                                        <p:cTn id="14"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plus(in)">
                                      <p:cBhvr>
                                        <p:cTn id="19" dur="2000"/>
                                        <p:tgtEl>
                                          <p:spTgt spid="7"/>
                                        </p:tgtEl>
                                      </p:cBhvr>
                                    </p:animEffect>
                                  </p:childTnLst>
                                </p:cTn>
                              </p:par>
                              <p:par>
                                <p:cTn id="20" presetID="13"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plus(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Graphic spid="9" grpId="0">
        <p:bldAsOne/>
      </p:bldGraphic>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417791" y="0"/>
            <a:ext cx="1774209" cy="46402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sz="1600" b="1" dirty="0"/>
              <a:t>Escuchar</a:t>
            </a:r>
            <a:r>
              <a:rPr lang="es-ES" b="1" dirty="0"/>
              <a:t> </a:t>
            </a:r>
            <a:r>
              <a:rPr lang="es-ES" sz="1600" b="1" dirty="0"/>
              <a:t>Música</a:t>
            </a:r>
            <a:endParaRPr lang="es-EC" dirty="0"/>
          </a:p>
        </p:txBody>
      </p:sp>
      <p:sp>
        <p:nvSpPr>
          <p:cNvPr id="14" name="Rectángulo 13"/>
          <p:cNvSpPr/>
          <p:nvPr/>
        </p:nvSpPr>
        <p:spPr>
          <a:xfrm>
            <a:off x="6099628" y="1030514"/>
            <a:ext cx="1966685" cy="7257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t>20% JUEVES</a:t>
            </a:r>
            <a:endParaRPr lang="es-EC" sz="2400" dirty="0"/>
          </a:p>
        </p:txBody>
      </p:sp>
      <p:graphicFrame>
        <p:nvGraphicFramePr>
          <p:cNvPr id="10" name="Objeto 21"/>
          <p:cNvGraphicFramePr>
            <a:graphicFrameLocks/>
          </p:cNvGraphicFramePr>
          <p:nvPr>
            <p:extLst>
              <p:ext uri="{D42A27DB-BD31-4B8C-83A1-F6EECF244321}">
                <p14:modId xmlns:p14="http://schemas.microsoft.com/office/powerpoint/2010/main" val="4113130830"/>
              </p:ext>
            </p:extLst>
          </p:nvPr>
        </p:nvGraphicFramePr>
        <p:xfrm>
          <a:off x="2270577" y="2670628"/>
          <a:ext cx="9485993" cy="41873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a 1"/>
          <p:cNvGraphicFramePr>
            <a:graphicFrameLocks noGrp="1"/>
          </p:cNvGraphicFramePr>
          <p:nvPr>
            <p:extLst>
              <p:ext uri="{D42A27DB-BD31-4B8C-83A1-F6EECF244321}">
                <p14:modId xmlns:p14="http://schemas.microsoft.com/office/powerpoint/2010/main" val="3730920600"/>
              </p:ext>
            </p:extLst>
          </p:nvPr>
        </p:nvGraphicFramePr>
        <p:xfrm>
          <a:off x="-1" y="0"/>
          <a:ext cx="5186363" cy="2220687"/>
        </p:xfrm>
        <a:graphic>
          <a:graphicData uri="http://schemas.openxmlformats.org/drawingml/2006/table">
            <a:tbl>
              <a:tblPr firstRow="1" firstCol="1" bandRow="1">
                <a:tableStyleId>{E8B1032C-EA38-4F05-BA0D-38AFFFC7BED3}</a:tableStyleId>
              </a:tblPr>
              <a:tblGrid>
                <a:gridCol w="2205246"/>
                <a:gridCol w="1479511"/>
                <a:gridCol w="1501606"/>
              </a:tblGrid>
              <a:tr h="246743">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6743">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6743">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6743">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6743">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dirty="0">
                          <a:effectLst/>
                          <a:latin typeface="Arial" panose="020B0604020202020204" pitchFamily="34" charset="0"/>
                          <a:cs typeface="Arial" panose="020B0604020202020204" pitchFamily="34" charset="0"/>
                        </a:rPr>
                        <a:t>42</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6743">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6743">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6743">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6743">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cxnSp>
        <p:nvCxnSpPr>
          <p:cNvPr id="7" name="Conector recto de flecha 6"/>
          <p:cNvCxnSpPr>
            <a:stCxn id="14" idx="2"/>
            <a:endCxn id="10" idx="0"/>
          </p:cNvCxnSpPr>
          <p:nvPr/>
        </p:nvCxnSpPr>
        <p:spPr>
          <a:xfrm flipH="1">
            <a:off x="7013573" y="1756229"/>
            <a:ext cx="69398" cy="91439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2" name="Elipse 11"/>
          <p:cNvSpPr/>
          <p:nvPr/>
        </p:nvSpPr>
        <p:spPr>
          <a:xfrm>
            <a:off x="6662057" y="2670628"/>
            <a:ext cx="682172" cy="71120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42</a:t>
            </a:r>
            <a:endParaRPr lang="es-EC" dirty="0"/>
          </a:p>
        </p:txBody>
      </p:sp>
    </p:spTree>
    <p:extLst>
      <p:ext uri="{BB962C8B-B14F-4D97-AF65-F5344CB8AC3E}">
        <p14:creationId xmlns:p14="http://schemas.microsoft.com/office/powerpoint/2010/main" val="332222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plus(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plus(in)">
                                      <p:cBhvr>
                                        <p:cTn id="20" dur="2000"/>
                                        <p:tgtEl>
                                          <p:spTgt spid="7"/>
                                        </p:tgtEl>
                                      </p:cBhvr>
                                    </p:animEffect>
                                  </p:childTnLst>
                                </p:cTn>
                              </p:par>
                              <p:par>
                                <p:cTn id="21" presetID="13"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plus(in)">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Graphic spid="10" grpId="0">
        <p:bldAsOne/>
      </p:bldGraphic>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576365" y="0"/>
            <a:ext cx="1501253" cy="46402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600" b="1" dirty="0"/>
              <a:t>Pasear</a:t>
            </a:r>
            <a:r>
              <a:rPr lang="es-ES" b="1" dirty="0"/>
              <a:t> </a:t>
            </a:r>
            <a:endParaRPr lang="es-EC" dirty="0"/>
          </a:p>
        </p:txBody>
      </p:sp>
      <p:sp>
        <p:nvSpPr>
          <p:cNvPr id="10" name="Rectángulo 9"/>
          <p:cNvSpPr/>
          <p:nvPr/>
        </p:nvSpPr>
        <p:spPr>
          <a:xfrm>
            <a:off x="8098971" y="1132114"/>
            <a:ext cx="1930400"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21% SABADOS</a:t>
            </a:r>
            <a:endParaRPr lang="es-EC" dirty="0"/>
          </a:p>
        </p:txBody>
      </p:sp>
      <p:graphicFrame>
        <p:nvGraphicFramePr>
          <p:cNvPr id="11" name="Objeto 22"/>
          <p:cNvGraphicFramePr>
            <a:graphicFrameLocks/>
          </p:cNvGraphicFramePr>
          <p:nvPr>
            <p:extLst>
              <p:ext uri="{D42A27DB-BD31-4B8C-83A1-F6EECF244321}">
                <p14:modId xmlns:p14="http://schemas.microsoft.com/office/powerpoint/2010/main" val="1408926430"/>
              </p:ext>
            </p:extLst>
          </p:nvPr>
        </p:nvGraphicFramePr>
        <p:xfrm>
          <a:off x="3100160" y="2638224"/>
          <a:ext cx="8874126" cy="40528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a 1"/>
          <p:cNvGraphicFramePr>
            <a:graphicFrameLocks noGrp="1"/>
          </p:cNvGraphicFramePr>
          <p:nvPr>
            <p:extLst>
              <p:ext uri="{D42A27DB-BD31-4B8C-83A1-F6EECF244321}">
                <p14:modId xmlns:p14="http://schemas.microsoft.com/office/powerpoint/2010/main" val="890107528"/>
              </p:ext>
            </p:extLst>
          </p:nvPr>
        </p:nvGraphicFramePr>
        <p:xfrm>
          <a:off x="0" y="-1"/>
          <a:ext cx="5272088" cy="2293257"/>
        </p:xfrm>
        <a:graphic>
          <a:graphicData uri="http://schemas.openxmlformats.org/drawingml/2006/table">
            <a:tbl>
              <a:tblPr firstRow="1" firstCol="1" bandRow="1">
                <a:tableStyleId>{E8B1032C-EA38-4F05-BA0D-38AFFFC7BED3}</a:tableStyleId>
              </a:tblPr>
              <a:tblGrid>
                <a:gridCol w="2241696"/>
                <a:gridCol w="1503966"/>
                <a:gridCol w="1526426"/>
              </a:tblGrid>
              <a:tr h="249761">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5437">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5437">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5437">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5437">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5437">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5437">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5437">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55437">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cxnSp>
        <p:nvCxnSpPr>
          <p:cNvPr id="7" name="Conector recto de flecha 6"/>
          <p:cNvCxnSpPr>
            <a:stCxn id="10" idx="2"/>
          </p:cNvCxnSpPr>
          <p:nvPr/>
        </p:nvCxnSpPr>
        <p:spPr>
          <a:xfrm>
            <a:off x="9064171" y="1741714"/>
            <a:ext cx="558800" cy="89988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2" name="Elipse 11"/>
          <p:cNvSpPr/>
          <p:nvPr/>
        </p:nvSpPr>
        <p:spPr>
          <a:xfrm>
            <a:off x="9064171" y="2641600"/>
            <a:ext cx="1211943"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44</a:t>
            </a:r>
            <a:endParaRPr lang="es-EC" dirty="0"/>
          </a:p>
        </p:txBody>
      </p:sp>
    </p:spTree>
    <p:extLst>
      <p:ext uri="{BB962C8B-B14F-4D97-AF65-F5344CB8AC3E}">
        <p14:creationId xmlns:p14="http://schemas.microsoft.com/office/powerpoint/2010/main" val="981795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amond(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plus(in)">
                                      <p:cBhvr>
                                        <p:cTn id="20" dur="2000"/>
                                        <p:tgtEl>
                                          <p:spTgt spid="7"/>
                                        </p:tgtEl>
                                      </p:cBhvr>
                                    </p:animEffect>
                                  </p:childTnLst>
                                </p:cTn>
                              </p:par>
                              <p:par>
                                <p:cTn id="21" presetID="13"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plus(in)">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11" grpId="0">
        <p:bldAsOne/>
      </p:bldGraphic>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000126" y="121096"/>
            <a:ext cx="1514901" cy="46402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sz="1600" b="1" dirty="0"/>
              <a:t>Ir al Cine</a:t>
            </a:r>
            <a:endParaRPr lang="es-EC" sz="1600" dirty="0"/>
          </a:p>
        </p:txBody>
      </p:sp>
      <p:sp>
        <p:nvSpPr>
          <p:cNvPr id="14" name="Rectángulo 13"/>
          <p:cNvSpPr/>
          <p:nvPr/>
        </p:nvSpPr>
        <p:spPr>
          <a:xfrm>
            <a:off x="6604000" y="783771"/>
            <a:ext cx="2278743" cy="7257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t>21% JUEVES </a:t>
            </a:r>
            <a:endParaRPr lang="es-EC" sz="2400" dirty="0"/>
          </a:p>
        </p:txBody>
      </p:sp>
      <p:graphicFrame>
        <p:nvGraphicFramePr>
          <p:cNvPr id="10" name="Objeto 23"/>
          <p:cNvGraphicFramePr>
            <a:graphicFrameLocks/>
          </p:cNvGraphicFramePr>
          <p:nvPr>
            <p:extLst>
              <p:ext uri="{D42A27DB-BD31-4B8C-83A1-F6EECF244321}">
                <p14:modId xmlns:p14="http://schemas.microsoft.com/office/powerpoint/2010/main" val="412749792"/>
              </p:ext>
            </p:extLst>
          </p:nvPr>
        </p:nvGraphicFramePr>
        <p:xfrm>
          <a:off x="2917031" y="2471978"/>
          <a:ext cx="9129825" cy="41465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a 1"/>
          <p:cNvGraphicFramePr>
            <a:graphicFrameLocks noGrp="1"/>
          </p:cNvGraphicFramePr>
          <p:nvPr>
            <p:extLst>
              <p:ext uri="{D42A27DB-BD31-4B8C-83A1-F6EECF244321}">
                <p14:modId xmlns:p14="http://schemas.microsoft.com/office/powerpoint/2010/main" val="2611390939"/>
              </p:ext>
            </p:extLst>
          </p:nvPr>
        </p:nvGraphicFramePr>
        <p:xfrm>
          <a:off x="0" y="0"/>
          <a:ext cx="5200649" cy="2206170"/>
        </p:xfrm>
        <a:graphic>
          <a:graphicData uri="http://schemas.openxmlformats.org/drawingml/2006/table">
            <a:tbl>
              <a:tblPr firstRow="1" firstCol="1" bandRow="1">
                <a:tableStyleId>{E8B1032C-EA38-4F05-BA0D-38AFFFC7BED3}</a:tableStyleId>
              </a:tblPr>
              <a:tblGrid>
                <a:gridCol w="2211320"/>
                <a:gridCol w="1483587"/>
                <a:gridCol w="1505742"/>
              </a:tblGrid>
              <a:tr h="245130">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5130">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5130">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5130">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5130">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5130">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5130">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5130">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5130">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cxnSp>
        <p:nvCxnSpPr>
          <p:cNvPr id="7" name="Conector recto de flecha 6"/>
          <p:cNvCxnSpPr>
            <a:stCxn id="14" idx="2"/>
            <a:endCxn id="10" idx="0"/>
          </p:cNvCxnSpPr>
          <p:nvPr/>
        </p:nvCxnSpPr>
        <p:spPr>
          <a:xfrm flipH="1">
            <a:off x="7481943" y="1509487"/>
            <a:ext cx="261429" cy="96249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1" name="Elipse 10"/>
          <p:cNvSpPr/>
          <p:nvPr/>
        </p:nvSpPr>
        <p:spPr>
          <a:xfrm>
            <a:off x="6778171" y="2471978"/>
            <a:ext cx="1103086" cy="59053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43</a:t>
            </a:r>
            <a:endParaRPr lang="es-EC" dirty="0"/>
          </a:p>
        </p:txBody>
      </p:sp>
    </p:spTree>
    <p:extLst>
      <p:ext uri="{BB962C8B-B14F-4D97-AF65-F5344CB8AC3E}">
        <p14:creationId xmlns:p14="http://schemas.microsoft.com/office/powerpoint/2010/main" val="1452659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plus(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amond(in)">
                                      <p:cBhvr>
                                        <p:cTn id="20" dur="2000"/>
                                        <p:tgtEl>
                                          <p:spTgt spid="7"/>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amond(in)">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Graphic spid="10" grpId="0">
        <p:bldAsOne/>
      </p:bldGraphic>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230188" y="172656"/>
            <a:ext cx="1774209" cy="49131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sz="1600" b="1" dirty="0"/>
              <a:t>Quehaceres Domésticos</a:t>
            </a:r>
            <a:endParaRPr lang="es-EC" sz="1600" dirty="0"/>
          </a:p>
        </p:txBody>
      </p:sp>
      <p:sp>
        <p:nvSpPr>
          <p:cNvPr id="17" name="Rectángulo 16"/>
          <p:cNvSpPr/>
          <p:nvPr/>
        </p:nvSpPr>
        <p:spPr>
          <a:xfrm>
            <a:off x="5994400" y="663975"/>
            <a:ext cx="3352801" cy="7692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t>22%</a:t>
            </a:r>
          </a:p>
          <a:p>
            <a:pPr algn="ctr"/>
            <a:r>
              <a:rPr lang="es-EC" sz="2400" dirty="0" smtClean="0"/>
              <a:t>SABADOS</a:t>
            </a:r>
            <a:endParaRPr lang="es-EC" sz="2400" dirty="0"/>
          </a:p>
        </p:txBody>
      </p:sp>
      <p:graphicFrame>
        <p:nvGraphicFramePr>
          <p:cNvPr id="2" name="Tabla 1"/>
          <p:cNvGraphicFramePr>
            <a:graphicFrameLocks noGrp="1"/>
          </p:cNvGraphicFramePr>
          <p:nvPr>
            <p:extLst>
              <p:ext uri="{D42A27DB-BD31-4B8C-83A1-F6EECF244321}">
                <p14:modId xmlns:p14="http://schemas.microsoft.com/office/powerpoint/2010/main" val="1046925652"/>
              </p:ext>
            </p:extLst>
          </p:nvPr>
        </p:nvGraphicFramePr>
        <p:xfrm>
          <a:off x="0" y="-1"/>
          <a:ext cx="5457825" cy="2194560"/>
        </p:xfrm>
        <a:graphic>
          <a:graphicData uri="http://schemas.openxmlformats.org/drawingml/2006/table">
            <a:tbl>
              <a:tblPr firstRow="1" firstCol="1" bandRow="1">
                <a:tableStyleId>{E8B1032C-EA38-4F05-BA0D-38AFFFC7BED3}</a:tableStyleId>
              </a:tblPr>
              <a:tblGrid>
                <a:gridCol w="2320671"/>
                <a:gridCol w="1556951"/>
                <a:gridCol w="1580203"/>
              </a:tblGrid>
              <a:tr h="224469">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29570">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29570">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29570">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29570">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29570">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29570">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29570">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29570">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graphicFrame>
        <p:nvGraphicFramePr>
          <p:cNvPr id="11" name="Objeto 24"/>
          <p:cNvGraphicFramePr>
            <a:graphicFrameLocks/>
          </p:cNvGraphicFramePr>
          <p:nvPr>
            <p:extLst>
              <p:ext uri="{D42A27DB-BD31-4B8C-83A1-F6EECF244321}">
                <p14:modId xmlns:p14="http://schemas.microsoft.com/office/powerpoint/2010/main" val="2267327389"/>
              </p:ext>
            </p:extLst>
          </p:nvPr>
        </p:nvGraphicFramePr>
        <p:xfrm>
          <a:off x="2001105" y="2253272"/>
          <a:ext cx="9886095" cy="4379757"/>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Conector recto de flecha 6"/>
          <p:cNvCxnSpPr>
            <a:stCxn id="17" idx="2"/>
          </p:cNvCxnSpPr>
          <p:nvPr/>
        </p:nvCxnSpPr>
        <p:spPr>
          <a:xfrm>
            <a:off x="7670801" y="1433232"/>
            <a:ext cx="1458685" cy="94711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9" name="Elipse 8"/>
          <p:cNvSpPr/>
          <p:nvPr/>
        </p:nvSpPr>
        <p:spPr>
          <a:xfrm>
            <a:off x="8839201" y="2380343"/>
            <a:ext cx="798286" cy="6386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47</a:t>
            </a:r>
            <a:endParaRPr lang="es-EC" dirty="0"/>
          </a:p>
        </p:txBody>
      </p:sp>
    </p:spTree>
    <p:extLst>
      <p:ext uri="{BB962C8B-B14F-4D97-AF65-F5344CB8AC3E}">
        <p14:creationId xmlns:p14="http://schemas.microsoft.com/office/powerpoint/2010/main" val="3309179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11" grpId="0">
        <p:bldAsOne/>
      </p:bldGraphic>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431439" y="0"/>
            <a:ext cx="1760561" cy="46402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1600" b="1" dirty="0"/>
              <a:t>Voluntariado</a:t>
            </a:r>
            <a:endParaRPr lang="es-EC" sz="1600" dirty="0"/>
          </a:p>
        </p:txBody>
      </p:sp>
      <p:sp>
        <p:nvSpPr>
          <p:cNvPr id="10" name="Rectángulo 9"/>
          <p:cNvSpPr/>
          <p:nvPr/>
        </p:nvSpPr>
        <p:spPr>
          <a:xfrm>
            <a:off x="8389257" y="827314"/>
            <a:ext cx="2351314" cy="74022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t>21%</a:t>
            </a:r>
          </a:p>
          <a:p>
            <a:pPr algn="ctr"/>
            <a:r>
              <a:rPr lang="es-EC" sz="2400" dirty="0" smtClean="0"/>
              <a:t>DOMINGO</a:t>
            </a:r>
            <a:endParaRPr lang="es-EC" sz="2400" dirty="0"/>
          </a:p>
        </p:txBody>
      </p:sp>
      <p:graphicFrame>
        <p:nvGraphicFramePr>
          <p:cNvPr id="2" name="Tabla 1"/>
          <p:cNvGraphicFramePr>
            <a:graphicFrameLocks noGrp="1"/>
          </p:cNvGraphicFramePr>
          <p:nvPr>
            <p:extLst>
              <p:ext uri="{D42A27DB-BD31-4B8C-83A1-F6EECF244321}">
                <p14:modId xmlns:p14="http://schemas.microsoft.com/office/powerpoint/2010/main" val="660152481"/>
              </p:ext>
            </p:extLst>
          </p:nvPr>
        </p:nvGraphicFramePr>
        <p:xfrm>
          <a:off x="-1" y="0"/>
          <a:ext cx="5229225" cy="2222672"/>
        </p:xfrm>
        <a:graphic>
          <a:graphicData uri="http://schemas.openxmlformats.org/drawingml/2006/table">
            <a:tbl>
              <a:tblPr firstRow="1" firstCol="1" bandRow="1">
                <a:tableStyleId>{E8B1032C-EA38-4F05-BA0D-38AFFFC7BED3}</a:tableStyleId>
              </a:tblPr>
              <a:tblGrid>
                <a:gridCol w="2223471"/>
                <a:gridCol w="1491738"/>
                <a:gridCol w="1514016"/>
              </a:tblGrid>
              <a:tr h="241857">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7354">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7354">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7354">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7354">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7354">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7354">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7354">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47354">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graphicFrame>
        <p:nvGraphicFramePr>
          <p:cNvPr id="11" name="Objeto 25"/>
          <p:cNvGraphicFramePr>
            <a:graphicFrameLocks/>
          </p:cNvGraphicFramePr>
          <p:nvPr>
            <p:extLst>
              <p:ext uri="{D42A27DB-BD31-4B8C-83A1-F6EECF244321}">
                <p14:modId xmlns:p14="http://schemas.microsoft.com/office/powerpoint/2010/main" val="1105632784"/>
              </p:ext>
            </p:extLst>
          </p:nvPr>
        </p:nvGraphicFramePr>
        <p:xfrm>
          <a:off x="1886508" y="2613745"/>
          <a:ext cx="10087778" cy="4048312"/>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Conector recto de flecha 6"/>
          <p:cNvCxnSpPr>
            <a:stCxn id="10" idx="2"/>
          </p:cNvCxnSpPr>
          <p:nvPr/>
        </p:nvCxnSpPr>
        <p:spPr>
          <a:xfrm>
            <a:off x="9564914" y="1567543"/>
            <a:ext cx="595086" cy="89988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2" name="Elipse 11"/>
          <p:cNvSpPr/>
          <p:nvPr/>
        </p:nvSpPr>
        <p:spPr>
          <a:xfrm>
            <a:off x="10029371" y="2467429"/>
            <a:ext cx="711200" cy="653142"/>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45</a:t>
            </a:r>
            <a:endParaRPr lang="es-EC" dirty="0"/>
          </a:p>
        </p:txBody>
      </p:sp>
    </p:spTree>
    <p:extLst>
      <p:ext uri="{BB962C8B-B14F-4D97-AF65-F5344CB8AC3E}">
        <p14:creationId xmlns:p14="http://schemas.microsoft.com/office/powerpoint/2010/main" val="1698632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plus(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plus(in)">
                                      <p:cBhvr>
                                        <p:cTn id="17" dur="2000"/>
                                        <p:tgtEl>
                                          <p:spTgt spid="7"/>
                                        </p:tgtEl>
                                      </p:cBhvr>
                                    </p:animEffect>
                                  </p:childTnLst>
                                </p:cTn>
                              </p:par>
                              <p:par>
                                <p:cTn id="18" presetID="1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plus(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11" grpId="0">
        <p:bldAsOne/>
      </p:bldGraphic>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232354" y="0"/>
            <a:ext cx="1842447" cy="49131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es-ES" sz="1600" b="1" dirty="0"/>
              <a:t>Asistir a espectáculos</a:t>
            </a:r>
            <a:endParaRPr lang="es-EC" sz="1600" dirty="0"/>
          </a:p>
        </p:txBody>
      </p:sp>
      <p:sp>
        <p:nvSpPr>
          <p:cNvPr id="10" name="Rectángulo 9"/>
          <p:cNvSpPr/>
          <p:nvPr/>
        </p:nvSpPr>
        <p:spPr>
          <a:xfrm>
            <a:off x="6633028" y="491319"/>
            <a:ext cx="2627086" cy="7982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400" dirty="0" smtClean="0"/>
              <a:t>18%</a:t>
            </a:r>
          </a:p>
          <a:p>
            <a:pPr algn="ctr"/>
            <a:r>
              <a:rPr lang="es-EC" sz="2400" dirty="0" smtClean="0"/>
              <a:t>JUEVES-VIERNES</a:t>
            </a:r>
            <a:endParaRPr lang="es-EC" sz="2400" dirty="0"/>
          </a:p>
        </p:txBody>
      </p:sp>
      <p:graphicFrame>
        <p:nvGraphicFramePr>
          <p:cNvPr id="2" name="Tabla 1"/>
          <p:cNvGraphicFramePr>
            <a:graphicFrameLocks noGrp="1"/>
          </p:cNvGraphicFramePr>
          <p:nvPr>
            <p:extLst>
              <p:ext uri="{D42A27DB-BD31-4B8C-83A1-F6EECF244321}">
                <p14:modId xmlns:p14="http://schemas.microsoft.com/office/powerpoint/2010/main" val="576735520"/>
              </p:ext>
            </p:extLst>
          </p:nvPr>
        </p:nvGraphicFramePr>
        <p:xfrm>
          <a:off x="-1" y="-5"/>
          <a:ext cx="5172076" cy="2194560"/>
        </p:xfrm>
        <a:graphic>
          <a:graphicData uri="http://schemas.openxmlformats.org/drawingml/2006/table">
            <a:tbl>
              <a:tblPr firstRow="1" firstCol="1" bandRow="1">
                <a:tableStyleId>{E8B1032C-EA38-4F05-BA0D-38AFFFC7BED3}</a:tableStyleId>
              </a:tblPr>
              <a:tblGrid>
                <a:gridCol w="2199170"/>
                <a:gridCol w="1475436"/>
                <a:gridCol w="1497470"/>
              </a:tblGrid>
              <a:tr h="233163">
                <a:tc>
                  <a:txBody>
                    <a:bodyPr/>
                    <a:lstStyle/>
                    <a:p>
                      <a:pPr algn="ctr">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8462">
                <a:tc>
                  <a:txBody>
                    <a:bodyPr/>
                    <a:lstStyle/>
                    <a:p>
                      <a:pPr>
                        <a:spcAft>
                          <a:spcPts val="0"/>
                        </a:spcAft>
                      </a:pPr>
                      <a:r>
                        <a:rPr lang="es-ES" sz="1600">
                          <a:effectLst/>
                          <a:latin typeface="Arial" panose="020B0604020202020204" pitchFamily="34" charset="0"/>
                          <a:cs typeface="Arial" panose="020B0604020202020204" pitchFamily="34" charset="0"/>
                        </a:rPr>
                        <a:t>Lunes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8462">
                <a:tc>
                  <a:txBody>
                    <a:bodyPr/>
                    <a:lstStyle/>
                    <a:p>
                      <a:pPr>
                        <a:spcAft>
                          <a:spcPts val="0"/>
                        </a:spcAft>
                      </a:pPr>
                      <a:r>
                        <a:rPr lang="es-ES" sz="1600">
                          <a:effectLst/>
                          <a:latin typeface="Arial" panose="020B0604020202020204" pitchFamily="34" charset="0"/>
                          <a:cs typeface="Arial" panose="020B0604020202020204" pitchFamily="34" charset="0"/>
                        </a:rPr>
                        <a:t>Martes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8462">
                <a:tc>
                  <a:txBody>
                    <a:bodyPr/>
                    <a:lstStyle/>
                    <a:p>
                      <a:pPr>
                        <a:spcAft>
                          <a:spcPts val="0"/>
                        </a:spcAft>
                      </a:pPr>
                      <a:r>
                        <a:rPr lang="es-ES" sz="1600">
                          <a:effectLst/>
                          <a:latin typeface="Arial" panose="020B0604020202020204" pitchFamily="34" charset="0"/>
                          <a:cs typeface="Arial" panose="020B0604020202020204" pitchFamily="34" charset="0"/>
                        </a:rPr>
                        <a:t>Miércoles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8462">
                <a:tc>
                  <a:txBody>
                    <a:bodyPr/>
                    <a:lstStyle/>
                    <a:p>
                      <a:pPr>
                        <a:spcAft>
                          <a:spcPts val="0"/>
                        </a:spcAft>
                      </a:pPr>
                      <a:r>
                        <a:rPr lang="es-ES" sz="1600">
                          <a:effectLst/>
                          <a:latin typeface="Arial" panose="020B0604020202020204" pitchFamily="34" charset="0"/>
                          <a:cs typeface="Arial" panose="020B0604020202020204" pitchFamily="34" charset="0"/>
                        </a:rPr>
                        <a:t>Jueves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8462">
                <a:tc>
                  <a:txBody>
                    <a:bodyPr/>
                    <a:lstStyle/>
                    <a:p>
                      <a:pPr>
                        <a:spcAft>
                          <a:spcPts val="0"/>
                        </a:spcAft>
                      </a:pPr>
                      <a:r>
                        <a:rPr lang="es-ES" sz="1600">
                          <a:effectLst/>
                          <a:latin typeface="Arial" panose="020B0604020202020204" pitchFamily="34" charset="0"/>
                          <a:cs typeface="Arial" panose="020B0604020202020204" pitchFamily="34" charset="0"/>
                        </a:rPr>
                        <a:t>Viernes</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8462">
                <a:tc>
                  <a:txBody>
                    <a:bodyPr/>
                    <a:lstStyle/>
                    <a:p>
                      <a:pPr>
                        <a:spcAft>
                          <a:spcPts val="0"/>
                        </a:spcAft>
                      </a:pPr>
                      <a:r>
                        <a:rPr lang="es-ES" sz="1600">
                          <a:effectLst/>
                          <a:latin typeface="Arial" panose="020B0604020202020204" pitchFamily="34" charset="0"/>
                          <a:cs typeface="Arial" panose="020B0604020202020204" pitchFamily="34" charset="0"/>
                        </a:rPr>
                        <a:t>Sábado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8462">
                <a:tc>
                  <a:txBody>
                    <a:bodyPr/>
                    <a:lstStyle/>
                    <a:p>
                      <a:pPr>
                        <a:spcAft>
                          <a:spcPts val="0"/>
                        </a:spcAft>
                      </a:pPr>
                      <a:r>
                        <a:rPr lang="es-ES" sz="1600">
                          <a:effectLst/>
                          <a:latin typeface="Arial" panose="020B0604020202020204" pitchFamily="34" charset="0"/>
                          <a:cs typeface="Arial" panose="020B0604020202020204" pitchFamily="34" charset="0"/>
                        </a:rPr>
                        <a:t>Domingo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8462">
                <a:tc>
                  <a:txBody>
                    <a:bodyPr/>
                    <a:lstStyle/>
                    <a:p>
                      <a:pP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graphicFrame>
        <p:nvGraphicFramePr>
          <p:cNvPr id="11" name="Objeto 26"/>
          <p:cNvGraphicFramePr>
            <a:graphicFrameLocks/>
          </p:cNvGraphicFramePr>
          <p:nvPr>
            <p:extLst>
              <p:ext uri="{D42A27DB-BD31-4B8C-83A1-F6EECF244321}">
                <p14:modId xmlns:p14="http://schemas.microsoft.com/office/powerpoint/2010/main" val="3236655193"/>
              </p:ext>
            </p:extLst>
          </p:nvPr>
        </p:nvGraphicFramePr>
        <p:xfrm>
          <a:off x="1769094" y="2469469"/>
          <a:ext cx="10305707" cy="4388531"/>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Conector recto de flecha 6"/>
          <p:cNvCxnSpPr>
            <a:stCxn id="10" idx="2"/>
          </p:cNvCxnSpPr>
          <p:nvPr/>
        </p:nvCxnSpPr>
        <p:spPr>
          <a:xfrm flipH="1">
            <a:off x="6633028" y="1289605"/>
            <a:ext cx="1313543" cy="114879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2" name="Conector recto de flecha 11"/>
          <p:cNvCxnSpPr>
            <a:stCxn id="10" idx="2"/>
          </p:cNvCxnSpPr>
          <p:nvPr/>
        </p:nvCxnSpPr>
        <p:spPr>
          <a:xfrm flipH="1">
            <a:off x="7707086" y="1289605"/>
            <a:ext cx="239485" cy="114879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5" name="Elipse 14"/>
          <p:cNvSpPr/>
          <p:nvPr/>
        </p:nvSpPr>
        <p:spPr>
          <a:xfrm>
            <a:off x="6183086" y="2438400"/>
            <a:ext cx="769257"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38</a:t>
            </a:r>
            <a:endParaRPr lang="es-EC" dirty="0"/>
          </a:p>
        </p:txBody>
      </p:sp>
      <p:sp>
        <p:nvSpPr>
          <p:cNvPr id="16" name="Elipse 15"/>
          <p:cNvSpPr/>
          <p:nvPr/>
        </p:nvSpPr>
        <p:spPr>
          <a:xfrm>
            <a:off x="7289799" y="2438400"/>
            <a:ext cx="769257" cy="609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37</a:t>
            </a:r>
            <a:endParaRPr lang="es-EC" dirty="0"/>
          </a:p>
        </p:txBody>
      </p:sp>
    </p:spTree>
    <p:extLst>
      <p:ext uri="{BB962C8B-B14F-4D97-AF65-F5344CB8AC3E}">
        <p14:creationId xmlns:p14="http://schemas.microsoft.com/office/powerpoint/2010/main" val="1524990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amond(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par>
                                <p:cTn id="23" presetID="21" presetClass="entr" presetSubtype="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2000"/>
                                        <p:tgtEl>
                                          <p:spTgt spid="7"/>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11" grpId="0">
        <p:bldAsOne/>
      </p:bldGraphic>
      <p:bldP spid="15"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idx="1"/>
            <p:extLst>
              <p:ext uri="{D42A27DB-BD31-4B8C-83A1-F6EECF244321}">
                <p14:modId xmlns:p14="http://schemas.microsoft.com/office/powerpoint/2010/main" val="2720162823"/>
              </p:ext>
            </p:extLst>
          </p:nvPr>
        </p:nvGraphicFramePr>
        <p:xfrm>
          <a:off x="171449" y="214313"/>
          <a:ext cx="11801475" cy="6592452"/>
        </p:xfrm>
        <a:graphic>
          <a:graphicData uri="http://schemas.openxmlformats.org/drawingml/2006/table">
            <a:tbl>
              <a:tblPr firstRow="1" firstCol="1" bandRow="1">
                <a:tableStyleId>{08FB837D-C827-4EFA-A057-4D05807E0F7C}</a:tableStyleId>
              </a:tblPr>
              <a:tblGrid>
                <a:gridCol w="1326032"/>
                <a:gridCol w="1788103"/>
                <a:gridCol w="1838057"/>
                <a:gridCol w="756111"/>
                <a:gridCol w="923000"/>
                <a:gridCol w="1228399"/>
                <a:gridCol w="880995"/>
                <a:gridCol w="965007"/>
                <a:gridCol w="978632"/>
                <a:gridCol w="1117139"/>
              </a:tblGrid>
              <a:tr h="283717">
                <a:tc gridSpan="10">
                  <a:txBody>
                    <a:bodyPr/>
                    <a:lstStyle/>
                    <a:p>
                      <a:pPr algn="ctr">
                        <a:lnSpc>
                          <a:spcPct val="107000"/>
                        </a:lnSpc>
                        <a:spcAft>
                          <a:spcPts val="0"/>
                        </a:spcAft>
                      </a:pPr>
                      <a:r>
                        <a:rPr lang="es-EC" sz="1800" dirty="0">
                          <a:effectLst/>
                          <a:latin typeface="Arial" panose="020B0604020202020204" pitchFamily="34" charset="0"/>
                          <a:cs typeface="Arial" panose="020B0604020202020204" pitchFamily="34" charset="0"/>
                        </a:rPr>
                        <a:t>ACOMPAÑADO</a:t>
                      </a:r>
                      <a:endParaRPr lang="es-EC" sz="1800" dirty="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83717">
                <a:tc>
                  <a:txBody>
                    <a:bodyPr/>
                    <a:lstStyle/>
                    <a:p>
                      <a:pPr>
                        <a:lnSpc>
                          <a:spcPct val="107000"/>
                        </a:lnSpc>
                      </a:pPr>
                      <a:endParaRPr lang="es-EC" sz="1800">
                        <a:effectLst/>
                        <a:latin typeface="Arial" panose="020B0604020202020204" pitchFamily="34" charset="0"/>
                        <a:cs typeface="Arial" panose="020B0604020202020204" pitchFamily="34" charset="0"/>
                      </a:endParaRPr>
                    </a:p>
                  </a:txBody>
                  <a:tcPr marL="40689" marR="40689" marT="0" marB="0" anchor="b"/>
                </a:tc>
                <a:tc>
                  <a:txBody>
                    <a:bodyPr/>
                    <a:lstStyle/>
                    <a:p>
                      <a:pPr>
                        <a:lnSpc>
                          <a:spcPct val="107000"/>
                        </a:lnSpc>
                      </a:pPr>
                      <a:endParaRPr lang="es-EC" sz="1800">
                        <a:effectLst/>
                        <a:latin typeface="Arial" panose="020B0604020202020204" pitchFamily="34" charset="0"/>
                        <a:cs typeface="Arial" panose="020B0604020202020204" pitchFamily="34" charset="0"/>
                      </a:endParaRPr>
                    </a:p>
                  </a:txBody>
                  <a:tcPr marL="40689" marR="40689" marT="0" marB="0" anchor="b"/>
                </a:tc>
                <a:tc>
                  <a:txBody>
                    <a:bodyPr/>
                    <a:lstStyle/>
                    <a:p>
                      <a:pPr>
                        <a:lnSpc>
                          <a:spcPct val="107000"/>
                        </a:lnSpc>
                      </a:pPr>
                      <a:endParaRPr lang="es-EC" sz="1800">
                        <a:effectLst/>
                        <a:latin typeface="Arial" panose="020B0604020202020204" pitchFamily="34" charset="0"/>
                        <a:cs typeface="Arial" panose="020B0604020202020204" pitchFamily="34" charset="0"/>
                      </a:endParaRPr>
                    </a:p>
                  </a:txBody>
                  <a:tcPr marL="40689" marR="40689" marT="0" marB="0" anchor="b"/>
                </a:tc>
                <a:tc gridSpan="7">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días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534334">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porcentaje</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N. estudiantes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ACTIVIDAD</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lunes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martes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miércoles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jueves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viernes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sábado</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domingo</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283717">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19</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40</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LEER</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283717">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28</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58</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DORMIR</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dirty="0">
                          <a:effectLst/>
                          <a:latin typeface="Arial" panose="020B0604020202020204" pitchFamily="34" charset="0"/>
                          <a:cs typeface="Arial" panose="020B0604020202020204" pitchFamily="34" charset="0"/>
                        </a:rPr>
                        <a:t>X</a:t>
                      </a:r>
                      <a:endParaRPr lang="es-EC" sz="1800" dirty="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283717">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17</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36</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VER TV</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283717">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20</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dirty="0">
                          <a:effectLst/>
                          <a:latin typeface="Arial" panose="020B0604020202020204" pitchFamily="34" charset="0"/>
                          <a:cs typeface="Arial" panose="020B0604020202020204" pitchFamily="34" charset="0"/>
                        </a:rPr>
                        <a:t>43</a:t>
                      </a:r>
                      <a:endParaRPr lang="es-EC" sz="1800" dirty="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DEPORTES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283717">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19</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41</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JUGAR</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283717">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19</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41</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TECNOLOGÍA</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539063">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20</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42</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ESCUCHAR MÚSICA</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283717">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21</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44</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PASEAR</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283717">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21</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43</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IR AL CINE</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dirty="0">
                          <a:effectLst/>
                          <a:latin typeface="Arial" panose="020B0604020202020204" pitchFamily="34" charset="0"/>
                          <a:cs typeface="Arial" panose="020B0604020202020204" pitchFamily="34" charset="0"/>
                        </a:rPr>
                        <a:t> </a:t>
                      </a:r>
                      <a:endParaRPr lang="es-EC" sz="1800" dirty="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1068669">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22</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47</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QUEHACERES DOMÉSTICOS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dirty="0">
                          <a:effectLst/>
                          <a:latin typeface="Arial" panose="020B0604020202020204" pitchFamily="34" charset="0"/>
                          <a:cs typeface="Arial" panose="020B0604020202020204" pitchFamily="34" charset="0"/>
                        </a:rPr>
                        <a:t> </a:t>
                      </a:r>
                      <a:endParaRPr lang="es-EC" sz="1800" dirty="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534334">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21</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45</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VOLUNTARIADO</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r h="801504">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18</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38</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ASISTIR A ESPECTÁCULOS</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X</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a:effectLst/>
                          <a:latin typeface="Arial" panose="020B0604020202020204" pitchFamily="34" charset="0"/>
                          <a:cs typeface="Arial" panose="020B0604020202020204" pitchFamily="34" charset="0"/>
                        </a:rPr>
                        <a:t> </a:t>
                      </a:r>
                      <a:endParaRPr lang="es-EC" sz="180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c>
                  <a:txBody>
                    <a:bodyPr/>
                    <a:lstStyle/>
                    <a:p>
                      <a:pPr algn="ctr">
                        <a:lnSpc>
                          <a:spcPct val="107000"/>
                        </a:lnSpc>
                        <a:spcAft>
                          <a:spcPts val="0"/>
                        </a:spcAft>
                      </a:pPr>
                      <a:r>
                        <a:rPr lang="es-EC" sz="1800" dirty="0">
                          <a:effectLst/>
                          <a:latin typeface="Arial" panose="020B0604020202020204" pitchFamily="34" charset="0"/>
                          <a:cs typeface="Arial" panose="020B0604020202020204" pitchFamily="34" charset="0"/>
                        </a:rPr>
                        <a:t> </a:t>
                      </a:r>
                      <a:endParaRPr lang="es-EC" sz="1800" dirty="0">
                        <a:effectLst/>
                        <a:latin typeface="Arial" panose="020B0604020202020204" pitchFamily="34" charset="0"/>
                        <a:ea typeface="Calibri" panose="020F0502020204030204" pitchFamily="34" charset="0"/>
                        <a:cs typeface="Arial" panose="020B0604020202020204" pitchFamily="34" charset="0"/>
                      </a:endParaRPr>
                    </a:p>
                  </a:txBody>
                  <a:tcPr marL="40689" marR="40689" marT="0" marB="0" anchor="ctr"/>
                </a:tc>
              </a:tr>
            </a:tbl>
          </a:graphicData>
        </a:graphic>
      </p:graphicFrame>
      <p:sp>
        <p:nvSpPr>
          <p:cNvPr id="2" name="Flecha abajo 1"/>
          <p:cNvSpPr/>
          <p:nvPr/>
        </p:nvSpPr>
        <p:spPr>
          <a:xfrm rot="2770687">
            <a:off x="1079432" y="1234185"/>
            <a:ext cx="485775" cy="5717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Flecha abajo 2"/>
          <p:cNvSpPr/>
          <p:nvPr/>
        </p:nvSpPr>
        <p:spPr>
          <a:xfrm rot="1964871">
            <a:off x="10434154" y="1143931"/>
            <a:ext cx="371475" cy="5331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Flecha abajo 4"/>
          <p:cNvSpPr/>
          <p:nvPr/>
        </p:nvSpPr>
        <p:spPr>
          <a:xfrm rot="2770687">
            <a:off x="4446519" y="1173144"/>
            <a:ext cx="485775" cy="5717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Rectángulo redondeado 3"/>
          <p:cNvSpPr/>
          <p:nvPr/>
        </p:nvSpPr>
        <p:spPr>
          <a:xfrm>
            <a:off x="5238750" y="3186113"/>
            <a:ext cx="3076576" cy="10287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s-EC" dirty="0" smtClean="0">
                <a:latin typeface="Arial" panose="020B0604020202020204" pitchFamily="34" charset="0"/>
                <a:cs typeface="Arial" panose="020B0604020202020204" pitchFamily="34" charset="0"/>
              </a:rPr>
              <a:t>Las </a:t>
            </a:r>
            <a:r>
              <a:rPr lang="es-EC" dirty="0">
                <a:latin typeface="Arial" panose="020B0604020202020204" pitchFamily="34" charset="0"/>
                <a:cs typeface="Arial" panose="020B0604020202020204" pitchFamily="34" charset="0"/>
              </a:rPr>
              <a:t>actividades activas se las realizan los días jueves, viernes y sábados.</a:t>
            </a:r>
          </a:p>
        </p:txBody>
      </p:sp>
      <p:sp>
        <p:nvSpPr>
          <p:cNvPr id="7" name="Rectángulo redondeado 6"/>
          <p:cNvSpPr/>
          <p:nvPr/>
        </p:nvSpPr>
        <p:spPr>
          <a:xfrm>
            <a:off x="5130518" y="4443412"/>
            <a:ext cx="5013607" cy="155733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EC" dirty="0" smtClean="0">
                <a:latin typeface="Arial" panose="020B0604020202020204" pitchFamily="34" charset="0"/>
                <a:cs typeface="Arial" panose="020B0604020202020204" pitchFamily="34" charset="0"/>
              </a:rPr>
              <a:t>Las </a:t>
            </a:r>
            <a:r>
              <a:rPr lang="es-EC" dirty="0">
                <a:latin typeface="Arial" panose="020B0604020202020204" pitchFamily="34" charset="0"/>
                <a:cs typeface="Arial" panose="020B0604020202020204" pitchFamily="34" charset="0"/>
              </a:rPr>
              <a:t>actividades pasivas son realizadas con mayor frecuencia entre semana, a acepción del día sábado la cual evidencia que existe un porcentaje de práctica del 28% en dormir y el 17% en Ver TV.</a:t>
            </a:r>
            <a:endParaRPr lang="es-EC" dirty="0"/>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8374" y="4000500"/>
            <a:ext cx="2134622" cy="2673286"/>
          </a:xfrm>
          <a:prstGeom prst="rect">
            <a:avLst/>
          </a:prstGeom>
        </p:spPr>
      </p:pic>
    </p:spTree>
    <p:extLst>
      <p:ext uri="{BB962C8B-B14F-4D97-AF65-F5344CB8AC3E}">
        <p14:creationId xmlns:p14="http://schemas.microsoft.com/office/powerpoint/2010/main" val="3723377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plus(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p:tgtEl>
                                          <p:spTgt spid="4"/>
                                        </p:tgtEl>
                                        <p:attrNameLst>
                                          <p:attrName>ppt_y</p:attrName>
                                        </p:attrNameLst>
                                      </p:cBhvr>
                                      <p:tavLst>
                                        <p:tav tm="0">
                                          <p:val>
                                            <p:strVal val="#ppt_y+#ppt_h*1.125000"/>
                                          </p:val>
                                        </p:tav>
                                        <p:tav tm="100000">
                                          <p:val>
                                            <p:strVal val="#ppt_y"/>
                                          </p:val>
                                        </p:tav>
                                      </p:tavLst>
                                    </p:anim>
                                    <p:animEffect transition="in" filter="wipe(up)">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800" decel="100000"/>
                                        <p:tgtEl>
                                          <p:spTgt spid="7"/>
                                        </p:tgtEl>
                                      </p:cBhvr>
                                    </p:animEffect>
                                    <p:anim calcmode="lin" valueType="num">
                                      <p:cBhvr>
                                        <p:cTn id="29" dur="800" decel="100000" fill="hold"/>
                                        <p:tgtEl>
                                          <p:spTgt spid="7"/>
                                        </p:tgtEl>
                                        <p:attrNameLst>
                                          <p:attrName>style.rotation</p:attrName>
                                        </p:attrNameLst>
                                      </p:cBhvr>
                                      <p:tavLst>
                                        <p:tav tm="0">
                                          <p:val>
                                            <p:fltVal val="-90"/>
                                          </p:val>
                                        </p:tav>
                                        <p:tav tm="100000">
                                          <p:val>
                                            <p:fltVal val="0"/>
                                          </p:val>
                                        </p:tav>
                                      </p:tavLst>
                                    </p:anim>
                                    <p:anim calcmode="lin" valueType="num">
                                      <p:cBhvr>
                                        <p:cTn id="30" dur="800" decel="100000" fill="hold"/>
                                        <p:tgtEl>
                                          <p:spTgt spid="7"/>
                                        </p:tgtEl>
                                        <p:attrNameLst>
                                          <p:attrName>ppt_x</p:attrName>
                                        </p:attrNameLst>
                                      </p:cBhvr>
                                      <p:tavLst>
                                        <p:tav tm="0">
                                          <p:val>
                                            <p:strVal val="#ppt_x+0.4"/>
                                          </p:val>
                                        </p:tav>
                                        <p:tav tm="100000">
                                          <p:val>
                                            <p:strVal val="#ppt_x-0.05"/>
                                          </p:val>
                                        </p:tav>
                                      </p:tavLst>
                                    </p:anim>
                                    <p:anim calcmode="lin" valueType="num">
                                      <p:cBhvr>
                                        <p:cTn id="31" dur="800" decel="100000" fill="hold"/>
                                        <p:tgtEl>
                                          <p:spTgt spid="7"/>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 calcmode="lin" valueType="num">
                                      <p:cBhvr>
                                        <p:cTn id="40" dur="500" fill="hold"/>
                                        <p:tgtEl>
                                          <p:spTgt spid="8"/>
                                        </p:tgtEl>
                                        <p:attrNameLst>
                                          <p:attrName>style.rotation</p:attrName>
                                        </p:attrNameLst>
                                      </p:cBhvr>
                                      <p:tavLst>
                                        <p:tav tm="0">
                                          <p:val>
                                            <p:fltVal val="360"/>
                                          </p:val>
                                        </p:tav>
                                        <p:tav tm="100000">
                                          <p:val>
                                            <p:fltVal val="0"/>
                                          </p:val>
                                        </p:tav>
                                      </p:tavLst>
                                    </p:anim>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4"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26908180"/>
              </p:ext>
            </p:extLst>
          </p:nvPr>
        </p:nvGraphicFramePr>
        <p:xfrm>
          <a:off x="275771" y="157163"/>
          <a:ext cx="2853192" cy="6100762"/>
        </p:xfrm>
        <a:graphic>
          <a:graphicData uri="http://schemas.openxmlformats.org/drawingml/2006/table">
            <a:tbl>
              <a:tblPr firstRow="1" firstCol="1" bandRow="1">
                <a:tableStyleId>{E8B1032C-EA38-4F05-BA0D-38AFFFC7BED3}</a:tableStyleId>
              </a:tblPr>
              <a:tblGrid>
                <a:gridCol w="387272"/>
                <a:gridCol w="2465920"/>
              </a:tblGrid>
              <a:tr h="449378">
                <a:tc>
                  <a:txBody>
                    <a:bodyPr/>
                    <a:lstStyle/>
                    <a:p>
                      <a:pPr algn="just">
                        <a:lnSpc>
                          <a:spcPct val="107000"/>
                        </a:lnSpc>
                        <a:spcAft>
                          <a:spcPts val="0"/>
                        </a:spcAft>
                      </a:pPr>
                      <a:r>
                        <a:rPr lang="es-EC" sz="1400" dirty="0">
                          <a:effectLst/>
                          <a:latin typeface="Arial" panose="020B0604020202020204" pitchFamily="34" charset="0"/>
                          <a:cs typeface="Arial" panose="020B0604020202020204" pitchFamily="34" charset="0"/>
                        </a:rPr>
                        <a:t>1</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dirty="0">
                          <a:effectLst/>
                          <a:latin typeface="Arial" panose="020B0604020202020204" pitchFamily="34" charset="0"/>
                          <a:cs typeface="Arial" panose="020B0604020202020204" pitchFamily="34" charset="0"/>
                        </a:rPr>
                        <a:t>LEER</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449378">
                <a:tc>
                  <a:txBody>
                    <a:bodyPr/>
                    <a:lstStyle/>
                    <a:p>
                      <a:pPr algn="just">
                        <a:lnSpc>
                          <a:spcPct val="107000"/>
                        </a:lnSpc>
                        <a:spcAft>
                          <a:spcPts val="0"/>
                        </a:spcAft>
                      </a:pPr>
                      <a:r>
                        <a:rPr lang="es-EC" sz="1400">
                          <a:effectLst/>
                          <a:latin typeface="Arial" panose="020B0604020202020204" pitchFamily="34" charset="0"/>
                          <a:cs typeface="Arial" panose="020B0604020202020204" pitchFamily="34" charset="0"/>
                        </a:rPr>
                        <a:t>2</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blipFill>
                      <a:blip r:embed="rId3"/>
                      <a:tile tx="0" ty="0" sx="100000" sy="100000" flip="none" algn="tl"/>
                    </a:blipFill>
                  </a:tcPr>
                </a:tc>
                <a:tc>
                  <a:txBody>
                    <a:bodyPr/>
                    <a:lstStyle/>
                    <a:p>
                      <a:pPr algn="just">
                        <a:lnSpc>
                          <a:spcPct val="107000"/>
                        </a:lnSpc>
                        <a:spcAft>
                          <a:spcPts val="0"/>
                        </a:spcAft>
                      </a:pPr>
                      <a:r>
                        <a:rPr lang="es-EC" sz="1400" dirty="0">
                          <a:effectLst/>
                          <a:latin typeface="Arial" panose="020B0604020202020204" pitchFamily="34" charset="0"/>
                          <a:cs typeface="Arial" panose="020B0604020202020204" pitchFamily="34" charset="0"/>
                        </a:rPr>
                        <a:t>DORMIR</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blipFill>
                      <a:blip r:embed="rId3"/>
                      <a:tile tx="0" ty="0" sx="100000" sy="100000" flip="none" algn="tl"/>
                    </a:blipFill>
                  </a:tcPr>
                </a:tc>
              </a:tr>
              <a:tr h="449378">
                <a:tc>
                  <a:txBody>
                    <a:bodyPr/>
                    <a:lstStyle/>
                    <a:p>
                      <a:pPr algn="just">
                        <a:lnSpc>
                          <a:spcPct val="107000"/>
                        </a:lnSpc>
                        <a:spcAft>
                          <a:spcPts val="0"/>
                        </a:spcAft>
                      </a:pPr>
                      <a:r>
                        <a:rPr lang="es-EC" sz="1400">
                          <a:effectLst/>
                          <a:latin typeface="Arial" panose="020B0604020202020204" pitchFamily="34" charset="0"/>
                          <a:cs typeface="Arial" panose="020B0604020202020204" pitchFamily="34" charset="0"/>
                        </a:rPr>
                        <a:t>3</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pattFill prst="horzBrick">
                      <a:fgClr>
                        <a:schemeClr val="accent3">
                          <a:lumMod val="60000"/>
                          <a:lumOff val="40000"/>
                        </a:schemeClr>
                      </a:fgClr>
                      <a:bgClr>
                        <a:schemeClr val="accent4">
                          <a:lumMod val="60000"/>
                          <a:lumOff val="40000"/>
                        </a:schemeClr>
                      </a:bgClr>
                    </a:pattFill>
                  </a:tcPr>
                </a:tc>
                <a:tc>
                  <a:txBody>
                    <a:bodyPr/>
                    <a:lstStyle/>
                    <a:p>
                      <a:pPr algn="just">
                        <a:lnSpc>
                          <a:spcPct val="107000"/>
                        </a:lnSpc>
                        <a:spcAft>
                          <a:spcPts val="0"/>
                        </a:spcAft>
                      </a:pPr>
                      <a:r>
                        <a:rPr lang="es-EC" sz="1400" dirty="0">
                          <a:effectLst/>
                          <a:latin typeface="Arial" panose="020B0604020202020204" pitchFamily="34" charset="0"/>
                          <a:cs typeface="Arial" panose="020B0604020202020204" pitchFamily="34" charset="0"/>
                        </a:rPr>
                        <a:t>VER TV</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pattFill prst="horzBrick">
                      <a:fgClr>
                        <a:schemeClr val="accent3">
                          <a:lumMod val="60000"/>
                          <a:lumOff val="40000"/>
                        </a:schemeClr>
                      </a:fgClr>
                      <a:bgClr>
                        <a:schemeClr val="accent4">
                          <a:lumMod val="60000"/>
                          <a:lumOff val="40000"/>
                        </a:schemeClr>
                      </a:bgClr>
                    </a:pattFill>
                  </a:tcPr>
                </a:tc>
              </a:tr>
              <a:tr h="449378">
                <a:tc>
                  <a:txBody>
                    <a:bodyPr/>
                    <a:lstStyle/>
                    <a:p>
                      <a:pPr algn="just">
                        <a:lnSpc>
                          <a:spcPct val="107000"/>
                        </a:lnSpc>
                        <a:spcAft>
                          <a:spcPts val="0"/>
                        </a:spcAft>
                      </a:pPr>
                      <a:r>
                        <a:rPr lang="es-EC" sz="1400" dirty="0">
                          <a:effectLst/>
                          <a:latin typeface="Arial" panose="020B0604020202020204" pitchFamily="34" charset="0"/>
                          <a:cs typeface="Arial" panose="020B0604020202020204" pitchFamily="34" charset="0"/>
                        </a:rPr>
                        <a:t>4</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dirty="0">
                          <a:effectLst/>
                          <a:latin typeface="Arial" panose="020B0604020202020204" pitchFamily="34" charset="0"/>
                          <a:cs typeface="Arial" panose="020B0604020202020204" pitchFamily="34" charset="0"/>
                        </a:rPr>
                        <a:t>DEPORTES</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449378">
                <a:tc>
                  <a:txBody>
                    <a:bodyPr/>
                    <a:lstStyle/>
                    <a:p>
                      <a:pPr algn="just">
                        <a:lnSpc>
                          <a:spcPct val="107000"/>
                        </a:lnSpc>
                        <a:spcAft>
                          <a:spcPts val="0"/>
                        </a:spcAft>
                      </a:pPr>
                      <a:r>
                        <a:rPr lang="es-EC" sz="1400">
                          <a:effectLst/>
                          <a:latin typeface="Arial" panose="020B0604020202020204" pitchFamily="34" charset="0"/>
                          <a:cs typeface="Arial" panose="020B0604020202020204" pitchFamily="34" charset="0"/>
                        </a:rPr>
                        <a:t>5</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dirty="0">
                          <a:effectLst/>
                          <a:latin typeface="Arial" panose="020B0604020202020204" pitchFamily="34" charset="0"/>
                          <a:cs typeface="Arial" panose="020B0604020202020204" pitchFamily="34" charset="0"/>
                        </a:rPr>
                        <a:t>JUGAR</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449378">
                <a:tc>
                  <a:txBody>
                    <a:bodyPr/>
                    <a:lstStyle/>
                    <a:p>
                      <a:pPr algn="just">
                        <a:lnSpc>
                          <a:spcPct val="107000"/>
                        </a:lnSpc>
                        <a:spcAft>
                          <a:spcPts val="0"/>
                        </a:spcAft>
                      </a:pPr>
                      <a:r>
                        <a:rPr lang="es-EC" sz="1400">
                          <a:effectLst/>
                          <a:latin typeface="Arial" panose="020B0604020202020204" pitchFamily="34" charset="0"/>
                          <a:cs typeface="Arial" panose="020B0604020202020204" pitchFamily="34" charset="0"/>
                        </a:rPr>
                        <a:t>6</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a:effectLst/>
                          <a:latin typeface="Arial" panose="020B0604020202020204" pitchFamily="34" charset="0"/>
                          <a:cs typeface="Arial" panose="020B0604020202020204" pitchFamily="34" charset="0"/>
                        </a:rPr>
                        <a:t>TECNOLOGÍA</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447880">
                <a:tc>
                  <a:txBody>
                    <a:bodyPr/>
                    <a:lstStyle/>
                    <a:p>
                      <a:pPr algn="just">
                        <a:lnSpc>
                          <a:spcPct val="107000"/>
                        </a:lnSpc>
                        <a:spcAft>
                          <a:spcPts val="0"/>
                        </a:spcAft>
                      </a:pPr>
                      <a:r>
                        <a:rPr lang="es-EC" sz="1400">
                          <a:effectLst/>
                          <a:latin typeface="Arial" panose="020B0604020202020204" pitchFamily="34" charset="0"/>
                          <a:cs typeface="Arial" panose="020B0604020202020204" pitchFamily="34" charset="0"/>
                        </a:rPr>
                        <a:t>7</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dirty="0">
                          <a:effectLst/>
                          <a:latin typeface="Arial" panose="020B0604020202020204" pitchFamily="34" charset="0"/>
                          <a:cs typeface="Arial" panose="020B0604020202020204" pitchFamily="34" charset="0"/>
                        </a:rPr>
                        <a:t>ESCUCHAR MÚSICA</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402043">
                <a:tc>
                  <a:txBody>
                    <a:bodyPr/>
                    <a:lstStyle/>
                    <a:p>
                      <a:pPr algn="just">
                        <a:lnSpc>
                          <a:spcPct val="107000"/>
                        </a:lnSpc>
                        <a:spcAft>
                          <a:spcPts val="0"/>
                        </a:spcAft>
                      </a:pPr>
                      <a:r>
                        <a:rPr lang="es-EC" sz="1400">
                          <a:effectLst/>
                          <a:latin typeface="Arial" panose="020B0604020202020204" pitchFamily="34" charset="0"/>
                          <a:cs typeface="Arial" panose="020B0604020202020204" pitchFamily="34" charset="0"/>
                        </a:rPr>
                        <a:t>8</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dirty="0">
                          <a:effectLst/>
                          <a:latin typeface="Arial" panose="020B0604020202020204" pitchFamily="34" charset="0"/>
                          <a:cs typeface="Arial" panose="020B0604020202020204" pitchFamily="34" charset="0"/>
                        </a:rPr>
                        <a:t>PASEAR</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449378">
                <a:tc>
                  <a:txBody>
                    <a:bodyPr/>
                    <a:lstStyle/>
                    <a:p>
                      <a:pPr algn="just">
                        <a:lnSpc>
                          <a:spcPct val="107000"/>
                        </a:lnSpc>
                        <a:spcAft>
                          <a:spcPts val="0"/>
                        </a:spcAft>
                      </a:pPr>
                      <a:r>
                        <a:rPr lang="es-EC" sz="1400">
                          <a:effectLst/>
                          <a:latin typeface="Arial" panose="020B0604020202020204" pitchFamily="34" charset="0"/>
                          <a:cs typeface="Arial" panose="020B0604020202020204" pitchFamily="34" charset="0"/>
                        </a:rPr>
                        <a:t>9</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a:effectLst/>
                          <a:latin typeface="Arial" panose="020B0604020202020204" pitchFamily="34" charset="0"/>
                          <a:cs typeface="Arial" panose="020B0604020202020204" pitchFamily="34" charset="0"/>
                        </a:rPr>
                        <a:t>IR AL CINE</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825209">
                <a:tc>
                  <a:txBody>
                    <a:bodyPr/>
                    <a:lstStyle/>
                    <a:p>
                      <a:pPr algn="just">
                        <a:lnSpc>
                          <a:spcPct val="107000"/>
                        </a:lnSpc>
                        <a:spcAft>
                          <a:spcPts val="0"/>
                        </a:spcAft>
                      </a:pPr>
                      <a:r>
                        <a:rPr lang="es-EC" sz="1400">
                          <a:effectLst/>
                          <a:latin typeface="Arial" panose="020B0604020202020204" pitchFamily="34" charset="0"/>
                          <a:cs typeface="Arial" panose="020B0604020202020204" pitchFamily="34" charset="0"/>
                        </a:rPr>
                        <a:t>10</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a:effectLst/>
                          <a:latin typeface="Arial" panose="020B0604020202020204" pitchFamily="34" charset="0"/>
                          <a:cs typeface="Arial" panose="020B0604020202020204" pitchFamily="34" charset="0"/>
                        </a:rPr>
                        <a:t>QUEHACERES DOMÉSTICOS</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624601">
                <a:tc>
                  <a:txBody>
                    <a:bodyPr/>
                    <a:lstStyle/>
                    <a:p>
                      <a:pPr algn="just">
                        <a:lnSpc>
                          <a:spcPct val="107000"/>
                        </a:lnSpc>
                        <a:spcAft>
                          <a:spcPts val="0"/>
                        </a:spcAft>
                      </a:pPr>
                      <a:r>
                        <a:rPr lang="es-EC" sz="1400">
                          <a:effectLst/>
                          <a:latin typeface="Arial" panose="020B0604020202020204" pitchFamily="34" charset="0"/>
                          <a:cs typeface="Arial" panose="020B0604020202020204" pitchFamily="34" charset="0"/>
                        </a:rPr>
                        <a:t>11</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a:effectLst/>
                          <a:latin typeface="Arial" panose="020B0604020202020204" pitchFamily="34" charset="0"/>
                          <a:cs typeface="Arial" panose="020B0604020202020204" pitchFamily="34" charset="0"/>
                        </a:rPr>
                        <a:t>VOLUNTARIADO</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655383">
                <a:tc>
                  <a:txBody>
                    <a:bodyPr/>
                    <a:lstStyle/>
                    <a:p>
                      <a:pPr algn="just">
                        <a:lnSpc>
                          <a:spcPct val="107000"/>
                        </a:lnSpc>
                        <a:spcAft>
                          <a:spcPts val="0"/>
                        </a:spcAft>
                      </a:pPr>
                      <a:r>
                        <a:rPr lang="es-EC" sz="1400">
                          <a:effectLst/>
                          <a:latin typeface="Arial" panose="020B0604020202020204" pitchFamily="34" charset="0"/>
                          <a:cs typeface="Arial" panose="020B0604020202020204" pitchFamily="34" charset="0"/>
                        </a:rPr>
                        <a:t>12</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dirty="0">
                          <a:effectLst/>
                          <a:latin typeface="Arial" panose="020B0604020202020204" pitchFamily="34" charset="0"/>
                          <a:cs typeface="Arial" panose="020B0604020202020204" pitchFamily="34" charset="0"/>
                        </a:rPr>
                        <a:t>ASISTIR A ESPECTÁCULOS</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bl>
          </a:graphicData>
        </a:graphic>
      </p:graphicFrame>
      <p:graphicFrame>
        <p:nvGraphicFramePr>
          <p:cNvPr id="12" name="Gráfico 11"/>
          <p:cNvGraphicFramePr>
            <a:graphicFrameLocks/>
          </p:cNvGraphicFramePr>
          <p:nvPr>
            <p:extLst>
              <p:ext uri="{D42A27DB-BD31-4B8C-83A1-F6EECF244321}">
                <p14:modId xmlns:p14="http://schemas.microsoft.com/office/powerpoint/2010/main" val="3211730582"/>
              </p:ext>
            </p:extLst>
          </p:nvPr>
        </p:nvGraphicFramePr>
        <p:xfrm>
          <a:off x="3752849" y="1014413"/>
          <a:ext cx="8439151" cy="5843587"/>
        </p:xfrm>
        <a:graphic>
          <a:graphicData uri="http://schemas.openxmlformats.org/drawingml/2006/chart">
            <c:chart xmlns:c="http://schemas.openxmlformats.org/drawingml/2006/chart" xmlns:r="http://schemas.openxmlformats.org/officeDocument/2006/relationships" r:id="rId4"/>
          </a:graphicData>
        </a:graphic>
      </p:graphicFrame>
      <p:sp>
        <p:nvSpPr>
          <p:cNvPr id="2" name="Flecha abajo 1"/>
          <p:cNvSpPr/>
          <p:nvPr/>
        </p:nvSpPr>
        <p:spPr>
          <a:xfrm rot="17919531">
            <a:off x="3781751" y="287876"/>
            <a:ext cx="352140" cy="1955828"/>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p>
        </p:txBody>
      </p:sp>
      <p:sp>
        <p:nvSpPr>
          <p:cNvPr id="5" name="Flecha abajo 4"/>
          <p:cNvSpPr/>
          <p:nvPr/>
        </p:nvSpPr>
        <p:spPr>
          <a:xfrm rot="17919531">
            <a:off x="4040195" y="529892"/>
            <a:ext cx="352140" cy="2544880"/>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90769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2"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3" y="457200"/>
            <a:ext cx="9309629" cy="5943600"/>
          </a:xfrm>
        </p:spPr>
        <p:txBody>
          <a:bodyPr/>
          <a:lstStyle/>
          <a:p>
            <a:pPr algn="just"/>
            <a:r>
              <a:rPr lang="es-ES" sz="2600" dirty="0">
                <a:latin typeface="Arial" panose="020B0604020202020204" pitchFamily="34" charset="0"/>
                <a:cs typeface="Arial" panose="020B0604020202020204" pitchFamily="34" charset="0"/>
              </a:rPr>
              <a:t>Por lo tanto el tiempo libre en un estudiante si no es bien empleado incide directamente en el peso corporal. </a:t>
            </a:r>
            <a:endParaRPr lang="es-EC" sz="2600" dirty="0">
              <a:latin typeface="Arial" panose="020B0604020202020204" pitchFamily="34" charset="0"/>
              <a:cs typeface="Arial" panose="020B0604020202020204" pitchFamily="34" charset="0"/>
            </a:endParaRPr>
          </a:p>
          <a:p>
            <a:pPr algn="just"/>
            <a:endParaRPr lang="es-EC" dirty="0"/>
          </a:p>
        </p:txBody>
      </p:sp>
      <p:sp>
        <p:nvSpPr>
          <p:cNvPr id="2" name="AutoShape 2" descr="Resultado de imagen de adolescentes con sobrepeso y obesida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28" name="Picture 4" descr="http://www.efdeportes.com/efd146/indices-de-obesidad-y-sobrepeso-02.jpg"/>
          <p:cNvPicPr>
            <a:picLocks noChangeAspect="1" noChangeArrowheads="1"/>
          </p:cNvPicPr>
          <p:nvPr/>
        </p:nvPicPr>
        <p:blipFill rotWithShape="1">
          <a:blip r:embed="rId2">
            <a:extLst>
              <a:ext uri="{28A0092B-C50C-407E-A947-70E740481C1C}">
                <a14:useLocalDpi xmlns:a14="http://schemas.microsoft.com/office/drawing/2010/main" val="0"/>
              </a:ext>
            </a:extLst>
          </a:blip>
          <a:srcRect t="35613"/>
          <a:stretch/>
        </p:blipFill>
        <p:spPr bwMode="auto">
          <a:xfrm>
            <a:off x="1219004" y="3253959"/>
            <a:ext cx="8325045" cy="2233638"/>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4056081" y="1807215"/>
            <a:ext cx="2552131" cy="5049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b="1" dirty="0" smtClean="0"/>
              <a:t>ACTUALIDAD</a:t>
            </a:r>
            <a:endParaRPr lang="es-EC" sz="1600" b="1" dirty="0"/>
          </a:p>
        </p:txBody>
      </p:sp>
    </p:spTree>
    <p:extLst>
      <p:ext uri="{BB962C8B-B14F-4D97-AF65-F5344CB8AC3E}">
        <p14:creationId xmlns:p14="http://schemas.microsoft.com/office/powerpoint/2010/main" val="3019376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3"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
                                        <p:tgtEl>
                                          <p:spTgt spid="4"/>
                                        </p:tgtEl>
                                      </p:cBhvr>
                                    </p:animEffect>
                                    <p:anim calcmode="lin" valueType="num">
                                      <p:cBhvr>
                                        <p:cTn id="14" dur="400" fill="hold"/>
                                        <p:tgtEl>
                                          <p:spTgt spid="4"/>
                                        </p:tgtEl>
                                        <p:attrNameLst>
                                          <p:attrName>ppt_x</p:attrName>
                                        </p:attrNameLst>
                                      </p:cBhvr>
                                      <p:tavLst>
                                        <p:tav tm="0">
                                          <p:val>
                                            <p:strVal val="#ppt_x"/>
                                          </p:val>
                                        </p:tav>
                                        <p:tav tm="100000">
                                          <p:val>
                                            <p:strVal val="#ppt_x"/>
                                          </p:val>
                                        </p:tav>
                                      </p:tavLst>
                                    </p:anim>
                                    <p:anim calcmode="lin" valueType="num">
                                      <p:cBhvr>
                                        <p:cTn id="15" dur="400" fill="hold"/>
                                        <p:tgtEl>
                                          <p:spTgt spid="4"/>
                                        </p:tgtEl>
                                        <p:attrNameLst>
                                          <p:attrName>ppt_y</p:attrName>
                                        </p:attrNameLst>
                                      </p:cBhvr>
                                      <p:tavLst>
                                        <p:tav tm="0">
                                          <p:val>
                                            <p:strVal val="#ppt_y+0.31"/>
                                          </p:val>
                                        </p:tav>
                                        <p:tav tm="100000">
                                          <p:val>
                                            <p:strVal val="#ppt_y+0.31"/>
                                          </p:val>
                                        </p:tav>
                                      </p:tavLst>
                                    </p:anim>
                                    <p:anim calcmode="lin" valueType="num">
                                      <p:cBhvr>
                                        <p:cTn id="16"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wheel(1)">
                                      <p:cBhvr>
                                        <p:cTn id="22"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863" y="56109"/>
            <a:ext cx="10081155" cy="741528"/>
          </a:xfrm>
        </p:spPr>
        <p:txBody>
          <a:bodyPr>
            <a:noAutofit/>
          </a:bodyPr>
          <a:lstStyle/>
          <a:p>
            <a:pPr algn="ctr"/>
            <a:r>
              <a:rPr lang="es-ES" dirty="0">
                <a:latin typeface="Arial" panose="020B0604020202020204" pitchFamily="34" charset="0"/>
                <a:cs typeface="Arial" panose="020B0604020202020204" pitchFamily="34" charset="0"/>
              </a:rPr>
              <a:t>5</a:t>
            </a:r>
            <a:r>
              <a:rPr lang="es-ES" dirty="0" smtClean="0">
                <a:latin typeface="Arial" panose="020B0604020202020204" pitchFamily="34" charset="0"/>
                <a:cs typeface="Arial" panose="020B0604020202020204" pitchFamily="34" charset="0"/>
              </a:rPr>
              <a:t>. ¿Cuánto </a:t>
            </a:r>
            <a:r>
              <a:rPr lang="es-ES" dirty="0">
                <a:latin typeface="Arial" panose="020B0604020202020204" pitchFamily="34" charset="0"/>
                <a:cs typeface="Arial" panose="020B0604020202020204" pitchFamily="34" charset="0"/>
              </a:rPr>
              <a:t>tiempo dedica a las redes sociales?</a:t>
            </a:r>
            <a:endParaRPr lang="es-EC" dirty="0">
              <a:latin typeface="Arial" panose="020B0604020202020204" pitchFamily="34" charset="0"/>
              <a:cs typeface="Arial" panose="020B0604020202020204" pitchFamily="34" charset="0"/>
            </a:endParaRPr>
          </a:p>
        </p:txBody>
      </p:sp>
      <p:graphicFrame>
        <p:nvGraphicFramePr>
          <p:cNvPr id="3" name="Objeto 27"/>
          <p:cNvGraphicFramePr>
            <a:graphicFrameLocks/>
          </p:cNvGraphicFramePr>
          <p:nvPr>
            <p:extLst>
              <p:ext uri="{D42A27DB-BD31-4B8C-83A1-F6EECF244321}">
                <p14:modId xmlns:p14="http://schemas.microsoft.com/office/powerpoint/2010/main" val="4092016737"/>
              </p:ext>
            </p:extLst>
          </p:nvPr>
        </p:nvGraphicFramePr>
        <p:xfrm>
          <a:off x="4628192" y="3026319"/>
          <a:ext cx="7563808" cy="36602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la 3"/>
          <p:cNvGraphicFramePr>
            <a:graphicFrameLocks noGrp="1"/>
          </p:cNvGraphicFramePr>
          <p:nvPr>
            <p:extLst>
              <p:ext uri="{D42A27DB-BD31-4B8C-83A1-F6EECF244321}">
                <p14:modId xmlns:p14="http://schemas.microsoft.com/office/powerpoint/2010/main" val="101427862"/>
              </p:ext>
            </p:extLst>
          </p:nvPr>
        </p:nvGraphicFramePr>
        <p:xfrm>
          <a:off x="12246" y="1073480"/>
          <a:ext cx="5147741" cy="1962912"/>
        </p:xfrm>
        <a:graphic>
          <a:graphicData uri="http://schemas.openxmlformats.org/drawingml/2006/table">
            <a:tbl>
              <a:tblPr firstRow="1" firstCol="1" bandRow="1">
                <a:tableStyleId>{E8B1032C-EA38-4F05-BA0D-38AFFFC7BED3}</a:tableStyleId>
              </a:tblPr>
              <a:tblGrid>
                <a:gridCol w="2188823"/>
                <a:gridCol w="1468494"/>
                <a:gridCol w="1490424"/>
              </a:tblGrid>
              <a:tr h="223541">
                <a:tc>
                  <a:txBody>
                    <a:bodyPr/>
                    <a:lstStyle/>
                    <a:p>
                      <a:pPr algn="ctr">
                        <a:lnSpc>
                          <a:spcPct val="115000"/>
                        </a:lnSpc>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es-ES" sz="1600">
                          <a:effectLst/>
                          <a:latin typeface="Arial" panose="020B0604020202020204" pitchFamily="34" charset="0"/>
                          <a:cs typeface="Arial" panose="020B0604020202020204" pitchFamily="34" charset="0"/>
                        </a:rPr>
                        <a:t>FRECUENCIA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nSpc>
                          <a:spcPct val="115000"/>
                        </a:lnSpc>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28622">
                <a:tc>
                  <a:txBody>
                    <a:bodyPr/>
                    <a:lstStyle/>
                    <a:p>
                      <a:pPr>
                        <a:lnSpc>
                          <a:spcPct val="115000"/>
                        </a:lnSpc>
                        <a:spcAft>
                          <a:spcPts val="0"/>
                        </a:spcAft>
                        <a:tabLst>
                          <a:tab pos="450215" algn="l"/>
                        </a:tabLst>
                      </a:pPr>
                      <a:r>
                        <a:rPr lang="es-ES" sz="1600">
                          <a:effectLst/>
                          <a:latin typeface="Arial" panose="020B0604020202020204" pitchFamily="34" charset="0"/>
                          <a:cs typeface="Arial" panose="020B0604020202020204" pitchFamily="34" charset="0"/>
                        </a:rPr>
                        <a:t>15 minutos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58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es-ES" sz="1600">
                          <a:effectLst/>
                          <a:latin typeface="Arial" panose="020B0604020202020204" pitchFamily="34" charset="0"/>
                          <a:cs typeface="Arial" panose="020B0604020202020204" pitchFamily="34" charset="0"/>
                        </a:rPr>
                        <a:t>28%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28622">
                <a:tc>
                  <a:txBody>
                    <a:bodyPr/>
                    <a:lstStyle/>
                    <a:p>
                      <a:pPr>
                        <a:lnSpc>
                          <a:spcPct val="115000"/>
                        </a:lnSpc>
                        <a:spcAft>
                          <a:spcPts val="0"/>
                        </a:spcAft>
                        <a:tabLst>
                          <a:tab pos="450215" algn="l"/>
                        </a:tabLst>
                      </a:pPr>
                      <a:r>
                        <a:rPr lang="es-ES" sz="1600">
                          <a:effectLst/>
                          <a:latin typeface="Arial" panose="020B0604020202020204" pitchFamily="34" charset="0"/>
                          <a:cs typeface="Arial" panose="020B0604020202020204" pitchFamily="34" charset="0"/>
                        </a:rPr>
                        <a:t>Media hora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es-ES"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28622">
                <a:tc>
                  <a:txBody>
                    <a:bodyPr/>
                    <a:lstStyle/>
                    <a:p>
                      <a:pPr>
                        <a:lnSpc>
                          <a:spcPct val="115000"/>
                        </a:lnSpc>
                        <a:spcAft>
                          <a:spcPts val="0"/>
                        </a:spcAft>
                        <a:tabLst>
                          <a:tab pos="450215" algn="l"/>
                        </a:tabLst>
                      </a:pPr>
                      <a:r>
                        <a:rPr lang="es-ES" sz="1600">
                          <a:effectLst/>
                          <a:latin typeface="Arial" panose="020B0604020202020204" pitchFamily="34" charset="0"/>
                          <a:cs typeface="Arial" panose="020B0604020202020204" pitchFamily="34" charset="0"/>
                        </a:rPr>
                        <a:t>1 hora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es-ES" sz="1600">
                          <a:effectLst/>
                          <a:latin typeface="Arial" panose="020B0604020202020204" pitchFamily="34" charset="0"/>
                          <a:cs typeface="Arial" panose="020B0604020202020204" pitchFamily="34" charset="0"/>
                        </a:rPr>
                        <a:t>20%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28622">
                <a:tc>
                  <a:txBody>
                    <a:bodyPr/>
                    <a:lstStyle/>
                    <a:p>
                      <a:pPr>
                        <a:lnSpc>
                          <a:spcPct val="115000"/>
                        </a:lnSpc>
                        <a:spcAft>
                          <a:spcPts val="0"/>
                        </a:spcAft>
                        <a:tabLst>
                          <a:tab pos="450215" algn="l"/>
                        </a:tabLst>
                      </a:pPr>
                      <a:r>
                        <a:rPr lang="es-ES" sz="1600">
                          <a:effectLst/>
                          <a:latin typeface="Arial" panose="020B0604020202020204" pitchFamily="34" charset="0"/>
                          <a:cs typeface="Arial" panose="020B0604020202020204" pitchFamily="34" charset="0"/>
                        </a:rPr>
                        <a:t>2 horas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es-ES" sz="1600">
                          <a:effectLst/>
                          <a:latin typeface="Arial" panose="020B0604020202020204" pitchFamily="34" charset="0"/>
                          <a:cs typeface="Arial" panose="020B0604020202020204" pitchFamily="34" charset="0"/>
                        </a:rPr>
                        <a:t>22%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28622">
                <a:tc>
                  <a:txBody>
                    <a:bodyPr/>
                    <a:lstStyle/>
                    <a:p>
                      <a:pPr>
                        <a:lnSpc>
                          <a:spcPct val="115000"/>
                        </a:lnSpc>
                        <a:spcAft>
                          <a:spcPts val="0"/>
                        </a:spcAft>
                        <a:tabLst>
                          <a:tab pos="450215" algn="l"/>
                        </a:tabLst>
                      </a:pPr>
                      <a:r>
                        <a:rPr lang="es-ES" sz="1600">
                          <a:effectLst/>
                          <a:latin typeface="Arial" panose="020B0604020202020204" pitchFamily="34" charset="0"/>
                          <a:cs typeface="Arial" panose="020B0604020202020204" pitchFamily="34" charset="0"/>
                        </a:rPr>
                        <a:t>3 horas a mas </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es-ES"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28622">
                <a:tc>
                  <a:txBody>
                    <a:bodyPr/>
                    <a:lstStyle/>
                    <a:p>
                      <a:pPr>
                        <a:lnSpc>
                          <a:spcPct val="115000"/>
                        </a:lnSpc>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cxnSp>
        <p:nvCxnSpPr>
          <p:cNvPr id="6" name="Conector recto de flecha 5"/>
          <p:cNvCxnSpPr/>
          <p:nvPr/>
        </p:nvCxnSpPr>
        <p:spPr>
          <a:xfrm flipH="1">
            <a:off x="5602514" y="2322286"/>
            <a:ext cx="899887" cy="56378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7" name="Conector recto de flecha 6"/>
          <p:cNvCxnSpPr/>
          <p:nvPr/>
        </p:nvCxnSpPr>
        <p:spPr>
          <a:xfrm>
            <a:off x="6502400" y="2322286"/>
            <a:ext cx="2641600" cy="101600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0" name="Rectángulo 9"/>
          <p:cNvSpPr/>
          <p:nvPr/>
        </p:nvSpPr>
        <p:spPr>
          <a:xfrm>
            <a:off x="5602514" y="1553029"/>
            <a:ext cx="2641600" cy="76925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28% - 15 MIN</a:t>
            </a:r>
          </a:p>
          <a:p>
            <a:pPr algn="ctr"/>
            <a:r>
              <a:rPr lang="es-EC" dirty="0" smtClean="0"/>
              <a:t>22%- 2 HORAS</a:t>
            </a:r>
            <a:endParaRPr lang="es-EC" dirty="0"/>
          </a:p>
        </p:txBody>
      </p:sp>
    </p:spTree>
    <p:extLst>
      <p:ext uri="{BB962C8B-B14F-4D97-AF65-F5344CB8AC3E}">
        <p14:creationId xmlns:p14="http://schemas.microsoft.com/office/powerpoint/2010/main" val="3942666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3" y="2160589"/>
            <a:ext cx="8952441" cy="3880773"/>
          </a:xfrm>
        </p:spPr>
        <p:txBody>
          <a:bodyPr/>
          <a:lstStyle/>
          <a:p>
            <a:pPr algn="just"/>
            <a:r>
              <a:rPr lang="es-EC" sz="3600" b="1" dirty="0">
                <a:latin typeface="Arial" panose="020B0604020202020204" pitchFamily="34" charset="0"/>
                <a:cs typeface="Arial" panose="020B0604020202020204" pitchFamily="34" charset="0"/>
              </a:rPr>
              <a:t>ANALISIS E INTERPRETACIÓN DE DATOS DEL ÍNDICE DE MASA CORPORAL IMC</a:t>
            </a:r>
            <a:endParaRPr lang="es-EC" sz="3600" dirty="0">
              <a:latin typeface="Arial" panose="020B0604020202020204" pitchFamily="34" charset="0"/>
              <a:cs typeface="Arial" panose="020B0604020202020204" pitchFamily="34" charset="0"/>
            </a:endParaRPr>
          </a:p>
          <a:p>
            <a:endParaRPr lang="es-EC" dirty="0"/>
          </a:p>
        </p:txBody>
      </p:sp>
    </p:spTree>
    <p:extLst>
      <p:ext uri="{BB962C8B-B14F-4D97-AF65-F5344CB8AC3E}">
        <p14:creationId xmlns:p14="http://schemas.microsoft.com/office/powerpoint/2010/main" val="2726532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7965" t="7226" r="29868" b="7813"/>
          <a:stretch/>
        </p:blipFill>
        <p:spPr>
          <a:xfrm>
            <a:off x="-1" y="0"/>
            <a:ext cx="6215063" cy="5457825"/>
          </a:xfrm>
          <a:prstGeom prst="rect">
            <a:avLst/>
          </a:prstGeom>
        </p:spPr>
      </p:pic>
      <p:pic>
        <p:nvPicPr>
          <p:cNvPr id="5" name="Imagen 4"/>
          <p:cNvPicPr>
            <a:picLocks noChangeAspect="1"/>
          </p:cNvPicPr>
          <p:nvPr/>
        </p:nvPicPr>
        <p:blipFill rotWithShape="1">
          <a:blip r:embed="rId3"/>
          <a:srcRect l="28075" t="12109" r="31625" b="10743"/>
          <a:stretch/>
        </p:blipFill>
        <p:spPr>
          <a:xfrm>
            <a:off x="6215062" y="0"/>
            <a:ext cx="5976938" cy="5643563"/>
          </a:xfrm>
          <a:prstGeom prst="rect">
            <a:avLst/>
          </a:prstGeom>
        </p:spPr>
      </p:pic>
      <p:pic>
        <p:nvPicPr>
          <p:cNvPr id="6" name="Imagen 5"/>
          <p:cNvPicPr>
            <a:picLocks noChangeAspect="1"/>
          </p:cNvPicPr>
          <p:nvPr/>
        </p:nvPicPr>
        <p:blipFill rotWithShape="1">
          <a:blip r:embed="rId4"/>
          <a:srcRect l="28734" t="39258" r="31954" b="30469"/>
          <a:stretch/>
        </p:blipFill>
        <p:spPr>
          <a:xfrm>
            <a:off x="3047107" y="4086225"/>
            <a:ext cx="6335909" cy="2743200"/>
          </a:xfrm>
          <a:prstGeom prst="rect">
            <a:avLst/>
          </a:prstGeom>
        </p:spPr>
      </p:pic>
    </p:spTree>
    <p:extLst>
      <p:ext uri="{BB962C8B-B14F-4D97-AF65-F5344CB8AC3E}">
        <p14:creationId xmlns:p14="http://schemas.microsoft.com/office/powerpoint/2010/main" val="170423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910686" y="368490"/>
            <a:ext cx="1296537" cy="4913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1600" b="1">
                <a:latin typeface="Arial" panose="020B0604020202020204" pitchFamily="34" charset="0"/>
                <a:cs typeface="Arial" panose="020B0604020202020204" pitchFamily="34" charset="0"/>
              </a:rPr>
              <a:t>Hombres</a:t>
            </a:r>
            <a:endParaRPr lang="es-EC" sz="1600">
              <a:latin typeface="Arial" panose="020B0604020202020204" pitchFamily="34" charset="0"/>
              <a:cs typeface="Arial" panose="020B0604020202020204" pitchFamily="34" charset="0"/>
            </a:endParaRPr>
          </a:p>
        </p:txBody>
      </p:sp>
      <p:graphicFrame>
        <p:nvGraphicFramePr>
          <p:cNvPr id="6" name="Objeto 37"/>
          <p:cNvGraphicFramePr>
            <a:graphicFrameLocks/>
          </p:cNvGraphicFramePr>
          <p:nvPr>
            <p:extLst>
              <p:ext uri="{D42A27DB-BD31-4B8C-83A1-F6EECF244321}">
                <p14:modId xmlns:p14="http://schemas.microsoft.com/office/powerpoint/2010/main" val="2971807267"/>
              </p:ext>
            </p:extLst>
          </p:nvPr>
        </p:nvGraphicFramePr>
        <p:xfrm>
          <a:off x="267757" y="2960914"/>
          <a:ext cx="4626591" cy="3614056"/>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ángulo 6"/>
          <p:cNvSpPr/>
          <p:nvPr/>
        </p:nvSpPr>
        <p:spPr>
          <a:xfrm>
            <a:off x="7356143" y="368490"/>
            <a:ext cx="1119117" cy="4913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1600" b="1">
                <a:latin typeface="Arial" panose="020B0604020202020204" pitchFamily="34" charset="0"/>
                <a:cs typeface="Arial" panose="020B0604020202020204" pitchFamily="34" charset="0"/>
              </a:rPr>
              <a:t>Mujeres</a:t>
            </a:r>
            <a:endParaRPr lang="es-EC" sz="1600">
              <a:latin typeface="Arial" panose="020B0604020202020204" pitchFamily="34" charset="0"/>
              <a:cs typeface="Arial" panose="020B0604020202020204" pitchFamily="34" charset="0"/>
            </a:endParaRPr>
          </a:p>
        </p:txBody>
      </p:sp>
      <p:graphicFrame>
        <p:nvGraphicFramePr>
          <p:cNvPr id="8" name="Objeto 38"/>
          <p:cNvGraphicFramePr>
            <a:graphicFrameLocks/>
          </p:cNvGraphicFramePr>
          <p:nvPr>
            <p:extLst>
              <p:ext uri="{D42A27DB-BD31-4B8C-83A1-F6EECF244321}">
                <p14:modId xmlns:p14="http://schemas.microsoft.com/office/powerpoint/2010/main" val="561391501"/>
              </p:ext>
            </p:extLst>
          </p:nvPr>
        </p:nvGraphicFramePr>
        <p:xfrm>
          <a:off x="5440196" y="2975429"/>
          <a:ext cx="5431004" cy="3615005"/>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ángulo 1"/>
          <p:cNvSpPr/>
          <p:nvPr/>
        </p:nvSpPr>
        <p:spPr>
          <a:xfrm>
            <a:off x="3835021" y="204716"/>
            <a:ext cx="3070746" cy="36849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600" dirty="0" smtClean="0">
                <a:latin typeface="Arial" panose="020B0604020202020204" pitchFamily="34" charset="0"/>
                <a:cs typeface="Arial" panose="020B0604020202020204" pitchFamily="34" charset="0"/>
              </a:rPr>
              <a:t>OCTAVOS </a:t>
            </a:r>
            <a:endParaRPr lang="es-EC" sz="2600" dirty="0">
              <a:latin typeface="Arial" panose="020B06040202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3042583013"/>
              </p:ext>
            </p:extLst>
          </p:nvPr>
        </p:nvGraphicFramePr>
        <p:xfrm>
          <a:off x="101600" y="1116073"/>
          <a:ext cx="3733421" cy="1463040"/>
        </p:xfrm>
        <a:graphic>
          <a:graphicData uri="http://schemas.openxmlformats.org/drawingml/2006/table">
            <a:tbl>
              <a:tblPr firstRow="1" firstCol="1" bandRow="1">
                <a:tableStyleId>{E8B1032C-EA38-4F05-BA0D-38AFFFC7BED3}</a:tableStyleId>
              </a:tblPr>
              <a:tblGrid>
                <a:gridCol w="76456"/>
                <a:gridCol w="2073230"/>
                <a:gridCol w="822615"/>
                <a:gridCol w="761120"/>
              </a:tblGrid>
              <a:tr h="237321">
                <a:tc gridSpan="2">
                  <a:txBody>
                    <a:bodyPr/>
                    <a:lstStyle/>
                    <a:p>
                      <a:pPr algn="ctr">
                        <a:spcAft>
                          <a:spcPts val="0"/>
                        </a:spcAft>
                      </a:pPr>
                      <a:r>
                        <a:rPr lang="es-EC" sz="1600" dirty="0">
                          <a:effectLst/>
                          <a:latin typeface="Arial" panose="020B0604020202020204" pitchFamily="34" charset="0"/>
                          <a:cs typeface="Arial" panose="020B0604020202020204" pitchFamily="34" charset="0"/>
                        </a:rPr>
                        <a:t>DELGADEZ SEVERA</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hMerge="1">
                  <a:txBody>
                    <a:bodyPr/>
                    <a:lstStyle/>
                    <a:p>
                      <a:endParaRPr lang="es-EC"/>
                    </a:p>
                  </a:txBody>
                  <a:tcPr/>
                </a:tc>
                <a:tc>
                  <a:txBody>
                    <a:bodyPr/>
                    <a:lstStyle/>
                    <a:p>
                      <a:pPr algn="ctr">
                        <a:spcAft>
                          <a:spcPts val="0"/>
                        </a:spcAft>
                      </a:pPr>
                      <a:r>
                        <a:rPr lang="es-EC" sz="1600">
                          <a:effectLst/>
                          <a:latin typeface="Arial" panose="020B0604020202020204" pitchFamily="34" charset="0"/>
                          <a:cs typeface="Arial" panose="020B0604020202020204" pitchFamily="34" charset="0"/>
                        </a:rPr>
                        <a:t>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es-EC" sz="1600">
                          <a:effectLst/>
                          <a:latin typeface="Arial" panose="020B0604020202020204" pitchFamily="34" charset="0"/>
                          <a:cs typeface="Arial" panose="020B0604020202020204" pitchFamily="34" charset="0"/>
                        </a:rPr>
                        <a:t>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7321">
                <a:tc gridSpan="2">
                  <a:txBody>
                    <a:bodyPr/>
                    <a:lstStyle/>
                    <a:p>
                      <a:pPr algn="ctr">
                        <a:spcAft>
                          <a:spcPts val="0"/>
                        </a:spcAft>
                      </a:pPr>
                      <a:r>
                        <a:rPr lang="es-EC" sz="1600" dirty="0">
                          <a:effectLst/>
                          <a:latin typeface="Arial" panose="020B0604020202020204" pitchFamily="34" charset="0"/>
                          <a:cs typeface="Arial" panose="020B0604020202020204" pitchFamily="34" charset="0"/>
                        </a:rPr>
                        <a:t>DELGADEZ</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hMerge="1">
                  <a:txBody>
                    <a:bodyPr/>
                    <a:lstStyle/>
                    <a:p>
                      <a:endParaRPr lang="es-EC"/>
                    </a:p>
                  </a:txBody>
                  <a:tcPr/>
                </a:tc>
                <a:tc>
                  <a:txBody>
                    <a:bodyPr/>
                    <a:lstStyle/>
                    <a:p>
                      <a:pPr algn="ctr">
                        <a:spcAft>
                          <a:spcPts val="0"/>
                        </a:spcAft>
                      </a:pPr>
                      <a:r>
                        <a:rPr lang="es-EC" sz="1600">
                          <a:effectLst/>
                          <a:latin typeface="Arial" panose="020B0604020202020204" pitchFamily="34" charset="0"/>
                          <a:cs typeface="Arial" panose="020B0604020202020204" pitchFamily="34" charset="0"/>
                        </a:rPr>
                        <a:t>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es-EC" sz="1600">
                          <a:effectLst/>
                          <a:latin typeface="Arial" panose="020B0604020202020204" pitchFamily="34" charset="0"/>
                          <a:cs typeface="Arial" panose="020B0604020202020204" pitchFamily="34" charset="0"/>
                        </a:rPr>
                        <a:t>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7321">
                <a:tc gridSpan="2">
                  <a:txBody>
                    <a:bodyPr/>
                    <a:lstStyle/>
                    <a:p>
                      <a:pPr algn="ctr">
                        <a:spcAft>
                          <a:spcPts val="0"/>
                        </a:spcAft>
                      </a:pPr>
                      <a:r>
                        <a:rPr lang="es-EC" sz="1600" dirty="0">
                          <a:effectLst/>
                          <a:latin typeface="Arial" panose="020B0604020202020204" pitchFamily="34" charset="0"/>
                          <a:cs typeface="Arial" panose="020B0604020202020204" pitchFamily="34" charset="0"/>
                        </a:rPr>
                        <a:t>NORMAL</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hMerge="1">
                  <a:txBody>
                    <a:bodyPr/>
                    <a:lstStyle/>
                    <a:p>
                      <a:endParaRPr lang="es-EC"/>
                    </a:p>
                  </a:txBody>
                  <a:tcPr/>
                </a:tc>
                <a:tc>
                  <a:txBody>
                    <a:bodyPr/>
                    <a:lstStyle/>
                    <a:p>
                      <a:pPr algn="ctr">
                        <a:spcAft>
                          <a:spcPts val="0"/>
                        </a:spcAft>
                      </a:pPr>
                      <a:r>
                        <a:rPr lang="es-EC" sz="1600">
                          <a:effectLst/>
                          <a:latin typeface="Arial" panose="020B0604020202020204" pitchFamily="34" charset="0"/>
                          <a:cs typeface="Arial" panose="020B0604020202020204" pitchFamily="34" charset="0"/>
                        </a:rPr>
                        <a:t>11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es-EC" sz="1600">
                          <a:effectLst/>
                          <a:latin typeface="Arial" panose="020B0604020202020204" pitchFamily="34" charset="0"/>
                          <a:cs typeface="Arial" panose="020B0604020202020204" pitchFamily="34" charset="0"/>
                        </a:rPr>
                        <a:t>25%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7321">
                <a:tc gridSpan="2">
                  <a:txBody>
                    <a:bodyPr/>
                    <a:lstStyle/>
                    <a:p>
                      <a:pPr algn="ctr">
                        <a:spcAft>
                          <a:spcPts val="0"/>
                        </a:spcAft>
                      </a:pPr>
                      <a:r>
                        <a:rPr lang="es-EC" sz="1600" dirty="0">
                          <a:effectLst/>
                          <a:latin typeface="Arial" panose="020B0604020202020204" pitchFamily="34" charset="0"/>
                          <a:cs typeface="Arial" panose="020B0604020202020204" pitchFamily="34" charset="0"/>
                        </a:rPr>
                        <a:t>SOBREPESO</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hMerge="1">
                  <a:txBody>
                    <a:bodyPr/>
                    <a:lstStyle/>
                    <a:p>
                      <a:endParaRPr lang="es-EC"/>
                    </a:p>
                  </a:txBody>
                  <a:tcPr/>
                </a:tc>
                <a:tc>
                  <a:txBody>
                    <a:bodyPr/>
                    <a:lstStyle/>
                    <a:p>
                      <a:pPr algn="ctr">
                        <a:spcAft>
                          <a:spcPts val="0"/>
                        </a:spcAft>
                      </a:pPr>
                      <a:r>
                        <a:rPr lang="es-EC" sz="1600">
                          <a:effectLst/>
                          <a:latin typeface="Arial" panose="020B0604020202020204" pitchFamily="34" charset="0"/>
                          <a:cs typeface="Arial" panose="020B0604020202020204" pitchFamily="34" charset="0"/>
                        </a:rPr>
                        <a:t>25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es-EC" sz="1600" dirty="0">
                          <a:effectLst/>
                          <a:latin typeface="Arial" panose="020B0604020202020204" pitchFamily="34" charset="0"/>
                          <a:cs typeface="Arial" panose="020B0604020202020204" pitchFamily="34" charset="0"/>
                        </a:rPr>
                        <a:t>58%</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0">
                <a:tc gridSpan="2">
                  <a:txBody>
                    <a:bodyPr/>
                    <a:lstStyle/>
                    <a:p>
                      <a:pPr algn="ctr">
                        <a:spcAft>
                          <a:spcPts val="0"/>
                        </a:spcAft>
                      </a:pPr>
                      <a:r>
                        <a:rPr lang="es-EC" sz="1600" dirty="0">
                          <a:effectLst/>
                          <a:latin typeface="Arial" panose="020B0604020202020204" pitchFamily="34" charset="0"/>
                          <a:cs typeface="Arial" panose="020B0604020202020204" pitchFamily="34" charset="0"/>
                        </a:rPr>
                        <a:t>OBESIDAD</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hMerge="1">
                  <a:txBody>
                    <a:bodyPr/>
                    <a:lstStyle/>
                    <a:p>
                      <a:endParaRPr lang="es-EC"/>
                    </a:p>
                  </a:txBody>
                  <a:tcPr/>
                </a:tc>
                <a:tc>
                  <a:txBody>
                    <a:bodyPr/>
                    <a:lstStyle/>
                    <a:p>
                      <a:pPr algn="ctr">
                        <a:spcAft>
                          <a:spcPts val="0"/>
                        </a:spcAft>
                      </a:pPr>
                      <a:r>
                        <a:rPr lang="es-EC" sz="1600" dirty="0">
                          <a:effectLst/>
                          <a:latin typeface="Arial" panose="020B0604020202020204" pitchFamily="34" charset="0"/>
                          <a:cs typeface="Arial" panose="020B0604020202020204" pitchFamily="34" charset="0"/>
                        </a:rPr>
                        <a:t>5</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es-EC" sz="1600" dirty="0">
                          <a:effectLst/>
                          <a:latin typeface="Arial" panose="020B0604020202020204" pitchFamily="34" charset="0"/>
                          <a:cs typeface="Arial" panose="020B0604020202020204" pitchFamily="34" charset="0"/>
                        </a:rPr>
                        <a:t>12%</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7321">
                <a:tc>
                  <a:txBody>
                    <a:bodyPr/>
                    <a:lstStyle/>
                    <a:p>
                      <a:pPr>
                        <a:spcAft>
                          <a:spcPts val="0"/>
                        </a:spcAft>
                      </a:pPr>
                      <a:r>
                        <a:rPr lang="es-EC" sz="1200">
                          <a:effectLst/>
                        </a:rPr>
                        <a:t> </a:t>
                      </a:r>
                      <a:endParaRPr lang="es-EC"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es-ES" sz="1600" dirty="0">
                          <a:effectLst/>
                          <a:latin typeface="Arial" panose="020B0604020202020204" pitchFamily="34" charset="0"/>
                          <a:cs typeface="Arial" panose="020B0604020202020204" pitchFamily="34" charset="0"/>
                        </a:rPr>
                        <a:t>Total</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43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cxnSp>
        <p:nvCxnSpPr>
          <p:cNvPr id="9" name="Conector recto de flecha 8"/>
          <p:cNvCxnSpPr/>
          <p:nvPr/>
        </p:nvCxnSpPr>
        <p:spPr>
          <a:xfrm flipH="1">
            <a:off x="3599543" y="2278743"/>
            <a:ext cx="1030514" cy="69668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0" name="Elipse 9"/>
          <p:cNvSpPr/>
          <p:nvPr/>
        </p:nvSpPr>
        <p:spPr>
          <a:xfrm>
            <a:off x="3062514" y="2975429"/>
            <a:ext cx="638629" cy="56605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Arial" panose="020B0604020202020204" pitchFamily="34" charset="0"/>
                <a:cs typeface="Arial" panose="020B0604020202020204" pitchFamily="34" charset="0"/>
              </a:rPr>
              <a:t>25</a:t>
            </a:r>
            <a:endParaRPr lang="es-EC" sz="1600" dirty="0">
              <a:latin typeface="Arial" panose="020B0604020202020204" pitchFamily="34" charset="0"/>
              <a:cs typeface="Arial" panose="020B0604020202020204" pitchFamily="34" charset="0"/>
            </a:endParaRPr>
          </a:p>
        </p:txBody>
      </p:sp>
      <p:sp>
        <p:nvSpPr>
          <p:cNvPr id="11" name="Rectángulo 10"/>
          <p:cNvSpPr/>
          <p:nvPr/>
        </p:nvSpPr>
        <p:spPr>
          <a:xfrm>
            <a:off x="4223657" y="1654629"/>
            <a:ext cx="1611086" cy="6241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Arial" panose="020B0604020202020204" pitchFamily="34" charset="0"/>
                <a:cs typeface="Arial" panose="020B0604020202020204" pitchFamily="34" charset="0"/>
              </a:rPr>
              <a:t>58%</a:t>
            </a:r>
          </a:p>
          <a:p>
            <a:pPr algn="ctr"/>
            <a:r>
              <a:rPr lang="es-EC" sz="1600" dirty="0" smtClean="0">
                <a:latin typeface="Arial" panose="020B0604020202020204" pitchFamily="34" charset="0"/>
                <a:cs typeface="Arial" panose="020B0604020202020204" pitchFamily="34" charset="0"/>
              </a:rPr>
              <a:t>SOBREPESO</a:t>
            </a:r>
            <a:endParaRPr lang="es-EC" sz="1600" dirty="0">
              <a:latin typeface="Arial" panose="020B0604020202020204" pitchFamily="34" charset="0"/>
              <a:cs typeface="Arial" panose="020B0604020202020204" pitchFamily="34" charset="0"/>
            </a:endParaRPr>
          </a:p>
        </p:txBody>
      </p:sp>
      <p:sp>
        <p:nvSpPr>
          <p:cNvPr id="12" name="Elipse 11"/>
          <p:cNvSpPr/>
          <p:nvPr/>
        </p:nvSpPr>
        <p:spPr>
          <a:xfrm>
            <a:off x="2046514" y="4296229"/>
            <a:ext cx="754743" cy="59508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Arial" panose="020B0604020202020204" pitchFamily="34" charset="0"/>
                <a:cs typeface="Arial" panose="020B0604020202020204" pitchFamily="34" charset="0"/>
              </a:rPr>
              <a:t>11</a:t>
            </a:r>
            <a:endParaRPr lang="es-EC" sz="1600" dirty="0">
              <a:latin typeface="Arial" panose="020B0604020202020204" pitchFamily="34" charset="0"/>
              <a:cs typeface="Arial" panose="020B0604020202020204" pitchFamily="34" charset="0"/>
            </a:endParaRPr>
          </a:p>
        </p:txBody>
      </p:sp>
      <p:sp>
        <p:nvSpPr>
          <p:cNvPr id="13" name="Elipse 12"/>
          <p:cNvSpPr/>
          <p:nvPr/>
        </p:nvSpPr>
        <p:spPr>
          <a:xfrm>
            <a:off x="3835021" y="5014686"/>
            <a:ext cx="754743" cy="59508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a:latin typeface="Arial" panose="020B0604020202020204" pitchFamily="34" charset="0"/>
                <a:cs typeface="Arial" panose="020B0604020202020204" pitchFamily="34" charset="0"/>
              </a:rPr>
              <a:t>5</a:t>
            </a:r>
          </a:p>
        </p:txBody>
      </p:sp>
      <p:graphicFrame>
        <p:nvGraphicFramePr>
          <p:cNvPr id="14" name="Tabla 13"/>
          <p:cNvGraphicFramePr>
            <a:graphicFrameLocks noGrp="1"/>
          </p:cNvGraphicFramePr>
          <p:nvPr>
            <p:extLst>
              <p:ext uri="{D42A27DB-BD31-4B8C-83A1-F6EECF244321}">
                <p14:modId xmlns:p14="http://schemas.microsoft.com/office/powerpoint/2010/main" val="2036024219"/>
              </p:ext>
            </p:extLst>
          </p:nvPr>
        </p:nvGraphicFramePr>
        <p:xfrm>
          <a:off x="6294000" y="1023501"/>
          <a:ext cx="3503143" cy="1872446"/>
        </p:xfrm>
        <a:graphic>
          <a:graphicData uri="http://schemas.openxmlformats.org/drawingml/2006/table">
            <a:tbl>
              <a:tblPr firstRow="1" firstCol="1" bandRow="1">
                <a:tableStyleId>{327F97BB-C833-4FB7-BDE5-3F7075034690}</a:tableStyleId>
              </a:tblPr>
              <a:tblGrid>
                <a:gridCol w="174362"/>
                <a:gridCol w="1881822"/>
                <a:gridCol w="617828"/>
                <a:gridCol w="739465"/>
                <a:gridCol w="89666"/>
              </a:tblGrid>
              <a:tr h="247051">
                <a:tc gridSpan="2">
                  <a:txBody>
                    <a:bodyPr/>
                    <a:lstStyle/>
                    <a:p>
                      <a:pPr algn="ctr">
                        <a:spcAft>
                          <a:spcPts val="0"/>
                        </a:spcAft>
                      </a:pPr>
                      <a:r>
                        <a:rPr lang="es-EC" sz="1600" dirty="0">
                          <a:effectLst/>
                          <a:latin typeface="Arial" panose="020B0604020202020204" pitchFamily="34" charset="0"/>
                          <a:cs typeface="Arial" panose="020B0604020202020204" pitchFamily="34" charset="0"/>
                        </a:rPr>
                        <a:t>DELGADEZ SEVERA</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hMerge="1">
                  <a:txBody>
                    <a:bodyPr/>
                    <a:lstStyle/>
                    <a:p>
                      <a:endParaRPr lang="es-EC"/>
                    </a:p>
                  </a:txBody>
                  <a:tcPr/>
                </a:tc>
                <a:tc>
                  <a:txBody>
                    <a:bodyPr/>
                    <a:lstStyle/>
                    <a:p>
                      <a:pPr algn="ctr">
                        <a:spcAft>
                          <a:spcPts val="0"/>
                        </a:spcAft>
                      </a:pPr>
                      <a:r>
                        <a:rPr lang="es-EC" sz="1600">
                          <a:effectLst/>
                          <a:latin typeface="Arial" panose="020B0604020202020204" pitchFamily="34" charset="0"/>
                          <a:cs typeface="Arial" panose="020B0604020202020204" pitchFamily="34" charset="0"/>
                        </a:rPr>
                        <a:t>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C" sz="1200">
                          <a:effectLst/>
                        </a:rPr>
                        <a:t> </a:t>
                      </a:r>
                      <a:endParaRPr lang="es-EC" sz="1200">
                        <a:effectLst/>
                        <a:latin typeface="Times New Roman" panose="02020603050405020304" pitchFamily="18" charset="0"/>
                        <a:ea typeface="Times New Roman" panose="02020603050405020304" pitchFamily="18" charset="0"/>
                      </a:endParaRPr>
                    </a:p>
                  </a:txBody>
                  <a:tcPr marL="0" marR="0" marT="0" marB="0" anchor="ctr"/>
                </a:tc>
              </a:tr>
              <a:tr h="247051">
                <a:tc gridSpan="2">
                  <a:txBody>
                    <a:bodyPr/>
                    <a:lstStyle/>
                    <a:p>
                      <a:pPr algn="ctr">
                        <a:spcAft>
                          <a:spcPts val="0"/>
                        </a:spcAft>
                      </a:pPr>
                      <a:r>
                        <a:rPr lang="es-EC" sz="1600">
                          <a:effectLst/>
                          <a:latin typeface="Arial" panose="020B0604020202020204" pitchFamily="34" charset="0"/>
                          <a:cs typeface="Arial" panose="020B0604020202020204" pitchFamily="34" charset="0"/>
                        </a:rPr>
                        <a:t>DELGADEZ</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hMerge="1">
                  <a:txBody>
                    <a:bodyPr/>
                    <a:lstStyle/>
                    <a:p>
                      <a:endParaRPr lang="es-EC"/>
                    </a:p>
                  </a:txBody>
                  <a:tcPr/>
                </a:tc>
                <a:tc>
                  <a:txBody>
                    <a:bodyPr/>
                    <a:lstStyle/>
                    <a:p>
                      <a:pPr algn="ctr">
                        <a:spcAft>
                          <a:spcPts val="0"/>
                        </a:spcAft>
                      </a:pPr>
                      <a:r>
                        <a:rPr lang="es-EC" sz="1600">
                          <a:effectLst/>
                          <a:latin typeface="Arial" panose="020B0604020202020204" pitchFamily="34" charset="0"/>
                          <a:cs typeface="Arial" panose="020B0604020202020204" pitchFamily="34" charset="0"/>
                        </a:rPr>
                        <a:t>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C" sz="1200">
                          <a:effectLst/>
                        </a:rPr>
                        <a:t> </a:t>
                      </a:r>
                      <a:endParaRPr lang="es-EC" sz="1200">
                        <a:effectLst/>
                        <a:latin typeface="Times New Roman" panose="02020603050405020304" pitchFamily="18" charset="0"/>
                        <a:ea typeface="Times New Roman" panose="02020603050405020304" pitchFamily="18" charset="0"/>
                      </a:endParaRPr>
                    </a:p>
                  </a:txBody>
                  <a:tcPr marL="0" marR="0" marT="0" marB="0" anchor="ctr"/>
                </a:tc>
              </a:tr>
              <a:tr h="323412">
                <a:tc gridSpan="2">
                  <a:txBody>
                    <a:bodyPr/>
                    <a:lstStyle/>
                    <a:p>
                      <a:pPr algn="ctr">
                        <a:spcAft>
                          <a:spcPts val="0"/>
                        </a:spcAft>
                      </a:pPr>
                      <a:r>
                        <a:rPr lang="es-EC" sz="1600">
                          <a:effectLst/>
                          <a:latin typeface="Arial" panose="020B0604020202020204" pitchFamily="34" charset="0"/>
                          <a:cs typeface="Arial" panose="020B0604020202020204" pitchFamily="34" charset="0"/>
                        </a:rPr>
                        <a:t>NORMAL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hMerge="1">
                  <a:txBody>
                    <a:bodyPr/>
                    <a:lstStyle/>
                    <a:p>
                      <a:endParaRPr lang="es-EC"/>
                    </a:p>
                  </a:txBody>
                  <a:tcPr/>
                </a:tc>
                <a:tc>
                  <a:txBody>
                    <a:bodyPr/>
                    <a:lstStyle/>
                    <a:p>
                      <a:pPr algn="ctr">
                        <a:spcAft>
                          <a:spcPts val="0"/>
                        </a:spcAft>
                      </a:pPr>
                      <a:r>
                        <a:rPr lang="es-EC"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38%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C" sz="1200">
                          <a:effectLst/>
                        </a:rPr>
                        <a:t> </a:t>
                      </a:r>
                      <a:endParaRPr lang="es-EC" sz="1200">
                        <a:effectLst/>
                        <a:latin typeface="Times New Roman" panose="02020603050405020304" pitchFamily="18" charset="0"/>
                        <a:ea typeface="Times New Roman" panose="02020603050405020304" pitchFamily="18" charset="0"/>
                      </a:endParaRPr>
                    </a:p>
                  </a:txBody>
                  <a:tcPr marL="0" marR="0" marT="0" marB="0" anchor="ctr"/>
                </a:tc>
              </a:tr>
              <a:tr h="323412">
                <a:tc gridSpan="2">
                  <a:txBody>
                    <a:bodyPr/>
                    <a:lstStyle/>
                    <a:p>
                      <a:pPr algn="ctr">
                        <a:spcAft>
                          <a:spcPts val="0"/>
                        </a:spcAft>
                      </a:pPr>
                      <a:r>
                        <a:rPr lang="es-EC" sz="1600">
                          <a:effectLst/>
                          <a:latin typeface="Arial" panose="020B0604020202020204" pitchFamily="34" charset="0"/>
                          <a:cs typeface="Arial" panose="020B0604020202020204" pitchFamily="34" charset="0"/>
                        </a:rPr>
                        <a:t>SOBREPESO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hMerge="1">
                  <a:txBody>
                    <a:bodyPr/>
                    <a:lstStyle/>
                    <a:p>
                      <a:endParaRPr lang="es-EC"/>
                    </a:p>
                  </a:txBody>
                  <a:tcPr/>
                </a:tc>
                <a:tc>
                  <a:txBody>
                    <a:bodyPr/>
                    <a:lstStyle/>
                    <a:p>
                      <a:pPr algn="ctr">
                        <a:spcAft>
                          <a:spcPts val="0"/>
                        </a:spcAft>
                      </a:pPr>
                      <a:r>
                        <a:rPr lang="es-EC"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44%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C" sz="1200">
                          <a:effectLst/>
                        </a:rPr>
                        <a:t> </a:t>
                      </a:r>
                      <a:endParaRPr lang="es-EC" sz="1200">
                        <a:effectLst/>
                        <a:latin typeface="Times New Roman" panose="02020603050405020304" pitchFamily="18" charset="0"/>
                        <a:ea typeface="Times New Roman" panose="02020603050405020304" pitchFamily="18" charset="0"/>
                      </a:endParaRPr>
                    </a:p>
                  </a:txBody>
                  <a:tcPr marL="0" marR="0" marT="0" marB="0" anchor="ctr"/>
                </a:tc>
              </a:tr>
              <a:tr h="247051">
                <a:tc gridSpan="2">
                  <a:txBody>
                    <a:bodyPr/>
                    <a:lstStyle/>
                    <a:p>
                      <a:pPr algn="ctr">
                        <a:spcAft>
                          <a:spcPts val="0"/>
                        </a:spcAft>
                      </a:pPr>
                      <a:r>
                        <a:rPr lang="es-EC" sz="1600">
                          <a:effectLst/>
                          <a:latin typeface="Arial" panose="020B0604020202020204" pitchFamily="34" charset="0"/>
                          <a:cs typeface="Arial" panose="020B0604020202020204" pitchFamily="34" charset="0"/>
                        </a:rPr>
                        <a:t>OBESIDAD</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hMerge="1">
                  <a:txBody>
                    <a:bodyPr/>
                    <a:lstStyle/>
                    <a:p>
                      <a:endParaRPr lang="es-EC"/>
                    </a:p>
                  </a:txBody>
                  <a:tcPr/>
                </a:tc>
                <a:tc>
                  <a:txBody>
                    <a:bodyPr/>
                    <a:lstStyle/>
                    <a:p>
                      <a:pPr algn="ctr">
                        <a:spcAft>
                          <a:spcPts val="0"/>
                        </a:spcAft>
                      </a:pPr>
                      <a:r>
                        <a:rPr lang="es-EC" sz="1600">
                          <a:effectLst/>
                          <a:latin typeface="Arial" panose="020B0604020202020204" pitchFamily="34" charset="0"/>
                          <a:cs typeface="Arial" panose="020B0604020202020204" pitchFamily="34" charset="0"/>
                        </a:rPr>
                        <a:t>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spcAft>
                          <a:spcPts val="0"/>
                        </a:spcAft>
                      </a:pPr>
                      <a:r>
                        <a:rPr lang="es-EC" sz="1200">
                          <a:effectLst/>
                        </a:rPr>
                        <a:t> </a:t>
                      </a:r>
                      <a:endParaRPr lang="es-EC" sz="1200">
                        <a:effectLst/>
                        <a:latin typeface="Times New Roman" panose="02020603050405020304" pitchFamily="18" charset="0"/>
                        <a:ea typeface="Times New Roman" panose="02020603050405020304" pitchFamily="18" charset="0"/>
                      </a:endParaRPr>
                    </a:p>
                  </a:txBody>
                  <a:tcPr marL="0" marR="0" marT="0" marB="0" anchor="ctr"/>
                </a:tc>
              </a:tr>
              <a:tr h="215608">
                <a:tc>
                  <a:txBody>
                    <a:bodyPr/>
                    <a:lstStyle/>
                    <a:p>
                      <a:pPr>
                        <a:spcAft>
                          <a:spcPts val="0"/>
                        </a:spcAft>
                      </a:pPr>
                      <a:r>
                        <a:rPr lang="es-EC" sz="1200">
                          <a:effectLst/>
                        </a:rPr>
                        <a:t> </a:t>
                      </a:r>
                      <a:endParaRPr lang="es-EC" sz="1200">
                        <a:effectLst/>
                        <a:latin typeface="Times New Roman" panose="02020603050405020304" pitchFamily="18" charset="0"/>
                        <a:ea typeface="Times New Roman" panose="02020603050405020304" pitchFamily="18" charset="0"/>
                      </a:endParaRPr>
                    </a:p>
                  </a:txBody>
                  <a:tcPr marL="0" marR="0" marT="0" marB="0" anchor="ctr"/>
                </a:tc>
                <a:tc>
                  <a:txBody>
                    <a:bodyPr/>
                    <a:lstStyle/>
                    <a:p>
                      <a:pPr algn="ct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34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gridSpan="2">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hMerge="1">
                  <a:txBody>
                    <a:bodyPr/>
                    <a:lstStyle/>
                    <a:p>
                      <a:endParaRPr lang="es-EC"/>
                    </a:p>
                  </a:txBody>
                  <a:tcPr/>
                </a:tc>
              </a:tr>
            </a:tbl>
          </a:graphicData>
        </a:graphic>
      </p:graphicFrame>
      <p:cxnSp>
        <p:nvCxnSpPr>
          <p:cNvPr id="16" name="Conector recto de flecha 15"/>
          <p:cNvCxnSpPr/>
          <p:nvPr/>
        </p:nvCxnSpPr>
        <p:spPr>
          <a:xfrm flipH="1">
            <a:off x="9202057" y="1966686"/>
            <a:ext cx="1248229" cy="113937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7" name="Conector recto de flecha 16"/>
          <p:cNvCxnSpPr/>
          <p:nvPr/>
        </p:nvCxnSpPr>
        <p:spPr>
          <a:xfrm flipH="1">
            <a:off x="8171543" y="1364343"/>
            <a:ext cx="2278743" cy="203200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20" name="Rectángulo 19"/>
          <p:cNvSpPr/>
          <p:nvPr/>
        </p:nvSpPr>
        <p:spPr>
          <a:xfrm>
            <a:off x="10450285" y="1915886"/>
            <a:ext cx="1522640" cy="7257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Arial" panose="020B0604020202020204" pitchFamily="34" charset="0"/>
                <a:cs typeface="Arial" panose="020B0604020202020204" pitchFamily="34" charset="0"/>
              </a:rPr>
              <a:t>44%</a:t>
            </a:r>
          </a:p>
          <a:p>
            <a:pPr algn="ctr"/>
            <a:r>
              <a:rPr lang="es-EC" sz="1600" dirty="0" smtClean="0">
                <a:latin typeface="Arial" panose="020B0604020202020204" pitchFamily="34" charset="0"/>
                <a:cs typeface="Arial" panose="020B0604020202020204" pitchFamily="34" charset="0"/>
              </a:rPr>
              <a:t>SOBREPESO</a:t>
            </a:r>
            <a:endParaRPr lang="es-EC" sz="1600" dirty="0">
              <a:latin typeface="Arial" panose="020B0604020202020204" pitchFamily="34" charset="0"/>
              <a:cs typeface="Arial" panose="020B0604020202020204" pitchFamily="34" charset="0"/>
            </a:endParaRPr>
          </a:p>
        </p:txBody>
      </p:sp>
      <p:sp>
        <p:nvSpPr>
          <p:cNvPr id="21" name="Rectángulo 20"/>
          <p:cNvSpPr/>
          <p:nvPr/>
        </p:nvSpPr>
        <p:spPr>
          <a:xfrm>
            <a:off x="10450284" y="638629"/>
            <a:ext cx="1175657" cy="72571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Arial" panose="020B0604020202020204" pitchFamily="34" charset="0"/>
                <a:cs typeface="Arial" panose="020B0604020202020204" pitchFamily="34" charset="0"/>
              </a:rPr>
              <a:t>38%</a:t>
            </a:r>
          </a:p>
          <a:p>
            <a:pPr algn="ctr"/>
            <a:r>
              <a:rPr lang="es-EC" sz="1600" dirty="0" smtClean="0">
                <a:latin typeface="Arial" panose="020B0604020202020204" pitchFamily="34" charset="0"/>
                <a:cs typeface="Arial" panose="020B0604020202020204" pitchFamily="34" charset="0"/>
              </a:rPr>
              <a:t>NORMAL</a:t>
            </a:r>
            <a:endParaRPr lang="es-EC" sz="1600" dirty="0">
              <a:latin typeface="Arial" panose="020B0604020202020204" pitchFamily="34" charset="0"/>
              <a:cs typeface="Arial" panose="020B0604020202020204" pitchFamily="34" charset="0"/>
            </a:endParaRPr>
          </a:p>
        </p:txBody>
      </p:sp>
      <p:cxnSp>
        <p:nvCxnSpPr>
          <p:cNvPr id="18" name="Conector recto de flecha 17"/>
          <p:cNvCxnSpPr/>
          <p:nvPr/>
        </p:nvCxnSpPr>
        <p:spPr>
          <a:xfrm flipH="1">
            <a:off x="2670629" y="2641600"/>
            <a:ext cx="1919135" cy="1727201"/>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5" name="Rectángulo 14"/>
          <p:cNvSpPr/>
          <p:nvPr/>
        </p:nvSpPr>
        <p:spPr>
          <a:xfrm>
            <a:off x="4630057" y="2380343"/>
            <a:ext cx="1527856" cy="44858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Arial" panose="020B0604020202020204" pitchFamily="34" charset="0"/>
                <a:cs typeface="Arial" panose="020B0604020202020204" pitchFamily="34" charset="0"/>
              </a:rPr>
              <a:t>25% NORMAL</a:t>
            </a:r>
            <a:endParaRPr lang="es-EC" sz="1600" dirty="0">
              <a:latin typeface="Arial" panose="020B0604020202020204" pitchFamily="34" charset="0"/>
              <a:cs typeface="Arial" panose="020B0604020202020204" pitchFamily="34" charset="0"/>
            </a:endParaRPr>
          </a:p>
        </p:txBody>
      </p:sp>
      <p:sp>
        <p:nvSpPr>
          <p:cNvPr id="5" name="Elipse 4"/>
          <p:cNvSpPr/>
          <p:nvPr/>
        </p:nvSpPr>
        <p:spPr>
          <a:xfrm>
            <a:off x="8629650" y="2962048"/>
            <a:ext cx="685799" cy="56605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Arial" panose="020B0604020202020204" pitchFamily="34" charset="0"/>
                <a:cs typeface="Arial" panose="020B0604020202020204" pitchFamily="34" charset="0"/>
              </a:rPr>
              <a:t>15</a:t>
            </a:r>
            <a:endParaRPr lang="es-EC" sz="1600" dirty="0">
              <a:latin typeface="Arial" panose="020B0604020202020204" pitchFamily="34" charset="0"/>
              <a:cs typeface="Arial" panose="020B0604020202020204" pitchFamily="34" charset="0"/>
            </a:endParaRPr>
          </a:p>
        </p:txBody>
      </p:sp>
      <p:sp>
        <p:nvSpPr>
          <p:cNvPr id="22" name="Elipse 21"/>
          <p:cNvSpPr/>
          <p:nvPr/>
        </p:nvSpPr>
        <p:spPr>
          <a:xfrm>
            <a:off x="7572801" y="3258457"/>
            <a:ext cx="685799" cy="56605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Arial" panose="020B0604020202020204" pitchFamily="34" charset="0"/>
                <a:cs typeface="Arial" panose="020B0604020202020204" pitchFamily="34" charset="0"/>
              </a:rPr>
              <a:t>13</a:t>
            </a:r>
            <a:endParaRPr lang="es-EC"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923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barn(inVertical)">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down)">
                                      <p:cBhvr>
                                        <p:cTn id="74" dur="500"/>
                                        <p:tgtEl>
                                          <p:spTgt spid="8"/>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circle(in)">
                                      <p:cBhvr>
                                        <p:cTn id="79" dur="2000"/>
                                        <p:tgtEl>
                                          <p:spTgt spid="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additive="base">
                                        <p:cTn id="84" dur="500" fill="hold"/>
                                        <p:tgtEl>
                                          <p:spTgt spid="16"/>
                                        </p:tgtEl>
                                        <p:attrNameLst>
                                          <p:attrName>ppt_x</p:attrName>
                                        </p:attrNameLst>
                                      </p:cBhvr>
                                      <p:tavLst>
                                        <p:tav tm="0">
                                          <p:val>
                                            <p:strVal val="#ppt_x"/>
                                          </p:val>
                                        </p:tav>
                                        <p:tav tm="100000">
                                          <p:val>
                                            <p:strVal val="#ppt_x"/>
                                          </p:val>
                                        </p:tav>
                                      </p:tavLst>
                                    </p:anim>
                                    <p:anim calcmode="lin" valueType="num">
                                      <p:cBhvr additive="base">
                                        <p:cTn id="85" dur="500" fill="hold"/>
                                        <p:tgtEl>
                                          <p:spTgt spid="16"/>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additive="base">
                                        <p:cTn id="88" dur="500" fill="hold"/>
                                        <p:tgtEl>
                                          <p:spTgt spid="20"/>
                                        </p:tgtEl>
                                        <p:attrNameLst>
                                          <p:attrName>ppt_x</p:attrName>
                                        </p:attrNameLst>
                                      </p:cBhvr>
                                      <p:tavLst>
                                        <p:tav tm="0">
                                          <p:val>
                                            <p:strVal val="#ppt_x"/>
                                          </p:val>
                                        </p:tav>
                                        <p:tav tm="100000">
                                          <p:val>
                                            <p:strVal val="#ppt_x"/>
                                          </p:val>
                                        </p:tav>
                                      </p:tavLst>
                                    </p:anim>
                                    <p:anim calcmode="lin" valueType="num">
                                      <p:cBhvr additive="base">
                                        <p:cTn id="8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22"/>
                                        </p:tgtEl>
                                        <p:attrNameLst>
                                          <p:attrName>style.visibility</p:attrName>
                                        </p:attrNameLst>
                                      </p:cBhvr>
                                      <p:to>
                                        <p:strVal val="visible"/>
                                      </p:to>
                                    </p:set>
                                    <p:anim calcmode="lin" valueType="num">
                                      <p:cBhvr additive="base">
                                        <p:cTn id="94" dur="500" fill="hold"/>
                                        <p:tgtEl>
                                          <p:spTgt spid="22"/>
                                        </p:tgtEl>
                                        <p:attrNameLst>
                                          <p:attrName>ppt_x</p:attrName>
                                        </p:attrNameLst>
                                      </p:cBhvr>
                                      <p:tavLst>
                                        <p:tav tm="0">
                                          <p:val>
                                            <p:strVal val="#ppt_x"/>
                                          </p:val>
                                        </p:tav>
                                        <p:tav tm="100000">
                                          <p:val>
                                            <p:strVal val="#ppt_x"/>
                                          </p:val>
                                        </p:tav>
                                      </p:tavLst>
                                    </p:anim>
                                    <p:anim calcmode="lin" valueType="num">
                                      <p:cBhvr additive="base">
                                        <p:cTn id="9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6" presetClass="entr" presetSubtype="0" fill="hold" nodeType="click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wipe(down)">
                                      <p:cBhvr>
                                        <p:cTn id="100" dur="580">
                                          <p:stCondLst>
                                            <p:cond delay="0"/>
                                          </p:stCondLst>
                                        </p:cTn>
                                        <p:tgtEl>
                                          <p:spTgt spid="17"/>
                                        </p:tgtEl>
                                      </p:cBhvr>
                                    </p:animEffect>
                                    <p:anim calcmode="lin" valueType="num">
                                      <p:cBhvr>
                                        <p:cTn id="101"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02"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3"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04"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05"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06" dur="26">
                                          <p:stCondLst>
                                            <p:cond delay="650"/>
                                          </p:stCondLst>
                                        </p:cTn>
                                        <p:tgtEl>
                                          <p:spTgt spid="17"/>
                                        </p:tgtEl>
                                      </p:cBhvr>
                                      <p:to x="100000" y="60000"/>
                                    </p:animScale>
                                    <p:animScale>
                                      <p:cBhvr>
                                        <p:cTn id="107" dur="166" decel="50000">
                                          <p:stCondLst>
                                            <p:cond delay="676"/>
                                          </p:stCondLst>
                                        </p:cTn>
                                        <p:tgtEl>
                                          <p:spTgt spid="17"/>
                                        </p:tgtEl>
                                      </p:cBhvr>
                                      <p:to x="100000" y="100000"/>
                                    </p:animScale>
                                    <p:animScale>
                                      <p:cBhvr>
                                        <p:cTn id="108" dur="26">
                                          <p:stCondLst>
                                            <p:cond delay="1312"/>
                                          </p:stCondLst>
                                        </p:cTn>
                                        <p:tgtEl>
                                          <p:spTgt spid="17"/>
                                        </p:tgtEl>
                                      </p:cBhvr>
                                      <p:to x="100000" y="80000"/>
                                    </p:animScale>
                                    <p:animScale>
                                      <p:cBhvr>
                                        <p:cTn id="109" dur="166" decel="50000">
                                          <p:stCondLst>
                                            <p:cond delay="1338"/>
                                          </p:stCondLst>
                                        </p:cTn>
                                        <p:tgtEl>
                                          <p:spTgt spid="17"/>
                                        </p:tgtEl>
                                      </p:cBhvr>
                                      <p:to x="100000" y="100000"/>
                                    </p:animScale>
                                    <p:animScale>
                                      <p:cBhvr>
                                        <p:cTn id="110" dur="26">
                                          <p:stCondLst>
                                            <p:cond delay="1642"/>
                                          </p:stCondLst>
                                        </p:cTn>
                                        <p:tgtEl>
                                          <p:spTgt spid="17"/>
                                        </p:tgtEl>
                                      </p:cBhvr>
                                      <p:to x="100000" y="90000"/>
                                    </p:animScale>
                                    <p:animScale>
                                      <p:cBhvr>
                                        <p:cTn id="111" dur="166" decel="50000">
                                          <p:stCondLst>
                                            <p:cond delay="1668"/>
                                          </p:stCondLst>
                                        </p:cTn>
                                        <p:tgtEl>
                                          <p:spTgt spid="17"/>
                                        </p:tgtEl>
                                      </p:cBhvr>
                                      <p:to x="100000" y="100000"/>
                                    </p:animScale>
                                    <p:animScale>
                                      <p:cBhvr>
                                        <p:cTn id="112" dur="26">
                                          <p:stCondLst>
                                            <p:cond delay="1808"/>
                                          </p:stCondLst>
                                        </p:cTn>
                                        <p:tgtEl>
                                          <p:spTgt spid="17"/>
                                        </p:tgtEl>
                                      </p:cBhvr>
                                      <p:to x="100000" y="95000"/>
                                    </p:animScale>
                                    <p:animScale>
                                      <p:cBhvr>
                                        <p:cTn id="113" dur="166" decel="50000">
                                          <p:stCondLst>
                                            <p:cond delay="1834"/>
                                          </p:stCondLst>
                                        </p:cTn>
                                        <p:tgtEl>
                                          <p:spTgt spid="17"/>
                                        </p:tgtEl>
                                      </p:cBhvr>
                                      <p:to x="100000" y="100000"/>
                                    </p:animScale>
                                  </p:childTnLst>
                                </p:cTn>
                              </p:par>
                              <p:par>
                                <p:cTn id="114" presetID="26" presetClass="entr" presetSubtype="0" fill="hold" grpId="0" nodeType="with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wipe(down)">
                                      <p:cBhvr>
                                        <p:cTn id="116" dur="580">
                                          <p:stCondLst>
                                            <p:cond delay="0"/>
                                          </p:stCondLst>
                                        </p:cTn>
                                        <p:tgtEl>
                                          <p:spTgt spid="21"/>
                                        </p:tgtEl>
                                      </p:cBhvr>
                                    </p:animEffect>
                                    <p:anim calcmode="lin" valueType="num">
                                      <p:cBhvr>
                                        <p:cTn id="117"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22" dur="26">
                                          <p:stCondLst>
                                            <p:cond delay="650"/>
                                          </p:stCondLst>
                                        </p:cTn>
                                        <p:tgtEl>
                                          <p:spTgt spid="21"/>
                                        </p:tgtEl>
                                      </p:cBhvr>
                                      <p:to x="100000" y="60000"/>
                                    </p:animScale>
                                    <p:animScale>
                                      <p:cBhvr>
                                        <p:cTn id="123" dur="166" decel="50000">
                                          <p:stCondLst>
                                            <p:cond delay="676"/>
                                          </p:stCondLst>
                                        </p:cTn>
                                        <p:tgtEl>
                                          <p:spTgt spid="21"/>
                                        </p:tgtEl>
                                      </p:cBhvr>
                                      <p:to x="100000" y="100000"/>
                                    </p:animScale>
                                    <p:animScale>
                                      <p:cBhvr>
                                        <p:cTn id="124" dur="26">
                                          <p:stCondLst>
                                            <p:cond delay="1312"/>
                                          </p:stCondLst>
                                        </p:cTn>
                                        <p:tgtEl>
                                          <p:spTgt spid="21"/>
                                        </p:tgtEl>
                                      </p:cBhvr>
                                      <p:to x="100000" y="80000"/>
                                    </p:animScale>
                                    <p:animScale>
                                      <p:cBhvr>
                                        <p:cTn id="125" dur="166" decel="50000">
                                          <p:stCondLst>
                                            <p:cond delay="1338"/>
                                          </p:stCondLst>
                                        </p:cTn>
                                        <p:tgtEl>
                                          <p:spTgt spid="21"/>
                                        </p:tgtEl>
                                      </p:cBhvr>
                                      <p:to x="100000" y="100000"/>
                                    </p:animScale>
                                    <p:animScale>
                                      <p:cBhvr>
                                        <p:cTn id="126" dur="26">
                                          <p:stCondLst>
                                            <p:cond delay="1642"/>
                                          </p:stCondLst>
                                        </p:cTn>
                                        <p:tgtEl>
                                          <p:spTgt spid="21"/>
                                        </p:tgtEl>
                                      </p:cBhvr>
                                      <p:to x="100000" y="90000"/>
                                    </p:animScale>
                                    <p:animScale>
                                      <p:cBhvr>
                                        <p:cTn id="127" dur="166" decel="50000">
                                          <p:stCondLst>
                                            <p:cond delay="1668"/>
                                          </p:stCondLst>
                                        </p:cTn>
                                        <p:tgtEl>
                                          <p:spTgt spid="21"/>
                                        </p:tgtEl>
                                      </p:cBhvr>
                                      <p:to x="100000" y="100000"/>
                                    </p:animScale>
                                    <p:animScale>
                                      <p:cBhvr>
                                        <p:cTn id="128" dur="26">
                                          <p:stCondLst>
                                            <p:cond delay="1808"/>
                                          </p:stCondLst>
                                        </p:cTn>
                                        <p:tgtEl>
                                          <p:spTgt spid="21"/>
                                        </p:tgtEl>
                                      </p:cBhvr>
                                      <p:to x="100000" y="95000"/>
                                    </p:animScale>
                                    <p:animScale>
                                      <p:cBhvr>
                                        <p:cTn id="129"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Graphic spid="8" grpId="0">
        <p:bldAsOne/>
      </p:bldGraphic>
      <p:bldP spid="10" grpId="0" animBg="1"/>
      <p:bldP spid="11" grpId="0" animBg="1"/>
      <p:bldP spid="12" grpId="0" animBg="1"/>
      <p:bldP spid="13" grpId="0" animBg="1"/>
      <p:bldP spid="20" grpId="0" animBg="1"/>
      <p:bldP spid="21" grpId="0" animBg="1"/>
      <p:bldP spid="15" grpId="0" animBg="1"/>
      <p:bldP spid="5" grpId="0" animBg="1"/>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548418" y="313899"/>
            <a:ext cx="4735773" cy="5595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2600" b="1" dirty="0">
                <a:latin typeface="Arial" panose="020B0604020202020204" pitchFamily="34" charset="0"/>
                <a:cs typeface="Arial" panose="020B0604020202020204" pitchFamily="34" charset="0"/>
              </a:rPr>
              <a:t>NOVENOS</a:t>
            </a:r>
            <a:endParaRPr lang="es-EC" sz="2600" dirty="0">
              <a:latin typeface="Arial" panose="020B0604020202020204" pitchFamily="34" charset="0"/>
              <a:cs typeface="Arial" panose="020B0604020202020204" pitchFamily="34" charset="0"/>
            </a:endParaRPr>
          </a:p>
        </p:txBody>
      </p:sp>
      <p:sp>
        <p:nvSpPr>
          <p:cNvPr id="5" name="Rectángulo 4"/>
          <p:cNvSpPr/>
          <p:nvPr/>
        </p:nvSpPr>
        <p:spPr>
          <a:xfrm>
            <a:off x="980038" y="510085"/>
            <a:ext cx="1392073" cy="43672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1600" b="1">
                <a:latin typeface="Arial" panose="020B0604020202020204" pitchFamily="34" charset="0"/>
                <a:cs typeface="Arial" panose="020B0604020202020204" pitchFamily="34" charset="0"/>
              </a:rPr>
              <a:t>Hombres</a:t>
            </a:r>
            <a:endParaRPr lang="es-EC" sz="1600">
              <a:latin typeface="Arial" panose="020B0604020202020204" pitchFamily="34" charset="0"/>
              <a:cs typeface="Arial" panose="020B0604020202020204" pitchFamily="34" charset="0"/>
            </a:endParaRPr>
          </a:p>
        </p:txBody>
      </p:sp>
      <p:sp>
        <p:nvSpPr>
          <p:cNvPr id="6" name="Rectángulo 5"/>
          <p:cNvSpPr/>
          <p:nvPr/>
        </p:nvSpPr>
        <p:spPr>
          <a:xfrm>
            <a:off x="9059405" y="593677"/>
            <a:ext cx="1089547" cy="43672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1600" b="1">
                <a:latin typeface="Arial" panose="020B0604020202020204" pitchFamily="34" charset="0"/>
                <a:cs typeface="Arial" panose="020B0604020202020204" pitchFamily="34" charset="0"/>
              </a:rPr>
              <a:t>Mujeres</a:t>
            </a:r>
            <a:endParaRPr lang="es-EC" sz="1600">
              <a:latin typeface="Arial" panose="020B0604020202020204" pitchFamily="34" charset="0"/>
              <a:cs typeface="Arial" panose="020B0604020202020204" pitchFamily="34" charset="0"/>
            </a:endParaRPr>
          </a:p>
        </p:txBody>
      </p:sp>
      <p:graphicFrame>
        <p:nvGraphicFramePr>
          <p:cNvPr id="7" name="Objeto 39"/>
          <p:cNvGraphicFramePr>
            <a:graphicFrameLocks/>
          </p:cNvGraphicFramePr>
          <p:nvPr>
            <p:extLst>
              <p:ext uri="{D42A27DB-BD31-4B8C-83A1-F6EECF244321}">
                <p14:modId xmlns:p14="http://schemas.microsoft.com/office/powerpoint/2010/main" val="3229307835"/>
              </p:ext>
            </p:extLst>
          </p:nvPr>
        </p:nvGraphicFramePr>
        <p:xfrm>
          <a:off x="349379" y="3744686"/>
          <a:ext cx="4719140" cy="31133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Objeto 40"/>
          <p:cNvGraphicFramePr>
            <a:graphicFrameLocks/>
          </p:cNvGraphicFramePr>
          <p:nvPr>
            <p:extLst>
              <p:ext uri="{D42A27DB-BD31-4B8C-83A1-F6EECF244321}">
                <p14:modId xmlns:p14="http://schemas.microsoft.com/office/powerpoint/2010/main" val="1925880627"/>
              </p:ext>
            </p:extLst>
          </p:nvPr>
        </p:nvGraphicFramePr>
        <p:xfrm>
          <a:off x="5916304" y="3759200"/>
          <a:ext cx="5878419" cy="309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a 1"/>
          <p:cNvGraphicFramePr>
            <a:graphicFrameLocks noGrp="1"/>
          </p:cNvGraphicFramePr>
          <p:nvPr>
            <p:extLst>
              <p:ext uri="{D42A27DB-BD31-4B8C-83A1-F6EECF244321}">
                <p14:modId xmlns:p14="http://schemas.microsoft.com/office/powerpoint/2010/main" val="608614152"/>
              </p:ext>
            </p:extLst>
          </p:nvPr>
        </p:nvGraphicFramePr>
        <p:xfrm>
          <a:off x="352539" y="1030406"/>
          <a:ext cx="3605015" cy="1463040"/>
        </p:xfrm>
        <a:graphic>
          <a:graphicData uri="http://schemas.openxmlformats.org/drawingml/2006/table">
            <a:tbl>
              <a:tblPr firstRow="1" firstCol="1" bandRow="1">
                <a:tableStyleId>{E8B1032C-EA38-4F05-BA0D-38AFFFC7BED3}</a:tableStyleId>
              </a:tblPr>
              <a:tblGrid>
                <a:gridCol w="2398668"/>
                <a:gridCol w="564006"/>
                <a:gridCol w="642341"/>
              </a:tblGrid>
              <a:tr h="209550">
                <a:tc>
                  <a:txBody>
                    <a:bodyPr/>
                    <a:lstStyle/>
                    <a:p>
                      <a:pPr algn="ctr">
                        <a:spcAft>
                          <a:spcPts val="0"/>
                        </a:spcAft>
                      </a:pPr>
                      <a:r>
                        <a:rPr lang="es-EC" sz="1600" dirty="0">
                          <a:effectLst/>
                          <a:latin typeface="Arial" panose="020B0604020202020204" pitchFamily="34" charset="0"/>
                          <a:cs typeface="Arial" panose="020B0604020202020204" pitchFamily="34" charset="0"/>
                        </a:rPr>
                        <a:t>DELGADEZ SEVERA</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dirty="0">
                          <a:effectLst/>
                          <a:latin typeface="Arial" panose="020B0604020202020204" pitchFamily="34" charset="0"/>
                          <a:cs typeface="Arial" panose="020B0604020202020204" pitchFamily="34" charset="0"/>
                        </a:rPr>
                        <a:t>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9550">
                <a:tc>
                  <a:txBody>
                    <a:bodyPr/>
                    <a:lstStyle/>
                    <a:p>
                      <a:pPr algn="ctr">
                        <a:spcAft>
                          <a:spcPts val="0"/>
                        </a:spcAft>
                      </a:pPr>
                      <a:r>
                        <a:rPr lang="es-EC" sz="1600">
                          <a:effectLst/>
                          <a:latin typeface="Arial" panose="020B0604020202020204" pitchFamily="34" charset="0"/>
                          <a:cs typeface="Arial" panose="020B0604020202020204" pitchFamily="34" charset="0"/>
                        </a:rPr>
                        <a:t>DELGADEZ</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17%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9550">
                <a:tc>
                  <a:txBody>
                    <a:bodyPr/>
                    <a:lstStyle/>
                    <a:p>
                      <a:pPr algn="ctr">
                        <a:spcAft>
                          <a:spcPts val="0"/>
                        </a:spcAft>
                      </a:pPr>
                      <a:r>
                        <a:rPr lang="es-EC" sz="1600" dirty="0">
                          <a:effectLst/>
                          <a:latin typeface="Arial" panose="020B0604020202020204" pitchFamily="34" charset="0"/>
                          <a:cs typeface="Arial" panose="020B0604020202020204" pitchFamily="34" charset="0"/>
                        </a:rPr>
                        <a:t>NORMAL</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12%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9550">
                <a:tc>
                  <a:txBody>
                    <a:bodyPr/>
                    <a:lstStyle/>
                    <a:p>
                      <a:pPr algn="ctr">
                        <a:spcAft>
                          <a:spcPts val="0"/>
                        </a:spcAft>
                      </a:pPr>
                      <a:r>
                        <a:rPr lang="es-EC" sz="1600" dirty="0">
                          <a:effectLst/>
                          <a:latin typeface="Arial" panose="020B0604020202020204" pitchFamily="34" charset="0"/>
                          <a:cs typeface="Arial" panose="020B0604020202020204" pitchFamily="34" charset="0"/>
                        </a:rPr>
                        <a:t>SOBREPESO</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dirty="0">
                          <a:effectLst/>
                          <a:latin typeface="Arial" panose="020B0604020202020204" pitchFamily="34" charset="0"/>
                          <a:cs typeface="Arial" panose="020B0604020202020204" pitchFamily="34" charset="0"/>
                        </a:rPr>
                        <a:t>22</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52%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9550">
                <a:tc>
                  <a:txBody>
                    <a:bodyPr/>
                    <a:lstStyle/>
                    <a:p>
                      <a:pPr algn="ctr">
                        <a:spcAft>
                          <a:spcPts val="0"/>
                        </a:spcAft>
                      </a:pPr>
                      <a:r>
                        <a:rPr lang="es-EC" sz="1600" dirty="0">
                          <a:effectLst/>
                          <a:latin typeface="Arial" panose="020B0604020202020204" pitchFamily="34" charset="0"/>
                          <a:cs typeface="Arial" panose="020B0604020202020204" pitchFamily="34" charset="0"/>
                        </a:rPr>
                        <a:t>OBESIDAD</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dirty="0">
                          <a:effectLst/>
                          <a:latin typeface="Arial" panose="020B0604020202020204" pitchFamily="34" charset="0"/>
                          <a:cs typeface="Arial" panose="020B0604020202020204" pitchFamily="34" charset="0"/>
                        </a:rPr>
                        <a:t>8</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dirty="0">
                          <a:effectLst/>
                          <a:latin typeface="Arial" panose="020B0604020202020204" pitchFamily="34" charset="0"/>
                          <a:cs typeface="Arial" panose="020B0604020202020204" pitchFamily="34" charset="0"/>
                        </a:rPr>
                        <a:t>19%</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9550">
                <a:tc>
                  <a:txBody>
                    <a:bodyPr/>
                    <a:lstStyle/>
                    <a:p>
                      <a:pPr algn="ct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42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3890948679"/>
              </p:ext>
            </p:extLst>
          </p:nvPr>
        </p:nvGraphicFramePr>
        <p:xfrm>
          <a:off x="7420952" y="1016364"/>
          <a:ext cx="3479679" cy="1706880"/>
        </p:xfrm>
        <a:graphic>
          <a:graphicData uri="http://schemas.openxmlformats.org/drawingml/2006/table">
            <a:tbl>
              <a:tblPr firstRow="1" firstCol="1" bandRow="1">
                <a:tableStyleId>{775DCB02-9BB8-47FD-8907-85C794F793BA}</a:tableStyleId>
              </a:tblPr>
              <a:tblGrid>
                <a:gridCol w="1978006"/>
                <a:gridCol w="673828"/>
                <a:gridCol w="827845"/>
              </a:tblGrid>
              <a:tr h="205637">
                <a:tc>
                  <a:txBody>
                    <a:bodyPr/>
                    <a:lstStyle/>
                    <a:p>
                      <a:pPr algn="ctr">
                        <a:spcAft>
                          <a:spcPts val="0"/>
                        </a:spcAft>
                      </a:pPr>
                      <a:r>
                        <a:rPr lang="es-EC" sz="1600" dirty="0">
                          <a:effectLst/>
                          <a:latin typeface="Arial" panose="020B0604020202020204" pitchFamily="34" charset="0"/>
                          <a:cs typeface="Arial" panose="020B0604020202020204" pitchFamily="34" charset="0"/>
                        </a:rPr>
                        <a:t>DELGADEZ SEVERA</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5637">
                <a:tc>
                  <a:txBody>
                    <a:bodyPr/>
                    <a:lstStyle/>
                    <a:p>
                      <a:pPr algn="ctr">
                        <a:spcAft>
                          <a:spcPts val="0"/>
                        </a:spcAft>
                      </a:pPr>
                      <a:r>
                        <a:rPr lang="es-EC" sz="1600">
                          <a:effectLst/>
                          <a:latin typeface="Arial" panose="020B0604020202020204" pitchFamily="34" charset="0"/>
                          <a:cs typeface="Arial" panose="020B0604020202020204" pitchFamily="34" charset="0"/>
                        </a:rPr>
                        <a:t>DELGADEZ</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5637">
                <a:tc>
                  <a:txBody>
                    <a:bodyPr/>
                    <a:lstStyle/>
                    <a:p>
                      <a:pPr algn="ctr">
                        <a:spcAft>
                          <a:spcPts val="0"/>
                        </a:spcAft>
                      </a:pPr>
                      <a:r>
                        <a:rPr lang="es-EC" sz="1600">
                          <a:effectLst/>
                          <a:latin typeface="Arial" panose="020B0604020202020204" pitchFamily="34" charset="0"/>
                          <a:cs typeface="Arial" panose="020B0604020202020204" pitchFamily="34" charset="0"/>
                        </a:rPr>
                        <a:t>NORMAL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14%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5637">
                <a:tc>
                  <a:txBody>
                    <a:bodyPr/>
                    <a:lstStyle/>
                    <a:p>
                      <a:pPr algn="ctr">
                        <a:spcAft>
                          <a:spcPts val="0"/>
                        </a:spcAft>
                      </a:pPr>
                      <a:r>
                        <a:rPr lang="es-EC" sz="1600">
                          <a:effectLst/>
                          <a:latin typeface="Arial" panose="020B0604020202020204" pitchFamily="34" charset="0"/>
                          <a:cs typeface="Arial" panose="020B0604020202020204" pitchFamily="34" charset="0"/>
                        </a:rPr>
                        <a:t>SOBREPESO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19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56%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5637">
                <a:tc>
                  <a:txBody>
                    <a:bodyPr/>
                    <a:lstStyle/>
                    <a:p>
                      <a:pPr algn="ctr">
                        <a:spcAft>
                          <a:spcPts val="0"/>
                        </a:spcAft>
                      </a:pPr>
                      <a:r>
                        <a:rPr lang="es-EC" sz="1600">
                          <a:effectLst/>
                          <a:latin typeface="Arial" panose="020B0604020202020204" pitchFamily="34" charset="0"/>
                          <a:cs typeface="Arial" panose="020B0604020202020204" pitchFamily="34" charset="0"/>
                        </a:rPr>
                        <a:t>OBESIDAD</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15%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5637">
                <a:tc>
                  <a:txBody>
                    <a:bodyPr/>
                    <a:lstStyle/>
                    <a:p>
                      <a:pPr algn="ct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34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cxnSp>
        <p:nvCxnSpPr>
          <p:cNvPr id="10" name="Conector recto de flecha 9"/>
          <p:cNvCxnSpPr/>
          <p:nvPr/>
        </p:nvCxnSpPr>
        <p:spPr>
          <a:xfrm flipH="1">
            <a:off x="3548418" y="3164114"/>
            <a:ext cx="181753" cy="75474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1" name="Conector recto de flecha 10"/>
          <p:cNvCxnSpPr/>
          <p:nvPr/>
        </p:nvCxnSpPr>
        <p:spPr>
          <a:xfrm flipH="1">
            <a:off x="1842990" y="3541485"/>
            <a:ext cx="324" cy="166188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3" name="Conector recto de flecha 12"/>
          <p:cNvCxnSpPr/>
          <p:nvPr/>
        </p:nvCxnSpPr>
        <p:spPr>
          <a:xfrm flipH="1">
            <a:off x="9775048" y="3323771"/>
            <a:ext cx="373904" cy="44994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5" name="Conector recto de flecha 14"/>
          <p:cNvCxnSpPr/>
          <p:nvPr/>
        </p:nvCxnSpPr>
        <p:spPr>
          <a:xfrm>
            <a:off x="10972800" y="3541485"/>
            <a:ext cx="14191" cy="173445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7" name="Conector recto de flecha 16"/>
          <p:cNvCxnSpPr/>
          <p:nvPr/>
        </p:nvCxnSpPr>
        <p:spPr>
          <a:xfrm>
            <a:off x="8701315" y="3548742"/>
            <a:ext cx="14191" cy="173445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8" name="Elipse 17"/>
          <p:cNvSpPr/>
          <p:nvPr/>
        </p:nvSpPr>
        <p:spPr>
          <a:xfrm>
            <a:off x="3207657" y="3918857"/>
            <a:ext cx="624114" cy="4898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Arial" panose="020B0604020202020204" pitchFamily="34" charset="0"/>
                <a:cs typeface="Arial" panose="020B0604020202020204" pitchFamily="34" charset="0"/>
              </a:rPr>
              <a:t>22</a:t>
            </a:r>
            <a:endParaRPr lang="es-EC" sz="1600" dirty="0">
              <a:latin typeface="Arial" panose="020B0604020202020204" pitchFamily="34" charset="0"/>
              <a:cs typeface="Arial" panose="020B0604020202020204" pitchFamily="34" charset="0"/>
            </a:endParaRPr>
          </a:p>
        </p:txBody>
      </p:sp>
      <p:sp>
        <p:nvSpPr>
          <p:cNvPr id="19" name="Elipse 18"/>
          <p:cNvSpPr/>
          <p:nvPr/>
        </p:nvSpPr>
        <p:spPr>
          <a:xfrm>
            <a:off x="1530933" y="5203371"/>
            <a:ext cx="624114" cy="4898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a:latin typeface="Arial" panose="020B0604020202020204" pitchFamily="34" charset="0"/>
                <a:cs typeface="Arial" panose="020B0604020202020204" pitchFamily="34" charset="0"/>
              </a:rPr>
              <a:t>7</a:t>
            </a:r>
          </a:p>
        </p:txBody>
      </p:sp>
      <p:sp>
        <p:nvSpPr>
          <p:cNvPr id="20" name="Elipse 19"/>
          <p:cNvSpPr/>
          <p:nvPr/>
        </p:nvSpPr>
        <p:spPr>
          <a:xfrm>
            <a:off x="9524838" y="3762828"/>
            <a:ext cx="624114" cy="4898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Arial" panose="020B0604020202020204" pitchFamily="34" charset="0"/>
                <a:cs typeface="Arial" panose="020B0604020202020204" pitchFamily="34" charset="0"/>
              </a:rPr>
              <a:t>19</a:t>
            </a:r>
            <a:endParaRPr lang="es-EC" sz="1600" dirty="0">
              <a:latin typeface="Arial" panose="020B0604020202020204" pitchFamily="34" charset="0"/>
              <a:cs typeface="Arial" panose="020B0604020202020204" pitchFamily="34" charset="0"/>
            </a:endParaRPr>
          </a:p>
        </p:txBody>
      </p:sp>
      <p:sp>
        <p:nvSpPr>
          <p:cNvPr id="21" name="Elipse 20"/>
          <p:cNvSpPr/>
          <p:nvPr/>
        </p:nvSpPr>
        <p:spPr>
          <a:xfrm>
            <a:off x="8437024" y="5283199"/>
            <a:ext cx="624114" cy="4898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a:latin typeface="Arial" panose="020B0604020202020204" pitchFamily="34" charset="0"/>
                <a:cs typeface="Arial" panose="020B0604020202020204" pitchFamily="34" charset="0"/>
              </a:rPr>
              <a:t>5</a:t>
            </a:r>
          </a:p>
        </p:txBody>
      </p:sp>
      <p:sp>
        <p:nvSpPr>
          <p:cNvPr id="22" name="Elipse 21"/>
          <p:cNvSpPr/>
          <p:nvPr/>
        </p:nvSpPr>
        <p:spPr>
          <a:xfrm>
            <a:off x="10592072" y="5257800"/>
            <a:ext cx="469981" cy="38099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a:latin typeface="Arial" panose="020B0604020202020204" pitchFamily="34" charset="0"/>
                <a:cs typeface="Arial" panose="020B0604020202020204" pitchFamily="34" charset="0"/>
              </a:rPr>
              <a:t>5</a:t>
            </a:r>
          </a:p>
        </p:txBody>
      </p:sp>
      <p:sp>
        <p:nvSpPr>
          <p:cNvPr id="23" name="Rectángulo 22"/>
          <p:cNvSpPr/>
          <p:nvPr/>
        </p:nvSpPr>
        <p:spPr>
          <a:xfrm>
            <a:off x="1248229" y="2975429"/>
            <a:ext cx="1123882" cy="5733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Arial" panose="020B0604020202020204" pitchFamily="34" charset="0"/>
                <a:cs typeface="Arial" panose="020B0604020202020204" pitchFamily="34" charset="0"/>
              </a:rPr>
              <a:t>17%</a:t>
            </a:r>
            <a:endParaRPr lang="es-EC" sz="1600" dirty="0">
              <a:latin typeface="Arial" panose="020B0604020202020204" pitchFamily="34" charset="0"/>
              <a:cs typeface="Arial" panose="020B0604020202020204" pitchFamily="34" charset="0"/>
            </a:endParaRPr>
          </a:p>
        </p:txBody>
      </p:sp>
      <p:sp>
        <p:nvSpPr>
          <p:cNvPr id="24" name="Rectángulo 23"/>
          <p:cNvSpPr/>
          <p:nvPr/>
        </p:nvSpPr>
        <p:spPr>
          <a:xfrm>
            <a:off x="3168230" y="2590801"/>
            <a:ext cx="1123882" cy="5733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Arial" panose="020B0604020202020204" pitchFamily="34" charset="0"/>
                <a:cs typeface="Arial" panose="020B0604020202020204" pitchFamily="34" charset="0"/>
              </a:rPr>
              <a:t>52%</a:t>
            </a:r>
            <a:endParaRPr lang="es-EC" sz="1600" dirty="0">
              <a:latin typeface="Arial" panose="020B0604020202020204" pitchFamily="34" charset="0"/>
              <a:cs typeface="Arial" panose="020B0604020202020204" pitchFamily="34" charset="0"/>
            </a:endParaRPr>
          </a:p>
        </p:txBody>
      </p:sp>
      <p:sp>
        <p:nvSpPr>
          <p:cNvPr id="25" name="Rectángulo 24"/>
          <p:cNvSpPr/>
          <p:nvPr/>
        </p:nvSpPr>
        <p:spPr>
          <a:xfrm>
            <a:off x="8187140" y="2960915"/>
            <a:ext cx="1123882" cy="5733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Arial" panose="020B0604020202020204" pitchFamily="34" charset="0"/>
                <a:cs typeface="Arial" panose="020B0604020202020204" pitchFamily="34" charset="0"/>
              </a:rPr>
              <a:t>14%</a:t>
            </a:r>
            <a:endParaRPr lang="es-EC" sz="1600" dirty="0">
              <a:latin typeface="Arial" panose="020B0604020202020204" pitchFamily="34" charset="0"/>
              <a:cs typeface="Arial" panose="020B0604020202020204" pitchFamily="34" charset="0"/>
            </a:endParaRPr>
          </a:p>
        </p:txBody>
      </p:sp>
      <p:sp>
        <p:nvSpPr>
          <p:cNvPr id="26" name="Rectángulo 25"/>
          <p:cNvSpPr/>
          <p:nvPr/>
        </p:nvSpPr>
        <p:spPr>
          <a:xfrm>
            <a:off x="9604178" y="2723244"/>
            <a:ext cx="1123882" cy="5733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Arial" panose="020B0604020202020204" pitchFamily="34" charset="0"/>
                <a:cs typeface="Arial" panose="020B0604020202020204" pitchFamily="34" charset="0"/>
              </a:rPr>
              <a:t>56%</a:t>
            </a:r>
            <a:endParaRPr lang="es-EC" sz="1600" dirty="0">
              <a:latin typeface="Arial" panose="020B0604020202020204" pitchFamily="34" charset="0"/>
              <a:cs typeface="Arial" panose="020B0604020202020204" pitchFamily="34" charset="0"/>
            </a:endParaRPr>
          </a:p>
        </p:txBody>
      </p:sp>
      <p:sp>
        <p:nvSpPr>
          <p:cNvPr id="27" name="Rectángulo 26"/>
          <p:cNvSpPr/>
          <p:nvPr/>
        </p:nvSpPr>
        <p:spPr>
          <a:xfrm>
            <a:off x="10852734" y="2891972"/>
            <a:ext cx="1123882" cy="5733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Arial" panose="020B0604020202020204" pitchFamily="34" charset="0"/>
                <a:cs typeface="Arial" panose="020B0604020202020204" pitchFamily="34" charset="0"/>
              </a:rPr>
              <a:t>14%</a:t>
            </a:r>
            <a:endParaRPr lang="es-EC"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9517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circle(in)">
                                      <p:cBhvr>
                                        <p:cTn id="33" dur="20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80">
                                          <p:stCondLst>
                                            <p:cond delay="0"/>
                                          </p:stCondLst>
                                        </p:cTn>
                                        <p:tgtEl>
                                          <p:spTgt spid="6"/>
                                        </p:tgtEl>
                                      </p:cBhvr>
                                    </p:animEffect>
                                    <p:anim calcmode="lin" valueType="num">
                                      <p:cBhvr>
                                        <p:cTn id="3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4" dur="26">
                                          <p:stCondLst>
                                            <p:cond delay="650"/>
                                          </p:stCondLst>
                                        </p:cTn>
                                        <p:tgtEl>
                                          <p:spTgt spid="6"/>
                                        </p:tgtEl>
                                      </p:cBhvr>
                                      <p:to x="100000" y="60000"/>
                                    </p:animScale>
                                    <p:animScale>
                                      <p:cBhvr>
                                        <p:cTn id="45" dur="166" decel="50000">
                                          <p:stCondLst>
                                            <p:cond delay="676"/>
                                          </p:stCondLst>
                                        </p:cTn>
                                        <p:tgtEl>
                                          <p:spTgt spid="6"/>
                                        </p:tgtEl>
                                      </p:cBhvr>
                                      <p:to x="100000" y="100000"/>
                                    </p:animScale>
                                    <p:animScale>
                                      <p:cBhvr>
                                        <p:cTn id="46" dur="26">
                                          <p:stCondLst>
                                            <p:cond delay="1312"/>
                                          </p:stCondLst>
                                        </p:cTn>
                                        <p:tgtEl>
                                          <p:spTgt spid="6"/>
                                        </p:tgtEl>
                                      </p:cBhvr>
                                      <p:to x="100000" y="80000"/>
                                    </p:animScale>
                                    <p:animScale>
                                      <p:cBhvr>
                                        <p:cTn id="47" dur="166" decel="50000">
                                          <p:stCondLst>
                                            <p:cond delay="1338"/>
                                          </p:stCondLst>
                                        </p:cTn>
                                        <p:tgtEl>
                                          <p:spTgt spid="6"/>
                                        </p:tgtEl>
                                      </p:cBhvr>
                                      <p:to x="100000" y="100000"/>
                                    </p:animScale>
                                    <p:animScale>
                                      <p:cBhvr>
                                        <p:cTn id="48" dur="26">
                                          <p:stCondLst>
                                            <p:cond delay="1642"/>
                                          </p:stCondLst>
                                        </p:cTn>
                                        <p:tgtEl>
                                          <p:spTgt spid="6"/>
                                        </p:tgtEl>
                                      </p:cBhvr>
                                      <p:to x="100000" y="90000"/>
                                    </p:animScale>
                                    <p:animScale>
                                      <p:cBhvr>
                                        <p:cTn id="49" dur="166" decel="50000">
                                          <p:stCondLst>
                                            <p:cond delay="1668"/>
                                          </p:stCondLst>
                                        </p:cTn>
                                        <p:tgtEl>
                                          <p:spTgt spid="6"/>
                                        </p:tgtEl>
                                      </p:cBhvr>
                                      <p:to x="100000" y="100000"/>
                                    </p:animScale>
                                    <p:animScale>
                                      <p:cBhvr>
                                        <p:cTn id="50" dur="26">
                                          <p:stCondLst>
                                            <p:cond delay="1808"/>
                                          </p:stCondLst>
                                        </p:cTn>
                                        <p:tgtEl>
                                          <p:spTgt spid="6"/>
                                        </p:tgtEl>
                                      </p:cBhvr>
                                      <p:to x="100000" y="95000"/>
                                    </p:animScale>
                                    <p:animScale>
                                      <p:cBhvr>
                                        <p:cTn id="51" dur="166" decel="50000">
                                          <p:stCondLst>
                                            <p:cond delay="1834"/>
                                          </p:stCondLst>
                                        </p:cTn>
                                        <p:tgtEl>
                                          <p:spTgt spid="6"/>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down)">
                                      <p:cBhvr>
                                        <p:cTn id="56" dur="580">
                                          <p:stCondLst>
                                            <p:cond delay="0"/>
                                          </p:stCondLst>
                                        </p:cTn>
                                        <p:tgtEl>
                                          <p:spTgt spid="3"/>
                                        </p:tgtEl>
                                      </p:cBhvr>
                                    </p:animEffect>
                                    <p:anim calcmode="lin" valueType="num">
                                      <p:cBhvr>
                                        <p:cTn id="5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2" dur="26">
                                          <p:stCondLst>
                                            <p:cond delay="650"/>
                                          </p:stCondLst>
                                        </p:cTn>
                                        <p:tgtEl>
                                          <p:spTgt spid="3"/>
                                        </p:tgtEl>
                                      </p:cBhvr>
                                      <p:to x="100000" y="60000"/>
                                    </p:animScale>
                                    <p:animScale>
                                      <p:cBhvr>
                                        <p:cTn id="63" dur="166" decel="50000">
                                          <p:stCondLst>
                                            <p:cond delay="676"/>
                                          </p:stCondLst>
                                        </p:cTn>
                                        <p:tgtEl>
                                          <p:spTgt spid="3"/>
                                        </p:tgtEl>
                                      </p:cBhvr>
                                      <p:to x="100000" y="100000"/>
                                    </p:animScale>
                                    <p:animScale>
                                      <p:cBhvr>
                                        <p:cTn id="64" dur="26">
                                          <p:stCondLst>
                                            <p:cond delay="1312"/>
                                          </p:stCondLst>
                                        </p:cTn>
                                        <p:tgtEl>
                                          <p:spTgt spid="3"/>
                                        </p:tgtEl>
                                      </p:cBhvr>
                                      <p:to x="100000" y="80000"/>
                                    </p:animScale>
                                    <p:animScale>
                                      <p:cBhvr>
                                        <p:cTn id="65" dur="166" decel="50000">
                                          <p:stCondLst>
                                            <p:cond delay="1338"/>
                                          </p:stCondLst>
                                        </p:cTn>
                                        <p:tgtEl>
                                          <p:spTgt spid="3"/>
                                        </p:tgtEl>
                                      </p:cBhvr>
                                      <p:to x="100000" y="100000"/>
                                    </p:animScale>
                                    <p:animScale>
                                      <p:cBhvr>
                                        <p:cTn id="66" dur="26">
                                          <p:stCondLst>
                                            <p:cond delay="1642"/>
                                          </p:stCondLst>
                                        </p:cTn>
                                        <p:tgtEl>
                                          <p:spTgt spid="3"/>
                                        </p:tgtEl>
                                      </p:cBhvr>
                                      <p:to x="100000" y="90000"/>
                                    </p:animScale>
                                    <p:animScale>
                                      <p:cBhvr>
                                        <p:cTn id="67" dur="166" decel="50000">
                                          <p:stCondLst>
                                            <p:cond delay="1668"/>
                                          </p:stCondLst>
                                        </p:cTn>
                                        <p:tgtEl>
                                          <p:spTgt spid="3"/>
                                        </p:tgtEl>
                                      </p:cBhvr>
                                      <p:to x="100000" y="100000"/>
                                    </p:animScale>
                                    <p:animScale>
                                      <p:cBhvr>
                                        <p:cTn id="68" dur="26">
                                          <p:stCondLst>
                                            <p:cond delay="1808"/>
                                          </p:stCondLst>
                                        </p:cTn>
                                        <p:tgtEl>
                                          <p:spTgt spid="3"/>
                                        </p:tgtEl>
                                      </p:cBhvr>
                                      <p:to x="100000" y="95000"/>
                                    </p:animScale>
                                    <p:animScale>
                                      <p:cBhvr>
                                        <p:cTn id="69" dur="166" decel="50000">
                                          <p:stCondLst>
                                            <p:cond delay="1834"/>
                                          </p:stCondLst>
                                        </p:cTn>
                                        <p:tgtEl>
                                          <p:spTgt spid="3"/>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additive="base">
                                        <p:cTn id="74" dur="500" fill="hold"/>
                                        <p:tgtEl>
                                          <p:spTgt spid="20"/>
                                        </p:tgtEl>
                                        <p:attrNameLst>
                                          <p:attrName>ppt_x</p:attrName>
                                        </p:attrNameLst>
                                      </p:cBhvr>
                                      <p:tavLst>
                                        <p:tav tm="0">
                                          <p:val>
                                            <p:strVal val="#ppt_x"/>
                                          </p:val>
                                        </p:tav>
                                        <p:tav tm="100000">
                                          <p:val>
                                            <p:strVal val="#ppt_x"/>
                                          </p:val>
                                        </p:tav>
                                      </p:tavLst>
                                    </p:anim>
                                    <p:anim calcmode="lin" valueType="num">
                                      <p:cBhvr additive="base">
                                        <p:cTn id="7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3"/>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barn(inVertical)">
                                      <p:cBhvr>
                                        <p:cTn id="86" dur="500"/>
                                        <p:tgtEl>
                                          <p:spTgt spid="21"/>
                                        </p:tgtEl>
                                      </p:cBhvr>
                                    </p:animEffect>
                                  </p:childTnLst>
                                </p:cTn>
                              </p:par>
                            </p:childTnLst>
                          </p:cTn>
                        </p:par>
                      </p:childTnLst>
                    </p:cTn>
                  </p:par>
                  <p:par>
                    <p:cTn id="87" fill="hold">
                      <p:stCondLst>
                        <p:cond delay="indefinite"/>
                      </p:stCondLst>
                      <p:childTnLst>
                        <p:par>
                          <p:cTn id="88" fill="hold">
                            <p:stCondLst>
                              <p:cond delay="0"/>
                            </p:stCondLst>
                            <p:childTnLst>
                              <p:par>
                                <p:cTn id="89" presetID="45" presetClass="entr" presetSubtype="0" fill="hold" nodeType="click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fade">
                                      <p:cBhvr>
                                        <p:cTn id="91" dur="2000"/>
                                        <p:tgtEl>
                                          <p:spTgt spid="17"/>
                                        </p:tgtEl>
                                      </p:cBhvr>
                                    </p:animEffect>
                                    <p:anim calcmode="lin" valueType="num">
                                      <p:cBhvr>
                                        <p:cTn id="92" dur="2000" fill="hold"/>
                                        <p:tgtEl>
                                          <p:spTgt spid="17"/>
                                        </p:tgtEl>
                                        <p:attrNameLst>
                                          <p:attrName>ppt_w</p:attrName>
                                        </p:attrNameLst>
                                      </p:cBhvr>
                                      <p:tavLst>
                                        <p:tav tm="0" fmla="#ppt_w*sin(2.5*pi*$)">
                                          <p:val>
                                            <p:fltVal val="0"/>
                                          </p:val>
                                        </p:tav>
                                        <p:tav tm="100000">
                                          <p:val>
                                            <p:fltVal val="1"/>
                                          </p:val>
                                        </p:tav>
                                      </p:tavLst>
                                    </p:anim>
                                    <p:anim calcmode="lin" valueType="num">
                                      <p:cBhvr>
                                        <p:cTn id="93" dur="2000" fill="hold"/>
                                        <p:tgtEl>
                                          <p:spTgt spid="17"/>
                                        </p:tgtEl>
                                        <p:attrNameLst>
                                          <p:attrName>ppt_h</p:attrName>
                                        </p:attrNameLst>
                                      </p:cBhvr>
                                      <p:tavLst>
                                        <p:tav tm="0">
                                          <p:val>
                                            <p:strVal val="#ppt_h"/>
                                          </p:val>
                                        </p:tav>
                                        <p:tav tm="100000">
                                          <p:val>
                                            <p:strVal val="#ppt_h"/>
                                          </p:val>
                                        </p:tav>
                                      </p:tavLst>
                                    </p:anim>
                                  </p:childTnLst>
                                </p:cTn>
                              </p:par>
                              <p:par>
                                <p:cTn id="94" presetID="45" presetClass="entr" presetSubtype="0" fill="hold" grpId="0"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2000"/>
                                        <p:tgtEl>
                                          <p:spTgt spid="25"/>
                                        </p:tgtEl>
                                      </p:cBhvr>
                                    </p:animEffect>
                                    <p:anim calcmode="lin" valueType="num">
                                      <p:cBhvr>
                                        <p:cTn id="97" dur="2000" fill="hold"/>
                                        <p:tgtEl>
                                          <p:spTgt spid="25"/>
                                        </p:tgtEl>
                                        <p:attrNameLst>
                                          <p:attrName>ppt_w</p:attrName>
                                        </p:attrNameLst>
                                      </p:cBhvr>
                                      <p:tavLst>
                                        <p:tav tm="0" fmla="#ppt_w*sin(2.5*pi*$)">
                                          <p:val>
                                            <p:fltVal val="0"/>
                                          </p:val>
                                        </p:tav>
                                        <p:tav tm="100000">
                                          <p:val>
                                            <p:fltVal val="1"/>
                                          </p:val>
                                        </p:tav>
                                      </p:tavLst>
                                    </p:anim>
                                    <p:anim calcmode="lin" valueType="num">
                                      <p:cBhvr>
                                        <p:cTn id="98" dur="20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fade">
                                      <p:cBhvr>
                                        <p:cTn id="103" dur="1000"/>
                                        <p:tgtEl>
                                          <p:spTgt spid="22"/>
                                        </p:tgtEl>
                                      </p:cBhvr>
                                    </p:animEffect>
                                    <p:anim calcmode="lin" valueType="num">
                                      <p:cBhvr>
                                        <p:cTn id="104" dur="1000" fill="hold"/>
                                        <p:tgtEl>
                                          <p:spTgt spid="22"/>
                                        </p:tgtEl>
                                        <p:attrNameLst>
                                          <p:attrName>ppt_x</p:attrName>
                                        </p:attrNameLst>
                                      </p:cBhvr>
                                      <p:tavLst>
                                        <p:tav tm="0">
                                          <p:val>
                                            <p:strVal val="#ppt_x"/>
                                          </p:val>
                                        </p:tav>
                                        <p:tav tm="100000">
                                          <p:val>
                                            <p:strVal val="#ppt_x"/>
                                          </p:val>
                                        </p:tav>
                                      </p:tavLst>
                                    </p:anim>
                                    <p:anim calcmode="lin" valueType="num">
                                      <p:cBhvr>
                                        <p:cTn id="10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15"/>
                                        </p:tgtEl>
                                        <p:attrNameLst>
                                          <p:attrName>style.visibility</p:attrName>
                                        </p:attrNameLst>
                                      </p:cBhvr>
                                      <p:to>
                                        <p:strVal val="visible"/>
                                      </p:to>
                                    </p:set>
                                    <p:anim calcmode="lin" valueType="num">
                                      <p:cBhvr>
                                        <p:cTn id="110" dur="500" fill="hold"/>
                                        <p:tgtEl>
                                          <p:spTgt spid="15"/>
                                        </p:tgtEl>
                                        <p:attrNameLst>
                                          <p:attrName>ppt_w</p:attrName>
                                        </p:attrNameLst>
                                      </p:cBhvr>
                                      <p:tavLst>
                                        <p:tav tm="0">
                                          <p:val>
                                            <p:fltVal val="0"/>
                                          </p:val>
                                        </p:tav>
                                        <p:tav tm="100000">
                                          <p:val>
                                            <p:strVal val="#ppt_w"/>
                                          </p:val>
                                        </p:tav>
                                      </p:tavLst>
                                    </p:anim>
                                    <p:anim calcmode="lin" valueType="num">
                                      <p:cBhvr>
                                        <p:cTn id="111" dur="500" fill="hold"/>
                                        <p:tgtEl>
                                          <p:spTgt spid="15"/>
                                        </p:tgtEl>
                                        <p:attrNameLst>
                                          <p:attrName>ppt_h</p:attrName>
                                        </p:attrNameLst>
                                      </p:cBhvr>
                                      <p:tavLst>
                                        <p:tav tm="0">
                                          <p:val>
                                            <p:fltVal val="0"/>
                                          </p:val>
                                        </p:tav>
                                        <p:tav tm="100000">
                                          <p:val>
                                            <p:strVal val="#ppt_h"/>
                                          </p:val>
                                        </p:tav>
                                      </p:tavLst>
                                    </p:anim>
                                    <p:animEffect transition="in" filter="fade">
                                      <p:cBhvr>
                                        <p:cTn id="112" dur="500"/>
                                        <p:tgtEl>
                                          <p:spTgt spid="15"/>
                                        </p:tgtEl>
                                      </p:cBhvr>
                                    </p:animEffect>
                                  </p:childTnLst>
                                </p:cTn>
                              </p:par>
                              <p:par>
                                <p:cTn id="113" presetID="53" presetClass="entr" presetSubtype="16" fill="hold" grpId="0" nodeType="withEffect">
                                  <p:stCondLst>
                                    <p:cond delay="0"/>
                                  </p:stCondLst>
                                  <p:childTnLst>
                                    <p:set>
                                      <p:cBhvr>
                                        <p:cTn id="114" dur="1" fill="hold">
                                          <p:stCondLst>
                                            <p:cond delay="0"/>
                                          </p:stCondLst>
                                        </p:cTn>
                                        <p:tgtEl>
                                          <p:spTgt spid="27"/>
                                        </p:tgtEl>
                                        <p:attrNameLst>
                                          <p:attrName>style.visibility</p:attrName>
                                        </p:attrNameLst>
                                      </p:cBhvr>
                                      <p:to>
                                        <p:strVal val="visible"/>
                                      </p:to>
                                    </p:set>
                                    <p:anim calcmode="lin" valueType="num">
                                      <p:cBhvr>
                                        <p:cTn id="115" dur="500" fill="hold"/>
                                        <p:tgtEl>
                                          <p:spTgt spid="27"/>
                                        </p:tgtEl>
                                        <p:attrNameLst>
                                          <p:attrName>ppt_w</p:attrName>
                                        </p:attrNameLst>
                                      </p:cBhvr>
                                      <p:tavLst>
                                        <p:tav tm="0">
                                          <p:val>
                                            <p:fltVal val="0"/>
                                          </p:val>
                                        </p:tav>
                                        <p:tav tm="100000">
                                          <p:val>
                                            <p:strVal val="#ppt_w"/>
                                          </p:val>
                                        </p:tav>
                                      </p:tavLst>
                                    </p:anim>
                                    <p:anim calcmode="lin" valueType="num">
                                      <p:cBhvr>
                                        <p:cTn id="116" dur="500" fill="hold"/>
                                        <p:tgtEl>
                                          <p:spTgt spid="27"/>
                                        </p:tgtEl>
                                        <p:attrNameLst>
                                          <p:attrName>ppt_h</p:attrName>
                                        </p:attrNameLst>
                                      </p:cBhvr>
                                      <p:tavLst>
                                        <p:tav tm="0">
                                          <p:val>
                                            <p:fltVal val="0"/>
                                          </p:val>
                                        </p:tav>
                                        <p:tav tm="100000">
                                          <p:val>
                                            <p:strVal val="#ppt_h"/>
                                          </p:val>
                                        </p:tav>
                                      </p:tavLst>
                                    </p:anim>
                                    <p:animEffect transition="in" filter="fade">
                                      <p:cBhvr>
                                        <p:cTn id="1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490113" y="122830"/>
            <a:ext cx="1896400" cy="4913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2600" b="1" dirty="0">
                <a:latin typeface="Arial" panose="020B0604020202020204" pitchFamily="34" charset="0"/>
                <a:cs typeface="Arial" panose="020B0604020202020204" pitchFamily="34" charset="0"/>
              </a:rPr>
              <a:t>DECIMOS</a:t>
            </a:r>
            <a:endParaRPr lang="es-EC" sz="2600" dirty="0">
              <a:latin typeface="Arial" panose="020B0604020202020204" pitchFamily="34" charset="0"/>
              <a:cs typeface="Arial" panose="020B0604020202020204" pitchFamily="34" charset="0"/>
            </a:endParaRPr>
          </a:p>
        </p:txBody>
      </p:sp>
      <p:sp>
        <p:nvSpPr>
          <p:cNvPr id="5" name="Rectángulo 4"/>
          <p:cNvSpPr/>
          <p:nvPr/>
        </p:nvSpPr>
        <p:spPr>
          <a:xfrm>
            <a:off x="1446662" y="218364"/>
            <a:ext cx="1214651" cy="5186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a:latin typeface="Arial" panose="020B0604020202020204" pitchFamily="34" charset="0"/>
                <a:cs typeface="Arial" panose="020B0604020202020204" pitchFamily="34" charset="0"/>
              </a:rPr>
              <a:t>Hombres</a:t>
            </a:r>
            <a:endParaRPr lang="es-EC">
              <a:latin typeface="Arial" panose="020B0604020202020204" pitchFamily="34" charset="0"/>
              <a:cs typeface="Arial" panose="020B0604020202020204" pitchFamily="34" charset="0"/>
            </a:endParaRPr>
          </a:p>
        </p:txBody>
      </p:sp>
      <p:sp>
        <p:nvSpPr>
          <p:cNvPr id="6" name="Rectángulo 5"/>
          <p:cNvSpPr/>
          <p:nvPr/>
        </p:nvSpPr>
        <p:spPr>
          <a:xfrm>
            <a:off x="8435724" y="218364"/>
            <a:ext cx="1198728" cy="5186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b="1">
                <a:latin typeface="Arial" panose="020B0604020202020204" pitchFamily="34" charset="0"/>
                <a:cs typeface="Arial" panose="020B0604020202020204" pitchFamily="34" charset="0"/>
              </a:rPr>
              <a:t>Mujeres</a:t>
            </a:r>
            <a:endParaRPr lang="es-EC">
              <a:latin typeface="Arial" panose="020B0604020202020204" pitchFamily="34" charset="0"/>
              <a:cs typeface="Arial" panose="020B0604020202020204" pitchFamily="34" charset="0"/>
            </a:endParaRPr>
          </a:p>
        </p:txBody>
      </p:sp>
      <p:graphicFrame>
        <p:nvGraphicFramePr>
          <p:cNvPr id="7" name="Objeto 41"/>
          <p:cNvGraphicFramePr>
            <a:graphicFrameLocks/>
          </p:cNvGraphicFramePr>
          <p:nvPr>
            <p:extLst>
              <p:ext uri="{D42A27DB-BD31-4B8C-83A1-F6EECF244321}">
                <p14:modId xmlns:p14="http://schemas.microsoft.com/office/powerpoint/2010/main" val="3185565349"/>
              </p:ext>
            </p:extLst>
          </p:nvPr>
        </p:nvGraphicFramePr>
        <p:xfrm>
          <a:off x="0" y="3610970"/>
          <a:ext cx="4609177" cy="32470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Objeto 45"/>
          <p:cNvGraphicFramePr>
            <a:graphicFrameLocks/>
          </p:cNvGraphicFramePr>
          <p:nvPr>
            <p:extLst>
              <p:ext uri="{D42A27DB-BD31-4B8C-83A1-F6EECF244321}">
                <p14:modId xmlns:p14="http://schemas.microsoft.com/office/powerpoint/2010/main" val="1590653195"/>
              </p:ext>
            </p:extLst>
          </p:nvPr>
        </p:nvGraphicFramePr>
        <p:xfrm>
          <a:off x="5800299" y="3657600"/>
          <a:ext cx="5363570" cy="32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a 1"/>
          <p:cNvGraphicFramePr>
            <a:graphicFrameLocks noGrp="1"/>
          </p:cNvGraphicFramePr>
          <p:nvPr>
            <p:extLst>
              <p:ext uri="{D42A27DB-BD31-4B8C-83A1-F6EECF244321}">
                <p14:modId xmlns:p14="http://schemas.microsoft.com/office/powerpoint/2010/main" val="2501739189"/>
              </p:ext>
            </p:extLst>
          </p:nvPr>
        </p:nvGraphicFramePr>
        <p:xfrm>
          <a:off x="116115" y="867608"/>
          <a:ext cx="3280228" cy="1706880"/>
        </p:xfrm>
        <a:graphic>
          <a:graphicData uri="http://schemas.openxmlformats.org/drawingml/2006/table">
            <a:tbl>
              <a:tblPr firstRow="1" firstCol="1" bandRow="1">
                <a:tableStyleId>{E8B1032C-EA38-4F05-BA0D-38AFFFC7BED3}</a:tableStyleId>
              </a:tblPr>
              <a:tblGrid>
                <a:gridCol w="1988457"/>
                <a:gridCol w="619324"/>
                <a:gridCol w="672447"/>
              </a:tblGrid>
              <a:tr h="209550">
                <a:tc>
                  <a:txBody>
                    <a:bodyPr/>
                    <a:lstStyle/>
                    <a:p>
                      <a:pPr algn="ctr">
                        <a:spcAft>
                          <a:spcPts val="0"/>
                        </a:spcAft>
                      </a:pPr>
                      <a:r>
                        <a:rPr lang="es-EC" sz="1600" dirty="0">
                          <a:effectLst/>
                          <a:latin typeface="Arial" panose="020B0604020202020204" pitchFamily="34" charset="0"/>
                          <a:cs typeface="Arial" panose="020B0604020202020204" pitchFamily="34" charset="0"/>
                        </a:rPr>
                        <a:t>DELGADEZ SEVERA</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9550">
                <a:tc>
                  <a:txBody>
                    <a:bodyPr/>
                    <a:lstStyle/>
                    <a:p>
                      <a:pPr algn="ctr">
                        <a:spcAft>
                          <a:spcPts val="0"/>
                        </a:spcAft>
                      </a:pPr>
                      <a:r>
                        <a:rPr lang="es-EC" sz="1600">
                          <a:effectLst/>
                          <a:latin typeface="Arial" panose="020B0604020202020204" pitchFamily="34" charset="0"/>
                          <a:cs typeface="Arial" panose="020B0604020202020204" pitchFamily="34" charset="0"/>
                        </a:rPr>
                        <a:t>DELGADEZ</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14%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9550">
                <a:tc>
                  <a:txBody>
                    <a:bodyPr/>
                    <a:lstStyle/>
                    <a:p>
                      <a:pPr algn="ctr">
                        <a:spcAft>
                          <a:spcPts val="0"/>
                        </a:spcAft>
                      </a:pPr>
                      <a:r>
                        <a:rPr lang="es-EC" sz="1600">
                          <a:effectLst/>
                          <a:latin typeface="Arial" panose="020B0604020202020204" pitchFamily="34" charset="0"/>
                          <a:cs typeface="Arial" panose="020B0604020202020204" pitchFamily="34" charset="0"/>
                        </a:rPr>
                        <a:t>NORMAL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17%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9550">
                <a:tc>
                  <a:txBody>
                    <a:bodyPr/>
                    <a:lstStyle/>
                    <a:p>
                      <a:pPr algn="ctr">
                        <a:spcAft>
                          <a:spcPts val="0"/>
                        </a:spcAft>
                      </a:pPr>
                      <a:r>
                        <a:rPr lang="es-EC" sz="1600">
                          <a:effectLst/>
                          <a:latin typeface="Arial" panose="020B0604020202020204" pitchFamily="34" charset="0"/>
                          <a:cs typeface="Arial" panose="020B0604020202020204" pitchFamily="34" charset="0"/>
                        </a:rPr>
                        <a:t>SOBREPESO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18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62%</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9550">
                <a:tc>
                  <a:txBody>
                    <a:bodyPr/>
                    <a:lstStyle/>
                    <a:p>
                      <a:pPr algn="ctr">
                        <a:spcAft>
                          <a:spcPts val="0"/>
                        </a:spcAft>
                      </a:pPr>
                      <a:r>
                        <a:rPr lang="es-EC" sz="1600">
                          <a:effectLst/>
                          <a:latin typeface="Arial" panose="020B0604020202020204" pitchFamily="34" charset="0"/>
                          <a:cs typeface="Arial" panose="020B0604020202020204" pitchFamily="34" charset="0"/>
                        </a:rPr>
                        <a:t>OBESIDAD</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9550">
                <a:tc>
                  <a:txBody>
                    <a:bodyPr/>
                    <a:lstStyle/>
                    <a:p>
                      <a:pPr algn="ct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29</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752310871"/>
              </p:ext>
            </p:extLst>
          </p:nvPr>
        </p:nvGraphicFramePr>
        <p:xfrm>
          <a:off x="6681864" y="860084"/>
          <a:ext cx="3848023" cy="1463040"/>
        </p:xfrm>
        <a:graphic>
          <a:graphicData uri="http://schemas.openxmlformats.org/drawingml/2006/table">
            <a:tbl>
              <a:tblPr firstRow="1" firstCol="1" bandRow="1">
                <a:tableStyleId>{5C22544A-7EE6-4342-B048-85BDC9FD1C3A}</a:tableStyleId>
              </a:tblPr>
              <a:tblGrid>
                <a:gridCol w="2191485"/>
                <a:gridCol w="844495"/>
                <a:gridCol w="812043"/>
              </a:tblGrid>
              <a:tr h="209550">
                <a:tc>
                  <a:txBody>
                    <a:bodyPr/>
                    <a:lstStyle/>
                    <a:p>
                      <a:pPr algn="ctr">
                        <a:spcAft>
                          <a:spcPts val="0"/>
                        </a:spcAft>
                      </a:pPr>
                      <a:r>
                        <a:rPr lang="es-EC" sz="1600" dirty="0">
                          <a:effectLst/>
                          <a:latin typeface="Arial" panose="020B0604020202020204" pitchFamily="34" charset="0"/>
                          <a:cs typeface="Arial" panose="020B0604020202020204" pitchFamily="34" charset="0"/>
                        </a:rPr>
                        <a:t>DELGADEZ SEVERA</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9550">
                <a:tc>
                  <a:txBody>
                    <a:bodyPr/>
                    <a:lstStyle/>
                    <a:p>
                      <a:pPr algn="ctr">
                        <a:spcAft>
                          <a:spcPts val="0"/>
                        </a:spcAft>
                      </a:pPr>
                      <a:r>
                        <a:rPr lang="es-EC" sz="1600">
                          <a:effectLst/>
                          <a:latin typeface="Arial" panose="020B0604020202020204" pitchFamily="34" charset="0"/>
                          <a:cs typeface="Arial" panose="020B0604020202020204" pitchFamily="34" charset="0"/>
                        </a:rPr>
                        <a:t>DELGADEZ</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9550">
                <a:tc>
                  <a:txBody>
                    <a:bodyPr/>
                    <a:lstStyle/>
                    <a:p>
                      <a:pPr algn="ctr">
                        <a:spcAft>
                          <a:spcPts val="0"/>
                        </a:spcAft>
                      </a:pPr>
                      <a:r>
                        <a:rPr lang="es-EC" sz="1600">
                          <a:effectLst/>
                          <a:latin typeface="Arial" panose="020B0604020202020204" pitchFamily="34" charset="0"/>
                          <a:cs typeface="Arial" panose="020B0604020202020204" pitchFamily="34" charset="0"/>
                        </a:rPr>
                        <a:t>NORMAL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18%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9550">
                <a:tc>
                  <a:txBody>
                    <a:bodyPr/>
                    <a:lstStyle/>
                    <a:p>
                      <a:pPr algn="ctr">
                        <a:spcAft>
                          <a:spcPts val="0"/>
                        </a:spcAft>
                      </a:pPr>
                      <a:r>
                        <a:rPr lang="es-EC" sz="1600">
                          <a:effectLst/>
                          <a:latin typeface="Arial" panose="020B0604020202020204" pitchFamily="34" charset="0"/>
                          <a:cs typeface="Arial" panose="020B0604020202020204" pitchFamily="34" charset="0"/>
                        </a:rPr>
                        <a:t>SOBREPESO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17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61%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9550">
                <a:tc>
                  <a:txBody>
                    <a:bodyPr/>
                    <a:lstStyle/>
                    <a:p>
                      <a:pPr algn="ctr">
                        <a:spcAft>
                          <a:spcPts val="0"/>
                        </a:spcAft>
                      </a:pPr>
                      <a:r>
                        <a:rPr lang="es-EC" sz="1600" dirty="0">
                          <a:effectLst/>
                          <a:latin typeface="Arial" panose="020B0604020202020204" pitchFamily="34" charset="0"/>
                          <a:cs typeface="Arial" panose="020B0604020202020204" pitchFamily="34" charset="0"/>
                        </a:rPr>
                        <a:t>OBESIDAD</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s-EC" sz="1600">
                          <a:effectLst/>
                          <a:latin typeface="Arial" panose="020B0604020202020204" pitchFamily="34" charset="0"/>
                          <a:cs typeface="Arial" panose="020B0604020202020204" pitchFamily="34" charset="0"/>
                        </a:rPr>
                        <a:t>11%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09550">
                <a:tc>
                  <a:txBody>
                    <a:bodyPr/>
                    <a:lstStyle/>
                    <a:p>
                      <a:pPr algn="ctr">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a:effectLst/>
                          <a:latin typeface="Arial" panose="020B0604020202020204" pitchFamily="34" charset="0"/>
                          <a:cs typeface="Arial" panose="020B0604020202020204" pitchFamily="34" charset="0"/>
                        </a:rPr>
                        <a:t>28</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cxnSp>
        <p:nvCxnSpPr>
          <p:cNvPr id="10" name="Conector recto de flecha 9"/>
          <p:cNvCxnSpPr/>
          <p:nvPr/>
        </p:nvCxnSpPr>
        <p:spPr>
          <a:xfrm flipH="1">
            <a:off x="3338286" y="2757714"/>
            <a:ext cx="580571" cy="76925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1" name="Conector recto de flecha 10"/>
          <p:cNvCxnSpPr/>
          <p:nvPr/>
        </p:nvCxnSpPr>
        <p:spPr>
          <a:xfrm flipH="1">
            <a:off x="2371028" y="3142342"/>
            <a:ext cx="23829" cy="164011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3" name="Conector recto de flecha 12"/>
          <p:cNvCxnSpPr/>
          <p:nvPr/>
        </p:nvCxnSpPr>
        <p:spPr>
          <a:xfrm flipH="1">
            <a:off x="3982114" y="3410857"/>
            <a:ext cx="507999" cy="175622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5" name="Conector recto de flecha 14"/>
          <p:cNvCxnSpPr/>
          <p:nvPr/>
        </p:nvCxnSpPr>
        <p:spPr>
          <a:xfrm flipH="1">
            <a:off x="9194801" y="2895600"/>
            <a:ext cx="580571" cy="76925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6" name="Conector recto de flecha 15"/>
          <p:cNvCxnSpPr/>
          <p:nvPr/>
        </p:nvCxnSpPr>
        <p:spPr>
          <a:xfrm>
            <a:off x="7373257" y="3526971"/>
            <a:ext cx="885373" cy="182880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8" name="Conector recto de flecha 17"/>
          <p:cNvCxnSpPr/>
          <p:nvPr/>
        </p:nvCxnSpPr>
        <p:spPr>
          <a:xfrm flipH="1">
            <a:off x="10130974" y="3280228"/>
            <a:ext cx="725712" cy="227148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20" name="Rectángulo 19"/>
          <p:cNvSpPr/>
          <p:nvPr/>
        </p:nvSpPr>
        <p:spPr>
          <a:xfrm>
            <a:off x="1872343" y="2627086"/>
            <a:ext cx="953286" cy="5152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17%</a:t>
            </a:r>
            <a:endParaRPr lang="es-EC" dirty="0">
              <a:latin typeface="Arial" panose="020B0604020202020204" pitchFamily="34" charset="0"/>
              <a:cs typeface="Arial" panose="020B0604020202020204" pitchFamily="34" charset="0"/>
            </a:endParaRPr>
          </a:p>
        </p:txBody>
      </p:sp>
      <p:sp>
        <p:nvSpPr>
          <p:cNvPr id="21" name="Rectángulo 20"/>
          <p:cNvSpPr/>
          <p:nvPr/>
        </p:nvSpPr>
        <p:spPr>
          <a:xfrm>
            <a:off x="3442214" y="2242458"/>
            <a:ext cx="953286" cy="5152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62%</a:t>
            </a:r>
            <a:endParaRPr lang="es-EC" dirty="0">
              <a:latin typeface="Arial" panose="020B0604020202020204" pitchFamily="34" charset="0"/>
              <a:cs typeface="Arial" panose="020B0604020202020204" pitchFamily="34" charset="0"/>
            </a:endParaRPr>
          </a:p>
        </p:txBody>
      </p:sp>
      <p:sp>
        <p:nvSpPr>
          <p:cNvPr id="22" name="Rectángulo 21"/>
          <p:cNvSpPr/>
          <p:nvPr/>
        </p:nvSpPr>
        <p:spPr>
          <a:xfrm>
            <a:off x="4191920" y="2826657"/>
            <a:ext cx="953286" cy="5152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3%</a:t>
            </a:r>
            <a:endParaRPr lang="es-EC" dirty="0">
              <a:latin typeface="Arial" panose="020B0604020202020204" pitchFamily="34" charset="0"/>
              <a:cs typeface="Arial" panose="020B0604020202020204" pitchFamily="34" charset="0"/>
            </a:endParaRPr>
          </a:p>
        </p:txBody>
      </p:sp>
      <p:sp>
        <p:nvSpPr>
          <p:cNvPr id="23" name="Rectángulo 22"/>
          <p:cNvSpPr/>
          <p:nvPr/>
        </p:nvSpPr>
        <p:spPr>
          <a:xfrm>
            <a:off x="6802001" y="3011715"/>
            <a:ext cx="953286" cy="5152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18%</a:t>
            </a:r>
            <a:endParaRPr lang="es-EC" dirty="0">
              <a:latin typeface="Arial" panose="020B0604020202020204" pitchFamily="34" charset="0"/>
              <a:cs typeface="Arial" panose="020B0604020202020204" pitchFamily="34" charset="0"/>
            </a:endParaRPr>
          </a:p>
        </p:txBody>
      </p:sp>
      <p:sp>
        <p:nvSpPr>
          <p:cNvPr id="24" name="Rectángulo 23"/>
          <p:cNvSpPr/>
          <p:nvPr/>
        </p:nvSpPr>
        <p:spPr>
          <a:xfrm>
            <a:off x="9298729" y="2344058"/>
            <a:ext cx="953286" cy="5152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61%</a:t>
            </a:r>
            <a:endParaRPr lang="es-EC" dirty="0">
              <a:latin typeface="Arial" panose="020B0604020202020204" pitchFamily="34" charset="0"/>
              <a:cs typeface="Arial" panose="020B0604020202020204" pitchFamily="34" charset="0"/>
            </a:endParaRPr>
          </a:p>
        </p:txBody>
      </p:sp>
      <p:sp>
        <p:nvSpPr>
          <p:cNvPr id="25" name="Rectángulo 24"/>
          <p:cNvSpPr/>
          <p:nvPr/>
        </p:nvSpPr>
        <p:spPr>
          <a:xfrm>
            <a:off x="10380043" y="2699657"/>
            <a:ext cx="953286" cy="5152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10%</a:t>
            </a:r>
            <a:endParaRPr lang="es-EC" dirty="0">
              <a:latin typeface="Arial" panose="020B0604020202020204" pitchFamily="34" charset="0"/>
              <a:cs typeface="Arial" panose="020B0604020202020204" pitchFamily="34" charset="0"/>
            </a:endParaRPr>
          </a:p>
        </p:txBody>
      </p:sp>
      <p:sp>
        <p:nvSpPr>
          <p:cNvPr id="26" name="Elipse 25"/>
          <p:cNvSpPr/>
          <p:nvPr/>
        </p:nvSpPr>
        <p:spPr>
          <a:xfrm>
            <a:off x="2204383" y="4840134"/>
            <a:ext cx="476643" cy="3846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5</a:t>
            </a:r>
            <a:endParaRPr lang="es-EC" dirty="0">
              <a:latin typeface="Arial" panose="020B0604020202020204" pitchFamily="34" charset="0"/>
              <a:cs typeface="Arial" panose="020B0604020202020204" pitchFamily="34" charset="0"/>
            </a:endParaRPr>
          </a:p>
        </p:txBody>
      </p:sp>
      <p:sp>
        <p:nvSpPr>
          <p:cNvPr id="27" name="Elipse 26"/>
          <p:cNvSpPr/>
          <p:nvPr/>
        </p:nvSpPr>
        <p:spPr>
          <a:xfrm>
            <a:off x="2934215" y="3526971"/>
            <a:ext cx="900156" cy="36285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18</a:t>
            </a:r>
            <a:endParaRPr lang="es-EC" dirty="0">
              <a:latin typeface="Arial" panose="020B0604020202020204" pitchFamily="34" charset="0"/>
              <a:cs typeface="Arial" panose="020B0604020202020204" pitchFamily="34" charset="0"/>
            </a:endParaRPr>
          </a:p>
        </p:txBody>
      </p:sp>
      <p:sp>
        <p:nvSpPr>
          <p:cNvPr id="28" name="Elipse 27"/>
          <p:cNvSpPr/>
          <p:nvPr/>
        </p:nvSpPr>
        <p:spPr>
          <a:xfrm>
            <a:off x="3673821" y="5188856"/>
            <a:ext cx="616585" cy="36285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latin typeface="Arial" panose="020B0604020202020204" pitchFamily="34" charset="0"/>
                <a:cs typeface="Arial" panose="020B0604020202020204" pitchFamily="34" charset="0"/>
              </a:rPr>
              <a:t>1</a:t>
            </a:r>
          </a:p>
        </p:txBody>
      </p:sp>
      <p:sp>
        <p:nvSpPr>
          <p:cNvPr id="29" name="Elipse 28"/>
          <p:cNvSpPr/>
          <p:nvPr/>
        </p:nvSpPr>
        <p:spPr>
          <a:xfrm>
            <a:off x="7950337" y="5355771"/>
            <a:ext cx="616585" cy="36285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5</a:t>
            </a:r>
            <a:endParaRPr lang="es-EC" dirty="0">
              <a:latin typeface="Arial" panose="020B0604020202020204" pitchFamily="34" charset="0"/>
              <a:cs typeface="Arial" panose="020B0604020202020204" pitchFamily="34" charset="0"/>
            </a:endParaRPr>
          </a:p>
        </p:txBody>
      </p:sp>
      <p:sp>
        <p:nvSpPr>
          <p:cNvPr id="30" name="Elipse 29"/>
          <p:cNvSpPr/>
          <p:nvPr/>
        </p:nvSpPr>
        <p:spPr>
          <a:xfrm>
            <a:off x="8829886" y="3708400"/>
            <a:ext cx="804566" cy="36285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Arial" panose="020B0604020202020204" pitchFamily="34" charset="0"/>
                <a:cs typeface="Arial" panose="020B0604020202020204" pitchFamily="34" charset="0"/>
              </a:rPr>
              <a:t>17</a:t>
            </a:r>
            <a:endParaRPr lang="es-EC" dirty="0">
              <a:latin typeface="Arial" panose="020B0604020202020204" pitchFamily="34" charset="0"/>
              <a:cs typeface="Arial" panose="020B0604020202020204" pitchFamily="34" charset="0"/>
            </a:endParaRPr>
          </a:p>
        </p:txBody>
      </p:sp>
      <p:sp>
        <p:nvSpPr>
          <p:cNvPr id="31" name="Elipse 30"/>
          <p:cNvSpPr/>
          <p:nvPr/>
        </p:nvSpPr>
        <p:spPr>
          <a:xfrm>
            <a:off x="9763458" y="5602514"/>
            <a:ext cx="616585" cy="36285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652287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80">
                                          <p:stCondLst>
                                            <p:cond delay="0"/>
                                          </p:stCondLst>
                                        </p:cTn>
                                        <p:tgtEl>
                                          <p:spTgt spid="28"/>
                                        </p:tgtEl>
                                      </p:cBhvr>
                                    </p:animEffect>
                                    <p:anim calcmode="lin" valueType="num">
                                      <p:cBhvr>
                                        <p:cTn id="3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43" dur="26">
                                          <p:stCondLst>
                                            <p:cond delay="650"/>
                                          </p:stCondLst>
                                        </p:cTn>
                                        <p:tgtEl>
                                          <p:spTgt spid="28"/>
                                        </p:tgtEl>
                                      </p:cBhvr>
                                      <p:to x="100000" y="60000"/>
                                    </p:animScale>
                                    <p:animScale>
                                      <p:cBhvr>
                                        <p:cTn id="44" dur="166" decel="50000">
                                          <p:stCondLst>
                                            <p:cond delay="676"/>
                                          </p:stCondLst>
                                        </p:cTn>
                                        <p:tgtEl>
                                          <p:spTgt spid="28"/>
                                        </p:tgtEl>
                                      </p:cBhvr>
                                      <p:to x="100000" y="100000"/>
                                    </p:animScale>
                                    <p:animScale>
                                      <p:cBhvr>
                                        <p:cTn id="45" dur="26">
                                          <p:stCondLst>
                                            <p:cond delay="1312"/>
                                          </p:stCondLst>
                                        </p:cTn>
                                        <p:tgtEl>
                                          <p:spTgt spid="28"/>
                                        </p:tgtEl>
                                      </p:cBhvr>
                                      <p:to x="100000" y="80000"/>
                                    </p:animScale>
                                    <p:animScale>
                                      <p:cBhvr>
                                        <p:cTn id="46" dur="166" decel="50000">
                                          <p:stCondLst>
                                            <p:cond delay="1338"/>
                                          </p:stCondLst>
                                        </p:cTn>
                                        <p:tgtEl>
                                          <p:spTgt spid="28"/>
                                        </p:tgtEl>
                                      </p:cBhvr>
                                      <p:to x="100000" y="100000"/>
                                    </p:animScale>
                                    <p:animScale>
                                      <p:cBhvr>
                                        <p:cTn id="47" dur="26">
                                          <p:stCondLst>
                                            <p:cond delay="1642"/>
                                          </p:stCondLst>
                                        </p:cTn>
                                        <p:tgtEl>
                                          <p:spTgt spid="28"/>
                                        </p:tgtEl>
                                      </p:cBhvr>
                                      <p:to x="100000" y="90000"/>
                                    </p:animScale>
                                    <p:animScale>
                                      <p:cBhvr>
                                        <p:cTn id="48" dur="166" decel="50000">
                                          <p:stCondLst>
                                            <p:cond delay="1668"/>
                                          </p:stCondLst>
                                        </p:cTn>
                                        <p:tgtEl>
                                          <p:spTgt spid="28"/>
                                        </p:tgtEl>
                                      </p:cBhvr>
                                      <p:to x="100000" y="100000"/>
                                    </p:animScale>
                                    <p:animScale>
                                      <p:cBhvr>
                                        <p:cTn id="49" dur="26">
                                          <p:stCondLst>
                                            <p:cond delay="1808"/>
                                          </p:stCondLst>
                                        </p:cTn>
                                        <p:tgtEl>
                                          <p:spTgt spid="28"/>
                                        </p:tgtEl>
                                      </p:cBhvr>
                                      <p:to x="100000" y="95000"/>
                                    </p:animScale>
                                    <p:animScale>
                                      <p:cBhvr>
                                        <p:cTn id="50" dur="166" decel="50000">
                                          <p:stCondLst>
                                            <p:cond delay="1834"/>
                                          </p:stCondLst>
                                        </p:cTn>
                                        <p:tgtEl>
                                          <p:spTgt spid="28"/>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45"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2000"/>
                                        <p:tgtEl>
                                          <p:spTgt spid="13"/>
                                        </p:tgtEl>
                                      </p:cBhvr>
                                    </p:animEffect>
                                    <p:anim calcmode="lin" valueType="num">
                                      <p:cBhvr>
                                        <p:cTn id="56" dur="2000" fill="hold"/>
                                        <p:tgtEl>
                                          <p:spTgt spid="13"/>
                                        </p:tgtEl>
                                        <p:attrNameLst>
                                          <p:attrName>ppt_w</p:attrName>
                                        </p:attrNameLst>
                                      </p:cBhvr>
                                      <p:tavLst>
                                        <p:tav tm="0" fmla="#ppt_w*sin(2.5*pi*$)">
                                          <p:val>
                                            <p:fltVal val="0"/>
                                          </p:val>
                                        </p:tav>
                                        <p:tav tm="100000">
                                          <p:val>
                                            <p:fltVal val="1"/>
                                          </p:val>
                                        </p:tav>
                                      </p:tavLst>
                                    </p:anim>
                                    <p:anim calcmode="lin" valueType="num">
                                      <p:cBhvr>
                                        <p:cTn id="57" dur="2000" fill="hold"/>
                                        <p:tgtEl>
                                          <p:spTgt spid="13"/>
                                        </p:tgtEl>
                                        <p:attrNameLst>
                                          <p:attrName>ppt_h</p:attrName>
                                        </p:attrNameLst>
                                      </p:cBhvr>
                                      <p:tavLst>
                                        <p:tav tm="0">
                                          <p:val>
                                            <p:strVal val="#ppt_h"/>
                                          </p:val>
                                        </p:tav>
                                        <p:tav tm="100000">
                                          <p:val>
                                            <p:strVal val="#ppt_h"/>
                                          </p:val>
                                        </p:tav>
                                      </p:tavLst>
                                    </p:anim>
                                  </p:childTnLst>
                                </p:cTn>
                              </p:par>
                              <p:par>
                                <p:cTn id="58" presetID="45" presetClass="entr" presetSubtype="0"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2000"/>
                                        <p:tgtEl>
                                          <p:spTgt spid="22"/>
                                        </p:tgtEl>
                                      </p:cBhvr>
                                    </p:animEffect>
                                    <p:anim calcmode="lin" valueType="num">
                                      <p:cBhvr>
                                        <p:cTn id="61" dur="2000" fill="hold"/>
                                        <p:tgtEl>
                                          <p:spTgt spid="22"/>
                                        </p:tgtEl>
                                        <p:attrNameLst>
                                          <p:attrName>ppt_w</p:attrName>
                                        </p:attrNameLst>
                                      </p:cBhvr>
                                      <p:tavLst>
                                        <p:tav tm="0" fmla="#ppt_w*sin(2.5*pi*$)">
                                          <p:val>
                                            <p:fltVal val="0"/>
                                          </p:val>
                                        </p:tav>
                                        <p:tav tm="100000">
                                          <p:val>
                                            <p:fltVal val="1"/>
                                          </p:val>
                                        </p:tav>
                                      </p:tavLst>
                                    </p:anim>
                                    <p:anim calcmode="lin" valueType="num">
                                      <p:cBhvr>
                                        <p:cTn id="62"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80">
                                          <p:stCondLst>
                                            <p:cond delay="0"/>
                                          </p:stCondLst>
                                        </p:cTn>
                                        <p:tgtEl>
                                          <p:spTgt spid="3"/>
                                        </p:tgtEl>
                                      </p:cBhvr>
                                    </p:animEffect>
                                    <p:anim calcmode="lin" valueType="num">
                                      <p:cBhvr>
                                        <p:cTn id="7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gtEl>
                                      </p:cBhvr>
                                      <p:to x="100000" y="60000"/>
                                    </p:animScale>
                                    <p:animScale>
                                      <p:cBhvr>
                                        <p:cTn id="78" dur="166" decel="50000">
                                          <p:stCondLst>
                                            <p:cond delay="676"/>
                                          </p:stCondLst>
                                        </p:cTn>
                                        <p:tgtEl>
                                          <p:spTgt spid="3"/>
                                        </p:tgtEl>
                                      </p:cBhvr>
                                      <p:to x="100000" y="100000"/>
                                    </p:animScale>
                                    <p:animScale>
                                      <p:cBhvr>
                                        <p:cTn id="79" dur="26">
                                          <p:stCondLst>
                                            <p:cond delay="1312"/>
                                          </p:stCondLst>
                                        </p:cTn>
                                        <p:tgtEl>
                                          <p:spTgt spid="3"/>
                                        </p:tgtEl>
                                      </p:cBhvr>
                                      <p:to x="100000" y="80000"/>
                                    </p:animScale>
                                    <p:animScale>
                                      <p:cBhvr>
                                        <p:cTn id="80" dur="166" decel="50000">
                                          <p:stCondLst>
                                            <p:cond delay="1338"/>
                                          </p:stCondLst>
                                        </p:cTn>
                                        <p:tgtEl>
                                          <p:spTgt spid="3"/>
                                        </p:tgtEl>
                                      </p:cBhvr>
                                      <p:to x="100000" y="100000"/>
                                    </p:animScale>
                                    <p:animScale>
                                      <p:cBhvr>
                                        <p:cTn id="81" dur="26">
                                          <p:stCondLst>
                                            <p:cond delay="1642"/>
                                          </p:stCondLst>
                                        </p:cTn>
                                        <p:tgtEl>
                                          <p:spTgt spid="3"/>
                                        </p:tgtEl>
                                      </p:cBhvr>
                                      <p:to x="100000" y="90000"/>
                                    </p:animScale>
                                    <p:animScale>
                                      <p:cBhvr>
                                        <p:cTn id="82" dur="166" decel="50000">
                                          <p:stCondLst>
                                            <p:cond delay="1668"/>
                                          </p:stCondLst>
                                        </p:cTn>
                                        <p:tgtEl>
                                          <p:spTgt spid="3"/>
                                        </p:tgtEl>
                                      </p:cBhvr>
                                      <p:to x="100000" y="100000"/>
                                    </p:animScale>
                                    <p:animScale>
                                      <p:cBhvr>
                                        <p:cTn id="83" dur="26">
                                          <p:stCondLst>
                                            <p:cond delay="1808"/>
                                          </p:stCondLst>
                                        </p:cTn>
                                        <p:tgtEl>
                                          <p:spTgt spid="3"/>
                                        </p:tgtEl>
                                      </p:cBhvr>
                                      <p:to x="100000" y="95000"/>
                                    </p:animScale>
                                    <p:animScale>
                                      <p:cBhvr>
                                        <p:cTn id="84" dur="166" decel="50000">
                                          <p:stCondLst>
                                            <p:cond delay="1834"/>
                                          </p:stCondLst>
                                        </p:cTn>
                                        <p:tgtEl>
                                          <p:spTgt spid="3"/>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down)">
                                      <p:cBhvr>
                                        <p:cTn id="89" dur="500"/>
                                        <p:tgtEl>
                                          <p:spTgt spid="30"/>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fade">
                                      <p:cBhvr>
                                        <p:cTn id="94" dur="1000"/>
                                        <p:tgtEl>
                                          <p:spTgt spid="15"/>
                                        </p:tgtEl>
                                      </p:cBhvr>
                                    </p:animEffect>
                                    <p:anim calcmode="lin" valueType="num">
                                      <p:cBhvr>
                                        <p:cTn id="95" dur="1000" fill="hold"/>
                                        <p:tgtEl>
                                          <p:spTgt spid="15"/>
                                        </p:tgtEl>
                                        <p:attrNameLst>
                                          <p:attrName>ppt_x</p:attrName>
                                        </p:attrNameLst>
                                      </p:cBhvr>
                                      <p:tavLst>
                                        <p:tav tm="0">
                                          <p:val>
                                            <p:strVal val="#ppt_x"/>
                                          </p:val>
                                        </p:tav>
                                        <p:tav tm="100000">
                                          <p:val>
                                            <p:strVal val="#ppt_x"/>
                                          </p:val>
                                        </p:tav>
                                      </p:tavLst>
                                    </p:anim>
                                    <p:anim calcmode="lin" valueType="num">
                                      <p:cBhvr>
                                        <p:cTn id="96" dur="1000" fill="hold"/>
                                        <p:tgtEl>
                                          <p:spTgt spid="15"/>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fade">
                                      <p:cBhvr>
                                        <p:cTn id="99" dur="1000"/>
                                        <p:tgtEl>
                                          <p:spTgt spid="24"/>
                                        </p:tgtEl>
                                      </p:cBhvr>
                                    </p:animEffect>
                                    <p:anim calcmode="lin" valueType="num">
                                      <p:cBhvr>
                                        <p:cTn id="100" dur="1000" fill="hold"/>
                                        <p:tgtEl>
                                          <p:spTgt spid="24"/>
                                        </p:tgtEl>
                                        <p:attrNameLst>
                                          <p:attrName>ppt_x</p:attrName>
                                        </p:attrNameLst>
                                      </p:cBhvr>
                                      <p:tavLst>
                                        <p:tav tm="0">
                                          <p:val>
                                            <p:strVal val="#ppt_x"/>
                                          </p:val>
                                        </p:tav>
                                        <p:tav tm="100000">
                                          <p:val>
                                            <p:strVal val="#ppt_x"/>
                                          </p:val>
                                        </p:tav>
                                      </p:tavLst>
                                    </p:anim>
                                    <p:anim calcmode="lin" valueType="num">
                                      <p:cBhvr>
                                        <p:cTn id="10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29"/>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nodeType="click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wipe(down)">
                                      <p:cBhvr>
                                        <p:cTn id="110" dur="580">
                                          <p:stCondLst>
                                            <p:cond delay="0"/>
                                          </p:stCondLst>
                                        </p:cTn>
                                        <p:tgtEl>
                                          <p:spTgt spid="16"/>
                                        </p:tgtEl>
                                      </p:cBhvr>
                                    </p:animEffect>
                                    <p:anim calcmode="lin" valueType="num">
                                      <p:cBhvr>
                                        <p:cTn id="11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16" dur="26">
                                          <p:stCondLst>
                                            <p:cond delay="650"/>
                                          </p:stCondLst>
                                        </p:cTn>
                                        <p:tgtEl>
                                          <p:spTgt spid="16"/>
                                        </p:tgtEl>
                                      </p:cBhvr>
                                      <p:to x="100000" y="60000"/>
                                    </p:animScale>
                                    <p:animScale>
                                      <p:cBhvr>
                                        <p:cTn id="117" dur="166" decel="50000">
                                          <p:stCondLst>
                                            <p:cond delay="676"/>
                                          </p:stCondLst>
                                        </p:cTn>
                                        <p:tgtEl>
                                          <p:spTgt spid="16"/>
                                        </p:tgtEl>
                                      </p:cBhvr>
                                      <p:to x="100000" y="100000"/>
                                    </p:animScale>
                                    <p:animScale>
                                      <p:cBhvr>
                                        <p:cTn id="118" dur="26">
                                          <p:stCondLst>
                                            <p:cond delay="1312"/>
                                          </p:stCondLst>
                                        </p:cTn>
                                        <p:tgtEl>
                                          <p:spTgt spid="16"/>
                                        </p:tgtEl>
                                      </p:cBhvr>
                                      <p:to x="100000" y="80000"/>
                                    </p:animScale>
                                    <p:animScale>
                                      <p:cBhvr>
                                        <p:cTn id="119" dur="166" decel="50000">
                                          <p:stCondLst>
                                            <p:cond delay="1338"/>
                                          </p:stCondLst>
                                        </p:cTn>
                                        <p:tgtEl>
                                          <p:spTgt spid="16"/>
                                        </p:tgtEl>
                                      </p:cBhvr>
                                      <p:to x="100000" y="100000"/>
                                    </p:animScale>
                                    <p:animScale>
                                      <p:cBhvr>
                                        <p:cTn id="120" dur="26">
                                          <p:stCondLst>
                                            <p:cond delay="1642"/>
                                          </p:stCondLst>
                                        </p:cTn>
                                        <p:tgtEl>
                                          <p:spTgt spid="16"/>
                                        </p:tgtEl>
                                      </p:cBhvr>
                                      <p:to x="100000" y="90000"/>
                                    </p:animScale>
                                    <p:animScale>
                                      <p:cBhvr>
                                        <p:cTn id="121" dur="166" decel="50000">
                                          <p:stCondLst>
                                            <p:cond delay="1668"/>
                                          </p:stCondLst>
                                        </p:cTn>
                                        <p:tgtEl>
                                          <p:spTgt spid="16"/>
                                        </p:tgtEl>
                                      </p:cBhvr>
                                      <p:to x="100000" y="100000"/>
                                    </p:animScale>
                                    <p:animScale>
                                      <p:cBhvr>
                                        <p:cTn id="122" dur="26">
                                          <p:stCondLst>
                                            <p:cond delay="1808"/>
                                          </p:stCondLst>
                                        </p:cTn>
                                        <p:tgtEl>
                                          <p:spTgt spid="16"/>
                                        </p:tgtEl>
                                      </p:cBhvr>
                                      <p:to x="100000" y="95000"/>
                                    </p:animScale>
                                    <p:animScale>
                                      <p:cBhvr>
                                        <p:cTn id="123" dur="166" decel="50000">
                                          <p:stCondLst>
                                            <p:cond delay="1834"/>
                                          </p:stCondLst>
                                        </p:cTn>
                                        <p:tgtEl>
                                          <p:spTgt spid="16"/>
                                        </p:tgtEl>
                                      </p:cBhvr>
                                      <p:to x="100000" y="100000"/>
                                    </p:animScale>
                                  </p:childTnLst>
                                </p:cTn>
                              </p:par>
                              <p:par>
                                <p:cTn id="124" presetID="26" presetClass="entr" presetSubtype="0" fill="hold" grpId="0" nodeType="withEffect">
                                  <p:stCondLst>
                                    <p:cond delay="0"/>
                                  </p:stCondLst>
                                  <p:childTnLst>
                                    <p:set>
                                      <p:cBhvr>
                                        <p:cTn id="125" dur="1" fill="hold">
                                          <p:stCondLst>
                                            <p:cond delay="0"/>
                                          </p:stCondLst>
                                        </p:cTn>
                                        <p:tgtEl>
                                          <p:spTgt spid="23"/>
                                        </p:tgtEl>
                                        <p:attrNameLst>
                                          <p:attrName>style.visibility</p:attrName>
                                        </p:attrNameLst>
                                      </p:cBhvr>
                                      <p:to>
                                        <p:strVal val="visible"/>
                                      </p:to>
                                    </p:set>
                                    <p:animEffect transition="in" filter="wipe(down)">
                                      <p:cBhvr>
                                        <p:cTn id="126" dur="580">
                                          <p:stCondLst>
                                            <p:cond delay="0"/>
                                          </p:stCondLst>
                                        </p:cTn>
                                        <p:tgtEl>
                                          <p:spTgt spid="23"/>
                                        </p:tgtEl>
                                      </p:cBhvr>
                                    </p:animEffect>
                                    <p:anim calcmode="lin" valueType="num">
                                      <p:cBhvr>
                                        <p:cTn id="127"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2" dur="26">
                                          <p:stCondLst>
                                            <p:cond delay="650"/>
                                          </p:stCondLst>
                                        </p:cTn>
                                        <p:tgtEl>
                                          <p:spTgt spid="23"/>
                                        </p:tgtEl>
                                      </p:cBhvr>
                                      <p:to x="100000" y="60000"/>
                                    </p:animScale>
                                    <p:animScale>
                                      <p:cBhvr>
                                        <p:cTn id="133" dur="166" decel="50000">
                                          <p:stCondLst>
                                            <p:cond delay="676"/>
                                          </p:stCondLst>
                                        </p:cTn>
                                        <p:tgtEl>
                                          <p:spTgt spid="23"/>
                                        </p:tgtEl>
                                      </p:cBhvr>
                                      <p:to x="100000" y="100000"/>
                                    </p:animScale>
                                    <p:animScale>
                                      <p:cBhvr>
                                        <p:cTn id="134" dur="26">
                                          <p:stCondLst>
                                            <p:cond delay="1312"/>
                                          </p:stCondLst>
                                        </p:cTn>
                                        <p:tgtEl>
                                          <p:spTgt spid="23"/>
                                        </p:tgtEl>
                                      </p:cBhvr>
                                      <p:to x="100000" y="80000"/>
                                    </p:animScale>
                                    <p:animScale>
                                      <p:cBhvr>
                                        <p:cTn id="135" dur="166" decel="50000">
                                          <p:stCondLst>
                                            <p:cond delay="1338"/>
                                          </p:stCondLst>
                                        </p:cTn>
                                        <p:tgtEl>
                                          <p:spTgt spid="23"/>
                                        </p:tgtEl>
                                      </p:cBhvr>
                                      <p:to x="100000" y="100000"/>
                                    </p:animScale>
                                    <p:animScale>
                                      <p:cBhvr>
                                        <p:cTn id="136" dur="26">
                                          <p:stCondLst>
                                            <p:cond delay="1642"/>
                                          </p:stCondLst>
                                        </p:cTn>
                                        <p:tgtEl>
                                          <p:spTgt spid="23"/>
                                        </p:tgtEl>
                                      </p:cBhvr>
                                      <p:to x="100000" y="90000"/>
                                    </p:animScale>
                                    <p:animScale>
                                      <p:cBhvr>
                                        <p:cTn id="137" dur="166" decel="50000">
                                          <p:stCondLst>
                                            <p:cond delay="1668"/>
                                          </p:stCondLst>
                                        </p:cTn>
                                        <p:tgtEl>
                                          <p:spTgt spid="23"/>
                                        </p:tgtEl>
                                      </p:cBhvr>
                                      <p:to x="100000" y="100000"/>
                                    </p:animScale>
                                    <p:animScale>
                                      <p:cBhvr>
                                        <p:cTn id="138" dur="26">
                                          <p:stCondLst>
                                            <p:cond delay="1808"/>
                                          </p:stCondLst>
                                        </p:cTn>
                                        <p:tgtEl>
                                          <p:spTgt spid="23"/>
                                        </p:tgtEl>
                                      </p:cBhvr>
                                      <p:to x="100000" y="95000"/>
                                    </p:animScale>
                                    <p:animScale>
                                      <p:cBhvr>
                                        <p:cTn id="139" dur="166" decel="50000">
                                          <p:stCondLst>
                                            <p:cond delay="1834"/>
                                          </p:stCondLst>
                                        </p:cTn>
                                        <p:tgtEl>
                                          <p:spTgt spid="23"/>
                                        </p:tgtEl>
                                      </p:cBhvr>
                                      <p:to x="100000" y="100000"/>
                                    </p:animScale>
                                  </p:childTnLst>
                                </p:cTn>
                              </p:par>
                            </p:childTnLst>
                          </p:cTn>
                        </p:par>
                      </p:childTnLst>
                    </p:cTn>
                  </p:par>
                  <p:par>
                    <p:cTn id="140" fill="hold">
                      <p:stCondLst>
                        <p:cond delay="indefinite"/>
                      </p:stCondLst>
                      <p:childTnLst>
                        <p:par>
                          <p:cTn id="141" fill="hold">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31"/>
                                        </p:tgtEl>
                                        <p:attrNameLst>
                                          <p:attrName>style.visibility</p:attrName>
                                        </p:attrNameLst>
                                      </p:cBhvr>
                                      <p:to>
                                        <p:strVal val="visible"/>
                                      </p:to>
                                    </p:set>
                                    <p:anim calcmode="lin" valueType="num">
                                      <p:cBhvr additive="base">
                                        <p:cTn id="144" dur="500" fill="hold"/>
                                        <p:tgtEl>
                                          <p:spTgt spid="31"/>
                                        </p:tgtEl>
                                        <p:attrNameLst>
                                          <p:attrName>ppt_x</p:attrName>
                                        </p:attrNameLst>
                                      </p:cBhvr>
                                      <p:tavLst>
                                        <p:tav tm="0">
                                          <p:val>
                                            <p:strVal val="#ppt_x"/>
                                          </p:val>
                                        </p:tav>
                                        <p:tav tm="100000">
                                          <p:val>
                                            <p:strVal val="#ppt_x"/>
                                          </p:val>
                                        </p:tav>
                                      </p:tavLst>
                                    </p:anim>
                                    <p:anim calcmode="lin" valueType="num">
                                      <p:cBhvr additive="base">
                                        <p:cTn id="14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31" presetClass="entr" presetSubtype="0" fill="hold" nodeType="clickEffect">
                                  <p:stCondLst>
                                    <p:cond delay="0"/>
                                  </p:stCondLst>
                                  <p:childTnLst>
                                    <p:set>
                                      <p:cBhvr>
                                        <p:cTn id="149" dur="1" fill="hold">
                                          <p:stCondLst>
                                            <p:cond delay="0"/>
                                          </p:stCondLst>
                                        </p:cTn>
                                        <p:tgtEl>
                                          <p:spTgt spid="18"/>
                                        </p:tgtEl>
                                        <p:attrNameLst>
                                          <p:attrName>style.visibility</p:attrName>
                                        </p:attrNameLst>
                                      </p:cBhvr>
                                      <p:to>
                                        <p:strVal val="visible"/>
                                      </p:to>
                                    </p:set>
                                    <p:anim calcmode="lin" valueType="num">
                                      <p:cBhvr>
                                        <p:cTn id="150" dur="1000" fill="hold"/>
                                        <p:tgtEl>
                                          <p:spTgt spid="18"/>
                                        </p:tgtEl>
                                        <p:attrNameLst>
                                          <p:attrName>ppt_w</p:attrName>
                                        </p:attrNameLst>
                                      </p:cBhvr>
                                      <p:tavLst>
                                        <p:tav tm="0">
                                          <p:val>
                                            <p:fltVal val="0"/>
                                          </p:val>
                                        </p:tav>
                                        <p:tav tm="100000">
                                          <p:val>
                                            <p:strVal val="#ppt_w"/>
                                          </p:val>
                                        </p:tav>
                                      </p:tavLst>
                                    </p:anim>
                                    <p:anim calcmode="lin" valueType="num">
                                      <p:cBhvr>
                                        <p:cTn id="151" dur="1000" fill="hold"/>
                                        <p:tgtEl>
                                          <p:spTgt spid="18"/>
                                        </p:tgtEl>
                                        <p:attrNameLst>
                                          <p:attrName>ppt_h</p:attrName>
                                        </p:attrNameLst>
                                      </p:cBhvr>
                                      <p:tavLst>
                                        <p:tav tm="0">
                                          <p:val>
                                            <p:fltVal val="0"/>
                                          </p:val>
                                        </p:tav>
                                        <p:tav tm="100000">
                                          <p:val>
                                            <p:strVal val="#ppt_h"/>
                                          </p:val>
                                        </p:tav>
                                      </p:tavLst>
                                    </p:anim>
                                    <p:anim calcmode="lin" valueType="num">
                                      <p:cBhvr>
                                        <p:cTn id="152" dur="1000" fill="hold"/>
                                        <p:tgtEl>
                                          <p:spTgt spid="18"/>
                                        </p:tgtEl>
                                        <p:attrNameLst>
                                          <p:attrName>style.rotation</p:attrName>
                                        </p:attrNameLst>
                                      </p:cBhvr>
                                      <p:tavLst>
                                        <p:tav tm="0">
                                          <p:val>
                                            <p:fltVal val="90"/>
                                          </p:val>
                                        </p:tav>
                                        <p:tav tm="100000">
                                          <p:val>
                                            <p:fltVal val="0"/>
                                          </p:val>
                                        </p:tav>
                                      </p:tavLst>
                                    </p:anim>
                                    <p:animEffect transition="in" filter="fade">
                                      <p:cBhvr>
                                        <p:cTn id="153" dur="1000"/>
                                        <p:tgtEl>
                                          <p:spTgt spid="18"/>
                                        </p:tgtEl>
                                      </p:cBhvr>
                                    </p:animEffect>
                                  </p:childTnLst>
                                </p:cTn>
                              </p:par>
                              <p:par>
                                <p:cTn id="154" presetID="31" presetClass="entr" presetSubtype="0" fill="hold" grpId="0" nodeType="withEffect">
                                  <p:stCondLst>
                                    <p:cond delay="0"/>
                                  </p:stCondLst>
                                  <p:childTnLst>
                                    <p:set>
                                      <p:cBhvr>
                                        <p:cTn id="155" dur="1" fill="hold">
                                          <p:stCondLst>
                                            <p:cond delay="0"/>
                                          </p:stCondLst>
                                        </p:cTn>
                                        <p:tgtEl>
                                          <p:spTgt spid="25"/>
                                        </p:tgtEl>
                                        <p:attrNameLst>
                                          <p:attrName>style.visibility</p:attrName>
                                        </p:attrNameLst>
                                      </p:cBhvr>
                                      <p:to>
                                        <p:strVal val="visible"/>
                                      </p:to>
                                    </p:set>
                                    <p:anim calcmode="lin" valueType="num">
                                      <p:cBhvr>
                                        <p:cTn id="156" dur="1000" fill="hold"/>
                                        <p:tgtEl>
                                          <p:spTgt spid="25"/>
                                        </p:tgtEl>
                                        <p:attrNameLst>
                                          <p:attrName>ppt_w</p:attrName>
                                        </p:attrNameLst>
                                      </p:cBhvr>
                                      <p:tavLst>
                                        <p:tav tm="0">
                                          <p:val>
                                            <p:fltVal val="0"/>
                                          </p:val>
                                        </p:tav>
                                        <p:tav tm="100000">
                                          <p:val>
                                            <p:strVal val="#ppt_w"/>
                                          </p:val>
                                        </p:tav>
                                      </p:tavLst>
                                    </p:anim>
                                    <p:anim calcmode="lin" valueType="num">
                                      <p:cBhvr>
                                        <p:cTn id="157" dur="1000" fill="hold"/>
                                        <p:tgtEl>
                                          <p:spTgt spid="25"/>
                                        </p:tgtEl>
                                        <p:attrNameLst>
                                          <p:attrName>ppt_h</p:attrName>
                                        </p:attrNameLst>
                                      </p:cBhvr>
                                      <p:tavLst>
                                        <p:tav tm="0">
                                          <p:val>
                                            <p:fltVal val="0"/>
                                          </p:val>
                                        </p:tav>
                                        <p:tav tm="100000">
                                          <p:val>
                                            <p:strVal val="#ppt_h"/>
                                          </p:val>
                                        </p:tav>
                                      </p:tavLst>
                                    </p:anim>
                                    <p:anim calcmode="lin" valueType="num">
                                      <p:cBhvr>
                                        <p:cTn id="158" dur="1000" fill="hold"/>
                                        <p:tgtEl>
                                          <p:spTgt spid="25"/>
                                        </p:tgtEl>
                                        <p:attrNameLst>
                                          <p:attrName>style.rotation</p:attrName>
                                        </p:attrNameLst>
                                      </p:cBhvr>
                                      <p:tavLst>
                                        <p:tav tm="0">
                                          <p:val>
                                            <p:fltVal val="90"/>
                                          </p:val>
                                        </p:tav>
                                        <p:tav tm="100000">
                                          <p:val>
                                            <p:fltVal val="0"/>
                                          </p:val>
                                        </p:tav>
                                      </p:tavLst>
                                    </p:anim>
                                    <p:animEffect transition="in" filter="fade">
                                      <p:cBhvr>
                                        <p:cTn id="15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85750" y="286603"/>
            <a:ext cx="9272588" cy="6277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C" sz="2800" b="1" dirty="0">
                <a:latin typeface="Arial" panose="020B0604020202020204" pitchFamily="34" charset="0"/>
                <a:cs typeface="Arial" panose="020B0604020202020204" pitchFamily="34" charset="0"/>
              </a:rPr>
              <a:t>ANALISIS GENERAL OCTAVOS, NOVENOS Y DECIMOS</a:t>
            </a:r>
            <a:endParaRPr lang="es-EC" sz="2800" dirty="0">
              <a:latin typeface="Arial" panose="020B0604020202020204" pitchFamily="34" charset="0"/>
              <a:cs typeface="Arial" panose="020B0604020202020204" pitchFamily="34" charset="0"/>
            </a:endParaRPr>
          </a:p>
        </p:txBody>
      </p:sp>
      <p:graphicFrame>
        <p:nvGraphicFramePr>
          <p:cNvPr id="5" name="Gráfico 4"/>
          <p:cNvGraphicFramePr>
            <a:graphicFrameLocks/>
          </p:cNvGraphicFramePr>
          <p:nvPr>
            <p:extLst>
              <p:ext uri="{D42A27DB-BD31-4B8C-83A1-F6EECF244321}">
                <p14:modId xmlns:p14="http://schemas.microsoft.com/office/powerpoint/2010/main" val="3124015461"/>
              </p:ext>
            </p:extLst>
          </p:nvPr>
        </p:nvGraphicFramePr>
        <p:xfrm>
          <a:off x="3705693" y="3028950"/>
          <a:ext cx="8379726" cy="38290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a 1"/>
          <p:cNvGraphicFramePr>
            <a:graphicFrameLocks noGrp="1"/>
          </p:cNvGraphicFramePr>
          <p:nvPr>
            <p:extLst>
              <p:ext uri="{D42A27DB-BD31-4B8C-83A1-F6EECF244321}">
                <p14:modId xmlns:p14="http://schemas.microsoft.com/office/powerpoint/2010/main" val="2418304154"/>
              </p:ext>
            </p:extLst>
          </p:nvPr>
        </p:nvGraphicFramePr>
        <p:xfrm>
          <a:off x="121172" y="977973"/>
          <a:ext cx="5379516" cy="1962912"/>
        </p:xfrm>
        <a:graphic>
          <a:graphicData uri="http://schemas.openxmlformats.org/drawingml/2006/table">
            <a:tbl>
              <a:tblPr firstRow="1" firstCol="1" bandRow="1">
                <a:tableStyleId>{E8B1032C-EA38-4F05-BA0D-38AFFFC7BED3}</a:tableStyleId>
              </a:tblPr>
              <a:tblGrid>
                <a:gridCol w="2287375"/>
                <a:gridCol w="1534611"/>
                <a:gridCol w="1557530"/>
              </a:tblGrid>
              <a:tr h="234302">
                <a:tc>
                  <a:txBody>
                    <a:bodyPr/>
                    <a:lstStyle/>
                    <a:p>
                      <a:pPr algn="ctr">
                        <a:lnSpc>
                          <a:spcPct val="115000"/>
                        </a:lnSpc>
                        <a:spcAft>
                          <a:spcPts val="0"/>
                        </a:spcAft>
                      </a:pPr>
                      <a:r>
                        <a:rPr lang="es-ES" sz="1600" dirty="0">
                          <a:effectLst/>
                          <a:latin typeface="Arial" panose="020B0604020202020204" pitchFamily="34" charset="0"/>
                          <a:cs typeface="Arial" panose="020B0604020202020204" pitchFamily="34" charset="0"/>
                        </a:rPr>
                        <a:t>ALTERNATIVAS</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es-ES" sz="1600" dirty="0">
                          <a:effectLst/>
                          <a:latin typeface="Arial" panose="020B0604020202020204" pitchFamily="34" charset="0"/>
                          <a:cs typeface="Arial" panose="020B0604020202020204" pitchFamily="34" charset="0"/>
                        </a:rPr>
                        <a:t>FRECUENCIA</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nSpc>
                          <a:spcPct val="115000"/>
                        </a:lnSpc>
                        <a:spcAft>
                          <a:spcPts val="0"/>
                        </a:spcAft>
                      </a:pPr>
                      <a:r>
                        <a:rPr lang="es-ES" sz="1600">
                          <a:effectLst/>
                          <a:latin typeface="Arial" panose="020B0604020202020204" pitchFamily="34" charset="0"/>
                          <a:cs typeface="Arial" panose="020B0604020202020204" pitchFamily="34" charset="0"/>
                        </a:rPr>
                        <a:t>PORCENTAJE</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4302">
                <a:tc>
                  <a:txBody>
                    <a:bodyPr/>
                    <a:lstStyle/>
                    <a:p>
                      <a:pPr>
                        <a:lnSpc>
                          <a:spcPct val="115000"/>
                        </a:lnSpc>
                        <a:spcAft>
                          <a:spcPts val="0"/>
                        </a:spcAft>
                        <a:tabLst>
                          <a:tab pos="450215" algn="l"/>
                        </a:tabLst>
                      </a:pPr>
                      <a:r>
                        <a:rPr lang="es-EC" sz="1600">
                          <a:effectLst/>
                          <a:latin typeface="Arial" panose="020B0604020202020204" pitchFamily="34" charset="0"/>
                          <a:cs typeface="Arial" panose="020B0604020202020204" pitchFamily="34" charset="0"/>
                        </a:rPr>
                        <a:t>DELGADEZ SEVERA</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es-ES" sz="1600">
                          <a:effectLst/>
                          <a:latin typeface="Arial" panose="020B0604020202020204" pitchFamily="34" charset="0"/>
                          <a:cs typeface="Arial" panose="020B0604020202020204" pitchFamily="34" charset="0"/>
                        </a:rPr>
                        <a:t>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4302">
                <a:tc>
                  <a:txBody>
                    <a:bodyPr/>
                    <a:lstStyle/>
                    <a:p>
                      <a:pPr>
                        <a:lnSpc>
                          <a:spcPct val="115000"/>
                        </a:lnSpc>
                        <a:spcAft>
                          <a:spcPts val="0"/>
                        </a:spcAft>
                        <a:tabLst>
                          <a:tab pos="450215" algn="l"/>
                        </a:tabLst>
                      </a:pPr>
                      <a:r>
                        <a:rPr lang="es-EC" sz="1600">
                          <a:effectLst/>
                          <a:latin typeface="Arial" panose="020B0604020202020204" pitchFamily="34" charset="0"/>
                          <a:cs typeface="Arial" panose="020B0604020202020204" pitchFamily="34" charset="0"/>
                        </a:rPr>
                        <a:t>DELGADEZ</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es-ES" sz="1600">
                          <a:effectLst/>
                          <a:latin typeface="Arial" panose="020B0604020202020204" pitchFamily="34" charset="0"/>
                          <a:cs typeface="Arial" panose="020B0604020202020204" pitchFamily="34" charset="0"/>
                        </a:rPr>
                        <a:t>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4302">
                <a:tc>
                  <a:txBody>
                    <a:bodyPr/>
                    <a:lstStyle/>
                    <a:p>
                      <a:pPr>
                        <a:lnSpc>
                          <a:spcPct val="115000"/>
                        </a:lnSpc>
                        <a:spcAft>
                          <a:spcPts val="0"/>
                        </a:spcAft>
                        <a:tabLst>
                          <a:tab pos="450215" algn="l"/>
                        </a:tabLst>
                      </a:pPr>
                      <a:r>
                        <a:rPr lang="es-EC" sz="1600">
                          <a:effectLst/>
                          <a:latin typeface="Arial" panose="020B0604020202020204" pitchFamily="34" charset="0"/>
                          <a:cs typeface="Arial" panose="020B0604020202020204" pitchFamily="34" charset="0"/>
                        </a:rPr>
                        <a:t>NORMAL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44</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es-ES" sz="1600">
                          <a:effectLst/>
                          <a:latin typeface="Arial" panose="020B0604020202020204" pitchFamily="34" charset="0"/>
                          <a:cs typeface="Arial" panose="020B0604020202020204" pitchFamily="34" charset="0"/>
                        </a:rPr>
                        <a:t>21%</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4302">
                <a:tc>
                  <a:txBody>
                    <a:bodyPr/>
                    <a:lstStyle/>
                    <a:p>
                      <a:pPr>
                        <a:lnSpc>
                          <a:spcPct val="115000"/>
                        </a:lnSpc>
                        <a:spcAft>
                          <a:spcPts val="0"/>
                        </a:spcAft>
                        <a:tabLst>
                          <a:tab pos="450215" algn="l"/>
                        </a:tabLst>
                      </a:pPr>
                      <a:r>
                        <a:rPr lang="es-EC" sz="1600">
                          <a:effectLst/>
                          <a:latin typeface="Arial" panose="020B0604020202020204" pitchFamily="34" charset="0"/>
                          <a:cs typeface="Arial" panose="020B0604020202020204" pitchFamily="34" charset="0"/>
                        </a:rPr>
                        <a:t>SOBREPESO</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116</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es-ES" sz="1600">
                          <a:effectLst/>
                          <a:latin typeface="Arial" panose="020B0604020202020204" pitchFamily="34" charset="0"/>
                          <a:cs typeface="Arial" panose="020B0604020202020204" pitchFamily="34" charset="0"/>
                        </a:rPr>
                        <a:t>55%</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4302">
                <a:tc>
                  <a:txBody>
                    <a:bodyPr/>
                    <a:lstStyle/>
                    <a:p>
                      <a:pPr>
                        <a:lnSpc>
                          <a:spcPct val="115000"/>
                        </a:lnSpc>
                        <a:spcAft>
                          <a:spcPts val="0"/>
                        </a:spcAft>
                        <a:tabLst>
                          <a:tab pos="450215" algn="l"/>
                        </a:tabLst>
                      </a:pPr>
                      <a:r>
                        <a:rPr lang="es-EC" sz="1600">
                          <a:effectLst/>
                          <a:latin typeface="Arial" panose="020B0604020202020204" pitchFamily="34" charset="0"/>
                          <a:cs typeface="Arial" panose="020B0604020202020204" pitchFamily="34" charset="0"/>
                        </a:rPr>
                        <a:t>OBESIDAD</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marL="38100" marR="38100" algn="ctr">
                        <a:lnSpc>
                          <a:spcPts val="1600"/>
                        </a:lnSpc>
                        <a:spcAft>
                          <a:spcPts val="0"/>
                        </a:spcAft>
                      </a:pPr>
                      <a:r>
                        <a:rPr lang="es-ES" sz="1600">
                          <a:effectLst/>
                          <a:latin typeface="Arial" panose="020B0604020202020204" pitchFamily="34" charset="0"/>
                          <a:cs typeface="Arial" panose="020B0604020202020204" pitchFamily="34" charset="0"/>
                        </a:rPr>
                        <a:t>27</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es-ES" sz="1600">
                          <a:effectLst/>
                          <a:latin typeface="Arial" panose="020B0604020202020204" pitchFamily="34" charset="0"/>
                          <a:cs typeface="Arial" panose="020B0604020202020204" pitchFamily="34" charset="0"/>
                        </a:rPr>
                        <a:t>13%</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r h="234302">
                <a:tc>
                  <a:txBody>
                    <a:bodyPr/>
                    <a:lstStyle/>
                    <a:p>
                      <a:pPr>
                        <a:lnSpc>
                          <a:spcPct val="115000"/>
                        </a:lnSpc>
                        <a:spcAft>
                          <a:spcPts val="0"/>
                        </a:spcAft>
                      </a:pPr>
                      <a:r>
                        <a:rPr lang="es-ES" sz="1600">
                          <a:effectLst/>
                          <a:latin typeface="Arial" panose="020B0604020202020204" pitchFamily="34" charset="0"/>
                          <a:cs typeface="Arial" panose="020B0604020202020204" pitchFamily="34" charset="0"/>
                        </a:rPr>
                        <a:t>TOTAL</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es-ES" sz="1600">
                          <a:effectLst/>
                          <a:latin typeface="Arial" panose="020B0604020202020204" pitchFamily="34" charset="0"/>
                          <a:cs typeface="Arial" panose="020B0604020202020204" pitchFamily="34" charset="0"/>
                        </a:rPr>
                        <a:t>210</a:t>
                      </a:r>
                      <a:endParaRPr lang="es-EC"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c>
                  <a:txBody>
                    <a:bodyPr/>
                    <a:lstStyle/>
                    <a:p>
                      <a:pPr algn="ctr">
                        <a:lnSpc>
                          <a:spcPct val="115000"/>
                        </a:lnSpc>
                        <a:spcAft>
                          <a:spcPts val="0"/>
                        </a:spcAft>
                      </a:pPr>
                      <a:r>
                        <a:rPr lang="es-ES" sz="1600" dirty="0">
                          <a:effectLst/>
                          <a:latin typeface="Arial" panose="020B0604020202020204" pitchFamily="34" charset="0"/>
                          <a:cs typeface="Arial" panose="020B0604020202020204" pitchFamily="34" charset="0"/>
                        </a:rPr>
                        <a:t>100%</a:t>
                      </a:r>
                      <a:endParaRPr lang="es-EC"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tc>
              </a:tr>
            </a:tbl>
          </a:graphicData>
        </a:graphic>
      </p:graphicFrame>
      <p:cxnSp>
        <p:nvCxnSpPr>
          <p:cNvPr id="6" name="Conector recto de flecha 5"/>
          <p:cNvCxnSpPr/>
          <p:nvPr/>
        </p:nvCxnSpPr>
        <p:spPr>
          <a:xfrm flipH="1">
            <a:off x="9158515" y="2090057"/>
            <a:ext cx="58056" cy="71120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7" name="Conector recto de flecha 6"/>
          <p:cNvCxnSpPr/>
          <p:nvPr/>
        </p:nvCxnSpPr>
        <p:spPr>
          <a:xfrm flipH="1">
            <a:off x="7772401" y="2540000"/>
            <a:ext cx="7256" cy="209731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9" name="Conector recto de flecha 8"/>
          <p:cNvCxnSpPr/>
          <p:nvPr/>
        </p:nvCxnSpPr>
        <p:spPr>
          <a:xfrm>
            <a:off x="10537371" y="2431143"/>
            <a:ext cx="43545" cy="260531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2" name="Rectángulo 11"/>
          <p:cNvSpPr/>
          <p:nvPr/>
        </p:nvSpPr>
        <p:spPr>
          <a:xfrm>
            <a:off x="7039429" y="1959429"/>
            <a:ext cx="1262742" cy="5805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21%</a:t>
            </a:r>
            <a:endParaRPr lang="es-EC" dirty="0"/>
          </a:p>
        </p:txBody>
      </p:sp>
      <p:sp>
        <p:nvSpPr>
          <p:cNvPr id="13" name="Rectángulo 12"/>
          <p:cNvSpPr/>
          <p:nvPr/>
        </p:nvSpPr>
        <p:spPr>
          <a:xfrm>
            <a:off x="8527144" y="1669143"/>
            <a:ext cx="1262742" cy="5805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55%</a:t>
            </a:r>
            <a:endParaRPr lang="es-EC" dirty="0"/>
          </a:p>
        </p:txBody>
      </p:sp>
      <p:sp>
        <p:nvSpPr>
          <p:cNvPr id="14" name="Rectángulo 13"/>
          <p:cNvSpPr/>
          <p:nvPr/>
        </p:nvSpPr>
        <p:spPr>
          <a:xfrm>
            <a:off x="9906002" y="1901371"/>
            <a:ext cx="1262742" cy="58057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13%</a:t>
            </a:r>
            <a:endParaRPr lang="es-EC" dirty="0"/>
          </a:p>
        </p:txBody>
      </p:sp>
    </p:spTree>
    <p:extLst>
      <p:ext uri="{BB962C8B-B14F-4D97-AF65-F5344CB8AC3E}">
        <p14:creationId xmlns:p14="http://schemas.microsoft.com/office/powerpoint/2010/main" val="1590341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0"/>
                                        <p:tgtEl>
                                          <p:spTgt spid="7"/>
                                        </p:tgtEl>
                                      </p:cBhvr>
                                    </p:animEffect>
                                    <p:anim calcmode="lin" valueType="num">
                                      <p:cBhvr>
                                        <p:cTn id="26" dur="2000" fill="hold"/>
                                        <p:tgtEl>
                                          <p:spTgt spid="7"/>
                                        </p:tgtEl>
                                        <p:attrNameLst>
                                          <p:attrName>ppt_w</p:attrName>
                                        </p:attrNameLst>
                                      </p:cBhvr>
                                      <p:tavLst>
                                        <p:tav tm="0" fmla="#ppt_w*sin(2.5*pi*$)">
                                          <p:val>
                                            <p:fltVal val="0"/>
                                          </p:val>
                                        </p:tav>
                                        <p:tav tm="100000">
                                          <p:val>
                                            <p:fltVal val="1"/>
                                          </p:val>
                                        </p:tav>
                                      </p:tavLst>
                                    </p:anim>
                                    <p:anim calcmode="lin" valueType="num">
                                      <p:cBhvr>
                                        <p:cTn id="27" dur="2000" fill="hold"/>
                                        <p:tgtEl>
                                          <p:spTgt spid="7"/>
                                        </p:tgtEl>
                                        <p:attrNameLst>
                                          <p:attrName>ppt_h</p:attrName>
                                        </p:attrNameLst>
                                      </p:cBhvr>
                                      <p:tavLst>
                                        <p:tav tm="0">
                                          <p:val>
                                            <p:strVal val="#ppt_h"/>
                                          </p:val>
                                        </p:tav>
                                        <p:tav tm="100000">
                                          <p:val>
                                            <p:strVal val="#ppt_h"/>
                                          </p:val>
                                        </p:tav>
                                      </p:tavLst>
                                    </p:anim>
                                  </p:childTnLst>
                                </p:cTn>
                              </p:par>
                              <p:par>
                                <p:cTn id="28" presetID="45"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000"/>
                                        <p:tgtEl>
                                          <p:spTgt spid="12"/>
                                        </p:tgtEl>
                                      </p:cBhvr>
                                    </p:animEffect>
                                    <p:anim calcmode="lin" valueType="num">
                                      <p:cBhvr>
                                        <p:cTn id="31" dur="2000" fill="hold"/>
                                        <p:tgtEl>
                                          <p:spTgt spid="12"/>
                                        </p:tgtEl>
                                        <p:attrNameLst>
                                          <p:attrName>ppt_w</p:attrName>
                                        </p:attrNameLst>
                                      </p:cBhvr>
                                      <p:tavLst>
                                        <p:tav tm="0" fmla="#ppt_w*sin(2.5*pi*$)">
                                          <p:val>
                                            <p:fltVal val="0"/>
                                          </p:val>
                                        </p:tav>
                                        <p:tav tm="100000">
                                          <p:val>
                                            <p:fltVal val="1"/>
                                          </p:val>
                                        </p:tav>
                                      </p:tavLst>
                                    </p:anim>
                                    <p:anim calcmode="lin" valueType="num">
                                      <p:cBhvr>
                                        <p:cTn id="32"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90"/>
                                          </p:val>
                                        </p:tav>
                                        <p:tav tm="100000">
                                          <p:val>
                                            <p:fltVal val="0"/>
                                          </p:val>
                                        </p:tav>
                                      </p:tavLst>
                                    </p:anim>
                                    <p:animEffect transition="in" filter="fade">
                                      <p:cBhvr>
                                        <p:cTn id="40" dur="1000"/>
                                        <p:tgtEl>
                                          <p:spTgt spid="9"/>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2" grpId="0" animBg="1"/>
      <p:bldP spid="13" grpId="0" animBg="1"/>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536316171"/>
              </p:ext>
            </p:extLst>
          </p:nvPr>
        </p:nvGraphicFramePr>
        <p:xfrm>
          <a:off x="8358188" y="0"/>
          <a:ext cx="3833812" cy="38290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a:graphicFrameLocks/>
          </p:cNvGraphicFramePr>
          <p:nvPr>
            <p:extLst>
              <p:ext uri="{D42A27DB-BD31-4B8C-83A1-F6EECF244321}">
                <p14:modId xmlns:p14="http://schemas.microsoft.com/office/powerpoint/2010/main" val="1270898300"/>
              </p:ext>
            </p:extLst>
          </p:nvPr>
        </p:nvGraphicFramePr>
        <p:xfrm>
          <a:off x="2343151" y="0"/>
          <a:ext cx="5857875" cy="61150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02114000"/>
              </p:ext>
            </p:extLst>
          </p:nvPr>
        </p:nvGraphicFramePr>
        <p:xfrm>
          <a:off x="0" y="0"/>
          <a:ext cx="2343151" cy="6100762"/>
        </p:xfrm>
        <a:graphic>
          <a:graphicData uri="http://schemas.openxmlformats.org/drawingml/2006/table">
            <a:tbl>
              <a:tblPr firstRow="1" firstCol="1" bandRow="1">
                <a:tableStyleId>{D7AC3CCA-C797-4891-BE02-D94E43425B78}</a:tableStyleId>
              </a:tblPr>
              <a:tblGrid>
                <a:gridCol w="318043"/>
                <a:gridCol w="2025108"/>
              </a:tblGrid>
              <a:tr h="449378">
                <a:tc>
                  <a:txBody>
                    <a:bodyPr/>
                    <a:lstStyle/>
                    <a:p>
                      <a:pPr algn="just">
                        <a:lnSpc>
                          <a:spcPct val="107000"/>
                        </a:lnSpc>
                        <a:spcAft>
                          <a:spcPts val="0"/>
                        </a:spcAft>
                      </a:pPr>
                      <a:r>
                        <a:rPr lang="es-EC" sz="1400" dirty="0">
                          <a:effectLst/>
                        </a:rPr>
                        <a:t>1</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dirty="0">
                          <a:effectLst/>
                        </a:rPr>
                        <a:t>LEER</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449378">
                <a:tc>
                  <a:txBody>
                    <a:bodyPr/>
                    <a:lstStyle/>
                    <a:p>
                      <a:pPr algn="just">
                        <a:lnSpc>
                          <a:spcPct val="107000"/>
                        </a:lnSpc>
                        <a:spcAft>
                          <a:spcPts val="0"/>
                        </a:spcAft>
                      </a:pPr>
                      <a:r>
                        <a:rPr lang="es-EC" sz="1400">
                          <a:effectLst/>
                        </a:rPr>
                        <a:t>2</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dirty="0">
                          <a:effectLst/>
                        </a:rPr>
                        <a:t>DORMIR</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449378">
                <a:tc>
                  <a:txBody>
                    <a:bodyPr/>
                    <a:lstStyle/>
                    <a:p>
                      <a:pPr algn="just">
                        <a:lnSpc>
                          <a:spcPct val="107000"/>
                        </a:lnSpc>
                        <a:spcAft>
                          <a:spcPts val="0"/>
                        </a:spcAft>
                      </a:pPr>
                      <a:r>
                        <a:rPr lang="es-EC" sz="1400">
                          <a:effectLst/>
                        </a:rPr>
                        <a:t>3</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dirty="0">
                          <a:effectLst/>
                        </a:rPr>
                        <a:t>VER TV</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449378">
                <a:tc>
                  <a:txBody>
                    <a:bodyPr/>
                    <a:lstStyle/>
                    <a:p>
                      <a:pPr algn="just">
                        <a:lnSpc>
                          <a:spcPct val="107000"/>
                        </a:lnSpc>
                        <a:spcAft>
                          <a:spcPts val="0"/>
                        </a:spcAft>
                      </a:pPr>
                      <a:r>
                        <a:rPr lang="es-EC" sz="1400" dirty="0">
                          <a:effectLst/>
                        </a:rPr>
                        <a:t>4</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dirty="0">
                          <a:effectLst/>
                        </a:rPr>
                        <a:t>DEPORTES</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449378">
                <a:tc>
                  <a:txBody>
                    <a:bodyPr/>
                    <a:lstStyle/>
                    <a:p>
                      <a:pPr algn="just">
                        <a:lnSpc>
                          <a:spcPct val="107000"/>
                        </a:lnSpc>
                        <a:spcAft>
                          <a:spcPts val="0"/>
                        </a:spcAft>
                      </a:pPr>
                      <a:r>
                        <a:rPr lang="es-EC" sz="1400">
                          <a:effectLst/>
                        </a:rPr>
                        <a:t>5</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dirty="0">
                          <a:effectLst/>
                        </a:rPr>
                        <a:t>JUGAR</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449378">
                <a:tc>
                  <a:txBody>
                    <a:bodyPr/>
                    <a:lstStyle/>
                    <a:p>
                      <a:pPr algn="just">
                        <a:lnSpc>
                          <a:spcPct val="107000"/>
                        </a:lnSpc>
                        <a:spcAft>
                          <a:spcPts val="0"/>
                        </a:spcAft>
                      </a:pPr>
                      <a:r>
                        <a:rPr lang="es-EC" sz="1400">
                          <a:effectLst/>
                        </a:rPr>
                        <a:t>6</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a:effectLst/>
                        </a:rPr>
                        <a:t>TECNOLOGÍA</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447880">
                <a:tc>
                  <a:txBody>
                    <a:bodyPr/>
                    <a:lstStyle/>
                    <a:p>
                      <a:pPr algn="just">
                        <a:lnSpc>
                          <a:spcPct val="107000"/>
                        </a:lnSpc>
                        <a:spcAft>
                          <a:spcPts val="0"/>
                        </a:spcAft>
                      </a:pPr>
                      <a:r>
                        <a:rPr lang="es-EC" sz="1400">
                          <a:effectLst/>
                        </a:rPr>
                        <a:t>7</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dirty="0">
                          <a:effectLst/>
                        </a:rPr>
                        <a:t>ESCUCHAR MÚSICA</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402043">
                <a:tc>
                  <a:txBody>
                    <a:bodyPr/>
                    <a:lstStyle/>
                    <a:p>
                      <a:pPr algn="just">
                        <a:lnSpc>
                          <a:spcPct val="107000"/>
                        </a:lnSpc>
                        <a:spcAft>
                          <a:spcPts val="0"/>
                        </a:spcAft>
                      </a:pPr>
                      <a:r>
                        <a:rPr lang="es-EC" sz="1400">
                          <a:effectLst/>
                        </a:rPr>
                        <a:t>8</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dirty="0">
                          <a:effectLst/>
                        </a:rPr>
                        <a:t>PASEAR</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449378">
                <a:tc>
                  <a:txBody>
                    <a:bodyPr/>
                    <a:lstStyle/>
                    <a:p>
                      <a:pPr algn="just">
                        <a:lnSpc>
                          <a:spcPct val="107000"/>
                        </a:lnSpc>
                        <a:spcAft>
                          <a:spcPts val="0"/>
                        </a:spcAft>
                      </a:pPr>
                      <a:r>
                        <a:rPr lang="es-EC" sz="1400">
                          <a:effectLst/>
                        </a:rPr>
                        <a:t>9</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a:effectLst/>
                        </a:rPr>
                        <a:t>IR AL CINE</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825209">
                <a:tc>
                  <a:txBody>
                    <a:bodyPr/>
                    <a:lstStyle/>
                    <a:p>
                      <a:pPr algn="just">
                        <a:lnSpc>
                          <a:spcPct val="107000"/>
                        </a:lnSpc>
                        <a:spcAft>
                          <a:spcPts val="0"/>
                        </a:spcAft>
                      </a:pPr>
                      <a:r>
                        <a:rPr lang="es-EC" sz="1400">
                          <a:effectLst/>
                        </a:rPr>
                        <a:t>10</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a:effectLst/>
                        </a:rPr>
                        <a:t>QUEHACERES DOMÉSTICOS</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624601">
                <a:tc>
                  <a:txBody>
                    <a:bodyPr/>
                    <a:lstStyle/>
                    <a:p>
                      <a:pPr algn="just">
                        <a:lnSpc>
                          <a:spcPct val="107000"/>
                        </a:lnSpc>
                        <a:spcAft>
                          <a:spcPts val="0"/>
                        </a:spcAft>
                      </a:pPr>
                      <a:r>
                        <a:rPr lang="es-EC" sz="1400">
                          <a:effectLst/>
                        </a:rPr>
                        <a:t>11</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a:effectLst/>
                        </a:rPr>
                        <a:t>VOLUNTARIADO</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r h="655383">
                <a:tc>
                  <a:txBody>
                    <a:bodyPr/>
                    <a:lstStyle/>
                    <a:p>
                      <a:pPr algn="just">
                        <a:lnSpc>
                          <a:spcPct val="107000"/>
                        </a:lnSpc>
                        <a:spcAft>
                          <a:spcPts val="0"/>
                        </a:spcAft>
                      </a:pPr>
                      <a:r>
                        <a:rPr lang="es-EC" sz="1400">
                          <a:effectLst/>
                        </a:rPr>
                        <a:t>12</a:t>
                      </a:r>
                      <a:endParaRPr lang="es-EC" sz="140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c>
                  <a:txBody>
                    <a:bodyPr/>
                    <a:lstStyle/>
                    <a:p>
                      <a:pPr algn="just">
                        <a:lnSpc>
                          <a:spcPct val="107000"/>
                        </a:lnSpc>
                        <a:spcAft>
                          <a:spcPts val="0"/>
                        </a:spcAft>
                      </a:pPr>
                      <a:r>
                        <a:rPr lang="es-EC" sz="1400" dirty="0">
                          <a:effectLst/>
                        </a:rPr>
                        <a:t>ASISTIR A ESPECTÁCULOS</a:t>
                      </a:r>
                      <a:endParaRPr lang="es-EC" sz="1400" dirty="0">
                        <a:effectLst/>
                        <a:latin typeface="Arial" panose="020B0604020202020204" pitchFamily="34" charset="0"/>
                        <a:ea typeface="Calibri" panose="020F0502020204030204" pitchFamily="34" charset="0"/>
                        <a:cs typeface="Arial" panose="020B0604020202020204" pitchFamily="34" charset="0"/>
                      </a:endParaRPr>
                    </a:p>
                  </a:txBody>
                  <a:tcPr marL="44450" marR="44450" marT="0" marB="0" anchor="ctr"/>
                </a:tc>
              </a:tr>
            </a:tbl>
          </a:graphicData>
        </a:graphic>
      </p:graphicFrame>
      <p:sp>
        <p:nvSpPr>
          <p:cNvPr id="9" name="Rectángulo 8"/>
          <p:cNvSpPr/>
          <p:nvPr/>
        </p:nvSpPr>
        <p:spPr>
          <a:xfrm>
            <a:off x="8343900" y="3943350"/>
            <a:ext cx="3848100" cy="29146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s-EC" sz="2400" dirty="0" smtClean="0">
                <a:latin typeface="Arial" panose="020B0604020202020204" pitchFamily="34" charset="0"/>
                <a:cs typeface="Arial" panose="020B0604020202020204" pitchFamily="34" charset="0"/>
              </a:rPr>
              <a:t>La correlación existente entre las actividades que se realiza en el tiempo libre y el peso corporal determina que existe un 61% de estudiantes con sobrepeso</a:t>
            </a:r>
            <a:r>
              <a:rPr lang="es-EC" sz="2400" dirty="0">
                <a:latin typeface="Arial" panose="020B0604020202020204" pitchFamily="34" charset="0"/>
                <a:cs typeface="Arial" panose="020B0604020202020204" pitchFamily="34" charset="0"/>
              </a:rPr>
              <a:t> </a:t>
            </a:r>
            <a:r>
              <a:rPr lang="es-EC" sz="2400" dirty="0" smtClean="0">
                <a:latin typeface="Arial" panose="020B0604020202020204" pitchFamily="34" charset="0"/>
                <a:cs typeface="Arial" panose="020B0604020202020204" pitchFamily="34" charset="0"/>
              </a:rPr>
              <a:t>y un 11% con obesidad.</a:t>
            </a:r>
            <a:endParaRPr lang="es-EC" sz="2400" dirty="0">
              <a:latin typeface="Arial" panose="020B0604020202020204" pitchFamily="34" charset="0"/>
              <a:cs typeface="Arial" panose="020B0604020202020204" pitchFamily="34" charset="0"/>
            </a:endParaRPr>
          </a:p>
        </p:txBody>
      </p:sp>
      <p:cxnSp>
        <p:nvCxnSpPr>
          <p:cNvPr id="11" name="Conector recto de flecha 10"/>
          <p:cNvCxnSpPr>
            <a:endCxn id="9" idx="0"/>
          </p:cNvCxnSpPr>
          <p:nvPr/>
        </p:nvCxnSpPr>
        <p:spPr>
          <a:xfrm flipH="1">
            <a:off x="10267950" y="314325"/>
            <a:ext cx="790576" cy="362902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3" name="Conector recto de flecha 12"/>
          <p:cNvCxnSpPr>
            <a:endCxn id="9" idx="0"/>
          </p:cNvCxnSpPr>
          <p:nvPr/>
        </p:nvCxnSpPr>
        <p:spPr>
          <a:xfrm>
            <a:off x="3357563" y="1128713"/>
            <a:ext cx="6910387" cy="281463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6" name="Conector recto de flecha 15"/>
          <p:cNvCxnSpPr>
            <a:endCxn id="9" idx="0"/>
          </p:cNvCxnSpPr>
          <p:nvPr/>
        </p:nvCxnSpPr>
        <p:spPr>
          <a:xfrm>
            <a:off x="3643313" y="1628775"/>
            <a:ext cx="6624637" cy="2314575"/>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0" name="Conector recto de flecha 19"/>
          <p:cNvCxnSpPr/>
          <p:nvPr/>
        </p:nvCxnSpPr>
        <p:spPr>
          <a:xfrm>
            <a:off x="2243138" y="685800"/>
            <a:ext cx="828675" cy="32861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3" name="Conector recto de flecha 22"/>
          <p:cNvCxnSpPr/>
          <p:nvPr/>
        </p:nvCxnSpPr>
        <p:spPr>
          <a:xfrm>
            <a:off x="2243138" y="1014413"/>
            <a:ext cx="1114425" cy="442912"/>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28" name="Rectángulo 27"/>
          <p:cNvSpPr/>
          <p:nvPr/>
        </p:nvSpPr>
        <p:spPr>
          <a:xfrm>
            <a:off x="2971800" y="128588"/>
            <a:ext cx="1228725" cy="4143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200" dirty="0" smtClean="0">
                <a:solidFill>
                  <a:schemeClr val="tx1"/>
                </a:solidFill>
                <a:latin typeface="Arial" panose="020B0604020202020204" pitchFamily="34" charset="0"/>
                <a:cs typeface="Arial" panose="020B0604020202020204" pitchFamily="34" charset="0"/>
              </a:rPr>
              <a:t>ACTIVIDADES</a:t>
            </a:r>
            <a:endParaRPr lang="es-EC" sz="1200" dirty="0">
              <a:solidFill>
                <a:schemeClr val="tx1"/>
              </a:solidFill>
              <a:latin typeface="Arial" panose="020B0604020202020204" pitchFamily="34" charset="0"/>
              <a:cs typeface="Arial" panose="020B0604020202020204" pitchFamily="34" charset="0"/>
            </a:endParaRPr>
          </a:p>
        </p:txBody>
      </p:sp>
      <p:cxnSp>
        <p:nvCxnSpPr>
          <p:cNvPr id="22" name="Conector recto de flecha 21"/>
          <p:cNvCxnSpPr/>
          <p:nvPr/>
        </p:nvCxnSpPr>
        <p:spPr>
          <a:xfrm>
            <a:off x="2009774" y="1485901"/>
            <a:ext cx="1876426" cy="80009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4" name="Conector recto de flecha 23"/>
          <p:cNvCxnSpPr/>
          <p:nvPr/>
        </p:nvCxnSpPr>
        <p:spPr>
          <a:xfrm>
            <a:off x="4200525" y="2414589"/>
            <a:ext cx="5929313" cy="152876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6" name="Conector recto de flecha 25"/>
          <p:cNvCxnSpPr/>
          <p:nvPr/>
        </p:nvCxnSpPr>
        <p:spPr>
          <a:xfrm>
            <a:off x="2128838" y="2043113"/>
            <a:ext cx="2071687" cy="8572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9" name="Conector recto de flecha 28"/>
          <p:cNvCxnSpPr/>
          <p:nvPr/>
        </p:nvCxnSpPr>
        <p:spPr>
          <a:xfrm>
            <a:off x="4471987" y="2200275"/>
            <a:ext cx="5657851" cy="1757363"/>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52104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plus(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80">
                                          <p:stCondLst>
                                            <p:cond delay="0"/>
                                          </p:stCondLst>
                                        </p:cTn>
                                        <p:tgtEl>
                                          <p:spTgt spid="11"/>
                                        </p:tgtEl>
                                      </p:cBhvr>
                                    </p:animEffect>
                                    <p:anim calcmode="lin" valueType="num">
                                      <p:cBhvr>
                                        <p:cTn id="3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6" dur="26">
                                          <p:stCondLst>
                                            <p:cond delay="650"/>
                                          </p:stCondLst>
                                        </p:cTn>
                                        <p:tgtEl>
                                          <p:spTgt spid="11"/>
                                        </p:tgtEl>
                                      </p:cBhvr>
                                      <p:to x="100000" y="60000"/>
                                    </p:animScale>
                                    <p:animScale>
                                      <p:cBhvr>
                                        <p:cTn id="37" dur="166" decel="50000">
                                          <p:stCondLst>
                                            <p:cond delay="676"/>
                                          </p:stCondLst>
                                        </p:cTn>
                                        <p:tgtEl>
                                          <p:spTgt spid="11"/>
                                        </p:tgtEl>
                                      </p:cBhvr>
                                      <p:to x="100000" y="100000"/>
                                    </p:animScale>
                                    <p:animScale>
                                      <p:cBhvr>
                                        <p:cTn id="38" dur="26">
                                          <p:stCondLst>
                                            <p:cond delay="1312"/>
                                          </p:stCondLst>
                                        </p:cTn>
                                        <p:tgtEl>
                                          <p:spTgt spid="11"/>
                                        </p:tgtEl>
                                      </p:cBhvr>
                                      <p:to x="100000" y="80000"/>
                                    </p:animScale>
                                    <p:animScale>
                                      <p:cBhvr>
                                        <p:cTn id="39" dur="166" decel="50000">
                                          <p:stCondLst>
                                            <p:cond delay="1338"/>
                                          </p:stCondLst>
                                        </p:cTn>
                                        <p:tgtEl>
                                          <p:spTgt spid="11"/>
                                        </p:tgtEl>
                                      </p:cBhvr>
                                      <p:to x="100000" y="100000"/>
                                    </p:animScale>
                                    <p:animScale>
                                      <p:cBhvr>
                                        <p:cTn id="40" dur="26">
                                          <p:stCondLst>
                                            <p:cond delay="1642"/>
                                          </p:stCondLst>
                                        </p:cTn>
                                        <p:tgtEl>
                                          <p:spTgt spid="11"/>
                                        </p:tgtEl>
                                      </p:cBhvr>
                                      <p:to x="100000" y="90000"/>
                                    </p:animScale>
                                    <p:animScale>
                                      <p:cBhvr>
                                        <p:cTn id="41" dur="166" decel="50000">
                                          <p:stCondLst>
                                            <p:cond delay="1668"/>
                                          </p:stCondLst>
                                        </p:cTn>
                                        <p:tgtEl>
                                          <p:spTgt spid="11"/>
                                        </p:tgtEl>
                                      </p:cBhvr>
                                      <p:to x="100000" y="100000"/>
                                    </p:animScale>
                                    <p:animScale>
                                      <p:cBhvr>
                                        <p:cTn id="42" dur="26">
                                          <p:stCondLst>
                                            <p:cond delay="1808"/>
                                          </p:stCondLst>
                                        </p:cTn>
                                        <p:tgtEl>
                                          <p:spTgt spid="11"/>
                                        </p:tgtEl>
                                      </p:cBhvr>
                                      <p:to x="100000" y="95000"/>
                                    </p:animScale>
                                    <p:animScale>
                                      <p:cBhvr>
                                        <p:cTn id="43" dur="166" decel="50000">
                                          <p:stCondLst>
                                            <p:cond delay="1834"/>
                                          </p:stCondLst>
                                        </p:cTn>
                                        <p:tgtEl>
                                          <p:spTgt spid="1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linds(horizontal)">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dissolv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ppt_x"/>
                                          </p:val>
                                        </p:tav>
                                        <p:tav tm="100000">
                                          <p:val>
                                            <p:strVal val="#ppt_x"/>
                                          </p:val>
                                        </p:tav>
                                      </p:tavLst>
                                    </p:anim>
                                    <p:anim calcmode="lin" valueType="num">
                                      <p:cBhvr additive="base">
                                        <p:cTn id="5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ppt_x"/>
                                          </p:val>
                                        </p:tav>
                                        <p:tav tm="100000">
                                          <p:val>
                                            <p:strVal val="#ppt_x"/>
                                          </p:val>
                                        </p:tav>
                                      </p:tavLst>
                                    </p:anim>
                                    <p:anim calcmode="lin" valueType="num">
                                      <p:cBhvr additive="base">
                                        <p:cTn id="7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additive="base">
                                        <p:cTn id="76" dur="500" fill="hold"/>
                                        <p:tgtEl>
                                          <p:spTgt spid="24"/>
                                        </p:tgtEl>
                                        <p:attrNameLst>
                                          <p:attrName>ppt_x</p:attrName>
                                        </p:attrNameLst>
                                      </p:cBhvr>
                                      <p:tavLst>
                                        <p:tav tm="0">
                                          <p:val>
                                            <p:strVal val="#ppt_x"/>
                                          </p:val>
                                        </p:tav>
                                        <p:tav tm="100000">
                                          <p:val>
                                            <p:strVal val="#ppt_x"/>
                                          </p:val>
                                        </p:tav>
                                      </p:tavLst>
                                    </p:anim>
                                    <p:anim calcmode="lin" valueType="num">
                                      <p:cBhvr additive="base">
                                        <p:cTn id="7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additive="base">
                                        <p:cTn id="82" dur="500" fill="hold"/>
                                        <p:tgtEl>
                                          <p:spTgt spid="26"/>
                                        </p:tgtEl>
                                        <p:attrNameLst>
                                          <p:attrName>ppt_x</p:attrName>
                                        </p:attrNameLst>
                                      </p:cBhvr>
                                      <p:tavLst>
                                        <p:tav tm="0">
                                          <p:val>
                                            <p:strVal val="#ppt_x"/>
                                          </p:val>
                                        </p:tav>
                                        <p:tav tm="100000">
                                          <p:val>
                                            <p:strVal val="#ppt_x"/>
                                          </p:val>
                                        </p:tav>
                                      </p:tavLst>
                                    </p:anim>
                                    <p:anim calcmode="lin" valueType="num">
                                      <p:cBhvr additive="base">
                                        <p:cTn id="8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additive="base">
                                        <p:cTn id="88" dur="500" fill="hold"/>
                                        <p:tgtEl>
                                          <p:spTgt spid="29"/>
                                        </p:tgtEl>
                                        <p:attrNameLst>
                                          <p:attrName>ppt_x</p:attrName>
                                        </p:attrNameLst>
                                      </p:cBhvr>
                                      <p:tavLst>
                                        <p:tav tm="0">
                                          <p:val>
                                            <p:strVal val="#ppt_x"/>
                                          </p:val>
                                        </p:tav>
                                        <p:tav tm="100000">
                                          <p:val>
                                            <p:strVal val="#ppt_x"/>
                                          </p:val>
                                        </p:tav>
                                      </p:tavLst>
                                    </p:anim>
                                    <p:anim calcmode="lin" valueType="num">
                                      <p:cBhvr additive="base">
                                        <p:cTn id="8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3" y="2160589"/>
            <a:ext cx="10552642" cy="3880773"/>
          </a:xfrm>
        </p:spPr>
        <p:txBody>
          <a:bodyPr/>
          <a:lstStyle/>
          <a:p>
            <a:pPr algn="just"/>
            <a:r>
              <a:rPr lang="es-EC" sz="3600" b="1" dirty="0">
                <a:latin typeface="Arial" panose="020B0604020202020204" pitchFamily="34" charset="0"/>
                <a:cs typeface="Arial" panose="020B0604020202020204" pitchFamily="34" charset="0"/>
              </a:rPr>
              <a:t>5.3. CONCLUSIONES Y RECOMENDACIONES</a:t>
            </a:r>
          </a:p>
          <a:p>
            <a:endParaRPr lang="es-EC" dirty="0"/>
          </a:p>
        </p:txBody>
      </p:sp>
    </p:spTree>
    <p:extLst>
      <p:ext uri="{BB962C8B-B14F-4D97-AF65-F5344CB8AC3E}">
        <p14:creationId xmlns:p14="http://schemas.microsoft.com/office/powerpoint/2010/main" val="1100196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C" dirty="0" smtClean="0">
                <a:latin typeface="Arial" panose="020B0604020202020204" pitchFamily="34" charset="0"/>
                <a:cs typeface="Arial" panose="020B0604020202020204" pitchFamily="34" charset="0"/>
              </a:rPr>
              <a:t>Conclusiones</a:t>
            </a:r>
            <a:endParaRPr lang="es-EC"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p:txBody>
          <a:bodyPr/>
          <a:lstStyle/>
          <a:p>
            <a:pPr algn="just"/>
            <a:r>
              <a:rPr lang="es-EC" sz="2600" dirty="0">
                <a:latin typeface="Arial" panose="020B0604020202020204" pitchFamily="34" charset="0"/>
                <a:cs typeface="Arial" panose="020B0604020202020204" pitchFamily="34" charset="0"/>
              </a:rPr>
              <a:t>La correlación existente entre las actividades que se realiza en el tiempo libre y el </a:t>
            </a:r>
            <a:r>
              <a:rPr lang="es-EC" sz="2600" dirty="0" smtClean="0">
                <a:latin typeface="Arial" panose="020B0604020202020204" pitchFamily="34" charset="0"/>
                <a:cs typeface="Arial" panose="020B0604020202020204" pitchFamily="34" charset="0"/>
              </a:rPr>
              <a:t>peso corporal determina </a:t>
            </a:r>
            <a:r>
              <a:rPr lang="es-EC" sz="2600" dirty="0">
                <a:latin typeface="Arial" panose="020B0604020202020204" pitchFamily="34" charset="0"/>
                <a:cs typeface="Arial" panose="020B0604020202020204" pitchFamily="34" charset="0"/>
              </a:rPr>
              <a:t>que existe un 61% de estudiantes con sobrepeso y un 11% con obesidad</a:t>
            </a:r>
            <a:r>
              <a:rPr lang="es-EC" sz="2600" dirty="0" smtClean="0">
                <a:latin typeface="Arial" panose="020B0604020202020204" pitchFamily="34" charset="0"/>
                <a:cs typeface="Arial" panose="020B0604020202020204" pitchFamily="34" charset="0"/>
              </a:rPr>
              <a:t>.</a:t>
            </a:r>
          </a:p>
          <a:p>
            <a:pPr marL="0" indent="0" algn="just">
              <a:buNone/>
            </a:pPr>
            <a:endParaRPr lang="es-EC" sz="2600" dirty="0" smtClean="0">
              <a:latin typeface="Arial" panose="020B0604020202020204" pitchFamily="34" charset="0"/>
              <a:cs typeface="Arial" panose="020B0604020202020204" pitchFamily="34" charset="0"/>
            </a:endParaRPr>
          </a:p>
          <a:p>
            <a:pPr algn="just"/>
            <a:r>
              <a:rPr lang="es-EC" sz="2600" dirty="0" smtClean="0">
                <a:latin typeface="Arial" panose="020B0604020202020204" pitchFamily="34" charset="0"/>
                <a:cs typeface="Arial" panose="020B0604020202020204" pitchFamily="34" charset="0"/>
              </a:rPr>
              <a:t>Por lo cual se determina que si existe una correlación entre la variable independiente ( TIEMPO LIBRE ) y la variable dependiente ( PESO CORPORAL) </a:t>
            </a:r>
            <a:endParaRPr lang="es-EC" sz="2600" dirty="0">
              <a:latin typeface="Arial" panose="020B0604020202020204" pitchFamily="34" charset="0"/>
              <a:cs typeface="Arial" panose="020B0604020202020204" pitchFamily="34" charset="0"/>
            </a:endParaRPr>
          </a:p>
          <a:p>
            <a:pPr marL="0" indent="0">
              <a:buNone/>
            </a:pPr>
            <a:endParaRPr lang="es-EC" dirty="0" smtClean="0"/>
          </a:p>
        </p:txBody>
      </p:sp>
    </p:spTree>
    <p:extLst>
      <p:ext uri="{BB962C8B-B14F-4D97-AF65-F5344CB8AC3E}">
        <p14:creationId xmlns:p14="http://schemas.microsoft.com/office/powerpoint/2010/main" val="287858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circle(in)">
                                      <p:cBhvr>
                                        <p:cTn id="14"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4" y="1400175"/>
            <a:ext cx="8995304" cy="4641187"/>
          </a:xfrm>
        </p:spPr>
        <p:txBody>
          <a:bodyPr>
            <a:noAutofit/>
          </a:bodyPr>
          <a:lstStyle/>
          <a:p>
            <a:pPr marL="0" indent="0">
              <a:buNone/>
            </a:pPr>
            <a:endParaRPr lang="es-EC" sz="2400" dirty="0">
              <a:latin typeface="Arial" panose="020B0604020202020204" pitchFamily="34" charset="0"/>
              <a:cs typeface="Arial" panose="020B0604020202020204" pitchFamily="34" charset="0"/>
            </a:endParaRPr>
          </a:p>
          <a:p>
            <a:pPr algn="just"/>
            <a:r>
              <a:rPr lang="es-ES" sz="2600" dirty="0">
                <a:latin typeface="Arial" panose="020B0604020202020204" pitchFamily="34" charset="0"/>
                <a:cs typeface="Arial" panose="020B0604020202020204" pitchFamily="34" charset="0"/>
              </a:rPr>
              <a:t>Por ende la presente investigación pretende estudiar la incidencia del tiempo libre en el peso  de los </a:t>
            </a:r>
            <a:r>
              <a:rPr lang="es-ES" sz="2600" dirty="0" smtClean="0">
                <a:latin typeface="Arial" panose="020B0604020202020204" pitchFamily="34" charset="0"/>
                <a:cs typeface="Arial" panose="020B0604020202020204" pitchFamily="34" charset="0"/>
              </a:rPr>
              <a:t>estudiantes.</a:t>
            </a:r>
            <a:r>
              <a:rPr lang="es-ES" sz="2400" dirty="0">
                <a:latin typeface="Arial" panose="020B0604020202020204" pitchFamily="34" charset="0"/>
                <a:cs typeface="Arial" panose="020B0604020202020204" pitchFamily="34" charset="0"/>
              </a:rPr>
              <a:t/>
            </a:r>
            <a:br>
              <a:rPr lang="es-ES" sz="2400" dirty="0">
                <a:latin typeface="Arial" panose="020B0604020202020204" pitchFamily="34" charset="0"/>
                <a:cs typeface="Arial" panose="020B0604020202020204" pitchFamily="34" charset="0"/>
              </a:rPr>
            </a:br>
            <a:endParaRPr lang="es-EC" sz="2400" i="1" dirty="0">
              <a:latin typeface="Arial" panose="020B0604020202020204" pitchFamily="34" charset="0"/>
              <a:cs typeface="Arial" panose="020B0604020202020204" pitchFamily="34" charset="0"/>
            </a:endParaRPr>
          </a:p>
          <a:p>
            <a:pPr algn="just"/>
            <a:endParaRPr lang="es-EC" sz="2400" i="1" dirty="0" smtClean="0">
              <a:latin typeface="Arial" panose="020B0604020202020204" pitchFamily="34" charset="0"/>
              <a:cs typeface="Arial" panose="020B0604020202020204" pitchFamily="34" charset="0"/>
            </a:endParaRPr>
          </a:p>
          <a:p>
            <a:pPr marL="0" indent="0">
              <a:buNone/>
            </a:pPr>
            <a:endParaRPr lang="es-EC" sz="2400" b="1" dirty="0">
              <a:latin typeface="Arial" panose="020B0604020202020204" pitchFamily="34" charset="0"/>
              <a:cs typeface="Arial" panose="020B0604020202020204" pitchFamily="34" charset="0"/>
            </a:endParaRPr>
          </a:p>
          <a:p>
            <a:endParaRPr lang="es-EC" sz="2400" b="1" dirty="0" smtClean="0">
              <a:latin typeface="Arial" panose="020B0604020202020204" pitchFamily="34" charset="0"/>
              <a:cs typeface="Arial" panose="020B0604020202020204" pitchFamily="34" charset="0"/>
            </a:endParaRPr>
          </a:p>
          <a:p>
            <a:endParaRPr lang="es-EC" sz="2400" b="1" dirty="0">
              <a:latin typeface="Arial" panose="020B0604020202020204" pitchFamily="34" charset="0"/>
              <a:cs typeface="Arial" panose="020B0604020202020204" pitchFamily="34" charset="0"/>
            </a:endParaRPr>
          </a:p>
          <a:p>
            <a:endParaRPr lang="es-EC" sz="2400" b="1" dirty="0" smtClean="0">
              <a:latin typeface="Arial" panose="020B0604020202020204" pitchFamily="34" charset="0"/>
              <a:cs typeface="Arial" panose="020B0604020202020204" pitchFamily="34" charset="0"/>
            </a:endParaRPr>
          </a:p>
          <a:p>
            <a:endParaRPr lang="es-EC" sz="2400" b="1" dirty="0">
              <a:latin typeface="Arial" panose="020B0604020202020204" pitchFamily="34" charset="0"/>
              <a:cs typeface="Arial" panose="020B0604020202020204" pitchFamily="34" charset="0"/>
            </a:endParaRPr>
          </a:p>
          <a:p>
            <a:endParaRPr lang="es-EC" sz="2400" b="1" dirty="0" smtClean="0">
              <a:latin typeface="Arial" panose="020B0604020202020204" pitchFamily="34" charset="0"/>
              <a:cs typeface="Arial" panose="020B0604020202020204" pitchFamily="34" charset="0"/>
            </a:endParaRPr>
          </a:p>
          <a:p>
            <a:endParaRPr lang="es-EC" sz="2400" b="1" dirty="0">
              <a:latin typeface="Arial" panose="020B0604020202020204" pitchFamily="34" charset="0"/>
              <a:cs typeface="Arial" panose="020B0604020202020204" pitchFamily="34" charset="0"/>
            </a:endParaRPr>
          </a:p>
          <a:p>
            <a:endParaRPr lang="es-EC" sz="2400" b="1" dirty="0" smtClean="0">
              <a:latin typeface="Arial" panose="020B0604020202020204" pitchFamily="34" charset="0"/>
              <a:cs typeface="Arial" panose="020B0604020202020204" pitchFamily="34" charset="0"/>
            </a:endParaRPr>
          </a:p>
          <a:p>
            <a:pPr marL="0" indent="0" algn="r">
              <a:buNone/>
            </a:pPr>
            <a:r>
              <a:rPr lang="es-EC" sz="2400" i="1" dirty="0">
                <a:latin typeface="Arial" panose="020B0604020202020204" pitchFamily="34" charset="0"/>
                <a:cs typeface="Arial" panose="020B0604020202020204" pitchFamily="34" charset="0"/>
              </a:rPr>
              <a:t>Marx</a:t>
            </a:r>
            <a:endParaRPr lang="es-EC"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5979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 calcmode="lin" valueType="num">
                                      <p:cBhvr additive="base">
                                        <p:cTn id="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7346" y="295275"/>
            <a:ext cx="8596668" cy="733425"/>
          </a:xfrm>
        </p:spPr>
        <p:txBody>
          <a:bodyPr/>
          <a:lstStyle/>
          <a:p>
            <a:r>
              <a:rPr lang="es-ES" dirty="0">
                <a:latin typeface="Arial" panose="020B0604020202020204" pitchFamily="34" charset="0"/>
                <a:cs typeface="Arial" panose="020B0604020202020204" pitchFamily="34" charset="0"/>
              </a:rPr>
              <a:t>RECOMENDACIONES</a:t>
            </a:r>
            <a:endParaRPr lang="es-EC"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677334" y="1557339"/>
            <a:ext cx="8909580" cy="4484024"/>
          </a:xfrm>
        </p:spPr>
        <p:txBody>
          <a:bodyPr>
            <a:noAutofit/>
          </a:bodyPr>
          <a:lstStyle/>
          <a:p>
            <a:pPr lvl="0" algn="just"/>
            <a:r>
              <a:rPr lang="es-EC" sz="2600" dirty="0">
                <a:latin typeface="Arial" panose="020B0604020202020204" pitchFamily="34" charset="0"/>
                <a:cs typeface="Arial" panose="020B0604020202020204" pitchFamily="34" charset="0"/>
              </a:rPr>
              <a:t>P</a:t>
            </a:r>
            <a:r>
              <a:rPr lang="es-EC" sz="2600" dirty="0" smtClean="0">
                <a:latin typeface="Arial" panose="020B0604020202020204" pitchFamily="34" charset="0"/>
                <a:cs typeface="Arial" panose="020B0604020202020204" pitchFamily="34" charset="0"/>
              </a:rPr>
              <a:t>resentar una propuesta alternativa </a:t>
            </a:r>
            <a:r>
              <a:rPr lang="es-ES" sz="2600" dirty="0">
                <a:latin typeface="Arial" panose="020B0604020202020204" pitchFamily="34" charset="0"/>
                <a:cs typeface="Arial" panose="020B0604020202020204" pitchFamily="34" charset="0"/>
              </a:rPr>
              <a:t>para mejorar la utilización del tiempo libre en los estudiantes que incidan sobre el peso.</a:t>
            </a:r>
            <a:endParaRPr lang="es-EC" sz="2600" dirty="0" smtClean="0">
              <a:latin typeface="Arial" panose="020B0604020202020204" pitchFamily="34" charset="0"/>
              <a:cs typeface="Arial" panose="020B0604020202020204" pitchFamily="34" charset="0"/>
            </a:endParaRPr>
          </a:p>
          <a:p>
            <a:pPr marL="0" lvl="0" indent="0" algn="just">
              <a:buNone/>
            </a:pPr>
            <a:endParaRPr lang="es-EC" sz="2600" dirty="0">
              <a:latin typeface="Arial" panose="020B0604020202020204" pitchFamily="34" charset="0"/>
              <a:cs typeface="Arial" panose="020B0604020202020204" pitchFamily="34" charset="0"/>
            </a:endParaRPr>
          </a:p>
          <a:p>
            <a:endParaRPr lang="es-EC" sz="2600" dirty="0"/>
          </a:p>
        </p:txBody>
      </p:sp>
    </p:spTree>
    <p:extLst>
      <p:ext uri="{BB962C8B-B14F-4D97-AF65-F5344CB8AC3E}">
        <p14:creationId xmlns:p14="http://schemas.microsoft.com/office/powerpoint/2010/main" val="4178748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962025"/>
          </a:xfrm>
        </p:spPr>
        <p:txBody>
          <a:bodyPr>
            <a:normAutofit fontScale="90000"/>
          </a:bodyPr>
          <a:lstStyle/>
          <a:p>
            <a:pPr algn="ctr"/>
            <a:r>
              <a:rPr lang="es-EC" sz="4000" b="1" dirty="0" smtClean="0">
                <a:latin typeface="Arial" panose="020B0604020202020204" pitchFamily="34" charset="0"/>
                <a:cs typeface="Arial" panose="020B0604020202020204" pitchFamily="34" charset="0"/>
              </a:rPr>
              <a:t>CAPITULO VI </a:t>
            </a:r>
            <a:r>
              <a:rPr lang="es-EC" b="1" dirty="0"/>
              <a:t/>
            </a:r>
            <a:br>
              <a:rPr lang="es-EC" b="1" dirty="0"/>
            </a:br>
            <a:endParaRPr lang="es-EC" dirty="0"/>
          </a:p>
        </p:txBody>
      </p:sp>
      <p:sp>
        <p:nvSpPr>
          <p:cNvPr id="3" name="Marcador de contenido 2"/>
          <p:cNvSpPr>
            <a:spLocks noGrp="1"/>
          </p:cNvSpPr>
          <p:nvPr>
            <p:ph idx="1"/>
          </p:nvPr>
        </p:nvSpPr>
        <p:spPr>
          <a:xfrm>
            <a:off x="677333" y="2160589"/>
            <a:ext cx="9872385" cy="3880773"/>
          </a:xfrm>
        </p:spPr>
        <p:txBody>
          <a:bodyPr/>
          <a:lstStyle/>
          <a:p>
            <a:pPr marL="0" indent="0">
              <a:buNone/>
            </a:pPr>
            <a:r>
              <a:rPr lang="es-EC" b="1" dirty="0"/>
              <a:t> </a:t>
            </a:r>
            <a:endParaRPr lang="es-EC" dirty="0"/>
          </a:p>
          <a:p>
            <a:r>
              <a:rPr lang="es-EC" sz="3600" b="1" dirty="0">
                <a:latin typeface="Arial" panose="020B0604020202020204" pitchFamily="34" charset="0"/>
                <a:cs typeface="Arial" panose="020B0604020202020204" pitchFamily="34" charset="0"/>
              </a:rPr>
              <a:t>PROPUESTA </a:t>
            </a:r>
            <a:r>
              <a:rPr lang="es-EC" sz="3600" b="1" dirty="0" smtClean="0">
                <a:latin typeface="Arial" panose="020B0604020202020204" pitchFamily="34" charset="0"/>
                <a:cs typeface="Arial" panose="020B0604020202020204" pitchFamily="34" charset="0"/>
              </a:rPr>
              <a:t> ALTERNATIVA</a:t>
            </a:r>
            <a:endParaRPr lang="es-EC" sz="3600" b="1" dirty="0">
              <a:latin typeface="Arial" panose="020B0604020202020204" pitchFamily="34" charset="0"/>
              <a:cs typeface="Arial" panose="020B0604020202020204" pitchFamily="34" charset="0"/>
            </a:endParaRPr>
          </a:p>
          <a:p>
            <a:endParaRPr lang="es-EC"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174" y="3529013"/>
            <a:ext cx="9315451" cy="2857499"/>
          </a:xfrm>
          <a:prstGeom prst="rect">
            <a:avLst/>
          </a:prstGeom>
        </p:spPr>
      </p:pic>
    </p:spTree>
    <p:extLst>
      <p:ext uri="{BB962C8B-B14F-4D97-AF65-F5344CB8AC3E}">
        <p14:creationId xmlns:p14="http://schemas.microsoft.com/office/powerpoint/2010/main" val="3167811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80">
                                          <p:stCondLst>
                                            <p:cond delay="0"/>
                                          </p:stCondLst>
                                        </p:cTn>
                                        <p:tgtEl>
                                          <p:spTgt spid="4"/>
                                        </p:tgtEl>
                                      </p:cBhvr>
                                    </p:animEffect>
                                    <p:anim calcmode="lin" valueType="num">
                                      <p:cBhvr>
                                        <p:cTn id="1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gtEl>
                                      </p:cBhvr>
                                      <p:to x="100000" y="60000"/>
                                    </p:animScale>
                                    <p:animScale>
                                      <p:cBhvr>
                                        <p:cTn id="24" dur="166" decel="50000">
                                          <p:stCondLst>
                                            <p:cond delay="676"/>
                                          </p:stCondLst>
                                        </p:cTn>
                                        <p:tgtEl>
                                          <p:spTgt spid="4"/>
                                        </p:tgtEl>
                                      </p:cBhvr>
                                      <p:to x="100000" y="100000"/>
                                    </p:animScale>
                                    <p:animScale>
                                      <p:cBhvr>
                                        <p:cTn id="25" dur="26">
                                          <p:stCondLst>
                                            <p:cond delay="1312"/>
                                          </p:stCondLst>
                                        </p:cTn>
                                        <p:tgtEl>
                                          <p:spTgt spid="4"/>
                                        </p:tgtEl>
                                      </p:cBhvr>
                                      <p:to x="100000" y="80000"/>
                                    </p:animScale>
                                    <p:animScale>
                                      <p:cBhvr>
                                        <p:cTn id="26" dur="166" decel="50000">
                                          <p:stCondLst>
                                            <p:cond delay="1338"/>
                                          </p:stCondLst>
                                        </p:cTn>
                                        <p:tgtEl>
                                          <p:spTgt spid="4"/>
                                        </p:tgtEl>
                                      </p:cBhvr>
                                      <p:to x="100000" y="100000"/>
                                    </p:animScale>
                                    <p:animScale>
                                      <p:cBhvr>
                                        <p:cTn id="27" dur="26">
                                          <p:stCondLst>
                                            <p:cond delay="1642"/>
                                          </p:stCondLst>
                                        </p:cTn>
                                        <p:tgtEl>
                                          <p:spTgt spid="4"/>
                                        </p:tgtEl>
                                      </p:cBhvr>
                                      <p:to x="100000" y="90000"/>
                                    </p:animScale>
                                    <p:animScale>
                                      <p:cBhvr>
                                        <p:cTn id="28" dur="166" decel="50000">
                                          <p:stCondLst>
                                            <p:cond delay="1668"/>
                                          </p:stCondLst>
                                        </p:cTn>
                                        <p:tgtEl>
                                          <p:spTgt spid="4"/>
                                        </p:tgtEl>
                                      </p:cBhvr>
                                      <p:to x="100000" y="100000"/>
                                    </p:animScale>
                                    <p:animScale>
                                      <p:cBhvr>
                                        <p:cTn id="29" dur="26">
                                          <p:stCondLst>
                                            <p:cond delay="1808"/>
                                          </p:stCondLst>
                                        </p:cTn>
                                        <p:tgtEl>
                                          <p:spTgt spid="4"/>
                                        </p:tgtEl>
                                      </p:cBhvr>
                                      <p:to x="100000" y="95000"/>
                                    </p:animScale>
                                    <p:animScale>
                                      <p:cBhvr>
                                        <p:cTn id="3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823415"/>
          </a:xfrm>
        </p:spPr>
        <p:txBody>
          <a:bodyPr>
            <a:normAutofit/>
          </a:bodyPr>
          <a:lstStyle/>
          <a:p>
            <a:pPr algn="ctr"/>
            <a:r>
              <a:rPr lang="es-ES" b="1" dirty="0">
                <a:latin typeface="Arial" panose="020B0604020202020204" pitchFamily="34" charset="0"/>
                <a:cs typeface="Arial" panose="020B0604020202020204" pitchFamily="34" charset="0"/>
              </a:rPr>
              <a:t>Tema</a:t>
            </a:r>
            <a:endParaRPr lang="es-EC" dirty="0">
              <a:latin typeface="Arial" panose="020B0604020202020204" pitchFamily="34" charset="0"/>
              <a:cs typeface="Arial" panose="020B0604020202020204" pitchFamily="34" charset="0"/>
            </a:endParaRPr>
          </a:p>
        </p:txBody>
      </p:sp>
      <p:sp>
        <p:nvSpPr>
          <p:cNvPr id="3" name="Marcador de contenido 2"/>
          <p:cNvSpPr>
            <a:spLocks noGrp="1"/>
          </p:cNvSpPr>
          <p:nvPr>
            <p:ph idx="1"/>
          </p:nvPr>
        </p:nvSpPr>
        <p:spPr>
          <a:xfrm>
            <a:off x="677333" y="1883391"/>
            <a:ext cx="9244589" cy="4157971"/>
          </a:xfrm>
        </p:spPr>
        <p:txBody>
          <a:bodyPr/>
          <a:lstStyle/>
          <a:p>
            <a:pPr algn="just"/>
            <a:r>
              <a:rPr lang="es-ES" sz="2600" dirty="0">
                <a:latin typeface="Arial" panose="020B0604020202020204" pitchFamily="34" charset="0"/>
                <a:cs typeface="Arial" panose="020B0604020202020204" pitchFamily="34" charset="0"/>
              </a:rPr>
              <a:t>Guía para mejorar la utilización del tiempo libre en los estudiantes de 12 a 14 años del Colegio Nacional General Píntag, del Cantón Quito, que incidan sobre el peso.</a:t>
            </a:r>
            <a:endParaRPr lang="es-EC" sz="2600" dirty="0">
              <a:latin typeface="Arial" panose="020B0604020202020204" pitchFamily="34" charset="0"/>
              <a:cs typeface="Arial" panose="020B0604020202020204" pitchFamily="34" charset="0"/>
            </a:endParaRPr>
          </a:p>
          <a:p>
            <a:endParaRPr lang="es-EC" dirty="0"/>
          </a:p>
        </p:txBody>
      </p:sp>
    </p:spTree>
    <p:extLst>
      <p:ext uri="{BB962C8B-B14F-4D97-AF65-F5344CB8AC3E}">
        <p14:creationId xmlns:p14="http://schemas.microsoft.com/office/powerpoint/2010/main" val="20524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77194" y="457200"/>
            <a:ext cx="2292824" cy="68409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400" b="1" dirty="0">
                <a:latin typeface="Arial" panose="020B0604020202020204" pitchFamily="34" charset="0"/>
                <a:cs typeface="Arial" panose="020B0604020202020204" pitchFamily="34" charset="0"/>
              </a:rPr>
              <a:t>Nombre del proyecto</a:t>
            </a:r>
            <a:endParaRPr lang="es-EC" sz="2400" dirty="0">
              <a:latin typeface="Arial" panose="020B0604020202020204" pitchFamily="34" charset="0"/>
              <a:cs typeface="Arial" panose="020B0604020202020204" pitchFamily="34" charset="0"/>
            </a:endParaRPr>
          </a:p>
        </p:txBody>
      </p:sp>
      <p:sp>
        <p:nvSpPr>
          <p:cNvPr id="6" name="Rectángulo 5"/>
          <p:cNvSpPr/>
          <p:nvPr/>
        </p:nvSpPr>
        <p:spPr>
          <a:xfrm>
            <a:off x="77194" y="1683952"/>
            <a:ext cx="2292824" cy="6743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400" b="1" dirty="0">
                <a:latin typeface="Arial" panose="020B0604020202020204" pitchFamily="34" charset="0"/>
                <a:cs typeface="Arial" panose="020B0604020202020204" pitchFamily="34" charset="0"/>
              </a:rPr>
              <a:t>Institución ejecutora</a:t>
            </a:r>
            <a:endParaRPr lang="es-EC" sz="2400" dirty="0">
              <a:latin typeface="Arial" panose="020B0604020202020204" pitchFamily="34" charset="0"/>
              <a:cs typeface="Arial" panose="020B0604020202020204" pitchFamily="34" charset="0"/>
            </a:endParaRPr>
          </a:p>
        </p:txBody>
      </p:sp>
      <p:sp>
        <p:nvSpPr>
          <p:cNvPr id="7" name="Rectángulo 6"/>
          <p:cNvSpPr/>
          <p:nvPr/>
        </p:nvSpPr>
        <p:spPr>
          <a:xfrm>
            <a:off x="77194" y="3042972"/>
            <a:ext cx="2292824" cy="532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400" b="1" dirty="0">
                <a:latin typeface="Arial" panose="020B0604020202020204" pitchFamily="34" charset="0"/>
                <a:cs typeface="Arial" panose="020B0604020202020204" pitchFamily="34" charset="0"/>
              </a:rPr>
              <a:t>Beneficiarios</a:t>
            </a:r>
            <a:endParaRPr lang="es-EC" sz="2400" dirty="0">
              <a:latin typeface="Arial" panose="020B0604020202020204" pitchFamily="34" charset="0"/>
              <a:cs typeface="Arial" panose="020B0604020202020204" pitchFamily="34" charset="0"/>
            </a:endParaRPr>
          </a:p>
        </p:txBody>
      </p:sp>
      <p:sp>
        <p:nvSpPr>
          <p:cNvPr id="8" name="Rectángulo 7"/>
          <p:cNvSpPr/>
          <p:nvPr/>
        </p:nvSpPr>
        <p:spPr>
          <a:xfrm>
            <a:off x="77194" y="4629150"/>
            <a:ext cx="2292824" cy="11232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400" b="1" dirty="0">
                <a:latin typeface="Arial" panose="020B0604020202020204" pitchFamily="34" charset="0"/>
                <a:cs typeface="Arial" panose="020B0604020202020204" pitchFamily="34" charset="0"/>
              </a:rPr>
              <a:t>Antecedentes de la propuesta</a:t>
            </a:r>
            <a:endParaRPr lang="es-EC" sz="2400" dirty="0">
              <a:latin typeface="Arial" panose="020B0604020202020204" pitchFamily="34" charset="0"/>
              <a:cs typeface="Arial" panose="020B0604020202020204" pitchFamily="34" charset="0"/>
            </a:endParaRPr>
          </a:p>
        </p:txBody>
      </p:sp>
      <p:sp>
        <p:nvSpPr>
          <p:cNvPr id="2" name="Rectángulo 1"/>
          <p:cNvSpPr/>
          <p:nvPr/>
        </p:nvSpPr>
        <p:spPr>
          <a:xfrm>
            <a:off x="2543173" y="186170"/>
            <a:ext cx="9072563" cy="130611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ES" sz="2400" dirty="0">
                <a:latin typeface="Arial" panose="020B0604020202020204" pitchFamily="34" charset="0"/>
                <a:cs typeface="Arial" panose="020B0604020202020204" pitchFamily="34" charset="0"/>
              </a:rPr>
              <a:t>Incidencia del tiempo libre en el peso de los estudiantes de 12 a 14 años del Colegio Nacional General Píntag, del cantón Quito, año lectivo 2013 – 2014, propuesta alternativa.</a:t>
            </a:r>
            <a:endParaRPr lang="es-EC" sz="2400" dirty="0">
              <a:latin typeface="Arial" panose="020B0604020202020204" pitchFamily="34" charset="0"/>
              <a:cs typeface="Arial" panose="020B0604020202020204" pitchFamily="34" charset="0"/>
            </a:endParaRPr>
          </a:p>
        </p:txBody>
      </p:sp>
      <p:sp>
        <p:nvSpPr>
          <p:cNvPr id="10" name="Rectángulo 9"/>
          <p:cNvSpPr/>
          <p:nvPr/>
        </p:nvSpPr>
        <p:spPr>
          <a:xfrm>
            <a:off x="2543173" y="1683952"/>
            <a:ext cx="9072563" cy="81636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ES" sz="2800" dirty="0">
                <a:latin typeface="Arial" panose="020B0604020202020204" pitchFamily="34" charset="0"/>
                <a:cs typeface="Arial" panose="020B0604020202020204" pitchFamily="34" charset="0"/>
              </a:rPr>
              <a:t>Colegio Nacional General Píntag, del cantón Quito</a:t>
            </a:r>
            <a:endParaRPr lang="es-EC" sz="2800" dirty="0">
              <a:latin typeface="Arial" panose="020B0604020202020204" pitchFamily="34" charset="0"/>
              <a:cs typeface="Arial" panose="020B0604020202020204" pitchFamily="34" charset="0"/>
            </a:endParaRPr>
          </a:p>
        </p:txBody>
      </p:sp>
      <p:sp>
        <p:nvSpPr>
          <p:cNvPr id="11" name="Rectángulo 10"/>
          <p:cNvSpPr/>
          <p:nvPr/>
        </p:nvSpPr>
        <p:spPr>
          <a:xfrm>
            <a:off x="2543173" y="2828608"/>
            <a:ext cx="9072563" cy="108616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ES" sz="2400" dirty="0">
                <a:latin typeface="Arial" panose="020B0604020202020204" pitchFamily="34" charset="0"/>
                <a:cs typeface="Arial" panose="020B0604020202020204" pitchFamily="34" charset="0"/>
              </a:rPr>
              <a:t>La propuesta fue realizada para beneficiar a los estudiantes de 12 a 14 años del Colegio Nacional General Píntag, del cantón Quito, año lectivo 2013 – 2014.</a:t>
            </a:r>
            <a:endParaRPr lang="es-EC" sz="2400" dirty="0">
              <a:latin typeface="Arial" panose="020B0604020202020204" pitchFamily="34" charset="0"/>
              <a:cs typeface="Arial" panose="020B0604020202020204" pitchFamily="34" charset="0"/>
            </a:endParaRPr>
          </a:p>
        </p:txBody>
      </p:sp>
      <p:sp>
        <p:nvSpPr>
          <p:cNvPr id="12" name="Rectángulo 11"/>
          <p:cNvSpPr/>
          <p:nvPr/>
        </p:nvSpPr>
        <p:spPr>
          <a:xfrm>
            <a:off x="2543173" y="4243070"/>
            <a:ext cx="9072563" cy="248634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ES" sz="2400" dirty="0" smtClean="0">
                <a:latin typeface="Arial" panose="020B0604020202020204" pitchFamily="34" charset="0"/>
                <a:cs typeface="Arial" panose="020B0604020202020204" pitchFamily="34" charset="0"/>
              </a:rPr>
              <a:t>Se ha </a:t>
            </a:r>
            <a:r>
              <a:rPr lang="es-ES" sz="2400" dirty="0">
                <a:latin typeface="Arial" panose="020B0604020202020204" pitchFamily="34" charset="0"/>
                <a:cs typeface="Arial" panose="020B0604020202020204" pitchFamily="34" charset="0"/>
              </a:rPr>
              <a:t>evidenciado que los estudiantes del colegio mencionado presentan un elevado peso, por lo que se llegó a determinar que los estudiantes en dichas edades presentan esta condición física debido </a:t>
            </a:r>
            <a:r>
              <a:rPr lang="es-ES" sz="2400" dirty="0" smtClean="0">
                <a:latin typeface="Arial" panose="020B0604020202020204" pitchFamily="34" charset="0"/>
                <a:cs typeface="Arial" panose="020B0604020202020204" pitchFamily="34" charset="0"/>
              </a:rPr>
              <a:t>al inadecuado </a:t>
            </a:r>
            <a:r>
              <a:rPr lang="es-ES" sz="2400" dirty="0">
                <a:latin typeface="Arial" panose="020B0604020202020204" pitchFamily="34" charset="0"/>
                <a:cs typeface="Arial" panose="020B0604020202020204" pitchFamily="34" charset="0"/>
              </a:rPr>
              <a:t>uso del tiempo libre, propiciando así estilos de vida poco idóneos.</a:t>
            </a:r>
            <a:endParaRPr lang="es-EC"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8865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0">
                                          <p:stCondLst>
                                            <p:cond delay="0"/>
                                          </p:stCondLst>
                                        </p:cTn>
                                        <p:tgtEl>
                                          <p:spTgt spid="7"/>
                                        </p:tgtEl>
                                      </p:cBhvr>
                                    </p:animEffect>
                                    <p:anim calcmode="lin" valueType="num">
                                      <p:cBhvr>
                                        <p:cTn id="3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6" dur="26">
                                          <p:stCondLst>
                                            <p:cond delay="650"/>
                                          </p:stCondLst>
                                        </p:cTn>
                                        <p:tgtEl>
                                          <p:spTgt spid="7"/>
                                        </p:tgtEl>
                                      </p:cBhvr>
                                      <p:to x="100000" y="60000"/>
                                    </p:animScale>
                                    <p:animScale>
                                      <p:cBhvr>
                                        <p:cTn id="37" dur="166" decel="50000">
                                          <p:stCondLst>
                                            <p:cond delay="67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45"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2000"/>
                                        <p:tgtEl>
                                          <p:spTgt spid="11"/>
                                        </p:tgtEl>
                                      </p:cBhvr>
                                    </p:animEffect>
                                    <p:anim calcmode="lin" valueType="num">
                                      <p:cBhvr>
                                        <p:cTn id="49" dur="2000" fill="hold"/>
                                        <p:tgtEl>
                                          <p:spTgt spid="11"/>
                                        </p:tgtEl>
                                        <p:attrNameLst>
                                          <p:attrName>ppt_w</p:attrName>
                                        </p:attrNameLst>
                                      </p:cBhvr>
                                      <p:tavLst>
                                        <p:tav tm="0" fmla="#ppt_w*sin(2.5*pi*$)">
                                          <p:val>
                                            <p:fltVal val="0"/>
                                          </p:val>
                                        </p:tav>
                                        <p:tav tm="100000">
                                          <p:val>
                                            <p:fltVal val="1"/>
                                          </p:val>
                                        </p:tav>
                                      </p:tavLst>
                                    </p:anim>
                                    <p:anim calcmode="lin" valueType="num">
                                      <p:cBhvr>
                                        <p:cTn id="50"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1000" fill="hold"/>
                                        <p:tgtEl>
                                          <p:spTgt spid="12"/>
                                        </p:tgtEl>
                                        <p:attrNameLst>
                                          <p:attrName>ppt_w</p:attrName>
                                        </p:attrNameLst>
                                      </p:cBhvr>
                                      <p:tavLst>
                                        <p:tav tm="0">
                                          <p:val>
                                            <p:fltVal val="0"/>
                                          </p:val>
                                        </p:tav>
                                        <p:tav tm="100000">
                                          <p:val>
                                            <p:strVal val="#ppt_w"/>
                                          </p:val>
                                        </p:tav>
                                      </p:tavLst>
                                    </p:anim>
                                    <p:anim calcmode="lin" valueType="num">
                                      <p:cBhvr>
                                        <p:cTn id="60" dur="1000" fill="hold"/>
                                        <p:tgtEl>
                                          <p:spTgt spid="12"/>
                                        </p:tgtEl>
                                        <p:attrNameLst>
                                          <p:attrName>ppt_h</p:attrName>
                                        </p:attrNameLst>
                                      </p:cBhvr>
                                      <p:tavLst>
                                        <p:tav tm="0">
                                          <p:val>
                                            <p:fltVal val="0"/>
                                          </p:val>
                                        </p:tav>
                                        <p:tav tm="100000">
                                          <p:val>
                                            <p:strVal val="#ppt_h"/>
                                          </p:val>
                                        </p:tav>
                                      </p:tavLst>
                                    </p:anim>
                                    <p:anim calcmode="lin" valueType="num">
                                      <p:cBhvr>
                                        <p:cTn id="61" dur="1000" fill="hold"/>
                                        <p:tgtEl>
                                          <p:spTgt spid="12"/>
                                        </p:tgtEl>
                                        <p:attrNameLst>
                                          <p:attrName>style.rotation</p:attrName>
                                        </p:attrNameLst>
                                      </p:cBhvr>
                                      <p:tavLst>
                                        <p:tav tm="0">
                                          <p:val>
                                            <p:fltVal val="90"/>
                                          </p:val>
                                        </p:tav>
                                        <p:tav tm="100000">
                                          <p:val>
                                            <p:fltVal val="0"/>
                                          </p:val>
                                        </p:tav>
                                      </p:tavLst>
                                    </p:anim>
                                    <p:animEffect transition="in" filter="fade">
                                      <p:cBhvr>
                                        <p:cTn id="6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2" grpId="0" animBg="1"/>
      <p:bldP spid="10" grpId="0" animBg="1"/>
      <p:bldP spid="11"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algn="ctr"/>
            <a:r>
              <a:rPr lang="es-EC" sz="3600" dirty="0" smtClean="0">
                <a:latin typeface="Arial" panose="020B0604020202020204" pitchFamily="34" charset="0"/>
                <a:cs typeface="Arial" panose="020B0604020202020204" pitchFamily="34" charset="0"/>
              </a:rPr>
              <a:t>OBJETIVOS</a:t>
            </a:r>
          </a:p>
          <a:p>
            <a:endParaRPr lang="es-EC" dirty="0"/>
          </a:p>
        </p:txBody>
      </p:sp>
    </p:spTree>
    <p:extLst>
      <p:ext uri="{BB962C8B-B14F-4D97-AF65-F5344CB8AC3E}">
        <p14:creationId xmlns:p14="http://schemas.microsoft.com/office/powerpoint/2010/main" val="2733835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17297" y="1150888"/>
            <a:ext cx="2440178" cy="777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2600" b="1" dirty="0" smtClean="0">
                <a:latin typeface="Arial" panose="020B0604020202020204" pitchFamily="34" charset="0"/>
                <a:cs typeface="Arial" panose="020B0604020202020204" pitchFamily="34" charset="0"/>
              </a:rPr>
              <a:t>Objetivo general</a:t>
            </a:r>
            <a:endParaRPr lang="es-EC" sz="2600" dirty="0">
              <a:latin typeface="Arial" panose="020B0604020202020204" pitchFamily="34" charset="0"/>
              <a:cs typeface="Arial" panose="020B0604020202020204" pitchFamily="34" charset="0"/>
            </a:endParaRPr>
          </a:p>
        </p:txBody>
      </p:sp>
      <p:sp>
        <p:nvSpPr>
          <p:cNvPr id="5" name="Rectángulo 4"/>
          <p:cNvSpPr/>
          <p:nvPr/>
        </p:nvSpPr>
        <p:spPr>
          <a:xfrm>
            <a:off x="2858139" y="685799"/>
            <a:ext cx="8871899" cy="15716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2600" dirty="0">
                <a:latin typeface="Arial" panose="020B0604020202020204" pitchFamily="34" charset="0"/>
                <a:cs typeface="Arial" panose="020B0604020202020204" pitchFamily="34" charset="0"/>
              </a:rPr>
              <a:t>Implementar una guía para mejorar la utilización del tiempo libre en los estudiantes de 12 a 14 años del Colegio Técnico Humanístico General Píntag, del Cantón Quito, que incidan sobre el peso.</a:t>
            </a:r>
            <a:endParaRPr lang="es-EC" sz="2600" dirty="0">
              <a:latin typeface="Arial" panose="020B0604020202020204" pitchFamily="34" charset="0"/>
              <a:cs typeface="Arial" panose="020B0604020202020204" pitchFamily="34" charset="0"/>
            </a:endParaRPr>
          </a:p>
        </p:txBody>
      </p:sp>
      <p:sp>
        <p:nvSpPr>
          <p:cNvPr id="6" name="Rectángulo 5"/>
          <p:cNvSpPr/>
          <p:nvPr/>
        </p:nvSpPr>
        <p:spPr>
          <a:xfrm>
            <a:off x="2858139" y="2443163"/>
            <a:ext cx="8871899" cy="418623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es-ES" sz="2600" dirty="0">
                <a:latin typeface="Arial" panose="020B0604020202020204" pitchFamily="34" charset="0"/>
                <a:cs typeface="Arial" panose="020B0604020202020204" pitchFamily="34" charset="0"/>
              </a:rPr>
              <a:t>Mejorar las actividades que realizan los estudiantes en el tiempo libre, a través del desarrollo de destrezas y habilidades.</a:t>
            </a:r>
            <a:endParaRPr lang="es-EC" sz="2600" dirty="0">
              <a:latin typeface="Arial" panose="020B0604020202020204" pitchFamily="34" charset="0"/>
              <a:cs typeface="Arial" panose="020B0604020202020204" pitchFamily="34" charset="0"/>
            </a:endParaRPr>
          </a:p>
          <a:p>
            <a:pPr algn="just"/>
            <a:endParaRPr lang="es-EC" sz="2600" dirty="0">
              <a:latin typeface="Arial" panose="020B0604020202020204" pitchFamily="34" charset="0"/>
              <a:cs typeface="Arial" panose="020B0604020202020204" pitchFamily="34" charset="0"/>
            </a:endParaRPr>
          </a:p>
          <a:p>
            <a:pPr marL="342900" lvl="0" indent="-342900" algn="just">
              <a:buFont typeface="Arial" panose="020B0604020202020204" pitchFamily="34" charset="0"/>
              <a:buChar char="•"/>
            </a:pPr>
            <a:r>
              <a:rPr lang="es-ES" sz="2600" dirty="0">
                <a:latin typeface="Arial" panose="020B0604020202020204" pitchFamily="34" charset="0"/>
                <a:cs typeface="Arial" panose="020B0604020202020204" pitchFamily="34" charset="0"/>
              </a:rPr>
              <a:t>Mejorar los estilos de vida, reflejados en pesos adecuados en los estudiantes de 12 a14 años.</a:t>
            </a:r>
            <a:endParaRPr lang="es-EC" sz="2600" dirty="0">
              <a:latin typeface="Arial" panose="020B0604020202020204" pitchFamily="34" charset="0"/>
              <a:cs typeface="Arial" panose="020B0604020202020204" pitchFamily="34" charset="0"/>
            </a:endParaRPr>
          </a:p>
          <a:p>
            <a:pPr algn="just"/>
            <a:r>
              <a:rPr lang="es-ES" sz="2600" dirty="0">
                <a:latin typeface="Arial" panose="020B0604020202020204" pitchFamily="34" charset="0"/>
                <a:cs typeface="Arial" panose="020B0604020202020204" pitchFamily="34" charset="0"/>
              </a:rPr>
              <a:t> </a:t>
            </a:r>
            <a:endParaRPr lang="es-EC" sz="2600" dirty="0">
              <a:latin typeface="Arial" panose="020B0604020202020204" pitchFamily="34" charset="0"/>
              <a:cs typeface="Arial" panose="020B0604020202020204" pitchFamily="34" charset="0"/>
            </a:endParaRPr>
          </a:p>
          <a:p>
            <a:pPr marL="342900" lvl="0" indent="-342900" algn="just">
              <a:buFont typeface="Arial" panose="020B0604020202020204" pitchFamily="34" charset="0"/>
              <a:buChar char="•"/>
            </a:pPr>
            <a:r>
              <a:rPr lang="es-ES" sz="2600" dirty="0">
                <a:latin typeface="Arial" panose="020B0604020202020204" pitchFamily="34" charset="0"/>
                <a:cs typeface="Arial" panose="020B0604020202020204" pitchFamily="34" charset="0"/>
              </a:rPr>
              <a:t>Determinar el proceso de mejoras a través de la implementación de una guía para la utilización de tiempo libre en los estudiantes del colegio.</a:t>
            </a:r>
            <a:endParaRPr lang="es-EC" sz="2600" dirty="0">
              <a:latin typeface="Arial" panose="020B0604020202020204" pitchFamily="34" charset="0"/>
              <a:cs typeface="Arial" panose="020B0604020202020204" pitchFamily="34" charset="0"/>
            </a:endParaRPr>
          </a:p>
          <a:p>
            <a:pPr algn="just"/>
            <a:endParaRPr lang="es-EC" dirty="0" smtClean="0"/>
          </a:p>
        </p:txBody>
      </p:sp>
      <p:sp>
        <p:nvSpPr>
          <p:cNvPr id="7" name="Rectángulo 6"/>
          <p:cNvSpPr/>
          <p:nvPr/>
        </p:nvSpPr>
        <p:spPr>
          <a:xfrm>
            <a:off x="217297" y="4060207"/>
            <a:ext cx="2440178" cy="70968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2600" b="1" dirty="0" smtClean="0">
                <a:latin typeface="Arial" panose="020B0604020202020204" pitchFamily="34" charset="0"/>
                <a:cs typeface="Arial" panose="020B0604020202020204" pitchFamily="34" charset="0"/>
              </a:rPr>
              <a:t>Objetivos específicos</a:t>
            </a:r>
            <a:endParaRPr lang="es-EC"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460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plus(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diamond(in)">
                                      <p:cBhvr>
                                        <p:cTn id="23" dur="20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diamond(in)">
                                      <p:cBhvr>
                                        <p:cTn id="28" dur="20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diamond(in)">
                                      <p:cBhvr>
                                        <p:cTn id="33" dur="2000"/>
                                        <p:tgtEl>
                                          <p:spTgt spid="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diamond(in)">
                                      <p:cBhvr>
                                        <p:cTn id="38"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520814" y="443552"/>
            <a:ext cx="5691116" cy="61414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2000" dirty="0">
                <a:latin typeface="Arial" panose="020B0604020202020204" pitchFamily="34" charset="0"/>
                <a:cs typeface="Arial" panose="020B0604020202020204" pitchFamily="34" charset="0"/>
              </a:rPr>
              <a:t>La implementación de una guía que proponga alternativas para la utilización del tiempo libre </a:t>
            </a:r>
            <a:endParaRPr lang="es-EC" sz="2000" dirty="0">
              <a:latin typeface="Arial" panose="020B0604020202020204" pitchFamily="34" charset="0"/>
              <a:cs typeface="Arial" panose="020B0604020202020204" pitchFamily="34" charset="0"/>
            </a:endParaRPr>
          </a:p>
        </p:txBody>
      </p:sp>
      <p:sp>
        <p:nvSpPr>
          <p:cNvPr id="5" name="Rectángulo 4"/>
          <p:cNvSpPr/>
          <p:nvPr/>
        </p:nvSpPr>
        <p:spPr>
          <a:xfrm>
            <a:off x="242094" y="443553"/>
            <a:ext cx="3509750" cy="8450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2600" b="1" dirty="0">
                <a:latin typeface="Arial" panose="020B0604020202020204" pitchFamily="34" charset="0"/>
                <a:cs typeface="Arial" panose="020B0604020202020204" pitchFamily="34" charset="0"/>
              </a:rPr>
              <a:t>Justificación de la propuesta</a:t>
            </a:r>
            <a:endParaRPr lang="es-EC" sz="2600" dirty="0">
              <a:latin typeface="Arial" panose="020B0604020202020204" pitchFamily="34" charset="0"/>
              <a:cs typeface="Arial" panose="020B0604020202020204" pitchFamily="34" charset="0"/>
            </a:endParaRPr>
          </a:p>
        </p:txBody>
      </p:sp>
      <p:sp>
        <p:nvSpPr>
          <p:cNvPr id="6" name="Rectángulo 5"/>
          <p:cNvSpPr/>
          <p:nvPr/>
        </p:nvSpPr>
        <p:spPr>
          <a:xfrm>
            <a:off x="222184" y="1677818"/>
            <a:ext cx="3529659" cy="7378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2600" b="1" dirty="0">
                <a:latin typeface="Arial" panose="020B0604020202020204" pitchFamily="34" charset="0"/>
                <a:cs typeface="Arial" panose="020B0604020202020204" pitchFamily="34" charset="0"/>
              </a:rPr>
              <a:t>Desarrollo de la propuesta</a:t>
            </a:r>
            <a:endParaRPr lang="es-EC" sz="2600" dirty="0">
              <a:latin typeface="Arial" panose="020B0604020202020204" pitchFamily="34" charset="0"/>
              <a:cs typeface="Arial" panose="020B0604020202020204" pitchFamily="34" charset="0"/>
            </a:endParaRPr>
          </a:p>
        </p:txBody>
      </p:sp>
      <p:sp>
        <p:nvSpPr>
          <p:cNvPr id="7" name="Rectángulo 6"/>
          <p:cNvSpPr/>
          <p:nvPr/>
        </p:nvSpPr>
        <p:spPr>
          <a:xfrm>
            <a:off x="4520814" y="1784159"/>
            <a:ext cx="5691116" cy="61414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2000" dirty="0">
                <a:latin typeface="Arial" panose="020B0604020202020204" pitchFamily="34" charset="0"/>
                <a:cs typeface="Arial" panose="020B0604020202020204" pitchFamily="34" charset="0"/>
              </a:rPr>
              <a:t>I</a:t>
            </a:r>
            <a:r>
              <a:rPr lang="es-ES" sz="2000" dirty="0" smtClean="0">
                <a:latin typeface="Arial" panose="020B0604020202020204" pitchFamily="34" charset="0"/>
                <a:cs typeface="Arial" panose="020B0604020202020204" pitchFamily="34" charset="0"/>
              </a:rPr>
              <a:t>mplementarlas </a:t>
            </a:r>
            <a:r>
              <a:rPr lang="es-ES" sz="2000" dirty="0">
                <a:latin typeface="Arial" panose="020B0604020202020204" pitchFamily="34" charset="0"/>
                <a:cs typeface="Arial" panose="020B0604020202020204" pitchFamily="34" charset="0"/>
              </a:rPr>
              <a:t>en las horas de esparcimiento</a:t>
            </a:r>
            <a:endParaRPr lang="es-EC" sz="2000" dirty="0">
              <a:latin typeface="Arial" panose="020B0604020202020204" pitchFamily="34" charset="0"/>
              <a:cs typeface="Arial" panose="020B0604020202020204" pitchFamily="34" charset="0"/>
            </a:endParaRPr>
          </a:p>
        </p:txBody>
      </p:sp>
      <p:sp>
        <p:nvSpPr>
          <p:cNvPr id="8" name="Rectángulo 7"/>
          <p:cNvSpPr/>
          <p:nvPr/>
        </p:nvSpPr>
        <p:spPr>
          <a:xfrm>
            <a:off x="9853035" y="2934551"/>
            <a:ext cx="2292826" cy="11519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sz="2000" dirty="0">
                <a:latin typeface="Arial" panose="020B0604020202020204" pitchFamily="34" charset="0"/>
                <a:cs typeface="Arial" panose="020B0604020202020204" pitchFamily="34" charset="0"/>
              </a:rPr>
              <a:t>R</a:t>
            </a:r>
            <a:r>
              <a:rPr lang="es-ES" sz="2000" dirty="0" smtClean="0">
                <a:latin typeface="Arial" panose="020B0604020202020204" pitchFamily="34" charset="0"/>
                <a:cs typeface="Arial" panose="020B0604020202020204" pitchFamily="34" charset="0"/>
              </a:rPr>
              <a:t>eactivar </a:t>
            </a:r>
            <a:r>
              <a:rPr lang="es-ES" sz="2000" dirty="0">
                <a:latin typeface="Arial" panose="020B0604020202020204" pitchFamily="34" charset="0"/>
                <a:cs typeface="Arial" panose="020B0604020202020204" pitchFamily="34" charset="0"/>
              </a:rPr>
              <a:t>y adecuar los espacios del colegio </a:t>
            </a:r>
            <a:endParaRPr lang="es-EC" sz="2000" dirty="0">
              <a:latin typeface="Arial" panose="020B0604020202020204" pitchFamily="34" charset="0"/>
              <a:cs typeface="Arial" panose="020B0604020202020204" pitchFamily="34" charset="0"/>
            </a:endParaRPr>
          </a:p>
        </p:txBody>
      </p:sp>
      <p:sp>
        <p:nvSpPr>
          <p:cNvPr id="11" name="Rectángulo 10"/>
          <p:cNvSpPr/>
          <p:nvPr/>
        </p:nvSpPr>
        <p:spPr>
          <a:xfrm>
            <a:off x="5088833" y="4649195"/>
            <a:ext cx="2009384" cy="174051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dirty="0">
                <a:latin typeface="Arial" panose="020B0604020202020204" pitchFamily="34" charset="0"/>
                <a:cs typeface="Arial" panose="020B0604020202020204" pitchFamily="34" charset="0"/>
              </a:rPr>
              <a:t>Adquirir los equipos y recursos necesarios </a:t>
            </a:r>
            <a:endParaRPr lang="es-EC" sz="2000" dirty="0">
              <a:latin typeface="Arial" panose="020B0604020202020204" pitchFamily="34" charset="0"/>
              <a:cs typeface="Arial" panose="020B0604020202020204" pitchFamily="34" charset="0"/>
            </a:endParaRPr>
          </a:p>
        </p:txBody>
      </p:sp>
      <p:sp>
        <p:nvSpPr>
          <p:cNvPr id="12" name="Rectángulo 11"/>
          <p:cNvSpPr/>
          <p:nvPr/>
        </p:nvSpPr>
        <p:spPr>
          <a:xfrm>
            <a:off x="1404572" y="5500574"/>
            <a:ext cx="1440976" cy="880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000" dirty="0">
                <a:latin typeface="Arial" panose="020B0604020202020204" pitchFamily="34" charset="0"/>
                <a:cs typeface="Arial" panose="020B0604020202020204" pitchFamily="34" charset="0"/>
              </a:rPr>
              <a:t>Capacitar a los docentes </a:t>
            </a:r>
            <a:endParaRPr lang="es-EC" sz="2000" dirty="0">
              <a:latin typeface="Arial" panose="020B0604020202020204" pitchFamily="34" charset="0"/>
              <a:cs typeface="Arial" panose="020B0604020202020204" pitchFamily="34" charset="0"/>
            </a:endParaRPr>
          </a:p>
        </p:txBody>
      </p:sp>
      <p:sp>
        <p:nvSpPr>
          <p:cNvPr id="13" name="Rectángulo 12"/>
          <p:cNvSpPr/>
          <p:nvPr/>
        </p:nvSpPr>
        <p:spPr>
          <a:xfrm>
            <a:off x="7948500" y="4260447"/>
            <a:ext cx="1461520" cy="8973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r>
              <a:rPr lang="es-ES" sz="2000" dirty="0">
                <a:latin typeface="Arial" panose="020B0604020202020204" pitchFamily="34" charset="0"/>
                <a:cs typeface="Arial" panose="020B0604020202020204" pitchFamily="34" charset="0"/>
              </a:rPr>
              <a:t>Establecer </a:t>
            </a:r>
            <a:r>
              <a:rPr lang="es-ES" sz="2000" dirty="0" smtClean="0">
                <a:latin typeface="Arial" panose="020B0604020202020204" pitchFamily="34" charset="0"/>
                <a:cs typeface="Arial" panose="020B0604020202020204" pitchFamily="34" charset="0"/>
              </a:rPr>
              <a:t>horarios</a:t>
            </a:r>
            <a:endParaRPr lang="es-EC" sz="2000"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094" y="2667885"/>
            <a:ext cx="4101306" cy="2489903"/>
          </a:xfrm>
          <a:prstGeom prst="rect">
            <a:avLst/>
          </a:prstGeom>
        </p:spPr>
      </p:pic>
    </p:spTree>
    <p:extLst>
      <p:ext uri="{BB962C8B-B14F-4D97-AF65-F5344CB8AC3E}">
        <p14:creationId xmlns:p14="http://schemas.microsoft.com/office/powerpoint/2010/main" val="2782441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0.70"/>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plus(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heckerboard(across)">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diamond(in)">
                                      <p:cBhvr>
                                        <p:cTn id="41" dur="2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1" grpId="0" animBg="1"/>
      <p:bldP spid="12" grpId="0" animBg="1"/>
      <p:bldP spid="1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2125" y="330886"/>
            <a:ext cx="8596668" cy="755176"/>
          </a:xfrm>
        </p:spPr>
        <p:txBody>
          <a:bodyPr>
            <a:normAutofit fontScale="90000"/>
          </a:bodyPr>
          <a:lstStyle/>
          <a:p>
            <a:pPr algn="ctr"/>
            <a:r>
              <a:rPr lang="es-ES" sz="4000" b="1" dirty="0" smtClean="0">
                <a:solidFill>
                  <a:schemeClr val="tx1"/>
                </a:solidFill>
                <a:latin typeface="Arial" panose="020B0604020202020204" pitchFamily="34" charset="0"/>
                <a:cs typeface="Arial" panose="020B0604020202020204" pitchFamily="34" charset="0"/>
              </a:rPr>
              <a:t>BENEFICIOS DE LA PROPUESTA</a:t>
            </a:r>
            <a:r>
              <a:rPr lang="es-ES" b="1" dirty="0" smtClean="0">
                <a:solidFill>
                  <a:schemeClr val="tx1"/>
                </a:solidFill>
              </a:rPr>
              <a:t/>
            </a:r>
            <a:br>
              <a:rPr lang="es-ES" b="1" dirty="0" smtClean="0">
                <a:solidFill>
                  <a:schemeClr val="tx1"/>
                </a:solidFill>
              </a:rPr>
            </a:br>
            <a:endParaRPr lang="es-EC" dirty="0">
              <a:solidFill>
                <a:schemeClr val="tx1"/>
              </a:solidFill>
            </a:endParaRPr>
          </a:p>
        </p:txBody>
      </p:sp>
      <p:sp>
        <p:nvSpPr>
          <p:cNvPr id="3" name="Rectángulo 2"/>
          <p:cNvSpPr/>
          <p:nvPr/>
        </p:nvSpPr>
        <p:spPr>
          <a:xfrm>
            <a:off x="628650" y="1228724"/>
            <a:ext cx="10829925" cy="332898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es-ES" sz="2600" dirty="0">
                <a:latin typeface="Arial" panose="020B0604020202020204" pitchFamily="34" charset="0"/>
                <a:cs typeface="Arial" panose="020B0604020202020204" pitchFamily="34" charset="0"/>
              </a:rPr>
              <a:t>C</a:t>
            </a:r>
            <a:r>
              <a:rPr lang="es-ES" sz="2600" dirty="0" smtClean="0">
                <a:latin typeface="Arial" panose="020B0604020202020204" pitchFamily="34" charset="0"/>
                <a:cs typeface="Arial" panose="020B0604020202020204" pitchFamily="34" charset="0"/>
              </a:rPr>
              <a:t>apacidad </a:t>
            </a:r>
            <a:r>
              <a:rPr lang="es-ES" sz="2600" dirty="0">
                <a:latin typeface="Arial" panose="020B0604020202020204" pitchFamily="34" charset="0"/>
                <a:cs typeface="Arial" panose="020B0604020202020204" pitchFamily="34" charset="0"/>
              </a:rPr>
              <a:t>para fomentar el desarrollo de las destrezas y habilidades en tiempos</a:t>
            </a:r>
            <a:r>
              <a:rPr lang="es-EC" sz="2600" dirty="0">
                <a:latin typeface="Arial" panose="020B0604020202020204" pitchFamily="34" charset="0"/>
                <a:cs typeface="Arial" panose="020B0604020202020204" pitchFamily="34" charset="0"/>
              </a:rPr>
              <a:t> libres, ya que este puede ser empleado creativamente por los adolescentes </a:t>
            </a:r>
            <a:r>
              <a:rPr lang="es-EC" sz="2600" dirty="0" smtClean="0">
                <a:latin typeface="Arial" panose="020B0604020202020204" pitchFamily="34" charset="0"/>
                <a:cs typeface="Arial" panose="020B0604020202020204" pitchFamily="34" charset="0"/>
              </a:rPr>
              <a:t>para</a:t>
            </a:r>
            <a:r>
              <a:rPr lang="es-ES" sz="2600" dirty="0" smtClean="0">
                <a:latin typeface="Arial" panose="020B0604020202020204" pitchFamily="34" charset="0"/>
                <a:cs typeface="Arial" panose="020B0604020202020204" pitchFamily="34" charset="0"/>
              </a:rPr>
              <a:t> </a:t>
            </a:r>
            <a:r>
              <a:rPr lang="es-ES" sz="2600" dirty="0">
                <a:latin typeface="Arial" panose="020B0604020202020204" pitchFamily="34" charset="0"/>
                <a:cs typeface="Arial" panose="020B0604020202020204" pitchFamily="34" charset="0"/>
              </a:rPr>
              <a:t>promover un crecimiento integra</a:t>
            </a:r>
            <a:r>
              <a:rPr lang="es-EC" sz="2600" dirty="0">
                <a:latin typeface="Arial" panose="020B0604020202020204" pitchFamily="34" charset="0"/>
                <a:cs typeface="Arial" panose="020B0604020202020204" pitchFamily="34" charset="0"/>
              </a:rPr>
              <a:t>l</a:t>
            </a:r>
            <a:r>
              <a:rPr lang="es-EC" sz="2600" dirty="0" smtClean="0">
                <a:latin typeface="Arial" panose="020B0604020202020204" pitchFamily="34" charset="0"/>
                <a:cs typeface="Arial" panose="020B0604020202020204" pitchFamily="34" charset="0"/>
              </a:rPr>
              <a:t>.</a:t>
            </a:r>
          </a:p>
          <a:p>
            <a:endParaRPr lang="es-EC" sz="26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ES" sz="2600" dirty="0">
                <a:latin typeface="Arial" panose="020B0604020202020204" pitchFamily="34" charset="0"/>
                <a:cs typeface="Arial" panose="020B0604020202020204" pitchFamily="34" charset="0"/>
              </a:rPr>
              <a:t>L</a:t>
            </a:r>
            <a:r>
              <a:rPr lang="es-ES" sz="2600" dirty="0" smtClean="0">
                <a:latin typeface="Arial" panose="020B0604020202020204" pitchFamily="34" charset="0"/>
                <a:cs typeface="Arial" panose="020B0604020202020204" pitchFamily="34" charset="0"/>
              </a:rPr>
              <a:t>ograra </a:t>
            </a:r>
            <a:r>
              <a:rPr lang="es-ES" sz="2600" dirty="0">
                <a:latin typeface="Arial" panose="020B0604020202020204" pitchFamily="34" charset="0"/>
                <a:cs typeface="Arial" panose="020B0604020202020204" pitchFamily="34" charset="0"/>
              </a:rPr>
              <a:t>a </a:t>
            </a:r>
            <a:r>
              <a:rPr lang="es-ES" sz="2600" dirty="0" smtClean="0">
                <a:latin typeface="Arial" panose="020B0604020202020204" pitchFamily="34" charset="0"/>
                <a:cs typeface="Arial" panose="020B0604020202020204" pitchFamily="34" charset="0"/>
              </a:rPr>
              <a:t>corto y largo </a:t>
            </a:r>
            <a:r>
              <a:rPr lang="es-ES" sz="2600" dirty="0">
                <a:latin typeface="Arial" panose="020B0604020202020204" pitchFamily="34" charset="0"/>
                <a:cs typeface="Arial" panose="020B0604020202020204" pitchFamily="34" charset="0"/>
              </a:rPr>
              <a:t>plazo un mejoramiento y reducción de problemas de enfermedad relacionados al peso corporal, resultando así </a:t>
            </a:r>
            <a:r>
              <a:rPr lang="es-EC" sz="2600" dirty="0">
                <a:latin typeface="Arial" panose="020B0604020202020204" pitchFamily="34" charset="0"/>
                <a:cs typeface="Arial" panose="020B0604020202020204" pitchFamily="34" charset="0"/>
              </a:rPr>
              <a:t>adultos sin posibilidad de trastornos en su salud.</a:t>
            </a:r>
          </a:p>
          <a:p>
            <a:endParaRPr lang="es-EC"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8643" y="4807852"/>
            <a:ext cx="2400300" cy="1905000"/>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38" y="4353572"/>
            <a:ext cx="2100262" cy="2359280"/>
          </a:xfrm>
          <a:prstGeom prst="rect">
            <a:avLst/>
          </a:prstGeom>
        </p:spPr>
      </p:pic>
    </p:spTree>
    <p:extLst>
      <p:ext uri="{BB962C8B-B14F-4D97-AF65-F5344CB8AC3E}">
        <p14:creationId xmlns:p14="http://schemas.microsoft.com/office/powerpoint/2010/main" val="1033356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down)">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3047" y="195262"/>
            <a:ext cx="8596668" cy="673290"/>
          </a:xfrm>
        </p:spPr>
        <p:txBody>
          <a:bodyPr/>
          <a:lstStyle/>
          <a:p>
            <a:r>
              <a:rPr lang="es-ES_tradnl" dirty="0">
                <a:latin typeface="Arial" panose="020B0604020202020204" pitchFamily="34" charset="0"/>
                <a:cs typeface="Arial" panose="020B0604020202020204" pitchFamily="34" charset="0"/>
              </a:rPr>
              <a:t>PROPUESTA DE ACTIVIDADES</a:t>
            </a:r>
            <a:endParaRPr lang="es-EC" dirty="0">
              <a:latin typeface="Arial" panose="020B0604020202020204" pitchFamily="34" charset="0"/>
              <a:cs typeface="Arial" panose="020B060402020202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585013496"/>
              </p:ext>
            </p:extLst>
          </p:nvPr>
        </p:nvGraphicFramePr>
        <p:xfrm>
          <a:off x="735816" y="1014415"/>
          <a:ext cx="9927351" cy="4170767"/>
        </p:xfrm>
        <a:graphic>
          <a:graphicData uri="http://schemas.openxmlformats.org/drawingml/2006/table">
            <a:tbl>
              <a:tblPr firstRow="1" firstCol="1" bandRow="1">
                <a:tableStyleId>{22838BEF-8BB2-4498-84A7-C5851F593DF1}</a:tableStyleId>
              </a:tblPr>
              <a:tblGrid>
                <a:gridCol w="1414619"/>
                <a:gridCol w="1537229"/>
                <a:gridCol w="1182741"/>
                <a:gridCol w="1300348"/>
                <a:gridCol w="1654837"/>
                <a:gridCol w="1301182"/>
                <a:gridCol w="1536395"/>
              </a:tblGrid>
              <a:tr h="895311">
                <a:tc>
                  <a:txBody>
                    <a:bodyPr/>
                    <a:lstStyle/>
                    <a:p>
                      <a:pPr algn="just">
                        <a:lnSpc>
                          <a:spcPct val="107000"/>
                        </a:lnSpc>
                        <a:spcAft>
                          <a:spcPts val="800"/>
                        </a:spcAft>
                      </a:pPr>
                      <a:r>
                        <a:rPr lang="es-ES" sz="1100" dirty="0">
                          <a:effectLst/>
                        </a:rPr>
                        <a:t>ÁREA Lúdica </a:t>
                      </a:r>
                      <a:endParaRPr lang="es-EC" sz="1100" dirty="0">
                        <a:effectLst/>
                        <a:latin typeface="Times New Roman" panose="02020603050405020304" pitchFamily="18" charset="0"/>
                        <a:ea typeface="Times New Roman" panose="02020603050405020304" pitchFamily="18" charset="0"/>
                      </a:endParaRPr>
                    </a:p>
                  </a:txBody>
                  <a:tcPr marL="61426" marR="61426" marT="0" marB="0"/>
                </a:tc>
                <a:tc>
                  <a:txBody>
                    <a:bodyPr/>
                    <a:lstStyle/>
                    <a:p>
                      <a:pPr algn="just">
                        <a:lnSpc>
                          <a:spcPct val="107000"/>
                        </a:lnSpc>
                        <a:spcAft>
                          <a:spcPts val="800"/>
                        </a:spcAft>
                      </a:pPr>
                      <a:r>
                        <a:rPr lang="es-ES" sz="1100">
                          <a:effectLst/>
                        </a:rPr>
                        <a:t>ÁREA Aire Libre </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just">
                        <a:lnSpc>
                          <a:spcPct val="107000"/>
                        </a:lnSpc>
                        <a:spcAft>
                          <a:spcPts val="800"/>
                        </a:spcAft>
                      </a:pPr>
                      <a:r>
                        <a:rPr lang="es-ES" sz="1100">
                          <a:effectLst/>
                        </a:rPr>
                        <a:t>ÁREA Físico Deportiva </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just">
                        <a:lnSpc>
                          <a:spcPct val="107000"/>
                        </a:lnSpc>
                        <a:spcAft>
                          <a:spcPts val="800"/>
                        </a:spcAft>
                      </a:pPr>
                      <a:r>
                        <a:rPr lang="es-ES" sz="1100">
                          <a:effectLst/>
                        </a:rPr>
                        <a:t>ÁREA Artística </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just">
                        <a:lnSpc>
                          <a:spcPct val="107000"/>
                        </a:lnSpc>
                        <a:spcAft>
                          <a:spcPts val="800"/>
                        </a:spcAft>
                      </a:pPr>
                      <a:r>
                        <a:rPr lang="es-ES" sz="1100">
                          <a:effectLst/>
                        </a:rPr>
                        <a:t>ÁREA TÉCNICA</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just">
                        <a:lnSpc>
                          <a:spcPct val="107000"/>
                        </a:lnSpc>
                        <a:spcAft>
                          <a:spcPts val="800"/>
                        </a:spcAft>
                      </a:pPr>
                      <a:r>
                        <a:rPr lang="es-ES" sz="1100">
                          <a:effectLst/>
                        </a:rPr>
                        <a:t>ÁREA Manual </a:t>
                      </a:r>
                      <a:endParaRPr lang="es-EC" sz="1100">
                        <a:effectLst/>
                      </a:endParaRPr>
                    </a:p>
                    <a:p>
                      <a:pPr algn="just">
                        <a:spcAft>
                          <a:spcPts val="0"/>
                        </a:spcAft>
                      </a:pPr>
                      <a:r>
                        <a:rPr lang="es-ES" sz="1100">
                          <a:effectLst/>
                        </a:rPr>
                        <a:t> </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just">
                        <a:lnSpc>
                          <a:spcPct val="107000"/>
                        </a:lnSpc>
                        <a:spcAft>
                          <a:spcPts val="800"/>
                        </a:spcAft>
                      </a:pPr>
                      <a:r>
                        <a:rPr lang="es-ES" sz="1100" dirty="0">
                          <a:effectLst/>
                        </a:rPr>
                        <a:t>ÁREA Acuática </a:t>
                      </a:r>
                      <a:endParaRPr lang="es-EC" sz="1100" dirty="0">
                        <a:effectLst/>
                        <a:latin typeface="Times New Roman" panose="02020603050405020304" pitchFamily="18" charset="0"/>
                        <a:ea typeface="Times New Roman" panose="02020603050405020304" pitchFamily="18" charset="0"/>
                      </a:endParaRPr>
                    </a:p>
                  </a:txBody>
                  <a:tcPr marL="61426" marR="61426" marT="0" marB="0"/>
                </a:tc>
              </a:tr>
              <a:tr h="2033625">
                <a:tc>
                  <a:txBody>
                    <a:bodyPr/>
                    <a:lstStyle/>
                    <a:p>
                      <a:pPr algn="just">
                        <a:spcAft>
                          <a:spcPts val="0"/>
                        </a:spcAft>
                      </a:pPr>
                      <a:r>
                        <a:rPr lang="es-ES" sz="1100">
                          <a:effectLst/>
                        </a:rPr>
                        <a:t>Promueve una serie de emociones orientadas hacia el entretenimiento, la diversión y esparcimiento.</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just">
                        <a:spcAft>
                          <a:spcPts val="0"/>
                        </a:spcAft>
                      </a:pPr>
                      <a:r>
                        <a:rPr lang="es-ES" sz="1100">
                          <a:effectLst/>
                        </a:rPr>
                        <a:t>Generan programación y control</a:t>
                      </a:r>
                      <a:endParaRPr lang="es-EC" sz="1100">
                        <a:effectLst/>
                      </a:endParaRPr>
                    </a:p>
                    <a:p>
                      <a:pPr algn="just">
                        <a:spcAft>
                          <a:spcPts val="0"/>
                        </a:spcAft>
                      </a:pPr>
                      <a:r>
                        <a:rPr lang="es-ES" sz="1100">
                          <a:effectLst/>
                        </a:rPr>
                        <a:t> </a:t>
                      </a:r>
                      <a:endParaRPr lang="es-EC" sz="1100">
                        <a:effectLst/>
                      </a:endParaRPr>
                    </a:p>
                    <a:p>
                      <a:pPr algn="just">
                        <a:spcAft>
                          <a:spcPts val="0"/>
                        </a:spcAft>
                      </a:pPr>
                      <a:r>
                        <a:rPr lang="es-ES" sz="1100">
                          <a:effectLst/>
                        </a:rPr>
                        <a:t>Normas de seguridad</a:t>
                      </a:r>
                      <a:endParaRPr lang="es-EC" sz="1100">
                        <a:effectLst/>
                      </a:endParaRPr>
                    </a:p>
                    <a:p>
                      <a:pPr algn="just">
                        <a:spcAft>
                          <a:spcPts val="0"/>
                        </a:spcAft>
                      </a:pPr>
                      <a:r>
                        <a:rPr lang="es-ES" sz="1100">
                          <a:effectLst/>
                        </a:rPr>
                        <a:t> </a:t>
                      </a:r>
                      <a:endParaRPr lang="es-EC" sz="1100">
                        <a:effectLst/>
                      </a:endParaRPr>
                    </a:p>
                    <a:p>
                      <a:pPr algn="just">
                        <a:spcAft>
                          <a:spcPts val="0"/>
                        </a:spcAft>
                      </a:pPr>
                      <a:r>
                        <a:rPr lang="es-ES" sz="1100">
                          <a:effectLst/>
                        </a:rPr>
                        <a:t>Hábitos de conservación</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just">
                        <a:spcAft>
                          <a:spcPts val="0"/>
                        </a:spcAft>
                      </a:pPr>
                      <a:r>
                        <a:rPr lang="es-ES" sz="1100">
                          <a:effectLst/>
                        </a:rPr>
                        <a:t>Promover la actividad por el gusto participación</a:t>
                      </a:r>
                      <a:endParaRPr lang="es-EC" sz="1100">
                        <a:effectLst/>
                      </a:endParaRPr>
                    </a:p>
                    <a:p>
                      <a:pPr algn="just">
                        <a:spcAft>
                          <a:spcPts val="0"/>
                        </a:spcAft>
                      </a:pPr>
                      <a:r>
                        <a:rPr lang="es-ES" sz="1100">
                          <a:effectLst/>
                        </a:rPr>
                        <a:t> </a:t>
                      </a:r>
                      <a:endParaRPr lang="es-EC" sz="1100">
                        <a:effectLst/>
                      </a:endParaRPr>
                    </a:p>
                    <a:p>
                      <a:pPr algn="just">
                        <a:spcAft>
                          <a:spcPts val="0"/>
                        </a:spcAft>
                      </a:pPr>
                      <a:r>
                        <a:rPr lang="es-ES" sz="1100">
                          <a:effectLst/>
                        </a:rPr>
                        <a:t>Sentido agonístico </a:t>
                      </a:r>
                      <a:endParaRPr lang="es-EC" sz="1100">
                        <a:effectLst/>
                      </a:endParaRPr>
                    </a:p>
                    <a:p>
                      <a:pPr algn="just">
                        <a:spcAft>
                          <a:spcPts val="0"/>
                        </a:spcAft>
                      </a:pPr>
                      <a:r>
                        <a:rPr lang="es-ES" sz="1100">
                          <a:effectLst/>
                        </a:rPr>
                        <a:t> </a:t>
                      </a:r>
                      <a:endParaRPr lang="es-EC" sz="1100">
                        <a:effectLst/>
                      </a:endParaRPr>
                    </a:p>
                    <a:p>
                      <a:pPr algn="just">
                        <a:spcAft>
                          <a:spcPts val="0"/>
                        </a:spcAft>
                      </a:pPr>
                      <a:r>
                        <a:rPr lang="es-ES" sz="1100">
                          <a:effectLst/>
                        </a:rPr>
                        <a:t>El jugar con el otro, y no contra el otro</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just">
                        <a:spcAft>
                          <a:spcPts val="0"/>
                        </a:spcAft>
                      </a:pPr>
                      <a:r>
                        <a:rPr lang="es-ES" sz="1100" dirty="0">
                          <a:effectLst/>
                        </a:rPr>
                        <a:t>Desarrollo de las habilidades escénicas, teatrales o musicales</a:t>
                      </a:r>
                      <a:endParaRPr lang="es-EC" sz="1100" dirty="0">
                        <a:effectLst/>
                        <a:latin typeface="Times New Roman" panose="02020603050405020304" pitchFamily="18" charset="0"/>
                        <a:ea typeface="Times New Roman" panose="02020603050405020304" pitchFamily="18" charset="0"/>
                      </a:endParaRPr>
                    </a:p>
                  </a:txBody>
                  <a:tcPr marL="61426" marR="61426" marT="0" marB="0"/>
                </a:tc>
                <a:tc>
                  <a:txBody>
                    <a:bodyPr/>
                    <a:lstStyle/>
                    <a:p>
                      <a:pPr algn="just">
                        <a:spcAft>
                          <a:spcPts val="0"/>
                        </a:spcAft>
                      </a:pPr>
                      <a:r>
                        <a:rPr lang="es-ES" sz="1100">
                          <a:effectLst/>
                        </a:rPr>
                        <a:t>Mantener vigente a antiguos oficios, con acervo histórico, muchos de ellos en vías de extinción, con beneficios de placer y la satisfacción de participar.</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just">
                        <a:spcAft>
                          <a:spcPts val="0"/>
                        </a:spcAft>
                      </a:pPr>
                      <a:r>
                        <a:rPr lang="es-ES" sz="1100">
                          <a:effectLst/>
                        </a:rPr>
                        <a:t>Son actividades estéticas y físicas, que realizan las personas, estas contribuyen al desarrollo integral.</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just">
                        <a:spcAft>
                          <a:spcPts val="0"/>
                        </a:spcAft>
                      </a:pPr>
                      <a:r>
                        <a:rPr lang="es-ES" sz="1100">
                          <a:effectLst/>
                        </a:rPr>
                        <a:t>Favorecer el correcto y armónico desarrollo motor de los jóvenes.</a:t>
                      </a:r>
                      <a:endParaRPr lang="es-EC" sz="1100">
                        <a:effectLst/>
                      </a:endParaRPr>
                    </a:p>
                    <a:p>
                      <a:pPr algn="just">
                        <a:spcAft>
                          <a:spcPts val="0"/>
                        </a:spcAft>
                      </a:pPr>
                      <a:r>
                        <a:rPr lang="es-ES" sz="1100">
                          <a:effectLst/>
                        </a:rPr>
                        <a:t> </a:t>
                      </a:r>
                      <a:endParaRPr lang="es-EC" sz="1100">
                        <a:effectLst/>
                      </a:endParaRPr>
                    </a:p>
                    <a:p>
                      <a:pPr algn="just">
                        <a:spcAft>
                          <a:spcPts val="0"/>
                        </a:spcAft>
                      </a:pPr>
                      <a:r>
                        <a:rPr lang="es-ES" sz="1100">
                          <a:effectLst/>
                        </a:rPr>
                        <a:t> </a:t>
                      </a:r>
                      <a:endParaRPr lang="es-EC" sz="1100">
                        <a:effectLst/>
                        <a:latin typeface="Times New Roman" panose="02020603050405020304" pitchFamily="18" charset="0"/>
                        <a:ea typeface="Times New Roman" panose="02020603050405020304" pitchFamily="18" charset="0"/>
                      </a:endParaRPr>
                    </a:p>
                  </a:txBody>
                  <a:tcPr marL="61426" marR="61426" marT="0" marB="0"/>
                </a:tc>
              </a:tr>
              <a:tr h="745983">
                <a:tc>
                  <a:txBody>
                    <a:bodyPr/>
                    <a:lstStyle/>
                    <a:p>
                      <a:pPr algn="just">
                        <a:spcAft>
                          <a:spcPts val="0"/>
                        </a:spcAft>
                      </a:pPr>
                      <a:r>
                        <a:rPr lang="es-ES" sz="1100">
                          <a:effectLst/>
                        </a:rPr>
                        <a:t>Grandes juegos</a:t>
                      </a:r>
                      <a:endParaRPr lang="es-EC" sz="1100">
                        <a:effectLst/>
                      </a:endParaRPr>
                    </a:p>
                    <a:p>
                      <a:pPr algn="just">
                        <a:spcAft>
                          <a:spcPts val="0"/>
                        </a:spcAft>
                      </a:pPr>
                      <a:r>
                        <a:rPr lang="es-ES" sz="1100">
                          <a:effectLst/>
                        </a:rPr>
                        <a:t> </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just">
                        <a:spcAft>
                          <a:spcPts val="0"/>
                        </a:spcAft>
                      </a:pPr>
                      <a:r>
                        <a:rPr lang="es-ES" sz="1100">
                          <a:effectLst/>
                        </a:rPr>
                        <a:t>Campamentos</a:t>
                      </a:r>
                      <a:endParaRPr lang="es-EC" sz="1100">
                        <a:effectLst/>
                      </a:endParaRPr>
                    </a:p>
                    <a:p>
                      <a:pPr algn="just">
                        <a:spcAft>
                          <a:spcPts val="0"/>
                        </a:spcAft>
                      </a:pPr>
                      <a:r>
                        <a:rPr lang="es-ES" sz="1100">
                          <a:effectLst/>
                        </a:rPr>
                        <a:t>Ciclismo de montaña</a:t>
                      </a:r>
                      <a:endParaRPr lang="es-EC" sz="1100">
                        <a:effectLst/>
                      </a:endParaRPr>
                    </a:p>
                    <a:p>
                      <a:pPr algn="just">
                        <a:spcAft>
                          <a:spcPts val="0"/>
                        </a:spcAft>
                      </a:pPr>
                      <a:r>
                        <a:rPr lang="es-ES" sz="1100">
                          <a:effectLst/>
                        </a:rPr>
                        <a:t>Excursionismo</a:t>
                      </a:r>
                      <a:endParaRPr lang="es-EC" sz="1100">
                        <a:effectLst/>
                      </a:endParaRPr>
                    </a:p>
                    <a:p>
                      <a:pPr algn="just">
                        <a:spcAft>
                          <a:spcPts val="0"/>
                        </a:spcAft>
                      </a:pPr>
                      <a:r>
                        <a:rPr lang="es-ES" sz="1100">
                          <a:effectLst/>
                        </a:rPr>
                        <a:t>Senderismo</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just">
                        <a:spcAft>
                          <a:spcPts val="0"/>
                        </a:spcAft>
                      </a:pPr>
                      <a:r>
                        <a:rPr lang="es-ES" sz="1100">
                          <a:effectLst/>
                        </a:rPr>
                        <a:t>Atletismo</a:t>
                      </a:r>
                      <a:endParaRPr lang="es-EC" sz="1100">
                        <a:effectLst/>
                      </a:endParaRPr>
                    </a:p>
                    <a:p>
                      <a:pPr algn="just">
                        <a:spcAft>
                          <a:spcPts val="0"/>
                        </a:spcAft>
                      </a:pPr>
                      <a:r>
                        <a:rPr lang="es-ES" sz="1100">
                          <a:effectLst/>
                        </a:rPr>
                        <a:t>Baloncesto</a:t>
                      </a:r>
                      <a:endParaRPr lang="es-EC" sz="1100">
                        <a:effectLst/>
                      </a:endParaRPr>
                    </a:p>
                    <a:p>
                      <a:pPr algn="just">
                        <a:spcAft>
                          <a:spcPts val="0"/>
                        </a:spcAft>
                      </a:pPr>
                      <a:r>
                        <a:rPr lang="es-ES" sz="1100">
                          <a:effectLst/>
                        </a:rPr>
                        <a:t>Fútbol</a:t>
                      </a:r>
                      <a:endParaRPr lang="es-EC" sz="1100">
                        <a:effectLst/>
                      </a:endParaRPr>
                    </a:p>
                    <a:p>
                      <a:pPr algn="just">
                        <a:spcAft>
                          <a:spcPts val="0"/>
                        </a:spcAft>
                      </a:pPr>
                      <a:r>
                        <a:rPr lang="es-ES" sz="1100">
                          <a:effectLst/>
                        </a:rPr>
                        <a:t> </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just">
                        <a:spcAft>
                          <a:spcPts val="0"/>
                        </a:spcAft>
                      </a:pPr>
                      <a:r>
                        <a:rPr lang="es-ES" sz="1100">
                          <a:effectLst/>
                        </a:rPr>
                        <a:t>Danza</a:t>
                      </a:r>
                      <a:endParaRPr lang="es-EC" sz="1100">
                        <a:effectLst/>
                      </a:endParaRPr>
                    </a:p>
                    <a:p>
                      <a:pPr algn="just">
                        <a:spcAft>
                          <a:spcPts val="0"/>
                        </a:spcAft>
                      </a:pPr>
                      <a:r>
                        <a:rPr lang="es-ES" sz="1100">
                          <a:effectLst/>
                        </a:rPr>
                        <a:t>Teatro</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just">
                        <a:spcAft>
                          <a:spcPts val="0"/>
                        </a:spcAft>
                      </a:pPr>
                      <a:r>
                        <a:rPr lang="es-ES" sz="1100">
                          <a:effectLst/>
                        </a:rPr>
                        <a:t>Electricidad</a:t>
                      </a:r>
                      <a:endParaRPr lang="es-EC" sz="1100">
                        <a:effectLst/>
                      </a:endParaRPr>
                    </a:p>
                    <a:p>
                      <a:pPr algn="just">
                        <a:spcAft>
                          <a:spcPts val="0"/>
                        </a:spcAft>
                      </a:pPr>
                      <a:r>
                        <a:rPr lang="es-ES" sz="1100">
                          <a:effectLst/>
                        </a:rPr>
                        <a:t>Jardinería</a:t>
                      </a:r>
                      <a:endParaRPr lang="es-EC" sz="1100">
                        <a:effectLst/>
                      </a:endParaRPr>
                    </a:p>
                    <a:p>
                      <a:pPr algn="just">
                        <a:spcAft>
                          <a:spcPts val="0"/>
                        </a:spcAft>
                      </a:pPr>
                      <a:r>
                        <a:rPr lang="es-ES" sz="1100">
                          <a:effectLst/>
                        </a:rPr>
                        <a:t> </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just">
                        <a:spcAft>
                          <a:spcPts val="0"/>
                        </a:spcAft>
                      </a:pPr>
                      <a:r>
                        <a:rPr lang="es-ES" sz="1100">
                          <a:effectLst/>
                        </a:rPr>
                        <a:t>Escultura en diversos elementos.</a:t>
                      </a:r>
                      <a:endParaRPr lang="es-EC" sz="1100">
                        <a:effectLst/>
                      </a:endParaRPr>
                    </a:p>
                    <a:p>
                      <a:pPr algn="just">
                        <a:spcAft>
                          <a:spcPts val="0"/>
                        </a:spcAft>
                      </a:pPr>
                      <a:r>
                        <a:rPr lang="es-ES" sz="1100">
                          <a:effectLst/>
                        </a:rPr>
                        <a:t> </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just">
                        <a:spcAft>
                          <a:spcPts val="0"/>
                        </a:spcAft>
                      </a:pPr>
                      <a:r>
                        <a:rPr lang="es-ES" sz="1100">
                          <a:effectLst/>
                        </a:rPr>
                        <a:t>Natación recreativa</a:t>
                      </a:r>
                      <a:endParaRPr lang="es-EC" sz="1100">
                        <a:effectLst/>
                        <a:latin typeface="Times New Roman" panose="02020603050405020304" pitchFamily="18" charset="0"/>
                        <a:ea typeface="Times New Roman" panose="02020603050405020304" pitchFamily="18" charset="0"/>
                      </a:endParaRPr>
                    </a:p>
                  </a:txBody>
                  <a:tcPr marL="61426" marR="61426" marT="0" marB="0"/>
                </a:tc>
              </a:tr>
              <a:tr h="247924">
                <a:tc>
                  <a:txBody>
                    <a:bodyPr/>
                    <a:lstStyle/>
                    <a:p>
                      <a:pPr algn="ctr">
                        <a:spcAft>
                          <a:spcPts val="0"/>
                        </a:spcAft>
                      </a:pPr>
                      <a:r>
                        <a:rPr lang="es-ES" sz="1100">
                          <a:effectLst/>
                        </a:rPr>
                        <a:t>Lunes</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ctr">
                        <a:spcAft>
                          <a:spcPts val="0"/>
                        </a:spcAft>
                      </a:pPr>
                      <a:r>
                        <a:rPr lang="es-ES" sz="1100">
                          <a:effectLst/>
                        </a:rPr>
                        <a:t>Martes</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ctr">
                        <a:spcAft>
                          <a:spcPts val="0"/>
                        </a:spcAft>
                      </a:pPr>
                      <a:r>
                        <a:rPr lang="es-ES" sz="1100">
                          <a:effectLst/>
                        </a:rPr>
                        <a:t>Miércoles</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ctr">
                        <a:spcAft>
                          <a:spcPts val="0"/>
                        </a:spcAft>
                      </a:pPr>
                      <a:r>
                        <a:rPr lang="es-ES" sz="1100">
                          <a:effectLst/>
                        </a:rPr>
                        <a:t>Jueves</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ctr">
                        <a:spcAft>
                          <a:spcPts val="0"/>
                        </a:spcAft>
                      </a:pPr>
                      <a:r>
                        <a:rPr lang="es-ES" sz="1100">
                          <a:effectLst/>
                        </a:rPr>
                        <a:t>Viernes</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ctr">
                        <a:spcAft>
                          <a:spcPts val="0"/>
                        </a:spcAft>
                      </a:pPr>
                      <a:r>
                        <a:rPr lang="es-ES" sz="1100">
                          <a:effectLst/>
                        </a:rPr>
                        <a:t>Lunes</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ctr">
                        <a:spcAft>
                          <a:spcPts val="0"/>
                        </a:spcAft>
                      </a:pPr>
                      <a:r>
                        <a:rPr lang="es-ES" sz="1100">
                          <a:effectLst/>
                        </a:rPr>
                        <a:t>Martes</a:t>
                      </a:r>
                      <a:endParaRPr lang="es-EC" sz="1100">
                        <a:effectLst/>
                        <a:latin typeface="Times New Roman" panose="02020603050405020304" pitchFamily="18" charset="0"/>
                        <a:ea typeface="Times New Roman" panose="02020603050405020304" pitchFamily="18" charset="0"/>
                      </a:endParaRPr>
                    </a:p>
                  </a:txBody>
                  <a:tcPr marL="61426" marR="61426" marT="0" marB="0"/>
                </a:tc>
              </a:tr>
              <a:tr h="247924">
                <a:tc>
                  <a:txBody>
                    <a:bodyPr/>
                    <a:lstStyle/>
                    <a:p>
                      <a:pPr algn="ctr">
                        <a:spcAft>
                          <a:spcPts val="0"/>
                        </a:spcAft>
                      </a:pPr>
                      <a:r>
                        <a:rPr lang="es-ES" sz="1100">
                          <a:effectLst/>
                        </a:rPr>
                        <a:t>10-11</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ctr">
                        <a:spcAft>
                          <a:spcPts val="0"/>
                        </a:spcAft>
                      </a:pPr>
                      <a:r>
                        <a:rPr lang="es-ES" sz="1100">
                          <a:effectLst/>
                        </a:rPr>
                        <a:t>10-11</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ctr">
                        <a:spcAft>
                          <a:spcPts val="0"/>
                        </a:spcAft>
                      </a:pPr>
                      <a:r>
                        <a:rPr lang="es-ES" sz="1100">
                          <a:effectLst/>
                        </a:rPr>
                        <a:t>10-11</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ctr">
                        <a:spcAft>
                          <a:spcPts val="0"/>
                        </a:spcAft>
                      </a:pPr>
                      <a:r>
                        <a:rPr lang="es-ES" sz="1100" dirty="0">
                          <a:effectLst/>
                        </a:rPr>
                        <a:t>10-12</a:t>
                      </a:r>
                      <a:endParaRPr lang="es-EC" sz="1100" dirty="0">
                        <a:effectLst/>
                        <a:latin typeface="Times New Roman" panose="02020603050405020304" pitchFamily="18" charset="0"/>
                        <a:ea typeface="Times New Roman" panose="02020603050405020304" pitchFamily="18" charset="0"/>
                      </a:endParaRPr>
                    </a:p>
                  </a:txBody>
                  <a:tcPr marL="61426" marR="61426" marT="0" marB="0"/>
                </a:tc>
                <a:tc>
                  <a:txBody>
                    <a:bodyPr/>
                    <a:lstStyle/>
                    <a:p>
                      <a:pPr algn="ctr">
                        <a:spcAft>
                          <a:spcPts val="0"/>
                        </a:spcAft>
                      </a:pPr>
                      <a:r>
                        <a:rPr lang="es-ES" sz="1100">
                          <a:effectLst/>
                        </a:rPr>
                        <a:t>10-12</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ctr">
                        <a:spcAft>
                          <a:spcPts val="0"/>
                        </a:spcAft>
                      </a:pPr>
                      <a:r>
                        <a:rPr lang="es-ES" sz="1100">
                          <a:effectLst/>
                        </a:rPr>
                        <a:t>11-12</a:t>
                      </a:r>
                      <a:endParaRPr lang="es-EC" sz="1100">
                        <a:effectLst/>
                        <a:latin typeface="Times New Roman" panose="02020603050405020304" pitchFamily="18" charset="0"/>
                        <a:ea typeface="Times New Roman" panose="02020603050405020304" pitchFamily="18" charset="0"/>
                      </a:endParaRPr>
                    </a:p>
                  </a:txBody>
                  <a:tcPr marL="61426" marR="61426" marT="0" marB="0"/>
                </a:tc>
                <a:tc>
                  <a:txBody>
                    <a:bodyPr/>
                    <a:lstStyle/>
                    <a:p>
                      <a:pPr algn="ctr">
                        <a:spcAft>
                          <a:spcPts val="0"/>
                        </a:spcAft>
                      </a:pPr>
                      <a:r>
                        <a:rPr lang="es-ES" sz="1100" dirty="0">
                          <a:effectLst/>
                        </a:rPr>
                        <a:t>11-12</a:t>
                      </a:r>
                      <a:endParaRPr lang="es-EC" sz="1100" dirty="0">
                        <a:effectLst/>
                        <a:latin typeface="Times New Roman" panose="02020603050405020304" pitchFamily="18" charset="0"/>
                        <a:ea typeface="Times New Roman" panose="02020603050405020304" pitchFamily="18" charset="0"/>
                      </a:endParaRPr>
                    </a:p>
                  </a:txBody>
                  <a:tcPr marL="61426" marR="61426" marT="0" marB="0"/>
                </a:tc>
              </a:tr>
            </a:tbl>
          </a:graphicData>
        </a:graphic>
      </p:graphicFrame>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4032" y="5386388"/>
            <a:ext cx="1975104" cy="1471612"/>
          </a:xfrm>
          <a:prstGeom prst="rect">
            <a:avLst/>
          </a:prstGeom>
        </p:spPr>
      </p:pic>
    </p:spTree>
    <p:extLst>
      <p:ext uri="{BB962C8B-B14F-4D97-AF65-F5344CB8AC3E}">
        <p14:creationId xmlns:p14="http://schemas.microsoft.com/office/powerpoint/2010/main" val="2502021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16983" t="11327" r="20206" b="22461"/>
          <a:stretch/>
        </p:blipFill>
        <p:spPr>
          <a:xfrm>
            <a:off x="0" y="0"/>
            <a:ext cx="12192000" cy="6858000"/>
          </a:xfrm>
          <a:prstGeom prst="rect">
            <a:avLst/>
          </a:prstGeom>
        </p:spPr>
      </p:pic>
    </p:spTree>
    <p:extLst>
      <p:ext uri="{BB962C8B-B14F-4D97-AF65-F5344CB8AC3E}">
        <p14:creationId xmlns:p14="http://schemas.microsoft.com/office/powerpoint/2010/main" val="25428258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31126" y="2786130"/>
            <a:ext cx="8596668" cy="1320800"/>
          </a:xfrm>
        </p:spPr>
        <p:txBody>
          <a:bodyPr>
            <a:normAutofit/>
          </a:bodyPr>
          <a:lstStyle/>
          <a:p>
            <a:pPr algn="ctr"/>
            <a:r>
              <a:rPr lang="es-EC" sz="5400" dirty="0" smtClean="0"/>
              <a:t>CAPITULO I</a:t>
            </a:r>
            <a:endParaRPr lang="es-EC" sz="5400" dirty="0"/>
          </a:p>
        </p:txBody>
      </p:sp>
    </p:spTree>
    <p:extLst>
      <p:ext uri="{BB962C8B-B14F-4D97-AF65-F5344CB8AC3E}">
        <p14:creationId xmlns:p14="http://schemas.microsoft.com/office/powerpoint/2010/main" val="968044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7203" t="9961" r="20315" b="14453"/>
          <a:stretch/>
        </p:blipFill>
        <p:spPr>
          <a:xfrm>
            <a:off x="0" y="0"/>
            <a:ext cx="12192000" cy="6858000"/>
          </a:xfrm>
          <a:prstGeom prst="rect">
            <a:avLst/>
          </a:prstGeom>
        </p:spPr>
      </p:pic>
    </p:spTree>
    <p:extLst>
      <p:ext uri="{BB962C8B-B14F-4D97-AF65-F5344CB8AC3E}">
        <p14:creationId xmlns:p14="http://schemas.microsoft.com/office/powerpoint/2010/main" val="35444885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7203" t="10156" r="20534" b="36133"/>
          <a:stretch/>
        </p:blipFill>
        <p:spPr>
          <a:xfrm>
            <a:off x="0" y="0"/>
            <a:ext cx="12192000" cy="6729413"/>
          </a:xfrm>
          <a:prstGeom prst="rect">
            <a:avLst/>
          </a:prstGeom>
        </p:spPr>
      </p:pic>
    </p:spTree>
    <p:extLst>
      <p:ext uri="{BB962C8B-B14F-4D97-AF65-F5344CB8AC3E}">
        <p14:creationId xmlns:p14="http://schemas.microsoft.com/office/powerpoint/2010/main" val="12549527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7203" t="12501" r="20205" b="16797"/>
          <a:stretch/>
        </p:blipFill>
        <p:spPr>
          <a:xfrm>
            <a:off x="0" y="0"/>
            <a:ext cx="12192000" cy="6858000"/>
          </a:xfrm>
          <a:prstGeom prst="rect">
            <a:avLst/>
          </a:prstGeom>
        </p:spPr>
      </p:pic>
    </p:spTree>
    <p:extLst>
      <p:ext uri="{BB962C8B-B14F-4D97-AF65-F5344CB8AC3E}">
        <p14:creationId xmlns:p14="http://schemas.microsoft.com/office/powerpoint/2010/main" val="18773265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7203" t="9961" r="20534" b="14648"/>
          <a:stretch/>
        </p:blipFill>
        <p:spPr>
          <a:xfrm>
            <a:off x="0" y="0"/>
            <a:ext cx="12192000" cy="6858000"/>
          </a:xfrm>
          <a:prstGeom prst="rect">
            <a:avLst/>
          </a:prstGeom>
        </p:spPr>
      </p:pic>
    </p:spTree>
    <p:extLst>
      <p:ext uri="{BB962C8B-B14F-4D97-AF65-F5344CB8AC3E}">
        <p14:creationId xmlns:p14="http://schemas.microsoft.com/office/powerpoint/2010/main" val="39628727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17423" t="10938" r="20644" b="13867"/>
          <a:stretch/>
        </p:blipFill>
        <p:spPr>
          <a:xfrm>
            <a:off x="0" y="0"/>
            <a:ext cx="12192000" cy="6858000"/>
          </a:xfrm>
          <a:prstGeom prst="rect">
            <a:avLst/>
          </a:prstGeom>
        </p:spPr>
      </p:pic>
    </p:spTree>
    <p:extLst>
      <p:ext uri="{BB962C8B-B14F-4D97-AF65-F5344CB8AC3E}">
        <p14:creationId xmlns:p14="http://schemas.microsoft.com/office/powerpoint/2010/main" val="38563608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7313" t="11719" r="20534" b="12694"/>
          <a:stretch/>
        </p:blipFill>
        <p:spPr>
          <a:xfrm>
            <a:off x="0" y="0"/>
            <a:ext cx="12192000" cy="6858000"/>
          </a:xfrm>
          <a:prstGeom prst="rect">
            <a:avLst/>
          </a:prstGeom>
        </p:spPr>
      </p:pic>
    </p:spTree>
    <p:extLst>
      <p:ext uri="{BB962C8B-B14F-4D97-AF65-F5344CB8AC3E}">
        <p14:creationId xmlns:p14="http://schemas.microsoft.com/office/powerpoint/2010/main" val="9652891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7203" t="30664" r="20424" b="27734"/>
          <a:stretch/>
        </p:blipFill>
        <p:spPr>
          <a:xfrm>
            <a:off x="0" y="185738"/>
            <a:ext cx="12192000" cy="6457950"/>
          </a:xfrm>
          <a:prstGeom prst="rect">
            <a:avLst/>
          </a:prstGeom>
        </p:spPr>
      </p:pic>
    </p:spTree>
    <p:extLst>
      <p:ext uri="{BB962C8B-B14F-4D97-AF65-F5344CB8AC3E}">
        <p14:creationId xmlns:p14="http://schemas.microsoft.com/office/powerpoint/2010/main" val="35857913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286375" cy="338328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0688" y="629603"/>
            <a:ext cx="6486526" cy="3081338"/>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987" y="4038600"/>
            <a:ext cx="9972675" cy="2181225"/>
          </a:xfrm>
          <a:prstGeom prst="rect">
            <a:avLst/>
          </a:prstGeom>
        </p:spPr>
      </p:pic>
    </p:spTree>
    <p:extLst>
      <p:ext uri="{BB962C8B-B14F-4D97-AF65-F5344CB8AC3E}">
        <p14:creationId xmlns:p14="http://schemas.microsoft.com/office/powerpoint/2010/main" val="2701861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28674" y="1614488"/>
            <a:ext cx="1421607" cy="29860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3800" dirty="0" smtClean="0">
                <a:latin typeface="Arial" panose="020B0604020202020204" pitchFamily="34" charset="0"/>
                <a:cs typeface="Arial" panose="020B0604020202020204" pitchFamily="34" charset="0"/>
              </a:rPr>
              <a:t>G</a:t>
            </a:r>
            <a:endParaRPr lang="es-EC" sz="13800" dirty="0">
              <a:latin typeface="Arial" panose="020B0604020202020204" pitchFamily="34" charset="0"/>
              <a:cs typeface="Arial" panose="020B0604020202020204" pitchFamily="34" charset="0"/>
            </a:endParaRPr>
          </a:p>
        </p:txBody>
      </p:sp>
      <p:sp>
        <p:nvSpPr>
          <p:cNvPr id="5" name="Rectángulo 4"/>
          <p:cNvSpPr/>
          <p:nvPr/>
        </p:nvSpPr>
        <p:spPr>
          <a:xfrm>
            <a:off x="2378869" y="1614488"/>
            <a:ext cx="1259681" cy="29860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3800" dirty="0" smtClean="0">
                <a:latin typeface="Arial" panose="020B0604020202020204" pitchFamily="34" charset="0"/>
                <a:cs typeface="Arial" panose="020B0604020202020204" pitchFamily="34" charset="0"/>
              </a:rPr>
              <a:t>R</a:t>
            </a:r>
            <a:endParaRPr lang="es-EC" sz="13800" dirty="0">
              <a:latin typeface="Arial" panose="020B0604020202020204" pitchFamily="34" charset="0"/>
              <a:cs typeface="Arial" panose="020B0604020202020204" pitchFamily="34" charset="0"/>
            </a:endParaRPr>
          </a:p>
        </p:txBody>
      </p:sp>
      <p:sp>
        <p:nvSpPr>
          <p:cNvPr id="6" name="Rectángulo 5"/>
          <p:cNvSpPr/>
          <p:nvPr/>
        </p:nvSpPr>
        <p:spPr>
          <a:xfrm>
            <a:off x="3871910" y="1614488"/>
            <a:ext cx="1259685" cy="29860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3800" dirty="0">
                <a:latin typeface="Arial" panose="020B0604020202020204" pitchFamily="34" charset="0"/>
                <a:cs typeface="Arial" panose="020B0604020202020204" pitchFamily="34" charset="0"/>
              </a:rPr>
              <a:t>A</a:t>
            </a:r>
          </a:p>
        </p:txBody>
      </p:sp>
      <p:sp>
        <p:nvSpPr>
          <p:cNvPr id="7" name="Rectángulo 6"/>
          <p:cNvSpPr/>
          <p:nvPr/>
        </p:nvSpPr>
        <p:spPr>
          <a:xfrm>
            <a:off x="5364955" y="1614488"/>
            <a:ext cx="1357312" cy="29860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3800" dirty="0">
                <a:latin typeface="Arial" panose="020B0604020202020204" pitchFamily="34" charset="0"/>
                <a:cs typeface="Arial" panose="020B0604020202020204" pitchFamily="34" charset="0"/>
              </a:rPr>
              <a:t>C</a:t>
            </a:r>
          </a:p>
        </p:txBody>
      </p:sp>
      <p:sp>
        <p:nvSpPr>
          <p:cNvPr id="8" name="Rectángulo 7"/>
          <p:cNvSpPr/>
          <p:nvPr/>
        </p:nvSpPr>
        <p:spPr>
          <a:xfrm>
            <a:off x="7015162" y="1614488"/>
            <a:ext cx="1400176" cy="29860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3800" dirty="0">
                <a:latin typeface="Arial" panose="020B0604020202020204" pitchFamily="34" charset="0"/>
                <a:cs typeface="Arial" panose="020B0604020202020204" pitchFamily="34" charset="0"/>
              </a:rPr>
              <a:t>I</a:t>
            </a:r>
          </a:p>
        </p:txBody>
      </p:sp>
      <p:sp>
        <p:nvSpPr>
          <p:cNvPr id="9" name="Rectángulo 8"/>
          <p:cNvSpPr/>
          <p:nvPr/>
        </p:nvSpPr>
        <p:spPr>
          <a:xfrm>
            <a:off x="8648698" y="1614488"/>
            <a:ext cx="1400176" cy="29860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3800" dirty="0">
                <a:latin typeface="Arial" panose="020B0604020202020204" pitchFamily="34" charset="0"/>
                <a:cs typeface="Arial" panose="020B0604020202020204" pitchFamily="34" charset="0"/>
              </a:rPr>
              <a:t>A</a:t>
            </a:r>
          </a:p>
        </p:txBody>
      </p:sp>
      <p:sp>
        <p:nvSpPr>
          <p:cNvPr id="10" name="Rectángulo 9"/>
          <p:cNvSpPr/>
          <p:nvPr/>
        </p:nvSpPr>
        <p:spPr>
          <a:xfrm>
            <a:off x="10177461" y="1614488"/>
            <a:ext cx="1400176" cy="298608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3800" dirty="0">
                <a:latin typeface="Arial" panose="020B0604020202020204" pitchFamily="34" charset="0"/>
                <a:cs typeface="Arial" panose="020B0604020202020204" pitchFamily="34" charset="0"/>
              </a:rPr>
              <a:t>S</a:t>
            </a: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00576"/>
            <a:ext cx="1985963" cy="2143125"/>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9468" y="0"/>
            <a:ext cx="1176337" cy="1599818"/>
          </a:xfrm>
          <a:prstGeom prst="rect">
            <a:avLst/>
          </a:prstGeom>
        </p:spPr>
      </p:pic>
    </p:spTree>
    <p:extLst>
      <p:ext uri="{BB962C8B-B14F-4D97-AF65-F5344CB8AC3E}">
        <p14:creationId xmlns:p14="http://schemas.microsoft.com/office/powerpoint/2010/main" val="1414340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0" fill="hold"/>
                                        <p:tgtEl>
                                          <p:spTgt spid="5"/>
                                        </p:tgtEl>
                                        <p:attrNameLst>
                                          <p:attrName>ppt_w</p:attrName>
                                        </p:attrNameLst>
                                      </p:cBhvr>
                                      <p:tavLst>
                                        <p:tav tm="0" fmla="#ppt_w*sin(2.5*pi*$)">
                                          <p:val>
                                            <p:fltVal val="0"/>
                                          </p:val>
                                        </p:tav>
                                        <p:tav tm="100000">
                                          <p:val>
                                            <p:fltVal val="1"/>
                                          </p:val>
                                        </p:tav>
                                      </p:tavLst>
                                    </p:anim>
                                    <p:anim calcmode="lin" valueType="num">
                                      <p:cBhvr>
                                        <p:cTn id="20" dur="5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800" decel="100000"/>
                                        <p:tgtEl>
                                          <p:spTgt spid="7"/>
                                        </p:tgtEl>
                                      </p:cBhvr>
                                    </p:animEffect>
                                    <p:anim calcmode="lin" valueType="num">
                                      <p:cBhvr>
                                        <p:cTn id="44" dur="800" decel="100000" fill="hold"/>
                                        <p:tgtEl>
                                          <p:spTgt spid="7"/>
                                        </p:tgtEl>
                                        <p:attrNameLst>
                                          <p:attrName>style.rotation</p:attrName>
                                        </p:attrNameLst>
                                      </p:cBhvr>
                                      <p:tavLst>
                                        <p:tav tm="0">
                                          <p:val>
                                            <p:fltVal val="-90"/>
                                          </p:val>
                                        </p:tav>
                                        <p:tav tm="100000">
                                          <p:val>
                                            <p:fltVal val="0"/>
                                          </p:val>
                                        </p:tav>
                                      </p:tavLst>
                                    </p:anim>
                                    <p:anim calcmode="lin" valueType="num">
                                      <p:cBhvr>
                                        <p:cTn id="45" dur="800" decel="100000" fill="hold"/>
                                        <p:tgtEl>
                                          <p:spTgt spid="7"/>
                                        </p:tgtEl>
                                        <p:attrNameLst>
                                          <p:attrName>ppt_x</p:attrName>
                                        </p:attrNameLst>
                                      </p:cBhvr>
                                      <p:tavLst>
                                        <p:tav tm="0">
                                          <p:val>
                                            <p:strVal val="#ppt_x+0.4"/>
                                          </p:val>
                                        </p:tav>
                                        <p:tav tm="100000">
                                          <p:val>
                                            <p:strVal val="#ppt_x-0.05"/>
                                          </p:val>
                                        </p:tav>
                                      </p:tavLst>
                                    </p:anim>
                                    <p:anim calcmode="lin" valueType="num">
                                      <p:cBhvr>
                                        <p:cTn id="46" dur="800" decel="100000" fill="hold"/>
                                        <p:tgtEl>
                                          <p:spTgt spid="7"/>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6" presetClass="entr" presetSubtype="0" fill="hold" grpId="0" nodeType="clickEffect">
                                  <p:stCondLst>
                                    <p:cond delay="0"/>
                                  </p:stCondLst>
                                  <p:iterate type="lt">
                                    <p:tmPct val="10000"/>
                                  </p:iterate>
                                  <p:childTnLst>
                                    <p:set>
                                      <p:cBhvr>
                                        <p:cTn id="52" dur="1" fill="hold">
                                          <p:stCondLst>
                                            <p:cond delay="0"/>
                                          </p:stCondLst>
                                        </p:cTn>
                                        <p:tgtEl>
                                          <p:spTgt spid="8"/>
                                        </p:tgtEl>
                                        <p:attrNameLst>
                                          <p:attrName>style.visibility</p:attrName>
                                        </p:attrNameLst>
                                      </p:cBhvr>
                                      <p:to>
                                        <p:strVal val="visible"/>
                                      </p:to>
                                    </p:set>
                                    <p:anim by="(-#ppt_w*2)" calcmode="lin" valueType="num">
                                      <p:cBhvr rctx="PPT">
                                        <p:cTn id="53" dur="500" autoRev="1" fill="hold">
                                          <p:stCondLst>
                                            <p:cond delay="0"/>
                                          </p:stCondLst>
                                        </p:cTn>
                                        <p:tgtEl>
                                          <p:spTgt spid="8"/>
                                        </p:tgtEl>
                                        <p:attrNameLst>
                                          <p:attrName>ppt_w</p:attrName>
                                        </p:attrNameLst>
                                      </p:cBhvr>
                                    </p:anim>
                                    <p:anim by="(#ppt_w*0.50)" calcmode="lin" valueType="num">
                                      <p:cBhvr>
                                        <p:cTn id="54" dur="500" decel="50000" autoRev="1" fill="hold">
                                          <p:stCondLst>
                                            <p:cond delay="0"/>
                                          </p:stCondLst>
                                        </p:cTn>
                                        <p:tgtEl>
                                          <p:spTgt spid="8"/>
                                        </p:tgtEl>
                                        <p:attrNameLst>
                                          <p:attrName>ppt_x</p:attrName>
                                        </p:attrNameLst>
                                      </p:cBhvr>
                                    </p:anim>
                                    <p:anim from="(-#ppt_h/2)" to="(#ppt_y)" calcmode="lin" valueType="num">
                                      <p:cBhvr>
                                        <p:cTn id="55" dur="1000" fill="hold">
                                          <p:stCondLst>
                                            <p:cond delay="0"/>
                                          </p:stCondLst>
                                        </p:cTn>
                                        <p:tgtEl>
                                          <p:spTgt spid="8"/>
                                        </p:tgtEl>
                                        <p:attrNameLst>
                                          <p:attrName>ppt_y</p:attrName>
                                        </p:attrNameLst>
                                      </p:cBhvr>
                                    </p:anim>
                                    <p:animRot by="21600000">
                                      <p:cBhvr>
                                        <p:cTn id="56" dur="1000" fill="hold">
                                          <p:stCondLst>
                                            <p:cond delay="0"/>
                                          </p:stCondLst>
                                        </p:cTn>
                                        <p:tgtEl>
                                          <p:spTgt spid="8"/>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80">
                                          <p:stCondLst>
                                            <p:cond delay="0"/>
                                          </p:stCondLst>
                                        </p:cTn>
                                        <p:tgtEl>
                                          <p:spTgt spid="9"/>
                                        </p:tgtEl>
                                      </p:cBhvr>
                                    </p:animEffect>
                                    <p:anim calcmode="lin" valueType="num">
                                      <p:cBhvr>
                                        <p:cTn id="6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7" dur="26">
                                          <p:stCondLst>
                                            <p:cond delay="650"/>
                                          </p:stCondLst>
                                        </p:cTn>
                                        <p:tgtEl>
                                          <p:spTgt spid="9"/>
                                        </p:tgtEl>
                                      </p:cBhvr>
                                      <p:to x="100000" y="60000"/>
                                    </p:animScale>
                                    <p:animScale>
                                      <p:cBhvr>
                                        <p:cTn id="68" dur="166" decel="50000">
                                          <p:stCondLst>
                                            <p:cond delay="676"/>
                                          </p:stCondLst>
                                        </p:cTn>
                                        <p:tgtEl>
                                          <p:spTgt spid="9"/>
                                        </p:tgtEl>
                                      </p:cBhvr>
                                      <p:to x="100000" y="100000"/>
                                    </p:animScale>
                                    <p:animScale>
                                      <p:cBhvr>
                                        <p:cTn id="69" dur="26">
                                          <p:stCondLst>
                                            <p:cond delay="1312"/>
                                          </p:stCondLst>
                                        </p:cTn>
                                        <p:tgtEl>
                                          <p:spTgt spid="9"/>
                                        </p:tgtEl>
                                      </p:cBhvr>
                                      <p:to x="100000" y="80000"/>
                                    </p:animScale>
                                    <p:animScale>
                                      <p:cBhvr>
                                        <p:cTn id="70" dur="166" decel="50000">
                                          <p:stCondLst>
                                            <p:cond delay="1338"/>
                                          </p:stCondLst>
                                        </p:cTn>
                                        <p:tgtEl>
                                          <p:spTgt spid="9"/>
                                        </p:tgtEl>
                                      </p:cBhvr>
                                      <p:to x="100000" y="100000"/>
                                    </p:animScale>
                                    <p:animScale>
                                      <p:cBhvr>
                                        <p:cTn id="71" dur="26">
                                          <p:stCondLst>
                                            <p:cond delay="1642"/>
                                          </p:stCondLst>
                                        </p:cTn>
                                        <p:tgtEl>
                                          <p:spTgt spid="9"/>
                                        </p:tgtEl>
                                      </p:cBhvr>
                                      <p:to x="100000" y="90000"/>
                                    </p:animScale>
                                    <p:animScale>
                                      <p:cBhvr>
                                        <p:cTn id="72" dur="166" decel="50000">
                                          <p:stCondLst>
                                            <p:cond delay="1668"/>
                                          </p:stCondLst>
                                        </p:cTn>
                                        <p:tgtEl>
                                          <p:spTgt spid="9"/>
                                        </p:tgtEl>
                                      </p:cBhvr>
                                      <p:to x="100000" y="100000"/>
                                    </p:animScale>
                                    <p:animScale>
                                      <p:cBhvr>
                                        <p:cTn id="73" dur="26">
                                          <p:stCondLst>
                                            <p:cond delay="1808"/>
                                          </p:stCondLst>
                                        </p:cTn>
                                        <p:tgtEl>
                                          <p:spTgt spid="9"/>
                                        </p:tgtEl>
                                      </p:cBhvr>
                                      <p:to x="100000" y="95000"/>
                                    </p:animScale>
                                    <p:animScale>
                                      <p:cBhvr>
                                        <p:cTn id="74" dur="166" decel="50000">
                                          <p:stCondLst>
                                            <p:cond delay="1834"/>
                                          </p:stCondLst>
                                        </p:cTn>
                                        <p:tgtEl>
                                          <p:spTgt spid="9"/>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19" presetClass="entr" presetSubtype="1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5000" fill="hold"/>
                                        <p:tgtEl>
                                          <p:spTgt spid="10"/>
                                        </p:tgtEl>
                                        <p:attrNameLst>
                                          <p:attrName>ppt_w</p:attrName>
                                        </p:attrNameLst>
                                      </p:cBhvr>
                                      <p:tavLst>
                                        <p:tav tm="0" fmla="#ppt_w*sin(2.5*pi*$)">
                                          <p:val>
                                            <p:fltVal val="0"/>
                                          </p:val>
                                        </p:tav>
                                        <p:tav tm="100000">
                                          <p:val>
                                            <p:fltVal val="1"/>
                                          </p:val>
                                        </p:tav>
                                      </p:tavLst>
                                    </p:anim>
                                    <p:anim calcmode="lin" valueType="num">
                                      <p:cBhvr>
                                        <p:cTn id="80" dur="5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17" presetClass="entr" presetSubtype="10" fill="hold" nodeType="clickEffect">
                                  <p:stCondLst>
                                    <p:cond delay="0"/>
                                  </p:stCondLst>
                                  <p:childTnLst>
                                    <p:set>
                                      <p:cBhvr>
                                        <p:cTn id="84" dur="1" fill="hold">
                                          <p:stCondLst>
                                            <p:cond delay="0"/>
                                          </p:stCondLst>
                                        </p:cTn>
                                        <p:tgtEl>
                                          <p:spTgt spid="2"/>
                                        </p:tgtEl>
                                        <p:attrNameLst>
                                          <p:attrName>style.visibility</p:attrName>
                                        </p:attrNameLst>
                                      </p:cBhvr>
                                      <p:to>
                                        <p:strVal val="visible"/>
                                      </p:to>
                                    </p:set>
                                    <p:anim calcmode="lin" valueType="num">
                                      <p:cBhvr>
                                        <p:cTn id="85" dur="500" fill="hold"/>
                                        <p:tgtEl>
                                          <p:spTgt spid="2"/>
                                        </p:tgtEl>
                                        <p:attrNameLst>
                                          <p:attrName>ppt_w</p:attrName>
                                        </p:attrNameLst>
                                      </p:cBhvr>
                                      <p:tavLst>
                                        <p:tav tm="0">
                                          <p:val>
                                            <p:fltVal val="0"/>
                                          </p:val>
                                        </p:tav>
                                        <p:tav tm="100000">
                                          <p:val>
                                            <p:strVal val="#ppt_w"/>
                                          </p:val>
                                        </p:tav>
                                      </p:tavLst>
                                    </p:anim>
                                    <p:anim calcmode="lin" valueType="num">
                                      <p:cBhvr>
                                        <p:cTn id="86"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28" presetClass="entr" presetSubtype="0" fill="hold" nodeType="clickEffect">
                                  <p:stCondLst>
                                    <p:cond delay="0"/>
                                  </p:stCondLst>
                                  <p:childTnLst>
                                    <p:set>
                                      <p:cBhvr>
                                        <p:cTn id="90" dur="1" fill="hold">
                                          <p:stCondLst>
                                            <p:cond delay="0"/>
                                          </p:stCondLst>
                                        </p:cTn>
                                        <p:tgtEl>
                                          <p:spTgt spid="3"/>
                                        </p:tgtEl>
                                        <p:attrNameLst>
                                          <p:attrName>style.visibility</p:attrName>
                                        </p:attrNameLst>
                                      </p:cBhvr>
                                      <p:to>
                                        <p:strVal val="visible"/>
                                      </p:to>
                                    </p:set>
                                    <p:anim calcmode="lin" valueType="num">
                                      <p:cBhvr>
                                        <p:cTn id="91" dur="15000" fill="hold"/>
                                        <p:tgtEl>
                                          <p:spTgt spid="3"/>
                                        </p:tgtEl>
                                        <p:attrNameLst>
                                          <p:attrName>ppt_x</p:attrName>
                                        </p:attrNameLst>
                                      </p:cBhvr>
                                      <p:tavLst>
                                        <p:tav tm="0">
                                          <p:val>
                                            <p:strVal val="#ppt_x"/>
                                          </p:val>
                                        </p:tav>
                                        <p:tav tm="100000">
                                          <p:val>
                                            <p:strVal val="#ppt_x"/>
                                          </p:val>
                                        </p:tav>
                                      </p:tavLst>
                                    </p:anim>
                                    <p:anim calcmode="lin" valueType="num">
                                      <p:cBhvr>
                                        <p:cTn id="92" dur="15000" fill="hold"/>
                                        <p:tgtEl>
                                          <p:spTgt spid="3"/>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514065"/>
            <a:ext cx="8596668" cy="562377"/>
          </a:xfrm>
        </p:spPr>
        <p:txBody>
          <a:bodyPr>
            <a:noAutofit/>
          </a:bodyPr>
          <a:lstStyle/>
          <a:p>
            <a:pPr lvl="1" algn="ctr" defTabSz="457200" rtl="0">
              <a:spcBef>
                <a:spcPct val="0"/>
              </a:spcBef>
            </a:pPr>
            <a:r>
              <a:rPr lang="es-ES" sz="3600" b="1" dirty="0">
                <a:latin typeface="Arial" panose="020B0604020202020204" pitchFamily="34" charset="0"/>
                <a:cs typeface="Arial" panose="020B0604020202020204" pitchFamily="34" charset="0"/>
              </a:rPr>
              <a:t>PROBLEMA DE </a:t>
            </a:r>
            <a:r>
              <a:rPr lang="es-ES" sz="3600" b="1" dirty="0" smtClean="0">
                <a:latin typeface="Arial" panose="020B0604020202020204" pitchFamily="34" charset="0"/>
                <a:cs typeface="Arial" panose="020B0604020202020204" pitchFamily="34" charset="0"/>
              </a:rPr>
              <a:t>INVESTIGACIÓN</a:t>
            </a:r>
            <a:endParaRPr lang="es-EC" sz="3600" dirty="0">
              <a:latin typeface="Arial" panose="020B0604020202020204" pitchFamily="34" charset="0"/>
              <a:cs typeface="Arial" panose="020B0604020202020204" pitchFamily="34" charset="0"/>
            </a:endParaRPr>
          </a:p>
        </p:txBody>
      </p:sp>
      <p:sp>
        <p:nvSpPr>
          <p:cNvPr id="5" name="Marcador de contenido 4"/>
          <p:cNvSpPr>
            <a:spLocks noGrp="1"/>
          </p:cNvSpPr>
          <p:nvPr>
            <p:ph idx="1"/>
          </p:nvPr>
        </p:nvSpPr>
        <p:spPr/>
        <p:txBody>
          <a:bodyPr/>
          <a:lstStyle/>
          <a:p>
            <a:r>
              <a:rPr lang="es-ES" sz="2600" dirty="0" smtClean="0">
                <a:latin typeface="Arial" panose="020B0604020202020204" pitchFamily="34" charset="0"/>
                <a:cs typeface="Arial" panose="020B0604020202020204" pitchFamily="34" charset="0"/>
              </a:rPr>
              <a:t>Mala utilización del tiempo libre. </a:t>
            </a:r>
          </a:p>
          <a:p>
            <a:r>
              <a:rPr lang="es-ES" sz="2600" dirty="0" smtClean="0">
                <a:latin typeface="Arial" panose="020B0604020202020204" pitchFamily="34" charset="0"/>
                <a:cs typeface="Arial" panose="020B0604020202020204" pitchFamily="34" charset="0"/>
              </a:rPr>
              <a:t>Estudiantes con peso fuera de lo normal.</a:t>
            </a:r>
          </a:p>
          <a:p>
            <a:r>
              <a:rPr lang="es-ES" sz="2600" dirty="0" smtClean="0">
                <a:latin typeface="Arial" panose="020B0604020202020204" pitchFamily="34" charset="0"/>
                <a:cs typeface="Arial" panose="020B0604020202020204" pitchFamily="34" charset="0"/>
              </a:rPr>
              <a:t>Provocando sobrepeso </a:t>
            </a:r>
            <a:r>
              <a:rPr lang="es-ES" sz="2600" dirty="0">
                <a:latin typeface="Arial" panose="020B0604020202020204" pitchFamily="34" charset="0"/>
                <a:cs typeface="Arial" panose="020B0604020202020204" pitchFamily="34" charset="0"/>
              </a:rPr>
              <a:t>y </a:t>
            </a:r>
            <a:r>
              <a:rPr lang="es-ES" sz="2600" dirty="0" smtClean="0">
                <a:latin typeface="Arial" panose="020B0604020202020204" pitchFamily="34" charset="0"/>
                <a:cs typeface="Arial" panose="020B0604020202020204" pitchFamily="34" charset="0"/>
              </a:rPr>
              <a:t>obesidad.</a:t>
            </a:r>
          </a:p>
          <a:p>
            <a:pPr marL="0" indent="0">
              <a:buNone/>
            </a:pPr>
            <a:endParaRPr lang="es-ES" sz="2600" dirty="0" smtClean="0">
              <a:latin typeface="Arial" panose="020B0604020202020204" pitchFamily="34" charset="0"/>
              <a:cs typeface="Arial" panose="020B0604020202020204" pitchFamily="34" charset="0"/>
            </a:endParaRPr>
          </a:p>
          <a:p>
            <a:pPr marL="0" indent="0">
              <a:buNone/>
            </a:pPr>
            <a:endParaRPr lang="es-EC" dirty="0"/>
          </a:p>
        </p:txBody>
      </p:sp>
      <p:pic>
        <p:nvPicPr>
          <p:cNvPr id="2050" name="Picture 2" descr="http://2.bp.blogspot.com/-ffqemvGy13w/Td2o5c0t2CI/AAAAAAAAABk/tQOz0WsKxJA/s1600/p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4602" y="3906604"/>
            <a:ext cx="3310956" cy="2951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ntymataix.files.wordpress.com/2012/05/te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721" y="4425304"/>
            <a:ext cx="2314670" cy="221793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7736" y="990657"/>
            <a:ext cx="3377822" cy="2339863"/>
          </a:xfrm>
          <a:prstGeom prst="rect">
            <a:avLst/>
          </a:prstGeom>
        </p:spPr>
      </p:pic>
    </p:spTree>
    <p:extLst>
      <p:ext uri="{BB962C8B-B14F-4D97-AF65-F5344CB8AC3E}">
        <p14:creationId xmlns:p14="http://schemas.microsoft.com/office/powerpoint/2010/main" val="3769952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circle(in)">
                                      <p:cBhvr>
                                        <p:cTn id="21"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3068</TotalTime>
  <Words>3351</Words>
  <Application>Microsoft Office PowerPoint</Application>
  <PresentationFormat>Panorámica</PresentationFormat>
  <Paragraphs>1571</Paragraphs>
  <Slides>88</Slides>
  <Notes>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88</vt:i4>
      </vt:variant>
    </vt:vector>
  </HeadingPairs>
  <TitlesOfParts>
    <vt:vector size="95" baseType="lpstr">
      <vt:lpstr>Arial</vt:lpstr>
      <vt:lpstr>Calibri</vt:lpstr>
      <vt:lpstr>Cambria Math</vt:lpstr>
      <vt:lpstr>Times New Roman</vt:lpstr>
      <vt:lpstr>Trebuchet MS</vt:lpstr>
      <vt:lpstr>Wingdings 3</vt:lpstr>
      <vt:lpstr>Faceta</vt:lpstr>
      <vt:lpstr>Presentación de PowerPoint</vt:lpstr>
      <vt:lpstr>Presentación de PowerPoint</vt:lpstr>
      <vt:lpstr>Presentación de PowerPoint</vt:lpstr>
      <vt:lpstr>Presentación de PowerPoint</vt:lpstr>
      <vt:lpstr>Introducción</vt:lpstr>
      <vt:lpstr>Presentación de PowerPoint</vt:lpstr>
      <vt:lpstr>Presentación de PowerPoint</vt:lpstr>
      <vt:lpstr>CAPITULO I</vt:lpstr>
      <vt:lpstr>PROBLEMA DE INVESTIGACIÓN</vt:lpstr>
      <vt:lpstr>Presentación de PowerPoint</vt:lpstr>
      <vt:lpstr>DELIMITACIÓN DEL PROBLEMA </vt:lpstr>
      <vt:lpstr>JUSTIFICACIÓN E IMPORTANCIA. </vt:lpstr>
      <vt:lpstr>Presentación de PowerPoint</vt:lpstr>
      <vt:lpstr>OBJETIVOS </vt:lpstr>
      <vt:lpstr>VARIABLE INDEPENDIENTE: Tiempo libre  </vt:lpstr>
      <vt:lpstr>VARIABLE DEPENDIENTE: Peso Corporal </vt:lpstr>
      <vt:lpstr>CAPITULO II </vt:lpstr>
      <vt:lpstr>Presentación de PowerPoint</vt:lpstr>
      <vt:lpstr>Presentación de PowerPoint</vt:lpstr>
      <vt:lpstr>Presentación de PowerPoint</vt:lpstr>
      <vt:lpstr>Presentación de PowerPoint</vt:lpstr>
      <vt:lpstr>CAPITULO III</vt:lpstr>
      <vt:lpstr>Presentación de PowerPoint</vt:lpstr>
      <vt:lpstr>CAPITULO IV</vt:lpstr>
      <vt:lpstr>Enfoque de la Investigación </vt:lpstr>
      <vt:lpstr>Modalidad Básica de la Investigación </vt:lpstr>
      <vt:lpstr>Niveles o Tipos de Investigación   </vt:lpstr>
      <vt:lpstr>CAPITULO V </vt:lpstr>
      <vt:lpstr>1. ¿Cuánto tiempo libre tiene usted al día?</vt:lpstr>
      <vt:lpstr>2 ¿En su tiempo libre le gusta estar?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5. ¿Cuánto tiempo dedica a las redes sociales?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RECOMENDACIONES</vt:lpstr>
      <vt:lpstr>CAPITULO VI  </vt:lpstr>
      <vt:lpstr>Tema</vt:lpstr>
      <vt:lpstr>Presentación de PowerPoint</vt:lpstr>
      <vt:lpstr>Presentación de PowerPoint</vt:lpstr>
      <vt:lpstr>Presentación de PowerPoint</vt:lpstr>
      <vt:lpstr>Presentación de PowerPoint</vt:lpstr>
      <vt:lpstr>BENEFICIOS DE LA PROPUESTA </vt:lpstr>
      <vt:lpstr>PROPUESTA DE ACTIVIDADES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DOCENTE</dc:creator>
  <cp:lastModifiedBy>DOCENTE</cp:lastModifiedBy>
  <cp:revision>226</cp:revision>
  <dcterms:created xsi:type="dcterms:W3CDTF">2015-01-28T23:17:12Z</dcterms:created>
  <dcterms:modified xsi:type="dcterms:W3CDTF">2015-04-13T03:40:11Z</dcterms:modified>
</cp:coreProperties>
</file>