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2" r:id="rId7"/>
    <p:sldId id="261" r:id="rId8"/>
    <p:sldId id="262" r:id="rId9"/>
    <p:sldId id="263" r:id="rId10"/>
    <p:sldId id="264" r:id="rId11"/>
    <p:sldId id="285" r:id="rId12"/>
    <p:sldId id="286" r:id="rId13"/>
    <p:sldId id="265" r:id="rId14"/>
    <p:sldId id="284"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1" r:id="rId3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69" d="100"/>
          <a:sy n="69" d="100"/>
        </p:scale>
        <p:origin x="-141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1.xml"/><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243B9-9649-481B-8EDD-A54479EBD426}"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C"/>
        </a:p>
      </dgm:t>
    </dgm:pt>
    <dgm:pt modelId="{0B4058CA-E0E2-4529-9887-94763EE63759}">
      <dgm:prSet phldrT="[Texto]" custT="1"/>
      <dgm:spPr>
        <a:noFill/>
        <a:ln>
          <a:solidFill>
            <a:schemeClr val="tx2">
              <a:lumMod val="40000"/>
              <a:lumOff val="60000"/>
            </a:schemeClr>
          </a:solidFill>
        </a:ln>
      </dgm:spPr>
      <dgm:t>
        <a:bodyPr/>
        <a:lstStyle/>
        <a:p>
          <a:r>
            <a:rPr lang="es-EC" sz="2000" b="1" dirty="0" smtClean="0">
              <a:solidFill>
                <a:schemeClr val="tx1"/>
              </a:solidFill>
              <a:latin typeface="Arial" panose="020B0604020202020204" pitchFamily="34" charset="0"/>
              <a:cs typeface="Arial" panose="020B0604020202020204" pitchFamily="34" charset="0"/>
            </a:rPr>
            <a:t>Arquitectura física de N - capas</a:t>
          </a:r>
          <a:endParaRPr lang="es-EC" sz="2000" b="1"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07EE0BAD-3C3C-433A-AB22-F9F8CADD6774}" type="parTrans" cxnId="{980AD833-4232-4ECC-867A-004413B5F9A8}">
      <dgm:prSet/>
      <dgm:spPr/>
      <dgm:t>
        <a:bodyPr/>
        <a:lstStyle/>
        <a:p>
          <a:endParaRPr lang="es-EC"/>
        </a:p>
      </dgm:t>
    </dgm:pt>
    <dgm:pt modelId="{6F472417-FCFB-4E73-933A-329F2C02A534}" type="sibTrans" cxnId="{980AD833-4232-4ECC-867A-004413B5F9A8}">
      <dgm:prSet/>
      <dgm:spPr/>
      <dgm:t>
        <a:bodyPr/>
        <a:lstStyle/>
        <a:p>
          <a:endParaRPr lang="es-EC"/>
        </a:p>
      </dgm:t>
    </dgm:pt>
    <dgm:pt modelId="{C3C638D5-8622-4BC8-84ED-090B3BECB398}">
      <dgm:prSet phldrT="[Texto]" custT="1"/>
      <dgm:spPr/>
      <dgm:t>
        <a:bodyPr/>
        <a:lstStyle/>
        <a:p>
          <a:pPr algn="just"/>
          <a:r>
            <a:rPr lang="es-EC" sz="1400" dirty="0" smtClean="0">
              <a:latin typeface="Arial" panose="020B0604020202020204" pitchFamily="34" charset="0"/>
              <a:cs typeface="Arial" panose="020B0604020202020204" pitchFamily="34" charset="0"/>
            </a:rPr>
            <a:t>La presentación, el procesamiento  y la gestión de los datos son procesos lógicamente separados que se ejecutan sobre procesadores diferentes.</a:t>
          </a:r>
          <a:endParaRPr lang="es-EC" sz="1400" dirty="0">
            <a:latin typeface="Arial" panose="020B0604020202020204" pitchFamily="34" charset="0"/>
            <a:cs typeface="Arial" panose="020B0604020202020204" pitchFamily="34" charset="0"/>
          </a:endParaRPr>
        </a:p>
      </dgm:t>
    </dgm:pt>
    <dgm:pt modelId="{8C7CC707-1C19-4D69-B08B-57151C345703}" type="parTrans" cxnId="{89F4EDC5-E27C-4B4E-ACBB-8CC2475DB786}">
      <dgm:prSet/>
      <dgm:spPr/>
      <dgm:t>
        <a:bodyPr/>
        <a:lstStyle/>
        <a:p>
          <a:endParaRPr lang="es-EC"/>
        </a:p>
      </dgm:t>
    </dgm:pt>
    <dgm:pt modelId="{CA8A9A21-E482-4736-8464-7ED1ABA38249}" type="sibTrans" cxnId="{89F4EDC5-E27C-4B4E-ACBB-8CC2475DB786}">
      <dgm:prSet/>
      <dgm:spPr/>
      <dgm:t>
        <a:bodyPr/>
        <a:lstStyle/>
        <a:p>
          <a:endParaRPr lang="es-EC"/>
        </a:p>
      </dgm:t>
    </dgm:pt>
    <dgm:pt modelId="{9DCE8CB6-84DE-4051-944D-4F645F8267BA}">
      <dgm:prSet phldrT="[Texto]" custT="1"/>
      <dgm:spPr>
        <a:noFill/>
        <a:ln>
          <a:solidFill>
            <a:schemeClr val="accent2">
              <a:lumMod val="60000"/>
              <a:lumOff val="40000"/>
            </a:schemeClr>
          </a:solidFill>
        </a:ln>
      </dgm:spPr>
      <dgm:t>
        <a:bodyPr/>
        <a:lstStyle/>
        <a:p>
          <a:r>
            <a:rPr lang="es-EC" sz="2000" b="1" dirty="0" smtClean="0">
              <a:solidFill>
                <a:schemeClr val="tx1"/>
              </a:solidFill>
              <a:latin typeface="Arial" panose="020B0604020202020204" pitchFamily="34" charset="0"/>
              <a:cs typeface="Arial" panose="020B0604020202020204" pitchFamily="34" charset="0"/>
            </a:rPr>
            <a:t>Java</a:t>
          </a:r>
          <a:endParaRPr lang="es-EC" sz="2000" b="1" dirty="0">
            <a:solidFill>
              <a:schemeClr val="tx1"/>
            </a:solidFill>
            <a:latin typeface="Arial" panose="020B0604020202020204" pitchFamily="34" charset="0"/>
            <a:cs typeface="Arial" panose="020B0604020202020204" pitchFamily="34" charset="0"/>
          </a:endParaRPr>
        </a:p>
      </dgm:t>
    </dgm:pt>
    <dgm:pt modelId="{E3D34677-0823-4C0C-B0DD-7028DF743B73}" type="parTrans" cxnId="{FA3F3595-78FB-45E0-BDA2-F35943889C75}">
      <dgm:prSet/>
      <dgm:spPr/>
      <dgm:t>
        <a:bodyPr/>
        <a:lstStyle/>
        <a:p>
          <a:endParaRPr lang="es-EC"/>
        </a:p>
      </dgm:t>
    </dgm:pt>
    <dgm:pt modelId="{2EBC99B9-80F7-46E0-BE44-F39AF40C07BD}" type="sibTrans" cxnId="{FA3F3595-78FB-45E0-BDA2-F35943889C75}">
      <dgm:prSet/>
      <dgm:spPr/>
      <dgm:t>
        <a:bodyPr/>
        <a:lstStyle/>
        <a:p>
          <a:endParaRPr lang="es-EC"/>
        </a:p>
      </dgm:t>
    </dgm:pt>
    <dgm:pt modelId="{57F5082F-C7D2-4C10-B612-67FDB853DAD4}">
      <dgm:prSet phldrT="[Texto]" custT="1"/>
      <dgm:spPr>
        <a:solidFill>
          <a:schemeClr val="accent2">
            <a:lumMod val="40000"/>
            <a:lumOff val="60000"/>
            <a:alpha val="90000"/>
          </a:schemeClr>
        </a:solidFill>
      </dgm:spPr>
      <dgm:t>
        <a:bodyPr/>
        <a:lstStyle/>
        <a:p>
          <a:r>
            <a:rPr lang="es-EC" sz="1400" dirty="0" smtClean="0">
              <a:latin typeface="Arial" panose="020B0604020202020204" pitchFamily="34" charset="0"/>
              <a:cs typeface="Arial" panose="020B0604020202020204" pitchFamily="34" charset="0"/>
            </a:rPr>
            <a:t>Lenguaje de Programación Orientado a Objetos.</a:t>
          </a:r>
          <a:endParaRPr lang="es-EC" sz="1400" dirty="0">
            <a:latin typeface="Arial" panose="020B0604020202020204" pitchFamily="34" charset="0"/>
            <a:cs typeface="Arial" panose="020B0604020202020204" pitchFamily="34" charset="0"/>
          </a:endParaRPr>
        </a:p>
      </dgm:t>
    </dgm:pt>
    <dgm:pt modelId="{C8BDC885-2E77-479E-BEB1-F0B188CE8659}" type="parTrans" cxnId="{6BD0131A-8F39-4FF1-B3B4-1372CE81B182}">
      <dgm:prSet/>
      <dgm:spPr/>
      <dgm:t>
        <a:bodyPr/>
        <a:lstStyle/>
        <a:p>
          <a:endParaRPr lang="es-EC"/>
        </a:p>
      </dgm:t>
    </dgm:pt>
    <dgm:pt modelId="{70AB40A3-5EA5-4B6D-819F-CBB68BA63919}" type="sibTrans" cxnId="{6BD0131A-8F39-4FF1-B3B4-1372CE81B182}">
      <dgm:prSet/>
      <dgm:spPr/>
      <dgm:t>
        <a:bodyPr/>
        <a:lstStyle/>
        <a:p>
          <a:endParaRPr lang="es-EC"/>
        </a:p>
      </dgm:t>
    </dgm:pt>
    <dgm:pt modelId="{5C1657C7-433F-4681-B02D-B738E7F6D09E}">
      <dgm:prSet custT="1"/>
      <dgm:spPr>
        <a:noFill/>
        <a:ln>
          <a:solidFill>
            <a:schemeClr val="accent6">
              <a:lumMod val="75000"/>
            </a:schemeClr>
          </a:solidFill>
        </a:ln>
      </dgm:spPr>
      <dgm:t>
        <a:bodyPr/>
        <a:lstStyle/>
        <a:p>
          <a:r>
            <a:rPr lang="es-EC" sz="2000" b="1" dirty="0" smtClean="0">
              <a:solidFill>
                <a:schemeClr val="tx1"/>
              </a:solidFill>
              <a:latin typeface="Arial" panose="020B0604020202020204" pitchFamily="34" charset="0"/>
              <a:cs typeface="Arial" panose="020B0604020202020204" pitchFamily="34" charset="0"/>
            </a:rPr>
            <a:t>JEE</a:t>
          </a:r>
          <a:endParaRPr lang="es-EC" sz="2000" b="1" dirty="0">
            <a:solidFill>
              <a:schemeClr val="tx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95D9223D-724B-4028-B64B-52F08B9920A8}" type="parTrans" cxnId="{5202328B-1E98-409E-8149-F9F7444CBDF4}">
      <dgm:prSet/>
      <dgm:spPr/>
      <dgm:t>
        <a:bodyPr/>
        <a:lstStyle/>
        <a:p>
          <a:endParaRPr lang="es-EC"/>
        </a:p>
      </dgm:t>
    </dgm:pt>
    <dgm:pt modelId="{418DBDD5-F9FB-4B3C-BE3C-99B3511B607A}" type="sibTrans" cxnId="{5202328B-1E98-409E-8149-F9F7444CBDF4}">
      <dgm:prSet/>
      <dgm:spPr/>
      <dgm:t>
        <a:bodyPr/>
        <a:lstStyle/>
        <a:p>
          <a:endParaRPr lang="es-EC"/>
        </a:p>
      </dgm:t>
    </dgm:pt>
    <dgm:pt modelId="{DFF1DB4F-300E-4FC5-8839-1BEB02E5868F}">
      <dgm:prSet custT="1"/>
      <dgm:spPr>
        <a:solidFill>
          <a:schemeClr val="accent6">
            <a:lumMod val="75000"/>
            <a:alpha val="90000"/>
          </a:schemeClr>
        </a:solidFill>
      </dgm:spPr>
      <dgm:t>
        <a:bodyPr/>
        <a:lstStyle/>
        <a:p>
          <a:pPr algn="just"/>
          <a:r>
            <a:rPr lang="es-EC" altLang="es-EC" sz="1400" dirty="0" smtClean="0">
              <a:latin typeface="Arial" panose="020B0604020202020204" pitchFamily="34" charset="0"/>
              <a:cs typeface="Arial" panose="020B0604020202020204" pitchFamily="34" charset="0"/>
            </a:rPr>
            <a:t>Plataforma de desarrollo.</a:t>
          </a:r>
          <a:endParaRPr lang="es-EC" sz="1400" dirty="0"/>
        </a:p>
      </dgm:t>
    </dgm:pt>
    <dgm:pt modelId="{F1558657-FFEF-4B4C-9AB0-19DD169BE2DC}" type="parTrans" cxnId="{0424BCDE-3286-4EF3-8E8E-6837A38438FE}">
      <dgm:prSet/>
      <dgm:spPr/>
      <dgm:t>
        <a:bodyPr/>
        <a:lstStyle/>
        <a:p>
          <a:endParaRPr lang="es-EC"/>
        </a:p>
      </dgm:t>
    </dgm:pt>
    <dgm:pt modelId="{CF18BB32-B326-4033-A317-819FD4D91A00}" type="sibTrans" cxnId="{0424BCDE-3286-4EF3-8E8E-6837A38438FE}">
      <dgm:prSet/>
      <dgm:spPr/>
      <dgm:t>
        <a:bodyPr/>
        <a:lstStyle/>
        <a:p>
          <a:endParaRPr lang="es-EC"/>
        </a:p>
      </dgm:t>
    </dgm:pt>
    <dgm:pt modelId="{8D13B6CE-E0FF-483D-B574-D3DBAC73EE45}">
      <dgm:prSet custT="1"/>
      <dgm:spPr>
        <a:solidFill>
          <a:schemeClr val="accent6">
            <a:lumMod val="75000"/>
            <a:alpha val="90000"/>
          </a:schemeClr>
        </a:solidFill>
      </dgm:spPr>
      <dgm:t>
        <a:bodyPr/>
        <a:lstStyle/>
        <a:p>
          <a:pPr algn="just"/>
          <a:r>
            <a:rPr lang="es-EC" altLang="es-EC" sz="1400" dirty="0" smtClean="0">
              <a:latin typeface="Arial" panose="020B0604020202020204" pitchFamily="34" charset="0"/>
              <a:cs typeface="Arial" panose="020B0604020202020204" pitchFamily="34" charset="0"/>
            </a:rPr>
            <a:t>Herramienta muy popular para aplicaciones empresariales y web .</a:t>
          </a:r>
          <a:endParaRPr lang="es-EC" sz="1400" dirty="0"/>
        </a:p>
      </dgm:t>
    </dgm:pt>
    <dgm:pt modelId="{3830C88D-0A90-4454-90C4-A51C366C4346}" type="parTrans" cxnId="{9CDAC913-DFAA-4E34-8510-874AA0B49487}">
      <dgm:prSet/>
      <dgm:spPr/>
      <dgm:t>
        <a:bodyPr/>
        <a:lstStyle/>
        <a:p>
          <a:endParaRPr lang="es-EC"/>
        </a:p>
      </dgm:t>
    </dgm:pt>
    <dgm:pt modelId="{803C769C-C1A2-400E-A5EE-D9BBADF3CE62}" type="sibTrans" cxnId="{9CDAC913-DFAA-4E34-8510-874AA0B49487}">
      <dgm:prSet/>
      <dgm:spPr/>
      <dgm:t>
        <a:bodyPr/>
        <a:lstStyle/>
        <a:p>
          <a:endParaRPr lang="es-EC"/>
        </a:p>
      </dgm:t>
    </dgm:pt>
    <dgm:pt modelId="{5AB713CE-6D0A-47A1-8548-B50A42B9828C}">
      <dgm:prSet custT="1"/>
      <dgm:spPr>
        <a:noFill/>
        <a:ln>
          <a:solidFill>
            <a:schemeClr val="accent3">
              <a:lumMod val="75000"/>
            </a:schemeClr>
          </a:solidFill>
        </a:ln>
      </dgm:spPr>
      <dgm:t>
        <a:bodyPr/>
        <a:lstStyle/>
        <a:p>
          <a:r>
            <a:rPr lang="es-EC" sz="2000" b="1" dirty="0" smtClean="0">
              <a:solidFill>
                <a:schemeClr val="tx1"/>
              </a:solidFill>
              <a:latin typeface="Arial" panose="020B0604020202020204" pitchFamily="34" charset="0"/>
              <a:cs typeface="Arial" panose="020B0604020202020204" pitchFamily="34" charset="0"/>
            </a:rPr>
            <a:t>ENTERPRISE     JAVABEANS</a:t>
          </a:r>
          <a:endParaRPr lang="es-EC" sz="2000"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3B17426-FBBA-47E0-9A9D-160FD1673832}" type="parTrans" cxnId="{6B1D3FF5-8743-4CA1-9EFC-27EB6E01F444}">
      <dgm:prSet/>
      <dgm:spPr/>
      <dgm:t>
        <a:bodyPr/>
        <a:lstStyle/>
        <a:p>
          <a:endParaRPr lang="es-EC"/>
        </a:p>
      </dgm:t>
    </dgm:pt>
    <dgm:pt modelId="{012C0FC1-C527-415D-B22F-1E6DA4412358}" type="sibTrans" cxnId="{6B1D3FF5-8743-4CA1-9EFC-27EB6E01F444}">
      <dgm:prSet/>
      <dgm:spPr/>
      <dgm:t>
        <a:bodyPr/>
        <a:lstStyle/>
        <a:p>
          <a:endParaRPr lang="es-EC"/>
        </a:p>
      </dgm:t>
    </dgm:pt>
    <dgm:pt modelId="{9092E390-AB65-46DB-91F6-72B43BD0B5B5}">
      <dgm:prSet custT="1"/>
      <dgm:spPr>
        <a:solidFill>
          <a:srgbClr val="92D050">
            <a:alpha val="90000"/>
          </a:srgbClr>
        </a:solidFill>
      </dgm:spPr>
      <dgm:t>
        <a:bodyPr/>
        <a:lstStyle/>
        <a:p>
          <a:r>
            <a:rPr lang="es-EC" sz="1400" i="0" dirty="0" smtClean="0">
              <a:latin typeface="Arial" panose="020B0604020202020204" pitchFamily="34" charset="0"/>
              <a:cs typeface="Arial" panose="020B0604020202020204" pitchFamily="34" charset="0"/>
            </a:rPr>
            <a:t>Arquitectura de componentes del servidor</a:t>
          </a:r>
          <a:endParaRPr lang="es-EC" sz="1400" i="0" dirty="0">
            <a:latin typeface="Arial" panose="020B0604020202020204" pitchFamily="34" charset="0"/>
            <a:cs typeface="Arial" panose="020B0604020202020204" pitchFamily="34" charset="0"/>
          </a:endParaRPr>
        </a:p>
      </dgm:t>
    </dgm:pt>
    <dgm:pt modelId="{E8048C2D-D87E-4052-8BAC-910995130F03}" type="parTrans" cxnId="{8590ED54-31E7-4A44-91ED-057630C5A759}">
      <dgm:prSet/>
      <dgm:spPr/>
      <dgm:t>
        <a:bodyPr/>
        <a:lstStyle/>
        <a:p>
          <a:endParaRPr lang="es-EC"/>
        </a:p>
      </dgm:t>
    </dgm:pt>
    <dgm:pt modelId="{839817F5-263A-4115-8BE8-7C67E32A2F8A}" type="sibTrans" cxnId="{8590ED54-31E7-4A44-91ED-057630C5A759}">
      <dgm:prSet/>
      <dgm:spPr/>
      <dgm:t>
        <a:bodyPr/>
        <a:lstStyle/>
        <a:p>
          <a:endParaRPr lang="es-EC"/>
        </a:p>
      </dgm:t>
    </dgm:pt>
    <dgm:pt modelId="{4F664D56-1393-4EE7-B73D-5E695D763D76}" type="pres">
      <dgm:prSet presAssocID="{45E243B9-9649-481B-8EDD-A54479EBD426}" presName="Name0" presStyleCnt="0">
        <dgm:presLayoutVars>
          <dgm:dir/>
          <dgm:animLvl val="lvl"/>
          <dgm:resizeHandles/>
        </dgm:presLayoutVars>
      </dgm:prSet>
      <dgm:spPr/>
      <dgm:t>
        <a:bodyPr/>
        <a:lstStyle/>
        <a:p>
          <a:endParaRPr lang="es-EC"/>
        </a:p>
      </dgm:t>
    </dgm:pt>
    <dgm:pt modelId="{33800FE4-933B-4365-BF71-4C633A3AC6CD}" type="pres">
      <dgm:prSet presAssocID="{0B4058CA-E0E2-4529-9887-94763EE63759}" presName="linNode" presStyleCnt="0"/>
      <dgm:spPr/>
    </dgm:pt>
    <dgm:pt modelId="{24F90B5B-08C1-4CE4-A7A9-9AEC70F0EF70}" type="pres">
      <dgm:prSet presAssocID="{0B4058CA-E0E2-4529-9887-94763EE63759}" presName="parentShp" presStyleLbl="node1" presStyleIdx="0" presStyleCnt="4">
        <dgm:presLayoutVars>
          <dgm:bulletEnabled val="1"/>
        </dgm:presLayoutVars>
      </dgm:prSet>
      <dgm:spPr/>
      <dgm:t>
        <a:bodyPr/>
        <a:lstStyle/>
        <a:p>
          <a:endParaRPr lang="es-EC"/>
        </a:p>
      </dgm:t>
    </dgm:pt>
    <dgm:pt modelId="{EE2DE06A-1D06-462D-B224-8D01ACBC3465}" type="pres">
      <dgm:prSet presAssocID="{0B4058CA-E0E2-4529-9887-94763EE63759}" presName="childShp" presStyleLbl="bgAccFollowNode1" presStyleIdx="0" presStyleCnt="4">
        <dgm:presLayoutVars>
          <dgm:bulletEnabled val="1"/>
        </dgm:presLayoutVars>
      </dgm:prSet>
      <dgm:spPr/>
      <dgm:t>
        <a:bodyPr/>
        <a:lstStyle/>
        <a:p>
          <a:endParaRPr lang="es-EC"/>
        </a:p>
      </dgm:t>
    </dgm:pt>
    <dgm:pt modelId="{F0270A08-1084-43CB-B6C4-E3D42E9FFB92}" type="pres">
      <dgm:prSet presAssocID="{6F472417-FCFB-4E73-933A-329F2C02A534}" presName="spacing" presStyleCnt="0"/>
      <dgm:spPr/>
    </dgm:pt>
    <dgm:pt modelId="{8F5E2C0B-8B8B-4976-840E-7E8F7E8A8BE7}" type="pres">
      <dgm:prSet presAssocID="{9DCE8CB6-84DE-4051-944D-4F645F8267BA}" presName="linNode" presStyleCnt="0"/>
      <dgm:spPr/>
    </dgm:pt>
    <dgm:pt modelId="{C51ED58E-038A-444F-9035-E59C19F57A94}" type="pres">
      <dgm:prSet presAssocID="{9DCE8CB6-84DE-4051-944D-4F645F8267BA}" presName="parentShp" presStyleLbl="node1" presStyleIdx="1" presStyleCnt="4">
        <dgm:presLayoutVars>
          <dgm:bulletEnabled val="1"/>
        </dgm:presLayoutVars>
      </dgm:prSet>
      <dgm:spPr/>
      <dgm:t>
        <a:bodyPr/>
        <a:lstStyle/>
        <a:p>
          <a:endParaRPr lang="es-EC"/>
        </a:p>
      </dgm:t>
    </dgm:pt>
    <dgm:pt modelId="{62C8E56B-3C21-416A-9C83-ABA8ABA1B16E}" type="pres">
      <dgm:prSet presAssocID="{9DCE8CB6-84DE-4051-944D-4F645F8267BA}" presName="childShp" presStyleLbl="bgAccFollowNode1" presStyleIdx="1" presStyleCnt="4" custLinFactNeighborX="642" custLinFactNeighborY="-450">
        <dgm:presLayoutVars>
          <dgm:bulletEnabled val="1"/>
        </dgm:presLayoutVars>
      </dgm:prSet>
      <dgm:spPr/>
      <dgm:t>
        <a:bodyPr/>
        <a:lstStyle/>
        <a:p>
          <a:endParaRPr lang="es-EC"/>
        </a:p>
      </dgm:t>
    </dgm:pt>
    <dgm:pt modelId="{BC80C448-C1CC-4AC8-BBA4-9A3380B4B215}" type="pres">
      <dgm:prSet presAssocID="{2EBC99B9-80F7-46E0-BE44-F39AF40C07BD}" presName="spacing" presStyleCnt="0"/>
      <dgm:spPr/>
    </dgm:pt>
    <dgm:pt modelId="{6BC61467-2D1D-4683-9399-6036D4E70914}" type="pres">
      <dgm:prSet presAssocID="{5C1657C7-433F-4681-B02D-B738E7F6D09E}" presName="linNode" presStyleCnt="0"/>
      <dgm:spPr/>
    </dgm:pt>
    <dgm:pt modelId="{9E01F0A0-9531-418D-8E82-167F190E2EF1}" type="pres">
      <dgm:prSet presAssocID="{5C1657C7-433F-4681-B02D-B738E7F6D09E}" presName="parentShp" presStyleLbl="node1" presStyleIdx="2" presStyleCnt="4" custLinFactNeighborY="-3391">
        <dgm:presLayoutVars>
          <dgm:bulletEnabled val="1"/>
        </dgm:presLayoutVars>
      </dgm:prSet>
      <dgm:spPr/>
      <dgm:t>
        <a:bodyPr/>
        <a:lstStyle/>
        <a:p>
          <a:endParaRPr lang="es-EC"/>
        </a:p>
      </dgm:t>
    </dgm:pt>
    <dgm:pt modelId="{1D8CEC0F-6864-44B0-BBA0-A22872330F09}" type="pres">
      <dgm:prSet presAssocID="{5C1657C7-433F-4681-B02D-B738E7F6D09E}" presName="childShp" presStyleLbl="bgAccFollowNode1" presStyleIdx="2" presStyleCnt="4">
        <dgm:presLayoutVars>
          <dgm:bulletEnabled val="1"/>
        </dgm:presLayoutVars>
      </dgm:prSet>
      <dgm:spPr/>
      <dgm:t>
        <a:bodyPr/>
        <a:lstStyle/>
        <a:p>
          <a:endParaRPr lang="es-EC"/>
        </a:p>
      </dgm:t>
    </dgm:pt>
    <dgm:pt modelId="{925F40F1-E3C8-4522-82C5-EC76D78ACD9C}" type="pres">
      <dgm:prSet presAssocID="{418DBDD5-F9FB-4B3C-BE3C-99B3511B607A}" presName="spacing" presStyleCnt="0"/>
      <dgm:spPr/>
    </dgm:pt>
    <dgm:pt modelId="{5EC84797-1672-4F79-9EAD-22974450F115}" type="pres">
      <dgm:prSet presAssocID="{5AB713CE-6D0A-47A1-8548-B50A42B9828C}" presName="linNode" presStyleCnt="0"/>
      <dgm:spPr/>
    </dgm:pt>
    <dgm:pt modelId="{73A1EA4F-747D-455C-9C8B-FA57DA654449}" type="pres">
      <dgm:prSet presAssocID="{5AB713CE-6D0A-47A1-8548-B50A42B9828C}" presName="parentShp" presStyleLbl="node1" presStyleIdx="3" presStyleCnt="4">
        <dgm:presLayoutVars>
          <dgm:bulletEnabled val="1"/>
        </dgm:presLayoutVars>
      </dgm:prSet>
      <dgm:spPr/>
      <dgm:t>
        <a:bodyPr/>
        <a:lstStyle/>
        <a:p>
          <a:endParaRPr lang="es-EC"/>
        </a:p>
      </dgm:t>
    </dgm:pt>
    <dgm:pt modelId="{897714E7-B797-46C4-A5E5-7B78E1C2DD2C}" type="pres">
      <dgm:prSet presAssocID="{5AB713CE-6D0A-47A1-8548-B50A42B9828C}" presName="childShp" presStyleLbl="bgAccFollowNode1" presStyleIdx="3" presStyleCnt="4">
        <dgm:presLayoutVars>
          <dgm:bulletEnabled val="1"/>
        </dgm:presLayoutVars>
      </dgm:prSet>
      <dgm:spPr/>
      <dgm:t>
        <a:bodyPr/>
        <a:lstStyle/>
        <a:p>
          <a:endParaRPr lang="es-EC"/>
        </a:p>
      </dgm:t>
    </dgm:pt>
  </dgm:ptLst>
  <dgm:cxnLst>
    <dgm:cxn modelId="{0424BCDE-3286-4EF3-8E8E-6837A38438FE}" srcId="{5C1657C7-433F-4681-B02D-B738E7F6D09E}" destId="{DFF1DB4F-300E-4FC5-8839-1BEB02E5868F}" srcOrd="0" destOrd="0" parTransId="{F1558657-FFEF-4B4C-9AB0-19DD169BE2DC}" sibTransId="{CF18BB32-B326-4033-A317-819FD4D91A00}"/>
    <dgm:cxn modelId="{C8348F88-A837-4A8B-8C4C-D8427E3D67A8}" type="presOf" srcId="{DFF1DB4F-300E-4FC5-8839-1BEB02E5868F}" destId="{1D8CEC0F-6864-44B0-BBA0-A22872330F09}" srcOrd="0" destOrd="0" presId="urn:microsoft.com/office/officeart/2005/8/layout/vList6"/>
    <dgm:cxn modelId="{6BD0131A-8F39-4FF1-B3B4-1372CE81B182}" srcId="{9DCE8CB6-84DE-4051-944D-4F645F8267BA}" destId="{57F5082F-C7D2-4C10-B612-67FDB853DAD4}" srcOrd="0" destOrd="0" parTransId="{C8BDC885-2E77-479E-BEB1-F0B188CE8659}" sibTransId="{70AB40A3-5EA5-4B6D-819F-CBB68BA63919}"/>
    <dgm:cxn modelId="{A50224EA-025C-43B8-8E15-B912255B1D6F}" type="presOf" srcId="{9092E390-AB65-46DB-91F6-72B43BD0B5B5}" destId="{897714E7-B797-46C4-A5E5-7B78E1C2DD2C}" srcOrd="0" destOrd="0" presId="urn:microsoft.com/office/officeart/2005/8/layout/vList6"/>
    <dgm:cxn modelId="{9CDAC913-DFAA-4E34-8510-874AA0B49487}" srcId="{5C1657C7-433F-4681-B02D-B738E7F6D09E}" destId="{8D13B6CE-E0FF-483D-B574-D3DBAC73EE45}" srcOrd="1" destOrd="0" parTransId="{3830C88D-0A90-4454-90C4-A51C366C4346}" sibTransId="{803C769C-C1A2-400E-A5EE-D9BBADF3CE62}"/>
    <dgm:cxn modelId="{FA3F3595-78FB-45E0-BDA2-F35943889C75}" srcId="{45E243B9-9649-481B-8EDD-A54479EBD426}" destId="{9DCE8CB6-84DE-4051-944D-4F645F8267BA}" srcOrd="1" destOrd="0" parTransId="{E3D34677-0823-4C0C-B0DD-7028DF743B73}" sibTransId="{2EBC99B9-80F7-46E0-BE44-F39AF40C07BD}"/>
    <dgm:cxn modelId="{C6FFCDAD-6523-4929-AEC5-D7FAE5FD017D}" type="presOf" srcId="{C3C638D5-8622-4BC8-84ED-090B3BECB398}" destId="{EE2DE06A-1D06-462D-B224-8D01ACBC3465}" srcOrd="0" destOrd="0" presId="urn:microsoft.com/office/officeart/2005/8/layout/vList6"/>
    <dgm:cxn modelId="{82D69A79-2C71-4ED8-9FE6-82B0EDB9AFAF}" type="presOf" srcId="{45E243B9-9649-481B-8EDD-A54479EBD426}" destId="{4F664D56-1393-4EE7-B73D-5E695D763D76}" srcOrd="0" destOrd="0" presId="urn:microsoft.com/office/officeart/2005/8/layout/vList6"/>
    <dgm:cxn modelId="{6B63A929-658C-4D10-9165-CB607F48079B}" type="presOf" srcId="{9DCE8CB6-84DE-4051-944D-4F645F8267BA}" destId="{C51ED58E-038A-444F-9035-E59C19F57A94}" srcOrd="0" destOrd="0" presId="urn:microsoft.com/office/officeart/2005/8/layout/vList6"/>
    <dgm:cxn modelId="{6B1D3FF5-8743-4CA1-9EFC-27EB6E01F444}" srcId="{45E243B9-9649-481B-8EDD-A54479EBD426}" destId="{5AB713CE-6D0A-47A1-8548-B50A42B9828C}" srcOrd="3" destOrd="0" parTransId="{33B17426-FBBA-47E0-9A9D-160FD1673832}" sibTransId="{012C0FC1-C527-415D-B22F-1E6DA4412358}"/>
    <dgm:cxn modelId="{8590ED54-31E7-4A44-91ED-057630C5A759}" srcId="{5AB713CE-6D0A-47A1-8548-B50A42B9828C}" destId="{9092E390-AB65-46DB-91F6-72B43BD0B5B5}" srcOrd="0" destOrd="0" parTransId="{E8048C2D-D87E-4052-8BAC-910995130F03}" sibTransId="{839817F5-263A-4115-8BE8-7C67E32A2F8A}"/>
    <dgm:cxn modelId="{F3971BDA-B33B-433A-BA9C-0A060C7E4102}" type="presOf" srcId="{5C1657C7-433F-4681-B02D-B738E7F6D09E}" destId="{9E01F0A0-9531-418D-8E82-167F190E2EF1}" srcOrd="0" destOrd="0" presId="urn:microsoft.com/office/officeart/2005/8/layout/vList6"/>
    <dgm:cxn modelId="{E51F6964-1B6C-4817-B781-0BEF29B8D032}" type="presOf" srcId="{0B4058CA-E0E2-4529-9887-94763EE63759}" destId="{24F90B5B-08C1-4CE4-A7A9-9AEC70F0EF70}" srcOrd="0" destOrd="0" presId="urn:microsoft.com/office/officeart/2005/8/layout/vList6"/>
    <dgm:cxn modelId="{89F4EDC5-E27C-4B4E-ACBB-8CC2475DB786}" srcId="{0B4058CA-E0E2-4529-9887-94763EE63759}" destId="{C3C638D5-8622-4BC8-84ED-090B3BECB398}" srcOrd="0" destOrd="0" parTransId="{8C7CC707-1C19-4D69-B08B-57151C345703}" sibTransId="{CA8A9A21-E482-4736-8464-7ED1ABA38249}"/>
    <dgm:cxn modelId="{980AD833-4232-4ECC-867A-004413B5F9A8}" srcId="{45E243B9-9649-481B-8EDD-A54479EBD426}" destId="{0B4058CA-E0E2-4529-9887-94763EE63759}" srcOrd="0" destOrd="0" parTransId="{07EE0BAD-3C3C-433A-AB22-F9F8CADD6774}" sibTransId="{6F472417-FCFB-4E73-933A-329F2C02A534}"/>
    <dgm:cxn modelId="{7E98A6A4-1DCD-44B0-B177-B8774D9365F9}" type="presOf" srcId="{57F5082F-C7D2-4C10-B612-67FDB853DAD4}" destId="{62C8E56B-3C21-416A-9C83-ABA8ABA1B16E}" srcOrd="0" destOrd="0" presId="urn:microsoft.com/office/officeart/2005/8/layout/vList6"/>
    <dgm:cxn modelId="{5202328B-1E98-409E-8149-F9F7444CBDF4}" srcId="{45E243B9-9649-481B-8EDD-A54479EBD426}" destId="{5C1657C7-433F-4681-B02D-B738E7F6D09E}" srcOrd="2" destOrd="0" parTransId="{95D9223D-724B-4028-B64B-52F08B9920A8}" sibTransId="{418DBDD5-F9FB-4B3C-BE3C-99B3511B607A}"/>
    <dgm:cxn modelId="{6A548C0B-9889-4E78-B282-1358862277AF}" type="presOf" srcId="{5AB713CE-6D0A-47A1-8548-B50A42B9828C}" destId="{73A1EA4F-747D-455C-9C8B-FA57DA654449}" srcOrd="0" destOrd="0" presId="urn:microsoft.com/office/officeart/2005/8/layout/vList6"/>
    <dgm:cxn modelId="{1BDB054E-5A9A-473B-9B9B-2CABA67B6C89}" type="presOf" srcId="{8D13B6CE-E0FF-483D-B574-D3DBAC73EE45}" destId="{1D8CEC0F-6864-44B0-BBA0-A22872330F09}" srcOrd="0" destOrd="1" presId="urn:microsoft.com/office/officeart/2005/8/layout/vList6"/>
    <dgm:cxn modelId="{C4D0EE9F-6D03-4E85-AF61-A061255BC5E2}" type="presParOf" srcId="{4F664D56-1393-4EE7-B73D-5E695D763D76}" destId="{33800FE4-933B-4365-BF71-4C633A3AC6CD}" srcOrd="0" destOrd="0" presId="urn:microsoft.com/office/officeart/2005/8/layout/vList6"/>
    <dgm:cxn modelId="{5D470591-B58C-4F17-8CEC-85F7AAC9E2D8}" type="presParOf" srcId="{33800FE4-933B-4365-BF71-4C633A3AC6CD}" destId="{24F90B5B-08C1-4CE4-A7A9-9AEC70F0EF70}" srcOrd="0" destOrd="0" presId="urn:microsoft.com/office/officeart/2005/8/layout/vList6"/>
    <dgm:cxn modelId="{2F790A75-E957-40B2-836D-3FF61912B411}" type="presParOf" srcId="{33800FE4-933B-4365-BF71-4C633A3AC6CD}" destId="{EE2DE06A-1D06-462D-B224-8D01ACBC3465}" srcOrd="1" destOrd="0" presId="urn:microsoft.com/office/officeart/2005/8/layout/vList6"/>
    <dgm:cxn modelId="{31EE060D-B00A-4D45-873A-AFF40917E056}" type="presParOf" srcId="{4F664D56-1393-4EE7-B73D-5E695D763D76}" destId="{F0270A08-1084-43CB-B6C4-E3D42E9FFB92}" srcOrd="1" destOrd="0" presId="urn:microsoft.com/office/officeart/2005/8/layout/vList6"/>
    <dgm:cxn modelId="{C36081A2-9D55-4D4D-96DB-58CC62DAA3D4}" type="presParOf" srcId="{4F664D56-1393-4EE7-B73D-5E695D763D76}" destId="{8F5E2C0B-8B8B-4976-840E-7E8F7E8A8BE7}" srcOrd="2" destOrd="0" presId="urn:microsoft.com/office/officeart/2005/8/layout/vList6"/>
    <dgm:cxn modelId="{77F09CE3-79DF-4660-8241-369391893BBB}" type="presParOf" srcId="{8F5E2C0B-8B8B-4976-840E-7E8F7E8A8BE7}" destId="{C51ED58E-038A-444F-9035-E59C19F57A94}" srcOrd="0" destOrd="0" presId="urn:microsoft.com/office/officeart/2005/8/layout/vList6"/>
    <dgm:cxn modelId="{7537264D-F6A1-4CB3-A99D-D03B9C65DB95}" type="presParOf" srcId="{8F5E2C0B-8B8B-4976-840E-7E8F7E8A8BE7}" destId="{62C8E56B-3C21-416A-9C83-ABA8ABA1B16E}" srcOrd="1" destOrd="0" presId="urn:microsoft.com/office/officeart/2005/8/layout/vList6"/>
    <dgm:cxn modelId="{C1945A79-BB77-4C34-84DD-49F7F4056B31}" type="presParOf" srcId="{4F664D56-1393-4EE7-B73D-5E695D763D76}" destId="{BC80C448-C1CC-4AC8-BBA4-9A3380B4B215}" srcOrd="3" destOrd="0" presId="urn:microsoft.com/office/officeart/2005/8/layout/vList6"/>
    <dgm:cxn modelId="{8E7C74E8-EE82-4B48-8B24-5C601F10E88E}" type="presParOf" srcId="{4F664D56-1393-4EE7-B73D-5E695D763D76}" destId="{6BC61467-2D1D-4683-9399-6036D4E70914}" srcOrd="4" destOrd="0" presId="urn:microsoft.com/office/officeart/2005/8/layout/vList6"/>
    <dgm:cxn modelId="{D79E71FC-DE1E-40FD-B0D5-5D9428729704}" type="presParOf" srcId="{6BC61467-2D1D-4683-9399-6036D4E70914}" destId="{9E01F0A0-9531-418D-8E82-167F190E2EF1}" srcOrd="0" destOrd="0" presId="urn:microsoft.com/office/officeart/2005/8/layout/vList6"/>
    <dgm:cxn modelId="{98A4FAD4-0234-4866-A614-1786FBA75000}" type="presParOf" srcId="{6BC61467-2D1D-4683-9399-6036D4E70914}" destId="{1D8CEC0F-6864-44B0-BBA0-A22872330F09}" srcOrd="1" destOrd="0" presId="urn:microsoft.com/office/officeart/2005/8/layout/vList6"/>
    <dgm:cxn modelId="{B0C95A18-A3C3-4D75-92AD-FC2FB86754DC}" type="presParOf" srcId="{4F664D56-1393-4EE7-B73D-5E695D763D76}" destId="{925F40F1-E3C8-4522-82C5-EC76D78ACD9C}" srcOrd="5" destOrd="0" presId="urn:microsoft.com/office/officeart/2005/8/layout/vList6"/>
    <dgm:cxn modelId="{73D5116C-A754-44D5-9EF4-29A7B0969563}" type="presParOf" srcId="{4F664D56-1393-4EE7-B73D-5E695D763D76}" destId="{5EC84797-1672-4F79-9EAD-22974450F115}" srcOrd="6" destOrd="0" presId="urn:microsoft.com/office/officeart/2005/8/layout/vList6"/>
    <dgm:cxn modelId="{805AE6C8-0738-4F65-965F-0899AEBE4F82}" type="presParOf" srcId="{5EC84797-1672-4F79-9EAD-22974450F115}" destId="{73A1EA4F-747D-455C-9C8B-FA57DA654449}" srcOrd="0" destOrd="0" presId="urn:microsoft.com/office/officeart/2005/8/layout/vList6"/>
    <dgm:cxn modelId="{471E7D74-10CA-47FA-8B93-39934E103E54}" type="presParOf" srcId="{5EC84797-1672-4F79-9EAD-22974450F115}" destId="{897714E7-B797-46C4-A5E5-7B78E1C2DD2C}"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DE06A-1D06-462D-B224-8D01ACBC3465}">
      <dsp:nvSpPr>
        <dsp:cNvPr id="0" name=""/>
        <dsp:cNvSpPr/>
      </dsp:nvSpPr>
      <dsp:spPr>
        <a:xfrm>
          <a:off x="2861952" y="1324"/>
          <a:ext cx="4292928" cy="1050478"/>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La presentación, el procesamiento  y la gestión de los datos son procesos lógicamente separados que se ejecutan sobre procesadores diferentes.</a:t>
          </a:r>
          <a:endParaRPr lang="es-EC" sz="1400" kern="1200" dirty="0">
            <a:latin typeface="Arial" panose="020B0604020202020204" pitchFamily="34" charset="0"/>
            <a:cs typeface="Arial" panose="020B0604020202020204" pitchFamily="34" charset="0"/>
          </a:endParaRPr>
        </a:p>
      </dsp:txBody>
      <dsp:txXfrm>
        <a:off x="2861952" y="132634"/>
        <a:ext cx="3898999" cy="787858"/>
      </dsp:txXfrm>
    </dsp:sp>
    <dsp:sp modelId="{24F90B5B-08C1-4CE4-A7A9-9AEC70F0EF70}">
      <dsp:nvSpPr>
        <dsp:cNvPr id="0" name=""/>
        <dsp:cNvSpPr/>
      </dsp:nvSpPr>
      <dsp:spPr>
        <a:xfrm>
          <a:off x="0" y="1324"/>
          <a:ext cx="2861952" cy="1050478"/>
        </a:xfrm>
        <a:prstGeom prst="roundRect">
          <a:avLst/>
        </a:prstGeom>
        <a:noFill/>
        <a:ln w="2540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Arquitectura física de N - capas</a:t>
          </a:r>
          <a:endParaRPr lang="es-EC" sz="2000" b="1" kern="1200" dirty="0">
            <a:solidFill>
              <a:schemeClr val="tx1"/>
            </a:solidFill>
            <a:latin typeface="Arial" panose="020B0604020202020204" pitchFamily="34" charset="0"/>
            <a:cs typeface="Arial" panose="020B0604020202020204" pitchFamily="34" charset="0"/>
          </a:endParaRPr>
        </a:p>
      </dsp:txBody>
      <dsp:txXfrm>
        <a:off x="51280" y="52604"/>
        <a:ext cx="2759392" cy="947918"/>
      </dsp:txXfrm>
    </dsp:sp>
    <dsp:sp modelId="{62C8E56B-3C21-416A-9C83-ABA8ABA1B16E}">
      <dsp:nvSpPr>
        <dsp:cNvPr id="0" name=""/>
        <dsp:cNvSpPr/>
      </dsp:nvSpPr>
      <dsp:spPr>
        <a:xfrm>
          <a:off x="2861952" y="1152123"/>
          <a:ext cx="4292928" cy="1050478"/>
        </a:xfrm>
        <a:prstGeom prst="rightArrow">
          <a:avLst>
            <a:gd name="adj1" fmla="val 75000"/>
            <a:gd name="adj2" fmla="val 50000"/>
          </a:avLst>
        </a:prstGeom>
        <a:solidFill>
          <a:schemeClr val="accent2">
            <a:lumMod val="40000"/>
            <a:lumOff val="60000"/>
            <a:alpha val="90000"/>
          </a:schemeClr>
        </a:solidFill>
        <a:ln w="25400" cap="flat" cmpd="sng" algn="ctr">
          <a:solidFill>
            <a:schemeClr val="accent5">
              <a:tint val="40000"/>
              <a:alpha val="90000"/>
              <a:hueOff val="-3580161"/>
              <a:satOff val="16084"/>
              <a:lumOff val="11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latin typeface="Arial" panose="020B0604020202020204" pitchFamily="34" charset="0"/>
              <a:cs typeface="Arial" panose="020B0604020202020204" pitchFamily="34" charset="0"/>
            </a:rPr>
            <a:t>Lenguaje de Programación Orientado a Objetos.</a:t>
          </a:r>
          <a:endParaRPr lang="es-EC" sz="1400" kern="1200" dirty="0">
            <a:latin typeface="Arial" panose="020B0604020202020204" pitchFamily="34" charset="0"/>
            <a:cs typeface="Arial" panose="020B0604020202020204" pitchFamily="34" charset="0"/>
          </a:endParaRPr>
        </a:p>
      </dsp:txBody>
      <dsp:txXfrm>
        <a:off x="2861952" y="1283433"/>
        <a:ext cx="3898999" cy="787858"/>
      </dsp:txXfrm>
    </dsp:sp>
    <dsp:sp modelId="{C51ED58E-038A-444F-9035-E59C19F57A94}">
      <dsp:nvSpPr>
        <dsp:cNvPr id="0" name=""/>
        <dsp:cNvSpPr/>
      </dsp:nvSpPr>
      <dsp:spPr>
        <a:xfrm>
          <a:off x="0" y="1156850"/>
          <a:ext cx="2861952" cy="1050478"/>
        </a:xfrm>
        <a:prstGeom prst="roundRect">
          <a:avLst/>
        </a:prstGeom>
        <a:no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Java</a:t>
          </a:r>
          <a:endParaRPr lang="es-EC" sz="2000" b="1" kern="1200" dirty="0">
            <a:solidFill>
              <a:schemeClr val="tx1"/>
            </a:solidFill>
            <a:latin typeface="Arial" panose="020B0604020202020204" pitchFamily="34" charset="0"/>
            <a:cs typeface="Arial" panose="020B0604020202020204" pitchFamily="34" charset="0"/>
          </a:endParaRPr>
        </a:p>
      </dsp:txBody>
      <dsp:txXfrm>
        <a:off x="51280" y="1208130"/>
        <a:ext cx="2759392" cy="947918"/>
      </dsp:txXfrm>
    </dsp:sp>
    <dsp:sp modelId="{1D8CEC0F-6864-44B0-BBA0-A22872330F09}">
      <dsp:nvSpPr>
        <dsp:cNvPr id="0" name=""/>
        <dsp:cNvSpPr/>
      </dsp:nvSpPr>
      <dsp:spPr>
        <a:xfrm>
          <a:off x="2861952" y="2312376"/>
          <a:ext cx="4292928" cy="1050478"/>
        </a:xfrm>
        <a:prstGeom prst="rightArrow">
          <a:avLst>
            <a:gd name="adj1" fmla="val 75000"/>
            <a:gd name="adj2" fmla="val 50000"/>
          </a:avLst>
        </a:prstGeom>
        <a:solidFill>
          <a:schemeClr val="accent6">
            <a:lumMod val="75000"/>
            <a:alpha val="9000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r>
            <a:rPr lang="es-EC" altLang="es-EC" sz="1400" kern="1200" dirty="0" smtClean="0">
              <a:latin typeface="Arial" panose="020B0604020202020204" pitchFamily="34" charset="0"/>
              <a:cs typeface="Arial" panose="020B0604020202020204" pitchFamily="34" charset="0"/>
            </a:rPr>
            <a:t>Plataforma de desarrollo.</a:t>
          </a:r>
          <a:endParaRPr lang="es-EC" sz="1400" kern="1200" dirty="0"/>
        </a:p>
        <a:p>
          <a:pPr marL="114300" lvl="1" indent="-114300" algn="just" defTabSz="622300">
            <a:lnSpc>
              <a:spcPct val="90000"/>
            </a:lnSpc>
            <a:spcBef>
              <a:spcPct val="0"/>
            </a:spcBef>
            <a:spcAft>
              <a:spcPct val="15000"/>
            </a:spcAft>
            <a:buChar char="••"/>
          </a:pPr>
          <a:r>
            <a:rPr lang="es-EC" altLang="es-EC" sz="1400" kern="1200" dirty="0" smtClean="0">
              <a:latin typeface="Arial" panose="020B0604020202020204" pitchFamily="34" charset="0"/>
              <a:cs typeface="Arial" panose="020B0604020202020204" pitchFamily="34" charset="0"/>
            </a:rPr>
            <a:t>Herramienta muy popular para aplicaciones empresariales y web .</a:t>
          </a:r>
          <a:endParaRPr lang="es-EC" sz="1400" kern="1200" dirty="0"/>
        </a:p>
      </dsp:txBody>
      <dsp:txXfrm>
        <a:off x="2861952" y="2443686"/>
        <a:ext cx="3898999" cy="787858"/>
      </dsp:txXfrm>
    </dsp:sp>
    <dsp:sp modelId="{9E01F0A0-9531-418D-8E82-167F190E2EF1}">
      <dsp:nvSpPr>
        <dsp:cNvPr id="0" name=""/>
        <dsp:cNvSpPr/>
      </dsp:nvSpPr>
      <dsp:spPr>
        <a:xfrm>
          <a:off x="0" y="2276755"/>
          <a:ext cx="2861952" cy="1050478"/>
        </a:xfrm>
        <a:prstGeom prst="roundRect">
          <a:avLst/>
        </a:prstGeom>
        <a:no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JEE</a:t>
          </a:r>
          <a:endParaRPr lang="es-EC" sz="2000" b="1" kern="1200" dirty="0">
            <a:solidFill>
              <a:schemeClr val="tx1"/>
            </a:solidFill>
            <a:latin typeface="Arial" panose="020B0604020202020204" pitchFamily="34" charset="0"/>
            <a:cs typeface="Arial" panose="020B0604020202020204" pitchFamily="34" charset="0"/>
          </a:endParaRPr>
        </a:p>
      </dsp:txBody>
      <dsp:txXfrm>
        <a:off x="51280" y="2328035"/>
        <a:ext cx="2759392" cy="947918"/>
      </dsp:txXfrm>
    </dsp:sp>
    <dsp:sp modelId="{897714E7-B797-46C4-A5E5-7B78E1C2DD2C}">
      <dsp:nvSpPr>
        <dsp:cNvPr id="0" name=""/>
        <dsp:cNvSpPr/>
      </dsp:nvSpPr>
      <dsp:spPr>
        <a:xfrm>
          <a:off x="2861952" y="3467903"/>
          <a:ext cx="4292928" cy="1050478"/>
        </a:xfrm>
        <a:prstGeom prst="rightArrow">
          <a:avLst>
            <a:gd name="adj1" fmla="val 75000"/>
            <a:gd name="adj2" fmla="val 50000"/>
          </a:avLst>
        </a:prstGeom>
        <a:solidFill>
          <a:srgbClr val="92D050">
            <a:alpha val="90000"/>
          </a:srgb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s-EC" sz="1400" i="0" kern="1200" dirty="0" smtClean="0">
              <a:latin typeface="Arial" panose="020B0604020202020204" pitchFamily="34" charset="0"/>
              <a:cs typeface="Arial" panose="020B0604020202020204" pitchFamily="34" charset="0"/>
            </a:rPr>
            <a:t>Arquitectura de componentes del servidor</a:t>
          </a:r>
          <a:endParaRPr lang="es-EC" sz="1400" i="0" kern="1200" dirty="0">
            <a:latin typeface="Arial" panose="020B0604020202020204" pitchFamily="34" charset="0"/>
            <a:cs typeface="Arial" panose="020B0604020202020204" pitchFamily="34" charset="0"/>
          </a:endParaRPr>
        </a:p>
      </dsp:txBody>
      <dsp:txXfrm>
        <a:off x="2861952" y="3599213"/>
        <a:ext cx="3898999" cy="787858"/>
      </dsp:txXfrm>
    </dsp:sp>
    <dsp:sp modelId="{73A1EA4F-747D-455C-9C8B-FA57DA654449}">
      <dsp:nvSpPr>
        <dsp:cNvPr id="0" name=""/>
        <dsp:cNvSpPr/>
      </dsp:nvSpPr>
      <dsp:spPr>
        <a:xfrm>
          <a:off x="0" y="3467903"/>
          <a:ext cx="2861952" cy="1050478"/>
        </a:xfrm>
        <a:prstGeom prst="roundRect">
          <a:avLst/>
        </a:prstGeom>
        <a:no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solidFill>
                <a:schemeClr val="tx1"/>
              </a:solidFill>
              <a:latin typeface="Arial" panose="020B0604020202020204" pitchFamily="34" charset="0"/>
              <a:cs typeface="Arial" panose="020B0604020202020204" pitchFamily="34" charset="0"/>
            </a:rPr>
            <a:t>ENTERPRISE     JAVABEANS</a:t>
          </a:r>
          <a:endParaRPr lang="es-EC" sz="2000" kern="1200" dirty="0">
            <a:latin typeface="Arial" panose="020B0604020202020204" pitchFamily="34" charset="0"/>
            <a:cs typeface="Arial" panose="020B0604020202020204" pitchFamily="34" charset="0"/>
          </a:endParaRPr>
        </a:p>
      </dsp:txBody>
      <dsp:txXfrm>
        <a:off x="51280" y="3519183"/>
        <a:ext cx="2759392" cy="947918"/>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3583753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3487235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39510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281397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179986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51956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7024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260216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223896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735248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0DD8E2-ED84-4672-B99B-D18301A63698}" type="datetimeFigureOut">
              <a:rPr lang="es-MX" smtClean="0"/>
              <a:t>30/03/2015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EE43E2F-B734-4A14-A057-27B1DB7280AF}" type="slidenum">
              <a:rPr lang="es-MX" smtClean="0"/>
              <a:t>‹Nº›</a:t>
            </a:fld>
            <a:endParaRPr lang="es-MX"/>
          </a:p>
        </p:txBody>
      </p:sp>
    </p:spTree>
    <p:extLst>
      <p:ext uri="{BB962C8B-B14F-4D97-AF65-F5344CB8AC3E}">
        <p14:creationId xmlns:p14="http://schemas.microsoft.com/office/powerpoint/2010/main" val="983525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DD8E2-ED84-4672-B99B-D18301A63698}" type="datetimeFigureOut">
              <a:rPr lang="es-MX" smtClean="0"/>
              <a:t>30/03/2015</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E43E2F-B734-4A14-A057-27B1DB7280AF}" type="slidenum">
              <a:rPr lang="es-MX" smtClean="0"/>
              <a:t>‹Nº›</a:t>
            </a:fld>
            <a:endParaRPr lang="es-MX"/>
          </a:p>
        </p:txBody>
      </p:sp>
    </p:spTree>
    <p:extLst>
      <p:ext uri="{BB962C8B-B14F-4D97-AF65-F5344CB8AC3E}">
        <p14:creationId xmlns:p14="http://schemas.microsoft.com/office/powerpoint/2010/main" val="763364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2.png"/><Relationship Id="rId7" Type="http://schemas.openxmlformats.org/officeDocument/2006/relationships/slide" Target="slide2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slide" Target="slide8.xml"/><Relationship Id="rId4" Type="http://schemas.openxmlformats.org/officeDocument/2006/relationships/slide" Target="slide3.xml"/><Relationship Id="rId9" Type="http://schemas.openxmlformats.org/officeDocument/2006/relationships/slide" Target="slide2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2.png"/><Relationship Id="rId7"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559" y="5191835"/>
            <a:ext cx="1321441" cy="1666165"/>
          </a:xfrm>
          <a:prstGeom prst="rect">
            <a:avLst/>
          </a:prstGeom>
        </p:spPr>
      </p:pic>
      <p:sp>
        <p:nvSpPr>
          <p:cNvPr id="8" name="Marcador de contenido 4"/>
          <p:cNvSpPr>
            <a:spLocks noGrp="1"/>
          </p:cNvSpPr>
          <p:nvPr>
            <p:ph idx="1"/>
          </p:nvPr>
        </p:nvSpPr>
        <p:spPr>
          <a:xfrm>
            <a:off x="611560" y="2276872"/>
            <a:ext cx="8294914" cy="4351338"/>
          </a:xfrm>
        </p:spPr>
        <p:txBody>
          <a:bodyPr>
            <a:normAutofit/>
          </a:bodyPr>
          <a:lstStyle/>
          <a:p>
            <a:pPr marL="0" indent="0" algn="ctr">
              <a:buNone/>
            </a:pPr>
            <a:endParaRPr lang="es-EC" dirty="0"/>
          </a:p>
          <a:p>
            <a:pPr marL="0" indent="0" algn="ctr">
              <a:buNone/>
            </a:pPr>
            <a:endParaRPr lang="es-ES" dirty="0"/>
          </a:p>
          <a:p>
            <a:pPr marL="0" indent="0" algn="ctr">
              <a:buNone/>
            </a:pPr>
            <a:endParaRPr lang="es-EC" sz="2000" dirty="0" smtClean="0"/>
          </a:p>
          <a:p>
            <a:pPr marL="0" indent="0" algn="ctr">
              <a:buNone/>
            </a:pPr>
            <a:r>
              <a:rPr lang="es-EC" sz="2000" b="1" dirty="0" smtClean="0"/>
              <a:t>Autores</a:t>
            </a:r>
            <a:r>
              <a:rPr lang="es-EC" sz="2000" dirty="0" smtClean="0"/>
              <a:t>:</a:t>
            </a:r>
          </a:p>
          <a:p>
            <a:pPr marL="0" indent="0" algn="ctr">
              <a:buNone/>
            </a:pPr>
            <a:r>
              <a:rPr lang="pt-BR" sz="2000" i="1" dirty="0" smtClean="0">
                <a:latin typeface="+mj-lt"/>
              </a:rPr>
              <a:t>Myriam Montes,  Iván Viera, Carlos Caizaguano, José Sancho</a:t>
            </a:r>
            <a:endParaRPr lang="es-ES" sz="2000" dirty="0"/>
          </a:p>
        </p:txBody>
      </p:sp>
      <p:sp>
        <p:nvSpPr>
          <p:cNvPr id="9" name="Título 3"/>
          <p:cNvSpPr>
            <a:spLocks noGrp="1"/>
          </p:cNvSpPr>
          <p:nvPr>
            <p:ph type="title"/>
          </p:nvPr>
        </p:nvSpPr>
        <p:spPr>
          <a:xfrm>
            <a:off x="650423" y="2708920"/>
            <a:ext cx="7886700" cy="1357892"/>
          </a:xfrm>
        </p:spPr>
        <p:txBody>
          <a:bodyPr>
            <a:noAutofit/>
          </a:bodyPr>
          <a:lstStyle/>
          <a:p>
            <a:pPr algn="ctr"/>
            <a:r>
              <a:rPr lang="es-ES" sz="2000" b="1" dirty="0"/>
              <a:t>ANÁLISIS, DISEÑO E IMPLEMENTACIÓN DE UN SISTEMA WEB DE RESERVAS Y ALERTAS VÍA SMS Y EMAIL SOBRE EL MANTENIMIENTO DEL VEHÍCULO PARA LA LAVADORA Y LUBRICADORA MAAS</a:t>
            </a:r>
            <a:endParaRPr lang="es-EC" sz="2000" b="1" dirty="0">
              <a:latin typeface="Times New Roman" panose="02020603050405020304" pitchFamily="18" charset="0"/>
              <a:cs typeface="Times New Roman" panose="02020603050405020304" pitchFamily="18" charset="0"/>
            </a:endParaRPr>
          </a:p>
        </p:txBody>
      </p:sp>
      <p:cxnSp>
        <p:nvCxnSpPr>
          <p:cNvPr id="10" name="Conector recto 9"/>
          <p:cNvCxnSpPr/>
          <p:nvPr/>
        </p:nvCxnSpPr>
        <p:spPr>
          <a:xfrm>
            <a:off x="446316" y="1949515"/>
            <a:ext cx="8294914" cy="0"/>
          </a:xfrm>
          <a:prstGeom prst="line">
            <a:avLst/>
          </a:prstGeom>
          <a:ln/>
        </p:spPr>
        <p:style>
          <a:lnRef idx="1">
            <a:schemeClr val="dk1"/>
          </a:lnRef>
          <a:fillRef idx="0">
            <a:schemeClr val="dk1"/>
          </a:fillRef>
          <a:effectRef idx="0">
            <a:schemeClr val="dk1"/>
          </a:effectRef>
          <a:fontRef idx="minor">
            <a:schemeClr val="tx1"/>
          </a:fontRef>
        </p:style>
      </p:cxnSp>
      <p:pic>
        <p:nvPicPr>
          <p:cNvPr id="11" name="1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709" y="332656"/>
            <a:ext cx="5724128" cy="1478357"/>
          </a:xfrm>
          <a:prstGeom prst="rect">
            <a:avLst/>
          </a:prstGeom>
        </p:spPr>
      </p:pic>
    </p:spTree>
    <p:extLst>
      <p:ext uri="{BB962C8B-B14F-4D97-AF65-F5344CB8AC3E}">
        <p14:creationId xmlns:p14="http://schemas.microsoft.com/office/powerpoint/2010/main" val="321827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9088"/>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sp>
        <p:nvSpPr>
          <p:cNvPr id="4" name="3 Rectángulo"/>
          <p:cNvSpPr/>
          <p:nvPr/>
        </p:nvSpPr>
        <p:spPr>
          <a:xfrm>
            <a:off x="1410994" y="1102582"/>
            <a:ext cx="1082348" cy="646331"/>
          </a:xfrm>
          <a:prstGeom prst="rect">
            <a:avLst/>
          </a:prstGeom>
        </p:spPr>
        <p:txBody>
          <a:bodyPr wrap="none">
            <a:spAutoFit/>
          </a:bodyPr>
          <a:lstStyle/>
          <a:p>
            <a:pPr marL="0" lvl="2"/>
            <a:r>
              <a:rPr lang="es-ES" sz="3600" b="1" dirty="0" smtClean="0">
                <a:latin typeface="Arial" pitchFamily="34" charset="0"/>
                <a:cs typeface="Arial" pitchFamily="34" charset="0"/>
              </a:rPr>
              <a:t>EJB</a:t>
            </a:r>
            <a:endParaRPr lang="es-MX" sz="3600" b="1" dirty="0">
              <a:latin typeface="Arial" pitchFamily="34" charset="0"/>
              <a:cs typeface="Arial" pitchFamily="34" charset="0"/>
            </a:endParaRPr>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616" y="1916832"/>
            <a:ext cx="7740605" cy="2632468"/>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sp>
        <p:nvSpPr>
          <p:cNvPr id="7" name="Marcador de contenido 2"/>
          <p:cNvSpPr>
            <a:spLocks noGrp="1"/>
          </p:cNvSpPr>
          <p:nvPr>
            <p:ph sz="half" idx="4294967295"/>
          </p:nvPr>
        </p:nvSpPr>
        <p:spPr>
          <a:xfrm>
            <a:off x="624823" y="1772816"/>
            <a:ext cx="7997373" cy="3684588"/>
          </a:xfrm>
          <a:prstGeom prst="rect">
            <a:avLst/>
          </a:prstGeom>
        </p:spPr>
        <p:txBody>
          <a:bodyPr/>
          <a:lstStyle/>
          <a:p>
            <a:pPr marL="0" indent="0">
              <a:buNone/>
            </a:pPr>
            <a:endParaRPr lang="es-EC" sz="2400" i="1" dirty="0" smtClean="0"/>
          </a:p>
          <a:p>
            <a:pPr lvl="1" algn="just">
              <a:buFont typeface="Arial" pitchFamily="34" charset="0"/>
              <a:buChar char="•"/>
            </a:pPr>
            <a:r>
              <a:rPr lang="es-EC" sz="2200" i="1" dirty="0" smtClean="0">
                <a:latin typeface="Arial" pitchFamily="34" charset="0"/>
                <a:cs typeface="Arial" pitchFamily="34" charset="0"/>
              </a:rPr>
              <a:t>Abierta al cambio.</a:t>
            </a:r>
          </a:p>
          <a:p>
            <a:pPr lvl="1" algn="just">
              <a:buFont typeface="Arial" pitchFamily="34" charset="0"/>
              <a:buChar char="•"/>
            </a:pPr>
            <a:r>
              <a:rPr lang="es-EC" sz="2200" i="1" dirty="0" smtClean="0">
                <a:latin typeface="Arial" pitchFamily="34" charset="0"/>
                <a:cs typeface="Arial" pitchFamily="34" charset="0"/>
              </a:rPr>
              <a:t>Enfocada para proyectos a corto plazo y equipos pequeños para su implementación.</a:t>
            </a:r>
          </a:p>
          <a:p>
            <a:pPr lvl="1" algn="just">
              <a:buFont typeface="Arial" pitchFamily="34" charset="0"/>
              <a:buChar char="•"/>
            </a:pPr>
            <a:r>
              <a:rPr lang="es-EC" sz="2200" i="1" dirty="0" smtClean="0">
                <a:latin typeface="Arial" pitchFamily="34" charset="0"/>
                <a:cs typeface="Arial" pitchFamily="34" charset="0"/>
              </a:rPr>
              <a:t>Integra directamente al cliente.</a:t>
            </a:r>
          </a:p>
          <a:p>
            <a:pPr lvl="1" algn="just">
              <a:buFont typeface="Arial" pitchFamily="34" charset="0"/>
              <a:buChar char="•"/>
            </a:pPr>
            <a:r>
              <a:rPr lang="es-EC" sz="2200" i="1" dirty="0" smtClean="0">
                <a:latin typeface="Arial" pitchFamily="34" charset="0"/>
                <a:cs typeface="Arial" pitchFamily="34" charset="0"/>
              </a:rPr>
              <a:t>Evita documentación extensa.</a:t>
            </a:r>
          </a:p>
          <a:p>
            <a:endParaRPr lang="es-EC" sz="2400" i="1" dirty="0">
              <a:hlinkClick r:id="rId4" action="ppaction://hlinksldjump"/>
            </a:endParaRPr>
          </a:p>
          <a:p>
            <a:endParaRPr lang="es-EC" sz="2400" dirty="0" smtClean="0">
              <a:latin typeface="+mj-lt"/>
              <a:ea typeface="Verdana" panose="020B0604030504040204" pitchFamily="34" charset="0"/>
              <a:cs typeface="Arial" panose="020B0604020202020204" pitchFamily="34" charset="0"/>
              <a:hlinkClick r:id="rId4" action="ppaction://hlinksldjump"/>
            </a:endParaRPr>
          </a:p>
          <a:p>
            <a:pPr algn="r"/>
            <a:endParaRPr lang="es-EC" sz="2400" dirty="0" smtClean="0">
              <a:latin typeface="Arial" panose="020B0604020202020204" pitchFamily="34" charset="0"/>
              <a:ea typeface="Gulim" panose="020B0600000101010101" pitchFamily="34" charset="-127"/>
              <a:cs typeface="Arial" panose="020B0604020202020204" pitchFamily="34" charset="0"/>
            </a:endParaRPr>
          </a:p>
          <a:p>
            <a:endParaRPr lang="es-EC" sz="2400" dirty="0" smtClean="0">
              <a:latin typeface="+mj-lt"/>
              <a:ea typeface="Gulim" panose="020B0600000101010101" pitchFamily="34" charset="-127"/>
              <a:cs typeface="Lucida Sans Unicode" panose="020B0602030504020204" pitchFamily="34" charset="0"/>
            </a:endParaRPr>
          </a:p>
          <a:p>
            <a:endParaRPr lang="es-EC" dirty="0"/>
          </a:p>
        </p:txBody>
      </p:sp>
      <p:sp>
        <p:nvSpPr>
          <p:cNvPr id="8" name="7 Rectángulo"/>
          <p:cNvSpPr/>
          <p:nvPr/>
        </p:nvSpPr>
        <p:spPr>
          <a:xfrm>
            <a:off x="1043608" y="1050989"/>
            <a:ext cx="3070712" cy="461665"/>
          </a:xfrm>
          <a:prstGeom prst="rect">
            <a:avLst/>
          </a:prstGeom>
        </p:spPr>
        <p:txBody>
          <a:bodyPr wrap="none">
            <a:spAutoFit/>
          </a:bodyPr>
          <a:lstStyle/>
          <a:p>
            <a:pPr marL="0" lvl="2"/>
            <a:r>
              <a:rPr lang="es-ES" sz="2400" b="1" dirty="0" smtClean="0">
                <a:latin typeface="Arial" pitchFamily="34" charset="0"/>
                <a:cs typeface="Arial" pitchFamily="34" charset="0"/>
              </a:rPr>
              <a:t>METODOLOGÍA  XP</a:t>
            </a:r>
            <a:endParaRPr lang="es-MX" sz="2400" b="1" dirty="0">
              <a:latin typeface="Arial" pitchFamily="34" charset="0"/>
              <a:cs typeface="Arial" pitchFamily="34" charset="0"/>
            </a:endParaRPr>
          </a:p>
        </p:txBody>
      </p:sp>
      <p:sp>
        <p:nvSpPr>
          <p:cNvPr id="10" name="Marcador de contenido 2"/>
          <p:cNvSpPr>
            <a:spLocks noGrp="1"/>
          </p:cNvSpPr>
          <p:nvPr>
            <p:ph sz="half" idx="4294967295"/>
          </p:nvPr>
        </p:nvSpPr>
        <p:spPr>
          <a:xfrm>
            <a:off x="1043608" y="1515664"/>
            <a:ext cx="7997373" cy="732260"/>
          </a:xfrm>
          <a:prstGeom prst="rect">
            <a:avLst/>
          </a:prstGeom>
        </p:spPr>
        <p:txBody>
          <a:bodyPr/>
          <a:lstStyle/>
          <a:p>
            <a:pPr marL="0" indent="0" algn="just">
              <a:buNone/>
            </a:pPr>
            <a:r>
              <a:rPr lang="es-EC" sz="2200" dirty="0">
                <a:latin typeface="Arial" pitchFamily="34" charset="0"/>
                <a:cs typeface="Arial" pitchFamily="34" charset="0"/>
              </a:rPr>
              <a:t>S</a:t>
            </a:r>
            <a:r>
              <a:rPr lang="es-EC" sz="2200" dirty="0" smtClean="0">
                <a:latin typeface="Arial" pitchFamily="34" charset="0"/>
                <a:cs typeface="Arial" pitchFamily="34" charset="0"/>
              </a:rPr>
              <a:t>e </a:t>
            </a:r>
            <a:r>
              <a:rPr lang="es-EC" sz="2200" dirty="0">
                <a:latin typeface="Arial" pitchFamily="34" charset="0"/>
                <a:cs typeface="Arial" pitchFamily="34" charset="0"/>
              </a:rPr>
              <a:t>ha utilizado como metodología  </a:t>
            </a:r>
            <a:r>
              <a:rPr lang="es-EC" sz="2200" dirty="0" smtClean="0">
                <a:latin typeface="Arial" pitchFamily="34" charset="0"/>
                <a:cs typeface="Arial" pitchFamily="34" charset="0"/>
              </a:rPr>
              <a:t>de </a:t>
            </a:r>
            <a:r>
              <a:rPr lang="es-EC" sz="2200" dirty="0">
                <a:latin typeface="Arial" pitchFamily="34" charset="0"/>
                <a:cs typeface="Arial" pitchFamily="34" charset="0"/>
              </a:rPr>
              <a:t>programación </a:t>
            </a:r>
            <a:r>
              <a:rPr lang="es-EC" sz="2200" dirty="0" smtClean="0">
                <a:latin typeface="Arial" pitchFamily="34" charset="0"/>
                <a:cs typeface="Arial" pitchFamily="34" charset="0"/>
              </a:rPr>
              <a:t>extrema.</a:t>
            </a:r>
          </a:p>
          <a:p>
            <a:endParaRPr lang="es-EC" sz="2400" i="1" dirty="0">
              <a:hlinkClick r:id="rId4" action="ppaction://hlinksldjump"/>
            </a:endParaRPr>
          </a:p>
          <a:p>
            <a:pPr marL="0" indent="0">
              <a:buNone/>
            </a:pPr>
            <a:endParaRPr lang="es-EC" sz="2400" dirty="0" smtClean="0">
              <a:latin typeface="+mj-lt"/>
              <a:ea typeface="Verdana" panose="020B0604030504040204" pitchFamily="34" charset="0"/>
              <a:cs typeface="Arial" panose="020B0604020202020204" pitchFamily="34" charset="0"/>
              <a:hlinkClick r:id="rId4" action="ppaction://hlinksldjump"/>
            </a:endParaRPr>
          </a:p>
          <a:p>
            <a:pPr algn="r"/>
            <a:endParaRPr lang="es-EC" sz="2400" dirty="0" smtClean="0">
              <a:latin typeface="Arial" panose="020B0604020202020204" pitchFamily="34" charset="0"/>
              <a:ea typeface="Gulim" panose="020B0600000101010101" pitchFamily="34" charset="-127"/>
              <a:cs typeface="Arial" panose="020B0604020202020204" pitchFamily="34" charset="0"/>
            </a:endParaRPr>
          </a:p>
          <a:p>
            <a:pPr marL="0" indent="0">
              <a:buNone/>
            </a:pPr>
            <a:endParaRPr lang="es-EC" sz="2400" dirty="0" smtClean="0">
              <a:latin typeface="+mj-lt"/>
              <a:ea typeface="Gulim" panose="020B0600000101010101" pitchFamily="34" charset="-127"/>
              <a:cs typeface="Lucida Sans Unicode" panose="020B0602030504020204" pitchFamily="34" charset="0"/>
            </a:endParaRPr>
          </a:p>
          <a:p>
            <a:endParaRPr lang="es-EC" dirty="0"/>
          </a:p>
        </p:txBody>
      </p:sp>
    </p:spTree>
    <p:extLst>
      <p:ext uri="{BB962C8B-B14F-4D97-AF65-F5344CB8AC3E}">
        <p14:creationId xmlns:p14="http://schemas.microsoft.com/office/powerpoint/2010/main" val="4189681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8321" y="2899357"/>
            <a:ext cx="19945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sp>
        <p:nvSpPr>
          <p:cNvPr id="8" name="7 Rectángulo"/>
          <p:cNvSpPr/>
          <p:nvPr/>
        </p:nvSpPr>
        <p:spPr>
          <a:xfrm>
            <a:off x="1043608" y="1050989"/>
            <a:ext cx="2657715" cy="461665"/>
          </a:xfrm>
          <a:prstGeom prst="rect">
            <a:avLst/>
          </a:prstGeom>
        </p:spPr>
        <p:txBody>
          <a:bodyPr wrap="none">
            <a:spAutoFit/>
          </a:bodyPr>
          <a:lstStyle/>
          <a:p>
            <a:pPr marL="0" lvl="2"/>
            <a:r>
              <a:rPr lang="es-ES" sz="2400" b="1" dirty="0" smtClean="0">
                <a:latin typeface="Arial" pitchFamily="34" charset="0"/>
                <a:cs typeface="Arial" pitchFamily="34" charset="0"/>
              </a:rPr>
              <a:t>VALORES DE XP</a:t>
            </a:r>
            <a:endParaRPr lang="es-MX" sz="2400" b="1" dirty="0">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680" y="2724539"/>
            <a:ext cx="1404832" cy="1521287"/>
          </a:xfrm>
          <a:prstGeom prst="rect">
            <a:avLst/>
          </a:prstGeom>
        </p:spPr>
      </p:pic>
      <p:sp>
        <p:nvSpPr>
          <p:cNvPr id="10" name="9 Rectángulo"/>
          <p:cNvSpPr/>
          <p:nvPr/>
        </p:nvSpPr>
        <p:spPr>
          <a:xfrm>
            <a:off x="3977740" y="2179713"/>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smtClean="0"/>
              <a:t>RETROALIMENTACIÓN</a:t>
            </a:r>
            <a:endParaRPr lang="es-MX" sz="2400" dirty="0"/>
          </a:p>
        </p:txBody>
      </p:sp>
      <p:sp>
        <p:nvSpPr>
          <p:cNvPr id="13" name="12 Rectángulo"/>
          <p:cNvSpPr/>
          <p:nvPr/>
        </p:nvSpPr>
        <p:spPr>
          <a:xfrm>
            <a:off x="3977740" y="2899357"/>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CORAJE</a:t>
            </a:r>
            <a:endParaRPr lang="es-MX" sz="2800" dirty="0"/>
          </a:p>
        </p:txBody>
      </p:sp>
      <p:sp>
        <p:nvSpPr>
          <p:cNvPr id="14" name="13 Rectángulo"/>
          <p:cNvSpPr/>
          <p:nvPr/>
        </p:nvSpPr>
        <p:spPr>
          <a:xfrm>
            <a:off x="3989897" y="3701000"/>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COMUNICACIÓN</a:t>
            </a:r>
            <a:endParaRPr lang="es-MX" sz="2800" dirty="0"/>
          </a:p>
        </p:txBody>
      </p:sp>
      <p:sp>
        <p:nvSpPr>
          <p:cNvPr id="15" name="14 Rectángulo"/>
          <p:cNvSpPr/>
          <p:nvPr/>
        </p:nvSpPr>
        <p:spPr>
          <a:xfrm>
            <a:off x="3977740" y="4437112"/>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RESPETO</a:t>
            </a:r>
            <a:endParaRPr lang="es-MX" sz="2800" dirty="0"/>
          </a:p>
        </p:txBody>
      </p:sp>
      <p:cxnSp>
        <p:nvCxnSpPr>
          <p:cNvPr id="17" name="16 Conector recto de flecha"/>
          <p:cNvCxnSpPr/>
          <p:nvPr/>
        </p:nvCxnSpPr>
        <p:spPr>
          <a:xfrm flipV="1">
            <a:off x="2949677" y="2452128"/>
            <a:ext cx="902243" cy="992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2927422" y="3220568"/>
            <a:ext cx="924498" cy="223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927422" y="3444183"/>
            <a:ext cx="844105" cy="5063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2927422" y="3444183"/>
            <a:ext cx="924498" cy="1265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3963869" y="1499773"/>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SIMPLICIDAD</a:t>
            </a:r>
            <a:endParaRPr lang="es-MX" sz="2800" dirty="0"/>
          </a:p>
        </p:txBody>
      </p:sp>
      <p:cxnSp>
        <p:nvCxnSpPr>
          <p:cNvPr id="7" name="6 Conector recto de flecha"/>
          <p:cNvCxnSpPr/>
          <p:nvPr/>
        </p:nvCxnSpPr>
        <p:spPr>
          <a:xfrm flipV="1">
            <a:off x="2941844" y="1836889"/>
            <a:ext cx="910076" cy="1607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816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68321" y="2899357"/>
            <a:ext cx="19945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sp>
        <p:nvSpPr>
          <p:cNvPr id="8" name="7 Rectángulo"/>
          <p:cNvSpPr/>
          <p:nvPr/>
        </p:nvSpPr>
        <p:spPr>
          <a:xfrm>
            <a:off x="1043608" y="1050989"/>
            <a:ext cx="2201885" cy="461665"/>
          </a:xfrm>
          <a:prstGeom prst="rect">
            <a:avLst/>
          </a:prstGeom>
        </p:spPr>
        <p:txBody>
          <a:bodyPr wrap="none">
            <a:spAutoFit/>
          </a:bodyPr>
          <a:lstStyle/>
          <a:p>
            <a:pPr marL="0" lvl="2"/>
            <a:r>
              <a:rPr lang="es-ES" sz="2400" b="1" dirty="0" smtClean="0">
                <a:latin typeface="Arial" pitchFamily="34" charset="0"/>
                <a:cs typeface="Arial" pitchFamily="34" charset="0"/>
              </a:rPr>
              <a:t>FASES DE XP</a:t>
            </a:r>
            <a:endParaRPr lang="es-MX" sz="2400" b="1" dirty="0">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9680" y="2724539"/>
            <a:ext cx="1404832" cy="1521287"/>
          </a:xfrm>
          <a:prstGeom prst="rect">
            <a:avLst/>
          </a:prstGeom>
        </p:spPr>
      </p:pic>
      <p:sp>
        <p:nvSpPr>
          <p:cNvPr id="10" name="9 Rectángulo"/>
          <p:cNvSpPr/>
          <p:nvPr/>
        </p:nvSpPr>
        <p:spPr>
          <a:xfrm>
            <a:off x="3977740" y="2179713"/>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PLANIFICACIÓN</a:t>
            </a:r>
            <a:endParaRPr lang="es-MX" sz="2800" dirty="0"/>
          </a:p>
        </p:txBody>
      </p:sp>
      <p:sp>
        <p:nvSpPr>
          <p:cNvPr id="13" name="12 Rectángulo"/>
          <p:cNvSpPr/>
          <p:nvPr/>
        </p:nvSpPr>
        <p:spPr>
          <a:xfrm>
            <a:off x="3977740" y="2899357"/>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DISEÑO</a:t>
            </a:r>
            <a:endParaRPr lang="es-MX" sz="2800" dirty="0"/>
          </a:p>
        </p:txBody>
      </p:sp>
      <p:sp>
        <p:nvSpPr>
          <p:cNvPr id="14" name="13 Rectángulo"/>
          <p:cNvSpPr/>
          <p:nvPr/>
        </p:nvSpPr>
        <p:spPr>
          <a:xfrm>
            <a:off x="3989897" y="3701000"/>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CODIFICACIÓN</a:t>
            </a:r>
            <a:endParaRPr lang="es-MX" sz="2800" dirty="0"/>
          </a:p>
        </p:txBody>
      </p:sp>
      <p:sp>
        <p:nvSpPr>
          <p:cNvPr id="15" name="14 Rectángulo"/>
          <p:cNvSpPr/>
          <p:nvPr/>
        </p:nvSpPr>
        <p:spPr>
          <a:xfrm>
            <a:off x="3977740" y="4437112"/>
            <a:ext cx="2952328" cy="544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dirty="0" smtClean="0"/>
              <a:t>PRUEBAS</a:t>
            </a:r>
            <a:endParaRPr lang="es-MX" sz="2800" dirty="0"/>
          </a:p>
        </p:txBody>
      </p:sp>
      <p:cxnSp>
        <p:nvCxnSpPr>
          <p:cNvPr id="17" name="16 Conector recto de flecha"/>
          <p:cNvCxnSpPr/>
          <p:nvPr/>
        </p:nvCxnSpPr>
        <p:spPr>
          <a:xfrm flipV="1">
            <a:off x="2949677" y="2452128"/>
            <a:ext cx="902243" cy="9920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2927422" y="3220568"/>
            <a:ext cx="924498" cy="2236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927422" y="3444183"/>
            <a:ext cx="844105" cy="5063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2927422" y="3444183"/>
            <a:ext cx="924498" cy="12653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sp>
        <p:nvSpPr>
          <p:cNvPr id="8" name="7 Rectángulo"/>
          <p:cNvSpPr/>
          <p:nvPr/>
        </p:nvSpPr>
        <p:spPr>
          <a:xfrm>
            <a:off x="1043608" y="1050989"/>
            <a:ext cx="2731838" cy="461665"/>
          </a:xfrm>
          <a:prstGeom prst="rect">
            <a:avLst/>
          </a:prstGeom>
        </p:spPr>
        <p:txBody>
          <a:bodyPr wrap="none">
            <a:spAutoFit/>
          </a:bodyPr>
          <a:lstStyle/>
          <a:p>
            <a:pPr marL="0" lvl="2"/>
            <a:r>
              <a:rPr lang="es-ES" sz="2400" b="1" dirty="0" smtClean="0">
                <a:latin typeface="Arial" pitchFamily="34" charset="0"/>
                <a:cs typeface="Arial" pitchFamily="34" charset="0"/>
              </a:rPr>
              <a:t>PROCESO DE XP</a:t>
            </a:r>
            <a:endParaRPr lang="es-MX" sz="2400" b="1" dirty="0">
              <a:latin typeface="Arial" pitchFamily="34" charset="0"/>
              <a:cs typeface="Arial"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4" name="3 Objeto"/>
          <p:cNvGraphicFramePr>
            <a:graphicFrameLocks noChangeAspect="1"/>
          </p:cNvGraphicFramePr>
          <p:nvPr>
            <p:extLst>
              <p:ext uri="{D42A27DB-BD31-4B8C-83A1-F6EECF244321}">
                <p14:modId xmlns:p14="http://schemas.microsoft.com/office/powerpoint/2010/main" val="3449662517"/>
              </p:ext>
            </p:extLst>
          </p:nvPr>
        </p:nvGraphicFramePr>
        <p:xfrm>
          <a:off x="1259632" y="2420888"/>
          <a:ext cx="7056783" cy="3456384"/>
        </p:xfrm>
        <a:graphic>
          <a:graphicData uri="http://schemas.openxmlformats.org/presentationml/2006/ole">
            <mc:AlternateContent xmlns:mc="http://schemas.openxmlformats.org/markup-compatibility/2006">
              <mc:Choice xmlns:v="urn:schemas-microsoft-com:vml" Requires="v">
                <p:oleObj spid="_x0000_s3082" r:id="rId5" imgW="6929112" imgH="3436794" progId="Visio.Drawing.11">
                  <p:embed/>
                </p:oleObj>
              </mc:Choice>
              <mc:Fallback>
                <p:oleObj r:id="rId5" imgW="6929112" imgH="3436794"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32" y="2420888"/>
                        <a:ext cx="7056783" cy="3456384"/>
                      </a:xfrm>
                      <a:prstGeom prst="rect">
                        <a:avLst/>
                      </a:prstGeom>
                      <a:noFill/>
                    </p:spPr>
                  </p:pic>
                </p:oleObj>
              </mc:Fallback>
            </mc:AlternateContent>
          </a:graphicData>
        </a:graphic>
      </p:graphicFrame>
      <p:pic>
        <p:nvPicPr>
          <p:cNvPr id="12" name="1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27984" y="3573016"/>
            <a:ext cx="834847" cy="801643"/>
          </a:xfrm>
          <a:prstGeom prst="rect">
            <a:avLst/>
          </a:prstGeom>
        </p:spPr>
      </p:pic>
    </p:spTree>
    <p:extLst>
      <p:ext uri="{BB962C8B-B14F-4D97-AF65-F5344CB8AC3E}">
        <p14:creationId xmlns:p14="http://schemas.microsoft.com/office/powerpoint/2010/main" val="2581453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120147009"/>
              </p:ext>
            </p:extLst>
          </p:nvPr>
        </p:nvGraphicFramePr>
        <p:xfrm>
          <a:off x="1043608" y="1579236"/>
          <a:ext cx="7394575" cy="4442052"/>
        </p:xfrm>
        <a:graphic>
          <a:graphicData uri="http://schemas.openxmlformats.org/drawingml/2006/table">
            <a:tbl>
              <a:tblPr firstRow="1" firstCol="1" bandRow="1">
                <a:tableStyleId>{E8B1032C-EA38-4F05-BA0D-38AFFFC7BED3}</a:tableStyleId>
              </a:tblPr>
              <a:tblGrid>
                <a:gridCol w="2808312"/>
                <a:gridCol w="2253660"/>
                <a:gridCol w="2332603"/>
              </a:tblGrid>
              <a:tr h="465227">
                <a:tc>
                  <a:txBody>
                    <a:bodyPr/>
                    <a:lstStyle/>
                    <a:p>
                      <a:pPr algn="just">
                        <a:lnSpc>
                          <a:spcPct val="150000"/>
                        </a:lnSpc>
                        <a:spcAft>
                          <a:spcPts val="0"/>
                        </a:spcAft>
                      </a:pPr>
                      <a:r>
                        <a:rPr lang="es-ES" sz="1600" dirty="0">
                          <a:effectLst/>
                        </a:rPr>
                        <a:t>Controlador</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smtClean="0">
                          <a:effectLst/>
                        </a:rPr>
                        <a:t>Herramienta</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C" sz="1600" dirty="0" smtClean="0">
                          <a:effectLst/>
                        </a:rPr>
                        <a:t>Gráfico</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dirty="0">
                          <a:effectLst/>
                        </a:rPr>
                        <a:t>IDE de Desarrollo</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a:effectLst/>
                        </a:rPr>
                        <a:t>Netbeans 7.0.1</a:t>
                      </a:r>
                      <a:endParaRPr lang="es-EC" sz="160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dirty="0" err="1" smtClean="0">
                          <a:effectLst/>
                        </a:rPr>
                        <a:t>Servidorde</a:t>
                      </a:r>
                      <a:r>
                        <a:rPr lang="es-ES" sz="1600" dirty="0" smtClean="0">
                          <a:effectLst/>
                        </a:rPr>
                        <a:t> </a:t>
                      </a:r>
                      <a:r>
                        <a:rPr lang="es-ES" sz="1600" dirty="0">
                          <a:effectLst/>
                        </a:rPr>
                        <a:t>Aplicaciones</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rPr>
                        <a:t>Glasfish</a:t>
                      </a:r>
                      <a:r>
                        <a:rPr lang="es-ES" sz="1600" dirty="0">
                          <a:effectLst/>
                        </a:rPr>
                        <a:t> 3.2</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535684">
                <a:tc>
                  <a:txBody>
                    <a:bodyPr/>
                    <a:lstStyle/>
                    <a:p>
                      <a:pPr algn="just">
                        <a:lnSpc>
                          <a:spcPct val="150000"/>
                        </a:lnSpc>
                        <a:spcAft>
                          <a:spcPts val="0"/>
                        </a:spcAft>
                      </a:pPr>
                      <a:r>
                        <a:rPr lang="es-ES" sz="1600" dirty="0">
                          <a:effectLst/>
                        </a:rPr>
                        <a:t>Gestor de Base de Datos</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smtClean="0">
                          <a:effectLst/>
                        </a:rPr>
                        <a:t>Mysql 5.1</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734698">
                <a:tc>
                  <a:txBody>
                    <a:bodyPr/>
                    <a:lstStyle/>
                    <a:p>
                      <a:pPr algn="just">
                        <a:lnSpc>
                          <a:spcPct val="150000"/>
                        </a:lnSpc>
                        <a:spcAft>
                          <a:spcPts val="0"/>
                        </a:spcAft>
                      </a:pPr>
                      <a:r>
                        <a:rPr lang="es-ES" sz="1600" dirty="0">
                          <a:effectLst/>
                        </a:rPr>
                        <a:t>Administración Base de Datos</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smtClean="0">
                          <a:effectLst/>
                        </a:rPr>
                        <a:t>Workbench</a:t>
                      </a:r>
                      <a:r>
                        <a:rPr lang="es-ES" sz="1600" dirty="0" smtClean="0">
                          <a:effectLst/>
                        </a:rPr>
                        <a:t> 6.9</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576064">
                <a:tc>
                  <a:txBody>
                    <a:bodyPr/>
                    <a:lstStyle/>
                    <a:p>
                      <a:pPr algn="just">
                        <a:lnSpc>
                          <a:spcPct val="150000"/>
                        </a:lnSpc>
                        <a:spcAft>
                          <a:spcPts val="0"/>
                        </a:spcAft>
                      </a:pPr>
                      <a:r>
                        <a:rPr lang="es-ES" sz="1600" dirty="0">
                          <a:effectLst/>
                        </a:rPr>
                        <a:t>Modelado Base de Datos</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err="1">
                          <a:effectLst/>
                        </a:rPr>
                        <a:t>Power</a:t>
                      </a:r>
                      <a:r>
                        <a:rPr lang="es-ES" sz="1600" dirty="0">
                          <a:effectLst/>
                        </a:rPr>
                        <a:t> </a:t>
                      </a:r>
                      <a:r>
                        <a:rPr lang="es-ES" sz="1600" dirty="0" err="1">
                          <a:effectLst/>
                        </a:rPr>
                        <a:t>Designer</a:t>
                      </a:r>
                      <a:r>
                        <a:rPr lang="es-ES" sz="1600" dirty="0">
                          <a:effectLst/>
                        </a:rPr>
                        <a:t> </a:t>
                      </a:r>
                      <a:r>
                        <a:rPr lang="es-ES" sz="1600" dirty="0" smtClean="0">
                          <a:effectLst/>
                        </a:rPr>
                        <a:t>16.5</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734698">
                <a:tc>
                  <a:txBody>
                    <a:bodyPr/>
                    <a:lstStyle/>
                    <a:p>
                      <a:pPr algn="just">
                        <a:lnSpc>
                          <a:spcPct val="150000"/>
                        </a:lnSpc>
                        <a:spcAft>
                          <a:spcPts val="0"/>
                        </a:spcAft>
                      </a:pPr>
                      <a:r>
                        <a:rPr lang="es-ES" sz="1600" dirty="0">
                          <a:effectLst/>
                        </a:rPr>
                        <a:t>Browser</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a:effectLst/>
                        </a:rPr>
                        <a:t>Mozilla Firefox </a:t>
                      </a:r>
                      <a:r>
                        <a:rPr lang="es-ES" sz="1600" dirty="0" smtClean="0">
                          <a:effectLst/>
                        </a:rPr>
                        <a:t>v 14.0.1 o superior</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r h="465227">
                <a:tc>
                  <a:txBody>
                    <a:bodyPr/>
                    <a:lstStyle/>
                    <a:p>
                      <a:pPr algn="just">
                        <a:lnSpc>
                          <a:spcPct val="150000"/>
                        </a:lnSpc>
                        <a:spcAft>
                          <a:spcPts val="0"/>
                        </a:spcAft>
                      </a:pPr>
                      <a:r>
                        <a:rPr lang="es-ES" sz="1600" dirty="0">
                          <a:effectLst/>
                        </a:rPr>
                        <a:t>Framework de Diseño</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r>
                        <a:rPr lang="es-ES" sz="1600" dirty="0">
                          <a:effectLst/>
                        </a:rPr>
                        <a:t>Primefaces 3.5</a:t>
                      </a: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c>
                  <a:txBody>
                    <a:bodyPr/>
                    <a:lstStyle/>
                    <a:p>
                      <a:pPr algn="just">
                        <a:lnSpc>
                          <a:spcPct val="150000"/>
                        </a:lnSpc>
                        <a:spcAft>
                          <a:spcPts val="0"/>
                        </a:spcAft>
                      </a:pPr>
                      <a:endParaRPr lang="es-EC" sz="1600" dirty="0">
                        <a:solidFill>
                          <a:sysClr val="windowText" lastClr="000000"/>
                        </a:solidFill>
                        <a:effectLst/>
                        <a:latin typeface="Arial" panose="020B0604020202020204" pitchFamily="34" charset="0"/>
                        <a:ea typeface="Times New Roman"/>
                        <a:cs typeface="Arial" panose="020B0604020202020204" pitchFamily="34" charset="0"/>
                      </a:endParaRPr>
                    </a:p>
                  </a:txBody>
                  <a:tcPr marL="68589" marR="68589" marT="0" marB="0"/>
                </a:tc>
              </a:tr>
            </a:tbl>
          </a:graphicData>
        </a:graphic>
      </p:graphicFrame>
      <p:sp>
        <p:nvSpPr>
          <p:cNvPr id="2" name="1 Rectángulo"/>
          <p:cNvSpPr/>
          <p:nvPr/>
        </p:nvSpPr>
        <p:spPr>
          <a:xfrm>
            <a:off x="770285" y="949370"/>
            <a:ext cx="4014753" cy="369332"/>
          </a:xfrm>
          <a:prstGeom prst="rect">
            <a:avLst/>
          </a:prstGeom>
        </p:spPr>
        <p:txBody>
          <a:bodyPr wrap="none">
            <a:spAutoFit/>
          </a:bodyPr>
          <a:lstStyle/>
          <a:p>
            <a:r>
              <a:rPr lang="es-EC" b="1" dirty="0" smtClean="0">
                <a:latin typeface="Arial" pitchFamily="34" charset="0"/>
                <a:cs typeface="Arial" pitchFamily="34" charset="0"/>
              </a:rPr>
              <a:t>HERRAMIENTAS  TECNOLÓGICAS</a:t>
            </a: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208" y="2060848"/>
            <a:ext cx="1219048" cy="276190"/>
          </a:xfrm>
          <a:prstGeom prst="rect">
            <a:avLst/>
          </a:prstGeom>
        </p:spPr>
      </p:pic>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7932" y="2492896"/>
            <a:ext cx="1371600" cy="333375"/>
          </a:xfrm>
          <a:prstGeom prst="rect">
            <a:avLst/>
          </a:prstGeom>
        </p:spPr>
      </p:pic>
      <p:pic>
        <p:nvPicPr>
          <p:cNvPr id="10" name="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207" y="2985919"/>
            <a:ext cx="1440162" cy="362096"/>
          </a:xfrm>
          <a:prstGeom prst="rect">
            <a:avLst/>
          </a:prstGeom>
        </p:spPr>
      </p:pic>
      <p:pic>
        <p:nvPicPr>
          <p:cNvPr id="11" name="1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6036" y="3524836"/>
            <a:ext cx="1744356" cy="480228"/>
          </a:xfrm>
          <a:prstGeom prst="rect">
            <a:avLst/>
          </a:prstGeom>
        </p:spPr>
      </p:pic>
      <p:pic>
        <p:nvPicPr>
          <p:cNvPr id="13" name="12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82854" y="4279505"/>
            <a:ext cx="1562868" cy="414924"/>
          </a:xfrm>
          <a:prstGeom prst="rect">
            <a:avLst/>
          </a:prstGeom>
        </p:spPr>
      </p:pic>
      <p:pic>
        <p:nvPicPr>
          <p:cNvPr id="14" name="1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01755" y="4866835"/>
            <a:ext cx="1325066" cy="432059"/>
          </a:xfrm>
          <a:prstGeom prst="rect">
            <a:avLst/>
          </a:prstGeom>
        </p:spPr>
      </p:pic>
      <p:pic>
        <p:nvPicPr>
          <p:cNvPr id="15" name="14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5884" y="5503475"/>
            <a:ext cx="1663642" cy="357869"/>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DISEÑO</a:t>
            </a:r>
            <a:endParaRPr lang="es-EC" sz="3200" dirty="0">
              <a:latin typeface="Times New Roman" panose="02020603050405020304" pitchFamily="18" charset="0"/>
              <a:cs typeface="Times New Roman" panose="02020603050405020304" pitchFamily="18" charset="0"/>
            </a:endParaRPr>
          </a:p>
        </p:txBody>
      </p:sp>
      <p:sp>
        <p:nvSpPr>
          <p:cNvPr id="7" name="Marcador de contenido 2"/>
          <p:cNvSpPr>
            <a:spLocks noGrp="1"/>
          </p:cNvSpPr>
          <p:nvPr>
            <p:ph sz="half" idx="4294967295"/>
          </p:nvPr>
        </p:nvSpPr>
        <p:spPr>
          <a:xfrm>
            <a:off x="971600" y="1052736"/>
            <a:ext cx="7997373" cy="1296144"/>
          </a:xfrm>
          <a:prstGeom prst="rect">
            <a:avLst/>
          </a:prstGeom>
        </p:spPr>
        <p:txBody>
          <a:bodyPr/>
          <a:lstStyle/>
          <a:p>
            <a:pPr marL="0" indent="0">
              <a:buNone/>
            </a:pPr>
            <a:r>
              <a:rPr lang="es-EC" sz="2400" dirty="0">
                <a:latin typeface="Arial" pitchFamily="34" charset="0"/>
                <a:cs typeface="Arial" pitchFamily="34" charset="0"/>
              </a:rPr>
              <a:t>El proyecto está basado en un modelo vista controlador, es decir se han separado las capas de presentación, </a:t>
            </a:r>
            <a:r>
              <a:rPr lang="es-EC" sz="2400" dirty="0" smtClean="0">
                <a:latin typeface="Arial" pitchFamily="34" charset="0"/>
                <a:cs typeface="Arial" pitchFamily="34" charset="0"/>
              </a:rPr>
              <a:t>servicios, negocio </a:t>
            </a:r>
            <a:r>
              <a:rPr lang="es-EC" sz="2400" dirty="0">
                <a:latin typeface="Arial" pitchFamily="34" charset="0"/>
                <a:cs typeface="Arial" pitchFamily="34" charset="0"/>
              </a:rPr>
              <a:t>y datos en diferentes </a:t>
            </a:r>
            <a:r>
              <a:rPr lang="es-EC" sz="2400" dirty="0" smtClean="0">
                <a:latin typeface="Arial" pitchFamily="34" charset="0"/>
                <a:cs typeface="Arial" pitchFamily="34" charset="0"/>
              </a:rPr>
              <a:t>niveles.</a:t>
            </a:r>
            <a:endParaRPr lang="es-EC" sz="2400" dirty="0">
              <a:latin typeface="Arial" pitchFamily="34" charset="0"/>
              <a:cs typeface="Arial" pitchFamily="34" charset="0"/>
              <a:hlinkClick r:id="rId4" action="ppaction://hlinksldjump"/>
            </a:endParaRPr>
          </a:p>
          <a:p>
            <a:endParaRPr lang="es-EC" sz="2400" dirty="0" smtClean="0">
              <a:latin typeface="+mj-lt"/>
              <a:ea typeface="Verdana" panose="020B0604030504040204" pitchFamily="34" charset="0"/>
              <a:cs typeface="Arial" panose="020B0604020202020204" pitchFamily="34" charset="0"/>
              <a:hlinkClick r:id="rId4" action="ppaction://hlinksldjump"/>
            </a:endParaRPr>
          </a:p>
          <a:p>
            <a:pPr marL="0" indent="0" algn="r">
              <a:buNone/>
            </a:pPr>
            <a:endParaRPr lang="es-EC" sz="2400" dirty="0" smtClean="0">
              <a:latin typeface="Arial" panose="020B0604020202020204" pitchFamily="34" charset="0"/>
              <a:ea typeface="Gulim" panose="020B0600000101010101" pitchFamily="34" charset="-127"/>
              <a:cs typeface="Arial" panose="020B0604020202020204" pitchFamily="34" charset="0"/>
            </a:endParaRPr>
          </a:p>
          <a:p>
            <a:endParaRPr lang="es-EC" sz="2400" dirty="0" smtClean="0">
              <a:latin typeface="+mj-lt"/>
              <a:ea typeface="Gulim" panose="020B0600000101010101" pitchFamily="34" charset="-127"/>
              <a:cs typeface="Lucida Sans Unicode" panose="020B0602030504020204" pitchFamily="34" charset="0"/>
            </a:endParaRPr>
          </a:p>
          <a:p>
            <a:pPr marL="0" indent="0">
              <a:buNone/>
            </a:pPr>
            <a:endParaRPr lang="es-EC" dirty="0"/>
          </a:p>
        </p:txBody>
      </p:sp>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2276872"/>
            <a:ext cx="3024336" cy="4176464"/>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DISEÑO</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683568" y="1052736"/>
            <a:ext cx="4045338" cy="461665"/>
          </a:xfrm>
          <a:prstGeom prst="rect">
            <a:avLst/>
          </a:prstGeom>
        </p:spPr>
        <p:txBody>
          <a:bodyPr wrap="none">
            <a:spAutoFit/>
          </a:bodyPr>
          <a:lstStyle/>
          <a:p>
            <a:r>
              <a:rPr lang="es-ES" sz="2400" b="1" dirty="0" smtClean="0">
                <a:latin typeface="Arial" pitchFamily="34" charset="0"/>
                <a:cs typeface="Arial" pitchFamily="34" charset="0"/>
              </a:rPr>
              <a:t>CAPA DE PRESENTACIÓN</a:t>
            </a:r>
            <a:endParaRPr lang="es-MX" sz="2400" b="1" dirty="0">
              <a:latin typeface="Arial" pitchFamily="34" charset="0"/>
              <a:cs typeface="Arial" pitchFamily="34" charset="0"/>
            </a:endParaRPr>
          </a:p>
        </p:txBody>
      </p:sp>
      <p:sp>
        <p:nvSpPr>
          <p:cNvPr id="3" name="2 Rectángulo"/>
          <p:cNvSpPr/>
          <p:nvPr/>
        </p:nvSpPr>
        <p:spPr>
          <a:xfrm>
            <a:off x="760287" y="2060848"/>
            <a:ext cx="3891900" cy="1631216"/>
          </a:xfrm>
          <a:prstGeom prst="rect">
            <a:avLst/>
          </a:prstGeom>
        </p:spPr>
        <p:txBody>
          <a:bodyPr wrap="square">
            <a:spAutoFit/>
          </a:bodyPr>
          <a:lstStyle/>
          <a:p>
            <a:pPr lvl="0" algn="just"/>
            <a:r>
              <a:rPr lang="es-ES" sz="2000" dirty="0">
                <a:latin typeface="Arial" pitchFamily="34" charset="0"/>
                <a:cs typeface="Arial" pitchFamily="34" charset="0"/>
              </a:rPr>
              <a:t>Es la encargada de los servicios de presentación, proporciona la interfaz necesaria para presentar información y reunir datos.</a:t>
            </a:r>
            <a:endParaRPr lang="es-MX" sz="2000" b="1" dirty="0">
              <a:latin typeface="Arial" pitchFamily="34" charset="0"/>
              <a:cs typeface="Arial"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046239"/>
            <a:ext cx="2952328" cy="5155109"/>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DISEÑO</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658376" y="996697"/>
            <a:ext cx="3889463" cy="461665"/>
          </a:xfrm>
          <a:prstGeom prst="rect">
            <a:avLst/>
          </a:prstGeom>
        </p:spPr>
        <p:txBody>
          <a:bodyPr wrap="none">
            <a:spAutoFit/>
          </a:bodyPr>
          <a:lstStyle/>
          <a:p>
            <a:r>
              <a:rPr lang="es-ES" sz="2400" b="1" dirty="0" smtClean="0">
                <a:latin typeface="Arial" pitchFamily="34" charset="0"/>
                <a:cs typeface="Arial" pitchFamily="34" charset="0"/>
              </a:rPr>
              <a:t>CAPA DE SERVICIO WEB</a:t>
            </a:r>
            <a:endParaRPr lang="es-MX" sz="2400" dirty="0">
              <a:latin typeface="Arial" pitchFamily="34" charset="0"/>
              <a:cs typeface="Arial" pitchFamily="34" charset="0"/>
            </a:endParaRPr>
          </a:p>
        </p:txBody>
      </p:sp>
      <p:sp>
        <p:nvSpPr>
          <p:cNvPr id="3" name="2 Rectángulo"/>
          <p:cNvSpPr/>
          <p:nvPr/>
        </p:nvSpPr>
        <p:spPr>
          <a:xfrm>
            <a:off x="658376" y="1628507"/>
            <a:ext cx="4273664" cy="2308324"/>
          </a:xfrm>
          <a:prstGeom prst="rect">
            <a:avLst/>
          </a:prstGeom>
        </p:spPr>
        <p:txBody>
          <a:bodyPr wrap="square">
            <a:spAutoFit/>
          </a:bodyPr>
          <a:lstStyle/>
          <a:p>
            <a:pPr lvl="0" algn="just"/>
            <a:r>
              <a:rPr lang="es-ES" sz="2400" dirty="0">
                <a:latin typeface="Arial" pitchFamily="34" charset="0"/>
                <a:cs typeface="Arial" pitchFamily="34" charset="0"/>
              </a:rPr>
              <a:t>En la encargada de consumir los servicios web con estándares y protocolos en XML, que hacen más fácil acceder a su contenido y entender su funcionamiento.</a:t>
            </a:r>
            <a:endParaRPr lang="es-MX" sz="2400" dirty="0">
              <a:latin typeface="Arial" pitchFamily="34" charset="0"/>
              <a:cs typeface="Arial"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5867" y="983264"/>
            <a:ext cx="2952328" cy="4536152"/>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DISEÑO</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683567" y="1087832"/>
            <a:ext cx="5112567" cy="461665"/>
          </a:xfrm>
          <a:prstGeom prst="rect">
            <a:avLst/>
          </a:prstGeom>
        </p:spPr>
        <p:txBody>
          <a:bodyPr wrap="square">
            <a:spAutoFit/>
          </a:bodyPr>
          <a:lstStyle/>
          <a:p>
            <a:r>
              <a:rPr lang="es-ES" sz="2400" b="1" dirty="0" smtClean="0">
                <a:latin typeface="Arial" pitchFamily="34" charset="0"/>
                <a:cs typeface="Arial" pitchFamily="34" charset="0"/>
              </a:rPr>
              <a:t>CAPA DE LÓGICA DE NEGOCIOS</a:t>
            </a:r>
            <a:endParaRPr lang="es-MX" sz="2400" dirty="0">
              <a:latin typeface="Arial" pitchFamily="34" charset="0"/>
              <a:cs typeface="Arial" pitchFamily="34" charset="0"/>
            </a:endParaRPr>
          </a:p>
        </p:txBody>
      </p:sp>
      <p:sp>
        <p:nvSpPr>
          <p:cNvPr id="3" name="2 Rectángulo"/>
          <p:cNvSpPr/>
          <p:nvPr/>
        </p:nvSpPr>
        <p:spPr>
          <a:xfrm>
            <a:off x="827584" y="1772816"/>
            <a:ext cx="4248472" cy="1785104"/>
          </a:xfrm>
          <a:prstGeom prst="rect">
            <a:avLst/>
          </a:prstGeom>
        </p:spPr>
        <p:txBody>
          <a:bodyPr wrap="square">
            <a:spAutoFit/>
          </a:bodyPr>
          <a:lstStyle/>
          <a:p>
            <a:pPr algn="just"/>
            <a:r>
              <a:rPr lang="es-ES" sz="2200" dirty="0">
                <a:latin typeface="Arial" pitchFamily="34" charset="0"/>
                <a:cs typeface="Arial" pitchFamily="34" charset="0"/>
              </a:rPr>
              <a:t>Se encarga de los servicios de negocio, es el vínculo entre un usuario y los servicios de datos. Responden a peticiones del usuario para ejecutar una tarea.</a:t>
            </a:r>
            <a:endParaRPr lang="es-MX" sz="2200" dirty="0">
              <a:latin typeface="Arial" pitchFamily="34" charset="0"/>
              <a:cs typeface="Arial" pitchFamily="34" charset="0"/>
            </a:endParaRPr>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8104" y="1549497"/>
            <a:ext cx="2826062" cy="3895727"/>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12"/>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CONTENIDO</a:t>
            </a:r>
            <a:endParaRPr lang="es-EC" sz="3200" dirty="0">
              <a:latin typeface="Times New Roman" panose="02020603050405020304" pitchFamily="18" charset="0"/>
              <a:cs typeface="Times New Roman" panose="02020603050405020304" pitchFamily="18" charset="0"/>
            </a:endParaRPr>
          </a:p>
        </p:txBody>
      </p:sp>
      <p:sp>
        <p:nvSpPr>
          <p:cNvPr id="7" name="6 Rectángulo"/>
          <p:cNvSpPr/>
          <p:nvPr/>
        </p:nvSpPr>
        <p:spPr>
          <a:xfrm>
            <a:off x="2866314" y="1844824"/>
            <a:ext cx="5755882" cy="2677656"/>
          </a:xfrm>
          <a:prstGeom prst="rect">
            <a:avLst/>
          </a:prstGeom>
        </p:spPr>
        <p:txBody>
          <a:bodyPr wrap="square">
            <a:spAutoFit/>
          </a:bodyPr>
          <a:lstStyle/>
          <a:p>
            <a:r>
              <a:rPr lang="es-EC" sz="2800" i="1" dirty="0" smtClean="0">
                <a:latin typeface="+mj-lt"/>
                <a:ea typeface="Verdana" panose="020B0604030504040204" pitchFamily="34" charset="0"/>
                <a:cs typeface="Arial" panose="020B0604020202020204" pitchFamily="34" charset="0"/>
                <a:hlinkClick r:id="rId4" action="ppaction://hlinksldjump"/>
              </a:rPr>
              <a:t>Introducción</a:t>
            </a:r>
            <a:r>
              <a:rPr lang="es-EC" sz="2800" i="1" dirty="0">
                <a:latin typeface="+mj-lt"/>
                <a:ea typeface="Verdana" panose="020B0604030504040204" pitchFamily="34" charset="0"/>
                <a:cs typeface="Arial" panose="020B0604020202020204" pitchFamily="34" charset="0"/>
                <a:hlinkClick r:id="rId4" action="ppaction://hlinksldjump"/>
              </a:rPr>
              <a:t>.</a:t>
            </a:r>
            <a:endParaRPr lang="es-EC" sz="2800" i="1" dirty="0">
              <a:latin typeface="+mj-lt"/>
              <a:ea typeface="Verdana" panose="020B0604030504040204" pitchFamily="34" charset="0"/>
              <a:cs typeface="Arial" panose="020B0604020202020204" pitchFamily="34" charset="0"/>
            </a:endParaRPr>
          </a:p>
          <a:p>
            <a:r>
              <a:rPr lang="es-EC" sz="2800" i="1" dirty="0" smtClean="0">
                <a:latin typeface="+mj-lt"/>
                <a:ea typeface="Verdana" panose="020B0604030504040204" pitchFamily="34" charset="0"/>
                <a:cs typeface="Arial" panose="020B0604020202020204" pitchFamily="34" charset="0"/>
                <a:hlinkClick r:id="rId5" action="ppaction://hlinksldjump"/>
              </a:rPr>
              <a:t>Marco Teórico.</a:t>
            </a:r>
            <a:endParaRPr lang="es-EC" sz="2800" i="1" dirty="0">
              <a:latin typeface="+mj-lt"/>
              <a:ea typeface="Verdana" panose="020B0604030504040204" pitchFamily="34" charset="0"/>
              <a:cs typeface="Arial" panose="020B0604020202020204" pitchFamily="34" charset="0"/>
            </a:endParaRPr>
          </a:p>
          <a:p>
            <a:r>
              <a:rPr lang="es-EC" sz="2800" i="1" dirty="0">
                <a:latin typeface="+mj-lt"/>
                <a:ea typeface="Verdana" panose="020B0604030504040204" pitchFamily="34" charset="0"/>
                <a:cs typeface="Arial" panose="020B0604020202020204" pitchFamily="34" charset="0"/>
                <a:hlinkClick r:id="rId6" action="ppaction://hlinksldjump"/>
              </a:rPr>
              <a:t>Diseño</a:t>
            </a:r>
            <a:r>
              <a:rPr lang="es-EC" sz="2800" i="1" dirty="0" smtClean="0">
                <a:latin typeface="+mj-lt"/>
                <a:ea typeface="Verdana" panose="020B0604030504040204" pitchFamily="34" charset="0"/>
                <a:cs typeface="Arial" panose="020B0604020202020204" pitchFamily="34" charset="0"/>
                <a:hlinkClick r:id="rId6" action="ppaction://hlinksldjump"/>
              </a:rPr>
              <a:t>.</a:t>
            </a:r>
            <a:endParaRPr lang="es-EC" sz="2800" i="1" dirty="0" smtClean="0">
              <a:latin typeface="+mj-lt"/>
              <a:ea typeface="Verdana" panose="020B0604030504040204" pitchFamily="34" charset="0"/>
              <a:cs typeface="Arial" panose="020B0604020202020204" pitchFamily="34" charset="0"/>
            </a:endParaRPr>
          </a:p>
          <a:p>
            <a:r>
              <a:rPr lang="es-EC" sz="2800" i="1" dirty="0" smtClean="0">
                <a:latin typeface="+mj-lt"/>
                <a:ea typeface="Verdana" panose="020B0604030504040204" pitchFamily="34" charset="0"/>
                <a:cs typeface="Arial" panose="020B0604020202020204" pitchFamily="34" charset="0"/>
                <a:hlinkClick r:id="rId7" action="ppaction://hlinksldjump"/>
              </a:rPr>
              <a:t>Pruebas</a:t>
            </a:r>
            <a:endParaRPr lang="es-EC" sz="2800" i="1" dirty="0">
              <a:latin typeface="+mj-lt"/>
              <a:ea typeface="Verdana" panose="020B0604030504040204" pitchFamily="34" charset="0"/>
              <a:cs typeface="Arial" panose="020B0604020202020204" pitchFamily="34" charset="0"/>
            </a:endParaRPr>
          </a:p>
          <a:p>
            <a:pPr lvl="0"/>
            <a:r>
              <a:rPr lang="es-EC" sz="2800" i="1" dirty="0" smtClean="0">
                <a:solidFill>
                  <a:prstClr val="black"/>
                </a:solidFill>
                <a:latin typeface="+mj-lt"/>
                <a:ea typeface="Verdana" panose="020B0604030504040204" pitchFamily="34" charset="0"/>
                <a:cs typeface="Arial" panose="020B0604020202020204" pitchFamily="34" charset="0"/>
                <a:hlinkClick r:id="rId8" action="ppaction://hlinksldjump"/>
              </a:rPr>
              <a:t>Conclusiones </a:t>
            </a:r>
            <a:endParaRPr lang="es-EC" sz="2800" i="1" dirty="0">
              <a:solidFill>
                <a:prstClr val="black"/>
              </a:solidFill>
              <a:latin typeface="+mj-lt"/>
              <a:ea typeface="Verdana" panose="020B0604030504040204" pitchFamily="34" charset="0"/>
              <a:cs typeface="Arial" panose="020B0604020202020204" pitchFamily="34" charset="0"/>
            </a:endParaRPr>
          </a:p>
          <a:p>
            <a:pPr lvl="0"/>
            <a:r>
              <a:rPr lang="es-EC" sz="2800" i="1" dirty="0" smtClean="0">
                <a:solidFill>
                  <a:prstClr val="black"/>
                </a:solidFill>
                <a:latin typeface="+mj-lt"/>
                <a:ea typeface="Verdana" panose="020B0604030504040204" pitchFamily="34" charset="0"/>
                <a:cs typeface="Arial" panose="020B0604020202020204" pitchFamily="34" charset="0"/>
                <a:hlinkClick r:id="rId9" action="ppaction://hlinksldjump"/>
              </a:rPr>
              <a:t>Recomendaciones</a:t>
            </a:r>
            <a:r>
              <a:rPr lang="es-EC" sz="2800" i="1" dirty="0">
                <a:solidFill>
                  <a:prstClr val="black"/>
                </a:solidFill>
                <a:latin typeface="+mj-lt"/>
                <a:ea typeface="Verdana" panose="020B0604030504040204" pitchFamily="34" charset="0"/>
                <a:cs typeface="Arial" panose="020B0604020202020204" pitchFamily="34" charset="0"/>
                <a:hlinkClick r:id="rId9" action="ppaction://hlinksldjump"/>
              </a:rPr>
              <a:t>.</a:t>
            </a:r>
            <a:endParaRPr lang="es-EC" sz="2800" i="1" dirty="0">
              <a:solidFill>
                <a:prstClr val="black"/>
              </a:solidFill>
              <a:latin typeface="+mj-l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91015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DISEÑO</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755576" y="938555"/>
            <a:ext cx="4124719" cy="461665"/>
          </a:xfrm>
          <a:prstGeom prst="rect">
            <a:avLst/>
          </a:prstGeom>
        </p:spPr>
        <p:txBody>
          <a:bodyPr wrap="none">
            <a:spAutoFit/>
          </a:bodyPr>
          <a:lstStyle/>
          <a:p>
            <a:r>
              <a:rPr lang="es-ES" sz="2400" b="1" dirty="0" smtClean="0">
                <a:latin typeface="Arial" pitchFamily="34" charset="0"/>
                <a:cs typeface="Arial" pitchFamily="34" charset="0"/>
              </a:rPr>
              <a:t>CAPA DE BASE DE DATOS</a:t>
            </a:r>
            <a:endParaRPr lang="es-MX" sz="2400" dirty="0">
              <a:latin typeface="Arial" pitchFamily="34" charset="0"/>
              <a:cs typeface="Arial" pitchFamily="34" charset="0"/>
            </a:endParaRPr>
          </a:p>
        </p:txBody>
      </p:sp>
      <p:sp>
        <p:nvSpPr>
          <p:cNvPr id="3" name="2 Rectángulo"/>
          <p:cNvSpPr/>
          <p:nvPr/>
        </p:nvSpPr>
        <p:spPr>
          <a:xfrm>
            <a:off x="755576" y="1435846"/>
            <a:ext cx="4572000" cy="2462213"/>
          </a:xfrm>
          <a:prstGeom prst="rect">
            <a:avLst/>
          </a:prstGeom>
        </p:spPr>
        <p:txBody>
          <a:bodyPr>
            <a:spAutoFit/>
          </a:bodyPr>
          <a:lstStyle/>
          <a:p>
            <a:pPr lvl="0" algn="just"/>
            <a:r>
              <a:rPr lang="es-ES" sz="2200" dirty="0">
                <a:latin typeface="Arial" pitchFamily="34" charset="0"/>
                <a:cs typeface="Arial" pitchFamily="34" charset="0"/>
              </a:rPr>
              <a:t>La capa del servidor de datos se compone de servidores de datos (como órdenes y productos) que se crean a partir de componentes de servidores de datos. En esta capa es donde van a residir los datos.</a:t>
            </a:r>
            <a:endParaRPr lang="es-MX" sz="2200" dirty="0">
              <a:latin typeface="Arial" pitchFamily="34" charset="0"/>
              <a:cs typeface="Arial" pitchFamily="34" charset="0"/>
            </a:endParaRPr>
          </a:p>
        </p:txBody>
      </p:sp>
      <p:pic>
        <p:nvPicPr>
          <p:cNvPr id="4" name="3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333090"/>
            <a:ext cx="2808312" cy="3536070"/>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DISEÑO</a:t>
            </a:r>
            <a:endParaRPr lang="es-EC" sz="3200" dirty="0">
              <a:latin typeface="Times New Roman" panose="02020603050405020304" pitchFamily="18" charset="0"/>
              <a:cs typeface="Times New Roman" panose="02020603050405020304"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800" y="1966193"/>
            <a:ext cx="5809354" cy="3623047"/>
          </a:xfrm>
          <a:prstGeom prst="rect">
            <a:avLst/>
          </a:prstGeom>
        </p:spPr>
      </p:pic>
      <p:sp>
        <p:nvSpPr>
          <p:cNvPr id="3" name="2 Rectángulo"/>
          <p:cNvSpPr/>
          <p:nvPr/>
        </p:nvSpPr>
        <p:spPr>
          <a:xfrm>
            <a:off x="971600" y="1196752"/>
            <a:ext cx="4572000" cy="769441"/>
          </a:xfrm>
          <a:prstGeom prst="rect">
            <a:avLst/>
          </a:prstGeom>
        </p:spPr>
        <p:txBody>
          <a:bodyPr>
            <a:spAutoFit/>
          </a:bodyPr>
          <a:lstStyle/>
          <a:p>
            <a:r>
              <a:rPr lang="es-EC" sz="2200" dirty="0" smtClean="0">
                <a:latin typeface="Arial" pitchFamily="34" charset="0"/>
                <a:cs typeface="Arial" pitchFamily="34" charset="0"/>
              </a:rPr>
              <a:t>Finalmente se puede apreciar el resultado obtenido.</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PRUEBAS</a:t>
            </a:r>
            <a:endParaRPr lang="es-EC" sz="3200" dirty="0">
              <a:latin typeface="Times New Roman" panose="02020603050405020304" pitchFamily="18" charset="0"/>
              <a:cs typeface="Times New Roman" panose="02020603050405020304" pitchFamily="18" charset="0"/>
            </a:endParaRP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9962" y="1411772"/>
            <a:ext cx="6022234" cy="3935416"/>
          </a:xfrm>
          <a:prstGeom prst="rect">
            <a:avLst/>
          </a:prstGeom>
        </p:spPr>
      </p:pic>
      <p:sp>
        <p:nvSpPr>
          <p:cNvPr id="3" name="2 Rectángulo"/>
          <p:cNvSpPr/>
          <p:nvPr/>
        </p:nvSpPr>
        <p:spPr>
          <a:xfrm>
            <a:off x="395536" y="908720"/>
            <a:ext cx="4290983" cy="461665"/>
          </a:xfrm>
          <a:prstGeom prst="rect">
            <a:avLst/>
          </a:prstGeom>
        </p:spPr>
        <p:txBody>
          <a:bodyPr wrap="none">
            <a:spAutoFit/>
          </a:bodyPr>
          <a:lstStyle/>
          <a:p>
            <a:pPr marL="0" lvl="2"/>
            <a:r>
              <a:rPr lang="es-ES" sz="2400" b="1" dirty="0">
                <a:latin typeface="Arial" pitchFamily="34" charset="0"/>
                <a:cs typeface="Arial" pitchFamily="34" charset="0"/>
              </a:rPr>
              <a:t>PRUEBAS DE ACEPTACIÓN</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PRUEBAS</a:t>
            </a:r>
            <a:endParaRPr lang="es-EC" sz="3200" dirty="0">
              <a:latin typeface="Times New Roman" panose="02020603050405020304" pitchFamily="18" charset="0"/>
              <a:cs typeface="Times New Roman" panose="02020603050405020304" pitchFamily="18" charset="0"/>
            </a:endParaRPr>
          </a:p>
        </p:txBody>
      </p:sp>
      <p:sp>
        <p:nvSpPr>
          <p:cNvPr id="7" name="6 Rectángulo"/>
          <p:cNvSpPr/>
          <p:nvPr/>
        </p:nvSpPr>
        <p:spPr>
          <a:xfrm>
            <a:off x="395536" y="908720"/>
            <a:ext cx="3598677" cy="461665"/>
          </a:xfrm>
          <a:prstGeom prst="rect">
            <a:avLst/>
          </a:prstGeom>
        </p:spPr>
        <p:txBody>
          <a:bodyPr wrap="none">
            <a:spAutoFit/>
          </a:bodyPr>
          <a:lstStyle/>
          <a:p>
            <a:pPr marL="0" lvl="2"/>
            <a:r>
              <a:rPr lang="es-ES" sz="2400" b="1" dirty="0" smtClean="0">
                <a:latin typeface="Arial" pitchFamily="34" charset="0"/>
                <a:cs typeface="Arial" pitchFamily="34" charset="0"/>
              </a:rPr>
              <a:t>ACEPTACIÓN CLIENTE</a:t>
            </a:r>
            <a:endParaRPr lang="es-MX" sz="2400" b="1" dirty="0">
              <a:latin typeface="Arial" pitchFamily="34" charset="0"/>
              <a:cs typeface="Arial" pitchFamily="34" charset="0"/>
            </a:endParaRP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1404645"/>
            <a:ext cx="3582848" cy="4386583"/>
          </a:xfrm>
          <a:prstGeom prst="roundRect">
            <a:avLst>
              <a:gd name="adj" fmla="val 8594"/>
            </a:avLst>
          </a:prstGeom>
          <a:solidFill>
            <a:srgbClr val="FFFFFF">
              <a:shade val="85000"/>
            </a:srgbClr>
          </a:solidFill>
          <a:ln>
            <a:noFill/>
          </a:ln>
          <a:effectLst>
            <a:glow rad="101600">
              <a:schemeClr val="accent2">
                <a:satMod val="175000"/>
                <a:alpha val="40000"/>
              </a:schemeClr>
            </a:glow>
            <a:reflection blurRad="12700" stA="38000" endPos="28000" dist="5000" dir="5400000" sy="-100000" algn="bl" rotWithShape="0"/>
          </a:effectLst>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CONCLUSIONES</a:t>
            </a:r>
            <a:endParaRPr lang="es-EC" sz="3200" dirty="0">
              <a:latin typeface="Times New Roman" panose="02020603050405020304" pitchFamily="18" charset="0"/>
              <a:cs typeface="Times New Roman" panose="02020603050405020304" pitchFamily="18" charset="0"/>
            </a:endParaRPr>
          </a:p>
        </p:txBody>
      </p:sp>
      <p:sp>
        <p:nvSpPr>
          <p:cNvPr id="4" name="3 Rectángulo"/>
          <p:cNvSpPr/>
          <p:nvPr/>
        </p:nvSpPr>
        <p:spPr>
          <a:xfrm>
            <a:off x="395536" y="908720"/>
            <a:ext cx="8503003" cy="4154984"/>
          </a:xfrm>
          <a:prstGeom prst="rect">
            <a:avLst/>
          </a:prstGeom>
        </p:spPr>
        <p:txBody>
          <a:bodyPr wrap="square">
            <a:spAutoFit/>
          </a:bodyPr>
          <a:lstStyle/>
          <a:p>
            <a:pPr marL="342900" indent="-342900" algn="just">
              <a:buFont typeface="Arial" pitchFamily="34" charset="0"/>
              <a:buChar char="•"/>
            </a:pPr>
            <a:r>
              <a:rPr lang="es-ES" sz="2200" dirty="0">
                <a:latin typeface="Arial" pitchFamily="34" charset="0"/>
                <a:cs typeface="Arial" pitchFamily="34" charset="0"/>
              </a:rPr>
              <a:t>Por medio de la presente Tesis se ha logrado automatizar los procesos del sistema de reservación y alertas para la lavadora y lubricadora MAAS, mejorando sus recursos como: tiempo, esfuerzo y costo dentro de un software confiable, escalable y de alto rendimiento con una tecnología que se encuentra en el mercado.</a:t>
            </a:r>
            <a:endParaRPr lang="es-MX" sz="2200" dirty="0">
              <a:latin typeface="Arial" pitchFamily="34" charset="0"/>
              <a:cs typeface="Arial" pitchFamily="34" charset="0"/>
            </a:endParaRPr>
          </a:p>
          <a:p>
            <a:pPr lvl="0" algn="just"/>
            <a:endParaRPr lang="es-MX" sz="2200" dirty="0">
              <a:latin typeface="Arial" pitchFamily="34" charset="0"/>
              <a:cs typeface="Arial" pitchFamily="34" charset="0"/>
            </a:endParaRPr>
          </a:p>
          <a:p>
            <a:pPr marL="342900" lvl="0" indent="-342900" algn="just">
              <a:buFont typeface="Arial" pitchFamily="34" charset="0"/>
              <a:buChar char="•"/>
            </a:pPr>
            <a:r>
              <a:rPr lang="es-ES" sz="2200" dirty="0">
                <a:latin typeface="Arial" pitchFamily="34" charset="0"/>
                <a:cs typeface="Arial" pitchFamily="34" charset="0"/>
              </a:rPr>
              <a:t>Al analizar la situación de la lavadora y lubricadora MAAS, se logró extraer los requisitos fundamentales con la participación permanente del cliente contribuyendo con todo lo necesario para la elaboración del sistema, elaborando las historias de usuario y la estimación de tiempo. </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CONCLUSIONES</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827584" y="1196752"/>
            <a:ext cx="7794612" cy="4154984"/>
          </a:xfrm>
          <a:prstGeom prst="rect">
            <a:avLst/>
          </a:prstGeom>
        </p:spPr>
        <p:txBody>
          <a:bodyPr wrap="square">
            <a:spAutoFit/>
          </a:bodyPr>
          <a:lstStyle/>
          <a:p>
            <a:pPr marL="342900" indent="-342900" algn="just">
              <a:buFont typeface="Arial" pitchFamily="34" charset="0"/>
              <a:buChar char="•"/>
            </a:pPr>
            <a:r>
              <a:rPr lang="es-ES" sz="2200" dirty="0">
                <a:latin typeface="Arial" pitchFamily="34" charset="0"/>
                <a:cs typeface="Arial" pitchFamily="34" charset="0"/>
              </a:rPr>
              <a:t>Al diseñar la base de datos con la ayuda de  un software libre de Mysql 5.1, se logra almacenar la información que va interactuar con el sistema por medio de la clase de conexión que se encuentra en nuestro servidor EJB, de esta manera permite que la información este al mejor recaudo,  para así satisfacer todas las necesidades de la empresa</a:t>
            </a:r>
            <a:r>
              <a:rPr lang="es-ES" sz="2200" dirty="0" smtClean="0">
                <a:latin typeface="Arial" pitchFamily="34" charset="0"/>
                <a:cs typeface="Arial" pitchFamily="34" charset="0"/>
              </a:rPr>
              <a:t>.</a:t>
            </a:r>
          </a:p>
          <a:p>
            <a:pPr algn="just"/>
            <a:endParaRPr lang="es-MX" sz="2200" dirty="0">
              <a:latin typeface="Arial" pitchFamily="34" charset="0"/>
              <a:cs typeface="Arial" pitchFamily="34" charset="0"/>
            </a:endParaRPr>
          </a:p>
          <a:p>
            <a:pPr marL="342900" indent="-342900" algn="just">
              <a:buFont typeface="Arial" pitchFamily="34" charset="0"/>
              <a:buChar char="•"/>
            </a:pPr>
            <a:r>
              <a:rPr lang="es-ES" sz="2200" dirty="0">
                <a:latin typeface="Arial" pitchFamily="34" charset="0"/>
                <a:cs typeface="Arial" pitchFamily="34" charset="0"/>
              </a:rPr>
              <a:t>Para el diseño se construyó escenarios que ayudan a identificar los procesos siguiendo los pasos necesarios para alcanzar el objetivo requerido por el cliente.</a:t>
            </a:r>
            <a:endParaRPr lang="es-MX" sz="2200" dirty="0">
              <a:latin typeface="Arial" pitchFamily="34" charset="0"/>
              <a:cs typeface="Arial" pitchFamily="34" charset="0"/>
            </a:endParaRPr>
          </a:p>
          <a:p>
            <a:pPr lvl="0" algn="just"/>
            <a:endParaRPr lang="es-MX" sz="2200" dirty="0"/>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CONCLUSIONES</a:t>
            </a:r>
            <a:endParaRPr lang="es-EC" sz="3200" dirty="0">
              <a:latin typeface="Times New Roman" panose="02020603050405020304" pitchFamily="18" charset="0"/>
              <a:cs typeface="Times New Roman" panose="02020603050405020304" pitchFamily="18" charset="0"/>
            </a:endParaRPr>
          </a:p>
        </p:txBody>
      </p:sp>
      <p:sp>
        <p:nvSpPr>
          <p:cNvPr id="3" name="2 Rectángulo"/>
          <p:cNvSpPr/>
          <p:nvPr/>
        </p:nvSpPr>
        <p:spPr>
          <a:xfrm>
            <a:off x="827584" y="1124744"/>
            <a:ext cx="7794612" cy="3139321"/>
          </a:xfrm>
          <a:prstGeom prst="rect">
            <a:avLst/>
          </a:prstGeom>
        </p:spPr>
        <p:txBody>
          <a:bodyPr wrap="square">
            <a:spAutoFit/>
          </a:bodyPr>
          <a:lstStyle/>
          <a:p>
            <a:pPr marL="342900" indent="-342900" algn="just">
              <a:buFont typeface="Arial" pitchFamily="34" charset="0"/>
              <a:buChar char="•"/>
            </a:pPr>
            <a:r>
              <a:rPr lang="es-ES" sz="2200" dirty="0" smtClean="0">
                <a:latin typeface="Arial" pitchFamily="34" charset="0"/>
                <a:cs typeface="Arial" pitchFamily="34" charset="0"/>
              </a:rPr>
              <a:t>En la construcción del sistema se escogió la arquitectura N-capas para su fácil implementación y reutilización de código, también se utilizó una librería de componente como es primefaces para su interface del usuario y de fácil manejo. </a:t>
            </a:r>
            <a:endParaRPr lang="es-MX" sz="2200" dirty="0" smtClean="0">
              <a:latin typeface="Arial" pitchFamily="34" charset="0"/>
              <a:cs typeface="Arial" pitchFamily="34" charset="0"/>
            </a:endParaRPr>
          </a:p>
          <a:p>
            <a:pPr algn="just"/>
            <a:endParaRPr lang="es-MX" sz="2200" dirty="0" smtClean="0">
              <a:latin typeface="Arial" pitchFamily="34" charset="0"/>
              <a:cs typeface="Arial" pitchFamily="34" charset="0"/>
            </a:endParaRPr>
          </a:p>
          <a:p>
            <a:pPr marL="342900" indent="-342900" algn="just">
              <a:buFont typeface="Arial" pitchFamily="34" charset="0"/>
              <a:buChar char="•"/>
            </a:pPr>
            <a:r>
              <a:rPr lang="es-ES" sz="2200" dirty="0" smtClean="0">
                <a:latin typeface="Arial" pitchFamily="34" charset="0"/>
                <a:cs typeface="Arial" pitchFamily="34" charset="0"/>
              </a:rPr>
              <a:t>Se construyó el manual de usuario que facilitará el manejo del sistema a todos los usuarios que laboren en la empresa.</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RECOMENDACIONES</a:t>
            </a:r>
            <a:endParaRPr lang="es-EC" sz="3200" dirty="0">
              <a:latin typeface="Times New Roman" panose="02020603050405020304" pitchFamily="18" charset="0"/>
              <a:cs typeface="Times New Roman" panose="02020603050405020304" pitchFamily="18" charset="0"/>
            </a:endParaRPr>
          </a:p>
        </p:txBody>
      </p:sp>
      <p:sp>
        <p:nvSpPr>
          <p:cNvPr id="7" name="6 Rectángulo"/>
          <p:cNvSpPr/>
          <p:nvPr/>
        </p:nvSpPr>
        <p:spPr>
          <a:xfrm>
            <a:off x="539552" y="1028343"/>
            <a:ext cx="8082644" cy="3477875"/>
          </a:xfrm>
          <a:prstGeom prst="rect">
            <a:avLst/>
          </a:prstGeom>
        </p:spPr>
        <p:txBody>
          <a:bodyPr wrap="square">
            <a:spAutoFit/>
          </a:bodyPr>
          <a:lstStyle/>
          <a:p>
            <a:pPr marL="342900" indent="-342900" algn="just">
              <a:buFont typeface="Arial" pitchFamily="34" charset="0"/>
              <a:buChar char="•"/>
            </a:pPr>
            <a:r>
              <a:rPr lang="es-ES" sz="2200" dirty="0">
                <a:latin typeface="Arial" pitchFamily="34" charset="0"/>
                <a:cs typeface="Arial" pitchFamily="34" charset="0"/>
              </a:rPr>
              <a:t>Implementar el módulo de contabilidad, para automatizar los activos y los pasivos de la empresa</a:t>
            </a:r>
            <a:r>
              <a:rPr lang="es-ES" sz="2200" dirty="0" smtClean="0">
                <a:latin typeface="Arial" pitchFamily="34" charset="0"/>
                <a:cs typeface="Arial" pitchFamily="34" charset="0"/>
              </a:rPr>
              <a:t>.</a:t>
            </a:r>
          </a:p>
          <a:p>
            <a:pPr algn="just"/>
            <a:endParaRPr lang="es-MX" sz="2200" dirty="0">
              <a:latin typeface="Arial" pitchFamily="34" charset="0"/>
              <a:cs typeface="Arial" pitchFamily="34" charset="0"/>
            </a:endParaRPr>
          </a:p>
          <a:p>
            <a:pPr marL="342900" indent="-342900" algn="just">
              <a:buFont typeface="Arial" pitchFamily="34" charset="0"/>
              <a:buChar char="•"/>
            </a:pPr>
            <a:r>
              <a:rPr lang="es-ES" sz="2200" dirty="0" smtClean="0">
                <a:latin typeface="Arial" pitchFamily="34" charset="0"/>
                <a:cs typeface="Arial" pitchFamily="34" charset="0"/>
              </a:rPr>
              <a:t>Implementar </a:t>
            </a:r>
            <a:r>
              <a:rPr lang="es-ES" sz="2200" dirty="0">
                <a:latin typeface="Arial" pitchFamily="34" charset="0"/>
                <a:cs typeface="Arial" pitchFamily="34" charset="0"/>
              </a:rPr>
              <a:t>el módulo de facturación ya que con este proceso ayudará a migrar a la facturación electrónica ahorrando tiempo y recursos.</a:t>
            </a:r>
            <a:endParaRPr lang="es-MX" sz="2200" dirty="0">
              <a:latin typeface="Arial" pitchFamily="34" charset="0"/>
              <a:cs typeface="Arial" pitchFamily="34" charset="0"/>
            </a:endParaRPr>
          </a:p>
          <a:p>
            <a:pPr algn="just"/>
            <a:r>
              <a:rPr lang="es-ES" sz="2200" dirty="0">
                <a:latin typeface="Arial" pitchFamily="34" charset="0"/>
                <a:cs typeface="Arial" pitchFamily="34" charset="0"/>
              </a:rPr>
              <a:t> </a:t>
            </a:r>
            <a:endParaRPr lang="es-MX" sz="2200" dirty="0">
              <a:latin typeface="Arial" pitchFamily="34" charset="0"/>
              <a:cs typeface="Arial" pitchFamily="34" charset="0"/>
            </a:endParaRPr>
          </a:p>
          <a:p>
            <a:pPr marL="342900" indent="-342900" algn="just">
              <a:buFont typeface="Arial" pitchFamily="34" charset="0"/>
              <a:buChar char="•"/>
            </a:pPr>
            <a:r>
              <a:rPr lang="es-ES" sz="2200" dirty="0">
                <a:latin typeface="Arial" pitchFamily="34" charset="0"/>
                <a:cs typeface="Arial" pitchFamily="34" charset="0"/>
              </a:rPr>
              <a:t>Utilizar herramientas de software libre para evitar altos costos de licenciamiento ya que es una empresa mediana y no necesita de un software con licencia.</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RECOMENDACIONES</a:t>
            </a:r>
            <a:endParaRPr lang="es-EC" sz="3200" dirty="0">
              <a:latin typeface="Times New Roman" panose="02020603050405020304" pitchFamily="18" charset="0"/>
              <a:cs typeface="Times New Roman" panose="02020603050405020304" pitchFamily="18" charset="0"/>
            </a:endParaRPr>
          </a:p>
        </p:txBody>
      </p:sp>
      <p:sp>
        <p:nvSpPr>
          <p:cNvPr id="3" name="2 Rectángulo"/>
          <p:cNvSpPr/>
          <p:nvPr/>
        </p:nvSpPr>
        <p:spPr>
          <a:xfrm>
            <a:off x="611560" y="1028343"/>
            <a:ext cx="8010636" cy="4832092"/>
          </a:xfrm>
          <a:prstGeom prst="rect">
            <a:avLst/>
          </a:prstGeom>
        </p:spPr>
        <p:txBody>
          <a:bodyPr wrap="square">
            <a:spAutoFit/>
          </a:bodyPr>
          <a:lstStyle/>
          <a:p>
            <a:pPr marL="342900" indent="-342900" algn="just">
              <a:buFont typeface="Arial" pitchFamily="34" charset="0"/>
              <a:buChar char="•"/>
            </a:pPr>
            <a:r>
              <a:rPr lang="es-ES" sz="2200" dirty="0">
                <a:latin typeface="Arial" pitchFamily="34" charset="0"/>
                <a:cs typeface="Arial" pitchFamily="34" charset="0"/>
              </a:rPr>
              <a:t>Las personas que van a manejar la aplicación deben tener una adecuada capacitación, para que así puedan conocer y comprender las diferentes funcionalidades del sistema y evitar un mal manejo o ingreso de datos erróneos.</a:t>
            </a:r>
            <a:endParaRPr lang="es-MX" sz="2200" dirty="0">
              <a:latin typeface="Arial" pitchFamily="34" charset="0"/>
              <a:cs typeface="Arial" pitchFamily="34" charset="0"/>
            </a:endParaRPr>
          </a:p>
          <a:p>
            <a:pPr algn="just"/>
            <a:r>
              <a:rPr lang="es-ES" sz="2200" dirty="0">
                <a:latin typeface="Arial" pitchFamily="34" charset="0"/>
                <a:cs typeface="Arial" pitchFamily="34" charset="0"/>
              </a:rPr>
              <a:t> </a:t>
            </a:r>
            <a:endParaRPr lang="es-MX" sz="2200" dirty="0">
              <a:latin typeface="Arial" pitchFamily="34" charset="0"/>
              <a:cs typeface="Arial" pitchFamily="34" charset="0"/>
            </a:endParaRPr>
          </a:p>
          <a:p>
            <a:pPr marL="342900" indent="-342900" algn="just">
              <a:buFont typeface="Arial" pitchFamily="34" charset="0"/>
              <a:buChar char="•"/>
            </a:pPr>
            <a:r>
              <a:rPr lang="es-ES" sz="2200" dirty="0">
                <a:latin typeface="Arial" pitchFamily="34" charset="0"/>
                <a:cs typeface="Arial" pitchFamily="34" charset="0"/>
              </a:rPr>
              <a:t>Realizar respaldos de la base de datos continuamente de esta manera la información se encuentra segura y así podrá ser recuperada si llega a surgir algún imprevisto con el servidor de base de datos.</a:t>
            </a:r>
            <a:endParaRPr lang="es-MX" sz="2200" dirty="0">
              <a:latin typeface="Arial" pitchFamily="34" charset="0"/>
              <a:cs typeface="Arial" pitchFamily="34" charset="0"/>
            </a:endParaRPr>
          </a:p>
          <a:p>
            <a:pPr algn="just"/>
            <a:endParaRPr lang="es-MX" sz="2200" dirty="0">
              <a:latin typeface="Arial" pitchFamily="34" charset="0"/>
              <a:cs typeface="Arial" pitchFamily="34" charset="0"/>
            </a:endParaRPr>
          </a:p>
          <a:p>
            <a:pPr marL="342900" indent="-342900" algn="just">
              <a:buFont typeface="Arial" pitchFamily="34" charset="0"/>
              <a:buChar char="•"/>
            </a:pPr>
            <a:r>
              <a:rPr lang="es-ES" sz="2200" dirty="0">
                <a:latin typeface="Arial" pitchFamily="34" charset="0"/>
                <a:cs typeface="Arial" pitchFamily="34" charset="0"/>
              </a:rPr>
              <a:t>Para el mantenimiento del sistema se debe contratar personal capacitado que conozca de las tecnologías utilizadas en el sistema, para no tener dificultades y que el servicio este siempre activo a los clientes.</a:t>
            </a:r>
            <a:endParaRPr lang="es-MX" sz="2200" dirty="0">
              <a:latin typeface="Arial" pitchFamily="34" charset="0"/>
              <a:cs typeface="Arial" pitchFamily="34" charset="0"/>
            </a:endParaRPr>
          </a:p>
        </p:txBody>
      </p:sp>
    </p:spTree>
    <p:extLst>
      <p:ext uri="{BB962C8B-B14F-4D97-AF65-F5344CB8AC3E}">
        <p14:creationId xmlns:p14="http://schemas.microsoft.com/office/powerpoint/2010/main" val="2188466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7" y="10164"/>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FIN</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2459939" y="1721827"/>
            <a:ext cx="4265783" cy="2585323"/>
          </a:xfrm>
          <a:prstGeom prst="rect">
            <a:avLst/>
          </a:prstGeom>
          <a:noFill/>
        </p:spPr>
        <p:txBody>
          <a:bodyPr wrap="none" lIns="91440" tIns="45720" rIns="91440" bIns="45720">
            <a:spAutoFit/>
          </a:bodyPr>
          <a:lstStyle/>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GRACIAS POR </a:t>
            </a:r>
          </a:p>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a:t>
            </a:r>
          </a:p>
          <a:p>
            <a:pPr algn="ctr"/>
            <a:r>
              <a:rPr lang="es-E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ATENCIÓN</a:t>
            </a:r>
            <a:endPar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INTRODUCCIÓN</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755576" y="980728"/>
            <a:ext cx="7866620" cy="3139321"/>
          </a:xfrm>
          <a:prstGeom prst="rect">
            <a:avLst/>
          </a:prstGeom>
        </p:spPr>
        <p:txBody>
          <a:bodyPr wrap="square">
            <a:spAutoFit/>
          </a:bodyPr>
          <a:lstStyle/>
          <a:p>
            <a:pPr algn="just"/>
            <a:r>
              <a:rPr lang="es-ES" sz="2200" dirty="0" smtClean="0">
                <a:latin typeface="Arial" pitchFamily="34" charset="0"/>
                <a:cs typeface="Arial" pitchFamily="34" charset="0"/>
              </a:rPr>
              <a:t>.</a:t>
            </a:r>
            <a:endParaRPr lang="es-ES" sz="2200" dirty="0" smtClean="0">
              <a:latin typeface="Arial" pitchFamily="34" charset="0"/>
              <a:cs typeface="Arial" pitchFamily="34" charset="0"/>
            </a:endParaRPr>
          </a:p>
          <a:p>
            <a:pPr algn="just"/>
            <a:endParaRPr lang="es-ES" sz="2200" dirty="0">
              <a:latin typeface="Arial" pitchFamily="34" charset="0"/>
              <a:cs typeface="Arial" pitchFamily="34" charset="0"/>
            </a:endParaRPr>
          </a:p>
          <a:p>
            <a:pPr algn="just"/>
            <a:r>
              <a:rPr lang="es-ES" sz="2200" dirty="0">
                <a:latin typeface="Arial" pitchFamily="34" charset="0"/>
                <a:cs typeface="Arial" pitchFamily="34" charset="0"/>
              </a:rPr>
              <a:t>Con el incremento del parque automotor en la ciudad de Quito los negocios de lavado y lubricado para autos se han incrementado de una manera muy elevada. Por esta razón surge la idea de automatizar los procesos que están involucrados en este negocio para mejorar la atención al cliente y garantizar la satisfacción del mercado potencial.  </a:t>
            </a:r>
            <a:endParaRPr lang="es-MX" sz="2200" dirty="0">
              <a:latin typeface="Arial" pitchFamily="34" charset="0"/>
              <a:cs typeface="Arial" pitchFamily="34" charset="0"/>
            </a:endParaRPr>
          </a:p>
          <a:p>
            <a:pPr algn="just"/>
            <a:endParaRPr lang="es-MX" sz="2200" dirty="0">
              <a:latin typeface="Arial" pitchFamily="34" charset="0"/>
              <a:cs typeface="Arial" pitchFamily="34" charset="0"/>
            </a:endParaRPr>
          </a:p>
        </p:txBody>
      </p:sp>
      <p:pic>
        <p:nvPicPr>
          <p:cNvPr id="3" name="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7904" y="4608496"/>
            <a:ext cx="2939296" cy="1632942"/>
          </a:xfrm>
          <a:prstGeom prst="rect">
            <a:avLst/>
          </a:prstGeom>
        </p:spPr>
      </p:pic>
    </p:spTree>
    <p:extLst>
      <p:ext uri="{BB962C8B-B14F-4D97-AF65-F5344CB8AC3E}">
        <p14:creationId xmlns:p14="http://schemas.microsoft.com/office/powerpoint/2010/main" val="801924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INTRODUCCIÓN</a:t>
            </a:r>
            <a:endParaRPr lang="es-EC" sz="3200" dirty="0">
              <a:latin typeface="Times New Roman" panose="02020603050405020304" pitchFamily="18" charset="0"/>
              <a:cs typeface="Times New Roman" panose="02020603050405020304" pitchFamily="18" charset="0"/>
            </a:endParaRPr>
          </a:p>
        </p:txBody>
      </p:sp>
      <p:pic>
        <p:nvPicPr>
          <p:cNvPr id="7" name="Picture 6" descr="http://www.tvdsb.ca/imageGallery/ABlue522/word%20ic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176" y="3861048"/>
            <a:ext cx="1031124" cy="10311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t0.gstatic.com/images?q=tbn:ANd9GcQ5MOE5kqGKTwCtqY4s0LkJ_uLdi0uQiJlgLHRQs8J5vIrOb5zM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931496"/>
            <a:ext cx="1051746" cy="105174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115616" y="1946725"/>
            <a:ext cx="7475369" cy="1446550"/>
          </a:xfrm>
          <a:prstGeom prst="rect">
            <a:avLst/>
          </a:prstGeom>
        </p:spPr>
        <p:txBody>
          <a:bodyPr wrap="square">
            <a:spAutoFit/>
          </a:bodyPr>
          <a:lstStyle/>
          <a:p>
            <a:pPr marL="342900" indent="-342900" algn="just">
              <a:buFont typeface="Arial" pitchFamily="34" charset="0"/>
              <a:buChar char="•"/>
            </a:pPr>
            <a:r>
              <a:rPr lang="es-EC" sz="2200" i="1" dirty="0" smtClean="0">
                <a:latin typeface="Arial" pitchFamily="34" charset="0"/>
                <a:cs typeface="Arial" pitchFamily="34" charset="0"/>
              </a:rPr>
              <a:t>No dispone de una base de datos, ni cuenta con un software. </a:t>
            </a:r>
          </a:p>
          <a:p>
            <a:pPr algn="just"/>
            <a:endParaRPr lang="es-EC" sz="2200" i="1" dirty="0" smtClean="0">
              <a:latin typeface="Arial" pitchFamily="34" charset="0"/>
              <a:cs typeface="Arial" pitchFamily="34" charset="0"/>
            </a:endParaRPr>
          </a:p>
          <a:p>
            <a:pPr marL="342900" indent="-342900" algn="just">
              <a:buFont typeface="Arial" pitchFamily="34" charset="0"/>
              <a:buChar char="•"/>
            </a:pPr>
            <a:r>
              <a:rPr lang="es-EC" sz="2200" i="1" dirty="0" smtClean="0">
                <a:latin typeface="Arial" pitchFamily="34" charset="0"/>
                <a:cs typeface="Arial" pitchFamily="34" charset="0"/>
              </a:rPr>
              <a:t>Utiliza herramientas  ofimáticas.</a:t>
            </a:r>
          </a:p>
        </p:txBody>
      </p:sp>
      <p:sp>
        <p:nvSpPr>
          <p:cNvPr id="3" name="2 Rectángulo"/>
          <p:cNvSpPr/>
          <p:nvPr/>
        </p:nvSpPr>
        <p:spPr>
          <a:xfrm>
            <a:off x="899592" y="1028840"/>
            <a:ext cx="3822970" cy="523220"/>
          </a:xfrm>
          <a:prstGeom prst="rect">
            <a:avLst/>
          </a:prstGeom>
        </p:spPr>
        <p:txBody>
          <a:bodyPr wrap="none">
            <a:spAutoFit/>
          </a:bodyPr>
          <a:lstStyle/>
          <a:p>
            <a:pPr marL="0" lvl="1"/>
            <a:r>
              <a:rPr lang="es-ES" sz="2800" b="1" dirty="0" smtClean="0">
                <a:latin typeface="Arial" pitchFamily="34" charset="0"/>
                <a:cs typeface="Arial" pitchFamily="34" charset="0"/>
              </a:rPr>
              <a:t>SITUACIÓN  ACTUAL</a:t>
            </a:r>
            <a:endParaRPr lang="es-MX" sz="2800" b="1"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INTRODUCCIÓN</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899592" y="1376720"/>
            <a:ext cx="7920880" cy="2000548"/>
          </a:xfrm>
          <a:prstGeom prst="rect">
            <a:avLst/>
          </a:prstGeom>
        </p:spPr>
        <p:txBody>
          <a:bodyPr wrap="square">
            <a:spAutoFit/>
          </a:bodyPr>
          <a:lstStyle/>
          <a:p>
            <a:pPr algn="just"/>
            <a:r>
              <a:rPr lang="es-ES" sz="2400" b="1" dirty="0">
                <a:latin typeface="Arial" pitchFamily="34" charset="0"/>
                <a:cs typeface="Arial" pitchFamily="34" charset="0"/>
              </a:rPr>
              <a:t>OBJETIVO </a:t>
            </a:r>
            <a:r>
              <a:rPr lang="es-ES" sz="2400" b="1" dirty="0" smtClean="0">
                <a:latin typeface="Arial" pitchFamily="34" charset="0"/>
                <a:cs typeface="Arial" pitchFamily="34" charset="0"/>
              </a:rPr>
              <a:t>GENERAL</a:t>
            </a:r>
          </a:p>
          <a:p>
            <a:pPr algn="just"/>
            <a:endParaRPr lang="es-MX" sz="2000" b="1" dirty="0">
              <a:latin typeface="Arial" pitchFamily="34" charset="0"/>
              <a:cs typeface="Arial" pitchFamily="34" charset="0"/>
            </a:endParaRPr>
          </a:p>
          <a:p>
            <a:pPr algn="just"/>
            <a:r>
              <a:rPr lang="es-ES" sz="2000" dirty="0">
                <a:latin typeface="Arial" pitchFamily="34" charset="0"/>
                <a:cs typeface="Arial" pitchFamily="34" charset="0"/>
              </a:rPr>
              <a:t>Analizar, Diseñar e implementar un sistema web de reservas y alertar vía SMS y Email sobre el mantenimiento del vehículo para la lavadora y lubricadora “MAAS”.</a:t>
            </a:r>
            <a:endParaRPr lang="es-MX" sz="2000" dirty="0">
              <a:latin typeface="Arial" pitchFamily="34" charset="0"/>
              <a:cs typeface="Arial" pitchFamily="34" charset="0"/>
            </a:endParaRPr>
          </a:p>
          <a:p>
            <a:pPr algn="just"/>
            <a:endParaRPr lang="es-ES" sz="2000" b="1" dirty="0" smtClean="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INTRODUCCIÓN</a:t>
            </a:r>
            <a:endParaRPr lang="es-EC" sz="3200" dirty="0">
              <a:latin typeface="Times New Roman" panose="02020603050405020304" pitchFamily="18" charset="0"/>
              <a:cs typeface="Times New Roman" panose="02020603050405020304" pitchFamily="18" charset="0"/>
            </a:endParaRPr>
          </a:p>
        </p:txBody>
      </p:sp>
      <p:sp>
        <p:nvSpPr>
          <p:cNvPr id="2" name="1 Rectángulo"/>
          <p:cNvSpPr/>
          <p:nvPr/>
        </p:nvSpPr>
        <p:spPr>
          <a:xfrm>
            <a:off x="915216" y="1052736"/>
            <a:ext cx="7545215" cy="3785652"/>
          </a:xfrm>
          <a:prstGeom prst="rect">
            <a:avLst/>
          </a:prstGeom>
        </p:spPr>
        <p:txBody>
          <a:bodyPr wrap="square">
            <a:spAutoFit/>
          </a:bodyPr>
          <a:lstStyle/>
          <a:p>
            <a:pPr algn="just"/>
            <a:r>
              <a:rPr lang="es-ES" sz="2000" b="1" dirty="0">
                <a:latin typeface="Arial" pitchFamily="34" charset="0"/>
                <a:cs typeface="Arial" pitchFamily="34" charset="0"/>
              </a:rPr>
              <a:t>OBJETIVOS ESPECIFICOS.</a:t>
            </a:r>
          </a:p>
          <a:p>
            <a:pPr algn="just"/>
            <a:endParaRPr lang="es-MX" sz="2000" b="1"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Analizar el estado actual en que se encuentra la Lavadora y Lubricadora “MAAS”.</a:t>
            </a:r>
            <a:endParaRPr lang="es-MX" sz="2000"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Elaborar el documento de especificación de los requisitos. </a:t>
            </a:r>
            <a:endParaRPr lang="es-MX" sz="2000"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Diseñar la base de datos.</a:t>
            </a:r>
            <a:endParaRPr lang="es-MX" sz="2000"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Diseñar el sitio web de reservas y sistema de alertas vía email.</a:t>
            </a:r>
            <a:endParaRPr lang="es-MX" sz="2000"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Construir el sitio web de reservas y sistema de alertas vía email.</a:t>
            </a:r>
            <a:endParaRPr lang="es-MX" sz="2000"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Realizar pruebas del Sistema Web.</a:t>
            </a:r>
            <a:endParaRPr lang="es-MX" sz="2000" dirty="0">
              <a:latin typeface="Arial" pitchFamily="34" charset="0"/>
              <a:cs typeface="Arial" pitchFamily="34" charset="0"/>
            </a:endParaRPr>
          </a:p>
          <a:p>
            <a:pPr marL="342900" lvl="0" indent="-342900" algn="just">
              <a:buFont typeface="Arial" pitchFamily="34" charset="0"/>
              <a:buChar char="•"/>
            </a:pPr>
            <a:r>
              <a:rPr lang="es-ES" sz="2000" dirty="0">
                <a:latin typeface="Arial" pitchFamily="34" charset="0"/>
                <a:cs typeface="Arial" pitchFamily="34" charset="0"/>
              </a:rPr>
              <a:t>Elaborar el manual de usuario para la operación del sistema.  </a:t>
            </a:r>
            <a:endParaRPr lang="es-MX" sz="2000" dirty="0">
              <a:latin typeface="Arial" pitchFamily="34" charset="0"/>
              <a:cs typeface="Arial" pitchFamily="34" charset="0"/>
            </a:endParaRPr>
          </a:p>
        </p:txBody>
      </p:sp>
    </p:spTree>
    <p:extLst>
      <p:ext uri="{BB962C8B-B14F-4D97-AF65-F5344CB8AC3E}">
        <p14:creationId xmlns:p14="http://schemas.microsoft.com/office/powerpoint/2010/main" val="34153208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5"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INTRODUCCIÓN</a:t>
            </a:r>
            <a:endParaRPr lang="es-EC" sz="3200" dirty="0">
              <a:latin typeface="Times New Roman" panose="02020603050405020304" pitchFamily="18" charset="0"/>
              <a:cs typeface="Times New Roman" panose="02020603050405020304" pitchFamily="18" charset="0"/>
            </a:endParaRPr>
          </a:p>
        </p:txBody>
      </p:sp>
      <p:sp>
        <p:nvSpPr>
          <p:cNvPr id="7" name="Marcador de contenido 2"/>
          <p:cNvSpPr>
            <a:spLocks noGrp="1"/>
          </p:cNvSpPr>
          <p:nvPr>
            <p:ph sz="half" idx="4294967295"/>
          </p:nvPr>
        </p:nvSpPr>
        <p:spPr>
          <a:xfrm>
            <a:off x="827584" y="1628800"/>
            <a:ext cx="7997373" cy="1944216"/>
          </a:xfrm>
          <a:prstGeom prst="rect">
            <a:avLst/>
          </a:prstGeom>
        </p:spPr>
        <p:txBody>
          <a:bodyPr/>
          <a:lstStyle/>
          <a:p>
            <a:pPr marL="0" indent="0" algn="just">
              <a:buNone/>
            </a:pPr>
            <a:r>
              <a:rPr lang="es-EC" sz="2200" dirty="0" smtClean="0">
                <a:latin typeface="Arial" pitchFamily="34" charset="0"/>
                <a:cs typeface="Arial" pitchFamily="34" charset="0"/>
              </a:rPr>
              <a:t>Se propone desarrollar un sistema que administre el proceso de mantenimiento y reservación del vehículo, que brinde información pertinente, seguridad y organización de datos generando reporte del  trabajo realizado por </a:t>
            </a:r>
            <a:r>
              <a:rPr lang="es-EC" sz="2200" dirty="0">
                <a:latin typeface="Arial" pitchFamily="34" charset="0"/>
                <a:cs typeface="Arial" pitchFamily="34" charset="0"/>
              </a:rPr>
              <a:t> </a:t>
            </a:r>
            <a:r>
              <a:rPr lang="es-EC" sz="2200" dirty="0" smtClean="0">
                <a:latin typeface="Arial" pitchFamily="34" charset="0"/>
                <a:cs typeface="Arial" pitchFamily="34" charset="0"/>
              </a:rPr>
              <a:t>mantenimiento.</a:t>
            </a:r>
          </a:p>
          <a:p>
            <a:pPr marL="0" indent="0">
              <a:buNone/>
            </a:pPr>
            <a:endParaRPr lang="es-EC" sz="2400" i="1" dirty="0"/>
          </a:p>
          <a:p>
            <a:endParaRPr lang="es-EC" sz="2400" dirty="0">
              <a:latin typeface="+mj-lt"/>
              <a:ea typeface="Verdana" panose="020B0604030504040204" pitchFamily="34" charset="0"/>
              <a:cs typeface="Arial" panose="020B0604020202020204" pitchFamily="34" charset="0"/>
              <a:hlinkClick r:id="rId4" action="ppaction://hlinksldjump"/>
            </a:endParaRPr>
          </a:p>
          <a:p>
            <a:endParaRPr lang="es-EC" sz="2400" dirty="0" smtClean="0">
              <a:latin typeface="+mj-lt"/>
              <a:ea typeface="Verdana" panose="020B0604030504040204" pitchFamily="34" charset="0"/>
              <a:cs typeface="Arial" panose="020B0604020202020204" pitchFamily="34" charset="0"/>
              <a:hlinkClick r:id="rId4" action="ppaction://hlinksldjump"/>
            </a:endParaRPr>
          </a:p>
          <a:p>
            <a:pPr algn="r"/>
            <a:endParaRPr lang="es-EC" sz="2400" dirty="0" smtClean="0">
              <a:latin typeface="Arial" panose="020B0604020202020204" pitchFamily="34" charset="0"/>
              <a:ea typeface="Gulim" panose="020B0600000101010101" pitchFamily="34" charset="-127"/>
              <a:cs typeface="Arial" panose="020B0604020202020204" pitchFamily="34" charset="0"/>
            </a:endParaRPr>
          </a:p>
          <a:p>
            <a:endParaRPr lang="es-EC" sz="2400" dirty="0" smtClean="0">
              <a:latin typeface="+mj-lt"/>
              <a:ea typeface="Gulim" panose="020B0600000101010101" pitchFamily="34" charset="-127"/>
              <a:cs typeface="Lucida Sans Unicode" panose="020B0602030504020204" pitchFamily="34" charset="0"/>
            </a:endParaRPr>
          </a:p>
          <a:p>
            <a:endParaRPr lang="es-EC" dirty="0"/>
          </a:p>
        </p:txBody>
      </p:sp>
      <p:sp>
        <p:nvSpPr>
          <p:cNvPr id="2" name="1 Rectángulo"/>
          <p:cNvSpPr/>
          <p:nvPr/>
        </p:nvSpPr>
        <p:spPr>
          <a:xfrm>
            <a:off x="827584" y="1124744"/>
            <a:ext cx="1941557" cy="523220"/>
          </a:xfrm>
          <a:prstGeom prst="rect">
            <a:avLst/>
          </a:prstGeom>
        </p:spPr>
        <p:txBody>
          <a:bodyPr wrap="none">
            <a:spAutoFit/>
          </a:bodyPr>
          <a:lstStyle/>
          <a:p>
            <a:r>
              <a:rPr lang="es-ES" sz="2800" b="1" dirty="0">
                <a:latin typeface="Arial" pitchFamily="34" charset="0"/>
                <a:cs typeface="Arial" pitchFamily="34" charset="0"/>
              </a:rPr>
              <a:t>ALCANCE</a:t>
            </a:r>
            <a:endParaRPr lang="es-MX" sz="2800" b="1" dirty="0">
              <a:latin typeface="Arial" pitchFamily="34" charset="0"/>
              <a:cs typeface="Arial" pitchFamily="34" charset="0"/>
            </a:endParaRPr>
          </a:p>
        </p:txBody>
      </p:sp>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8535" y="3991354"/>
            <a:ext cx="1281417" cy="1174632"/>
          </a:xfrm>
          <a:prstGeom prst="rect">
            <a:avLst/>
          </a:prstGeom>
        </p:spPr>
      </p:pic>
      <p:pic>
        <p:nvPicPr>
          <p:cNvPr id="4"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6176" y="4315457"/>
            <a:ext cx="787366" cy="774768"/>
          </a:xfrm>
          <a:prstGeom prst="rect">
            <a:avLst/>
          </a:prstGeom>
        </p:spPr>
      </p:pic>
      <p:pic>
        <p:nvPicPr>
          <p:cNvPr id="10" name="9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91851" y="4047600"/>
            <a:ext cx="1224136" cy="1192246"/>
          </a:xfrm>
          <a:prstGeom prst="rect">
            <a:avLst/>
          </a:prstGeom>
        </p:spPr>
      </p:pic>
      <p:pic>
        <p:nvPicPr>
          <p:cNvPr id="11" name="10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6758" y="4191286"/>
            <a:ext cx="1143000" cy="904875"/>
          </a:xfrm>
          <a:prstGeom prst="rect">
            <a:avLst/>
          </a:prstGeom>
        </p:spPr>
      </p:pic>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graphicFrame>
        <p:nvGraphicFramePr>
          <p:cNvPr id="11" name="10 Diagrama"/>
          <p:cNvGraphicFramePr/>
          <p:nvPr>
            <p:extLst>
              <p:ext uri="{D42A27DB-BD31-4B8C-83A1-F6EECF244321}">
                <p14:modId xmlns:p14="http://schemas.microsoft.com/office/powerpoint/2010/main" val="3153265378"/>
              </p:ext>
            </p:extLst>
          </p:nvPr>
        </p:nvGraphicFramePr>
        <p:xfrm>
          <a:off x="1115616" y="908720"/>
          <a:ext cx="7154881" cy="45197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 y="-49520"/>
            <a:ext cx="9144000" cy="6858000"/>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0392" y="5589240"/>
            <a:ext cx="1043608" cy="1268760"/>
          </a:xfrm>
          <a:prstGeom prst="rect">
            <a:avLst/>
          </a:prstGeom>
        </p:spPr>
      </p:pic>
      <p:sp>
        <p:nvSpPr>
          <p:cNvPr id="9" name="Título 1"/>
          <p:cNvSpPr>
            <a:spLocks noGrp="1"/>
          </p:cNvSpPr>
          <p:nvPr/>
        </p:nvSpPr>
        <p:spPr>
          <a:xfrm>
            <a:off x="0" y="-19388"/>
            <a:ext cx="9131163" cy="784092"/>
          </a:xfrm>
          <a:prstGeom prst="rect">
            <a:avLst/>
          </a:prstGeom>
          <a:gradFill flip="none" rotWithShape="1">
            <a:gsLst>
              <a:gs pos="0">
                <a:srgbClr val="E0AF24">
                  <a:shade val="30000"/>
                  <a:satMod val="115000"/>
                </a:srgbClr>
              </a:gs>
              <a:gs pos="50000">
                <a:srgbClr val="E0AF24">
                  <a:shade val="67500"/>
                  <a:satMod val="115000"/>
                </a:srgbClr>
              </a:gs>
              <a:gs pos="100000">
                <a:srgbClr val="E0AF24">
                  <a:shade val="100000"/>
                  <a:satMod val="115000"/>
                </a:srgbClr>
              </a:gs>
            </a:gsLst>
            <a:lin ang="10800000" scaled="1"/>
            <a:tileRect/>
          </a:gradFill>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es-EC" sz="3200" dirty="0" smtClean="0">
                <a:latin typeface="Times New Roman" panose="02020603050405020304" pitchFamily="18" charset="0"/>
                <a:cs typeface="Times New Roman" panose="02020603050405020304" pitchFamily="18" charset="0"/>
              </a:rPr>
              <a:t>MARCO TEÓRICO</a:t>
            </a:r>
            <a:endParaRPr lang="es-EC" sz="3200" dirty="0">
              <a:latin typeface="Times New Roman" panose="02020603050405020304" pitchFamily="18" charset="0"/>
              <a:cs typeface="Times New Roman" panose="02020603050405020304" pitchFamily="18" charset="0"/>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graphicFrame>
        <p:nvGraphicFramePr>
          <p:cNvPr id="3" name="2 Objeto"/>
          <p:cNvGraphicFramePr>
            <a:graphicFrameLocks noChangeAspect="1"/>
          </p:cNvGraphicFramePr>
          <p:nvPr>
            <p:extLst>
              <p:ext uri="{D42A27DB-BD31-4B8C-83A1-F6EECF244321}">
                <p14:modId xmlns:p14="http://schemas.microsoft.com/office/powerpoint/2010/main" val="3977611991"/>
              </p:ext>
            </p:extLst>
          </p:nvPr>
        </p:nvGraphicFramePr>
        <p:xfrm>
          <a:off x="539552" y="2132856"/>
          <a:ext cx="8370676" cy="2952328"/>
        </p:xfrm>
        <a:graphic>
          <a:graphicData uri="http://schemas.openxmlformats.org/presentationml/2006/ole">
            <mc:AlternateContent xmlns:mc="http://schemas.openxmlformats.org/markup-compatibility/2006">
              <mc:Choice xmlns:v="urn:schemas-microsoft-com:vml" Requires="v">
                <p:oleObj spid="_x0000_s1063" r:id="rId5" imgW="8344412" imgH="2207517" progId="Visio.Drawing.11">
                  <p:embed/>
                </p:oleObj>
              </mc:Choice>
              <mc:Fallback>
                <p:oleObj r:id="rId5" imgW="8344412" imgH="2207517" progId="Visio.Drawing.11">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132856"/>
                        <a:ext cx="8370676" cy="2952328"/>
                      </a:xfrm>
                      <a:prstGeom prst="rect">
                        <a:avLst/>
                      </a:prstGeom>
                      <a:noFill/>
                    </p:spPr>
                  </p:pic>
                </p:oleObj>
              </mc:Fallback>
            </mc:AlternateContent>
          </a:graphicData>
        </a:graphic>
      </p:graphicFrame>
      <p:sp>
        <p:nvSpPr>
          <p:cNvPr id="4" name="3 Rectángulo"/>
          <p:cNvSpPr/>
          <p:nvPr/>
        </p:nvSpPr>
        <p:spPr>
          <a:xfrm>
            <a:off x="683568" y="1268759"/>
            <a:ext cx="4512197" cy="461665"/>
          </a:xfrm>
          <a:prstGeom prst="rect">
            <a:avLst/>
          </a:prstGeom>
        </p:spPr>
        <p:txBody>
          <a:bodyPr wrap="none">
            <a:spAutoFit/>
          </a:bodyPr>
          <a:lstStyle/>
          <a:p>
            <a:pPr marL="0" lvl="2"/>
            <a:r>
              <a:rPr lang="es-ES" sz="2400" b="1" dirty="0">
                <a:latin typeface="Arial" pitchFamily="34" charset="0"/>
                <a:cs typeface="Arial" pitchFamily="34" charset="0"/>
              </a:rPr>
              <a:t>ARQUITECTURA   N – CAPAS</a:t>
            </a:r>
            <a:endParaRPr lang="es-MX" sz="2400" b="1" dirty="0">
              <a:latin typeface="Arial" pitchFamily="34" charset="0"/>
              <a:cs typeface="Arial" pitchFamily="34" charset="0"/>
            </a:endParaRPr>
          </a:p>
        </p:txBody>
      </p:sp>
    </p:spTree>
    <p:extLst>
      <p:ext uri="{BB962C8B-B14F-4D97-AF65-F5344CB8AC3E}">
        <p14:creationId xmlns:p14="http://schemas.microsoft.com/office/powerpoint/2010/main" val="2225107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982</Words>
  <Application>Microsoft Office PowerPoint</Application>
  <PresentationFormat>Presentación en pantalla (4:3)</PresentationFormat>
  <Paragraphs>155</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Tema de Office</vt:lpstr>
      <vt:lpstr>Visio.Drawing.11</vt:lpstr>
      <vt:lpstr>ANÁLISIS, DISEÑO E IMPLEMENTACIÓN DE UN SISTEMA WEB DE RESERVAS Y ALERTAS VÍA SMS Y EMAIL SOBRE EL MANTENIMIENTO DEL VEHÍCULO PARA LA LAVADORA Y LUBRICADORA MAAS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VERO</dc:creator>
  <cp:lastModifiedBy>MYRIAM</cp:lastModifiedBy>
  <cp:revision>49</cp:revision>
  <dcterms:created xsi:type="dcterms:W3CDTF">2015-03-10T10:13:54Z</dcterms:created>
  <dcterms:modified xsi:type="dcterms:W3CDTF">2015-03-30T17:12:07Z</dcterms:modified>
</cp:coreProperties>
</file>