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0"/>
  </p:notesMasterIdLst>
  <p:handoutMasterIdLst>
    <p:handoutMasterId r:id="rId51"/>
  </p:handoutMasterIdLst>
  <p:sldIdLst>
    <p:sldId id="256" r:id="rId3"/>
    <p:sldId id="267" r:id="rId4"/>
    <p:sldId id="282" r:id="rId5"/>
    <p:sldId id="268" r:id="rId6"/>
    <p:sldId id="269" r:id="rId7"/>
    <p:sldId id="283" r:id="rId8"/>
    <p:sldId id="270" r:id="rId9"/>
    <p:sldId id="275" r:id="rId10"/>
    <p:sldId id="284" r:id="rId11"/>
    <p:sldId id="276" r:id="rId12"/>
    <p:sldId id="277" r:id="rId13"/>
    <p:sldId id="278" r:id="rId14"/>
    <p:sldId id="279" r:id="rId15"/>
    <p:sldId id="280" r:id="rId16"/>
    <p:sldId id="285" r:id="rId17"/>
    <p:sldId id="281" r:id="rId18"/>
    <p:sldId id="286" r:id="rId19"/>
    <p:sldId id="271" r:id="rId20"/>
    <p:sldId id="272" r:id="rId21"/>
    <p:sldId id="273" r:id="rId22"/>
    <p:sldId id="274" r:id="rId23"/>
    <p:sldId id="287" r:id="rId24"/>
    <p:sldId id="288" r:id="rId25"/>
    <p:sldId id="290" r:id="rId26"/>
    <p:sldId id="291" r:id="rId27"/>
    <p:sldId id="292" r:id="rId28"/>
    <p:sldId id="293" r:id="rId29"/>
    <p:sldId id="294" r:id="rId30"/>
    <p:sldId id="295" r:id="rId31"/>
    <p:sldId id="296" r:id="rId32"/>
    <p:sldId id="297" r:id="rId33"/>
    <p:sldId id="289" r:id="rId34"/>
    <p:sldId id="300" r:id="rId35"/>
    <p:sldId id="298" r:id="rId36"/>
    <p:sldId id="299"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Lst>
  <p:sldSz cx="9144000" cy="5143500" type="screen16x9"/>
  <p:notesSz cx="6858000" cy="9144000"/>
  <p:custDataLst>
    <p:tags r:id="rId52"/>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800">
          <p15:clr>
            <a:srgbClr val="A4A3A4"/>
          </p15:clr>
        </p15:guide>
        <p15:guide id="5" pos="2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92" d="100"/>
          <a:sy n="92" d="100"/>
        </p:scale>
        <p:origin x="-756" y="-90"/>
      </p:cViewPr>
      <p:guideLst>
        <p:guide orient="horz" pos="1944"/>
        <p:guide orient="horz" pos="1620"/>
        <p:guide pos="2880"/>
        <p:guide pos="3120"/>
        <p:guide pos="265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Temario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smtClean="0"/>
            <a:t>Sistemas de Iluminación LED</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smtClean="0"/>
            <a:t>Cultivo de Especies Vegetales In-Vitro</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Implementación</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13D9770-E617-4792-A0EF-694D6913B044}">
      <dgm:prSet phldrT="[Texto]" custT="1"/>
      <dgm:spPr/>
      <dgm:t>
        <a:bodyPr/>
        <a:lstStyle/>
        <a:p>
          <a:r>
            <a:rPr lang="es-EC" sz="2000" noProof="0" dirty="0" smtClean="0"/>
            <a:t>Requerimientos del Sistema</a:t>
          </a:r>
          <a:endParaRPr lang="es-EC" sz="2000" noProof="0"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74B9B8B7-392A-4130-ADC8-31EF6100196D}">
      <dgm:prSet phldrT="[Texto]" custT="1"/>
      <dgm:spPr/>
      <dgm:t>
        <a:bodyPr/>
        <a:lstStyle/>
        <a:p>
          <a:r>
            <a:rPr lang="es-ES" sz="2000" dirty="0" smtClean="0"/>
            <a:t>Introducción</a:t>
          </a:r>
          <a:endParaRPr lang="es-ES" sz="2000" dirty="0"/>
        </a:p>
      </dgm:t>
    </dgm:pt>
    <dgm:pt modelId="{263C3F4F-E240-4CE5-A59C-F5ADDB26F76C}" type="parTrans" cxnId="{94BE5BFB-58D1-4143-BC01-7A142BC10CD6}">
      <dgm:prSet/>
      <dgm:spPr/>
      <dgm:t>
        <a:bodyPr/>
        <a:lstStyle/>
        <a:p>
          <a:endParaRPr lang="es-EC"/>
        </a:p>
      </dgm:t>
    </dgm:pt>
    <dgm:pt modelId="{25AB434F-CAF7-4CC9-8563-7234B3096D2D}" type="sibTrans" cxnId="{94BE5BFB-58D1-4143-BC01-7A142BC10CD6}">
      <dgm:prSet/>
      <dgm:spPr/>
      <dgm:t>
        <a:bodyPr/>
        <a:lstStyle/>
        <a:p>
          <a:endParaRPr lang="es-EC"/>
        </a:p>
      </dgm:t>
    </dgm:pt>
    <dgm:pt modelId="{2C797519-D9C5-47E1-9140-6DD1BD4F495F}">
      <dgm:prSet phldrT="[Texto]" custT="1"/>
      <dgm:spPr/>
      <dgm:t>
        <a:bodyPr/>
        <a:lstStyle/>
        <a:p>
          <a:r>
            <a:rPr lang="es-EC" sz="2000" noProof="0" dirty="0" smtClean="0"/>
            <a:t>Conclusiones</a:t>
          </a:r>
          <a:endParaRPr lang="es-EC" sz="2000" noProof="0" dirty="0"/>
        </a:p>
      </dgm:t>
    </dgm:pt>
    <dgm:pt modelId="{5EA07329-5462-46D7-9567-B12C1DCED01C}" type="parTrans" cxnId="{3E047B82-22B2-427C-A54E-9B543F2428A8}">
      <dgm:prSet/>
      <dgm:spPr/>
      <dgm:t>
        <a:bodyPr/>
        <a:lstStyle/>
        <a:p>
          <a:endParaRPr lang="es-EC"/>
        </a:p>
      </dgm:t>
    </dgm:pt>
    <dgm:pt modelId="{E6DF755C-E54E-4E7D-B94E-8BFCD9B08469}" type="sibTrans" cxnId="{3E047B82-22B2-427C-A54E-9B543F2428A8}">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583841C5-6D0F-4718-B99A-0E2E694FCB70}" type="pres">
      <dgm:prSet presAssocID="{263C3F4F-E240-4CE5-A59C-F5ADDB26F76C}" presName="Name13" presStyleLbl="parChTrans1D2" presStyleIdx="0" presStyleCnt="6"/>
      <dgm:spPr/>
      <dgm:t>
        <a:bodyPr/>
        <a:lstStyle/>
        <a:p>
          <a:endParaRPr lang="es-EC"/>
        </a:p>
      </dgm:t>
    </dgm:pt>
    <dgm:pt modelId="{0CE0F9C8-49E5-49B5-BF21-8213E45C7458}" type="pres">
      <dgm:prSet presAssocID="{74B9B8B7-392A-4130-ADC8-31EF6100196D}" presName="childText" presStyleLbl="bgAcc1" presStyleIdx="0" presStyleCnt="6" custScaleX="735083">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6"/>
      <dgm:spPr/>
      <dgm:t>
        <a:bodyPr/>
        <a:lstStyle/>
        <a:p>
          <a:endParaRPr lang="es-ES"/>
        </a:p>
      </dgm:t>
    </dgm:pt>
    <dgm:pt modelId="{45B98A4A-0B6D-4F48-B74E-847DD2F0977C}" type="pres">
      <dgm:prSet presAssocID="{D0D20E71-FED1-4623-8034-D329000238BD}" presName="childText" presStyleLbl="bgAcc1" presStyleIdx="1" presStyleCnt="6"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2" presStyleCnt="6"/>
      <dgm:spPr/>
      <dgm:t>
        <a:bodyPr/>
        <a:lstStyle/>
        <a:p>
          <a:endParaRPr lang="es-ES"/>
        </a:p>
      </dgm:t>
    </dgm:pt>
    <dgm:pt modelId="{7210391E-D0BA-4B05-BC9D-4C5F7A7038B2}" type="pres">
      <dgm:prSet presAssocID="{C718ADCF-EE16-40A9-92E0-023D415A390D}" presName="childText" presStyleLbl="bgAcc1" presStyleIdx="2"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6"/>
      <dgm:spPr/>
      <dgm:t>
        <a:bodyPr/>
        <a:lstStyle/>
        <a:p>
          <a:endParaRPr lang="es-ES"/>
        </a:p>
      </dgm:t>
    </dgm:pt>
    <dgm:pt modelId="{59DD2AFD-1A85-48C2-96F2-E73FC04B45F7}" type="pres">
      <dgm:prSet presAssocID="{613D9770-E617-4792-A0EF-694D6913B044}" presName="childText" presStyleLbl="bgAcc1" presStyleIdx="3" presStyleCnt="6"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6"/>
      <dgm:spPr/>
      <dgm:t>
        <a:bodyPr/>
        <a:lstStyle/>
        <a:p>
          <a:endParaRPr lang="es-ES"/>
        </a:p>
      </dgm:t>
    </dgm:pt>
    <dgm:pt modelId="{0AFB512E-0A1F-4167-ADE0-87DA96AF7CDA}" type="pres">
      <dgm:prSet presAssocID="{4888119B-4460-4856-B734-0AC31AC71F78}" presName="childText" presStyleLbl="bgAcc1" presStyleIdx="4" presStyleCnt="6" custScaleX="739626" custScaleY="95946">
        <dgm:presLayoutVars>
          <dgm:bulletEnabled val="1"/>
        </dgm:presLayoutVars>
      </dgm:prSet>
      <dgm:spPr/>
      <dgm:t>
        <a:bodyPr/>
        <a:lstStyle/>
        <a:p>
          <a:endParaRPr lang="es-ES"/>
        </a:p>
      </dgm:t>
    </dgm:pt>
    <dgm:pt modelId="{179D401F-5D4D-4FE4-A376-9B6C4505F6A9}" type="pres">
      <dgm:prSet presAssocID="{5EA07329-5462-46D7-9567-B12C1DCED01C}" presName="Name13" presStyleLbl="parChTrans1D2" presStyleIdx="5" presStyleCnt="6"/>
      <dgm:spPr/>
      <dgm:t>
        <a:bodyPr/>
        <a:lstStyle/>
        <a:p>
          <a:endParaRPr lang="es-EC"/>
        </a:p>
      </dgm:t>
    </dgm:pt>
    <dgm:pt modelId="{7463F715-7CB8-4034-ADA5-1A8B8DBED1F5}" type="pres">
      <dgm:prSet presAssocID="{2C797519-D9C5-47E1-9140-6DD1BD4F495F}" presName="childText" presStyleLbl="bgAcc1" presStyleIdx="5" presStyleCnt="6" custScaleX="739626" custScaleY="95946">
        <dgm:presLayoutVars>
          <dgm:bulletEnabled val="1"/>
        </dgm:presLayoutVars>
      </dgm:prSet>
      <dgm:spPr/>
      <dgm:t>
        <a:bodyPr/>
        <a:lstStyle/>
        <a:p>
          <a:endParaRPr lang="es-EC"/>
        </a:p>
      </dgm:t>
    </dgm:pt>
  </dgm:ptLst>
  <dgm:cxnLst>
    <dgm:cxn modelId="{9B135226-48B0-40B0-AFC7-E9B267DCCD45}" type="presOf" srcId="{5EA07329-5462-46D7-9567-B12C1DCED01C}" destId="{179D401F-5D4D-4FE4-A376-9B6C4505F6A9}" srcOrd="0" destOrd="0" presId="urn:microsoft.com/office/officeart/2005/8/layout/hierarchy3"/>
    <dgm:cxn modelId="{3E047B82-22B2-427C-A54E-9B543F2428A8}" srcId="{CB9964DC-5E01-4879-9733-CDEE2AB1D1F7}" destId="{2C797519-D9C5-47E1-9140-6DD1BD4F495F}" srcOrd="5" destOrd="0" parTransId="{5EA07329-5462-46D7-9567-B12C1DCED01C}" sibTransId="{E6DF755C-E54E-4E7D-B94E-8BFCD9B08469}"/>
    <dgm:cxn modelId="{0A807C26-B474-452B-B19A-223EF03B391C}" type="presOf" srcId="{4888119B-4460-4856-B734-0AC31AC71F78}" destId="{0AFB512E-0A1F-4167-ADE0-87DA96AF7CDA}" srcOrd="0" destOrd="0" presId="urn:microsoft.com/office/officeart/2005/8/layout/hierarchy3"/>
    <dgm:cxn modelId="{0D8C1BFB-5AFD-46C2-BFBB-99BB14680A0C}" type="presOf" srcId="{C718ADCF-EE16-40A9-92E0-023D415A390D}" destId="{7210391E-D0BA-4B05-BC9D-4C5F7A7038B2}" srcOrd="0" destOrd="0" presId="urn:microsoft.com/office/officeart/2005/8/layout/hierarchy3"/>
    <dgm:cxn modelId="{F99F2F54-3845-4A82-9840-02296EFCDC25}" type="presOf" srcId="{7061F2FC-F2AB-4DE3-98B0-886576B4E2C6}" destId="{D433476B-D68D-4328-ADAC-B2895D3D50CF}" srcOrd="0" destOrd="0" presId="urn:microsoft.com/office/officeart/2005/8/layout/hierarchy3"/>
    <dgm:cxn modelId="{17066C2A-B3C6-4CAE-B096-53143225000E}" type="presOf" srcId="{CB9964DC-5E01-4879-9733-CDEE2AB1D1F7}" destId="{ECB1CA3E-26B8-4A39-AEF8-6F06E506D3C7}" srcOrd="0" destOrd="0" presId="urn:microsoft.com/office/officeart/2005/8/layout/hierarchy3"/>
    <dgm:cxn modelId="{37CC887A-2A88-4051-9B7B-1A2888C4123E}" type="presOf" srcId="{263C3F4F-E240-4CE5-A59C-F5ADDB26F76C}" destId="{583841C5-6D0F-4718-B99A-0E2E694FCB70}" srcOrd="0" destOrd="0" presId="urn:microsoft.com/office/officeart/2005/8/layout/hierarchy3"/>
    <dgm:cxn modelId="{7CB31EB0-A2AB-4AF4-AC79-40B8818618A9}" type="presOf" srcId="{8E58BE12-E61E-4161-87EB-35A7176E5F95}" destId="{F27B7295-80E4-4410-9A4D-672618C6243E}" srcOrd="0" destOrd="0" presId="urn:microsoft.com/office/officeart/2005/8/layout/hierarchy3"/>
    <dgm:cxn modelId="{4633194C-2B68-4B69-8967-F9030E902970}" type="presOf" srcId="{0E6EAE7D-5720-4E49-8312-A1094045AD70}" destId="{672A5E56-DE7C-423B-8AF4-B37E93A0E788}" srcOrd="0" destOrd="0" presId="urn:microsoft.com/office/officeart/2005/8/layout/hierarchy3"/>
    <dgm:cxn modelId="{96D5E3AC-AC85-4787-B537-02AFFEB65F94}" type="presOf" srcId="{D0D20E71-FED1-4623-8034-D329000238BD}" destId="{45B98A4A-0B6D-4F48-B74E-847DD2F0977C}" srcOrd="0" destOrd="0" presId="urn:microsoft.com/office/officeart/2005/8/layout/hierarchy3"/>
    <dgm:cxn modelId="{A5517FBF-375A-460E-8C17-8BE4AC948214}" type="presOf" srcId="{300571DF-0E8D-4A75-B42A-9E0E27DF9B85}" destId="{2A81AC24-19E8-4B05-BE18-7F7DC22883F5}" srcOrd="0" destOrd="0" presId="urn:microsoft.com/office/officeart/2005/8/layout/hierarchy3"/>
    <dgm:cxn modelId="{F6D20D09-F894-4390-9C72-6974E38BB312}"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1" destOrd="0" parTransId="{4349BE00-98CD-4A0C-8970-0800DCF0B510}" sibTransId="{9E3869D8-A7FD-4027-8D69-6E2073D34B18}"/>
    <dgm:cxn modelId="{0059ABB2-33E1-4F3E-89B9-19DADF0EF56C}" type="presOf" srcId="{2C797519-D9C5-47E1-9140-6DD1BD4F495F}" destId="{7463F715-7CB8-4034-ADA5-1A8B8DBED1F5}"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5381A87D-2F9F-4E5B-B016-190F721D8FE2}" srcId="{CB9964DC-5E01-4879-9733-CDEE2AB1D1F7}" destId="{613D9770-E617-4792-A0EF-694D6913B044}" srcOrd="3" destOrd="0" parTransId="{8E58BE12-E61E-4161-87EB-35A7176E5F95}" sibTransId="{E4B6CB5B-513B-4507-8653-2C68DEB5C6C2}"/>
    <dgm:cxn modelId="{94BE5BFB-58D1-4143-BC01-7A142BC10CD6}" srcId="{CB9964DC-5E01-4879-9733-CDEE2AB1D1F7}" destId="{74B9B8B7-392A-4130-ADC8-31EF6100196D}" srcOrd="0" destOrd="0" parTransId="{263C3F4F-E240-4CE5-A59C-F5ADDB26F76C}" sibTransId="{25AB434F-CAF7-4CC9-8563-7234B3096D2D}"/>
    <dgm:cxn modelId="{A690F3C5-B0BD-434B-B4E4-CCE06CD75B5B}" type="presOf" srcId="{613D9770-E617-4792-A0EF-694D6913B044}" destId="{59DD2AFD-1A85-48C2-96F2-E73FC04B45F7}" srcOrd="0" destOrd="0" presId="urn:microsoft.com/office/officeart/2005/8/layout/hierarchy3"/>
    <dgm:cxn modelId="{0CDD579C-4714-408D-A062-B3B409134822}" type="presOf" srcId="{74B9B8B7-392A-4130-ADC8-31EF6100196D}" destId="{0CE0F9C8-49E5-49B5-BF21-8213E45C7458}"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38F8F3F2-869D-4A4F-AF73-31F5BD79DEFA}" type="presOf" srcId="{4349BE00-98CD-4A0C-8970-0800DCF0B510}" destId="{6453487C-0FAF-4B32-BD10-ECD1ABD7E947}" srcOrd="0" destOrd="0" presId="urn:microsoft.com/office/officeart/2005/8/layout/hierarchy3"/>
    <dgm:cxn modelId="{F5B617AF-72C9-4964-AFE2-5F75292B5741}" type="presParOf" srcId="{D433476B-D68D-4328-ADAC-B2895D3D50CF}" destId="{1E58A3BC-F1F7-40EE-89AA-32E802ED4BF7}" srcOrd="0" destOrd="0" presId="urn:microsoft.com/office/officeart/2005/8/layout/hierarchy3"/>
    <dgm:cxn modelId="{03C65F4C-3156-433D-B784-66349CAA5FC1}" type="presParOf" srcId="{1E58A3BC-F1F7-40EE-89AA-32E802ED4BF7}" destId="{D21DF85A-45CA-4CE0-B0ED-CF4615475EE0}" srcOrd="0" destOrd="0" presId="urn:microsoft.com/office/officeart/2005/8/layout/hierarchy3"/>
    <dgm:cxn modelId="{6289E0E0-FBFD-4784-9F81-12E879A9550F}" type="presParOf" srcId="{D21DF85A-45CA-4CE0-B0ED-CF4615475EE0}" destId="{ECB1CA3E-26B8-4A39-AEF8-6F06E506D3C7}" srcOrd="0" destOrd="0" presId="urn:microsoft.com/office/officeart/2005/8/layout/hierarchy3"/>
    <dgm:cxn modelId="{3C17681B-215A-48E7-9069-9DEC4C6898D7}" type="presParOf" srcId="{D21DF85A-45CA-4CE0-B0ED-CF4615475EE0}" destId="{C7DDC059-89DD-4F99-A10D-9C975D60C8D8}" srcOrd="1" destOrd="0" presId="urn:microsoft.com/office/officeart/2005/8/layout/hierarchy3"/>
    <dgm:cxn modelId="{06A689B5-70CB-4755-8621-E63653C263DF}" type="presParOf" srcId="{1E58A3BC-F1F7-40EE-89AA-32E802ED4BF7}" destId="{F784BE88-3DB9-4E87-AFCA-2ED0BF00DEA1}" srcOrd="1" destOrd="0" presId="urn:microsoft.com/office/officeart/2005/8/layout/hierarchy3"/>
    <dgm:cxn modelId="{9132E8C1-B8C6-4A15-94A3-7C7272AEC3A2}" type="presParOf" srcId="{F784BE88-3DB9-4E87-AFCA-2ED0BF00DEA1}" destId="{583841C5-6D0F-4718-B99A-0E2E694FCB70}" srcOrd="0" destOrd="0" presId="urn:microsoft.com/office/officeart/2005/8/layout/hierarchy3"/>
    <dgm:cxn modelId="{85022BFB-E6D2-404C-9FEB-BB25646610D5}" type="presParOf" srcId="{F784BE88-3DB9-4E87-AFCA-2ED0BF00DEA1}" destId="{0CE0F9C8-49E5-49B5-BF21-8213E45C7458}" srcOrd="1" destOrd="0" presId="urn:microsoft.com/office/officeart/2005/8/layout/hierarchy3"/>
    <dgm:cxn modelId="{DAB19624-EECC-4F39-A97A-55E6DEAABD6A}" type="presParOf" srcId="{F784BE88-3DB9-4E87-AFCA-2ED0BF00DEA1}" destId="{6453487C-0FAF-4B32-BD10-ECD1ABD7E947}" srcOrd="2" destOrd="0" presId="urn:microsoft.com/office/officeart/2005/8/layout/hierarchy3"/>
    <dgm:cxn modelId="{A5BEEBF1-DE1B-41B3-9673-149EFC4BE615}" type="presParOf" srcId="{F784BE88-3DB9-4E87-AFCA-2ED0BF00DEA1}" destId="{45B98A4A-0B6D-4F48-B74E-847DD2F0977C}" srcOrd="3" destOrd="0" presId="urn:microsoft.com/office/officeart/2005/8/layout/hierarchy3"/>
    <dgm:cxn modelId="{A0763ABC-EBB6-4F0B-A49B-DF447E754255}" type="presParOf" srcId="{F784BE88-3DB9-4E87-AFCA-2ED0BF00DEA1}" destId="{2A81AC24-19E8-4B05-BE18-7F7DC22883F5}" srcOrd="4" destOrd="0" presId="urn:microsoft.com/office/officeart/2005/8/layout/hierarchy3"/>
    <dgm:cxn modelId="{3B180AA3-2380-4487-B364-C8B918E6BF59}" type="presParOf" srcId="{F784BE88-3DB9-4E87-AFCA-2ED0BF00DEA1}" destId="{7210391E-D0BA-4B05-BC9D-4C5F7A7038B2}" srcOrd="5" destOrd="0" presId="urn:microsoft.com/office/officeart/2005/8/layout/hierarchy3"/>
    <dgm:cxn modelId="{FA3BFEB6-D5B2-4BE9-9599-9A457B05BF6D}" type="presParOf" srcId="{F784BE88-3DB9-4E87-AFCA-2ED0BF00DEA1}" destId="{F27B7295-80E4-4410-9A4D-672618C6243E}" srcOrd="6" destOrd="0" presId="urn:microsoft.com/office/officeart/2005/8/layout/hierarchy3"/>
    <dgm:cxn modelId="{5AFAAD1A-8085-4799-96FC-E1EC23A65032}" type="presParOf" srcId="{F784BE88-3DB9-4E87-AFCA-2ED0BF00DEA1}" destId="{59DD2AFD-1A85-48C2-96F2-E73FC04B45F7}" srcOrd="7" destOrd="0" presId="urn:microsoft.com/office/officeart/2005/8/layout/hierarchy3"/>
    <dgm:cxn modelId="{63D2A7B6-4722-487D-A27D-F4292D50CBC3}" type="presParOf" srcId="{F784BE88-3DB9-4E87-AFCA-2ED0BF00DEA1}" destId="{672A5E56-DE7C-423B-8AF4-B37E93A0E788}" srcOrd="8" destOrd="0" presId="urn:microsoft.com/office/officeart/2005/8/layout/hierarchy3"/>
    <dgm:cxn modelId="{98E96E00-C6A4-4F10-82B1-7BFC5F18BCFD}" type="presParOf" srcId="{F784BE88-3DB9-4E87-AFCA-2ED0BF00DEA1}" destId="{0AFB512E-0A1F-4167-ADE0-87DA96AF7CDA}" srcOrd="9" destOrd="0" presId="urn:microsoft.com/office/officeart/2005/8/layout/hierarchy3"/>
    <dgm:cxn modelId="{A8BE134D-A1EA-4D1B-BE78-9C81B1FA2E87}" type="presParOf" srcId="{F784BE88-3DB9-4E87-AFCA-2ED0BF00DEA1}" destId="{179D401F-5D4D-4FE4-A376-9B6C4505F6A9}" srcOrd="10" destOrd="0" presId="urn:microsoft.com/office/officeart/2005/8/layout/hierarchy3"/>
    <dgm:cxn modelId="{221B5411-4B0C-4FD5-AAB9-0099CC001E3D}" type="presParOf" srcId="{F784BE88-3DB9-4E87-AFCA-2ED0BF00DEA1}" destId="{7463F715-7CB8-4034-ADA5-1A8B8DBED1F5}"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Introducción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F3CE52C3-4151-4E8B-AF07-2C040F855C89}" type="presOf" srcId="{CB9964DC-5E01-4879-9733-CDEE2AB1D1F7}" destId="{ECB1CA3E-26B8-4A39-AEF8-6F06E506D3C7}" srcOrd="0" destOrd="0" presId="urn:microsoft.com/office/officeart/2005/8/layout/hierarchy3"/>
    <dgm:cxn modelId="{01361FDF-E3E9-433B-91E7-33469FCAEA37}" type="presOf" srcId="{7061F2FC-F2AB-4DE3-98B0-886576B4E2C6}" destId="{D433476B-D68D-4328-ADAC-B2895D3D50CF}" srcOrd="0" destOrd="0" presId="urn:microsoft.com/office/officeart/2005/8/layout/hierarchy3"/>
    <dgm:cxn modelId="{F983B368-FC61-4441-AEF4-4EDB9A7D798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Sistema de Iluminación LED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B066B13D-06F3-4AF0-B798-C1F6ECF0B6C1}" type="presOf" srcId="{CB9964DC-5E01-4879-9733-CDEE2AB1D1F7}" destId="{ECB1CA3E-26B8-4A39-AEF8-6F06E506D3C7}" srcOrd="0" destOrd="0" presId="urn:microsoft.com/office/officeart/2005/8/layout/hierarchy3"/>
    <dgm:cxn modelId="{C4D8E5DD-BAA1-4DD7-808B-C6A0335422B7}" type="presOf" srcId="{CB9964DC-5E01-4879-9733-CDEE2AB1D1F7}" destId="{C7DDC059-89DD-4F99-A10D-9C975D60C8D8}" srcOrd="1" destOrd="0" presId="urn:microsoft.com/office/officeart/2005/8/layout/hierarchy3"/>
    <dgm:cxn modelId="{8CAE12C7-0E8F-4B75-A379-3F68F2BE5F26}" type="presOf" srcId="{7061F2FC-F2AB-4DE3-98B0-886576B4E2C6}" destId="{D433476B-D68D-4328-ADAC-B2895D3D50CF}" srcOrd="0" destOrd="0" presId="urn:microsoft.com/office/officeart/2005/8/layout/hierarchy3"/>
    <dgm:cxn modelId="{AD8D3ADC-4BA1-4384-B29D-F83FB93253B9}" type="presParOf" srcId="{D433476B-D68D-4328-ADAC-B2895D3D50CF}" destId="{1E58A3BC-F1F7-40EE-89AA-32E802ED4BF7}" srcOrd="0" destOrd="0" presId="urn:microsoft.com/office/officeart/2005/8/layout/hierarchy3"/>
    <dgm:cxn modelId="{2AC7965C-ECAF-44A5-BC53-60489E9BA64D}" type="presParOf" srcId="{1E58A3BC-F1F7-40EE-89AA-32E802ED4BF7}" destId="{D21DF85A-45CA-4CE0-B0ED-CF4615475EE0}" srcOrd="0" destOrd="0" presId="urn:microsoft.com/office/officeart/2005/8/layout/hierarchy3"/>
    <dgm:cxn modelId="{B47679AA-6C55-421F-86F9-68E4165DC2CF}" type="presParOf" srcId="{D21DF85A-45CA-4CE0-B0ED-CF4615475EE0}" destId="{ECB1CA3E-26B8-4A39-AEF8-6F06E506D3C7}" srcOrd="0" destOrd="0" presId="urn:microsoft.com/office/officeart/2005/8/layout/hierarchy3"/>
    <dgm:cxn modelId="{0A13F146-82C2-4B3B-B8BC-93A4FA19F421}" type="presParOf" srcId="{D21DF85A-45CA-4CE0-B0ED-CF4615475EE0}" destId="{C7DDC059-89DD-4F99-A10D-9C975D60C8D8}" srcOrd="1" destOrd="0" presId="urn:microsoft.com/office/officeart/2005/8/layout/hierarchy3"/>
    <dgm:cxn modelId="{7A1F4780-4225-4A16-AFD4-F0CDDBF2D35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Cultivo de Especies Vegetales </a:t>
          </a:r>
          <a:r>
            <a:rPr lang="es-EC" i="1" noProof="0" dirty="0" smtClean="0"/>
            <a:t>In-Vitro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F6723321-AC61-40BF-9159-3BE95E891E22}" type="presOf" srcId="{CB9964DC-5E01-4879-9733-CDEE2AB1D1F7}" destId="{C7DDC059-89DD-4F99-A10D-9C975D60C8D8}" srcOrd="1" destOrd="0" presId="urn:microsoft.com/office/officeart/2005/8/layout/hierarchy3"/>
    <dgm:cxn modelId="{84C4D9B5-C2FF-4546-B54B-F20E8E5B8FB1}" type="presOf" srcId="{CB9964DC-5E01-4879-9733-CDEE2AB1D1F7}" destId="{ECB1CA3E-26B8-4A39-AEF8-6F06E506D3C7}" srcOrd="0" destOrd="0" presId="urn:microsoft.com/office/officeart/2005/8/layout/hierarchy3"/>
    <dgm:cxn modelId="{55852549-823C-49AF-A890-F846F3C4967C}" type="presOf" srcId="{7061F2FC-F2AB-4DE3-98B0-886576B4E2C6}" destId="{D433476B-D68D-4328-ADAC-B2895D3D50CF}" srcOrd="0" destOrd="0" presId="urn:microsoft.com/office/officeart/2005/8/layout/hierarchy3"/>
    <dgm:cxn modelId="{B1D81466-9290-4087-947E-EAF2EF890F8B}" type="presParOf" srcId="{D433476B-D68D-4328-ADAC-B2895D3D50CF}" destId="{1E58A3BC-F1F7-40EE-89AA-32E802ED4BF7}" srcOrd="0" destOrd="0" presId="urn:microsoft.com/office/officeart/2005/8/layout/hierarchy3"/>
    <dgm:cxn modelId="{61AD848A-B72C-4954-8F8A-9DBBCCF8F6EA}" type="presParOf" srcId="{1E58A3BC-F1F7-40EE-89AA-32E802ED4BF7}" destId="{D21DF85A-45CA-4CE0-B0ED-CF4615475EE0}" srcOrd="0" destOrd="0" presId="urn:microsoft.com/office/officeart/2005/8/layout/hierarchy3"/>
    <dgm:cxn modelId="{B92C06B4-99FD-4C27-81E8-F16E1F1F1998}" type="presParOf" srcId="{D21DF85A-45CA-4CE0-B0ED-CF4615475EE0}" destId="{ECB1CA3E-26B8-4A39-AEF8-6F06E506D3C7}" srcOrd="0" destOrd="0" presId="urn:microsoft.com/office/officeart/2005/8/layout/hierarchy3"/>
    <dgm:cxn modelId="{F69E15F9-B003-4FDD-A475-5E64174BD4A4}" type="presParOf" srcId="{D21DF85A-45CA-4CE0-B0ED-CF4615475EE0}" destId="{C7DDC059-89DD-4F99-A10D-9C975D60C8D8}" srcOrd="1" destOrd="0" presId="urn:microsoft.com/office/officeart/2005/8/layout/hierarchy3"/>
    <dgm:cxn modelId="{E132B5C7-104A-4B38-B7FF-354972D14BF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Requerimientos del Sistema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D4636DCE-29DD-486A-AF9A-9343014F4D50}" type="presOf" srcId="{CB9964DC-5E01-4879-9733-CDEE2AB1D1F7}" destId="{ECB1CA3E-26B8-4A39-AEF8-6F06E506D3C7}" srcOrd="0" destOrd="0" presId="urn:microsoft.com/office/officeart/2005/8/layout/hierarchy3"/>
    <dgm:cxn modelId="{D3543CA3-BD5D-465C-9866-C831F4A33D74}" type="presOf" srcId="{7061F2FC-F2AB-4DE3-98B0-886576B4E2C6}" destId="{D433476B-D68D-4328-ADAC-B2895D3D50CF}" srcOrd="0" destOrd="0" presId="urn:microsoft.com/office/officeart/2005/8/layout/hierarchy3"/>
    <dgm:cxn modelId="{022C1D96-7BE4-4417-AD52-565C34F2F959}" type="presOf" srcId="{CB9964DC-5E01-4879-9733-CDEE2AB1D1F7}" destId="{C7DDC059-89DD-4F99-A10D-9C975D60C8D8}" srcOrd="1" destOrd="0" presId="urn:microsoft.com/office/officeart/2005/8/layout/hierarchy3"/>
    <dgm:cxn modelId="{18002AA2-413C-4B29-B3FF-964BA3D340C4}" type="presParOf" srcId="{D433476B-D68D-4328-ADAC-B2895D3D50CF}" destId="{1E58A3BC-F1F7-40EE-89AA-32E802ED4BF7}" srcOrd="0" destOrd="0" presId="urn:microsoft.com/office/officeart/2005/8/layout/hierarchy3"/>
    <dgm:cxn modelId="{FB8E997C-C28B-496E-A5E6-216D246DFC12}" type="presParOf" srcId="{1E58A3BC-F1F7-40EE-89AA-32E802ED4BF7}" destId="{D21DF85A-45CA-4CE0-B0ED-CF4615475EE0}" srcOrd="0" destOrd="0" presId="urn:microsoft.com/office/officeart/2005/8/layout/hierarchy3"/>
    <dgm:cxn modelId="{E94FD7B8-468E-4919-A2BA-D694809FE732}" type="presParOf" srcId="{D21DF85A-45CA-4CE0-B0ED-CF4615475EE0}" destId="{ECB1CA3E-26B8-4A39-AEF8-6F06E506D3C7}" srcOrd="0" destOrd="0" presId="urn:microsoft.com/office/officeart/2005/8/layout/hierarchy3"/>
    <dgm:cxn modelId="{0E2BC826-7F7F-4695-B88E-9EE4A8603BE7}" type="presParOf" srcId="{D21DF85A-45CA-4CE0-B0ED-CF4615475EE0}" destId="{C7DDC059-89DD-4F99-A10D-9C975D60C8D8}" srcOrd="1" destOrd="0" presId="urn:microsoft.com/office/officeart/2005/8/layout/hierarchy3"/>
    <dgm:cxn modelId="{6E9FBDC5-3360-49AF-AA45-BFF739224DA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Diseño e Implementación del Sistema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462BB0C6-BCA2-4EE9-B46D-059A70CC274F}" type="presOf" srcId="{7061F2FC-F2AB-4DE3-98B0-886576B4E2C6}" destId="{D433476B-D68D-4328-ADAC-B2895D3D50CF}" srcOrd="0" destOrd="0" presId="urn:microsoft.com/office/officeart/2005/8/layout/hierarchy3"/>
    <dgm:cxn modelId="{86E5F92E-BEA7-4160-A7EC-00FC022EB379}" type="presOf" srcId="{CB9964DC-5E01-4879-9733-CDEE2AB1D1F7}" destId="{C7DDC059-89DD-4F99-A10D-9C975D60C8D8}" srcOrd="1" destOrd="0" presId="urn:microsoft.com/office/officeart/2005/8/layout/hierarchy3"/>
    <dgm:cxn modelId="{1B663C9B-07B0-4A62-B446-A2ACC8A6FC61}" type="presOf" srcId="{CB9964DC-5E01-4879-9733-CDEE2AB1D1F7}" destId="{ECB1CA3E-26B8-4A39-AEF8-6F06E506D3C7}" srcOrd="0" destOrd="0" presId="urn:microsoft.com/office/officeart/2005/8/layout/hierarchy3"/>
    <dgm:cxn modelId="{1E257F6B-CCDD-4852-AF93-81F8DC03754D}" type="presParOf" srcId="{D433476B-D68D-4328-ADAC-B2895D3D50CF}" destId="{1E58A3BC-F1F7-40EE-89AA-32E802ED4BF7}" srcOrd="0" destOrd="0" presId="urn:microsoft.com/office/officeart/2005/8/layout/hierarchy3"/>
    <dgm:cxn modelId="{52CBAC4F-B6DA-4B80-A0FA-7771A78E634E}" type="presParOf" srcId="{1E58A3BC-F1F7-40EE-89AA-32E802ED4BF7}" destId="{D21DF85A-45CA-4CE0-B0ED-CF4615475EE0}" srcOrd="0" destOrd="0" presId="urn:microsoft.com/office/officeart/2005/8/layout/hierarchy3"/>
    <dgm:cxn modelId="{6B6D8F3A-51B5-4876-8333-534885955C1D}" type="presParOf" srcId="{D21DF85A-45CA-4CE0-B0ED-CF4615475EE0}" destId="{ECB1CA3E-26B8-4A39-AEF8-6F06E506D3C7}" srcOrd="0" destOrd="0" presId="urn:microsoft.com/office/officeart/2005/8/layout/hierarchy3"/>
    <dgm:cxn modelId="{A5037452-79E1-4658-BC7D-82DACF572A52}" type="presParOf" srcId="{D21DF85A-45CA-4CE0-B0ED-CF4615475EE0}" destId="{C7DDC059-89DD-4F99-A10D-9C975D60C8D8}" srcOrd="1" destOrd="0" presId="urn:microsoft.com/office/officeart/2005/8/layout/hierarchy3"/>
    <dgm:cxn modelId="{2B1D8C5D-FB9F-4B9D-A59F-0EFA1D5C3B0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Conclusiones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981F731A-4528-4992-9A3E-DB469443E4B3}" type="presOf" srcId="{CB9964DC-5E01-4879-9733-CDEE2AB1D1F7}" destId="{ECB1CA3E-26B8-4A39-AEF8-6F06E506D3C7}" srcOrd="0" destOrd="0" presId="urn:microsoft.com/office/officeart/2005/8/layout/hierarchy3"/>
    <dgm:cxn modelId="{D119C200-2585-4D09-8F14-2A24CE824000}" type="presOf" srcId="{CB9964DC-5E01-4879-9733-CDEE2AB1D1F7}" destId="{C7DDC059-89DD-4F99-A10D-9C975D60C8D8}" srcOrd="1" destOrd="0" presId="urn:microsoft.com/office/officeart/2005/8/layout/hierarchy3"/>
    <dgm:cxn modelId="{8B3E7A97-DEA9-4761-89C2-CC06A637EB78}" type="presOf" srcId="{7061F2FC-F2AB-4DE3-98B0-886576B4E2C6}" destId="{D433476B-D68D-4328-ADAC-B2895D3D50CF}" srcOrd="0" destOrd="0" presId="urn:microsoft.com/office/officeart/2005/8/layout/hierarchy3"/>
    <dgm:cxn modelId="{FBFB3147-D832-4107-91CE-C7067A7BE0B4}" type="presParOf" srcId="{D433476B-D68D-4328-ADAC-B2895D3D50CF}" destId="{1E58A3BC-F1F7-40EE-89AA-32E802ED4BF7}" srcOrd="0" destOrd="0" presId="urn:microsoft.com/office/officeart/2005/8/layout/hierarchy3"/>
    <dgm:cxn modelId="{22624E35-F281-42A8-BDD6-9B6609F33849}" type="presParOf" srcId="{1E58A3BC-F1F7-40EE-89AA-32E802ED4BF7}" destId="{D21DF85A-45CA-4CE0-B0ED-CF4615475EE0}" srcOrd="0" destOrd="0" presId="urn:microsoft.com/office/officeart/2005/8/layout/hierarchy3"/>
    <dgm:cxn modelId="{78BF4E55-AB47-4747-9EC9-BE994EE7394D}" type="presParOf" srcId="{D21DF85A-45CA-4CE0-B0ED-CF4615475EE0}" destId="{ECB1CA3E-26B8-4A39-AEF8-6F06E506D3C7}" srcOrd="0" destOrd="0" presId="urn:microsoft.com/office/officeart/2005/8/layout/hierarchy3"/>
    <dgm:cxn modelId="{1CF06A1E-9CDD-4648-B826-74F5383BC8C5}" type="presParOf" srcId="{D21DF85A-45CA-4CE0-B0ED-CF4615475EE0}" destId="{C7DDC059-89DD-4F99-A10D-9C975D60C8D8}" srcOrd="1" destOrd="0" presId="urn:microsoft.com/office/officeart/2005/8/layout/hierarchy3"/>
    <dgm:cxn modelId="{65B1EC22-F106-418A-BE1F-18050BB60F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smtClean="0"/>
            <a:t>Gracias por la Atención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40A4E2AE-737A-4B44-ACC7-3FDC95C2F774}" type="presOf" srcId="{CB9964DC-5E01-4879-9733-CDEE2AB1D1F7}" destId="{ECB1CA3E-26B8-4A39-AEF8-6F06E506D3C7}" srcOrd="0" destOrd="0" presId="urn:microsoft.com/office/officeart/2005/8/layout/hierarchy3"/>
    <dgm:cxn modelId="{19955A4C-E052-456A-9240-4844A22C1B7F}" type="presOf" srcId="{CB9964DC-5E01-4879-9733-CDEE2AB1D1F7}" destId="{C7DDC059-89DD-4F99-A10D-9C975D60C8D8}" srcOrd="1" destOrd="0" presId="urn:microsoft.com/office/officeart/2005/8/layout/hierarchy3"/>
    <dgm:cxn modelId="{A2A8C1C5-705A-48BC-9991-7BBDDF7474EF}" type="presOf" srcId="{7061F2FC-F2AB-4DE3-98B0-886576B4E2C6}" destId="{D433476B-D68D-4328-ADAC-B2895D3D50CF}" srcOrd="0" destOrd="0" presId="urn:microsoft.com/office/officeart/2005/8/layout/hierarchy3"/>
    <dgm:cxn modelId="{DFD60F05-A84E-4E88-A0F3-D4172E766276}" type="presParOf" srcId="{D433476B-D68D-4328-ADAC-B2895D3D50CF}" destId="{1E58A3BC-F1F7-40EE-89AA-32E802ED4BF7}" srcOrd="0" destOrd="0" presId="urn:microsoft.com/office/officeart/2005/8/layout/hierarchy3"/>
    <dgm:cxn modelId="{DE5921A9-0745-4088-8B54-89F82CDB8D5E}" type="presParOf" srcId="{1E58A3BC-F1F7-40EE-89AA-32E802ED4BF7}" destId="{D21DF85A-45CA-4CE0-B0ED-CF4615475EE0}" srcOrd="0" destOrd="0" presId="urn:microsoft.com/office/officeart/2005/8/layout/hierarchy3"/>
    <dgm:cxn modelId="{F72C6FCB-006B-4A5D-9F24-CD3AA36F9F56}" type="presParOf" srcId="{D21DF85A-45CA-4CE0-B0ED-CF4615475EE0}" destId="{ECB1CA3E-26B8-4A39-AEF8-6F06E506D3C7}" srcOrd="0" destOrd="0" presId="urn:microsoft.com/office/officeart/2005/8/layout/hierarchy3"/>
    <dgm:cxn modelId="{DFFAA0A1-5739-47A3-9D34-062DD511AFBC}" type="presParOf" srcId="{D21DF85A-45CA-4CE0-B0ED-CF4615475EE0}" destId="{C7DDC059-89DD-4F99-A10D-9C975D60C8D8}" srcOrd="1" destOrd="0" presId="urn:microsoft.com/office/officeart/2005/8/layout/hierarchy3"/>
    <dgm:cxn modelId="{ADA36737-58FB-4CA4-A5CE-B7A388D0CC0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45268" y="1382"/>
          <a:ext cx="5393797" cy="44048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noProof="0" dirty="0" smtClean="0"/>
            <a:t>Temario</a:t>
          </a:r>
          <a:endParaRPr lang="es-EC" sz="2500" kern="1200" noProof="0" dirty="0"/>
        </a:p>
      </dsp:txBody>
      <dsp:txXfrm>
        <a:off x="1058169" y="14283"/>
        <a:ext cx="5367995" cy="414682"/>
      </dsp:txXfrm>
    </dsp:sp>
    <dsp:sp modelId="{583841C5-6D0F-4718-B99A-0E2E694FCB70}">
      <dsp:nvSpPr>
        <dsp:cNvPr id="0" name=""/>
        <dsp:cNvSpPr/>
      </dsp:nvSpPr>
      <dsp:spPr>
        <a:xfrm>
          <a:off x="1584648" y="441867"/>
          <a:ext cx="539379" cy="330363"/>
        </a:xfrm>
        <a:custGeom>
          <a:avLst/>
          <a:gdLst/>
          <a:ahLst/>
          <a:cxnLst/>
          <a:rect l="0" t="0" r="0" b="0"/>
          <a:pathLst>
            <a:path>
              <a:moveTo>
                <a:pt x="0" y="0"/>
              </a:moveTo>
              <a:lnTo>
                <a:pt x="0" y="330363"/>
              </a:lnTo>
              <a:lnTo>
                <a:pt x="539379" y="33036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F9C8-49E5-49B5-BF21-8213E45C7458}">
      <dsp:nvSpPr>
        <dsp:cNvPr id="0" name=""/>
        <dsp:cNvSpPr/>
      </dsp:nvSpPr>
      <dsp:spPr>
        <a:xfrm>
          <a:off x="2124027" y="551988"/>
          <a:ext cx="5180685" cy="440484"/>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Introducción</a:t>
          </a:r>
          <a:endParaRPr lang="es-ES" sz="2000" kern="1200" dirty="0"/>
        </a:p>
      </dsp:txBody>
      <dsp:txXfrm>
        <a:off x="2136928" y="564889"/>
        <a:ext cx="5154883" cy="414682"/>
      </dsp:txXfrm>
    </dsp:sp>
    <dsp:sp modelId="{6453487C-0FAF-4B32-BD10-ECD1ABD7E947}">
      <dsp:nvSpPr>
        <dsp:cNvPr id="0" name=""/>
        <dsp:cNvSpPr/>
      </dsp:nvSpPr>
      <dsp:spPr>
        <a:xfrm>
          <a:off x="1584648" y="441867"/>
          <a:ext cx="539379" cy="872040"/>
        </a:xfrm>
        <a:custGeom>
          <a:avLst/>
          <a:gdLst/>
          <a:ahLst/>
          <a:cxnLst/>
          <a:rect l="0" t="0" r="0" b="0"/>
          <a:pathLst>
            <a:path>
              <a:moveTo>
                <a:pt x="0" y="0"/>
              </a:moveTo>
              <a:lnTo>
                <a:pt x="0" y="872040"/>
              </a:lnTo>
              <a:lnTo>
                <a:pt x="539379" y="87204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124027" y="1102594"/>
          <a:ext cx="5212703" cy="42262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smtClean="0"/>
            <a:t>Sistemas de Iluminación LED</a:t>
          </a:r>
          <a:endParaRPr lang="es-ES" sz="2000" kern="1200" dirty="0"/>
        </a:p>
      </dsp:txBody>
      <dsp:txXfrm>
        <a:off x="2136405" y="1114972"/>
        <a:ext cx="5187947" cy="397871"/>
      </dsp:txXfrm>
    </dsp:sp>
    <dsp:sp modelId="{2A81AC24-19E8-4B05-BE18-7F7DC22883F5}">
      <dsp:nvSpPr>
        <dsp:cNvPr id="0" name=""/>
        <dsp:cNvSpPr/>
      </dsp:nvSpPr>
      <dsp:spPr>
        <a:xfrm>
          <a:off x="1584648" y="441867"/>
          <a:ext cx="539379" cy="1404789"/>
        </a:xfrm>
        <a:custGeom>
          <a:avLst/>
          <a:gdLst/>
          <a:ahLst/>
          <a:cxnLst/>
          <a:rect l="0" t="0" r="0" b="0"/>
          <a:pathLst>
            <a:path>
              <a:moveTo>
                <a:pt x="0" y="0"/>
              </a:moveTo>
              <a:lnTo>
                <a:pt x="0" y="1404789"/>
              </a:lnTo>
              <a:lnTo>
                <a:pt x="539379" y="140478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124027" y="1635343"/>
          <a:ext cx="5212703" cy="42262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Cultivo de Especies Vegetales In-Vitro</a:t>
          </a:r>
          <a:endParaRPr lang="es-ES" sz="2000" kern="1200" dirty="0"/>
        </a:p>
      </dsp:txBody>
      <dsp:txXfrm>
        <a:off x="2136405" y="1647721"/>
        <a:ext cx="5187947" cy="397871"/>
      </dsp:txXfrm>
    </dsp:sp>
    <dsp:sp modelId="{F27B7295-80E4-4410-9A4D-672618C6243E}">
      <dsp:nvSpPr>
        <dsp:cNvPr id="0" name=""/>
        <dsp:cNvSpPr/>
      </dsp:nvSpPr>
      <dsp:spPr>
        <a:xfrm>
          <a:off x="1584648" y="441867"/>
          <a:ext cx="539379" cy="1937538"/>
        </a:xfrm>
        <a:custGeom>
          <a:avLst/>
          <a:gdLst/>
          <a:ahLst/>
          <a:cxnLst/>
          <a:rect l="0" t="0" r="0" b="0"/>
          <a:pathLst>
            <a:path>
              <a:moveTo>
                <a:pt x="0" y="0"/>
              </a:moveTo>
              <a:lnTo>
                <a:pt x="0" y="1937538"/>
              </a:lnTo>
              <a:lnTo>
                <a:pt x="539379" y="193753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124027" y="2168092"/>
          <a:ext cx="5212703" cy="42262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Requerimientos del Sistema</a:t>
          </a:r>
          <a:endParaRPr lang="es-EC" sz="2000" kern="1200" noProof="0" dirty="0"/>
        </a:p>
      </dsp:txBody>
      <dsp:txXfrm>
        <a:off x="2136405" y="2180470"/>
        <a:ext cx="5187947" cy="397871"/>
      </dsp:txXfrm>
    </dsp:sp>
    <dsp:sp modelId="{672A5E56-DE7C-423B-8AF4-B37E93A0E788}">
      <dsp:nvSpPr>
        <dsp:cNvPr id="0" name=""/>
        <dsp:cNvSpPr/>
      </dsp:nvSpPr>
      <dsp:spPr>
        <a:xfrm>
          <a:off x="1584648" y="441867"/>
          <a:ext cx="539379" cy="2470286"/>
        </a:xfrm>
        <a:custGeom>
          <a:avLst/>
          <a:gdLst/>
          <a:ahLst/>
          <a:cxnLst/>
          <a:rect l="0" t="0" r="0" b="0"/>
          <a:pathLst>
            <a:path>
              <a:moveTo>
                <a:pt x="0" y="0"/>
              </a:moveTo>
              <a:lnTo>
                <a:pt x="0" y="2470286"/>
              </a:lnTo>
              <a:lnTo>
                <a:pt x="539379" y="247028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124027" y="2700840"/>
          <a:ext cx="5212703" cy="42262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Implementación</a:t>
          </a:r>
          <a:endParaRPr lang="es-EC" sz="2000" kern="1200" noProof="0" dirty="0"/>
        </a:p>
      </dsp:txBody>
      <dsp:txXfrm>
        <a:off x="2136405" y="2713218"/>
        <a:ext cx="5187947" cy="397871"/>
      </dsp:txXfrm>
    </dsp:sp>
    <dsp:sp modelId="{179D401F-5D4D-4FE4-A376-9B6C4505F6A9}">
      <dsp:nvSpPr>
        <dsp:cNvPr id="0" name=""/>
        <dsp:cNvSpPr/>
      </dsp:nvSpPr>
      <dsp:spPr>
        <a:xfrm>
          <a:off x="1584648" y="441867"/>
          <a:ext cx="539379" cy="3003035"/>
        </a:xfrm>
        <a:custGeom>
          <a:avLst/>
          <a:gdLst/>
          <a:ahLst/>
          <a:cxnLst/>
          <a:rect l="0" t="0" r="0" b="0"/>
          <a:pathLst>
            <a:path>
              <a:moveTo>
                <a:pt x="0" y="0"/>
              </a:moveTo>
              <a:lnTo>
                <a:pt x="0" y="3003035"/>
              </a:lnTo>
              <a:lnTo>
                <a:pt x="539379" y="300303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3F715-7CB8-4034-ADA5-1A8B8DBED1F5}">
      <dsp:nvSpPr>
        <dsp:cNvPr id="0" name=""/>
        <dsp:cNvSpPr/>
      </dsp:nvSpPr>
      <dsp:spPr>
        <a:xfrm>
          <a:off x="2124027" y="3233589"/>
          <a:ext cx="5212703" cy="42262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Conclusiones</a:t>
          </a:r>
          <a:endParaRPr lang="es-EC" sz="2000" kern="1200" noProof="0" dirty="0"/>
        </a:p>
      </dsp:txBody>
      <dsp:txXfrm>
        <a:off x="2136405" y="3245967"/>
        <a:ext cx="5187947" cy="39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Introducción</a:t>
          </a:r>
          <a:endParaRPr lang="es-EC" sz="3500" kern="1200" noProof="0" dirty="0"/>
        </a:p>
      </dsp:txBody>
      <dsp:txXfrm>
        <a:off x="18408" y="1532952"/>
        <a:ext cx="7659382" cy="591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Sistema de Iluminación LED</a:t>
          </a:r>
          <a:endParaRPr lang="es-EC" sz="3500" kern="1200" noProof="0" dirty="0"/>
        </a:p>
      </dsp:txBody>
      <dsp:txXfrm>
        <a:off x="18408" y="1532952"/>
        <a:ext cx="7659382" cy="591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Cultivo de Especies Vegetales </a:t>
          </a:r>
          <a:r>
            <a:rPr lang="es-EC" sz="3500" i="1" kern="1200" noProof="0" dirty="0" smtClean="0"/>
            <a:t>In-Vitro</a:t>
          </a:r>
          <a:endParaRPr lang="es-EC" sz="3500" kern="1200" noProof="0" dirty="0"/>
        </a:p>
      </dsp:txBody>
      <dsp:txXfrm>
        <a:off x="18408" y="1532952"/>
        <a:ext cx="7659382" cy="591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Requerimientos del Sistema</a:t>
          </a:r>
          <a:endParaRPr lang="es-EC" sz="3500" kern="1200" noProof="0" dirty="0"/>
        </a:p>
      </dsp:txBody>
      <dsp:txXfrm>
        <a:off x="18408" y="1532952"/>
        <a:ext cx="7659382" cy="591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Diseño e Implementación del Sistema</a:t>
          </a:r>
          <a:endParaRPr lang="es-EC" sz="3500" kern="1200" noProof="0" dirty="0"/>
        </a:p>
      </dsp:txBody>
      <dsp:txXfrm>
        <a:off x="18408" y="1532952"/>
        <a:ext cx="7659382" cy="591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Conclusiones</a:t>
          </a:r>
          <a:endParaRPr lang="es-EC" sz="3500" kern="1200" noProof="0" dirty="0"/>
        </a:p>
      </dsp:txBody>
      <dsp:txXfrm>
        <a:off x="18408" y="1532952"/>
        <a:ext cx="7659382" cy="591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45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C" sz="3500" kern="1200" noProof="0" dirty="0" smtClean="0"/>
            <a:t>Gracias por la Atención</a:t>
          </a:r>
          <a:endParaRPr lang="es-EC" sz="3500" kern="1200" noProof="0" dirty="0"/>
        </a:p>
      </dsp:txBody>
      <dsp:txXfrm>
        <a:off x="18408" y="1532952"/>
        <a:ext cx="7659382" cy="591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13/05/2015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13/05/2015</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200152"/>
            <a:ext cx="8229600" cy="3394472"/>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2"/>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8"/>
            <a:ext cx="7772400" cy="1021557"/>
          </a:xfrm>
        </p:spPr>
        <p:txBody>
          <a:bodyPr anchor="t"/>
          <a:lstStyle>
            <a:lvl1pPr algn="l">
              <a:defRPr sz="34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2"/>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2"/>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6"/>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1" y="1151336"/>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1"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7" y="204788"/>
            <a:ext cx="3008313" cy="871538"/>
          </a:xfrm>
        </p:spPr>
        <p:txBody>
          <a:bodyPr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04791"/>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7" y="1076328"/>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5"/>
          </a:xfrm>
        </p:spPr>
        <p:txBody>
          <a:bodyPr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4025507"/>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2"/>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82"/>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05982"/>
            <a:ext cx="8229600" cy="4388644"/>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05979"/>
            <a:ext cx="8229600" cy="85725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200153"/>
            <a:ext cx="4038600" cy="163949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200153"/>
            <a:ext cx="4038600" cy="163949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2953946"/>
            <a:ext cx="4038600" cy="164068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2953946"/>
            <a:ext cx="4038600" cy="164068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200152"/>
            <a:ext cx="4038600" cy="3394472"/>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200152"/>
            <a:ext cx="4038600" cy="3394472"/>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200152"/>
            <a:ext cx="4038600" cy="3394472"/>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200153"/>
            <a:ext cx="4038600" cy="163949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2953946"/>
            <a:ext cx="4038600" cy="164068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200152"/>
            <a:ext cx="4038600" cy="3394472"/>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200153"/>
            <a:ext cx="4038600" cy="163949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2953946"/>
            <a:ext cx="4038600" cy="1640681"/>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1"/>
            <a:ext cx="9163050" cy="5218510"/>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229793"/>
            <a:ext cx="2611438" cy="47982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2914650"/>
            <a:ext cx="6400800" cy="1314450"/>
          </a:xfrm>
          <a:prstGeom prst="rect">
            <a:avLst/>
          </a:prstGeom>
        </p:spPr>
        <p:txBody>
          <a:bodyPr lIns="77925" tIns="38963" rIns="77925" bIns="38963"/>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4767266"/>
            <a:ext cx="2133600" cy="273844"/>
          </a:xfrm>
          <a:prstGeom prst="rect">
            <a:avLst/>
          </a:prstGeom>
        </p:spPr>
        <p:txBody>
          <a:bodyPr lIns="77925" tIns="38963" rIns="77925" bIns="38963"/>
          <a:lstStyle/>
          <a:p>
            <a:r>
              <a:rPr lang="es-ES" smtClean="0"/>
              <a:t>Tema de la presentacion</a:t>
            </a:r>
            <a:endParaRPr lang="es-ES"/>
          </a:p>
        </p:txBody>
      </p:sp>
      <p:sp>
        <p:nvSpPr>
          <p:cNvPr id="5" name="Footer Placeholder 4"/>
          <p:cNvSpPr>
            <a:spLocks noGrp="1"/>
          </p:cNvSpPr>
          <p:nvPr>
            <p:ph type="ftr" sz="quarter" idx="11"/>
          </p:nvPr>
        </p:nvSpPr>
        <p:spPr>
          <a:xfrm>
            <a:off x="3124200" y="4767266"/>
            <a:ext cx="2895600" cy="273844"/>
          </a:xfrm>
          <a:prstGeom prst="rect">
            <a:avLst/>
          </a:prstGeom>
        </p:spPr>
        <p:txBody>
          <a:bodyPr lIns="77925" tIns="38963" rIns="77925" bIns="38963"/>
          <a:lstStyle/>
          <a:p>
            <a:r>
              <a:rPr lang="es-ES" smtClean="0"/>
              <a:t>Autor de la presentación</a:t>
            </a:r>
            <a:endParaRPr lang="es-ES"/>
          </a:p>
        </p:txBody>
      </p:sp>
      <p:sp>
        <p:nvSpPr>
          <p:cNvPr id="6" name="Slide Number Placeholder 5"/>
          <p:cNvSpPr>
            <a:spLocks noGrp="1"/>
          </p:cNvSpPr>
          <p:nvPr>
            <p:ph type="sldNum" sz="quarter" idx="12"/>
          </p:nvPr>
        </p:nvSpPr>
        <p:spPr>
          <a:xfrm>
            <a:off x="6553200" y="4767266"/>
            <a:ext cx="2133600" cy="273844"/>
          </a:xfrm>
          <a:prstGeom prst="rect">
            <a:avLst/>
          </a:prstGeom>
        </p:spPr>
        <p:txBody>
          <a:bodyPr lIns="77925" tIns="38963" rIns="77925" bIns="38963"/>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191"/>
            <a:ext cx="9144000" cy="51435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4462465"/>
            <a:ext cx="2305050" cy="422672"/>
          </a:xfrm>
          <a:prstGeom prst="rect">
            <a:avLst/>
          </a:prstGeom>
          <a:noFill/>
          <a:ln w="9525">
            <a:noFill/>
            <a:miter lim="800000"/>
            <a:headEnd/>
            <a:tailEnd/>
          </a:ln>
        </p:spPr>
      </p:pic>
      <p:sp>
        <p:nvSpPr>
          <p:cNvPr id="2" name="1 Marcador de título"/>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3700" kern="1200">
          <a:solidFill>
            <a:schemeClr val="tx1"/>
          </a:solidFill>
          <a:latin typeface="+mj-lt"/>
          <a:ea typeface="+mj-ea"/>
          <a:cs typeface="+mj-cs"/>
        </a:defRPr>
      </a:lvl1pPr>
      <a:lvl2pPr algn="ctr" rtl="0" eaLnBrk="1" fontAlgn="base" hangingPunct="1">
        <a:spcBef>
          <a:spcPct val="0"/>
        </a:spcBef>
        <a:spcAft>
          <a:spcPct val="0"/>
        </a:spcAft>
        <a:defRPr sz="3700">
          <a:solidFill>
            <a:schemeClr val="tx1"/>
          </a:solidFill>
          <a:latin typeface="Calibri" pitchFamily="34" charset="0"/>
        </a:defRPr>
      </a:lvl2pPr>
      <a:lvl3pPr algn="ctr" rtl="0" eaLnBrk="1" fontAlgn="base" hangingPunct="1">
        <a:spcBef>
          <a:spcPct val="0"/>
        </a:spcBef>
        <a:spcAft>
          <a:spcPct val="0"/>
        </a:spcAft>
        <a:defRPr sz="3700">
          <a:solidFill>
            <a:schemeClr val="tx1"/>
          </a:solidFill>
          <a:latin typeface="Calibri" pitchFamily="34" charset="0"/>
        </a:defRPr>
      </a:lvl3pPr>
      <a:lvl4pPr algn="ctr" rtl="0" eaLnBrk="1" fontAlgn="base" hangingPunct="1">
        <a:spcBef>
          <a:spcPct val="0"/>
        </a:spcBef>
        <a:spcAft>
          <a:spcPct val="0"/>
        </a:spcAft>
        <a:defRPr sz="3700">
          <a:solidFill>
            <a:schemeClr val="tx1"/>
          </a:solidFill>
          <a:latin typeface="Calibri" pitchFamily="34" charset="0"/>
        </a:defRPr>
      </a:lvl4pPr>
      <a:lvl5pPr algn="ctr" rtl="0" eaLnBrk="1" fontAlgn="base" hangingPunct="1">
        <a:spcBef>
          <a:spcPct val="0"/>
        </a:spcBef>
        <a:spcAft>
          <a:spcPct val="0"/>
        </a:spcAft>
        <a:defRPr sz="3700">
          <a:solidFill>
            <a:schemeClr val="tx1"/>
          </a:solidFill>
          <a:latin typeface="Calibri" pitchFamily="34" charset="0"/>
        </a:defRPr>
      </a:lvl5pPr>
      <a:lvl6pPr marL="389626" algn="ctr" rtl="0" eaLnBrk="1" fontAlgn="base" hangingPunct="1">
        <a:spcBef>
          <a:spcPct val="0"/>
        </a:spcBef>
        <a:spcAft>
          <a:spcPct val="0"/>
        </a:spcAft>
        <a:defRPr sz="3700">
          <a:solidFill>
            <a:schemeClr val="tx1"/>
          </a:solidFill>
          <a:latin typeface="Calibri" pitchFamily="34" charset="0"/>
        </a:defRPr>
      </a:lvl6pPr>
      <a:lvl7pPr marL="779252" algn="ctr" rtl="0" eaLnBrk="1" fontAlgn="base" hangingPunct="1">
        <a:spcBef>
          <a:spcPct val="0"/>
        </a:spcBef>
        <a:spcAft>
          <a:spcPct val="0"/>
        </a:spcAft>
        <a:defRPr sz="3700">
          <a:solidFill>
            <a:schemeClr val="tx1"/>
          </a:solidFill>
          <a:latin typeface="Calibri" pitchFamily="34" charset="0"/>
        </a:defRPr>
      </a:lvl7pPr>
      <a:lvl8pPr marL="1168878" algn="ctr" rtl="0" eaLnBrk="1" fontAlgn="base" hangingPunct="1">
        <a:spcBef>
          <a:spcPct val="0"/>
        </a:spcBef>
        <a:spcAft>
          <a:spcPct val="0"/>
        </a:spcAft>
        <a:defRPr sz="3700">
          <a:solidFill>
            <a:schemeClr val="tx1"/>
          </a:solidFill>
          <a:latin typeface="Calibri" pitchFamily="34" charset="0"/>
        </a:defRPr>
      </a:lvl8pPr>
      <a:lvl9pPr marL="1558503" algn="ctr" rtl="0" eaLnBrk="1" fontAlgn="base" hangingPunct="1">
        <a:spcBef>
          <a:spcPct val="0"/>
        </a:spcBef>
        <a:spcAft>
          <a:spcPct val="0"/>
        </a:spcAft>
        <a:defRPr sz="3700">
          <a:solidFill>
            <a:schemeClr val="tx1"/>
          </a:solidFill>
          <a:latin typeface="Calibri" pitchFamily="34" charset="0"/>
        </a:defRPr>
      </a:lvl9pPr>
    </p:titleStyle>
    <p:bodyStyle>
      <a:lvl1pPr marL="292219" indent="-292219"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1pPr>
      <a:lvl2pPr marL="633142" indent="-243516"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974065" indent="-19481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363690"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4pPr>
      <a:lvl5pPr marL="1753316"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2"/>
            <a:ext cx="8229600" cy="3394472"/>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6"/>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4767266"/>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4767266"/>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77.emf"/></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1000" y="1994667"/>
            <a:ext cx="8610600" cy="1186683"/>
          </a:xfrm>
          <a:prstGeom prst="rect">
            <a:avLst/>
          </a:prstGeom>
          <a:noFill/>
        </p:spPr>
        <p:txBody>
          <a:bodyPr wrap="square" lIns="77925" tIns="38963" rIns="77925" bIns="3896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43" dirty="0" err="1" smtClean="0">
                <a:ln w="11430"/>
                <a:gradFill>
                  <a:gsLst>
                    <a:gs pos="25000">
                      <a:schemeClr val="accent2">
                        <a:satMod val="155000"/>
                      </a:schemeClr>
                    </a:gs>
                    <a:gs pos="100000">
                      <a:schemeClr val="accent2">
                        <a:shade val="45000"/>
                        <a:satMod val="165000"/>
                      </a:schemeClr>
                    </a:gs>
                  </a:gsLst>
                  <a:lin ang="5400000"/>
                </a:gradFill>
              </a:rPr>
              <a:t>Automatización</a:t>
            </a:r>
            <a:r>
              <a:rPr lang="en-US" sz="2400" b="1" spc="43" dirty="0" smtClean="0">
                <a:ln w="11430"/>
                <a:gradFill>
                  <a:gsLst>
                    <a:gs pos="25000">
                      <a:schemeClr val="accent2">
                        <a:satMod val="155000"/>
                      </a:schemeClr>
                    </a:gs>
                    <a:gs pos="100000">
                      <a:schemeClr val="accent2">
                        <a:shade val="45000"/>
                        <a:satMod val="165000"/>
                      </a:schemeClr>
                    </a:gs>
                  </a:gsLst>
                  <a:lin ang="5400000"/>
                </a:gradFill>
              </a:rPr>
              <a:t> de la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Cámara</a:t>
            </a:r>
            <a:r>
              <a:rPr lang="en-US" sz="2400" b="1" spc="43" dirty="0" smtClean="0">
                <a:ln w="11430"/>
                <a:gradFill>
                  <a:gsLst>
                    <a:gs pos="25000">
                      <a:schemeClr val="accent2">
                        <a:satMod val="155000"/>
                      </a:schemeClr>
                    </a:gs>
                    <a:gs pos="100000">
                      <a:schemeClr val="accent2">
                        <a:shade val="45000"/>
                        <a:satMod val="165000"/>
                      </a:schemeClr>
                    </a:gs>
                  </a:gsLst>
                  <a:lin ang="5400000"/>
                </a:gradFill>
              </a:rPr>
              <a:t> de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Crecimiento</a:t>
            </a:r>
            <a:r>
              <a:rPr lang="en-US" sz="2400" b="1" spc="43" dirty="0" smtClean="0">
                <a:ln w="11430"/>
                <a:gradFill>
                  <a:gsLst>
                    <a:gs pos="25000">
                      <a:schemeClr val="accent2">
                        <a:satMod val="155000"/>
                      </a:schemeClr>
                    </a:gs>
                    <a:gs pos="100000">
                      <a:schemeClr val="accent2">
                        <a:shade val="45000"/>
                        <a:satMod val="165000"/>
                      </a:schemeClr>
                    </a:gs>
                  </a:gsLst>
                  <a:lin ang="5400000"/>
                </a:gradFill>
              </a:rPr>
              <a:t> de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Cultivos</a:t>
            </a:r>
            <a:r>
              <a:rPr lang="en-US" sz="2400" b="1" spc="43" dirty="0" smtClean="0">
                <a:ln w="11430"/>
                <a:gradFill>
                  <a:gsLst>
                    <a:gs pos="25000">
                      <a:schemeClr val="accent2">
                        <a:satMod val="155000"/>
                      </a:schemeClr>
                    </a:gs>
                    <a:gs pos="100000">
                      <a:schemeClr val="accent2">
                        <a:shade val="45000"/>
                        <a:satMod val="165000"/>
                      </a:schemeClr>
                    </a:gs>
                  </a:gsLst>
                  <a:lin ang="5400000"/>
                </a:gradFill>
              </a:rPr>
              <a:t>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Vegetales</a:t>
            </a:r>
            <a:r>
              <a:rPr lang="en-US" sz="2400" b="1" spc="43" dirty="0" smtClean="0">
                <a:ln w="11430"/>
                <a:gradFill>
                  <a:gsLst>
                    <a:gs pos="25000">
                      <a:schemeClr val="accent2">
                        <a:satMod val="155000"/>
                      </a:schemeClr>
                    </a:gs>
                    <a:gs pos="100000">
                      <a:schemeClr val="accent2">
                        <a:shade val="45000"/>
                        <a:satMod val="165000"/>
                      </a:schemeClr>
                    </a:gs>
                  </a:gsLst>
                  <a:lin ang="5400000"/>
                </a:gradFill>
              </a:rPr>
              <a:t> In-Vitro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por</a:t>
            </a:r>
            <a:r>
              <a:rPr lang="en-US" sz="2400" b="1" spc="43" dirty="0" smtClean="0">
                <a:ln w="11430"/>
                <a:gradFill>
                  <a:gsLst>
                    <a:gs pos="25000">
                      <a:schemeClr val="accent2">
                        <a:satMod val="155000"/>
                      </a:schemeClr>
                    </a:gs>
                    <a:gs pos="100000">
                      <a:schemeClr val="accent2">
                        <a:shade val="45000"/>
                        <a:satMod val="165000"/>
                      </a:schemeClr>
                    </a:gs>
                  </a:gsLst>
                  <a:lin ang="5400000"/>
                </a:gradFill>
              </a:rPr>
              <a:t>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Patrones</a:t>
            </a:r>
            <a:r>
              <a:rPr lang="en-US" sz="2400" b="1" spc="43" dirty="0" smtClean="0">
                <a:ln w="11430"/>
                <a:gradFill>
                  <a:gsLst>
                    <a:gs pos="25000">
                      <a:schemeClr val="accent2">
                        <a:satMod val="155000"/>
                      </a:schemeClr>
                    </a:gs>
                    <a:gs pos="100000">
                      <a:schemeClr val="accent2">
                        <a:shade val="45000"/>
                        <a:satMod val="165000"/>
                      </a:schemeClr>
                    </a:gs>
                  </a:gsLst>
                  <a:lin ang="5400000"/>
                </a:gradFill>
              </a:rPr>
              <a:t> de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Luminosidad</a:t>
            </a:r>
            <a:r>
              <a:rPr lang="en-US" sz="2400" b="1" spc="43" dirty="0" smtClean="0">
                <a:ln w="11430"/>
                <a:gradFill>
                  <a:gsLst>
                    <a:gs pos="25000">
                      <a:schemeClr val="accent2">
                        <a:satMod val="155000"/>
                      </a:schemeClr>
                    </a:gs>
                    <a:gs pos="100000">
                      <a:schemeClr val="accent2">
                        <a:shade val="45000"/>
                        <a:satMod val="165000"/>
                      </a:schemeClr>
                    </a:gs>
                  </a:gsLst>
                  <a:lin ang="5400000"/>
                </a:gradFill>
              </a:rPr>
              <a:t> e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Historial</a:t>
            </a:r>
            <a:r>
              <a:rPr lang="en-US" sz="2400" b="1" spc="43" dirty="0" smtClean="0">
                <a:ln w="11430"/>
                <a:gradFill>
                  <a:gsLst>
                    <a:gs pos="25000">
                      <a:schemeClr val="accent2">
                        <a:satMod val="155000"/>
                      </a:schemeClr>
                    </a:gs>
                    <a:gs pos="100000">
                      <a:schemeClr val="accent2">
                        <a:shade val="45000"/>
                        <a:satMod val="165000"/>
                      </a:schemeClr>
                    </a:gs>
                  </a:gsLst>
                  <a:lin ang="5400000"/>
                </a:gradFill>
              </a:rPr>
              <a:t> de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Datos</a:t>
            </a:r>
            <a:r>
              <a:rPr lang="en-US" sz="2400" b="1" spc="43" dirty="0" smtClean="0">
                <a:ln w="11430"/>
                <a:gradFill>
                  <a:gsLst>
                    <a:gs pos="25000">
                      <a:schemeClr val="accent2">
                        <a:satMod val="155000"/>
                      </a:schemeClr>
                    </a:gs>
                    <a:gs pos="100000">
                      <a:schemeClr val="accent2">
                        <a:shade val="45000"/>
                        <a:satMod val="165000"/>
                      </a:schemeClr>
                    </a:gs>
                  </a:gsLst>
                  <a:lin ang="5400000"/>
                </a:gradFill>
              </a:rPr>
              <a:t>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para</a:t>
            </a:r>
            <a:r>
              <a:rPr lang="en-US" sz="2400" b="1" spc="43" dirty="0" smtClean="0">
                <a:ln w="11430"/>
                <a:gradFill>
                  <a:gsLst>
                    <a:gs pos="25000">
                      <a:schemeClr val="accent2">
                        <a:satMod val="155000"/>
                      </a:schemeClr>
                    </a:gs>
                    <a:gs pos="100000">
                      <a:schemeClr val="accent2">
                        <a:shade val="45000"/>
                        <a:satMod val="165000"/>
                      </a:schemeClr>
                    </a:gs>
                  </a:gsLst>
                  <a:lin ang="5400000"/>
                </a:gradFill>
              </a:rPr>
              <a:t> la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Empresa</a:t>
            </a:r>
            <a:r>
              <a:rPr lang="en-US" sz="2400" b="1" spc="43" dirty="0" smtClean="0">
                <a:ln w="11430"/>
                <a:gradFill>
                  <a:gsLst>
                    <a:gs pos="25000">
                      <a:schemeClr val="accent2">
                        <a:satMod val="155000"/>
                      </a:schemeClr>
                    </a:gs>
                    <a:gs pos="100000">
                      <a:schemeClr val="accent2">
                        <a:shade val="45000"/>
                        <a:satMod val="165000"/>
                      </a:schemeClr>
                    </a:gs>
                  </a:gsLst>
                  <a:lin ang="5400000"/>
                </a:gradFill>
              </a:rPr>
              <a:t>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Germoplanta</a:t>
            </a:r>
            <a:r>
              <a:rPr lang="en-US" sz="2400" b="1" spc="43" dirty="0" smtClean="0">
                <a:ln w="11430"/>
                <a:gradFill>
                  <a:gsLst>
                    <a:gs pos="25000">
                      <a:schemeClr val="accent2">
                        <a:satMod val="155000"/>
                      </a:schemeClr>
                    </a:gs>
                    <a:gs pos="100000">
                      <a:schemeClr val="accent2">
                        <a:shade val="45000"/>
                        <a:satMod val="165000"/>
                      </a:schemeClr>
                    </a:gs>
                  </a:gsLst>
                  <a:lin ang="5400000"/>
                </a:gradFill>
              </a:rPr>
              <a:t> </a:t>
            </a:r>
            <a:r>
              <a:rPr lang="en-US" sz="2400" b="1" spc="43" dirty="0" err="1" smtClean="0">
                <a:ln w="11430"/>
                <a:gradFill>
                  <a:gsLst>
                    <a:gs pos="25000">
                      <a:schemeClr val="accent2">
                        <a:satMod val="155000"/>
                      </a:schemeClr>
                    </a:gs>
                    <a:gs pos="100000">
                      <a:schemeClr val="accent2">
                        <a:shade val="45000"/>
                        <a:satMod val="165000"/>
                      </a:schemeClr>
                    </a:gs>
                  </a:gsLst>
                  <a:lin ang="5400000"/>
                </a:gradFill>
              </a:rPr>
              <a:t>Cía</a:t>
            </a:r>
            <a:r>
              <a:rPr lang="en-US" sz="2400" b="1" spc="43" dirty="0" smtClean="0">
                <a:ln w="11430"/>
                <a:gradFill>
                  <a:gsLst>
                    <a:gs pos="25000">
                      <a:schemeClr val="accent2">
                        <a:satMod val="155000"/>
                      </a:schemeClr>
                    </a:gs>
                    <a:gs pos="100000">
                      <a:schemeClr val="accent2">
                        <a:shade val="45000"/>
                        <a:satMod val="165000"/>
                      </a:schemeClr>
                    </a:gs>
                  </a:gsLst>
                  <a:lin ang="5400000"/>
                </a:gradFill>
              </a:rPr>
              <a:t>. Ltda.</a:t>
            </a:r>
            <a:endParaRPr lang="es-ES" sz="4000" b="1" spc="43" dirty="0">
              <a:ln w="11430"/>
              <a:gradFill>
                <a:gsLst>
                  <a:gs pos="25000">
                    <a:schemeClr val="accent2">
                      <a:satMod val="155000"/>
                    </a:schemeClr>
                  </a:gs>
                  <a:gs pos="100000">
                    <a:schemeClr val="accent2">
                      <a:shade val="45000"/>
                      <a:satMod val="165000"/>
                    </a:schemeClr>
                  </a:gs>
                </a:gsLst>
                <a:lin ang="5400000"/>
              </a:gradFill>
            </a:endParaRPr>
          </a:p>
        </p:txBody>
      </p:sp>
      <p:sp>
        <p:nvSpPr>
          <p:cNvPr id="6" name="5 Subtítulo"/>
          <p:cNvSpPr>
            <a:spLocks noGrp="1"/>
          </p:cNvSpPr>
          <p:nvPr>
            <p:ph type="subTitle" idx="1"/>
          </p:nvPr>
        </p:nvSpPr>
        <p:spPr>
          <a:xfrm>
            <a:off x="3124200" y="3333750"/>
            <a:ext cx="3086100" cy="1143000"/>
          </a:xfrm>
        </p:spPr>
        <p:txBody>
          <a:bodyPr>
            <a:normAutofit fontScale="70000" lnSpcReduction="20000"/>
          </a:bodyPr>
          <a:lstStyle/>
          <a:p>
            <a:r>
              <a:rPr lang="es-EC" sz="2400" b="1" dirty="0" smtClean="0">
                <a:solidFill>
                  <a:schemeClr val="tx1"/>
                </a:solidFill>
              </a:rPr>
              <a:t>Autor: </a:t>
            </a:r>
            <a:r>
              <a:rPr lang="es-EC" sz="2400" dirty="0" smtClean="0">
                <a:solidFill>
                  <a:schemeClr val="tx1"/>
                </a:solidFill>
              </a:rPr>
              <a:t>Denis Flores</a:t>
            </a:r>
          </a:p>
          <a:p>
            <a:endParaRPr lang="es-EC" sz="2400" dirty="0">
              <a:solidFill>
                <a:schemeClr val="tx1"/>
              </a:solidFill>
            </a:endParaRPr>
          </a:p>
          <a:p>
            <a:r>
              <a:rPr lang="es-EC" sz="2400" b="1" dirty="0" smtClean="0">
                <a:solidFill>
                  <a:schemeClr val="tx1"/>
                </a:solidFill>
              </a:rPr>
              <a:t>Director: </a:t>
            </a:r>
            <a:r>
              <a:rPr lang="es-EC" sz="2400" dirty="0" smtClean="0">
                <a:solidFill>
                  <a:schemeClr val="tx1"/>
                </a:solidFill>
              </a:rPr>
              <a:t>Ing. Víctor Proaño</a:t>
            </a:r>
          </a:p>
          <a:p>
            <a:r>
              <a:rPr lang="es-EC" sz="2400" b="1" dirty="0" smtClean="0">
                <a:solidFill>
                  <a:schemeClr val="tx1"/>
                </a:solidFill>
              </a:rPr>
              <a:t>Codirector: </a:t>
            </a:r>
            <a:r>
              <a:rPr lang="es-EC" sz="2400" dirty="0" smtClean="0">
                <a:solidFill>
                  <a:schemeClr val="tx1"/>
                </a:solidFill>
              </a:rPr>
              <a:t>Ing. Rubén León</a:t>
            </a:r>
            <a:endParaRPr lang="es-EC" sz="2400" b="1" dirty="0" smtClean="0">
              <a:solidFill>
                <a:schemeClr val="tx1"/>
              </a:solidFill>
            </a:endParaRPr>
          </a:p>
        </p:txBody>
      </p:sp>
      <p:sp>
        <p:nvSpPr>
          <p:cNvPr id="7" name="6 Marcador de pie de página"/>
          <p:cNvSpPr>
            <a:spLocks noGrp="1"/>
          </p:cNvSpPr>
          <p:nvPr>
            <p:ph type="ftr" sz="quarter" idx="11"/>
          </p:nvPr>
        </p:nvSpPr>
        <p:spPr/>
        <p:txBody>
          <a:bodyPr/>
          <a:lstStyle/>
          <a:p>
            <a:r>
              <a:rPr lang="es-ES" dirty="0" smtClean="0"/>
              <a:t>Flores Pazos, Denis</a:t>
            </a:r>
            <a:endParaRPr lang="es-ES" dirty="0"/>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400554"/>
            <a:ext cx="2362200" cy="60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2 Rectángulo"/>
          <p:cNvSpPr/>
          <p:nvPr/>
        </p:nvSpPr>
        <p:spPr>
          <a:xfrm>
            <a:off x="381000" y="401419"/>
            <a:ext cx="8534400" cy="646331"/>
          </a:xfrm>
          <a:prstGeom prst="rect">
            <a:avLst/>
          </a:prstGeom>
          <a:noFill/>
        </p:spPr>
        <p:txBody>
          <a:bodyPr wrap="square" lIns="91440" tIns="45720" rIns="91440" bIns="45720">
            <a:spAutoFit/>
          </a:bodyPr>
          <a:lstStyle/>
          <a:p>
            <a:pPr algn="ctr"/>
            <a:r>
              <a:rPr lang="es-ES" sz="3600" b="1" dirty="0" smtClean="0">
                <a:ln w="12700">
                  <a:solidFill>
                    <a:schemeClr val="bg2"/>
                  </a:solidFill>
                  <a:prstDash val="solid"/>
                </a:ln>
                <a:solidFill>
                  <a:schemeClr val="tx2"/>
                </a:solidFill>
                <a:effectLst>
                  <a:outerShdw blurRad="41275" dist="20320" dir="1800000" algn="tl" rotWithShape="0">
                    <a:srgbClr val="000000">
                      <a:alpha val="40000"/>
                    </a:srgbClr>
                  </a:outerShdw>
                </a:effectLst>
              </a:rPr>
              <a:t>Universidad de las Fuerzas Armadas - ESPE</a:t>
            </a:r>
            <a:endParaRPr lang="es-ES" sz="3600" b="1" dirty="0">
              <a:ln w="12700">
                <a:solidFill>
                  <a:schemeClr val="bg2"/>
                </a:solidFill>
                <a:prstDash val="solid"/>
              </a:ln>
              <a:solidFill>
                <a:schemeClr val="tx2"/>
              </a:solidFill>
              <a:effectLst>
                <a:outerShdw blurRad="41275" dist="20320" dir="1800000" algn="tl" rotWithShape="0">
                  <a:srgbClr val="000000">
                    <a:alpha val="40000"/>
                  </a:srgbClr>
                </a:outerShdw>
              </a:effectLst>
            </a:endParaRPr>
          </a:p>
        </p:txBody>
      </p:sp>
      <p:sp>
        <p:nvSpPr>
          <p:cNvPr id="9" name="8 Rectángulo"/>
          <p:cNvSpPr/>
          <p:nvPr/>
        </p:nvSpPr>
        <p:spPr>
          <a:xfrm>
            <a:off x="1632474" y="1286530"/>
            <a:ext cx="6292326" cy="523220"/>
          </a:xfrm>
          <a:prstGeom prst="rect">
            <a:avLst/>
          </a:prstGeom>
          <a:noFill/>
        </p:spPr>
        <p:txBody>
          <a:bodyPr wrap="square" lIns="91440" tIns="45720" rIns="91440" bIns="45720">
            <a:spAutoFit/>
          </a:bodyPr>
          <a:lstStyle/>
          <a:p>
            <a:pPr algn="ctr"/>
            <a:r>
              <a:rPr lang="es-ES" sz="2800" b="1" dirty="0" smtClean="0">
                <a:ln w="12700">
                  <a:solidFill>
                    <a:schemeClr val="bg2"/>
                  </a:solidFill>
                  <a:prstDash val="solid"/>
                </a:ln>
                <a:effectLst>
                  <a:outerShdw blurRad="41275" dist="20320" dir="1800000" algn="tl" rotWithShape="0">
                    <a:srgbClr val="000000">
                      <a:alpha val="40000"/>
                    </a:srgbClr>
                  </a:outerShdw>
                </a:effectLst>
              </a:rPr>
              <a:t>Departamento de Eléctrica y Electrónica</a:t>
            </a:r>
            <a:endParaRPr lang="es-ES" sz="2800" b="1" dirty="0">
              <a:ln w="12700">
                <a:solidFill>
                  <a:schemeClr val="bg2"/>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10</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Cultivo de Especies Vegetales In-Vitro:  Generalidades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460375" y="666750"/>
            <a:ext cx="4572000"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smtClean="0"/>
              <a:t>Realizado </a:t>
            </a:r>
            <a:r>
              <a:rPr lang="es-EC" sz="1800" dirty="0"/>
              <a:t>sobre un medio nutritivo en condiciones estériles</a:t>
            </a:r>
            <a:endParaRPr lang="es-EC" sz="1800" dirty="0"/>
          </a:p>
        </p:txBody>
      </p:sp>
      <p:sp>
        <p:nvSpPr>
          <p:cNvPr id="4" name="3 Rectángulo"/>
          <p:cNvSpPr/>
          <p:nvPr/>
        </p:nvSpPr>
        <p:spPr>
          <a:xfrm>
            <a:off x="460375" y="1581150"/>
            <a:ext cx="45720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smtClean="0"/>
              <a:t>Como </a:t>
            </a:r>
            <a:r>
              <a:rPr lang="es-EC" sz="1800" dirty="0"/>
              <a:t>base </a:t>
            </a:r>
            <a:r>
              <a:rPr lang="es-EC" sz="1800" dirty="0" smtClean="0"/>
              <a:t>principal, </a:t>
            </a:r>
            <a:r>
              <a:rPr lang="es-EC" sz="1800" dirty="0"/>
              <a:t>el cultivo In-Vitro de tejidos vegetales, la cual es una de las aplicaciones para producción masiva de plantas de interés económico o biológico</a:t>
            </a:r>
            <a:endParaRPr lang="es-EC" sz="1800" dirty="0"/>
          </a:p>
        </p:txBody>
      </p:sp>
      <p:pic>
        <p:nvPicPr>
          <p:cNvPr id="7170" name="Picture 2" descr="http://3.bp.blogspot.com/--931sfBn5hA/TlroxPSoubI/AAAAAAAAABU/13LDywZ5jBA/s1600/Sin+t%25C3%25ADtulo.png"/>
          <p:cNvPicPr>
            <a:picLocks noChangeAspect="1" noChangeArrowheads="1"/>
          </p:cNvPicPr>
          <p:nvPr/>
        </p:nvPicPr>
        <p:blipFill rotWithShape="1">
          <a:blip r:embed="rId2">
            <a:extLst>
              <a:ext uri="{28A0092B-C50C-407E-A947-70E740481C1C}">
                <a14:useLocalDpi xmlns:a14="http://schemas.microsoft.com/office/drawing/2010/main" val="0"/>
              </a:ext>
            </a:extLst>
          </a:blip>
          <a:srcRect r="31107"/>
          <a:stretch/>
        </p:blipFill>
        <p:spPr bwMode="auto">
          <a:xfrm>
            <a:off x="5344392" y="666750"/>
            <a:ext cx="3342408" cy="35129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49984" y="3028950"/>
            <a:ext cx="4572000" cy="147732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smtClean="0"/>
              <a:t>El </a:t>
            </a:r>
            <a:r>
              <a:rPr lang="es-EC" sz="1800" dirty="0"/>
              <a:t>cultivo </a:t>
            </a:r>
            <a:r>
              <a:rPr lang="es-EC" sz="1800" dirty="0" smtClean="0"/>
              <a:t>controlado como por el </a:t>
            </a:r>
            <a:r>
              <a:rPr lang="es-EC" sz="1800" dirty="0"/>
              <a:t>pH, la luz, la temperatura y humedad </a:t>
            </a:r>
            <a:r>
              <a:rPr lang="es-EC" sz="1800" dirty="0" smtClean="0"/>
              <a:t>permite </a:t>
            </a:r>
            <a:r>
              <a:rPr lang="es-EC" sz="1800" dirty="0"/>
              <a:t>reproducir todos los factores que puedan incidir en el crecimiento y desarrollo de los tejidos de las plantas In-Vitro</a:t>
            </a:r>
            <a:endParaRPr lang="es-EC" sz="1800" dirty="0"/>
          </a:p>
        </p:txBody>
      </p:sp>
    </p:spTree>
    <p:extLst>
      <p:ext uri="{BB962C8B-B14F-4D97-AF65-F5344CB8AC3E}">
        <p14:creationId xmlns:p14="http://schemas.microsoft.com/office/powerpoint/2010/main" val="769518316"/>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11</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Cultivo de Especies Vegetales In-Vitro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9 Rectángulo"/>
          <p:cNvSpPr/>
          <p:nvPr/>
        </p:nvSpPr>
        <p:spPr>
          <a:xfrm>
            <a:off x="460374" y="666750"/>
            <a:ext cx="5788025"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smtClean="0"/>
              <a:t>El </a:t>
            </a:r>
            <a:r>
              <a:rPr lang="es-EC" sz="1800" dirty="0"/>
              <a:t>primer paso para iniciar un cultivo In-Vitro adecuado es la elección del </a:t>
            </a:r>
            <a:r>
              <a:rPr lang="es-EC" sz="1800" dirty="0" err="1" smtClean="0"/>
              <a:t>explante</a:t>
            </a:r>
            <a:r>
              <a:rPr lang="es-EC" sz="1800" dirty="0" smtClean="0"/>
              <a:t>.</a:t>
            </a:r>
            <a:endParaRPr lang="es-EC" sz="1800" dirty="0"/>
          </a:p>
        </p:txBody>
      </p:sp>
      <p:sp>
        <p:nvSpPr>
          <p:cNvPr id="11" name="10 Rectángulo"/>
          <p:cNvSpPr/>
          <p:nvPr/>
        </p:nvSpPr>
        <p:spPr>
          <a:xfrm>
            <a:off x="2285999" y="1636297"/>
            <a:ext cx="39624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a:t>Con la utilización de las técnicas de la Biotecnología se incrementa de manera exponencial el número de </a:t>
            </a:r>
            <a:r>
              <a:rPr lang="es-EC" sz="1800" dirty="0" smtClean="0"/>
              <a:t>plantas.</a:t>
            </a:r>
            <a:endParaRPr lang="es-EC" sz="1800" dirty="0"/>
          </a:p>
        </p:txBody>
      </p:sp>
      <p:sp>
        <p:nvSpPr>
          <p:cNvPr id="12" name="11 Rectángulo"/>
          <p:cNvSpPr/>
          <p:nvPr/>
        </p:nvSpPr>
        <p:spPr>
          <a:xfrm>
            <a:off x="4270663" y="2876550"/>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a:t>La técnica de cultivo in-vitro ha abierto nuevas posibilidades para el manejo de la genética básica y obtener nuevos cultivares</a:t>
            </a:r>
            <a:endParaRPr lang="es-EC" sz="1800" dirty="0"/>
          </a:p>
        </p:txBody>
      </p:sp>
      <p:pic>
        <p:nvPicPr>
          <p:cNvPr id="8194" name="Picture 2" descr="http://2.bp.blogspot.com/-4NXDogsIlpc/UJWMtJ14OfI/AAAAAAAAAI8/2WKT-Dp8uwU/s320/Cultivo+in+vi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956" y="552810"/>
            <a:ext cx="24383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guiadejardineria.com/wp-content/uploads/2012/05/f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79" y="1490959"/>
            <a:ext cx="1109912" cy="18498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esceptica.org/files/2012/10/800px-Callu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856990"/>
            <a:ext cx="2221280" cy="148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23917"/>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12</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Cultivo de Especies Vegetales In-Vitro: Ventajas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12 CuadroTexto"/>
          <p:cNvSpPr txBox="1"/>
          <p:nvPr/>
        </p:nvSpPr>
        <p:spPr>
          <a:xfrm>
            <a:off x="876300" y="819150"/>
            <a:ext cx="7810500" cy="31700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Arial" pitchFamily="34" charset="0"/>
              <a:buChar char="•"/>
            </a:pPr>
            <a:r>
              <a:rPr lang="es-EC" sz="2000" dirty="0"/>
              <a:t>Permite obtener plantas de alto registro </a:t>
            </a:r>
            <a:r>
              <a:rPr lang="es-EC" sz="2000" dirty="0" smtClean="0"/>
              <a:t>fitosanitario.</a:t>
            </a:r>
          </a:p>
          <a:p>
            <a:pPr marL="342900" indent="-342900">
              <a:buFont typeface="Arial" pitchFamily="34" charset="0"/>
              <a:buChar char="•"/>
            </a:pPr>
            <a:r>
              <a:rPr lang="es-EC" sz="2000" dirty="0"/>
              <a:t>Las plantas obtenidas mediante este sistema son réplicas exactas entre si y fieles copias de la planta progenitora</a:t>
            </a:r>
            <a:r>
              <a:rPr lang="es-EC" sz="2000" dirty="0" smtClean="0"/>
              <a:t>.</a:t>
            </a:r>
          </a:p>
          <a:p>
            <a:pPr marL="342900" indent="-342900">
              <a:buFont typeface="Arial" pitchFamily="34" charset="0"/>
              <a:buChar char="•"/>
            </a:pPr>
            <a:r>
              <a:rPr lang="es-EC" sz="2000" dirty="0"/>
              <a:t>El número de plantas obtenidas por cultivo in-vitro es muy superior al obtenido por cualquier otro método de </a:t>
            </a:r>
            <a:r>
              <a:rPr lang="es-EC" sz="2000" dirty="0" smtClean="0"/>
              <a:t>propagación</a:t>
            </a:r>
          </a:p>
          <a:p>
            <a:pPr marL="342900" indent="-342900">
              <a:buFont typeface="Arial" pitchFamily="34" charset="0"/>
              <a:buChar char="•"/>
            </a:pPr>
            <a:r>
              <a:rPr lang="es-EC" sz="2000" dirty="0"/>
              <a:t>En algunas ocasiones es posible acortar los tiempos de producción de </a:t>
            </a:r>
            <a:r>
              <a:rPr lang="es-EC" sz="2000" dirty="0" smtClean="0"/>
              <a:t>plantas.</a:t>
            </a:r>
          </a:p>
          <a:p>
            <a:pPr marL="342900" lvl="0" indent="-342900">
              <a:buFont typeface="Arial" pitchFamily="34" charset="0"/>
              <a:buChar char="•"/>
            </a:pPr>
            <a:r>
              <a:rPr lang="es-EC" sz="2000" dirty="0"/>
              <a:t>Permite tener espacios relativamente pequeños con una gran cantidad de plantas</a:t>
            </a:r>
            <a:r>
              <a:rPr lang="es-EC" sz="2000" dirty="0" smtClean="0"/>
              <a:t>.</a:t>
            </a:r>
            <a:endParaRPr lang="es-EC" sz="2000" dirty="0"/>
          </a:p>
          <a:p>
            <a:pPr marL="342900" lvl="0" indent="-342900">
              <a:buFont typeface="Arial" pitchFamily="34" charset="0"/>
              <a:buChar char="•"/>
            </a:pPr>
            <a:r>
              <a:rPr lang="es-EC" sz="2000" dirty="0"/>
              <a:t>Facilita el almacenamiento y transporte de plantas.</a:t>
            </a:r>
          </a:p>
        </p:txBody>
      </p:sp>
    </p:spTree>
    <p:extLst>
      <p:ext uri="{BB962C8B-B14F-4D97-AF65-F5344CB8AC3E}">
        <p14:creationId xmlns:p14="http://schemas.microsoft.com/office/powerpoint/2010/main" val="3248472325"/>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13</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Cultivo de Especies Vegetales In-Vitro: Luz Artificial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155575" y="666750"/>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a:t>El crecimiento de las plantas ha sido estudiado y analizado utilizando varias fuentes artificiales de </a:t>
            </a:r>
            <a:r>
              <a:rPr lang="es-EC" sz="1800" dirty="0" smtClean="0"/>
              <a:t>luz aplicadas </a:t>
            </a:r>
            <a:r>
              <a:rPr lang="es-EC" sz="1800" dirty="0"/>
              <a:t>bajo varias especies </a:t>
            </a:r>
            <a:r>
              <a:rPr lang="es-EC" sz="1800" dirty="0" smtClean="0"/>
              <a:t>vegetales</a:t>
            </a:r>
            <a:endParaRPr lang="es-EC" sz="1800" dirty="0"/>
          </a:p>
        </p:txBody>
      </p:sp>
      <p:sp>
        <p:nvSpPr>
          <p:cNvPr id="4" name="3 Rectángulo"/>
          <p:cNvSpPr/>
          <p:nvPr/>
        </p:nvSpPr>
        <p:spPr>
          <a:xfrm>
            <a:off x="155575" y="1809750"/>
            <a:ext cx="45720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285750" indent="-285750">
              <a:buFont typeface="Arial" pitchFamily="34" charset="0"/>
              <a:buChar char="•"/>
            </a:pPr>
            <a:r>
              <a:rPr lang="es-EC" sz="1800" dirty="0" smtClean="0"/>
              <a:t>Lámparas </a:t>
            </a:r>
            <a:r>
              <a:rPr lang="es-EC" sz="1800" dirty="0"/>
              <a:t>de alta presión de Sodio (HPS</a:t>
            </a:r>
            <a:r>
              <a:rPr lang="es-EC" sz="1800" dirty="0" smtClean="0"/>
              <a:t>)</a:t>
            </a:r>
          </a:p>
          <a:p>
            <a:pPr marL="285750" indent="-285750">
              <a:buFont typeface="Arial" pitchFamily="34" charset="0"/>
              <a:buChar char="•"/>
            </a:pPr>
            <a:r>
              <a:rPr lang="es-EC" sz="1800" dirty="0" smtClean="0"/>
              <a:t>Halogenuros </a:t>
            </a:r>
            <a:r>
              <a:rPr lang="es-EC" sz="1800" dirty="0"/>
              <a:t>Metálicos (</a:t>
            </a:r>
            <a:r>
              <a:rPr lang="es-EC" sz="1800" dirty="0" smtClean="0"/>
              <a:t>MH)</a:t>
            </a:r>
          </a:p>
          <a:p>
            <a:pPr marL="285750" indent="-285750">
              <a:buFont typeface="Arial" pitchFamily="34" charset="0"/>
              <a:buChar char="•"/>
            </a:pPr>
            <a:r>
              <a:rPr lang="es-EC" sz="1800" dirty="0" smtClean="0"/>
              <a:t>Fluorescentes </a:t>
            </a:r>
            <a:r>
              <a:rPr lang="es-EC" sz="1800" dirty="0"/>
              <a:t>y Fluorescentes compactos tipo </a:t>
            </a:r>
            <a:r>
              <a:rPr lang="es-EC" sz="1800" dirty="0" err="1"/>
              <a:t>Agrolite</a:t>
            </a:r>
            <a:r>
              <a:rPr lang="es-EC" sz="1800" dirty="0"/>
              <a:t> o domésticos (CFL</a:t>
            </a:r>
            <a:r>
              <a:rPr lang="es-EC" sz="1800" dirty="0" smtClean="0"/>
              <a:t>)</a:t>
            </a:r>
            <a:endParaRPr lang="es-EC" sz="1800" dirty="0"/>
          </a:p>
        </p:txBody>
      </p:sp>
      <p:sp>
        <p:nvSpPr>
          <p:cNvPr id="5" name="4 Rectángulo"/>
          <p:cNvSpPr/>
          <p:nvPr/>
        </p:nvSpPr>
        <p:spPr>
          <a:xfrm>
            <a:off x="155574" y="3333750"/>
            <a:ext cx="639762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smtClean="0"/>
              <a:t>La </a:t>
            </a:r>
            <a:r>
              <a:rPr lang="es-EC" sz="1800" dirty="0"/>
              <a:t>gran ventaja de la utilización de LEDS para el cultivo de especies vegetales es la posibilidad de elegir la gama de </a:t>
            </a:r>
            <a:r>
              <a:rPr lang="es-EC" sz="1800" dirty="0" smtClean="0"/>
              <a:t>espectros.</a:t>
            </a:r>
            <a:endParaRPr lang="es-EC" sz="1800" dirty="0"/>
          </a:p>
        </p:txBody>
      </p:sp>
      <p:pic>
        <p:nvPicPr>
          <p:cNvPr id="9218" name="Picture 2" descr="https://encrypted-tbn1.gstatic.com/images?q=tbn:ANd9GcT-17NN56bLC0gK-VPPlGCxMjA5xWMrlkbpaj_g4ixQrXO36i0o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005" y="644643"/>
            <a:ext cx="2385536" cy="149096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amp;ZeroWidthSpace;IMG]"/>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387400"/>
            <a:ext cx="2033587" cy="1811972"/>
          </a:xfrm>
          <a:prstGeom prst="rect">
            <a:avLst/>
          </a:prstGeom>
          <a:noFill/>
          <a:ln>
            <a:noFill/>
          </a:ln>
        </p:spPr>
      </p:pic>
    </p:spTree>
    <p:extLst>
      <p:ext uri="{BB962C8B-B14F-4D97-AF65-F5344CB8AC3E}">
        <p14:creationId xmlns:p14="http://schemas.microsoft.com/office/powerpoint/2010/main" val="505603409"/>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14</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Cultivo de Especies Vegetales In-Vitro: Luz LED</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460375" y="2685641"/>
            <a:ext cx="406553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C" sz="1800" dirty="0"/>
              <a:t>la luz roja ayuda a ramificar y crear ramas</a:t>
            </a:r>
            <a:endParaRPr lang="es-EC" sz="1800" dirty="0"/>
          </a:p>
        </p:txBody>
      </p:sp>
      <p:sp>
        <p:nvSpPr>
          <p:cNvPr id="14" name="13 Rectángulo"/>
          <p:cNvSpPr/>
          <p:nvPr/>
        </p:nvSpPr>
        <p:spPr>
          <a:xfrm>
            <a:off x="460375" y="3239184"/>
            <a:ext cx="406553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800" dirty="0" smtClean="0"/>
              <a:t>La Luz Azul </a:t>
            </a:r>
            <a:r>
              <a:rPr lang="es-EC" sz="1800" dirty="0"/>
              <a:t>estimula la acumulación de agua en el follaje</a:t>
            </a:r>
            <a:endParaRPr lang="es-EC" sz="1800" dirty="0"/>
          </a:p>
        </p:txBody>
      </p:sp>
      <p:sp>
        <p:nvSpPr>
          <p:cNvPr id="16" name="15 Rectángulo"/>
          <p:cNvSpPr/>
          <p:nvPr/>
        </p:nvSpPr>
        <p:spPr>
          <a:xfrm>
            <a:off x="5086537" y="3562349"/>
            <a:ext cx="37338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a:t>Muchos cultivadores se decantan por luminarias LED con luz </a:t>
            </a:r>
            <a:r>
              <a:rPr lang="es-EC" sz="1800" dirty="0" smtClean="0"/>
              <a:t>blanca</a:t>
            </a:r>
            <a:r>
              <a:rPr lang="es-EC" sz="1800" dirty="0"/>
              <a:t>.</a:t>
            </a:r>
          </a:p>
        </p:txBody>
      </p:sp>
      <p:sp>
        <p:nvSpPr>
          <p:cNvPr id="17" name="AutoShape 2" descr="data:image/jpeg;base64,/9j/4AAQSkZJRgABAQAAAQABAAD/2wCEAAkGBxQTEhQSEhQUFBQVFRUUEBcVFRUVFBAUFBQWFhQVFRQYHCggGBwlHBQUITEhJSkrLi4uFx8zODMsNygtLisBCgoKDg0OGhAQGiwkHyQsLCwsLCwsLCwsLCwsLCwsLCwsLCwsLCwsLCwsLCwsLCwsLCwsLCwsLCwsLCwsLCwsLP/AABEIAK0BJAMBEQACEQEDEQH/xAAbAAACAwEBAQAAAAAAAAAAAAABAgMEBQAGB//EADgQAAICAQMCBAQFAwMEAwEAAAECABEDEiExBEEFIlFhEzJxgQYUQpGhI7HBUtHwYnKy4SSS8RX/xAAaAQACAwEBAAAAAAAAAAAAAAAAAQIDBAUG/8QAMxEAAgIBBAEDBAEDBAAHAAAAAAECAxEEEiExQQUTURQiMmGBI3GhQpHB4RUkM1LR8PH/2gAMAwEAAhEDEQA/APkZneKgXDIBuPIHXAA3HuA649wDBo9wAJhuA64twHEw3ALqiyM4tItgKWi3AAtIOQxSYnIBbkNwAJkXIBSZHcB1yO4YCYsgC4mwBcjlhgFxZA6GJeADoPpDbIAjEY/aYZO+D7w9kMnfB94vZDIpwyPssMinEZF1yGIRK3GSGCIDogOjA6IDqgAKgBpzuZKziYmGAaotwYDqj3AC4mwO1Q3AdqhuAOqG8Aa4t4ALRbgO1Q3ALqkXNDFLSLmACZBzDANUW9BgFwyBwBMWJPwPKHXAx7GSVNj6QsjjpH9Kli0tj8BkYdEfWSWkkLI35L3Ml9H8hkI6QSS0yQshGAekl7KQ8h+HD20LINEWwAFItowFJFxAXTFtAGmLAA0xbRg0yDggEbCJXKlMMkZ6eVPT/A8kZxH0lLqaHkWpW+ABDgZ0AL2qdfJWG4NgKTI5GdcNwHXFuAFw3BgBaJyQA1SO8MALRbwwdqhuYYHRSeAT9BJKMn0g4LGPw/K3CkfWhNEdLfLwLeixj8EyHkgfzLl6bbLvgi7ETjwD/rN/TaWf+FSx2L3SI+BsO5P0o/xzIP0yUecjVuTsaFDTIrAclR5h9VO8cYur845XyGcmj02NXFoQR7dvqO06FUYWfiQk8Eh6SWOojuFPRxeyPcA9LB1MMinpZF0se4Q9LI+0GRT00i6h5Iz08i6gyIcEg6gyIcMg6yWRDjkHWGRDjkXAMg0SG0YhWRcRg0xbQAVkdoA0xbQFKxOIAOP1kHBeUGSI4BKXRFjyL+Xlf0w9w+qXbhHapJSDB1w3AC4u+gHXCx4Un7SSqm+kwyiwnhuU/o/ciXR0d0vBHeiyngWQ8kD+ZfH0yx9kXakWcX4d9WP2oS+PpK/1SIu4tYvAMY7FvqZph6ZUiLuZbxeEoOEUfaaY6OqPgi7GWsfRD0qXRpiuiPuEy9H7SzbEi5ko6SH2i3DflIsoW75D+UhlC3rGSLL0CtsRf9x9D2kJxhLsmpNvCMjqfAMqNrwE3e4NDn1J2I+s509O4S31MuhLetuMmx0vROaV1UZP1BWDD9xN1dr2bprArqpVycWS9d4f8M4xeo5BYABsHVpKm+d/TaKFynl44TK6X70tsSJ+mUKTRsNpO/7jSN+ZJNN/o6NmjVdeW+cjN0wAYAKxKAjYk79he4b6ekplLc8muOlhGt55bQH8HGjEyMS2TVYYbLpO1HmOM05S3eOjiqWZuCXRRz9IVJDCvcbg+9iWJRfJZODg3khPTQ9vggpZ5IX6aQdQ8kLdP7St1EskL4JU6x5Imwyt1jyRNjkHAYhSQcB5EKStwDIpWRcB5FKxOIwFZDaACImgFqR2gDTFtAsY/B2PJH7S6Hp032yPuIs4vBB3JmiPpsfLIuwt4fBk9L+s0w9PrXgi7GXMHhij9I/YTTDR1x6iQcy7j6Su00qpIg5Ey9NJYSFuJV6aLMfgW7JKvTekNyXgjvXRIvTyLmLPyOuH/nMi5oTljvslHTGr0mvU7D9zIO1dE9knHdjgCqLA2NmrBDafc6YnN4yXabSWX9D4AGbSCeavTtf1JilKSWWVz09kM56RJ1+MKUVATqQsdTACwaIGkfxdyuqbmm34ZXpl77lFeCkc9qWCqDYHFnf3a6l+1bsHRVVXstLsdGbWFUsfLq2Gk1W+wkH+GWvJrqrrqntSzwBenrphk0nV8UgvZ3SqA9OfvBybt2p8Y6OZXqXXqNseiTCxGR9JNnHY0g8UCdq2Gx7CReHBZ6ydiy6CunveMoj63qAyYWIHlJFirNgcj/3vJRhtckY6NPCrbb8sfD09jqdQQ+XVjJIOknfy+h7Ej0qVuXMfgz6+U67Ul03krgjyZLIN6a7AabUijd/+qjUZOUl4OvfJQhGx+cF3r8b48aplsMFLBSflBI0kUa3BI/iKuUJy3R6OXpvbk5zxz/2d4K39ZcxfTyACCaIUDZqq9zC/LrcMcBroSdfux7fgqZOmxlXJBDDWwYWoam2IFeb+KlylLKQ6KM1OUk+EV/8A+c3wvigqy6tNX5/rXp2uT92O/Z+smOc4qexPkpPirYgqffaS+19EuUssjbp4e3kM4IWwStwGnyQPglbgSyQtg/4JW4DyQthlbgPJE2KVuA8kZxytwGIUkHAaFKSLiPIpSQ2hkXRFtA9bj6WehjVjsyuRYXpZLCRHPwSjpxHlEXInTBfAJ+g/2idiXbE3jstYuhY/pI/7qX/yIlMr4onVXKx/asiqqjYvj+xLf+II/mLe30mVqE5ScUhn0Du7bWdKbAcWSTx71EpTbxhf7mu7Q2wUWvKL3RYsbIzBWY6WIGrhhuLCjf8AiZ7ZWRkk3j+DBapQwm+zNydQykeXHRAIIXVV+7E7iaIqLj28nQhpa65rfyS5MrHX522UEU1C9rsD/Eio4ceDpW6eqxuUccIiVDsHFklCATYIJ7m9v+cRvptdELJOvTuEljzwW+v6YLmyFaULpdVUUu4F8Hyi7ldc264p8mX0qc5V+4314KmW0UBlKktrAII1KRQIHp7y6OJyeHxjBbK6EoOL7yWurylmU38imxqOxLbBSfbf6SqCxHGO2Rro9u2TjFEbsfyara7ZSarfex6f5klxe3+jm4l7+Enj/B2LpWOYhFLacV1a2FofYm643idiVa3fJ1L9TGm77vjBUOX+hW1a7Gw9PXn7cS/b/Vz+hYg6dySzk1PDduoB1GzirZTZscVf+d5lt/8AR5+Sr1OqyxpQWW8foySg+E4Isqw0k2K3o7ce/rxNHc1z2jTWmtM3Jco0mBxlMpYf1VBGlvMlEbMa9P7ylffmGOmV6fVRu1Cz4KGBQyNdjQbWiBVkcgjfb9pNye5JeTa6/coll9cov+OJqZMg40qvmKHfkEp3FfvKaOIyh57OV6TppwTk3w2Q+FIHz6LChS7il1Wa40gihv8AYSVrcK00v0Wa66UYuHDWf7FLJlLbLZ0odekHi9yfT67S3Kr5fn/4NkJ+7XFQy8Lk1cmULh0KqoPiijbcjeyDKFB+5ub8GDVaSP1v2Sxwl/uZ/ivUg0GpiGPF1R7AHj6TRSsJvo2XVRrhGHbR3W+EisPwiVZxqfXuNuaUcekrhfJt5OVCe6covwUer6VkPmAIO4KHV7b2OZojZu8Gi2mcMZ8rJV0A8H7d/wBpLhlOSJ8Mi4DTIWwypwJJkTYpBwHkhbFK3AMkTYpW4kiJscrcAEKyDiMQpI7RnpvFOtOIqAoo8k9vQVOtdfseDLCO5Ho/AvhZcZYpbBSDbNSsBYNKOJnsnYmsPgpthPhRfbM7qOrdHKhcYruqKQRVghmvaaYQjOKly/5NUtNCue2fJYfOzr87lgBQDUL1VRAr1FVKYpRk+Ejr2UVX0rYukV8epXphRFgjuDVesvlGMo5iZ9Lc6JuElj/8NPx3owSrgDHWJSVQbGjROx9xv3+0zaa3CcXzyc3St2Rslu/FlHFloUdvKRvYPruP95fJZ+5HYp1W+KjJ+C905AJohF+FZ8xssV4F8m+0pk20s8vJXrNA1iVa4STJfCcxOPKLUBsWkaiOxYirHA9BI3wxKL+GcrXzlNwcE/2Uk6VnoYgzXiLOKBNLeo+w2+u8t9xLm3jng6V1saUscJofp8oLHYEfDI3W/uB67HzRWQxH+ToVTjd0v9Pk7qjq1MtU61RG61Q577+kIccS8GKmucKm1jkudcFdsAY6hoo6iV9gdV7SqtuCk1xyc/0vTylbKM12zPXA4xvlG6k/D+am+unmr7zQpxc1B99lz1HtWyrXbA2a8eNL21Dg3p3N16cx7cSlI0y+6Fa8s0fCwBnybO1IR+mwByW2rb1Ez3Z9uPK7MXqWluts2x5x3/YydIGBth84INeaqo+b024+80JP3U/0a4wa0mf2XOqwfCyYzrVgyBvKCK9Qf9xKq5qyEljHJVotYrL05eOCthAb4wbcUSPMVo6huB3PtLJyf2uJshFTduVwXOuIOHAQFGgAUW3o99N8WP3lNUcWTXyc7Q6Rwtd2eMigrk6jQXbS4QMRpLtQ9eLiinXTuxyjpepX+25OMuMdFfq9TFsa6shDaRtZK4wQOPYfxLFtglJ8ZRRpW56bbWs5eS34S+koQEBKOTajeje7H5uP8Su1N5/gq9ShXKqG5c58GeKW2J+ZCVABABJP2P8AbeWSTnhfBt0vt0Qak/BP4aithzMyMzLRxG2FEDcgDZjI2uSlFJ8eTlW3TjfBpd4KPToXyazSqjqzW1MfN2vkj17SU5KP2LydWuMrp+4+Euy91vUnI2EF2e7PNt8xHJ77c+8Kl7cJPbyYFVCeplhdspdd1NuqpZq1W6Jbfbj+8lVLEMy/udDVz/qRjBcpYNXxjoUBxLkRU8tNpq7HqwJs87ymibalJPJwoSfuSUu8mL1XSaKKPqBugw9DWxvf6zVByec+DXZRtgpLyVXU8spA9eV/+wkuM4ZRJYYjIDuN/wCYmkxckGTH7StwJED45W4kkQtjlbiPJEyytxGRlZHaM9N4xgDAX6EToWRUlgyVszfCevbA5Uk0diLIDD7fWZYd7ZfwaY43KTXR7XqB8bp0HlUlrVgqlm8nFijvX2kYv2reCcsajVS7SweewZSNjtyd+/8Ayprkus9st09u3Mel8mgMIeimkMX2JYrtpveyQF535uU73XPnODqWaf34b6/y+SVeosoBsQoXITxYYc+o2k3X9rl/sceMrK42QaLnj2DW2TKCXYDGNt1Oq13NWTxVSjTycMRfCI+m1P6aVklyvkzW1IWRwwbRpYMCpX0BB4mpKMvui1+jfRqk0+c5RdxMLJ2X+iaGmraqHH95Q84S/ZbfpPfadbSwh/AcvnBLV5GAoWTZ71/Eeqi3HrycP1FWW1RWMkI6YMMaqCXLsgN/MP02Dsu5hv2tuXSWTr7o16WErP7FcsyOit5WxsRzwb3o8D7S5bZxlJeTNRqNzhnr5LOTLqtrYHHsCKo2xNufoZTGDjiPz/8AeC+NUfcsnCQ+Mf8AxWBVvM2oHgHfYjbccwfNyaZyJ0T+ojY3j/kX8t8TJiQFMdqCSQVUVfPrxyOYlY4Vyby/8nW9QkqNk0vBEr6cuTURe424Jo8VJyW6EcFmh1im5Sb7RCoX4J282vm+1DbT/mWPPud8YIeyvpm/2XvFns4GCqvltaPYHbk7VM9UcKcezBotJLT2Kc32/ImDEMvUurOyhgSSBrZjXtzuN5OUnXSmo8mj1G+VU24Pj9Ge2TyMm5pvTgKSPqB/Eu2rcpt4ySpub07il3yX+kejgICgklbob2apiee1elyia/NPJZ6hCM9NFteP5Is+SsupmUhizUOxFrRoc7DiPa5QxHjHH/JPR406im+Gs4E8Gwpkdg4bZXOzaaJut63+neTvlKEVt84OVqrscxfnyU9LufKt6UYn2RTud/7CSm4Q78nQpldcklHjBpP1Z+G4L/oQAXz2IFSqNeJLgPUdsrINLr/BRyacakDUdagtqAHff1Ne/cSP3Tlu+Gb4KFNLT5bLvg2A/l8znECa/psy2VrfysflHv3ius3WRSl/GTz9lk6r4Y+3LMjoEL5dTMo0nVRvzVyooSd0tn24OxpITutdkn0yTr+rVmxBLqt/uxO3txJ1boVtsyzSnqnny/8ABD4xnAcKopRxTFhfeie0hp5PHPbNfqUdk1CPSN3PkrpMCs6sLDFVYEjVfK1s3rvIUpTvk0v8HDlVOu770+ejN6jpMLDI6BxQFFTSgkn5r9e0lNyU1HP9zrabRxsrlNvozPgZP0j4nelB1UOdhLN/HZjupdf5MrMRwbU+hFRt9JlXQjpE488DyQskpcR5IyntI4Gem8QYUPrN5lgYvW9NqG2xHEzXV55XZdGXyWvAPE2B0E1uOdqP17WLEjXJTW2XaNFdvtvdjwep/FHT/ECvqFpi2ACkFQwHK8AdublWmk4txx2zJoKnZG2b8MxOk6kgi/UbVsftNU6+Dr6TVrKUi18PWF0hQdTWx8t9/Mx2+khB7G88l+qp95Zr45LQ6zUy6aWlQMTvRBFmDr2ptnOjKyFU6s8FnxpQz5Hss3w1Io7KLohtW7X/ABKtO3FRj0slHplTVE208ozsQfGaZWBKcG1JUjkeommWya4fk2aLU4lhcvGCx0majh3FAkbgUoJ9t22NyqcOJcFt1Ub64RTxkTA4DqGawuTt396PaWTWYcLtGTVwmqnVuzgfryhyZTV2NSkmiGFXpA2/eQrUlGJH0+pKlqaXC/ZA/S5EQOVpMoJQk8gH62JYrITntT5QqtT+UYEj9STjRNWxoNvdUxqh254kIw2ycmjfdCu2FXPKLGCk6lQA502AG8rjbvXBlbzKlttcmb1Olt+3D4ItX9TNQABDXY1H12P6TfeSccRhkfpteyqUG84RGOlb8t8TUunXWm/P230+m8s91O7Zjx/Bm+s2r2G3yV+oyjSgHa75s7miffftHXCScm32bbr65Qgoro0ukYL1ACIN1AonXvV2D6+0on91T3Pop9T00Zy28rJUUtjyZQ1oSHDLsu57Edxvx9JOa9yEHDnBdpIqhOEnjgHh3SDJidjkKnEupRpJs+57D3k7bnCxLbnPZz79TtUIvnkp9R1F6NjsCKPezfb6yUYKGUvJtnfv2fb0a3R5SjAKVW8IJ0jTelb39WG+8ztKay0+yPqNNf28f7FFE+GdTFW1IStEtRN81wwv+Y7Je7jblYZ0dNV7CbsfDQ/4fx48juMqsQMZK02mn9Se/HEnqJzhFODxz/g4Wsv2YcDPy68jhEUkkABVBJav59YNwrWWzfuutwsfBqZOprCVLm1xoApN7ljdf6e2xlNEcz68l/qkV/Tj8ZMzCwx49aliXDK4oBa2IAb9Q4vjeK1Oy3D8GnSuFNO/Gclr8GIWzs2gNSHlQwXUeyn+/aF7+xJs89rbcfcnjkxeuJOYhudVH0FH/ElKbgsnQy75xWclvxnqVUfDXT5dILKTpalrUL5v1hp57IuT8mj1FR3KP6OfIR0uqlBZtzf9SqGxXsvcHm7medzd2WbK1s0mUjR/BDEtkb4gSsZ+ZtNjuAe/I27yVskopSWeTh6im3URWyLeCLNkwtjKsttZ3rY79jNs1KKbfWAoipWKD/sYnjPwsTkITj48hb4hG3BP+058b4xjlyNur08ap7Y9GUniqE02x7Hsf9pGPqNTeGYdhaM2Zi+RHqM2EMKmxmNPBlEcg8iItTKHW4CDrXkc+4mS6Dj90S2Dz2bXg3ixYKhI32UMQATtamzvuBtJZhYlJ9l8bXCEoLybX4k6YnI2UsoYKh00AWHFgKKFSGlsaioRjxyZ/T4bqnan+LMrp+pohjXzXRFjcb7TTKrjb8nSp1WXvk/4LAS1QIgLs5Aoku+4oFboDfaUxtUZPc+jRdp421KUFyyXqcxL1p0kJpYHsRsT+4lkIrZnJza4W07oGh4ood8V5CToZRp8xJrykk9vbtM1UnCMljHPkzek175z8GDgzaSpB3BsVzsdiJ0HDdHHgvru9uafwy5jzGspFchja2dm/wBVbc+1zM4pOKa/ybm1dGyTO6nUTrJUfEBNA3Q4ogcccSVbjjCT4Miptqgnu7J+t0fl8QBJIO+1WKOoE3vIQ3xskzDRCz3sv8WVurSnC41YcEC9TURYG3JllUsw3Sf/AAdXUzhRZFKPRY6PqWGfVbIaItaDDY+p/eVXV4qwlk20We7qG7MLgq4V1DI5cAgXVE6yewPb7y1y27Vt7MMKXJ2SUui5jdPyrLRsmzuKuxR9fTaQcZ+/nJyHVP3VLPGCn1ORfhJSqGViGIvUb383+K9Y62/cllnd1FSjpYSS5D1WHIjI2QFQ62hO1r7VJKUZxkq312YaNSrL03LOGLmZWzVvpJAFWTRPAJ5O8Ud8av3/AIN+pVduqSbyaHQuqDOira7/AD/MBxTAGpVNOeyUnycnX6SKvXOMGb0eQhMougUoigdVHayflontLNQm7IrHB1dIn7M8+A9F0D5Vd1ZaxqCwZqLeyjuak53RrxHHZy7bUpRUnz8FfrOqB0UOF08Af25PuZVCOG8vydfVXpqKibHhPUaEX4YVScbNkINs+kmtQPykdqmbiyT3N98Gf1LS0+zCUkZPT42DrlcMMZYjVZUMw3IDgbdjLdVNP7IPn4L/AE+tw++XWCvirLmXHZUM1M1X33IH9pOLlCDaRk9SujLmPgm/Ea/ByHCrMyqfKSCDRANaeAdhxKa0nFWY5YqdfZbp4xXC5JPAOoK4285UFxqFCmGl6s880PvCf3WLCyaFHGkeVl5MzocHxcvzKtW1uaFgWBwbJo0Ia6WEkkL06nfZu+Cp4pnL5Gb13PA378bSur7Usi181O1v4NT8T+L9O2HCmLQNKj4gS7sf6ieT7yLar3Ob8/Jjpu1H3QlL7fB5rB498PUFVW1Lp3F6TYNj32mHUa7OFF9G3SX+1u/ZnZ+vyOTud/sP2lFmtus4yZ13lFdrPJmbZNvGScptv7gBBHGC3Ih4PSLdD6Cejh+KKD1onQMWCl4hh/UORz7iKS8k4sok3IrktMzOvw3Djdf/ABv0mKxe3PPgsTyeq8G8T10GGoHSGH+oBgRffvLZRUlui8GmGojXRKvyyx4/0Z+K+TFjAxgKzaAdCWaoX9oafURjBRk8v9mPR12WQc1zgo9J1Hyk/KG3F1z224k7Y8No7Gj1EspTeEmT5lT+owLWGGgDdApJvUx3+kVc5rbGWMFmsohJysi2SHrB/T03aghtyN9xtUtdOW8nM0+olVLJc+Ex6LZOHLg6QD8x31c9uJmbSvzk50551Sx5MrqcbIxDkXQOx1Brojcf82myuyNiykdK6mytvdIZswIxiuLBoUTZ7nufeQcXByeTQ7K7FCCRa8Syg/00QrpYmr1ECuL795XRj85MhqNO4ahqvnol8CyMOoDA6SFPBC7bDb0i1EY+zjs5/qMpyi93ZA+AHNk1OBWphydZ50g9j7n0jdrjCOEbPTaVbDfKT4XJTwZ6DjfzCvY72Ll8oOTTJVXqtSWOyzh6s/AdPLWpSb+e6I8vttvKJpK9Pnr+CyqmMtM5+SLJidsQevJqK321VZH9pZGcPccV2O2NktMn4RqePlTiwkOGK7UA24IG5vvt2mfS7t81js4WkrlG6UnHhmX1QUfDdNXmvUG2GoH9PtxvzcnVKU3KLfB6LUVwplGyHbFw9Y4dqOksd6F1vfHfi5bbUlVz46M8JO7Upy+ROte8uSzZ1HsAWO+5HaV1zSguODRdHddJRZreF4lwrmTJuxWiUKspBXgH6nmVzza4yj1+zj63R2QsXKMrw7GHyBWTWoU2NWigATqv1HNd6kNY/bSWe2d3Rbb3iaxhFfNmbYWTsQv3PtLaWk8+SnXykoqMuifNlC4ApJJ1bjVtVAUE7HY2ZkkpK/L6Z0Yzh9Gnlf8AI/4cRNTZmZQUrSpUkOWNHzcLXrLLrXuUEu/JyloFfRKWcf8ART/FHWq2Yta9hsbH3PrLPshWk3yYKIbIqK5wZviP4hVlxrQ/prpFALY9DXJ35O85ld8KW3k62p1EJxUILBjnxlgTo8t+kpu1yn0jJVOVWdpTyZnbkzO7rZkZc8sTR6m5HY32xB0x7EDZ1SWBZAYsAAQiuUheD0AHvPQQ4iis9YpnQMYSIgMfqsehvY8ex9JXJYZbF5IsqBhR7yMoqSwSTwZ/RdS2DIKNUbUzDF+3LbLosa3LB6/D4oMykuSWOMr81ANzq9x7S7Y1JOC4On6bXVCmyPWSHxjw8YPhlcgyB11GlK6TtYF8jfmXU2ysTUljDONTcpzaxwmVF6nZgLo1tZ3rcWO8c6k3l+Dq06rlpLs0+pxvlfEuMKx0AKEFVQsqxNWw7zNp7o17t3X7N+s085xjsR2Nx8FwTRBFD6k/7TS1macfJwZRddm2a/ud0GLHmzY1ewugAjGKJ09hf1kJ76qnjv8AZb6jfF/fX4Rn9ZSuUHCsQLqz9feXp5gnLz8FVFrUYuK5+S54d1LDNepksEEoACLFbDipkuiva2pHc0kp2XyUvgbwjFqcsXVQm5s0W3qlFbmSsuUa4xS5Zls0c7LJyi+iJOp05GIvfUO24O3f/wDZdbTvUc+CnQ3xq3b12XfCMWM9NnLJb/pbVWkAfpXv7yq+c/eik8Lyjk33zrsSg8JmKGbQ3Omxfpe9X/MvtlHck+zpVRsdT29E6ZF+D/1a/U/KRxp+3MpW73d3g27l9I45LPX5kbChVvOuzoR27MDwR2r2kozcbZRa4MkdI/Z91so9V1RZUG/kFDcn32v5R7CFVUYZcfJZqdTKcIxxjHk3PxEtYOnPw1QqNLlVIIsXTnuZTpmlZN5ycTTXOd8ot+TzpwsKyEH4ZbSHo6Sw3q/pG7oybh5O0qJxlvfSL7+Ji8oAHnqqBAU7XpBNyyut4WX0Va2UbrE1wUut6zFhCurngfEDqNnH+muR6XvMtlsnl29J8HQUoaeP9N8tFLw/x0YMqZgbK+db9+DFK6l1vd0zk6hSuypFTxv8UHPkfIV3Y2a9ZllrK60owQ6YShWq2+DHfxDIdhsDz7zHPVWTfHBdGTjFpP8A7K5UnkymUbJrMmReDhiEkqopjchqklBeBZDUlgiCLAHQARnlcppDSIWyzPO7A8AwozHaFUbJvMRPCRqB39ROxmxLBBHuVM9CYRgYgI+pwhlIiayOLwY6miVPI/n3lC4Zd2QdZhDCu/b2lV0FNYJQynkh8L6zQ+l9xdMPUSii552MnLnlHvT1GLqPgBcfxNyoVmqrHGxHsd/SKcZVptvH9iXpWl/8xLe8po8xnGlmA4BK/wAnvN0YpxTRO2Xt2yiuC30mYakLG1uiNWna+NVHSJlvjlfbw/k6ujubkt0iXHgVlyucgXTWhaJ+ISeNQ4odzGtVOCjFL9ZFboIWSlYn8kngvUBcinSDtW99632mu6DnW8vBwdTXGxbVwWzkvJn2xrrRhRXkiqGP0bv+8w2x27IrJ1/SKlGppcmX0/S5CvxSrfDB0s9EqD6EzVKUF9mefjyZarf6+2UsPJ3R5wuu6NqQLF1xRG+x25me2tzw14OrpLa470yTpManFkyMHLAqFIrQL51be+0c7p+7FZK9Np4e3KWM9ml4V1LjDkAqgDZobatjvzL764u2LZ5uyityUpPkz+mcjDmXUwUhTpAGgm9ix7EVtKb0/qE+MYPSaVP6RpC9H4PlyYHzItpjPnNj+B3qXO6uuSrk+WcOd0IrY3yVW6n+ice+7A9q4q75vj2kJ1f1tx01qIfT+2TdLlx/BbUpOTUAh1HyrVnycG/X2la9z3Vh8FidM9LmXaD41+IVfGqF28vOo7ftclF1VSk20cWFEYycorDPP5/xEAhxgsy3dWasCht2+0wWaymM9yOp9Ta6fa+PJl5PFXPygD+8ol6jbL8VgzOGeWV3yO3zNM0rLrOJMfXQoxeu8Spz2HA4WTVaQshqTwgyCoYDJ1QwI4xcAIziQlOKAhfPM8r8dDwIGY8AmV75z4iPolx9DkbtX1l0dHdLsW5FvF4aBu2821enRhzIi5FpMYHE2RhCH4og3kJc+klkMnqg87eDKSBosBgYNFgWDO8UwWNS8j+ZRbB4yicGUUy2JRGZY0Uuuw35hyP5mTUQf5RLIyLHhHiNHf2vvx3rvJUWKa2zNNN06Xuie+XW/Qvj09y6gAU2/wAxb6SbUVepZ/RyNRY56qMn5PL9T0eTEU+IpXUA68G1PB2k46iNmdvg7bolViUuix0nWAJlTchx6Akkcbn5fqJTbBykmzo6a6rY0ibEwTFjyKjhtZtz8jUAQqj1A3ltdu+11Slxjoy6nSVujfFckTdUXdj/AKrJ3ob9ppkoYSXgz6KVkVKMeFg9D0GNj0DJdAhiPMAq7nYr6mY7UlqE0ec1Ml9VGWGea/JMuL4xKlSxStXnU1dlRwIW25scEuT1tGm2VOx/BHg6wjG6dmqxZ02CCCV7mSnU3JS4CnVKNTjgu9F4hWDJjCqdZW231CjwANq9Y5KX1EXzjAq66Pp3OSWUZWXMFvUyj6n/ABL7Zx3Zlg58LWotHY/xWMWJsSHUGu6Bvf3J/wATLdq9Pu3N5ZjlpVOW5ow8/jbH5EAHvv8A+pkt9UcvwialD5KeXq8jcsftxMll99nbJYWMEHw/WU+3ntksjqgk41pCbyMBJqOBBqPAHR4EGAAJhlAI2QSDsj8hgifqJQ9RFdDwRNmJlDtk+hpEmLo3btX1lkNLbZ2DaRdx+E+pub6/SscyZB2fBex4VUUBN8KYwWEiOWxgBLOBAbJ7SLlgCMyOQF1SOWB6NXnZTM+CQPJZDA4eMWAMbET5QIwusTQ1/pJ39jOZbHZL9F0eULquLOVwPBR6hCp1L95gtj7ct8SyPKwzf8G8dcLoLEodqs+U+s203Qsw5LkI0wlYpPs3MvQ/mPy+LDesghzkYabvdgRwvsd5CqTrUpT6Oz6vYoUKc30ZfXdM3T5GxZACw9DYN9wZdn3IqUemcjR6uEoOSXaIvzZ0afe+T6VsLr7yPt/dlLn/ACb/AKte2otGl4jmDDGMeNAFQAsikFzsSXJ5MWmqlXN5y1+y/XTrjVHY+X8eADxdMeMo5UH/ALht9hc02TrU9zaOHtb7MjP+IsIxHGAWJbUWAIsDhd+3ec2zVUxuc92V8HU+rb0/tY5MnJ+IDxjRQPfcyufqv/siYVF/JTz+I5n+Zz9BsP4mWervs5yNRSK2i+STKdsn+TyPgYIJNVxBsapP+CPkMfQHVJcDOhgQYCAWichiNlAlcrUgwRN1HpKJ6n4JYIjkJ4lLsslwkGCbF0Lt2r6/7S6vRWz7E5JGhh8IXuSf4nRr9Nh/qIb2W8fSKvAE2x01cOkRbbJdpdhCQrGRYxS0GwEaRyApaQcgEMjljBrkdwG8GnX3FOBw8kmLAfiR7gwMHj3CwQdXjDAiU3QU44HF4MRSVOk/b3E5abi9rLux3NyTw+wXBSJKNY4MxfdVPPgtXJ6nw/xZcOh2dLG9Akkg9mqdX3a/bxJrkrt3Wxdb5RU8Y/E+LLkOTQWPFDyqB29zMj19NcNsecFdGm9uKhEyn/ED/oRE9wtn9zMs/VZviMS9Q+Snn67K/wA2RvpZr9pmlqb59y4JYSK+j1uVYnLtjDpgoRXaDI1SxRXgTY0khZBGA0kIMYHXFkBS4ic0gI2ziVSvSHgibPKJX/A8CgseAZHNsuEg4RYxeHO252+vMvr9Psny2Rc0XcHhS/qJP9pvq9NivyIubLuLplXgCboaaFf4kc5JQRL8/IsAaLIxTlkdwCsZFsBdcjkBSbkWxkZaRzgAE3IvkBbqLOBg1xZA2w06uSkYPJJgcWhuAKvEmAS8bYjO8Rw3uORxMWprzyicSgmS/rMUJ5+1k8HZt1MjalKLyOPZnhPWcvY/ktyMFklFIQRJhkMeAOuPAZDGI6PIHRgdqi3CFOQSLsivIyNs8peoSHgjOYyp3t9DwcmJm4BjjXbPoWUWcfhrHnaaYem2Pli3l3B4Yo53m+r0+uPZBzyXFwgcCbY1Qj0iOSQGT4EAxjBrkcgKTE+QFLRZABMjkBC0TeAF1SO4YDItgDVFkYCImAheRcsAdqizkDWVp00ysYNJZEEtHkAaosgNqjyGCPIZCXIIyesTSdQ47zl6iOyWUWJiB7EhuTix4KpmJk0CAzrgAbjyIGqJyAHxIt6AU5ZW7kgEOaQd48CliZDfOXQ8EmPpWbtJx01kxZRax+GHuZtr9O+SLkXcPQIO0316OuPgjuZYXGBNKriuiORwRJIANBsAfEiyBxMAELSOQBquLOQFJibA7VFkBDE2M7VI5AUyLGdqhkAX6RPnoBDIMDod9gDTFgDRV50IyIYHDSW4MBDx5DBxMMgcGgmI5jBgVs4sETPbFSRJGYfKa/actvZLBNELNKJyWSSF1ytzQ8CNlkHaGBfiyHuseAajI75MAriY9jHGqcgyTp0TGaIaKb7I7izi6Ad5tr0EfJFyLWPplHAE1w00F0iOWTATQkkLke5LKAFxZA4PDcACYmwAHi3ABjDICl5HcM7VcG8gLxI9AdqgmADEwBqkcgcYZGJqqQyAbuPsBTIvgDtUMgAiJgC5HIFpHmyLIkuqWZAAaLcA+qSyAoaLIDB48gRuZCTGUuqx3MN9aayNGY7G5x7G08FqAqEyMapyfANkydETNMdHJ9kdxMnRDvNEdEvItxZTpVHaaYaWtC3Ey4xNCrS6FkkUS1COMGwCGhkRxMMgLrqLcA2uPICkyLYHBoKQwGJgKDBMAmDAW5HIw6o85ABkWAuqLIBMAEJkWwOu4ZyADEwODRbhgIkWALhkDrhuAlDS1MRJqlqkI64ZEMGkkx4OLQyGAB4twYCzRtgRESprICHp15qVexB8jyxwgk1XFdAMBLEAajEcGhuAJjyAAZHIDXJZAUmIDg0MgdEAAYZwAQ0ecgAyI8HAw3IQCYmMVTFkBrjAUyIHBoZABiAUmJvAHAxZyMBiYHBoJgAxMAXI5A64ZyAKkcASiaBDXGBzGDA4NHkBrkgAIkIa5IAGRYAuCYxowOuABjAUyAHKZJMDjEwBcWQGBkgBEAQYwATEwI2eVtgEC+8MgcUhgDlMkgC0AFJiyAbjAUyLA4GABIiYCGQGG5IBWkGAAYsgEwYCGRGdqgB//9k="/>
          <p:cNvSpPr>
            <a:spLocks noChangeAspect="1" noChangeArrowheads="1"/>
          </p:cNvSpPr>
          <p:nvPr/>
        </p:nvSpPr>
        <p:spPr bwMode="auto">
          <a:xfrm>
            <a:off x="155575" y="-1074738"/>
            <a:ext cx="3800475"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608" y="2345430"/>
            <a:ext cx="1771837" cy="104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a:xfrm>
            <a:off x="457200" y="819150"/>
            <a:ext cx="4572000" cy="147732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a:t>En el crecimiento de la planta es donde las luces LED se llevan la mejor eficiencia posible, los demás tipos de fuentes de iluminación no significan rival para ellas, Con 100/120 Watts/m</a:t>
            </a:r>
            <a:r>
              <a:rPr lang="es-EC" sz="1800" baseline="30000" dirty="0"/>
              <a:t>2</a:t>
            </a:r>
            <a:endParaRPr lang="es-EC" sz="1800" dirty="0"/>
          </a:p>
        </p:txBody>
      </p:sp>
      <p:sp>
        <p:nvSpPr>
          <p:cNvPr id="19" name="18 Rectángulo"/>
          <p:cNvSpPr/>
          <p:nvPr/>
        </p:nvSpPr>
        <p:spPr>
          <a:xfrm>
            <a:off x="5334000" y="819150"/>
            <a:ext cx="31242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a:t>El espectro más recomendable para el crecimiento es 40% Azul, 30% rojo claro y 30% Rojo profundo</a:t>
            </a:r>
            <a:endParaRPr lang="es-EC" sz="1800" dirty="0"/>
          </a:p>
        </p:txBody>
      </p:sp>
    </p:spTree>
    <p:extLst>
      <p:ext uri="{BB962C8B-B14F-4D97-AF65-F5344CB8AC3E}">
        <p14:creationId xmlns:p14="http://schemas.microsoft.com/office/powerpoint/2010/main" val="837608380"/>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186913154"/>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092949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16</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 del Sistema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381000" y="880229"/>
            <a:ext cx="8455025" cy="31393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Arial" pitchFamily="34" charset="0"/>
              <a:buChar char="•"/>
            </a:pPr>
            <a:r>
              <a:rPr lang="es-EC" sz="1800" dirty="0"/>
              <a:t>Debe permitir el control de la intensidad luminosa en </a:t>
            </a:r>
            <a:r>
              <a:rPr lang="es-EC" sz="1800" dirty="0" smtClean="0"/>
              <a:t>luxes.</a:t>
            </a:r>
            <a:endParaRPr lang="es-EC" sz="1800" dirty="0"/>
          </a:p>
          <a:p>
            <a:pPr marL="285750" lvl="0" indent="-285750">
              <a:buFont typeface="Arial" pitchFamily="34" charset="0"/>
              <a:buChar char="•"/>
            </a:pPr>
            <a:r>
              <a:rPr lang="es-EC" sz="1800" dirty="0"/>
              <a:t>Su tiempo de respuesta al ingresarse un valor a establecer debe ser muy </a:t>
            </a:r>
            <a:r>
              <a:rPr lang="es-EC" sz="1800" dirty="0" smtClean="0"/>
              <a:t>rápido.</a:t>
            </a:r>
            <a:endParaRPr lang="es-EC" sz="1800" dirty="0"/>
          </a:p>
          <a:p>
            <a:pPr marL="285750" lvl="0" indent="-285750">
              <a:buFont typeface="Arial" pitchFamily="34" charset="0"/>
              <a:buChar char="•"/>
            </a:pPr>
            <a:r>
              <a:rPr lang="es-EC" sz="1800" dirty="0"/>
              <a:t>Debe contar con la posibilidad de manipular la intensidad luminosa en modo </a:t>
            </a:r>
            <a:r>
              <a:rPr lang="es-EC" sz="1800" dirty="0" smtClean="0"/>
              <a:t>manual.</a:t>
            </a:r>
            <a:endParaRPr lang="es-EC" sz="1800" dirty="0"/>
          </a:p>
          <a:p>
            <a:pPr marL="285750" lvl="0" indent="-285750">
              <a:buFont typeface="Arial" pitchFamily="34" charset="0"/>
              <a:buChar char="•"/>
            </a:pPr>
            <a:r>
              <a:rPr lang="es-EC" sz="1800" dirty="0"/>
              <a:t>Contará con sensores que le permitan la </a:t>
            </a:r>
            <a:r>
              <a:rPr lang="es-EC" sz="1800" dirty="0" smtClean="0"/>
              <a:t>medición de Temperatura y Humedad.</a:t>
            </a:r>
          </a:p>
          <a:p>
            <a:pPr marL="285750" lvl="0" indent="-285750">
              <a:buFont typeface="Arial" pitchFamily="34" charset="0"/>
              <a:buChar char="•"/>
            </a:pPr>
            <a:r>
              <a:rPr lang="es-EC" sz="1800" dirty="0" smtClean="0"/>
              <a:t>El </a:t>
            </a:r>
            <a:r>
              <a:rPr lang="es-EC" sz="1800" dirty="0"/>
              <a:t>sistema debe contar con dos secciones que emitan luz </a:t>
            </a:r>
            <a:r>
              <a:rPr lang="es-EC" sz="1800" dirty="0" smtClean="0"/>
              <a:t>blanca </a:t>
            </a:r>
            <a:r>
              <a:rPr lang="es-EC" sz="1800" dirty="0"/>
              <a:t>y dos secciones que emitan luz en combinación especial para cultivo y floración.</a:t>
            </a:r>
          </a:p>
          <a:p>
            <a:pPr marL="285750" lvl="0" indent="-285750">
              <a:buFont typeface="Arial" pitchFamily="34" charset="0"/>
              <a:buChar char="•"/>
            </a:pPr>
            <a:r>
              <a:rPr lang="es-EC" sz="1800" dirty="0"/>
              <a:t>Se debe generar un histórico de los datos de temperatura, humedad, luminosidad y la especie colocada por </a:t>
            </a:r>
            <a:r>
              <a:rPr lang="es-EC" sz="1800" dirty="0" smtClean="0"/>
              <a:t>sección.</a:t>
            </a:r>
            <a:endParaRPr lang="es-EC" sz="1800" dirty="0"/>
          </a:p>
          <a:p>
            <a:pPr marL="285750" lvl="0" indent="-285750">
              <a:buFont typeface="Arial" pitchFamily="34" charset="0"/>
              <a:buChar char="•"/>
            </a:pPr>
            <a:r>
              <a:rPr lang="es-EC" sz="1800" dirty="0"/>
              <a:t>El software implementado en el computador debe contar con una interfaz gráfica </a:t>
            </a:r>
            <a:r>
              <a:rPr lang="es-EC" sz="1800" dirty="0" smtClean="0"/>
              <a:t>en </a:t>
            </a:r>
            <a:r>
              <a:rPr lang="es-EC" sz="1800" dirty="0"/>
              <a:t>la cual se tendrá las opciones de </a:t>
            </a:r>
            <a:r>
              <a:rPr lang="es-EC" sz="1800" dirty="0" smtClean="0"/>
              <a:t>control y </a:t>
            </a:r>
            <a:r>
              <a:rPr lang="es-EC" sz="1800" dirty="0"/>
              <a:t>monitoreo del sistema, y búsqueda de información en la base de datos</a:t>
            </a:r>
            <a:r>
              <a:rPr lang="es-EC" sz="1800" dirty="0" smtClean="0"/>
              <a:t>.</a:t>
            </a:r>
            <a:endParaRPr lang="es-EC" sz="1800" dirty="0"/>
          </a:p>
        </p:txBody>
      </p:sp>
    </p:spTree>
    <p:extLst>
      <p:ext uri="{BB962C8B-B14F-4D97-AF65-F5344CB8AC3E}">
        <p14:creationId xmlns:p14="http://schemas.microsoft.com/office/powerpoint/2010/main" val="3324677160"/>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1481090876"/>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092949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18</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Iluminación LED</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2" name="1 CuadroTexto"/>
          <p:cNvSpPr txBox="1"/>
          <p:nvPr/>
        </p:nvSpPr>
        <p:spPr>
          <a:xfrm>
            <a:off x="7239000" y="696131"/>
            <a:ext cx="14097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Circuito</a:t>
            </a:r>
            <a:endParaRPr lang="es-EC" sz="2000" b="1"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994975678"/>
              </p:ext>
            </p:extLst>
          </p:nvPr>
        </p:nvGraphicFramePr>
        <p:xfrm>
          <a:off x="264477" y="971550"/>
          <a:ext cx="4500245" cy="1258316"/>
        </p:xfrm>
        <a:graphic>
          <a:graphicData uri="http://schemas.openxmlformats.org/drawingml/2006/table">
            <a:tbl>
              <a:tblPr firstRow="1" firstCol="1" bandRow="1">
                <a:tableStyleId>{5C22544A-7EE6-4342-B048-85BDC9FD1C3A}</a:tableStyleId>
              </a:tblPr>
              <a:tblGrid>
                <a:gridCol w="1016000"/>
                <a:gridCol w="963930"/>
                <a:gridCol w="989965"/>
                <a:gridCol w="1530350"/>
              </a:tblGrid>
              <a:tr h="0">
                <a:tc>
                  <a:txBody>
                    <a:bodyPr/>
                    <a:lstStyle/>
                    <a:p>
                      <a:pPr algn="ctr">
                        <a:lnSpc>
                          <a:spcPct val="150000"/>
                        </a:lnSpc>
                        <a:spcAft>
                          <a:spcPts val="0"/>
                        </a:spcAft>
                      </a:pPr>
                      <a:r>
                        <a:rPr lang="es-EC" sz="1200" dirty="0">
                          <a:effectLst/>
                        </a:rPr>
                        <a:t>Color</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Voltaje (Volt)</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Corriente (mA)</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Flujo Luminoso a 350mA</a:t>
                      </a:r>
                      <a:endParaRPr lang="es-EC" sz="1100" dirty="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Blanco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3.3</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305</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90 Lumen</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Rojo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2.6</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350</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50 Lumen</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Azul</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3.5</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300</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20 Lumen</a:t>
                      </a:r>
                      <a:endParaRPr lang="es-EC" sz="1100" dirty="0">
                        <a:effectLst/>
                        <a:latin typeface="Calibri"/>
                        <a:ea typeface="Calibri"/>
                        <a:cs typeface="Times New Roman"/>
                      </a:endParaRPr>
                    </a:p>
                  </a:txBody>
                  <a:tcPr marL="68580" marR="68580" marT="0" marB="0" anchor="ctr"/>
                </a:tc>
              </a:tr>
            </a:tbl>
          </a:graphicData>
        </a:graphic>
      </p:graphicFrame>
      <p:pic>
        <p:nvPicPr>
          <p:cNvPr id="13" name="12 Imagen"/>
          <p:cNvPicPr/>
          <p:nvPr/>
        </p:nvPicPr>
        <p:blipFill>
          <a:blip r:embed="rId2" cstate="print">
            <a:clrChange>
              <a:clrFrom>
                <a:srgbClr val="E0E0D0"/>
              </a:clrFrom>
              <a:clrTo>
                <a:srgbClr val="E0E0D0">
                  <a:alpha val="0"/>
                </a:srgbClr>
              </a:clrTo>
            </a:clrChange>
            <a:extLst>
              <a:ext uri="{28A0092B-C50C-407E-A947-70E740481C1C}">
                <a14:useLocalDpi xmlns:a14="http://schemas.microsoft.com/office/drawing/2010/main" val="0"/>
              </a:ext>
            </a:extLst>
          </a:blip>
          <a:srcRect/>
          <a:stretch>
            <a:fillRect/>
          </a:stretch>
        </p:blipFill>
        <p:spPr bwMode="auto">
          <a:xfrm>
            <a:off x="6527655" y="1096241"/>
            <a:ext cx="2514600" cy="3200400"/>
          </a:xfrm>
          <a:prstGeom prst="rect">
            <a:avLst/>
          </a:prstGeom>
          <a:noFill/>
          <a:ln>
            <a:noFill/>
          </a:ln>
        </p:spPr>
      </p:pic>
      <p:pic>
        <p:nvPicPr>
          <p:cNvPr id="14" name="13 Imagen" descr="D:\Denis\ESPE\Tesis\Documentación\Tesis\Capitulos\Capitulo 4\Distribuicion Visio.jpg"/>
          <p:cNvPicPr/>
          <p:nvPr/>
        </p:nvPicPr>
        <p:blipFill>
          <a:blip r:embed="rId3">
            <a:extLst>
              <a:ext uri="{28A0092B-C50C-407E-A947-70E740481C1C}">
                <a14:useLocalDpi xmlns:a14="http://schemas.microsoft.com/office/drawing/2010/main" val="0"/>
              </a:ext>
            </a:extLst>
          </a:blip>
          <a:srcRect/>
          <a:stretch>
            <a:fillRect/>
          </a:stretch>
        </p:blipFill>
        <p:spPr bwMode="auto">
          <a:xfrm>
            <a:off x="723900" y="2343150"/>
            <a:ext cx="3848100" cy="2209800"/>
          </a:xfrm>
          <a:prstGeom prst="rect">
            <a:avLst/>
          </a:prstGeom>
          <a:noFill/>
          <a:ln>
            <a:noFill/>
          </a:ln>
        </p:spPr>
      </p:pic>
      <p:sp>
        <p:nvSpPr>
          <p:cNvPr id="15" name="14 CuadroTexto"/>
          <p:cNvSpPr txBox="1"/>
          <p:nvPr/>
        </p:nvSpPr>
        <p:spPr>
          <a:xfrm>
            <a:off x="1600200" y="571440"/>
            <a:ext cx="18288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Características</a:t>
            </a:r>
            <a:endParaRPr lang="es-EC" sz="2000" b="1" dirty="0">
              <a:latin typeface="Times New Roman" pitchFamily="18" charset="0"/>
              <a:cs typeface="Times New Roman" pitchFamily="18" charset="0"/>
            </a:endParaRPr>
          </a:p>
        </p:txBody>
      </p:sp>
      <p:sp>
        <p:nvSpPr>
          <p:cNvPr id="16" name="15 CuadroTexto"/>
          <p:cNvSpPr txBox="1"/>
          <p:nvPr/>
        </p:nvSpPr>
        <p:spPr>
          <a:xfrm>
            <a:off x="3190008" y="3922508"/>
            <a:ext cx="172489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Distribución</a:t>
            </a:r>
            <a:endParaRPr lang="es-EC" sz="2000" b="1" dirty="0">
              <a:latin typeface="Times New Roman" pitchFamily="18" charset="0"/>
              <a:cs typeface="Times New Roman" pitchFamily="18" charset="0"/>
            </a:endParaRPr>
          </a:p>
        </p:txBody>
      </p:sp>
      <p:pic>
        <p:nvPicPr>
          <p:cNvPr id="17" name="16 Imagen" descr="D:\Documentos Denis\ESPE\Tesis\Documentación\Tesis\Capitulos\Fotos Capitulo 3\Leds 2.jpg"/>
          <p:cNvPicPr/>
          <p:nvPr/>
        </p:nvPicPr>
        <p:blipFill rotWithShape="1">
          <a:blip r:embed="rId4">
            <a:extLst>
              <a:ext uri="{28A0092B-C50C-407E-A947-70E740481C1C}">
                <a14:useLocalDpi xmlns:a14="http://schemas.microsoft.com/office/drawing/2010/main" val="0"/>
              </a:ext>
            </a:extLst>
          </a:blip>
          <a:srcRect l="47463"/>
          <a:stretch/>
        </p:blipFill>
        <p:spPr bwMode="auto">
          <a:xfrm>
            <a:off x="4906673" y="896186"/>
            <a:ext cx="1494127" cy="1446964"/>
          </a:xfrm>
          <a:prstGeom prst="rect">
            <a:avLst/>
          </a:prstGeom>
          <a:ln>
            <a:noFill/>
          </a:ln>
          <a:effectLst>
            <a:softEdge rad="112500"/>
          </a:effectLst>
        </p:spPr>
      </p:pic>
    </p:spTree>
    <p:extLst>
      <p:ext uri="{BB962C8B-B14F-4D97-AF65-F5344CB8AC3E}">
        <p14:creationId xmlns:p14="http://schemas.microsoft.com/office/powerpoint/2010/main" val="2751283903"/>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19</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pic>
        <p:nvPicPr>
          <p:cNvPr id="12" name="11 Imagen" descr="D:\Denis\ESPE\Tesis\Documentación\Tesis\Capitulos\Capitulo 4\LEDs\Corrientes.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666750"/>
            <a:ext cx="4114800" cy="2162175"/>
          </a:xfrm>
          <a:prstGeom prst="rect">
            <a:avLst/>
          </a:prstGeom>
          <a:noFill/>
          <a:ln>
            <a:noFill/>
          </a:ln>
        </p:spPr>
      </p:pic>
      <p:pic>
        <p:nvPicPr>
          <p:cNvPr id="17" name="16 Imagen" descr="D:\Denis\ESPE\Tesis\Documentación\Tesis\Capitulos\Capitulo 4\LEDs\Tensiones.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19150"/>
            <a:ext cx="4343400" cy="2362200"/>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1050953240"/>
              </p:ext>
            </p:extLst>
          </p:nvPr>
        </p:nvGraphicFramePr>
        <p:xfrm>
          <a:off x="381000" y="3028950"/>
          <a:ext cx="4267200" cy="1288443"/>
        </p:xfrm>
        <a:graphic>
          <a:graphicData uri="http://schemas.openxmlformats.org/drawingml/2006/table">
            <a:tbl>
              <a:tblPr firstRow="1" firstCol="1" bandRow="1">
                <a:tableStyleId>{5C22544A-7EE6-4342-B048-85BDC9FD1C3A}</a:tableStyleId>
              </a:tblPr>
              <a:tblGrid>
                <a:gridCol w="914400"/>
                <a:gridCol w="457200"/>
                <a:gridCol w="457200"/>
                <a:gridCol w="533400"/>
                <a:gridCol w="1905000"/>
              </a:tblGrid>
              <a:tr h="347002">
                <a:tc>
                  <a:txBody>
                    <a:bodyPr/>
                    <a:lstStyle/>
                    <a:p>
                      <a:pPr algn="ctr">
                        <a:lnSpc>
                          <a:spcPct val="150000"/>
                        </a:lnSpc>
                        <a:spcAft>
                          <a:spcPts val="0"/>
                        </a:spcAft>
                      </a:pPr>
                      <a:r>
                        <a:rPr lang="es-EC" sz="900">
                          <a:effectLst/>
                        </a:rPr>
                        <a:t>Tipo de Lámpara</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LEDs Rojos</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LEDs Azules</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LEDs Blancos</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Tensión Total (Voltios)</a:t>
                      </a:r>
                      <a:endParaRPr lang="es-EC" sz="800">
                        <a:effectLst/>
                        <a:latin typeface="Calibri"/>
                        <a:ea typeface="Calibri"/>
                        <a:cs typeface="Times New Roman"/>
                      </a:endParaRPr>
                    </a:p>
                  </a:txBody>
                  <a:tcPr marL="49913" marR="49913" marT="0" marB="0" anchor="ctr"/>
                </a:tc>
              </a:tr>
              <a:tr h="347002">
                <a:tc>
                  <a:txBody>
                    <a:bodyPr/>
                    <a:lstStyle/>
                    <a:p>
                      <a:pPr algn="ctr">
                        <a:lnSpc>
                          <a:spcPct val="150000"/>
                        </a:lnSpc>
                        <a:spcAft>
                          <a:spcPts val="0"/>
                        </a:spcAft>
                      </a:pPr>
                      <a:r>
                        <a:rPr lang="es-EC" sz="900">
                          <a:effectLst/>
                        </a:rPr>
                        <a:t>Blanca Pura</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dirty="0">
                          <a:effectLst/>
                        </a:rPr>
                        <a:t>0</a:t>
                      </a:r>
                      <a:endParaRPr lang="es-EC" sz="800" dirty="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0</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dirty="0">
                          <a:effectLst/>
                        </a:rPr>
                        <a:t>3</a:t>
                      </a:r>
                      <a:endParaRPr lang="es-EC" sz="800" dirty="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9.9</a:t>
                      </a:r>
                      <a:endParaRPr lang="es-EC" sz="800">
                        <a:effectLst/>
                        <a:latin typeface="Calibri"/>
                        <a:ea typeface="Calibri"/>
                        <a:cs typeface="Times New Roman"/>
                      </a:endParaRPr>
                    </a:p>
                  </a:txBody>
                  <a:tcPr marL="49913" marR="49913" marT="0" marB="0" anchor="ctr"/>
                </a:tc>
              </a:tr>
              <a:tr h="529961">
                <a:tc>
                  <a:txBody>
                    <a:bodyPr/>
                    <a:lstStyle/>
                    <a:p>
                      <a:pPr algn="ctr">
                        <a:lnSpc>
                          <a:spcPct val="150000"/>
                        </a:lnSpc>
                        <a:spcAft>
                          <a:spcPts val="0"/>
                        </a:spcAft>
                      </a:pPr>
                      <a:r>
                        <a:rPr lang="es-EC" sz="900">
                          <a:effectLst/>
                        </a:rPr>
                        <a:t>Combinación de Cultivo</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2</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dirty="0">
                          <a:effectLst/>
                        </a:rPr>
                        <a:t>1</a:t>
                      </a:r>
                      <a:endParaRPr lang="es-EC" sz="800" dirty="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a:effectLst/>
                        </a:rPr>
                        <a:t>0</a:t>
                      </a:r>
                      <a:endParaRPr lang="es-EC" sz="800">
                        <a:effectLst/>
                        <a:latin typeface="Calibri"/>
                        <a:ea typeface="Calibri"/>
                        <a:cs typeface="Times New Roman"/>
                      </a:endParaRPr>
                    </a:p>
                  </a:txBody>
                  <a:tcPr marL="49913" marR="49913" marT="0" marB="0" anchor="ctr"/>
                </a:tc>
                <a:tc>
                  <a:txBody>
                    <a:bodyPr/>
                    <a:lstStyle/>
                    <a:p>
                      <a:pPr algn="ctr">
                        <a:lnSpc>
                          <a:spcPct val="150000"/>
                        </a:lnSpc>
                        <a:spcAft>
                          <a:spcPts val="0"/>
                        </a:spcAft>
                      </a:pPr>
                      <a:r>
                        <a:rPr lang="es-EC" sz="900" dirty="0">
                          <a:effectLst/>
                        </a:rPr>
                        <a:t>8.5</a:t>
                      </a:r>
                      <a:endParaRPr lang="es-EC" sz="800" dirty="0">
                        <a:effectLst/>
                        <a:latin typeface="Calibri"/>
                        <a:ea typeface="Calibri"/>
                        <a:cs typeface="Times New Roman"/>
                      </a:endParaRPr>
                    </a:p>
                  </a:txBody>
                  <a:tcPr marL="49913" marR="49913" marT="0" marB="0" anchor="ctr"/>
                </a:tc>
              </a:tr>
            </a:tbl>
          </a:graphicData>
        </a:graphic>
      </p:graphicFrame>
      <p:sp>
        <p:nvSpPr>
          <p:cNvPr id="18" name="17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Iluminación LED</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78297569"/>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2962575661"/>
              </p:ext>
            </p:extLst>
          </p:nvPr>
        </p:nvGraphicFramePr>
        <p:xfrm>
          <a:off x="228600" y="571500"/>
          <a:ext cx="838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61414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20</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pic>
        <p:nvPicPr>
          <p:cNvPr id="10" name="9 Imagen" descr="D:\Denis\ESPE\Tesis\Documentación\Tesis\Capitulos\Capitulo 4\LEDs\Distribucion en Placa.jpg"/>
          <p:cNvPicPr/>
          <p:nvPr/>
        </p:nvPicPr>
        <p:blipFill rotWithShape="1">
          <a:blip r:embed="rId2" cstate="print">
            <a:extLst>
              <a:ext uri="{28A0092B-C50C-407E-A947-70E740481C1C}">
                <a14:useLocalDpi xmlns:a14="http://schemas.microsoft.com/office/drawing/2010/main" val="0"/>
              </a:ext>
            </a:extLst>
          </a:blip>
          <a:srcRect l="51668" r="-1" b="9225"/>
          <a:stretch/>
        </p:blipFill>
        <p:spPr bwMode="auto">
          <a:xfrm>
            <a:off x="228600" y="793796"/>
            <a:ext cx="2147454" cy="13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descr="D:\Denis\ESPE\Tesis\Documentación\Tesis\Capitulos\Capitulo 4\LEDs\Riel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742950"/>
            <a:ext cx="2438400" cy="1459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2 Conector recto de flecha"/>
          <p:cNvCxnSpPr/>
          <p:nvPr/>
        </p:nvCxnSpPr>
        <p:spPr>
          <a:xfrm>
            <a:off x="2552701" y="1452072"/>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12 Imagen" descr="D:\Denis\ESPE\Tesis\Documentación\Tesis\Capitulos\Capitulo 4\LEDs\Colocacion LEDS 2.jpg"/>
          <p:cNvPicPr/>
          <p:nvPr/>
        </p:nvPicPr>
        <p:blipFill rotWithShape="1">
          <a:blip r:embed="rId4">
            <a:extLst>
              <a:ext uri="{28A0092B-C50C-407E-A947-70E740481C1C}">
                <a14:useLocalDpi xmlns:a14="http://schemas.microsoft.com/office/drawing/2010/main" val="0"/>
              </a:ext>
            </a:extLst>
          </a:blip>
          <a:srcRect b="24205"/>
          <a:stretch/>
        </p:blipFill>
        <p:spPr bwMode="auto">
          <a:xfrm>
            <a:off x="457200" y="2502477"/>
            <a:ext cx="3352799" cy="1766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D:\Denis\ESPE\Tesis de Grado\Fotos\Etapa Final Instalacion\Funcionamiento Final\2015-04-30 12.17.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973" y="1056132"/>
            <a:ext cx="2341418" cy="1416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D:\Denis\ESPE\Tesis de Grado\Fotos\Etapa Final Instalacion\Funcionamiento Final\2015-04-30 12.18.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2790825"/>
            <a:ext cx="2344882" cy="150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Iluminación LED</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6292765"/>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21</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a:t>
            </a:r>
            <a:r>
              <a:rPr lang="es-EC" sz="2700" b="1" spc="43"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Sensamiento</a:t>
            </a: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Variables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13 Imagen"/>
          <p:cNvPicPr/>
          <p:nvPr/>
        </p:nvPicPr>
        <p:blipFill rotWithShape="1">
          <a:blip r:embed="rId2" cstate="print">
            <a:extLst>
              <a:ext uri="{28A0092B-C50C-407E-A947-70E740481C1C}">
                <a14:useLocalDpi xmlns:a14="http://schemas.microsoft.com/office/drawing/2010/main" val="0"/>
              </a:ext>
            </a:extLst>
          </a:blip>
          <a:srcRect t="8999" b="2547"/>
          <a:stretch/>
        </p:blipFill>
        <p:spPr bwMode="auto">
          <a:xfrm>
            <a:off x="1459865" y="1047750"/>
            <a:ext cx="2185670" cy="1933575"/>
          </a:xfrm>
          <a:prstGeom prst="rect">
            <a:avLst/>
          </a:prstGeom>
          <a:noFill/>
          <a:ln>
            <a:noFill/>
          </a:ln>
          <a:extLst>
            <a:ext uri="{53640926-AAD7-44D8-BBD7-CCE9431645EC}">
              <a14:shadowObscured xmlns:a14="http://schemas.microsoft.com/office/drawing/2010/main"/>
            </a:ext>
          </a:extLst>
        </p:spPr>
      </p:pic>
      <p:sp>
        <p:nvSpPr>
          <p:cNvPr id="15" name="14 CuadroTexto"/>
          <p:cNvSpPr txBox="1"/>
          <p:nvPr/>
        </p:nvSpPr>
        <p:spPr>
          <a:xfrm>
            <a:off x="1066800" y="590550"/>
            <a:ext cx="29718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Temperatura y Humedad</a:t>
            </a:r>
            <a:endParaRPr lang="es-EC" sz="2000" b="1" dirty="0">
              <a:latin typeface="Times New Roman" pitchFamily="18" charset="0"/>
              <a:cs typeface="Times New Roman" pitchFamily="18" charset="0"/>
            </a:endParaRPr>
          </a:p>
        </p:txBody>
      </p:sp>
      <p:sp>
        <p:nvSpPr>
          <p:cNvPr id="16" name="15 CuadroTexto"/>
          <p:cNvSpPr txBox="1"/>
          <p:nvPr/>
        </p:nvSpPr>
        <p:spPr>
          <a:xfrm>
            <a:off x="2019300" y="3082636"/>
            <a:ext cx="10668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DHT-22</a:t>
            </a:r>
            <a:endParaRPr lang="es-EC" sz="2000" b="1" dirty="0">
              <a:latin typeface="Times New Roman" pitchFamily="18" charset="0"/>
              <a:cs typeface="Times New Roman" pitchFamily="18" charset="0"/>
            </a:endParaRPr>
          </a:p>
        </p:txBody>
      </p:sp>
      <p:pic>
        <p:nvPicPr>
          <p:cNvPr id="17" name="1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047143"/>
            <a:ext cx="2047875" cy="1110615"/>
          </a:xfrm>
          <a:prstGeom prst="rect">
            <a:avLst/>
          </a:prstGeom>
          <a:noFill/>
          <a:ln>
            <a:noFill/>
          </a:ln>
        </p:spPr>
      </p:pic>
      <p:sp>
        <p:nvSpPr>
          <p:cNvPr id="18" name="17 CuadroTexto"/>
          <p:cNvSpPr txBox="1"/>
          <p:nvPr/>
        </p:nvSpPr>
        <p:spPr>
          <a:xfrm>
            <a:off x="6096000" y="647640"/>
            <a:ext cx="16764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Luminosidad</a:t>
            </a:r>
            <a:endParaRPr lang="es-EC" sz="2000" b="1" dirty="0">
              <a:latin typeface="Times New Roman" pitchFamily="18" charset="0"/>
              <a:cs typeface="Times New Roman" pitchFamily="18" charset="0"/>
            </a:endParaRPr>
          </a:p>
        </p:txBody>
      </p:sp>
      <p:sp>
        <p:nvSpPr>
          <p:cNvPr id="19" name="18 CuadroTexto"/>
          <p:cNvSpPr txBox="1"/>
          <p:nvPr/>
        </p:nvSpPr>
        <p:spPr>
          <a:xfrm>
            <a:off x="6400800" y="2260798"/>
            <a:ext cx="804863"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LDR</a:t>
            </a:r>
            <a:endParaRPr lang="es-EC" sz="2000" b="1" dirty="0">
              <a:latin typeface="Times New Roman" pitchFamily="18" charset="0"/>
              <a:cs typeface="Times New Roman" pitchFamily="18" charset="0"/>
            </a:endParaRPr>
          </a:p>
        </p:txBody>
      </p:sp>
      <p:sp>
        <p:nvSpPr>
          <p:cNvPr id="2" name="1 Rectángulo"/>
          <p:cNvSpPr/>
          <p:nvPr/>
        </p:nvSpPr>
        <p:spPr>
          <a:xfrm>
            <a:off x="356755" y="3562350"/>
            <a:ext cx="4572000" cy="83099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600" dirty="0"/>
              <a:t>El sensor DHT-22 posee internamente un sensor capacitivo de poliéster para medir la humedad relativa y un termistor para medir la temperatura</a:t>
            </a:r>
            <a:endParaRPr lang="es-EC" sz="1600" dirty="0"/>
          </a:p>
        </p:txBody>
      </p:sp>
      <p:sp>
        <p:nvSpPr>
          <p:cNvPr id="4" name="3 Rectángulo"/>
          <p:cNvSpPr/>
          <p:nvPr/>
        </p:nvSpPr>
        <p:spPr>
          <a:xfrm>
            <a:off x="5333999" y="2861798"/>
            <a:ext cx="3657601"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E</a:t>
            </a:r>
            <a:r>
              <a:rPr lang="es-EC" sz="1600" dirty="0" smtClean="0"/>
              <a:t>stos </a:t>
            </a:r>
            <a:r>
              <a:rPr lang="es-EC" sz="1600" dirty="0"/>
              <a:t>sensores varían su resistencia dependiendo de la luz que incida sobre ellas, se construyen con cristales que generalmente son sulfuro de cadmio y seleniuro de cadmio</a:t>
            </a:r>
            <a:endParaRPr lang="es-EC" sz="1600" dirty="0"/>
          </a:p>
        </p:txBody>
      </p:sp>
    </p:spTree>
    <p:extLst>
      <p:ext uri="{BB962C8B-B14F-4D97-AF65-F5344CB8AC3E}">
        <p14:creationId xmlns:p14="http://schemas.microsoft.com/office/powerpoint/2010/main" val="3705308056"/>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22</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Sensor DHT-22</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 name="19 Imagen" descr="D:\Denis\ESPE\Tesis\Documentación\Tesis\Capitulos\Capitulo 4\Dht22\Pull ups.jpg"/>
          <p:cNvPicPr/>
          <p:nvPr/>
        </p:nvPicPr>
        <p:blipFill>
          <a:blip r:embed="rId2">
            <a:extLst>
              <a:ext uri="{28A0092B-C50C-407E-A947-70E740481C1C}">
                <a14:useLocalDpi xmlns:a14="http://schemas.microsoft.com/office/drawing/2010/main" val="0"/>
              </a:ext>
            </a:extLst>
          </a:blip>
          <a:srcRect/>
          <a:stretch>
            <a:fillRect/>
          </a:stretch>
        </p:blipFill>
        <p:spPr bwMode="auto">
          <a:xfrm>
            <a:off x="356755" y="590550"/>
            <a:ext cx="3529445" cy="1811481"/>
          </a:xfrm>
          <a:prstGeom prst="rect">
            <a:avLst/>
          </a:prstGeom>
          <a:noFill/>
          <a:ln>
            <a:noFill/>
          </a:ln>
        </p:spPr>
      </p:pic>
      <p:sp>
        <p:nvSpPr>
          <p:cNvPr id="3" name="2 Rectángulo"/>
          <p:cNvSpPr/>
          <p:nvPr/>
        </p:nvSpPr>
        <p:spPr>
          <a:xfrm>
            <a:off x="228600" y="2724150"/>
            <a:ext cx="4572000"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smtClean="0"/>
              <a:t>Existe un </a:t>
            </a:r>
            <a:r>
              <a:rPr lang="es-EC" sz="1800" dirty="0"/>
              <a:t>protocolo propio de datos del sensor que consiste en una </a:t>
            </a:r>
            <a:r>
              <a:rPr lang="es-EC" sz="1800" dirty="0" smtClean="0"/>
              <a:t>trama de datos </a:t>
            </a:r>
            <a:r>
              <a:rPr lang="es-EC" sz="1800" dirty="0"/>
              <a:t>generada entre ambos dispositivos con tiempos establecidos por el fabricante, requiriendo que se implemente un algoritmo para dicha decodificación</a:t>
            </a:r>
            <a:endParaRPr lang="es-EC" sz="1800" dirty="0"/>
          </a:p>
        </p:txBody>
      </p:sp>
      <p:pic>
        <p:nvPicPr>
          <p:cNvPr id="21" name="20 Imagen" descr="D:\Denis\ESPE\Tesis\Documentación\Tesis\Capitulos\Capitulo 4\Dht22\Trama Datos.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3599"/>
            <a:ext cx="4343400" cy="1495425"/>
          </a:xfrm>
          <a:prstGeom prst="rect">
            <a:avLst/>
          </a:prstGeom>
          <a:noFill/>
          <a:ln>
            <a:noFill/>
          </a:ln>
        </p:spPr>
      </p:pic>
    </p:spTree>
    <p:extLst>
      <p:ext uri="{BB962C8B-B14F-4D97-AF65-F5344CB8AC3E}">
        <p14:creationId xmlns:p14="http://schemas.microsoft.com/office/powerpoint/2010/main" val="73919887"/>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23</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Sensor LDR</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000"/>
            <a:ext cx="2438400" cy="1284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p:cNvPicPr/>
          <p:nvPr/>
        </p:nvPicPr>
        <p:blipFill>
          <a:blip r:embed="rId3" cstate="print">
            <a:clrChange>
              <a:clrFrom>
                <a:srgbClr val="E0E0D0"/>
              </a:clrFrom>
              <a:clrTo>
                <a:srgbClr val="E0E0D0">
                  <a:alpha val="0"/>
                </a:srgbClr>
              </a:clrTo>
            </a:clrChange>
            <a:extLst>
              <a:ext uri="{28A0092B-C50C-407E-A947-70E740481C1C}">
                <a14:useLocalDpi xmlns:a14="http://schemas.microsoft.com/office/drawing/2010/main" val="0"/>
              </a:ext>
            </a:extLst>
          </a:blip>
          <a:srcRect/>
          <a:stretch>
            <a:fillRect/>
          </a:stretch>
        </p:blipFill>
        <p:spPr bwMode="auto">
          <a:xfrm>
            <a:off x="2895600" y="620394"/>
            <a:ext cx="1911059" cy="1444220"/>
          </a:xfrm>
          <a:prstGeom prst="rect">
            <a:avLst/>
          </a:prstGeom>
          <a:noFill/>
          <a:ln>
            <a:noFill/>
          </a:ln>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644236" y="2343150"/>
            <a:ext cx="4045527" cy="19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13 Imagen" descr="D:\Denis\ESPE\Tesis\Documentación\Tesis\Capitulos\Capitulo 4\Sistema de Control Electronica\LDR a Micro.jpg"/>
          <p:cNvPicPr/>
          <p:nvPr/>
        </p:nvPicPr>
        <p:blipFill>
          <a:blip r:embed="rId5">
            <a:extLst>
              <a:ext uri="{28A0092B-C50C-407E-A947-70E740481C1C}">
                <a14:useLocalDpi xmlns:a14="http://schemas.microsoft.com/office/drawing/2010/main" val="0"/>
              </a:ext>
            </a:extLst>
          </a:blip>
          <a:srcRect/>
          <a:stretch>
            <a:fillRect/>
          </a:stretch>
        </p:blipFill>
        <p:spPr bwMode="auto">
          <a:xfrm>
            <a:off x="5257800" y="891021"/>
            <a:ext cx="3575338" cy="2971800"/>
          </a:xfrm>
          <a:prstGeom prst="rect">
            <a:avLst/>
          </a:prstGeom>
          <a:noFill/>
          <a:ln>
            <a:noFill/>
          </a:ln>
        </p:spPr>
      </p:pic>
    </p:spTree>
    <p:extLst>
      <p:ext uri="{BB962C8B-B14F-4D97-AF65-F5344CB8AC3E}">
        <p14:creationId xmlns:p14="http://schemas.microsoft.com/office/powerpoint/2010/main" val="1047022294"/>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24</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1687800560"/>
              </p:ext>
            </p:extLst>
          </p:nvPr>
        </p:nvGraphicFramePr>
        <p:xfrm>
          <a:off x="381001" y="666750"/>
          <a:ext cx="3962400" cy="1303122"/>
        </p:xfrm>
        <a:graphic>
          <a:graphicData uri="http://schemas.openxmlformats.org/presentationml/2006/ole">
            <mc:AlternateContent xmlns:mc="http://schemas.openxmlformats.org/markup-compatibility/2006">
              <mc:Choice xmlns:v="urn:schemas-microsoft-com:vml" Requires="v">
                <p:oleObj spid="_x0000_s12296" name="Visio" r:id="rId3" imgW="4991747" imgH="1637147" progId="Visio.Drawing.11">
                  <p:embed/>
                </p:oleObj>
              </mc:Choice>
              <mc:Fallback>
                <p:oleObj name="Visio" r:id="rId3" imgW="4991747" imgH="163714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666750"/>
                        <a:ext cx="3962400" cy="1303122"/>
                      </a:xfrm>
                      <a:prstGeom prst="rect">
                        <a:avLst/>
                      </a:prstGeom>
                      <a:noFill/>
                    </p:spPr>
                  </p:pic>
                </p:oleObj>
              </mc:Fallback>
            </mc:AlternateContent>
          </a:graphicData>
        </a:graphic>
      </p:graphicFrame>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4592782" y="666750"/>
            <a:ext cx="4338320" cy="3143250"/>
          </a:xfrm>
          <a:prstGeom prst="rect">
            <a:avLst/>
          </a:prstGeom>
          <a:noFill/>
          <a:ln>
            <a:noFill/>
          </a:ln>
        </p:spPr>
      </p:pic>
      <mc:AlternateContent xmlns:mc="http://schemas.openxmlformats.org/markup-compatibility/2006">
        <mc:Choice xmlns:a14="http://schemas.microsoft.com/office/drawing/2010/main" Requires="a14">
          <p:sp>
            <p:nvSpPr>
              <p:cNvPr id="4" name="3 Rectángulo"/>
              <p:cNvSpPr/>
              <p:nvPr/>
            </p:nvSpPr>
            <p:spPr>
              <a:xfrm>
                <a:off x="876300" y="2343150"/>
                <a:ext cx="3299621" cy="56419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m:t>
                      </m:r>
                      <m:d>
                        <m:dPr>
                          <m:ctrlPr>
                            <a:rPr lang="es-EC" i="1"/>
                          </m:ctrlPr>
                        </m:dPr>
                        <m:e>
                          <m:r>
                            <a:rPr lang="es-EC" i="1"/>
                            <m:t>𝑠</m:t>
                          </m:r>
                        </m:e>
                      </m:d>
                      <m:r>
                        <a:rPr lang="es-EC" i="1"/>
                        <m:t>=</m:t>
                      </m:r>
                      <m:f>
                        <m:fPr>
                          <m:ctrlPr>
                            <a:rPr lang="es-EC" i="1"/>
                          </m:ctrlPr>
                        </m:fPr>
                        <m:num>
                          <m:r>
                            <a:rPr lang="es-EC" i="1"/>
                            <m:t>𝐾</m:t>
                          </m:r>
                          <m:r>
                            <a:rPr lang="es-EC" i="1"/>
                            <m:t>∙</m:t>
                          </m:r>
                          <m:sSup>
                            <m:sSupPr>
                              <m:ctrlPr>
                                <a:rPr lang="es-EC" i="1"/>
                              </m:ctrlPr>
                            </m:sSupPr>
                            <m:e>
                              <m:r>
                                <a:rPr lang="es-EC" i="1"/>
                                <m:t>𝑒</m:t>
                              </m:r>
                            </m:e>
                            <m:sup>
                              <m:r>
                                <a:rPr lang="es-EC" i="1"/>
                                <m:t>−</m:t>
                              </m:r>
                              <m:r>
                                <a:rPr lang="es-EC" i="1"/>
                                <m:t>𝐿𝑠</m:t>
                              </m:r>
                            </m:sup>
                          </m:sSup>
                        </m:num>
                        <m:den>
                          <m:r>
                            <a:rPr lang="es-EC" i="1"/>
                            <m:t>𝑇𝑠</m:t>
                          </m:r>
                          <m:r>
                            <a:rPr lang="es-EC" i="1"/>
                            <m:t>+1</m:t>
                          </m:r>
                        </m:den>
                      </m:f>
                      <m:r>
                        <a:rPr lang="es-EC" i="1"/>
                        <m:t>       </m:t>
                      </m:r>
                      <m:r>
                        <a:rPr lang="es-EC" i="1"/>
                        <m:t>𝑜</m:t>
                      </m:r>
                      <m:r>
                        <a:rPr lang="es-EC" i="1"/>
                        <m:t>      </m:t>
                      </m:r>
                      <m:r>
                        <a:rPr lang="es-EC" i="1"/>
                        <m:t>𝐺</m:t>
                      </m:r>
                      <m:d>
                        <m:dPr>
                          <m:ctrlPr>
                            <a:rPr lang="es-EC" i="1"/>
                          </m:ctrlPr>
                        </m:dPr>
                        <m:e>
                          <m:r>
                            <a:rPr lang="es-EC" i="1"/>
                            <m:t>𝑠</m:t>
                          </m:r>
                        </m:e>
                      </m:d>
                      <m:r>
                        <a:rPr lang="es-EC" i="1"/>
                        <m:t>=</m:t>
                      </m:r>
                      <m:f>
                        <m:fPr>
                          <m:ctrlPr>
                            <a:rPr lang="es-EC" i="1"/>
                          </m:ctrlPr>
                        </m:fPr>
                        <m:num>
                          <m:r>
                            <a:rPr lang="es-EC" i="1"/>
                            <m:t>𝐾</m:t>
                          </m:r>
                        </m:num>
                        <m:den>
                          <m:r>
                            <a:rPr lang="es-EC" i="1"/>
                            <m:t>𝑇𝑠</m:t>
                          </m:r>
                          <m:r>
                            <a:rPr lang="es-EC" i="1"/>
                            <m:t>+1</m:t>
                          </m:r>
                        </m:den>
                      </m:f>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876300" y="2343150"/>
                <a:ext cx="3299621" cy="564193"/>
              </a:xfrm>
              <a:prstGeom prst="rect">
                <a:avLst/>
              </a:prstGeom>
              <a:blipFill rotWithShape="1">
                <a:blip r:embed="rId6"/>
                <a:stretch>
                  <a:fillRect/>
                </a:stretch>
              </a:blipFill>
            </p:spPr>
            <p:txBody>
              <a:bodyPr/>
              <a:lstStyle/>
              <a:p>
                <a:r>
                  <a:rPr lang="es-EC">
                    <a:noFill/>
                  </a:rPr>
                  <a:t> </a:t>
                </a:r>
              </a:p>
            </p:txBody>
          </p:sp>
        </mc:Fallback>
      </mc:AlternateContent>
      <p:sp>
        <p:nvSpPr>
          <p:cNvPr id="5" name="4 Rectángulo"/>
          <p:cNvSpPr/>
          <p:nvPr/>
        </p:nvSpPr>
        <p:spPr>
          <a:xfrm>
            <a:off x="342900" y="3071336"/>
            <a:ext cx="40767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dirty="0"/>
              <a:t>Las Resistencias Dependientes de la Luz tienen un tiempo de 100 milisegundos aproximado en el cual responden al cambio de luz incidente en ellas, con características de estabilidad en el cambio de la resistencia sin sobre impulsos u oscilaciones ni retardos</a:t>
            </a:r>
            <a:endParaRPr lang="es-EC" dirty="0"/>
          </a:p>
        </p:txBody>
      </p:sp>
    </p:spTree>
    <p:extLst>
      <p:ext uri="{BB962C8B-B14F-4D97-AF65-F5344CB8AC3E}">
        <p14:creationId xmlns:p14="http://schemas.microsoft.com/office/powerpoint/2010/main" val="2858586093"/>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25</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245918" y="923925"/>
            <a:ext cx="4419600" cy="3629025"/>
          </a:xfrm>
          <a:prstGeom prst="rect">
            <a:avLst/>
          </a:prstGeom>
          <a:noFill/>
          <a:ln>
            <a:noFill/>
          </a:ln>
        </p:spPr>
      </p:pic>
      <mc:AlternateContent xmlns:mc="http://schemas.openxmlformats.org/markup-compatibility/2006">
        <mc:Choice xmlns:a14="http://schemas.microsoft.com/office/drawing/2010/main" Requires="a14">
          <p:sp>
            <p:nvSpPr>
              <p:cNvPr id="7" name="6 Rectángulo"/>
              <p:cNvSpPr/>
              <p:nvPr/>
            </p:nvSpPr>
            <p:spPr>
              <a:xfrm>
                <a:off x="4939145" y="742950"/>
                <a:ext cx="3519055" cy="148418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i="1" smtClean="0"/>
                        <m:t>𝐺</m:t>
                      </m:r>
                      <m:d>
                        <m:dPr>
                          <m:ctrlPr>
                            <a:rPr lang="es-EC" i="1"/>
                          </m:ctrlPr>
                        </m:dPr>
                        <m:e>
                          <m:r>
                            <a:rPr lang="es-EC" i="1"/>
                            <m:t>𝑠</m:t>
                          </m:r>
                        </m:e>
                      </m:d>
                      <m:r>
                        <a:rPr lang="es-EC" i="1"/>
                        <m:t>=</m:t>
                      </m:r>
                      <m:f>
                        <m:fPr>
                          <m:ctrlPr>
                            <a:rPr lang="es-EC" i="1"/>
                          </m:ctrlPr>
                        </m:fPr>
                        <m:num>
                          <m:r>
                            <a:rPr lang="es-EC" i="1"/>
                            <m:t>3.4268</m:t>
                          </m:r>
                          <m:sSup>
                            <m:sSupPr>
                              <m:ctrlPr>
                                <a:rPr lang="es-EC" i="1"/>
                              </m:ctrlPr>
                            </m:sSupPr>
                            <m:e>
                              <m:r>
                                <a:rPr lang="es-EC" i="1"/>
                                <m:t>𝑒</m:t>
                              </m:r>
                            </m:e>
                            <m:sup>
                              <m:r>
                                <a:rPr lang="es-EC" i="1"/>
                                <m:t>−(4</m:t>
                              </m:r>
                              <m:r>
                                <a:rPr lang="es-EC" i="1"/>
                                <m:t>𝐸</m:t>
                              </m:r>
                              <m:r>
                                <a:rPr lang="es-EC" i="1"/>
                                <m:t>−18)</m:t>
                              </m:r>
                              <m:r>
                                <a:rPr lang="es-EC" i="1"/>
                                <m:t>𝑠</m:t>
                              </m:r>
                            </m:sup>
                          </m:sSup>
                        </m:num>
                        <m:den>
                          <m:r>
                            <a:rPr lang="es-EC" i="1"/>
                            <m:t>0.0242</m:t>
                          </m:r>
                          <m:r>
                            <a:rPr lang="es-EC" i="1"/>
                            <m:t>𝑠</m:t>
                          </m:r>
                          <m:r>
                            <a:rPr lang="es-EC" i="1"/>
                            <m:t>+1</m:t>
                          </m:r>
                        </m:den>
                      </m:f>
                      <m:r>
                        <a:rPr lang="es-EC" i="1"/>
                        <m:t>              </m:t>
                      </m:r>
                    </m:oMath>
                  </m:oMathPara>
                </a14:m>
                <a:endParaRPr lang="es-EC" i="1" dirty="0" smtClean="0"/>
              </a:p>
              <a:p>
                <a:pPr/>
                <a:r>
                  <a:rPr lang="es-EC" i="1" dirty="0" smtClean="0"/>
                  <a:t>			</a:t>
                </a:r>
              </a:p>
              <a:p>
                <a:pPr/>
                <a14:m>
                  <m:oMath xmlns:m="http://schemas.openxmlformats.org/officeDocument/2006/math">
                    <m:r>
                      <a:rPr lang="es-EC" i="1"/>
                      <m:t>     </m:t>
                    </m:r>
                  </m:oMath>
                </a14:m>
                <a:r>
                  <a:rPr lang="es-EC" i="1" dirty="0" smtClean="0"/>
                  <a:t>			</a:t>
                </a:r>
                <a:r>
                  <a:rPr lang="es-EC" sz="1600" i="1" dirty="0" smtClean="0"/>
                  <a:t>Sección 1</a:t>
                </a:r>
                <a:endParaRPr lang="es-EC" i="1" dirty="0" smtClean="0"/>
              </a:p>
              <a:p>
                <a:pPr/>
                <a14:m>
                  <m:oMathPara xmlns:m="http://schemas.openxmlformats.org/officeDocument/2006/math">
                    <m:oMathParaPr>
                      <m:jc m:val="left"/>
                    </m:oMathParaPr>
                    <m:oMath xmlns:m="http://schemas.openxmlformats.org/officeDocument/2006/math">
                      <m:r>
                        <a:rPr lang="es-EC" b="1" i="1"/>
                        <m:t>𝑮</m:t>
                      </m:r>
                      <m:d>
                        <m:dPr>
                          <m:ctrlPr>
                            <a:rPr lang="es-EC" b="1" i="1"/>
                          </m:ctrlPr>
                        </m:dPr>
                        <m:e>
                          <m:r>
                            <a:rPr lang="es-EC" b="1" i="1"/>
                            <m:t>𝒔</m:t>
                          </m:r>
                        </m:e>
                      </m:d>
                      <m:r>
                        <a:rPr lang="es-EC" b="1" i="1"/>
                        <m:t>=</m:t>
                      </m:r>
                      <m:f>
                        <m:fPr>
                          <m:ctrlPr>
                            <a:rPr lang="es-EC" b="1" i="1"/>
                          </m:ctrlPr>
                        </m:fPr>
                        <m:num>
                          <m:r>
                            <a:rPr lang="es-EC" b="1" i="1"/>
                            <m:t>𝟑</m:t>
                          </m:r>
                          <m:r>
                            <a:rPr lang="es-EC" b="1" i="1"/>
                            <m:t>.</m:t>
                          </m:r>
                          <m:r>
                            <a:rPr lang="es-EC" b="1" i="1"/>
                            <m:t>𝟒𝟐𝟗</m:t>
                          </m:r>
                        </m:num>
                        <m:den>
                          <m:r>
                            <a:rPr lang="es-EC" b="1" i="1"/>
                            <m:t>𝟎</m:t>
                          </m:r>
                          <m:r>
                            <a:rPr lang="es-EC" b="1" i="1"/>
                            <m:t>.</m:t>
                          </m:r>
                          <m:r>
                            <a:rPr lang="es-EC" b="1" i="1"/>
                            <m:t>𝟎𝟐𝟒𝟑</m:t>
                          </m:r>
                          <m:r>
                            <a:rPr lang="es-EC" b="1" i="1"/>
                            <m:t>𝒔</m:t>
                          </m:r>
                          <m:r>
                            <a:rPr lang="es-EC" b="1" i="1"/>
                            <m:t>+</m:t>
                          </m:r>
                          <m:r>
                            <a:rPr lang="es-EC" b="1" i="1"/>
                            <m:t>𝟏</m:t>
                          </m:r>
                        </m:den>
                      </m:f>
                    </m:oMath>
                  </m:oMathPara>
                </a14:m>
                <a:endParaRPr lang="es-EC" b="1" dirty="0"/>
              </a:p>
            </p:txBody>
          </p:sp>
        </mc:Choice>
        <mc:Fallback>
          <p:sp>
            <p:nvSpPr>
              <p:cNvPr id="7" name="6 Rectángulo"/>
              <p:cNvSpPr>
                <a:spLocks noRot="1" noChangeAspect="1" noMove="1" noResize="1" noEditPoints="1" noAdjustHandles="1" noChangeArrowheads="1" noChangeShapeType="1" noTextEdit="1"/>
              </p:cNvSpPr>
              <p:nvPr/>
            </p:nvSpPr>
            <p:spPr>
              <a:xfrm>
                <a:off x="4939145" y="742950"/>
                <a:ext cx="3519055" cy="1484189"/>
              </a:xfrm>
              <a:prstGeom prst="rect">
                <a:avLst/>
              </a:prstGeom>
              <a:blipFill rotWithShape="1">
                <a:blip r:embed="rId3"/>
                <a:stretch>
                  <a:fillRect b="-412"/>
                </a:stretch>
              </a:blipFill>
            </p:spPr>
            <p:txBody>
              <a:bodyPr/>
              <a:lstStyle/>
              <a:p>
                <a:r>
                  <a:rPr lang="es-EC">
                    <a:noFill/>
                  </a:rPr>
                  <a:t> </a:t>
                </a:r>
              </a:p>
            </p:txBody>
          </p:sp>
        </mc:Fallback>
      </mc:AlternateContent>
      <p:sp>
        <p:nvSpPr>
          <p:cNvPr id="13" name="12 CuadroTexto"/>
          <p:cNvSpPr txBox="1"/>
          <p:nvPr/>
        </p:nvSpPr>
        <p:spPr>
          <a:xfrm>
            <a:off x="800100" y="488684"/>
            <a:ext cx="3671455"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Pruebas Sobre Secciones 1 y 2</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0" name="9 Rectángulo"/>
              <p:cNvSpPr/>
              <p:nvPr/>
            </p:nvSpPr>
            <p:spPr>
              <a:xfrm>
                <a:off x="4939145" y="3181350"/>
                <a:ext cx="3532697" cy="534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m:t>𝐺</m:t>
                      </m:r>
                      <m:d>
                        <m:dPr>
                          <m:ctrlPr>
                            <a:rPr lang="es-EC" i="1"/>
                          </m:ctrlPr>
                        </m:dPr>
                        <m:e>
                          <m:r>
                            <a:rPr lang="es-EC" i="1"/>
                            <m:t>𝑠</m:t>
                          </m:r>
                        </m:e>
                      </m:d>
                      <m:r>
                        <a:rPr lang="es-EC" i="1"/>
                        <m:t>=</m:t>
                      </m:r>
                      <m:f>
                        <m:fPr>
                          <m:ctrlPr>
                            <a:rPr lang="es-EC" i="1"/>
                          </m:ctrlPr>
                        </m:fPr>
                        <m:num>
                          <m:r>
                            <a:rPr lang="es-EC" i="1"/>
                            <m:t>3.4508</m:t>
                          </m:r>
                        </m:num>
                        <m:den>
                          <m:r>
                            <a:rPr lang="es-EC" i="1"/>
                            <m:t>0.0243</m:t>
                          </m:r>
                          <m:r>
                            <a:rPr lang="es-EC" i="1"/>
                            <m:t>𝑠</m:t>
                          </m:r>
                          <m:r>
                            <a:rPr lang="es-EC" i="1"/>
                            <m:t>+1</m:t>
                          </m:r>
                        </m:den>
                      </m:f>
                      <m:r>
                        <a:rPr lang="es-EC" b="0" i="1" smtClean="0">
                          <a:latin typeface="Cambria Math"/>
                        </a:rPr>
                        <m:t>                   </m:t>
                      </m:r>
                      <m:r>
                        <a:rPr lang="es-EC" b="1" i="1" smtClean="0">
                          <a:latin typeface="Cambria Math"/>
                        </a:rPr>
                        <m:t>𝑺𝒆𝒄𝒄𝒊</m:t>
                      </m:r>
                      <m:r>
                        <a:rPr lang="es-EC" b="1" i="1" smtClean="0">
                          <a:latin typeface="Cambria Math"/>
                        </a:rPr>
                        <m:t>ó</m:t>
                      </m:r>
                      <m:r>
                        <a:rPr lang="es-EC" b="1" i="1" smtClean="0">
                          <a:latin typeface="Cambria Math"/>
                        </a:rPr>
                        <m:t>𝒏</m:t>
                      </m:r>
                      <m:r>
                        <a:rPr lang="es-EC" b="1" i="1" smtClean="0">
                          <a:latin typeface="Cambria Math"/>
                        </a:rPr>
                        <m:t> </m:t>
                      </m:r>
                      <m:r>
                        <a:rPr lang="es-EC" b="1" i="1" smtClean="0">
                          <a:latin typeface="Cambria Math"/>
                        </a:rPr>
                        <m:t>𝟐</m:t>
                      </m:r>
                    </m:oMath>
                  </m:oMathPara>
                </a14:m>
                <a:endParaRPr lang="es-EC" b="1" dirty="0"/>
              </a:p>
            </p:txBody>
          </p:sp>
        </mc:Choice>
        <mc:Fallback>
          <p:sp>
            <p:nvSpPr>
              <p:cNvPr id="10" name="9 Rectángulo"/>
              <p:cNvSpPr>
                <a:spLocks noRot="1" noChangeAspect="1" noMove="1" noResize="1" noEditPoints="1" noAdjustHandles="1" noChangeArrowheads="1" noChangeShapeType="1" noTextEdit="1"/>
              </p:cNvSpPr>
              <p:nvPr/>
            </p:nvSpPr>
            <p:spPr>
              <a:xfrm>
                <a:off x="4939145" y="3181350"/>
                <a:ext cx="3532697" cy="534505"/>
              </a:xfrm>
              <a:prstGeom prst="rect">
                <a:avLst/>
              </a:prstGeom>
              <a:blipFill rotWithShape="1">
                <a:blip r:embed="rId4"/>
                <a:stretch>
                  <a:fillRect b="-2273"/>
                </a:stretch>
              </a:blipFill>
            </p:spPr>
            <p:txBody>
              <a:bodyPr/>
              <a:lstStyle/>
              <a:p>
                <a:r>
                  <a:rPr lang="es-EC">
                    <a:noFill/>
                  </a:rPr>
                  <a:t> </a:t>
                </a:r>
              </a:p>
            </p:txBody>
          </p:sp>
        </mc:Fallback>
      </mc:AlternateContent>
    </p:spTree>
    <p:extLst>
      <p:ext uri="{BB962C8B-B14F-4D97-AF65-F5344CB8AC3E}">
        <p14:creationId xmlns:p14="http://schemas.microsoft.com/office/powerpoint/2010/main" val="1400819023"/>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26</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4231293122"/>
              </p:ext>
            </p:extLst>
          </p:nvPr>
        </p:nvGraphicFramePr>
        <p:xfrm>
          <a:off x="457200" y="1160262"/>
          <a:ext cx="4800600" cy="822960"/>
        </p:xfrm>
        <a:graphic>
          <a:graphicData uri="http://schemas.openxmlformats.org/drawingml/2006/table">
            <a:tbl>
              <a:tblPr firstRow="1" firstCol="1" bandRow="1">
                <a:tableStyleId>{5C22544A-7EE6-4342-B048-85BDC9FD1C3A}</a:tableStyleId>
              </a:tblPr>
              <a:tblGrid>
                <a:gridCol w="1200150"/>
                <a:gridCol w="1200150"/>
                <a:gridCol w="1200150"/>
                <a:gridCol w="1200150"/>
              </a:tblGrid>
              <a:tr h="0">
                <a:tc>
                  <a:txBody>
                    <a:bodyPr/>
                    <a:lstStyle/>
                    <a:p>
                      <a:pPr algn="ctr">
                        <a:lnSpc>
                          <a:spcPct val="150000"/>
                        </a:lnSpc>
                        <a:spcAft>
                          <a:spcPts val="0"/>
                        </a:spcAft>
                      </a:pPr>
                      <a:r>
                        <a:rPr lang="es-EC" sz="1200" dirty="0">
                          <a:effectLst/>
                        </a:rPr>
                        <a:t>Parámetro</a:t>
                      </a:r>
                      <a:endParaRPr lang="es-EC"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Sección 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Sección 2</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Valor Final</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K</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3.429</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3.4508</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3.439</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dirty="0">
                          <a:effectLst/>
                        </a:rPr>
                        <a:t>T</a:t>
                      </a:r>
                      <a:endParaRPr lang="es-EC"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0.0243</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0.0243</a:t>
                      </a:r>
                      <a:endParaRPr lang="es-EC"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0.0243</a:t>
                      </a:r>
                      <a:endParaRPr lang="es-EC" sz="1100" dirty="0">
                        <a:effectLst/>
                        <a:latin typeface="Calibri"/>
                        <a:ea typeface="Calibri"/>
                        <a:cs typeface="Times New Roman"/>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4" name="3 Rectángulo"/>
              <p:cNvSpPr/>
              <p:nvPr/>
            </p:nvSpPr>
            <p:spPr>
              <a:xfrm>
                <a:off x="5794664" y="1276350"/>
                <a:ext cx="1841530" cy="52982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m:t>
                      </m:r>
                      <m:d>
                        <m:dPr>
                          <m:ctrlPr>
                            <a:rPr lang="es-EC" i="1"/>
                          </m:ctrlPr>
                        </m:dPr>
                        <m:e>
                          <m:r>
                            <a:rPr lang="es-EC" i="1"/>
                            <m:t>𝑠</m:t>
                          </m:r>
                        </m:e>
                      </m:d>
                      <m:r>
                        <a:rPr lang="es-EC" i="1"/>
                        <m:t>=</m:t>
                      </m:r>
                      <m:f>
                        <m:fPr>
                          <m:ctrlPr>
                            <a:rPr lang="es-EC" i="1"/>
                          </m:ctrlPr>
                        </m:fPr>
                        <m:num>
                          <m:r>
                            <a:rPr lang="es-EC" i="1"/>
                            <m:t>3.439</m:t>
                          </m:r>
                        </m:num>
                        <m:den>
                          <m:r>
                            <a:rPr lang="es-EC" i="1"/>
                            <m:t>0.0243</m:t>
                          </m:r>
                          <m:r>
                            <a:rPr lang="es-EC" i="1"/>
                            <m:t>𝑠</m:t>
                          </m:r>
                          <m:r>
                            <a:rPr lang="es-EC" i="1"/>
                            <m:t>+1</m:t>
                          </m:r>
                        </m:den>
                      </m:f>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5794664" y="1276350"/>
                <a:ext cx="1841530" cy="529825"/>
              </a:xfrm>
              <a:prstGeom prst="rect">
                <a:avLst/>
              </a:prstGeom>
              <a:blipFill rotWithShape="1">
                <a:blip r:embed="rId2"/>
                <a:stretch>
                  <a:fillRect b="-2299"/>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4058661449"/>
              </p:ext>
            </p:extLst>
          </p:nvPr>
        </p:nvGraphicFramePr>
        <p:xfrm>
          <a:off x="457200" y="2485707"/>
          <a:ext cx="4876800" cy="822960"/>
        </p:xfrm>
        <a:graphic>
          <a:graphicData uri="http://schemas.openxmlformats.org/drawingml/2006/table">
            <a:tbl>
              <a:tblPr firstRow="1" firstCol="1" bandRow="1">
                <a:tableStyleId>{5C22544A-7EE6-4342-B048-85BDC9FD1C3A}</a:tableStyleId>
              </a:tblPr>
              <a:tblGrid>
                <a:gridCol w="1219200"/>
                <a:gridCol w="1219200"/>
                <a:gridCol w="1219200"/>
                <a:gridCol w="1219200"/>
              </a:tblGrid>
              <a:tr h="0">
                <a:tc>
                  <a:txBody>
                    <a:bodyPr/>
                    <a:lstStyle/>
                    <a:p>
                      <a:pPr algn="ctr">
                        <a:lnSpc>
                          <a:spcPct val="150000"/>
                        </a:lnSpc>
                        <a:spcAft>
                          <a:spcPts val="0"/>
                        </a:spcAft>
                      </a:pPr>
                      <a:r>
                        <a:rPr lang="es-EC" sz="1200">
                          <a:effectLst/>
                        </a:rPr>
                        <a:t>Parámetro</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Sección 3</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Sección 4</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Valor Final</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K</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7.793</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8.016</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7.904</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T</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0.0242</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0.0245</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0.0243</a:t>
                      </a:r>
                      <a:endParaRPr lang="es-EC" sz="1100" dirty="0">
                        <a:effectLst/>
                        <a:latin typeface="Calibri"/>
                        <a:ea typeface="Calibri"/>
                        <a:cs typeface="Times New Roman"/>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14" name="13 Rectángulo"/>
              <p:cNvSpPr/>
              <p:nvPr/>
            </p:nvSpPr>
            <p:spPr>
              <a:xfrm>
                <a:off x="5794664" y="2592588"/>
                <a:ext cx="1841530" cy="52982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m:t>
                      </m:r>
                      <m:d>
                        <m:dPr>
                          <m:ctrlPr>
                            <a:rPr lang="es-EC" i="1"/>
                          </m:ctrlPr>
                        </m:dPr>
                        <m:e>
                          <m:r>
                            <a:rPr lang="es-EC" i="1"/>
                            <m:t>𝑠</m:t>
                          </m:r>
                        </m:e>
                      </m:d>
                      <m:r>
                        <a:rPr lang="es-EC" i="1"/>
                        <m:t>=</m:t>
                      </m:r>
                      <m:f>
                        <m:fPr>
                          <m:ctrlPr>
                            <a:rPr lang="es-EC" i="1"/>
                          </m:ctrlPr>
                        </m:fPr>
                        <m:num>
                          <m:r>
                            <a:rPr lang="es-EC" i="1"/>
                            <m:t>7.904</m:t>
                          </m:r>
                        </m:num>
                        <m:den>
                          <m:r>
                            <a:rPr lang="es-EC" i="1"/>
                            <m:t>0.0243</m:t>
                          </m:r>
                          <m:r>
                            <a:rPr lang="es-EC" i="1"/>
                            <m:t>𝑠</m:t>
                          </m:r>
                          <m:r>
                            <a:rPr lang="es-EC" i="1"/>
                            <m:t>+1</m:t>
                          </m:r>
                        </m:den>
                      </m:f>
                    </m:oMath>
                  </m:oMathPara>
                </a14:m>
                <a:endParaRPr lang="es-EC" dirty="0"/>
              </a:p>
            </p:txBody>
          </p:sp>
        </mc:Choice>
        <mc:Fallback>
          <p:sp>
            <p:nvSpPr>
              <p:cNvPr id="14" name="13 Rectángulo"/>
              <p:cNvSpPr>
                <a:spLocks noRot="1" noChangeAspect="1" noMove="1" noResize="1" noEditPoints="1" noAdjustHandles="1" noChangeArrowheads="1" noChangeShapeType="1" noTextEdit="1"/>
              </p:cNvSpPr>
              <p:nvPr/>
            </p:nvSpPr>
            <p:spPr>
              <a:xfrm>
                <a:off x="5794664" y="2592588"/>
                <a:ext cx="1841530" cy="529825"/>
              </a:xfrm>
              <a:prstGeom prst="rect">
                <a:avLst/>
              </a:prstGeom>
              <a:blipFill rotWithShape="1">
                <a:blip r:embed="rId3"/>
                <a:stretch>
                  <a:fillRect b="-2299"/>
                </a:stretch>
              </a:blipFill>
            </p:spPr>
            <p:txBody>
              <a:bodyPr/>
              <a:lstStyle/>
              <a:p>
                <a:r>
                  <a:rPr lang="es-EC">
                    <a:noFill/>
                  </a:rPr>
                  <a:t> </a:t>
                </a:r>
              </a:p>
            </p:txBody>
          </p:sp>
        </mc:Fallback>
      </mc:AlternateContent>
      <p:sp>
        <p:nvSpPr>
          <p:cNvPr id="15" name="14 CuadroTexto"/>
          <p:cNvSpPr txBox="1"/>
          <p:nvPr/>
        </p:nvSpPr>
        <p:spPr>
          <a:xfrm>
            <a:off x="1142999" y="526474"/>
            <a:ext cx="5572429"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Modelos Matemáticos para Secciones del Sistema</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9555753"/>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27</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14 CuadroTexto"/>
          <p:cNvSpPr txBox="1"/>
          <p:nvPr/>
        </p:nvSpPr>
        <p:spPr>
          <a:xfrm>
            <a:off x="1672587" y="738713"/>
            <a:ext cx="5867401"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Controlador a Aplicar – Proporcional Integral (PI)</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6 Rectángulo"/>
              <p:cNvSpPr/>
              <p:nvPr/>
            </p:nvSpPr>
            <p:spPr>
              <a:xfrm>
                <a:off x="685800" y="1200150"/>
                <a:ext cx="2787879" cy="78124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𝑚</m:t>
                      </m:r>
                      <m:d>
                        <m:dPr>
                          <m:ctrlPr>
                            <a:rPr lang="es-EC" i="1"/>
                          </m:ctrlPr>
                        </m:dPr>
                        <m:e>
                          <m:r>
                            <a:rPr lang="es-EC" i="1"/>
                            <m:t>𝑡</m:t>
                          </m:r>
                        </m:e>
                      </m:d>
                      <m:r>
                        <a:rPr lang="es-EC" i="1"/>
                        <m:t>=</m:t>
                      </m:r>
                      <m:sSub>
                        <m:sSubPr>
                          <m:ctrlPr>
                            <a:rPr lang="es-EC" i="1"/>
                          </m:ctrlPr>
                        </m:sSubPr>
                        <m:e>
                          <m:r>
                            <a:rPr lang="es-EC" i="1"/>
                            <m:t>𝐾</m:t>
                          </m:r>
                        </m:e>
                        <m:sub>
                          <m:r>
                            <a:rPr lang="es-EC" i="1"/>
                            <m:t>𝑝</m:t>
                          </m:r>
                        </m:sub>
                      </m:sSub>
                      <m:r>
                        <a:rPr lang="es-EC" i="1"/>
                        <m:t>∗</m:t>
                      </m:r>
                      <m:r>
                        <a:rPr lang="es-EC" i="1"/>
                        <m:t>𝑒</m:t>
                      </m:r>
                      <m:d>
                        <m:dPr>
                          <m:ctrlPr>
                            <a:rPr lang="es-EC" i="1"/>
                          </m:ctrlPr>
                        </m:dPr>
                        <m:e>
                          <m:r>
                            <a:rPr lang="es-EC" i="1"/>
                            <m:t>𝑡</m:t>
                          </m:r>
                        </m:e>
                      </m:d>
                      <m:r>
                        <a:rPr lang="es-EC" i="1"/>
                        <m:t>+</m:t>
                      </m:r>
                      <m:sSub>
                        <m:sSubPr>
                          <m:ctrlPr>
                            <a:rPr lang="es-EC" i="1"/>
                          </m:ctrlPr>
                        </m:sSubPr>
                        <m:e>
                          <m:r>
                            <a:rPr lang="es-EC" i="1"/>
                            <m:t>𝐾</m:t>
                          </m:r>
                        </m:e>
                        <m:sub>
                          <m:r>
                            <a:rPr lang="es-EC" i="1"/>
                            <m:t>𝑖</m:t>
                          </m:r>
                        </m:sub>
                      </m:sSub>
                      <m:nary>
                        <m:naryPr>
                          <m:limLoc m:val="undOvr"/>
                          <m:ctrlPr>
                            <a:rPr lang="es-EC" i="1"/>
                          </m:ctrlPr>
                        </m:naryPr>
                        <m:sub>
                          <m:r>
                            <a:rPr lang="es-EC" i="1"/>
                            <m:t>0</m:t>
                          </m:r>
                        </m:sub>
                        <m:sup>
                          <m:r>
                            <a:rPr lang="es-EC" i="1"/>
                            <m:t>𝑡</m:t>
                          </m:r>
                        </m:sup>
                        <m:e>
                          <m:r>
                            <a:rPr lang="es-EC" i="1"/>
                            <m:t>𝑒</m:t>
                          </m:r>
                          <m:d>
                            <m:dPr>
                              <m:ctrlPr>
                                <a:rPr lang="es-EC" i="1"/>
                              </m:ctrlPr>
                            </m:dPr>
                            <m:e>
                              <m:r>
                                <a:rPr lang="es-EC" i="1"/>
                                <m:t>𝜏</m:t>
                              </m:r>
                            </m:e>
                          </m:d>
                          <m:r>
                            <a:rPr lang="es-EC" i="1"/>
                            <m:t>𝑑</m:t>
                          </m:r>
                          <m:r>
                            <a:rPr lang="es-EC" i="1"/>
                            <m:t>𝜏</m:t>
                          </m:r>
                        </m:e>
                      </m:nary>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685800" y="1200150"/>
                <a:ext cx="2787879" cy="781240"/>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4606288" y="1285302"/>
                <a:ext cx="3902414"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𝑀</m:t>
                      </m:r>
                      <m:d>
                        <m:dPr>
                          <m:ctrlPr>
                            <a:rPr lang="es-EC" i="1"/>
                          </m:ctrlPr>
                        </m:dPr>
                        <m:e>
                          <m:r>
                            <a:rPr lang="es-EC" i="1"/>
                            <m:t>𝑠</m:t>
                          </m:r>
                        </m:e>
                      </m:d>
                      <m:r>
                        <a:rPr lang="es-EC" i="1"/>
                        <m:t>=</m:t>
                      </m:r>
                      <m:sSub>
                        <m:sSubPr>
                          <m:ctrlPr>
                            <a:rPr lang="es-EC" i="1"/>
                          </m:ctrlPr>
                        </m:sSubPr>
                        <m:e>
                          <m:r>
                            <a:rPr lang="es-EC" i="1"/>
                            <m:t>𝐾</m:t>
                          </m:r>
                        </m:e>
                        <m:sub>
                          <m:r>
                            <a:rPr lang="es-EC" i="1"/>
                            <m:t>𝑝</m:t>
                          </m:r>
                        </m:sub>
                      </m:sSub>
                      <m:d>
                        <m:dPr>
                          <m:ctrlPr>
                            <a:rPr lang="es-EC" i="1"/>
                          </m:ctrlPr>
                        </m:dPr>
                        <m:e>
                          <m:f>
                            <m:fPr>
                              <m:ctrlPr>
                                <a:rPr lang="es-EC" i="1"/>
                              </m:ctrlPr>
                            </m:fPr>
                            <m:num>
                              <m:r>
                                <a:rPr lang="es-EC" i="1"/>
                                <m:t>1</m:t>
                              </m:r>
                            </m:num>
                            <m:den>
                              <m:sSub>
                                <m:sSubPr>
                                  <m:ctrlPr>
                                    <a:rPr lang="es-EC" i="1"/>
                                  </m:ctrlPr>
                                </m:sSubPr>
                                <m:e>
                                  <m:r>
                                    <a:rPr lang="es-EC" i="1"/>
                                    <m:t>𝑇</m:t>
                                  </m:r>
                                </m:e>
                                <m:sub>
                                  <m:r>
                                    <a:rPr lang="es-EC" i="1"/>
                                    <m:t>𝑖</m:t>
                                  </m:r>
                                </m:sub>
                              </m:sSub>
                              <m:r>
                                <a:rPr lang="es-EC" i="1"/>
                                <m:t>∗</m:t>
                              </m:r>
                              <m:r>
                                <a:rPr lang="es-EC" i="1"/>
                                <m:t>𝑠</m:t>
                              </m:r>
                            </m:den>
                          </m:f>
                          <m:r>
                            <a:rPr lang="es-EC" i="1"/>
                            <m:t>+1</m:t>
                          </m:r>
                        </m:e>
                      </m:d>
                      <m:r>
                        <a:rPr lang="es-EC" i="1"/>
                        <m:t>    </m:t>
                      </m:r>
                      <m:r>
                        <a:rPr lang="es-EC" i="1"/>
                        <m:t>𝑜</m:t>
                      </m:r>
                      <m:r>
                        <a:rPr lang="es-EC" i="1"/>
                        <m:t>    </m:t>
                      </m:r>
                      <m:r>
                        <a:rPr lang="es-EC" i="1"/>
                        <m:t>𝑀</m:t>
                      </m:r>
                      <m:d>
                        <m:dPr>
                          <m:ctrlPr>
                            <a:rPr lang="es-EC" i="1"/>
                          </m:ctrlPr>
                        </m:dPr>
                        <m:e>
                          <m:r>
                            <a:rPr lang="es-EC" i="1"/>
                            <m:t>𝑠</m:t>
                          </m:r>
                        </m:e>
                      </m:d>
                      <m:r>
                        <a:rPr lang="es-EC" i="1"/>
                        <m:t>=</m:t>
                      </m:r>
                      <m:sSub>
                        <m:sSubPr>
                          <m:ctrlPr>
                            <a:rPr lang="es-EC" i="1"/>
                          </m:ctrlPr>
                        </m:sSubPr>
                        <m:e>
                          <m:r>
                            <a:rPr lang="es-EC" i="1"/>
                            <m:t>𝐾</m:t>
                          </m:r>
                        </m:e>
                        <m:sub>
                          <m:r>
                            <a:rPr lang="es-EC" i="1"/>
                            <m:t>𝑝</m:t>
                          </m:r>
                        </m:sub>
                      </m:sSub>
                      <m:r>
                        <a:rPr lang="es-EC" i="1"/>
                        <m:t>+</m:t>
                      </m:r>
                      <m:f>
                        <m:fPr>
                          <m:ctrlPr>
                            <a:rPr lang="es-EC" i="1"/>
                          </m:ctrlPr>
                        </m:fPr>
                        <m:num>
                          <m:sSub>
                            <m:sSubPr>
                              <m:ctrlPr>
                                <a:rPr lang="es-EC" i="1"/>
                              </m:ctrlPr>
                            </m:sSubPr>
                            <m:e>
                              <m:r>
                                <a:rPr lang="es-EC" i="1"/>
                                <m:t>𝐾</m:t>
                              </m:r>
                            </m:e>
                            <m:sub>
                              <m:r>
                                <a:rPr lang="es-EC" i="1"/>
                                <m:t>𝑖</m:t>
                              </m:r>
                            </m:sub>
                          </m:sSub>
                        </m:num>
                        <m:den>
                          <m:r>
                            <a:rPr lang="es-EC" i="1"/>
                            <m:t>𝑠</m:t>
                          </m:r>
                        </m:den>
                      </m:f>
                    </m:oMath>
                  </m:oMathPara>
                </a14:m>
                <a:endParaRPr lang="es-EC" dirty="0"/>
              </a:p>
            </p:txBody>
          </p:sp>
        </mc:Choice>
        <mc:Fallback>
          <p:sp>
            <p:nvSpPr>
              <p:cNvPr id="10" name="9 Rectángulo"/>
              <p:cNvSpPr>
                <a:spLocks noRot="1" noChangeAspect="1" noMove="1" noResize="1" noEditPoints="1" noAdjustHandles="1" noChangeArrowheads="1" noChangeShapeType="1" noTextEdit="1"/>
              </p:cNvSpPr>
              <p:nvPr/>
            </p:nvSpPr>
            <p:spPr>
              <a:xfrm>
                <a:off x="4606288" y="1285302"/>
                <a:ext cx="3902414" cy="610936"/>
              </a:xfrm>
              <a:prstGeom prst="rect">
                <a:avLst/>
              </a:prstGeom>
              <a:blipFill rotWithShape="1">
                <a:blip r:embed="rId3"/>
                <a:stretch>
                  <a:fillRect/>
                </a:stretch>
              </a:blipFill>
            </p:spPr>
            <p:txBody>
              <a:bodyPr/>
              <a:lstStyle/>
              <a:p>
                <a:r>
                  <a:rPr lang="es-EC">
                    <a:noFill/>
                  </a:rPr>
                  <a:t> </a:t>
                </a:r>
              </a:p>
            </p:txBody>
          </p:sp>
        </mc:Fallback>
      </mc:AlternateContent>
      <p:cxnSp>
        <p:nvCxnSpPr>
          <p:cNvPr id="13" name="12 Conector recto de flecha"/>
          <p:cNvCxnSpPr/>
          <p:nvPr/>
        </p:nvCxnSpPr>
        <p:spPr>
          <a:xfrm>
            <a:off x="3962400" y="1590770"/>
            <a:ext cx="304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15 Rectángulo"/>
          <p:cNvSpPr/>
          <p:nvPr/>
        </p:nvSpPr>
        <p:spPr>
          <a:xfrm>
            <a:off x="453736" y="2190750"/>
            <a:ext cx="8461664" cy="55399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dirty="0"/>
              <a:t>Este tipo de controladores son los más utilizados en la industria ya que reúnen las características a aplicarse para la mayoría de dinámicas existentes en sistemas electrónicos, mecánicos y electromecánicos</a:t>
            </a:r>
            <a:endParaRPr lang="es-EC" dirty="0"/>
          </a:p>
        </p:txBody>
      </p:sp>
      <mc:AlternateContent xmlns:mc="http://schemas.openxmlformats.org/markup-compatibility/2006">
        <mc:Choice xmlns:a14="http://schemas.microsoft.com/office/drawing/2010/main" Requires="a14">
          <p:sp>
            <p:nvSpPr>
              <p:cNvPr id="17" name="16 Rectángulo"/>
              <p:cNvSpPr/>
              <p:nvPr/>
            </p:nvSpPr>
            <p:spPr>
              <a:xfrm>
                <a:off x="1194350" y="3638550"/>
                <a:ext cx="1350306" cy="55399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b="0" i="1" smtClean="0">
                          <a:latin typeface="Cambria Math"/>
                        </a:rPr>
                        <m:t>𝑀𝑃</m:t>
                      </m:r>
                      <m:r>
                        <a:rPr lang="es-EC" b="0" i="1" smtClean="0">
                          <a:latin typeface="Cambria Math"/>
                        </a:rPr>
                        <m:t>=1%</m:t>
                      </m:r>
                    </m:oMath>
                  </m:oMathPara>
                </a14:m>
                <a:endParaRPr lang="es-EC" b="0" dirty="0" smtClean="0"/>
              </a:p>
              <a:p>
                <a14:m>
                  <m:oMath xmlns:m="http://schemas.openxmlformats.org/officeDocument/2006/math">
                    <m:r>
                      <a:rPr lang="es-EC" b="0" i="1" smtClean="0">
                        <a:latin typeface="Cambria Math"/>
                      </a:rPr>
                      <m:t>𝑡𝑠</m:t>
                    </m:r>
                    <m:r>
                      <a:rPr lang="es-EC" b="0" i="1" smtClean="0">
                        <a:latin typeface="Cambria Math"/>
                      </a:rPr>
                      <m:t>=0.25 </m:t>
                    </m:r>
                    <m:r>
                      <a:rPr lang="es-EC" b="0" i="1" smtClean="0">
                        <a:latin typeface="Cambria Math"/>
                      </a:rPr>
                      <m:t>𝑠𝑒𝑔</m:t>
                    </m:r>
                  </m:oMath>
                </a14:m>
                <a:r>
                  <a:rPr lang="es-EC" dirty="0" smtClean="0"/>
                  <a:t> </a:t>
                </a:r>
                <a:endParaRPr lang="es-EC" dirty="0"/>
              </a:p>
            </p:txBody>
          </p:sp>
        </mc:Choice>
        <mc:Fallback>
          <p:sp>
            <p:nvSpPr>
              <p:cNvPr id="17" name="16 Rectángulo"/>
              <p:cNvSpPr>
                <a:spLocks noRot="1" noChangeAspect="1" noMove="1" noResize="1" noEditPoints="1" noAdjustHandles="1" noChangeArrowheads="1" noChangeShapeType="1" noTextEdit="1"/>
              </p:cNvSpPr>
              <p:nvPr/>
            </p:nvSpPr>
            <p:spPr>
              <a:xfrm>
                <a:off x="1194350" y="3638550"/>
                <a:ext cx="1350306" cy="553998"/>
              </a:xfrm>
              <a:prstGeom prst="rect">
                <a:avLst/>
              </a:prstGeom>
              <a:blipFill rotWithShape="1">
                <a:blip r:embed="rId4"/>
                <a:stretch>
                  <a:fillRect b="-2198"/>
                </a:stretch>
              </a:blipFill>
            </p:spPr>
            <p:txBody>
              <a:bodyPr/>
              <a:lstStyle/>
              <a:p>
                <a:r>
                  <a:rPr lang="es-EC">
                    <a:noFill/>
                  </a:rPr>
                  <a:t> </a:t>
                </a:r>
              </a:p>
            </p:txBody>
          </p:sp>
        </mc:Fallback>
      </mc:AlternateContent>
      <p:sp>
        <p:nvSpPr>
          <p:cNvPr id="18" name="17 CuadroTexto"/>
          <p:cNvSpPr txBox="1"/>
          <p:nvPr/>
        </p:nvSpPr>
        <p:spPr>
          <a:xfrm>
            <a:off x="453736" y="3086875"/>
            <a:ext cx="3127664"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Parámetros de Desempeño</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9" name="18 Rectángulo"/>
              <p:cNvSpPr/>
              <p:nvPr/>
            </p:nvSpPr>
            <p:spPr>
              <a:xfrm>
                <a:off x="6705600" y="3202804"/>
                <a:ext cx="1477648" cy="56836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𝐺𝑝</m:t>
                      </m:r>
                      <m:d>
                        <m:dPr>
                          <m:ctrlPr>
                            <a:rPr lang="es-EC" i="1"/>
                          </m:ctrlPr>
                        </m:dPr>
                        <m:e>
                          <m:r>
                            <a:rPr lang="es-EC" i="1"/>
                            <m:t>𝑧</m:t>
                          </m:r>
                        </m:e>
                      </m:d>
                      <m:r>
                        <a:rPr lang="es-EC" i="1"/>
                        <m:t>=</m:t>
                      </m:r>
                      <m:f>
                        <m:fPr>
                          <m:ctrlPr>
                            <a:rPr lang="es-EC" i="1"/>
                          </m:ctrlPr>
                        </m:fPr>
                        <m:num>
                          <m:sSub>
                            <m:sSubPr>
                              <m:ctrlPr>
                                <a:rPr lang="es-EC" i="1"/>
                              </m:ctrlPr>
                            </m:sSubPr>
                            <m:e>
                              <m:r>
                                <a:rPr lang="es-EC" i="1"/>
                                <m:t>𝑏</m:t>
                              </m:r>
                            </m:e>
                            <m:sub>
                              <m:r>
                                <a:rPr lang="es-EC" i="1"/>
                                <m:t>1</m:t>
                              </m:r>
                            </m:sub>
                          </m:sSub>
                        </m:num>
                        <m:den>
                          <m:r>
                            <a:rPr lang="es-EC" i="1"/>
                            <m:t>𝑧</m:t>
                          </m:r>
                          <m:r>
                            <a:rPr lang="es-EC" i="1"/>
                            <m:t>+</m:t>
                          </m:r>
                          <m:sSub>
                            <m:sSubPr>
                              <m:ctrlPr>
                                <a:rPr lang="es-EC" i="1"/>
                              </m:ctrlPr>
                            </m:sSubPr>
                            <m:e>
                              <m:r>
                                <a:rPr lang="es-EC" i="1"/>
                                <m:t>𝑎</m:t>
                              </m:r>
                            </m:e>
                            <m:sub>
                              <m:r>
                                <a:rPr lang="es-EC" i="1"/>
                                <m:t>1</m:t>
                              </m:r>
                            </m:sub>
                          </m:sSub>
                        </m:den>
                      </m:f>
                    </m:oMath>
                  </m:oMathPara>
                </a14:m>
                <a:endParaRPr lang="es-EC" dirty="0"/>
              </a:p>
            </p:txBody>
          </p:sp>
        </mc:Choice>
        <mc:Fallback>
          <p:sp>
            <p:nvSpPr>
              <p:cNvPr id="19" name="18 Rectángulo"/>
              <p:cNvSpPr>
                <a:spLocks noRot="1" noChangeAspect="1" noMove="1" noResize="1" noEditPoints="1" noAdjustHandles="1" noChangeArrowheads="1" noChangeShapeType="1" noTextEdit="1"/>
              </p:cNvSpPr>
              <p:nvPr/>
            </p:nvSpPr>
            <p:spPr>
              <a:xfrm>
                <a:off x="6705600" y="3202804"/>
                <a:ext cx="1477648" cy="56836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0" name="19 Rectángulo"/>
              <p:cNvSpPr/>
              <p:nvPr/>
            </p:nvSpPr>
            <p:spPr>
              <a:xfrm>
                <a:off x="4540826" y="3242815"/>
                <a:ext cx="1381467" cy="52835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𝐺𝑝</m:t>
                      </m:r>
                      <m:d>
                        <m:dPr>
                          <m:ctrlPr>
                            <a:rPr lang="es-EC" i="1"/>
                          </m:ctrlPr>
                        </m:dPr>
                        <m:e>
                          <m:r>
                            <a:rPr lang="es-EC" i="1"/>
                            <m:t>𝑠</m:t>
                          </m:r>
                        </m:e>
                      </m:d>
                      <m:r>
                        <a:rPr lang="es-EC" i="1"/>
                        <m:t>=</m:t>
                      </m:r>
                      <m:f>
                        <m:fPr>
                          <m:ctrlPr>
                            <a:rPr lang="es-EC" i="1"/>
                          </m:ctrlPr>
                        </m:fPr>
                        <m:num>
                          <m:r>
                            <a:rPr lang="es-EC" i="1"/>
                            <m:t>𝐾</m:t>
                          </m:r>
                        </m:num>
                        <m:den>
                          <m:r>
                            <a:rPr lang="es-EC" i="1"/>
                            <m:t>𝑠</m:t>
                          </m:r>
                          <m:r>
                            <a:rPr lang="es-EC" i="1"/>
                            <m:t>+</m:t>
                          </m:r>
                          <m:r>
                            <a:rPr lang="es-EC" i="1"/>
                            <m:t>𝑎</m:t>
                          </m:r>
                        </m:den>
                      </m:f>
                    </m:oMath>
                  </m:oMathPara>
                </a14:m>
                <a:endParaRPr lang="es-EC" dirty="0"/>
              </a:p>
            </p:txBody>
          </p:sp>
        </mc:Choice>
        <mc:Fallback>
          <p:sp>
            <p:nvSpPr>
              <p:cNvPr id="20" name="19 Rectángulo"/>
              <p:cNvSpPr>
                <a:spLocks noRot="1" noChangeAspect="1" noMove="1" noResize="1" noEditPoints="1" noAdjustHandles="1" noChangeArrowheads="1" noChangeShapeType="1" noTextEdit="1"/>
              </p:cNvSpPr>
              <p:nvPr/>
            </p:nvSpPr>
            <p:spPr>
              <a:xfrm>
                <a:off x="4540826" y="3242815"/>
                <a:ext cx="1381467" cy="528350"/>
              </a:xfrm>
              <a:prstGeom prst="rect">
                <a:avLst/>
              </a:prstGeom>
              <a:blipFill rotWithShape="1">
                <a:blip r:embed="rId6"/>
                <a:stretch>
                  <a:fillRect b="-2299"/>
                </a:stretch>
              </a:blipFill>
            </p:spPr>
            <p:txBody>
              <a:bodyPr/>
              <a:lstStyle/>
              <a:p>
                <a:r>
                  <a:rPr lang="es-EC">
                    <a:noFill/>
                  </a:rPr>
                  <a:t> </a:t>
                </a:r>
              </a:p>
            </p:txBody>
          </p:sp>
        </mc:Fallback>
      </mc:AlternateContent>
      <p:cxnSp>
        <p:nvCxnSpPr>
          <p:cNvPr id="21" name="20 Conector recto de flecha"/>
          <p:cNvCxnSpPr/>
          <p:nvPr/>
        </p:nvCxnSpPr>
        <p:spPr>
          <a:xfrm>
            <a:off x="6172200" y="3506990"/>
            <a:ext cx="304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2253710"/>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28</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6139875" y="666750"/>
            <a:ext cx="156383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Controlador</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9" name="18 Rectángulo"/>
              <p:cNvSpPr/>
              <p:nvPr/>
            </p:nvSpPr>
            <p:spPr>
              <a:xfrm>
                <a:off x="1371600" y="1200150"/>
                <a:ext cx="1477648" cy="56836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𝐺𝑝</m:t>
                      </m:r>
                      <m:d>
                        <m:dPr>
                          <m:ctrlPr>
                            <a:rPr lang="es-EC" i="1"/>
                          </m:ctrlPr>
                        </m:dPr>
                        <m:e>
                          <m:r>
                            <a:rPr lang="es-EC" i="1"/>
                            <m:t>𝑧</m:t>
                          </m:r>
                        </m:e>
                      </m:d>
                      <m:r>
                        <a:rPr lang="es-EC" i="1"/>
                        <m:t>=</m:t>
                      </m:r>
                      <m:f>
                        <m:fPr>
                          <m:ctrlPr>
                            <a:rPr lang="es-EC" i="1"/>
                          </m:ctrlPr>
                        </m:fPr>
                        <m:num>
                          <m:sSub>
                            <m:sSubPr>
                              <m:ctrlPr>
                                <a:rPr lang="es-EC" i="1"/>
                              </m:ctrlPr>
                            </m:sSubPr>
                            <m:e>
                              <m:r>
                                <a:rPr lang="es-EC" i="1"/>
                                <m:t>𝑏</m:t>
                              </m:r>
                            </m:e>
                            <m:sub>
                              <m:r>
                                <a:rPr lang="es-EC" i="1"/>
                                <m:t>1</m:t>
                              </m:r>
                            </m:sub>
                          </m:sSub>
                        </m:num>
                        <m:den>
                          <m:r>
                            <a:rPr lang="es-EC" i="1"/>
                            <m:t>𝑧</m:t>
                          </m:r>
                          <m:r>
                            <a:rPr lang="es-EC" i="1"/>
                            <m:t>+</m:t>
                          </m:r>
                          <m:sSub>
                            <m:sSubPr>
                              <m:ctrlPr>
                                <a:rPr lang="es-EC" i="1"/>
                              </m:ctrlPr>
                            </m:sSubPr>
                            <m:e>
                              <m:r>
                                <a:rPr lang="es-EC" i="1"/>
                                <m:t>𝑎</m:t>
                              </m:r>
                            </m:e>
                            <m:sub>
                              <m:r>
                                <a:rPr lang="es-EC" i="1"/>
                                <m:t>1</m:t>
                              </m:r>
                            </m:sub>
                          </m:sSub>
                        </m:den>
                      </m:f>
                    </m:oMath>
                  </m:oMathPara>
                </a14:m>
                <a:endParaRPr lang="es-EC" dirty="0"/>
              </a:p>
            </p:txBody>
          </p:sp>
        </mc:Choice>
        <mc:Fallback>
          <p:sp>
            <p:nvSpPr>
              <p:cNvPr id="19" name="18 Rectángulo"/>
              <p:cNvSpPr>
                <a:spLocks noRot="1" noChangeAspect="1" noMove="1" noResize="1" noEditPoints="1" noAdjustHandles="1" noChangeArrowheads="1" noChangeShapeType="1" noTextEdit="1"/>
              </p:cNvSpPr>
              <p:nvPr/>
            </p:nvSpPr>
            <p:spPr>
              <a:xfrm>
                <a:off x="1371600" y="1200150"/>
                <a:ext cx="1477648" cy="568361"/>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2 Rectángulo"/>
              <p:cNvSpPr/>
              <p:nvPr/>
            </p:nvSpPr>
            <p:spPr>
              <a:xfrm>
                <a:off x="5161053" y="1194955"/>
                <a:ext cx="3521477" cy="52610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𝐺𝑧</m:t>
                      </m:r>
                      <m:d>
                        <m:dPr>
                          <m:ctrlPr>
                            <a:rPr lang="es-EC" i="1"/>
                          </m:ctrlPr>
                        </m:dPr>
                        <m:e>
                          <m:r>
                            <a:rPr lang="es-EC" i="1"/>
                            <m:t>𝑠</m:t>
                          </m:r>
                        </m:e>
                      </m:d>
                      <m:r>
                        <a:rPr lang="es-EC" i="1"/>
                        <m:t>=</m:t>
                      </m:r>
                      <m:sSub>
                        <m:sSubPr>
                          <m:ctrlPr>
                            <a:rPr lang="es-EC" i="1"/>
                          </m:ctrlPr>
                        </m:sSubPr>
                        <m:e>
                          <m:r>
                            <a:rPr lang="es-EC" i="1"/>
                            <m:t>𝐾</m:t>
                          </m:r>
                        </m:e>
                        <m:sub>
                          <m:r>
                            <a:rPr lang="es-EC" i="1"/>
                            <m:t>𝑝</m:t>
                          </m:r>
                        </m:sub>
                      </m:sSub>
                      <m:r>
                        <a:rPr lang="es-EC" i="1"/>
                        <m:t>+</m:t>
                      </m:r>
                      <m:f>
                        <m:fPr>
                          <m:ctrlPr>
                            <a:rPr lang="es-EC" i="1"/>
                          </m:ctrlPr>
                        </m:fPr>
                        <m:num>
                          <m:sSub>
                            <m:sSubPr>
                              <m:ctrlPr>
                                <a:rPr lang="es-EC" i="1"/>
                              </m:ctrlPr>
                            </m:sSubPr>
                            <m:e>
                              <m:r>
                                <a:rPr lang="es-EC" i="1"/>
                                <m:t>𝐾</m:t>
                              </m:r>
                            </m:e>
                            <m:sub>
                              <m:r>
                                <a:rPr lang="es-EC" i="1"/>
                                <m:t>𝑖</m:t>
                              </m:r>
                            </m:sub>
                          </m:sSub>
                        </m:num>
                        <m:den>
                          <m:r>
                            <a:rPr lang="es-EC" i="1"/>
                            <m:t>𝑠</m:t>
                          </m:r>
                        </m:den>
                      </m:f>
                      <m:r>
                        <a:rPr lang="es-EC" i="1"/>
                        <m:t>    </m:t>
                      </m:r>
                      <m:r>
                        <m:rPr>
                          <m:sty m:val="p"/>
                        </m:rPr>
                        <a:rPr lang="es-EC"/>
                        <m:t>Utilizando</m:t>
                      </m:r>
                      <m:r>
                        <a:rPr lang="es-EC"/>
                        <m:t>   </m:t>
                      </m:r>
                      <m:r>
                        <a:rPr lang="es-EC" i="1"/>
                        <m:t>𝑠</m:t>
                      </m:r>
                      <m:r>
                        <a:rPr lang="es-EC" i="1"/>
                        <m:t>=</m:t>
                      </m:r>
                      <m:f>
                        <m:fPr>
                          <m:ctrlPr>
                            <a:rPr lang="es-EC" i="1"/>
                          </m:ctrlPr>
                        </m:fPr>
                        <m:num>
                          <m:r>
                            <a:rPr lang="es-EC" i="1"/>
                            <m:t>𝑧</m:t>
                          </m:r>
                          <m:r>
                            <a:rPr lang="es-EC" i="1"/>
                            <m:t>−1</m:t>
                          </m:r>
                        </m:num>
                        <m:den>
                          <m:r>
                            <a:rPr lang="es-EC" i="1"/>
                            <m:t>𝑇𝑧</m:t>
                          </m:r>
                        </m:den>
                      </m:f>
                    </m:oMath>
                  </m:oMathPara>
                </a14:m>
                <a:endParaRPr lang="es-EC" dirty="0"/>
              </a:p>
            </p:txBody>
          </p:sp>
        </mc:Choice>
        <mc:Fallback>
          <p:sp>
            <p:nvSpPr>
              <p:cNvPr id="3" name="2 Rectángulo"/>
              <p:cNvSpPr>
                <a:spLocks noRot="1" noChangeAspect="1" noMove="1" noResize="1" noEditPoints="1" noAdjustHandles="1" noChangeArrowheads="1" noChangeShapeType="1" noTextEdit="1"/>
              </p:cNvSpPr>
              <p:nvPr/>
            </p:nvSpPr>
            <p:spPr>
              <a:xfrm>
                <a:off x="5161053" y="1194955"/>
                <a:ext cx="3521477" cy="526106"/>
              </a:xfrm>
              <a:prstGeom prst="rect">
                <a:avLst/>
              </a:prstGeom>
              <a:blipFill rotWithShape="1">
                <a:blip r:embed="rId3"/>
                <a:stretch>
                  <a:fillRect b="-2326"/>
                </a:stretch>
              </a:blipFill>
            </p:spPr>
            <p:txBody>
              <a:bodyPr/>
              <a:lstStyle/>
              <a:p>
                <a:r>
                  <a:rPr lang="es-EC">
                    <a:noFill/>
                  </a:rPr>
                  <a:t> </a:t>
                </a:r>
              </a:p>
            </p:txBody>
          </p:sp>
        </mc:Fallback>
      </mc:AlternateContent>
      <p:sp>
        <p:nvSpPr>
          <p:cNvPr id="22" name="21 CuadroTexto"/>
          <p:cNvSpPr txBox="1"/>
          <p:nvPr/>
        </p:nvSpPr>
        <p:spPr>
          <a:xfrm>
            <a:off x="1246908" y="666750"/>
            <a:ext cx="202969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Sistema o Planta</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3 Rectángulo"/>
              <p:cNvSpPr/>
              <p:nvPr/>
            </p:nvSpPr>
            <p:spPr>
              <a:xfrm>
                <a:off x="4883157" y="2038350"/>
                <a:ext cx="4077270" cy="8292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𝐺𝑐</m:t>
                      </m:r>
                      <m:d>
                        <m:dPr>
                          <m:ctrlPr>
                            <a:rPr lang="es-EC" i="1"/>
                          </m:ctrlPr>
                        </m:dPr>
                        <m:e>
                          <m:r>
                            <a:rPr lang="es-EC" i="1"/>
                            <m:t>𝑧</m:t>
                          </m:r>
                        </m:e>
                      </m:d>
                      <m:r>
                        <a:rPr lang="es-EC" i="1"/>
                        <m:t>=</m:t>
                      </m:r>
                      <m:f>
                        <m:fPr>
                          <m:ctrlPr>
                            <a:rPr lang="es-EC" i="1"/>
                          </m:ctrlPr>
                        </m:fPr>
                        <m:num>
                          <m:sSub>
                            <m:sSubPr>
                              <m:ctrlPr>
                                <a:rPr lang="es-EC" i="1"/>
                              </m:ctrlPr>
                            </m:sSubPr>
                            <m:e>
                              <m:r>
                                <a:rPr lang="es-EC" i="1"/>
                                <m:t>𝐾</m:t>
                              </m:r>
                            </m:e>
                            <m:sub>
                              <m:r>
                                <a:rPr lang="es-EC" i="1"/>
                                <m:t>1</m:t>
                              </m:r>
                            </m:sub>
                          </m:sSub>
                          <m:r>
                            <a:rPr lang="es-EC" i="1"/>
                            <m:t>𝑧</m:t>
                          </m:r>
                          <m:r>
                            <a:rPr lang="es-EC" i="1"/>
                            <m:t>+</m:t>
                          </m:r>
                          <m:sSub>
                            <m:sSubPr>
                              <m:ctrlPr>
                                <a:rPr lang="es-EC" i="1"/>
                              </m:ctrlPr>
                            </m:sSubPr>
                            <m:e>
                              <m:r>
                                <a:rPr lang="es-EC" i="1"/>
                                <m:t>𝐾</m:t>
                              </m:r>
                            </m:e>
                            <m:sub>
                              <m:r>
                                <a:rPr lang="es-EC" i="1"/>
                                <m:t>2</m:t>
                              </m:r>
                            </m:sub>
                          </m:sSub>
                        </m:num>
                        <m:den>
                          <m:r>
                            <a:rPr lang="es-EC" i="1"/>
                            <m:t>𝑧</m:t>
                          </m:r>
                          <m:r>
                            <a:rPr lang="es-EC" i="1"/>
                            <m:t>−1</m:t>
                          </m:r>
                        </m:den>
                      </m:f>
                      <m:r>
                        <a:rPr lang="es-EC" i="1"/>
                        <m:t>     </m:t>
                      </m:r>
                      <m:r>
                        <m:rPr>
                          <m:sty m:val="p"/>
                        </m:rPr>
                        <a:rPr lang="es-EC"/>
                        <m:t>Donde</m:t>
                      </m:r>
                      <m:d>
                        <m:dPr>
                          <m:begChr m:val="{"/>
                          <m:endChr m:val=""/>
                          <m:ctrlPr>
                            <a:rPr lang="es-EC" i="1"/>
                          </m:ctrlPr>
                        </m:dPr>
                        <m:e>
                          <m:m>
                            <m:mPr>
                              <m:mcs>
                                <m:mc>
                                  <m:mcPr>
                                    <m:count m:val="1"/>
                                    <m:mcJc m:val="center"/>
                                  </m:mcPr>
                                </m:mc>
                              </m:mcs>
                              <m:ctrlPr>
                                <a:rPr lang="es-EC" i="1"/>
                              </m:ctrlPr>
                            </m:mPr>
                            <m:mr>
                              <m:e>
                                <m:sSub>
                                  <m:sSubPr>
                                    <m:ctrlPr>
                                      <a:rPr lang="es-EC" i="1"/>
                                    </m:ctrlPr>
                                  </m:sSubPr>
                                  <m:e>
                                    <m:r>
                                      <a:rPr lang="es-EC" i="1"/>
                                      <m:t>𝐾</m:t>
                                    </m:r>
                                  </m:e>
                                  <m:sub>
                                    <m:r>
                                      <a:rPr lang="es-EC" i="1"/>
                                      <m:t>1</m:t>
                                    </m:r>
                                  </m:sub>
                                </m:sSub>
                                <m:r>
                                  <a:rPr lang="es-EC" i="1"/>
                                  <m:t>=</m:t>
                                </m:r>
                                <m:sSub>
                                  <m:sSubPr>
                                    <m:ctrlPr>
                                      <a:rPr lang="es-EC" i="1"/>
                                    </m:ctrlPr>
                                  </m:sSubPr>
                                  <m:e>
                                    <m:r>
                                      <a:rPr lang="es-EC" i="1"/>
                                      <m:t>𝐾</m:t>
                                    </m:r>
                                  </m:e>
                                  <m:sub>
                                    <m:r>
                                      <a:rPr lang="es-EC" i="1"/>
                                      <m:t>𝑝</m:t>
                                    </m:r>
                                  </m:sub>
                                </m:sSub>
                                <m:r>
                                  <a:rPr lang="es-EC" i="1"/>
                                  <m:t>+</m:t>
                                </m:r>
                                <m:sSub>
                                  <m:sSubPr>
                                    <m:ctrlPr>
                                      <a:rPr lang="es-EC" i="1"/>
                                    </m:ctrlPr>
                                  </m:sSubPr>
                                  <m:e>
                                    <m:r>
                                      <a:rPr lang="es-EC" i="1"/>
                                      <m:t>𝐾</m:t>
                                    </m:r>
                                  </m:e>
                                  <m:sub>
                                    <m:r>
                                      <a:rPr lang="es-EC" i="1"/>
                                      <m:t>𝑖</m:t>
                                    </m:r>
                                  </m:sub>
                                </m:sSub>
                                <m:r>
                                  <a:rPr lang="es-EC" i="1"/>
                                  <m:t>∗</m:t>
                                </m:r>
                                <m:r>
                                  <a:rPr lang="es-EC" i="1"/>
                                  <m:t>𝑇</m:t>
                                </m:r>
                              </m:e>
                            </m:mr>
                            <m:mr>
                              <m:e/>
                            </m:mr>
                            <m:mr>
                              <m:e>
                                <m:sSub>
                                  <m:sSubPr>
                                    <m:ctrlPr>
                                      <a:rPr lang="es-EC" i="1"/>
                                    </m:ctrlPr>
                                  </m:sSubPr>
                                  <m:e>
                                    <m:r>
                                      <a:rPr lang="es-EC" i="1"/>
                                      <m:t>𝐾</m:t>
                                    </m:r>
                                  </m:e>
                                  <m:sub>
                                    <m:r>
                                      <a:rPr lang="es-EC" i="1"/>
                                      <m:t>2</m:t>
                                    </m:r>
                                  </m:sub>
                                </m:sSub>
                                <m:r>
                                  <a:rPr lang="es-EC" i="1"/>
                                  <m:t>=−</m:t>
                                </m:r>
                                <m:sSub>
                                  <m:sSubPr>
                                    <m:ctrlPr>
                                      <a:rPr lang="es-EC" i="1"/>
                                    </m:ctrlPr>
                                  </m:sSubPr>
                                  <m:e>
                                    <m:r>
                                      <a:rPr lang="es-EC" i="1"/>
                                      <m:t>𝐾</m:t>
                                    </m:r>
                                  </m:e>
                                  <m:sub>
                                    <m:r>
                                      <a:rPr lang="es-EC" i="1"/>
                                      <m:t>𝑝</m:t>
                                    </m:r>
                                  </m:sub>
                                </m:sSub>
                              </m:e>
                            </m:mr>
                          </m:m>
                        </m:e>
                      </m:d>
                      <m:r>
                        <a:rPr lang="es-EC"/>
                        <m:t> </m:t>
                      </m:r>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4883157" y="2038350"/>
                <a:ext cx="4077270" cy="829266"/>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581420" y="3232993"/>
                <a:ext cx="3990580" cy="32842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m:t>
                          </m:r>
                        </m:e>
                        <m:sub>
                          <m:r>
                            <a:rPr lang="es-EC" i="1"/>
                            <m:t>1</m:t>
                          </m:r>
                        </m:sub>
                      </m:sSub>
                      <m:d>
                        <m:dPr>
                          <m:ctrlPr>
                            <a:rPr lang="es-EC" i="1"/>
                          </m:ctrlPr>
                        </m:dPr>
                        <m:e>
                          <m:r>
                            <a:rPr lang="es-EC" i="1"/>
                            <m:t>𝑧</m:t>
                          </m:r>
                        </m:e>
                      </m:d>
                      <m:r>
                        <a:rPr lang="es-EC" i="1"/>
                        <m:t>=</m:t>
                      </m:r>
                      <m:sSup>
                        <m:sSupPr>
                          <m:ctrlPr>
                            <a:rPr lang="es-EC" i="1"/>
                          </m:ctrlPr>
                        </m:sSupPr>
                        <m:e>
                          <m:r>
                            <a:rPr lang="es-EC" i="1"/>
                            <m:t>𝑧</m:t>
                          </m:r>
                        </m:e>
                        <m:sup>
                          <m:r>
                            <a:rPr lang="es-EC" i="1"/>
                            <m:t>2</m:t>
                          </m:r>
                        </m:sup>
                      </m:sSup>
                      <m:r>
                        <a:rPr lang="es-EC" i="1"/>
                        <m:t>+</m:t>
                      </m:r>
                      <m:d>
                        <m:dPr>
                          <m:ctrlPr>
                            <a:rPr lang="es-EC" i="1"/>
                          </m:ctrlPr>
                        </m:dPr>
                        <m:e>
                          <m:sSub>
                            <m:sSubPr>
                              <m:ctrlPr>
                                <a:rPr lang="es-EC" i="1"/>
                              </m:ctrlPr>
                            </m:sSubPr>
                            <m:e>
                              <m:r>
                                <a:rPr lang="es-EC" i="1"/>
                                <m:t>𝑏</m:t>
                              </m:r>
                            </m:e>
                            <m:sub>
                              <m:r>
                                <a:rPr lang="es-EC" i="1"/>
                                <m:t>1</m:t>
                              </m:r>
                            </m:sub>
                          </m:sSub>
                          <m:sSub>
                            <m:sSubPr>
                              <m:ctrlPr>
                                <a:rPr lang="es-EC" i="1"/>
                              </m:ctrlPr>
                            </m:sSubPr>
                            <m:e>
                              <m:r>
                                <a:rPr lang="es-EC" i="1"/>
                                <m:t>𝐾</m:t>
                              </m:r>
                            </m:e>
                            <m:sub>
                              <m:r>
                                <a:rPr lang="es-EC" i="1"/>
                                <m:t>1</m:t>
                              </m:r>
                            </m:sub>
                          </m:sSub>
                          <m:r>
                            <a:rPr lang="es-EC" i="1"/>
                            <m:t>+</m:t>
                          </m:r>
                          <m:sSub>
                            <m:sSubPr>
                              <m:ctrlPr>
                                <a:rPr lang="es-EC" i="1"/>
                              </m:ctrlPr>
                            </m:sSubPr>
                            <m:e>
                              <m:r>
                                <a:rPr lang="es-EC" i="1"/>
                                <m:t>𝑎</m:t>
                              </m:r>
                            </m:e>
                            <m:sub>
                              <m:r>
                                <a:rPr lang="es-EC" i="1"/>
                                <m:t>1</m:t>
                              </m:r>
                            </m:sub>
                          </m:sSub>
                          <m:r>
                            <a:rPr lang="es-EC" i="1"/>
                            <m:t>−1</m:t>
                          </m:r>
                        </m:e>
                      </m:d>
                      <m:r>
                        <a:rPr lang="es-EC" i="1"/>
                        <m:t>𝑧</m:t>
                      </m:r>
                      <m:r>
                        <a:rPr lang="es-EC" i="1"/>
                        <m:t>+</m:t>
                      </m:r>
                      <m:d>
                        <m:dPr>
                          <m:ctrlPr>
                            <a:rPr lang="es-EC" i="1"/>
                          </m:ctrlPr>
                        </m:dPr>
                        <m:e>
                          <m:sSub>
                            <m:sSubPr>
                              <m:ctrlPr>
                                <a:rPr lang="es-EC" i="1"/>
                              </m:ctrlPr>
                            </m:sSubPr>
                            <m:e>
                              <m:r>
                                <a:rPr lang="es-EC" i="1"/>
                                <m:t>𝑏</m:t>
                              </m:r>
                            </m:e>
                            <m:sub>
                              <m:r>
                                <a:rPr lang="es-EC" i="1"/>
                                <m:t>1</m:t>
                              </m:r>
                            </m:sub>
                          </m:sSub>
                          <m:sSub>
                            <m:sSubPr>
                              <m:ctrlPr>
                                <a:rPr lang="es-EC" i="1"/>
                              </m:ctrlPr>
                            </m:sSubPr>
                            <m:e>
                              <m:r>
                                <a:rPr lang="es-EC" i="1"/>
                                <m:t>𝐾</m:t>
                              </m:r>
                            </m:e>
                            <m:sub>
                              <m:r>
                                <a:rPr lang="es-EC" i="1"/>
                                <m:t>2</m:t>
                              </m:r>
                            </m:sub>
                          </m:sSub>
                          <m:r>
                            <a:rPr lang="es-EC" i="1"/>
                            <m:t>−</m:t>
                          </m:r>
                          <m:sSub>
                            <m:sSubPr>
                              <m:ctrlPr>
                                <a:rPr lang="es-EC" i="1"/>
                              </m:ctrlPr>
                            </m:sSubPr>
                            <m:e>
                              <m:r>
                                <a:rPr lang="es-EC" i="1"/>
                                <m:t>𝑎</m:t>
                              </m:r>
                            </m:e>
                            <m:sub>
                              <m:r>
                                <a:rPr lang="es-EC" i="1"/>
                                <m:t>1</m:t>
                              </m:r>
                            </m:sub>
                          </m:sSub>
                        </m:e>
                      </m:d>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581420" y="3232993"/>
                <a:ext cx="3990580" cy="328423"/>
              </a:xfrm>
              <a:prstGeom prst="rect">
                <a:avLst/>
              </a:prstGeom>
              <a:blipFill rotWithShape="1">
                <a:blip r:embed="rId5"/>
                <a:stretch>
                  <a:fillRect/>
                </a:stretch>
              </a:blipFill>
            </p:spPr>
            <p:txBody>
              <a:bodyPr/>
              <a:lstStyle/>
              <a:p>
                <a:r>
                  <a:rPr lang="es-EC">
                    <a:noFill/>
                  </a:rPr>
                  <a:t> </a:t>
                </a:r>
              </a:p>
            </p:txBody>
          </p:sp>
        </mc:Fallback>
      </mc:AlternateContent>
      <p:sp>
        <p:nvSpPr>
          <p:cNvPr id="23" name="22 CuadroTexto"/>
          <p:cNvSpPr txBox="1"/>
          <p:nvPr/>
        </p:nvSpPr>
        <p:spPr>
          <a:xfrm>
            <a:off x="1066800" y="2615165"/>
            <a:ext cx="279169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Cálculo de Controlador</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1" name="10 Rectángulo"/>
              <p:cNvSpPr/>
              <p:nvPr/>
            </p:nvSpPr>
            <p:spPr>
              <a:xfrm>
                <a:off x="1125896" y="3790950"/>
                <a:ext cx="2901627" cy="32842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m:t>
                          </m:r>
                        </m:e>
                        <m:sub>
                          <m:r>
                            <a:rPr lang="es-EC" i="1"/>
                            <m:t>𝑐</m:t>
                          </m:r>
                        </m:sub>
                      </m:sSub>
                      <m:d>
                        <m:dPr>
                          <m:ctrlPr>
                            <a:rPr lang="es-EC" i="1"/>
                          </m:ctrlPr>
                        </m:dPr>
                        <m:e>
                          <m:r>
                            <a:rPr lang="es-EC" i="1"/>
                            <m:t>𝑧</m:t>
                          </m:r>
                        </m:e>
                      </m:d>
                      <m:r>
                        <a:rPr lang="es-EC" i="1"/>
                        <m:t>=</m:t>
                      </m:r>
                      <m:sSup>
                        <m:sSupPr>
                          <m:ctrlPr>
                            <a:rPr lang="es-EC" i="1"/>
                          </m:ctrlPr>
                        </m:sSupPr>
                        <m:e>
                          <m:r>
                            <a:rPr lang="es-EC" i="1"/>
                            <m:t>𝑧</m:t>
                          </m:r>
                        </m:e>
                        <m:sup>
                          <m:r>
                            <a:rPr lang="es-EC" i="1"/>
                            <m:t>2</m:t>
                          </m:r>
                        </m:sup>
                      </m:sSup>
                      <m:r>
                        <a:rPr lang="es-EC" i="1"/>
                        <m:t>+</m:t>
                      </m:r>
                      <m:d>
                        <m:dPr>
                          <m:ctrlPr>
                            <a:rPr lang="es-EC" i="1"/>
                          </m:ctrlPr>
                        </m:dPr>
                        <m:e>
                          <m:r>
                            <a:rPr lang="es-EC" i="1"/>
                            <m:t>−</m:t>
                          </m:r>
                          <m:sSub>
                            <m:sSubPr>
                              <m:ctrlPr>
                                <a:rPr lang="es-EC" i="1"/>
                              </m:ctrlPr>
                            </m:sSubPr>
                            <m:e>
                              <m:r>
                                <a:rPr lang="es-EC" i="1"/>
                                <m:t>𝑧</m:t>
                              </m:r>
                            </m:e>
                            <m:sub>
                              <m:r>
                                <a:rPr lang="es-EC" i="1"/>
                                <m:t>1</m:t>
                              </m:r>
                            </m:sub>
                          </m:sSub>
                          <m:r>
                            <a:rPr lang="es-EC" i="1"/>
                            <m:t>−</m:t>
                          </m:r>
                          <m:sSub>
                            <m:sSubPr>
                              <m:ctrlPr>
                                <a:rPr lang="es-EC" i="1"/>
                              </m:ctrlPr>
                            </m:sSubPr>
                            <m:e>
                              <m:r>
                                <a:rPr lang="es-EC" i="1"/>
                                <m:t>𝑧</m:t>
                              </m:r>
                            </m:e>
                            <m:sub>
                              <m:r>
                                <a:rPr lang="es-EC" i="1"/>
                                <m:t>2</m:t>
                              </m:r>
                            </m:sub>
                          </m:sSub>
                        </m:e>
                      </m:d>
                      <m:r>
                        <a:rPr lang="es-EC" i="1"/>
                        <m:t>𝑧</m:t>
                      </m:r>
                      <m:r>
                        <a:rPr lang="es-EC" i="1"/>
                        <m:t>+</m:t>
                      </m:r>
                      <m:sSub>
                        <m:sSubPr>
                          <m:ctrlPr>
                            <a:rPr lang="es-EC" i="1"/>
                          </m:ctrlPr>
                        </m:sSubPr>
                        <m:e>
                          <m:r>
                            <a:rPr lang="es-EC" i="1"/>
                            <m:t>𝑧</m:t>
                          </m:r>
                        </m:e>
                        <m:sub>
                          <m:r>
                            <a:rPr lang="es-EC" i="1"/>
                            <m:t>1</m:t>
                          </m:r>
                        </m:sub>
                      </m:sSub>
                      <m:sSub>
                        <m:sSubPr>
                          <m:ctrlPr>
                            <a:rPr lang="es-EC" i="1"/>
                          </m:ctrlPr>
                        </m:sSubPr>
                        <m:e>
                          <m:r>
                            <a:rPr lang="es-EC" i="1"/>
                            <m:t>𝑧</m:t>
                          </m:r>
                        </m:e>
                        <m:sub>
                          <m:r>
                            <a:rPr lang="es-EC" i="1"/>
                            <m:t>2</m:t>
                          </m:r>
                        </m:sub>
                      </m:sSub>
                    </m:oMath>
                  </m:oMathPara>
                </a14:m>
                <a:endParaRPr lang="es-EC" dirty="0"/>
              </a:p>
            </p:txBody>
          </p:sp>
        </mc:Choice>
        <mc:Fallback>
          <p:sp>
            <p:nvSpPr>
              <p:cNvPr id="11" name="10 Rectángulo"/>
              <p:cNvSpPr>
                <a:spLocks noRot="1" noChangeAspect="1" noMove="1" noResize="1" noEditPoints="1" noAdjustHandles="1" noChangeArrowheads="1" noChangeShapeType="1" noTextEdit="1"/>
              </p:cNvSpPr>
              <p:nvPr/>
            </p:nvSpPr>
            <p:spPr>
              <a:xfrm>
                <a:off x="1125896" y="3790950"/>
                <a:ext cx="2901627" cy="328423"/>
              </a:xfrm>
              <a:prstGeom prst="rect">
                <a:avLst/>
              </a:prstGeom>
              <a:blipFill rotWithShape="1">
                <a:blip r:embed="rId6"/>
                <a:stretch>
                  <a:fillRect/>
                </a:stretch>
              </a:blipFill>
            </p:spPr>
            <p:txBody>
              <a:bodyPr/>
              <a:lstStyle/>
              <a:p>
                <a:r>
                  <a:rPr lang="es-EC">
                    <a:noFill/>
                  </a:rPr>
                  <a:t> </a:t>
                </a:r>
              </a:p>
            </p:txBody>
          </p:sp>
        </mc:Fallback>
      </mc:AlternateContent>
      <p:sp>
        <p:nvSpPr>
          <p:cNvPr id="24" name="23 Flecha derecha"/>
          <p:cNvSpPr/>
          <p:nvPr/>
        </p:nvSpPr>
        <p:spPr>
          <a:xfrm>
            <a:off x="4800600" y="3486150"/>
            <a:ext cx="609600" cy="469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5638800" y="3333750"/>
            <a:ext cx="2791692" cy="707886"/>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Ecuaciones Características</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145873313"/>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29</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3" name="22 CuadroTexto"/>
          <p:cNvSpPr txBox="1"/>
          <p:nvPr/>
        </p:nvSpPr>
        <p:spPr>
          <a:xfrm>
            <a:off x="762000" y="686577"/>
            <a:ext cx="279169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Cálculo de Controlador</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6 Rectángulo"/>
              <p:cNvSpPr/>
              <p:nvPr/>
            </p:nvSpPr>
            <p:spPr>
              <a:xfrm>
                <a:off x="76200" y="1277318"/>
                <a:ext cx="4380302" cy="5637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𝐾</m:t>
                          </m:r>
                        </m:e>
                        <m:sub>
                          <m:r>
                            <a:rPr lang="es-EC" i="1"/>
                            <m:t>1</m:t>
                          </m:r>
                        </m:sub>
                      </m:sSub>
                      <m:r>
                        <a:rPr lang="es-EC" i="1"/>
                        <m:t>=</m:t>
                      </m:r>
                      <m:f>
                        <m:fPr>
                          <m:ctrlPr>
                            <a:rPr lang="es-EC" i="1"/>
                          </m:ctrlPr>
                        </m:fPr>
                        <m:num>
                          <m:r>
                            <a:rPr lang="es-EC" i="1"/>
                            <m:t>1−</m:t>
                          </m:r>
                          <m:sSub>
                            <m:sSubPr>
                              <m:ctrlPr>
                                <a:rPr lang="es-EC" i="1"/>
                              </m:ctrlPr>
                            </m:sSubPr>
                            <m:e>
                              <m:r>
                                <a:rPr lang="es-EC" i="1"/>
                                <m:t>𝑧</m:t>
                              </m:r>
                            </m:e>
                            <m:sub>
                              <m:r>
                                <a:rPr lang="es-EC" i="1"/>
                                <m:t>1</m:t>
                              </m:r>
                            </m:sub>
                          </m:sSub>
                          <m:r>
                            <a:rPr lang="es-EC" i="1"/>
                            <m:t>−</m:t>
                          </m:r>
                          <m:sSub>
                            <m:sSubPr>
                              <m:ctrlPr>
                                <a:rPr lang="es-EC" i="1"/>
                              </m:ctrlPr>
                            </m:sSubPr>
                            <m:e>
                              <m:r>
                                <a:rPr lang="es-EC" i="1"/>
                                <m:t>𝑧</m:t>
                              </m:r>
                            </m:e>
                            <m:sub>
                              <m:r>
                                <a:rPr lang="es-EC" i="1"/>
                                <m:t>2</m:t>
                              </m:r>
                            </m:sub>
                          </m:sSub>
                          <m:r>
                            <a:rPr lang="es-EC" i="1"/>
                            <m:t>−</m:t>
                          </m:r>
                          <m:sSub>
                            <m:sSubPr>
                              <m:ctrlPr>
                                <a:rPr lang="es-EC" i="1"/>
                              </m:ctrlPr>
                            </m:sSubPr>
                            <m:e>
                              <m:r>
                                <a:rPr lang="es-EC" i="1"/>
                                <m:t>𝑎</m:t>
                              </m:r>
                            </m:e>
                            <m:sub>
                              <m:r>
                                <a:rPr lang="es-EC" i="1"/>
                                <m:t>1</m:t>
                              </m:r>
                            </m:sub>
                          </m:sSub>
                        </m:num>
                        <m:den>
                          <m:sSub>
                            <m:sSubPr>
                              <m:ctrlPr>
                                <a:rPr lang="es-EC" i="1"/>
                              </m:ctrlPr>
                            </m:sSubPr>
                            <m:e>
                              <m:r>
                                <a:rPr lang="es-EC" i="1"/>
                                <m:t>𝑏</m:t>
                              </m:r>
                            </m:e>
                            <m:sub>
                              <m:r>
                                <a:rPr lang="es-EC" i="1"/>
                                <m:t>1</m:t>
                              </m:r>
                            </m:sub>
                          </m:sSub>
                        </m:den>
                      </m:f>
                      <m:r>
                        <a:rPr lang="es-EC" i="1"/>
                        <m:t>           ↔        </m:t>
                      </m:r>
                      <m:sSub>
                        <m:sSubPr>
                          <m:ctrlPr>
                            <a:rPr lang="es-EC" i="1"/>
                          </m:ctrlPr>
                        </m:sSubPr>
                        <m:e>
                          <m:r>
                            <a:rPr lang="es-EC" i="1"/>
                            <m:t>𝐾</m:t>
                          </m:r>
                        </m:e>
                        <m:sub>
                          <m:r>
                            <a:rPr lang="es-EC" i="1"/>
                            <m:t>2</m:t>
                          </m:r>
                        </m:sub>
                      </m:sSub>
                      <m:r>
                        <a:rPr lang="es-EC" i="1"/>
                        <m:t>=</m:t>
                      </m:r>
                      <m:f>
                        <m:fPr>
                          <m:ctrlPr>
                            <a:rPr lang="es-EC" i="1"/>
                          </m:ctrlPr>
                        </m:fPr>
                        <m:num>
                          <m:sSub>
                            <m:sSubPr>
                              <m:ctrlPr>
                                <a:rPr lang="es-EC" i="1"/>
                              </m:ctrlPr>
                            </m:sSubPr>
                            <m:e>
                              <m:r>
                                <a:rPr lang="es-EC" i="1"/>
                                <m:t>𝑧</m:t>
                              </m:r>
                            </m:e>
                            <m:sub>
                              <m:r>
                                <a:rPr lang="es-EC" i="1"/>
                                <m:t>1</m:t>
                              </m:r>
                            </m:sub>
                          </m:sSub>
                          <m:sSub>
                            <m:sSubPr>
                              <m:ctrlPr>
                                <a:rPr lang="es-EC" i="1"/>
                              </m:ctrlPr>
                            </m:sSubPr>
                            <m:e>
                              <m:r>
                                <a:rPr lang="es-EC" i="1"/>
                                <m:t>𝑧</m:t>
                              </m:r>
                            </m:e>
                            <m:sub>
                              <m:r>
                                <a:rPr lang="es-EC" i="1"/>
                                <m:t>2</m:t>
                              </m:r>
                            </m:sub>
                          </m:sSub>
                          <m:r>
                            <a:rPr lang="es-EC" i="1"/>
                            <m:t>+</m:t>
                          </m:r>
                          <m:sSub>
                            <m:sSubPr>
                              <m:ctrlPr>
                                <a:rPr lang="es-EC" i="1"/>
                              </m:ctrlPr>
                            </m:sSubPr>
                            <m:e>
                              <m:r>
                                <a:rPr lang="es-EC" i="1"/>
                                <m:t>𝑎</m:t>
                              </m:r>
                            </m:e>
                            <m:sub>
                              <m:r>
                                <a:rPr lang="es-EC" i="1"/>
                                <m:t>1</m:t>
                              </m:r>
                            </m:sub>
                          </m:sSub>
                        </m:num>
                        <m:den>
                          <m:sSub>
                            <m:sSubPr>
                              <m:ctrlPr>
                                <a:rPr lang="es-EC" i="1"/>
                              </m:ctrlPr>
                            </m:sSubPr>
                            <m:e>
                              <m:r>
                                <a:rPr lang="es-EC" i="1"/>
                                <m:t>𝑏</m:t>
                              </m:r>
                            </m:e>
                            <m:sub>
                              <m:r>
                                <a:rPr lang="es-EC" i="1"/>
                                <m:t>1</m:t>
                              </m:r>
                            </m:sub>
                          </m:sSub>
                        </m:den>
                      </m:f>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76200" y="1277318"/>
                <a:ext cx="4380302" cy="563744"/>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250913" y="3447973"/>
                <a:ext cx="3813865" cy="6256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m:t>
                      </m:r>
                      <m:r>
                        <a:rPr lang="es-EC" i="1"/>
                        <m:t>𝑀𝑃</m:t>
                      </m:r>
                      <m:r>
                        <a:rPr lang="es-EC" i="1"/>
                        <m:t>=100∗</m:t>
                      </m:r>
                      <m:sSup>
                        <m:sSupPr>
                          <m:ctrlPr>
                            <a:rPr lang="es-EC" i="1"/>
                          </m:ctrlPr>
                        </m:sSupPr>
                        <m:e>
                          <m:r>
                            <a:rPr lang="es-EC" i="1"/>
                            <m:t>𝑒</m:t>
                          </m:r>
                        </m:e>
                        <m:sup>
                          <m:r>
                            <a:rPr lang="es-EC" i="1"/>
                            <m:t>−</m:t>
                          </m:r>
                          <m:f>
                            <m:fPr>
                              <m:ctrlPr>
                                <a:rPr lang="es-EC" i="1"/>
                              </m:ctrlPr>
                            </m:fPr>
                            <m:num>
                              <m:r>
                                <a:rPr lang="es-EC" i="1"/>
                                <m:t>𝜋𝜀</m:t>
                              </m:r>
                            </m:num>
                            <m:den>
                              <m:rad>
                                <m:radPr>
                                  <m:ctrlPr>
                                    <a:rPr lang="es-EC" i="1"/>
                                  </m:ctrlPr>
                                </m:radPr>
                                <m:deg>
                                  <m:r>
                                    <a:rPr lang="es-EC" i="1"/>
                                    <m:t>2</m:t>
                                  </m:r>
                                </m:deg>
                                <m:e>
                                  <m:r>
                                    <a:rPr lang="es-EC" i="1"/>
                                    <m:t>1−</m:t>
                                  </m:r>
                                  <m:sSup>
                                    <m:sSupPr>
                                      <m:ctrlPr>
                                        <a:rPr lang="es-EC" i="1"/>
                                      </m:ctrlPr>
                                    </m:sSupPr>
                                    <m:e>
                                      <m:r>
                                        <a:rPr lang="es-EC" i="1"/>
                                        <m:t>𝜀</m:t>
                                      </m:r>
                                    </m:e>
                                    <m:sup>
                                      <m:r>
                                        <a:rPr lang="es-EC" i="1"/>
                                        <m:t>2</m:t>
                                      </m:r>
                                    </m:sup>
                                  </m:sSup>
                                </m:e>
                              </m:rad>
                            </m:den>
                          </m:f>
                        </m:sup>
                      </m:sSup>
                      <m:r>
                        <a:rPr lang="es-EC" i="1"/>
                        <m:t>                    </m:t>
                      </m:r>
                      <m:sSub>
                        <m:sSubPr>
                          <m:ctrlPr>
                            <a:rPr lang="es-EC" i="1"/>
                          </m:ctrlPr>
                        </m:sSubPr>
                        <m:e>
                          <m:r>
                            <a:rPr lang="es-EC" i="1"/>
                            <m:t>𝑡</m:t>
                          </m:r>
                        </m:e>
                        <m:sub>
                          <m:r>
                            <a:rPr lang="es-EC" i="1"/>
                            <m:t>𝑠</m:t>
                          </m:r>
                        </m:sub>
                      </m:sSub>
                      <m:r>
                        <a:rPr lang="es-EC" i="1"/>
                        <m:t>=</m:t>
                      </m:r>
                      <m:f>
                        <m:fPr>
                          <m:ctrlPr>
                            <a:rPr lang="es-EC" i="1"/>
                          </m:ctrlPr>
                        </m:fPr>
                        <m:num>
                          <m:r>
                            <a:rPr lang="es-EC" i="1"/>
                            <m:t>4</m:t>
                          </m:r>
                        </m:num>
                        <m:den>
                          <m:r>
                            <a:rPr lang="es-EC" i="1"/>
                            <m:t>𝜀</m:t>
                          </m:r>
                          <m:r>
                            <a:rPr lang="es-EC" i="1"/>
                            <m:t>∗</m:t>
                          </m:r>
                          <m:sSub>
                            <m:sSubPr>
                              <m:ctrlPr>
                                <a:rPr lang="es-EC" i="1"/>
                              </m:ctrlPr>
                            </m:sSubPr>
                            <m:e>
                              <m:r>
                                <a:rPr lang="es-EC" i="1"/>
                                <m:t>𝜔</m:t>
                              </m:r>
                            </m:e>
                            <m:sub>
                              <m:r>
                                <a:rPr lang="es-EC" i="1"/>
                                <m:t>𝑛</m:t>
                              </m:r>
                            </m:sub>
                          </m:sSub>
                        </m:den>
                      </m:f>
                    </m:oMath>
                  </m:oMathPara>
                </a14:m>
                <a:endParaRPr lang="es-EC" dirty="0"/>
              </a:p>
            </p:txBody>
          </p:sp>
        </mc:Choice>
        <mc:Fallback>
          <p:sp>
            <p:nvSpPr>
              <p:cNvPr id="10" name="9 Rectángulo"/>
              <p:cNvSpPr>
                <a:spLocks noRot="1" noChangeAspect="1" noMove="1" noResize="1" noEditPoints="1" noAdjustHandles="1" noChangeArrowheads="1" noChangeShapeType="1" noTextEdit="1"/>
              </p:cNvSpPr>
              <p:nvPr/>
            </p:nvSpPr>
            <p:spPr>
              <a:xfrm>
                <a:off x="250913" y="3447973"/>
                <a:ext cx="3813865" cy="62562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3" name="12 Rectángulo"/>
              <p:cNvSpPr/>
              <p:nvPr/>
            </p:nvSpPr>
            <p:spPr>
              <a:xfrm>
                <a:off x="768825" y="2877518"/>
                <a:ext cx="2995051" cy="4440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𝑠</m:t>
                          </m:r>
                        </m:e>
                        <m:sub>
                          <m:r>
                            <a:rPr lang="es-EC" i="1"/>
                            <m:t>1,2</m:t>
                          </m:r>
                        </m:sub>
                      </m:sSub>
                      <m:r>
                        <a:rPr lang="es-EC" i="1"/>
                        <m:t>=−</m:t>
                      </m:r>
                      <m:r>
                        <a:rPr lang="es-EC" i="1"/>
                        <m:t>𝜀</m:t>
                      </m:r>
                      <m:r>
                        <a:rPr lang="es-EC" i="1"/>
                        <m:t>∗</m:t>
                      </m:r>
                      <m:sSub>
                        <m:sSubPr>
                          <m:ctrlPr>
                            <a:rPr lang="es-EC" i="1"/>
                          </m:ctrlPr>
                        </m:sSubPr>
                        <m:e>
                          <m:r>
                            <a:rPr lang="es-EC" i="1"/>
                            <m:t>𝜔</m:t>
                          </m:r>
                        </m:e>
                        <m:sub>
                          <m:r>
                            <a:rPr lang="es-EC" i="1"/>
                            <m:t>𝑛</m:t>
                          </m:r>
                        </m:sub>
                      </m:sSub>
                      <m:r>
                        <a:rPr lang="es-EC" i="1"/>
                        <m:t>±</m:t>
                      </m:r>
                      <m:r>
                        <a:rPr lang="es-EC" i="1"/>
                        <m:t>𝑗</m:t>
                      </m:r>
                      <m:d>
                        <m:dPr>
                          <m:ctrlPr>
                            <a:rPr lang="es-EC" i="1"/>
                          </m:ctrlPr>
                        </m:dPr>
                        <m:e>
                          <m:sSub>
                            <m:sSubPr>
                              <m:ctrlPr>
                                <a:rPr lang="es-EC" i="1"/>
                              </m:ctrlPr>
                            </m:sSubPr>
                            <m:e>
                              <m:r>
                                <a:rPr lang="es-EC" i="1"/>
                                <m:t>𝜔</m:t>
                              </m:r>
                            </m:e>
                            <m:sub>
                              <m:r>
                                <a:rPr lang="es-EC" i="1"/>
                                <m:t>𝑛</m:t>
                              </m:r>
                            </m:sub>
                          </m:sSub>
                          <m:r>
                            <a:rPr lang="es-EC" i="1"/>
                            <m:t>∗</m:t>
                          </m:r>
                          <m:rad>
                            <m:radPr>
                              <m:ctrlPr>
                                <a:rPr lang="es-EC" i="1"/>
                              </m:ctrlPr>
                            </m:radPr>
                            <m:deg>
                              <m:r>
                                <a:rPr lang="es-EC" i="1"/>
                                <m:t>2</m:t>
                              </m:r>
                            </m:deg>
                            <m:e>
                              <m:r>
                                <a:rPr lang="es-EC" i="1"/>
                                <m:t>1−</m:t>
                              </m:r>
                              <m:sSup>
                                <m:sSupPr>
                                  <m:ctrlPr>
                                    <a:rPr lang="es-EC" i="1"/>
                                  </m:ctrlPr>
                                </m:sSupPr>
                                <m:e>
                                  <m:r>
                                    <a:rPr lang="es-EC" i="1"/>
                                    <m:t>𝜀</m:t>
                                  </m:r>
                                </m:e>
                                <m:sup>
                                  <m:r>
                                    <a:rPr lang="es-EC" i="1"/>
                                    <m:t>2</m:t>
                                  </m:r>
                                </m:sup>
                              </m:sSup>
                            </m:e>
                          </m:rad>
                        </m:e>
                      </m:d>
                    </m:oMath>
                  </m:oMathPara>
                </a14:m>
                <a:endParaRPr lang="es-EC" dirty="0"/>
              </a:p>
            </p:txBody>
          </p:sp>
        </mc:Choice>
        <mc:Fallback>
          <p:sp>
            <p:nvSpPr>
              <p:cNvPr id="13" name="12 Rectángulo"/>
              <p:cNvSpPr>
                <a:spLocks noRot="1" noChangeAspect="1" noMove="1" noResize="1" noEditPoints="1" noAdjustHandles="1" noChangeArrowheads="1" noChangeShapeType="1" noTextEdit="1"/>
              </p:cNvSpPr>
              <p:nvPr/>
            </p:nvSpPr>
            <p:spPr>
              <a:xfrm>
                <a:off x="768825" y="2877518"/>
                <a:ext cx="2995051" cy="444032"/>
              </a:xfrm>
              <a:prstGeom prst="rect">
                <a:avLst/>
              </a:prstGeom>
              <a:blipFill rotWithShape="1">
                <a:blip r:embed="rId4"/>
                <a:stretch>
                  <a:fillRect/>
                </a:stretch>
              </a:blipFill>
            </p:spPr>
            <p:txBody>
              <a:bodyPr/>
              <a:lstStyle/>
              <a:p>
                <a:r>
                  <a:rPr lang="es-EC">
                    <a:noFill/>
                  </a:rPr>
                  <a:t> </a:t>
                </a:r>
              </a:p>
            </p:txBody>
          </p:sp>
        </mc:Fallback>
      </mc:AlternateContent>
      <p:sp>
        <p:nvSpPr>
          <p:cNvPr id="20" name="19 CuadroTexto"/>
          <p:cNvSpPr txBox="1"/>
          <p:nvPr/>
        </p:nvSpPr>
        <p:spPr>
          <a:xfrm>
            <a:off x="228600" y="2315573"/>
            <a:ext cx="3999302"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Formulas Auxiliares para Cálculo</a:t>
            </a:r>
            <a:endParaRPr lang="es-EC" sz="2000" b="1" dirty="0">
              <a:latin typeface="Times New Roman" pitchFamily="18" charset="0"/>
              <a:cs typeface="Times New Roman" pitchFamily="18" charset="0"/>
            </a:endParaRPr>
          </a:p>
        </p:txBody>
      </p:sp>
      <p:sp>
        <p:nvSpPr>
          <p:cNvPr id="21" name="Cuadro de texto 2"/>
          <p:cNvSpPr txBox="1">
            <a:spLocks noChangeArrowheads="1"/>
          </p:cNvSpPr>
          <p:nvPr/>
        </p:nvSpPr>
        <p:spPr bwMode="auto">
          <a:xfrm>
            <a:off x="4648200" y="571500"/>
            <a:ext cx="3733800" cy="3752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s-EC" sz="1000" dirty="0">
                <a:solidFill>
                  <a:srgbClr val="228B22"/>
                </a:solidFill>
                <a:effectLst/>
                <a:latin typeface="Courier New"/>
                <a:ea typeface="Calibri"/>
                <a:cs typeface="Times New Roman"/>
              </a:rPr>
              <a:t>% Cálculo de Parámetros del Controlador</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Para Secciones 1 y 2 del Sistema</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Tiempo de muestreo y Planta</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T = 0.01;</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Gs = </a:t>
            </a:r>
            <a:r>
              <a:rPr lang="es-EC" sz="1000" dirty="0" err="1">
                <a:solidFill>
                  <a:srgbClr val="000000"/>
                </a:solidFill>
                <a:effectLst/>
                <a:latin typeface="Courier New"/>
                <a:ea typeface="Calibri"/>
                <a:cs typeface="Times New Roman"/>
              </a:rPr>
              <a:t>tf</a:t>
            </a:r>
            <a:r>
              <a:rPr lang="es-EC" sz="1000" dirty="0">
                <a:solidFill>
                  <a:srgbClr val="000000"/>
                </a:solidFill>
                <a:effectLst/>
                <a:latin typeface="Courier New"/>
                <a:ea typeface="Calibri"/>
                <a:cs typeface="Times New Roman"/>
              </a:rPr>
              <a:t>(3.439,[0.0243 1]);</a:t>
            </a:r>
            <a:endParaRPr lang="es-EC" sz="1100" dirty="0">
              <a:effectLst/>
              <a:latin typeface="Calibri"/>
              <a:ea typeface="Calibri"/>
              <a:cs typeface="Times New Roman"/>
            </a:endParaRPr>
          </a:p>
          <a:p>
            <a:pPr>
              <a:lnSpc>
                <a:spcPct val="115000"/>
              </a:lnSpc>
              <a:spcAft>
                <a:spcPts val="0"/>
              </a:spcAft>
            </a:pPr>
            <a:r>
              <a:rPr lang="es-EC" sz="1000" dirty="0" err="1">
                <a:solidFill>
                  <a:srgbClr val="000000"/>
                </a:solidFill>
                <a:effectLst/>
                <a:latin typeface="Courier New"/>
                <a:ea typeface="Calibri"/>
                <a:cs typeface="Times New Roman"/>
              </a:rPr>
              <a:t>Gz</a:t>
            </a:r>
            <a:r>
              <a:rPr lang="es-EC" sz="1000" dirty="0">
                <a:solidFill>
                  <a:srgbClr val="000000"/>
                </a:solidFill>
                <a:effectLst/>
                <a:latin typeface="Courier New"/>
                <a:ea typeface="Calibri"/>
                <a:cs typeface="Times New Roman"/>
              </a:rPr>
              <a:t> = c2d(</a:t>
            </a:r>
            <a:r>
              <a:rPr lang="es-EC" sz="1000" dirty="0" err="1">
                <a:solidFill>
                  <a:srgbClr val="000000"/>
                </a:solidFill>
                <a:effectLst/>
                <a:latin typeface="Courier New"/>
                <a:ea typeface="Calibri"/>
                <a:cs typeface="Times New Roman"/>
              </a:rPr>
              <a:t>Gs,T</a:t>
            </a:r>
            <a:r>
              <a:rPr lang="es-EC" sz="1000" dirty="0">
                <a:solidFill>
                  <a:srgbClr val="000000"/>
                </a:solidFill>
                <a:effectLst/>
                <a:latin typeface="Courier New"/>
                <a:ea typeface="Calibri"/>
                <a:cs typeface="Times New Roman"/>
              </a:rPr>
              <a:t>);</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a:t>
            </a:r>
            <a:r>
              <a:rPr lang="es-EC" sz="1000" dirty="0" err="1">
                <a:solidFill>
                  <a:srgbClr val="228B22"/>
                </a:solidFill>
                <a:effectLst/>
                <a:latin typeface="Courier New"/>
                <a:ea typeface="Calibri"/>
                <a:cs typeface="Times New Roman"/>
              </a:rPr>
              <a:t>Parametros</a:t>
            </a:r>
            <a:r>
              <a:rPr lang="es-EC" sz="1000" dirty="0">
                <a:solidFill>
                  <a:srgbClr val="228B22"/>
                </a:solidFill>
                <a:effectLst/>
                <a:latin typeface="Courier New"/>
                <a:ea typeface="Calibri"/>
                <a:cs typeface="Times New Roman"/>
              </a:rPr>
              <a:t> de desempeño</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MP = 1;</a:t>
            </a:r>
            <a:endParaRPr lang="es-EC" sz="1100" dirty="0">
              <a:effectLst/>
              <a:latin typeface="Calibri"/>
              <a:ea typeface="Calibri"/>
              <a:cs typeface="Times New Roman"/>
            </a:endParaRPr>
          </a:p>
          <a:p>
            <a:pPr>
              <a:lnSpc>
                <a:spcPct val="115000"/>
              </a:lnSpc>
              <a:spcAft>
                <a:spcPts val="0"/>
              </a:spcAft>
            </a:pPr>
            <a:r>
              <a:rPr lang="es-EC" sz="1000" dirty="0" err="1">
                <a:solidFill>
                  <a:srgbClr val="000000"/>
                </a:solidFill>
                <a:effectLst/>
                <a:latin typeface="Courier New"/>
                <a:ea typeface="Calibri"/>
                <a:cs typeface="Times New Roman"/>
              </a:rPr>
              <a:t>ts</a:t>
            </a:r>
            <a:r>
              <a:rPr lang="es-EC" sz="1000" dirty="0">
                <a:solidFill>
                  <a:srgbClr val="000000"/>
                </a:solidFill>
                <a:effectLst/>
                <a:latin typeface="Courier New"/>
                <a:ea typeface="Calibri"/>
                <a:cs typeface="Times New Roman"/>
              </a:rPr>
              <a:t> = 0.25;</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xi = </a:t>
            </a:r>
            <a:r>
              <a:rPr lang="es-EC" sz="1000" dirty="0" err="1">
                <a:solidFill>
                  <a:srgbClr val="000000"/>
                </a:solidFill>
                <a:effectLst/>
                <a:latin typeface="Courier New"/>
                <a:ea typeface="Calibri"/>
                <a:cs typeface="Times New Roman"/>
              </a:rPr>
              <a:t>sqrt</a:t>
            </a:r>
            <a:r>
              <a:rPr lang="es-EC" sz="1000" dirty="0">
                <a:solidFill>
                  <a:srgbClr val="000000"/>
                </a:solidFill>
                <a:effectLst/>
                <a:latin typeface="Courier New"/>
                <a:ea typeface="Calibri"/>
                <a:cs typeface="Times New Roman"/>
              </a:rPr>
              <a:t>(1/((pi^2/(log(MP/100))^2)+1));</a:t>
            </a:r>
            <a:endParaRPr lang="es-EC" sz="1100" dirty="0">
              <a:effectLst/>
              <a:latin typeface="Calibri"/>
              <a:ea typeface="Calibri"/>
              <a:cs typeface="Times New Roman"/>
            </a:endParaRPr>
          </a:p>
          <a:p>
            <a:pPr>
              <a:lnSpc>
                <a:spcPct val="115000"/>
              </a:lnSpc>
              <a:spcAft>
                <a:spcPts val="0"/>
              </a:spcAft>
            </a:pPr>
            <a:r>
              <a:rPr lang="es-EC" sz="1000" dirty="0" err="1">
                <a:solidFill>
                  <a:srgbClr val="000000"/>
                </a:solidFill>
                <a:effectLst/>
                <a:latin typeface="Courier New"/>
                <a:ea typeface="Calibri"/>
                <a:cs typeface="Times New Roman"/>
              </a:rPr>
              <a:t>Wn</a:t>
            </a:r>
            <a:r>
              <a:rPr lang="es-EC" sz="1000" dirty="0">
                <a:solidFill>
                  <a:srgbClr val="000000"/>
                </a:solidFill>
                <a:effectLst/>
                <a:latin typeface="Courier New"/>
                <a:ea typeface="Calibri"/>
                <a:cs typeface="Times New Roman"/>
              </a:rPr>
              <a:t> = 4/(</a:t>
            </a:r>
            <a:r>
              <a:rPr lang="es-EC" sz="1000" dirty="0" err="1">
                <a:solidFill>
                  <a:srgbClr val="000000"/>
                </a:solidFill>
                <a:effectLst/>
                <a:latin typeface="Courier New"/>
                <a:ea typeface="Calibri"/>
                <a:cs typeface="Times New Roman"/>
              </a:rPr>
              <a:t>ts</a:t>
            </a:r>
            <a:r>
              <a:rPr lang="es-EC" sz="1000" dirty="0">
                <a:solidFill>
                  <a:srgbClr val="000000"/>
                </a:solidFill>
                <a:effectLst/>
                <a:latin typeface="Courier New"/>
                <a:ea typeface="Calibri"/>
                <a:cs typeface="Times New Roman"/>
              </a:rPr>
              <a:t>*xi);</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Calculo de </a:t>
            </a:r>
            <a:r>
              <a:rPr lang="es-EC" sz="1000" dirty="0" err="1">
                <a:solidFill>
                  <a:srgbClr val="228B22"/>
                </a:solidFill>
                <a:effectLst/>
                <a:latin typeface="Courier New"/>
                <a:ea typeface="Calibri"/>
                <a:cs typeface="Times New Roman"/>
              </a:rPr>
              <a:t>raices</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s1 = -xi*</a:t>
            </a:r>
            <a:r>
              <a:rPr lang="es-EC" sz="1000" dirty="0" err="1">
                <a:solidFill>
                  <a:srgbClr val="000000"/>
                </a:solidFill>
                <a:effectLst/>
                <a:latin typeface="Courier New"/>
                <a:ea typeface="Calibri"/>
                <a:cs typeface="Times New Roman"/>
              </a:rPr>
              <a:t>Wn</a:t>
            </a:r>
            <a:r>
              <a:rPr lang="es-EC" sz="1000" dirty="0">
                <a:solidFill>
                  <a:srgbClr val="000000"/>
                </a:solidFill>
                <a:effectLst/>
                <a:latin typeface="Courier New"/>
                <a:ea typeface="Calibri"/>
                <a:cs typeface="Times New Roman"/>
              </a:rPr>
              <a:t> + 1i*</a:t>
            </a:r>
            <a:r>
              <a:rPr lang="es-EC" sz="1000" dirty="0" err="1">
                <a:solidFill>
                  <a:srgbClr val="000000"/>
                </a:solidFill>
                <a:effectLst/>
                <a:latin typeface="Courier New"/>
                <a:ea typeface="Calibri"/>
                <a:cs typeface="Times New Roman"/>
              </a:rPr>
              <a:t>Wn</a:t>
            </a:r>
            <a:r>
              <a:rPr lang="es-EC" sz="1000" dirty="0">
                <a:solidFill>
                  <a:srgbClr val="000000"/>
                </a:solidFill>
                <a:effectLst/>
                <a:latin typeface="Courier New"/>
                <a:ea typeface="Calibri"/>
                <a:cs typeface="Times New Roman"/>
              </a:rPr>
              <a:t>*</a:t>
            </a:r>
            <a:r>
              <a:rPr lang="es-EC" sz="1000" dirty="0" err="1">
                <a:solidFill>
                  <a:srgbClr val="000000"/>
                </a:solidFill>
                <a:effectLst/>
                <a:latin typeface="Courier New"/>
                <a:ea typeface="Calibri"/>
                <a:cs typeface="Times New Roman"/>
              </a:rPr>
              <a:t>sqrt</a:t>
            </a:r>
            <a:r>
              <a:rPr lang="es-EC" sz="1000" dirty="0">
                <a:solidFill>
                  <a:srgbClr val="000000"/>
                </a:solidFill>
                <a:effectLst/>
                <a:latin typeface="Courier New"/>
                <a:ea typeface="Calibri"/>
                <a:cs typeface="Times New Roman"/>
              </a:rPr>
              <a:t>(1-xi^2);</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s2 = -xi*</a:t>
            </a:r>
            <a:r>
              <a:rPr lang="es-EC" sz="1000" dirty="0" err="1">
                <a:solidFill>
                  <a:srgbClr val="000000"/>
                </a:solidFill>
                <a:effectLst/>
                <a:latin typeface="Courier New"/>
                <a:ea typeface="Calibri"/>
                <a:cs typeface="Times New Roman"/>
              </a:rPr>
              <a:t>Wn</a:t>
            </a:r>
            <a:r>
              <a:rPr lang="es-EC" sz="1000" dirty="0">
                <a:solidFill>
                  <a:srgbClr val="000000"/>
                </a:solidFill>
                <a:effectLst/>
                <a:latin typeface="Courier New"/>
                <a:ea typeface="Calibri"/>
                <a:cs typeface="Times New Roman"/>
              </a:rPr>
              <a:t> - 1i*</a:t>
            </a:r>
            <a:r>
              <a:rPr lang="es-EC" sz="1000" dirty="0" err="1">
                <a:solidFill>
                  <a:srgbClr val="000000"/>
                </a:solidFill>
                <a:effectLst/>
                <a:latin typeface="Courier New"/>
                <a:ea typeface="Calibri"/>
                <a:cs typeface="Times New Roman"/>
              </a:rPr>
              <a:t>Wn</a:t>
            </a:r>
            <a:r>
              <a:rPr lang="es-EC" sz="1000" dirty="0">
                <a:solidFill>
                  <a:srgbClr val="000000"/>
                </a:solidFill>
                <a:effectLst/>
                <a:latin typeface="Courier New"/>
                <a:ea typeface="Calibri"/>
                <a:cs typeface="Times New Roman"/>
              </a:rPr>
              <a:t>*</a:t>
            </a:r>
            <a:r>
              <a:rPr lang="es-EC" sz="1000" dirty="0" err="1">
                <a:solidFill>
                  <a:srgbClr val="000000"/>
                </a:solidFill>
                <a:effectLst/>
                <a:latin typeface="Courier New"/>
                <a:ea typeface="Calibri"/>
                <a:cs typeface="Times New Roman"/>
              </a:rPr>
              <a:t>sqrt</a:t>
            </a:r>
            <a:r>
              <a:rPr lang="es-EC" sz="1000" dirty="0">
                <a:solidFill>
                  <a:srgbClr val="000000"/>
                </a:solidFill>
                <a:effectLst/>
                <a:latin typeface="Courier New"/>
                <a:ea typeface="Calibri"/>
                <a:cs typeface="Times New Roman"/>
              </a:rPr>
              <a:t>(1-xi^2);</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Polos digitales</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z1 = </a:t>
            </a:r>
            <a:r>
              <a:rPr lang="es-EC" sz="1000" dirty="0" err="1">
                <a:solidFill>
                  <a:srgbClr val="000000"/>
                </a:solidFill>
                <a:effectLst/>
                <a:latin typeface="Courier New"/>
                <a:ea typeface="Calibri"/>
                <a:cs typeface="Times New Roman"/>
              </a:rPr>
              <a:t>exp</a:t>
            </a:r>
            <a:r>
              <a:rPr lang="es-EC" sz="1000" dirty="0">
                <a:solidFill>
                  <a:srgbClr val="000000"/>
                </a:solidFill>
                <a:effectLst/>
                <a:latin typeface="Courier New"/>
                <a:ea typeface="Calibri"/>
                <a:cs typeface="Times New Roman"/>
              </a:rPr>
              <a:t>(s1*T); z2 = </a:t>
            </a:r>
            <a:r>
              <a:rPr lang="es-EC" sz="1000" dirty="0" err="1">
                <a:solidFill>
                  <a:srgbClr val="000000"/>
                </a:solidFill>
                <a:effectLst/>
                <a:latin typeface="Courier New"/>
                <a:ea typeface="Calibri"/>
                <a:cs typeface="Times New Roman"/>
              </a:rPr>
              <a:t>exp</a:t>
            </a:r>
            <a:r>
              <a:rPr lang="es-EC" sz="1000" dirty="0">
                <a:solidFill>
                  <a:srgbClr val="000000"/>
                </a:solidFill>
                <a:effectLst/>
                <a:latin typeface="Courier New"/>
                <a:ea typeface="Calibri"/>
                <a:cs typeface="Times New Roman"/>
              </a:rPr>
              <a:t>(s2*T);</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[n d] = </a:t>
            </a:r>
            <a:r>
              <a:rPr lang="es-EC" sz="1000" dirty="0" err="1">
                <a:solidFill>
                  <a:srgbClr val="000000"/>
                </a:solidFill>
                <a:effectLst/>
                <a:latin typeface="Courier New"/>
                <a:ea typeface="Calibri"/>
                <a:cs typeface="Times New Roman"/>
              </a:rPr>
              <a:t>tfdata</a:t>
            </a:r>
            <a:r>
              <a:rPr lang="es-EC" sz="1000" dirty="0">
                <a:solidFill>
                  <a:srgbClr val="000000"/>
                </a:solidFill>
                <a:effectLst/>
                <a:latin typeface="Courier New"/>
                <a:ea typeface="Calibri"/>
                <a:cs typeface="Times New Roman"/>
              </a:rPr>
              <a:t>(</a:t>
            </a:r>
            <a:r>
              <a:rPr lang="es-EC" sz="1000" dirty="0" err="1">
                <a:solidFill>
                  <a:srgbClr val="000000"/>
                </a:solidFill>
                <a:effectLst/>
                <a:latin typeface="Courier New"/>
                <a:ea typeface="Calibri"/>
                <a:cs typeface="Times New Roman"/>
              </a:rPr>
              <a:t>Gz</a:t>
            </a:r>
            <a:r>
              <a:rPr lang="es-EC" sz="1000" dirty="0">
                <a:solidFill>
                  <a:srgbClr val="000000"/>
                </a:solidFill>
                <a:effectLst/>
                <a:latin typeface="Courier New"/>
                <a:ea typeface="Calibri"/>
                <a:cs typeface="Times New Roman"/>
              </a:rPr>
              <a:t>,</a:t>
            </a:r>
            <a:r>
              <a:rPr lang="es-EC" sz="1000" dirty="0">
                <a:solidFill>
                  <a:srgbClr val="A020F0"/>
                </a:solidFill>
                <a:effectLst/>
                <a:latin typeface="Courier New"/>
                <a:ea typeface="Calibri"/>
                <a:cs typeface="Times New Roman"/>
              </a:rPr>
              <a:t>'v'</a:t>
            </a:r>
            <a:r>
              <a:rPr lang="es-EC" sz="1000" dirty="0">
                <a:solidFill>
                  <a:srgbClr val="000000"/>
                </a:solidFill>
                <a:effectLst/>
                <a:latin typeface="Courier New"/>
                <a:ea typeface="Calibri"/>
                <a:cs typeface="Times New Roman"/>
              </a:rPr>
              <a:t>);</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b1 = n(2); a1 = d(2);</a:t>
            </a:r>
            <a:endParaRPr lang="es-EC" sz="1100" dirty="0">
              <a:effectLst/>
              <a:latin typeface="Calibri"/>
              <a:ea typeface="Calibri"/>
              <a:cs typeface="Times New Roman"/>
            </a:endParaRPr>
          </a:p>
          <a:p>
            <a:pPr>
              <a:lnSpc>
                <a:spcPct val="115000"/>
              </a:lnSpc>
              <a:spcAft>
                <a:spcPts val="0"/>
              </a:spcAft>
            </a:pPr>
            <a:r>
              <a:rPr lang="es-EC" sz="1000" dirty="0">
                <a:solidFill>
                  <a:srgbClr val="228B22"/>
                </a:solidFill>
                <a:effectLst/>
                <a:latin typeface="Courier New"/>
                <a:ea typeface="Calibri"/>
                <a:cs typeface="Times New Roman"/>
              </a:rPr>
              <a:t>% Calculo de </a:t>
            </a:r>
            <a:r>
              <a:rPr lang="es-EC" sz="1000" dirty="0" err="1">
                <a:solidFill>
                  <a:srgbClr val="228B22"/>
                </a:solidFill>
                <a:effectLst/>
                <a:latin typeface="Courier New"/>
                <a:ea typeface="Calibri"/>
                <a:cs typeface="Times New Roman"/>
              </a:rPr>
              <a:t>parametros</a:t>
            </a:r>
            <a:r>
              <a:rPr lang="es-EC" sz="1000" dirty="0">
                <a:solidFill>
                  <a:srgbClr val="228B22"/>
                </a:solidFill>
                <a:effectLst/>
                <a:latin typeface="Courier New"/>
                <a:ea typeface="Calibri"/>
                <a:cs typeface="Times New Roman"/>
              </a:rPr>
              <a:t> del controlador</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k1 = (1-z1-z2-a1)/b1;</a:t>
            </a:r>
            <a:endParaRPr lang="es-EC" sz="1100" dirty="0">
              <a:effectLst/>
              <a:latin typeface="Calibri"/>
              <a:ea typeface="Calibri"/>
              <a:cs typeface="Times New Roman"/>
            </a:endParaRPr>
          </a:p>
          <a:p>
            <a:pPr>
              <a:lnSpc>
                <a:spcPct val="115000"/>
              </a:lnSpc>
              <a:spcAft>
                <a:spcPts val="0"/>
              </a:spcAft>
            </a:pPr>
            <a:r>
              <a:rPr lang="es-EC" sz="1000" dirty="0">
                <a:solidFill>
                  <a:srgbClr val="000000"/>
                </a:solidFill>
                <a:effectLst/>
                <a:latin typeface="Courier New"/>
                <a:ea typeface="Calibri"/>
                <a:cs typeface="Times New Roman"/>
              </a:rPr>
              <a:t>k2 = (z1*z2+a1)/b1</a:t>
            </a:r>
            <a:r>
              <a:rPr lang="es-EC" sz="1000" dirty="0" smtClean="0">
                <a:solidFill>
                  <a:srgbClr val="000000"/>
                </a:solidFill>
                <a:effectLst/>
                <a:latin typeface="Courier New"/>
                <a:ea typeface="Calibri"/>
                <a:cs typeface="Times New Roman"/>
              </a:rPr>
              <a:t>;</a:t>
            </a:r>
            <a:endParaRPr lang="es-EC" sz="1100" dirty="0">
              <a:effectLst/>
              <a:latin typeface="Calibri"/>
              <a:ea typeface="Calibri"/>
              <a:cs typeface="Times New Roman"/>
            </a:endParaRPr>
          </a:p>
          <a:p>
            <a:pPr>
              <a:lnSpc>
                <a:spcPct val="115000"/>
              </a:lnSpc>
              <a:spcAft>
                <a:spcPts val="1000"/>
              </a:spcAft>
            </a:pPr>
            <a:r>
              <a:rPr lang="es-EC" sz="1100" dirty="0">
                <a:effectLst/>
                <a:latin typeface="Calibri"/>
                <a:ea typeface="Calibri"/>
                <a:cs typeface="Times New Roman"/>
              </a:rPr>
              <a:t> </a:t>
            </a:r>
          </a:p>
        </p:txBody>
      </p:sp>
    </p:spTree>
    <p:extLst>
      <p:ext uri="{BB962C8B-B14F-4D97-AF65-F5344CB8AC3E}">
        <p14:creationId xmlns:p14="http://schemas.microsoft.com/office/powerpoint/2010/main" val="1127194992"/>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2678869836"/>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79309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30</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3" name="22 CuadroTexto"/>
          <p:cNvSpPr txBox="1"/>
          <p:nvPr/>
        </p:nvSpPr>
        <p:spPr>
          <a:xfrm>
            <a:off x="2590800" y="590550"/>
            <a:ext cx="30480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Controladores Obtenidos</a:t>
            </a:r>
            <a:endParaRPr lang="es-EC" sz="2000" b="1" dirty="0">
              <a:latin typeface="Times New Roman" pitchFamily="18" charset="0"/>
              <a:cs typeface="Times New Roman" pitchFamily="18" charset="0"/>
            </a:endParaRPr>
          </a:p>
        </p:txBody>
      </p:sp>
      <p:sp>
        <p:nvSpPr>
          <p:cNvPr id="14" name="13 CuadroTexto"/>
          <p:cNvSpPr txBox="1"/>
          <p:nvPr/>
        </p:nvSpPr>
        <p:spPr>
          <a:xfrm>
            <a:off x="457200" y="1166410"/>
            <a:ext cx="25146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Para Secciones 1 y 2</a:t>
            </a:r>
            <a:endParaRPr lang="es-EC" sz="2000" b="1" dirty="0">
              <a:latin typeface="Times New Roman" pitchFamily="18" charset="0"/>
              <a:cs typeface="Times New Roman" pitchFamily="18" charset="0"/>
            </a:endParaRPr>
          </a:p>
        </p:txBody>
      </p:sp>
      <p:sp>
        <p:nvSpPr>
          <p:cNvPr id="15" name="14 CuadroTexto"/>
          <p:cNvSpPr txBox="1"/>
          <p:nvPr/>
        </p:nvSpPr>
        <p:spPr>
          <a:xfrm>
            <a:off x="4648200" y="1166410"/>
            <a:ext cx="25146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Para Secciones 3 y 4</a:t>
            </a:r>
            <a:endParaRPr lang="es-EC" sz="20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2 Rectángulo"/>
              <p:cNvSpPr/>
              <p:nvPr/>
            </p:nvSpPr>
            <p:spPr>
              <a:xfrm>
                <a:off x="342900" y="1733550"/>
                <a:ext cx="2546851" cy="52918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𝐺𝑐</m:t>
                      </m:r>
                      <m:d>
                        <m:dPr>
                          <m:ctrlPr>
                            <a:rPr lang="es-EC" i="1"/>
                          </m:ctrlPr>
                        </m:dPr>
                        <m:e>
                          <m:r>
                            <a:rPr lang="es-EC" i="1"/>
                            <m:t>𝑧</m:t>
                          </m:r>
                        </m:e>
                      </m:d>
                      <m:r>
                        <a:rPr lang="es-EC" i="1"/>
                        <m:t>=</m:t>
                      </m:r>
                      <m:f>
                        <m:fPr>
                          <m:ctrlPr>
                            <a:rPr lang="es-EC" i="1"/>
                          </m:ctrlPr>
                        </m:fPr>
                        <m:num>
                          <m:r>
                            <a:rPr lang="es-EC" i="1"/>
                            <m:t>−0.0272</m:t>
                          </m:r>
                          <m:r>
                            <a:rPr lang="es-EC" i="1"/>
                            <m:t>𝑧</m:t>
                          </m:r>
                          <m:r>
                            <a:rPr lang="es-EC" i="1"/>
                            <m:t>+0.0547</m:t>
                          </m:r>
                        </m:num>
                        <m:den>
                          <m:r>
                            <a:rPr lang="es-EC" i="1"/>
                            <m:t>𝑧</m:t>
                          </m:r>
                          <m:r>
                            <a:rPr lang="es-EC" i="1"/>
                            <m:t>−1</m:t>
                          </m:r>
                        </m:den>
                      </m:f>
                    </m:oMath>
                  </m:oMathPara>
                </a14:m>
                <a:endParaRPr lang="es-EC" dirty="0"/>
              </a:p>
            </p:txBody>
          </p:sp>
        </mc:Choice>
        <mc:Fallback>
          <p:sp>
            <p:nvSpPr>
              <p:cNvPr id="3" name="2 Rectángulo"/>
              <p:cNvSpPr>
                <a:spLocks noRot="1" noChangeAspect="1" noMove="1" noResize="1" noEditPoints="1" noAdjustHandles="1" noChangeArrowheads="1" noChangeShapeType="1" noTextEdit="1"/>
              </p:cNvSpPr>
              <p:nvPr/>
            </p:nvSpPr>
            <p:spPr>
              <a:xfrm>
                <a:off x="342900" y="1733550"/>
                <a:ext cx="2546851" cy="529184"/>
              </a:xfrm>
              <a:prstGeom prst="rect">
                <a:avLst/>
              </a:prstGeom>
              <a:blipFill rotWithShape="1">
                <a:blip r:embed="rId2"/>
                <a:stretch>
                  <a:fillRect b="-229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4572000" y="1738231"/>
                <a:ext cx="2546851" cy="5245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𝐺𝑐</m:t>
                      </m:r>
                      <m:d>
                        <m:dPr>
                          <m:ctrlPr>
                            <a:rPr lang="es-EC" i="1"/>
                          </m:ctrlPr>
                        </m:dPr>
                        <m:e>
                          <m:r>
                            <a:rPr lang="es-EC" i="1"/>
                            <m:t>𝑧</m:t>
                          </m:r>
                        </m:e>
                      </m:d>
                      <m:r>
                        <a:rPr lang="es-EC" i="1"/>
                        <m:t>=</m:t>
                      </m:r>
                      <m:f>
                        <m:fPr>
                          <m:ctrlPr>
                            <a:rPr lang="es-EC" i="1"/>
                          </m:ctrlPr>
                        </m:fPr>
                        <m:num>
                          <m:r>
                            <a:rPr lang="es-EC" i="1"/>
                            <m:t>−0.0118</m:t>
                          </m:r>
                          <m:r>
                            <a:rPr lang="es-EC" i="1"/>
                            <m:t>𝑧</m:t>
                          </m:r>
                          <m:r>
                            <a:rPr lang="es-EC" i="1"/>
                            <m:t>+0.0238</m:t>
                          </m:r>
                        </m:num>
                        <m:den>
                          <m:r>
                            <a:rPr lang="es-EC" i="1"/>
                            <m:t>𝑧</m:t>
                          </m:r>
                          <m:r>
                            <a:rPr lang="es-EC" i="1"/>
                            <m:t>−1</m:t>
                          </m:r>
                        </m:den>
                      </m:f>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4572000" y="1738231"/>
                <a:ext cx="2546851" cy="524503"/>
              </a:xfrm>
              <a:prstGeom prst="rect">
                <a:avLst/>
              </a:prstGeom>
              <a:blipFill rotWithShape="1">
                <a:blip r:embed="rId3"/>
                <a:stretch>
                  <a:fillRect b="-2326"/>
                </a:stretch>
              </a:blipFill>
            </p:spPr>
            <p:txBody>
              <a:bodyPr/>
              <a:lstStyle/>
              <a:p>
                <a:r>
                  <a:rPr lang="es-EC">
                    <a:noFill/>
                  </a:rPr>
                  <a:t> </a:t>
                </a:r>
              </a:p>
            </p:txBody>
          </p:sp>
        </mc:Fallback>
      </mc:AlternateContent>
      <p:pic>
        <p:nvPicPr>
          <p:cNvPr id="17" name="16 Imagen"/>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95550"/>
            <a:ext cx="5172075" cy="1924050"/>
          </a:xfrm>
          <a:prstGeom prst="rect">
            <a:avLst/>
          </a:prstGeom>
          <a:noFill/>
          <a:ln>
            <a:noFill/>
          </a:ln>
        </p:spPr>
      </p:pic>
    </p:spTree>
    <p:extLst>
      <p:ext uri="{BB962C8B-B14F-4D97-AF65-F5344CB8AC3E}">
        <p14:creationId xmlns:p14="http://schemas.microsoft.com/office/powerpoint/2010/main" val="905939996"/>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31</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457201" y="1200150"/>
            <a:ext cx="3505200" cy="2931536"/>
          </a:xfrm>
          <a:prstGeom prst="rect">
            <a:avLst/>
          </a:prstGeom>
          <a:noFill/>
          <a:ln>
            <a:noFill/>
          </a:ln>
        </p:spPr>
      </p:pic>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00150"/>
            <a:ext cx="3629025" cy="2931536"/>
          </a:xfrm>
          <a:prstGeom prst="rect">
            <a:avLst/>
          </a:prstGeom>
          <a:noFill/>
          <a:ln>
            <a:noFill/>
          </a:ln>
        </p:spPr>
      </p:pic>
      <p:sp>
        <p:nvSpPr>
          <p:cNvPr id="18" name="17 CuadroTexto"/>
          <p:cNvSpPr txBox="1"/>
          <p:nvPr/>
        </p:nvSpPr>
        <p:spPr>
          <a:xfrm>
            <a:off x="457200" y="666750"/>
            <a:ext cx="3581401"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Respuesta para Secciones 1 y 2</a:t>
            </a:r>
            <a:endParaRPr lang="es-EC" sz="2000" b="1" dirty="0">
              <a:latin typeface="Times New Roman" pitchFamily="18" charset="0"/>
              <a:cs typeface="Times New Roman" pitchFamily="18" charset="0"/>
            </a:endParaRPr>
          </a:p>
        </p:txBody>
      </p:sp>
      <p:sp>
        <p:nvSpPr>
          <p:cNvPr id="20" name="19 CuadroTexto"/>
          <p:cNvSpPr txBox="1"/>
          <p:nvPr/>
        </p:nvSpPr>
        <p:spPr>
          <a:xfrm>
            <a:off x="4800600" y="723840"/>
            <a:ext cx="3581401"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Respuesta para Secciones 3 y 4</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024057369"/>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32</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Etapa de Potencia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14 Imagen" descr="D:\Denis\ESPE\Tesis\Documentación\Tesis\Capitulos\Capitulo 4\Sistema de Control Electronica\Micro a LED.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666750"/>
            <a:ext cx="4286567" cy="3723957"/>
          </a:xfrm>
          <a:prstGeom prst="rect">
            <a:avLst/>
          </a:prstGeom>
          <a:noFill/>
          <a:ln>
            <a:noFill/>
          </a:ln>
        </p:spPr>
      </p:pic>
      <p:sp>
        <p:nvSpPr>
          <p:cNvPr id="2" name="1 Rectángulo"/>
          <p:cNvSpPr/>
          <p:nvPr/>
        </p:nvSpPr>
        <p:spPr>
          <a:xfrm>
            <a:off x="4876800" y="895350"/>
            <a:ext cx="39624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L</a:t>
            </a:r>
            <a:r>
              <a:rPr lang="es-EC" sz="1600" dirty="0" smtClean="0"/>
              <a:t>as </a:t>
            </a:r>
            <a:r>
              <a:rPr lang="es-EC" sz="1600" dirty="0"/>
              <a:t>lámparas LED realizadas </a:t>
            </a:r>
            <a:r>
              <a:rPr lang="es-EC" sz="1600" dirty="0" smtClean="0"/>
              <a:t>trabajan </a:t>
            </a:r>
            <a:r>
              <a:rPr lang="es-EC" sz="1600" dirty="0"/>
              <a:t>con 9.9V o 8.5V dependiendo del color, con un consumo de aproximadamente 1.75A</a:t>
            </a:r>
            <a:endParaRPr lang="es-EC" sz="1600" dirty="0"/>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85950"/>
            <a:ext cx="2438400" cy="1881505"/>
          </a:xfrm>
          <a:prstGeom prst="rect">
            <a:avLst/>
          </a:prstGeom>
          <a:noFill/>
          <a:ln>
            <a:noFill/>
          </a:ln>
        </p:spPr>
      </p:pic>
      <p:sp>
        <p:nvSpPr>
          <p:cNvPr id="3" name="2 Rectángulo"/>
          <p:cNvSpPr/>
          <p:nvPr/>
        </p:nvSpPr>
        <p:spPr>
          <a:xfrm>
            <a:off x="5099845" y="3867150"/>
            <a:ext cx="3746282" cy="3231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C" dirty="0"/>
              <a:t>Convertidor </a:t>
            </a:r>
            <a:r>
              <a:rPr lang="es-EC" dirty="0" err="1"/>
              <a:t>Buck</a:t>
            </a:r>
            <a:r>
              <a:rPr lang="es-EC" dirty="0"/>
              <a:t> </a:t>
            </a:r>
            <a:r>
              <a:rPr lang="es-EC" dirty="0" err="1"/>
              <a:t>RioRand</a:t>
            </a:r>
            <a:r>
              <a:rPr lang="es-EC" dirty="0"/>
              <a:t> basado en LM2596</a:t>
            </a:r>
            <a:endParaRPr lang="es-EC" dirty="0"/>
          </a:p>
        </p:txBody>
      </p:sp>
    </p:spTree>
    <p:extLst>
      <p:ext uri="{BB962C8B-B14F-4D97-AF65-F5344CB8AC3E}">
        <p14:creationId xmlns:p14="http://schemas.microsoft.com/office/powerpoint/2010/main" val="2130262861"/>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33</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Etapa de Potencia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42900" y="2443430"/>
            <a:ext cx="38481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Para incluir la variación de la intensidad luminosa se utilizó transistores MOSFET de potencia IRFZ44N diseñados para conmutación, con una resistencia entre drenaje y fuente del transistor de 17.5 mΩ </a:t>
            </a:r>
            <a:endParaRPr lang="es-EC" sz="1600" dirty="0"/>
          </a:p>
        </p:txBody>
      </p:sp>
      <p:pic>
        <p:nvPicPr>
          <p:cNvPr id="10" name="9 Imagen" descr="D:\Denis\ESPE\Tesis\Documentación\Tesis\Capitulos\Capitulo 4\Interfaz Potencia\Interfaz Potencia.jpg"/>
          <p:cNvPicPr/>
          <p:nvPr/>
        </p:nvPicPr>
        <p:blipFill>
          <a:blip r:embed="rId2">
            <a:extLst>
              <a:ext uri="{28A0092B-C50C-407E-A947-70E740481C1C}">
                <a14:useLocalDpi xmlns:a14="http://schemas.microsoft.com/office/drawing/2010/main" val="0"/>
              </a:ext>
            </a:extLst>
          </a:blip>
          <a:srcRect/>
          <a:stretch>
            <a:fillRect/>
          </a:stretch>
        </p:blipFill>
        <p:spPr bwMode="auto">
          <a:xfrm>
            <a:off x="4630248" y="560739"/>
            <a:ext cx="4361352" cy="3697426"/>
          </a:xfrm>
          <a:prstGeom prst="rect">
            <a:avLst/>
          </a:prstGeom>
          <a:noFill/>
          <a:ln>
            <a:noFill/>
          </a:ln>
        </p:spPr>
      </p:pic>
      <p:sp>
        <p:nvSpPr>
          <p:cNvPr id="4" name="3 Rectángulo"/>
          <p:cNvSpPr/>
          <p:nvPr/>
        </p:nvSpPr>
        <p:spPr>
          <a:xfrm>
            <a:off x="342900" y="867311"/>
            <a:ext cx="38481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Los convertidores de potencia son muy utilizados en aplicaciones de corriente continua que requieren regular tensiones y corrientes como motores, carga de baterías, sistemas de regulación de lámparas LED</a:t>
            </a:r>
            <a:endParaRPr lang="es-EC" sz="1600" dirty="0"/>
          </a:p>
        </p:txBody>
      </p:sp>
    </p:spTree>
    <p:extLst>
      <p:ext uri="{BB962C8B-B14F-4D97-AF65-F5344CB8AC3E}">
        <p14:creationId xmlns:p14="http://schemas.microsoft.com/office/powerpoint/2010/main" val="164365896"/>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34</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609600" y="16331"/>
            <a:ext cx="83820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enlace de Datos Bluetooth</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descr="D:\Denis\ESPE\Tesis\Documentación\Tesis\Capitulos\Capitulo 4\Sistema de Control\Sistema de Control.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666750"/>
            <a:ext cx="4210368" cy="3772218"/>
          </a:xfrm>
          <a:prstGeom prst="rect">
            <a:avLst/>
          </a:prstGeom>
          <a:noFill/>
          <a:ln>
            <a:noFill/>
          </a:ln>
        </p:spPr>
      </p:pic>
      <p:pic>
        <p:nvPicPr>
          <p:cNvPr id="14" name="13 Imagen" descr="D:\Denis\ESPE\Tesis\Documentación\Tesis\Capitulos\Capitulo 4\HC-06\Sistema Enlace.jpg"/>
          <p:cNvPicPr/>
          <p:nvPr/>
        </p:nvPicPr>
        <p:blipFill>
          <a:blip r:embed="rId3">
            <a:extLst>
              <a:ext uri="{28A0092B-C50C-407E-A947-70E740481C1C}">
                <a14:useLocalDpi xmlns:a14="http://schemas.microsoft.com/office/drawing/2010/main" val="0"/>
              </a:ext>
            </a:extLst>
          </a:blip>
          <a:srcRect/>
          <a:stretch>
            <a:fillRect/>
          </a:stretch>
        </p:blipFill>
        <p:spPr bwMode="auto">
          <a:xfrm>
            <a:off x="4828309" y="824938"/>
            <a:ext cx="3886200" cy="1727921"/>
          </a:xfrm>
          <a:prstGeom prst="rect">
            <a:avLst/>
          </a:prstGeom>
          <a:noFill/>
          <a:ln>
            <a:noFill/>
          </a:ln>
        </p:spPr>
      </p:pic>
      <p:sp>
        <p:nvSpPr>
          <p:cNvPr id="3" name="2 Rectángulo"/>
          <p:cNvSpPr/>
          <p:nvPr/>
        </p:nvSpPr>
        <p:spPr>
          <a:xfrm>
            <a:off x="4831773" y="2800350"/>
            <a:ext cx="388273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smtClean="0"/>
              <a:t>Los </a:t>
            </a:r>
            <a:r>
              <a:rPr lang="es-EC" sz="1600" dirty="0"/>
              <a:t>sistemas de comunicación inalámbrica facilitan mucho el entorno de trabajo de cualquier proceso, ya que evitan el cableado desde terminales hacia los sistemas, siempre y cuando esto sea posible</a:t>
            </a:r>
            <a:endParaRPr lang="es-EC" sz="1600" dirty="0"/>
          </a:p>
        </p:txBody>
      </p:sp>
    </p:spTree>
    <p:extLst>
      <p:ext uri="{BB962C8B-B14F-4D97-AF65-F5344CB8AC3E}">
        <p14:creationId xmlns:p14="http://schemas.microsoft.com/office/powerpoint/2010/main" val="4052759277"/>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35</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609600" y="16331"/>
            <a:ext cx="83820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Sistema de enlace de Datos Bluetooth</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3 Rectángulo"/>
          <p:cNvSpPr/>
          <p:nvPr/>
        </p:nvSpPr>
        <p:spPr>
          <a:xfrm>
            <a:off x="381000" y="742950"/>
            <a:ext cx="4572000" cy="107721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600" dirty="0" smtClean="0"/>
              <a:t>Para </a:t>
            </a:r>
            <a:r>
              <a:rPr lang="es-EC" sz="1600" dirty="0"/>
              <a:t>generar este enlace entre el computador y el sistema se utiliza el módulo inalámbrico HC-06 que es compatible con cualquier </a:t>
            </a:r>
            <a:r>
              <a:rPr lang="es-EC" sz="1600" dirty="0" err="1"/>
              <a:t>microcontrolador</a:t>
            </a:r>
            <a:r>
              <a:rPr lang="es-EC" sz="1600" dirty="0"/>
              <a:t> que tenga implementado una interfaz USART</a:t>
            </a:r>
            <a:endParaRPr lang="es-EC" sz="1600" dirty="0"/>
          </a:p>
        </p:txBody>
      </p:sp>
      <p:pic>
        <p:nvPicPr>
          <p:cNvPr id="13" name="12 Imagen" descr="https://farm8.staticflickr.com/7481/16297147796_a8a2bdfca8_o.jpg"/>
          <p:cNvPicPr/>
          <p:nvPr/>
        </p:nvPicPr>
        <p:blipFill rotWithShape="1">
          <a:blip r:embed="rId2">
            <a:extLst>
              <a:ext uri="{28A0092B-C50C-407E-A947-70E740481C1C}">
                <a14:useLocalDpi xmlns:a14="http://schemas.microsoft.com/office/drawing/2010/main" val="0"/>
              </a:ext>
            </a:extLst>
          </a:blip>
          <a:srcRect t="11718" b="10937"/>
          <a:stretch/>
        </p:blipFill>
        <p:spPr bwMode="auto">
          <a:xfrm>
            <a:off x="609600" y="2164773"/>
            <a:ext cx="2152650" cy="1664335"/>
          </a:xfrm>
          <a:prstGeom prst="rect">
            <a:avLst/>
          </a:prstGeom>
          <a:noFill/>
          <a:ln>
            <a:noFill/>
          </a:ln>
          <a:extLst>
            <a:ext uri="{53640926-AAD7-44D8-BBD7-CCE9431645EC}">
              <a14:shadowObscured xmlns:a14="http://schemas.microsoft.com/office/drawing/2010/main"/>
            </a:ext>
          </a:extLst>
        </p:spPr>
      </p:pic>
      <p:sp>
        <p:nvSpPr>
          <p:cNvPr id="15" name="14 CuadroTexto"/>
          <p:cNvSpPr txBox="1"/>
          <p:nvPr/>
        </p:nvSpPr>
        <p:spPr>
          <a:xfrm>
            <a:off x="713508" y="3943350"/>
            <a:ext cx="1943101"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Módulo HC-06</a:t>
            </a:r>
            <a:endParaRPr lang="es-EC" sz="2000" b="1" dirty="0">
              <a:latin typeface="Times New Roman" pitchFamily="18" charset="0"/>
              <a:cs typeface="Times New Roman" pitchFamily="18" charset="0"/>
            </a:endParaRPr>
          </a:p>
        </p:txBody>
      </p:sp>
      <p:sp>
        <p:nvSpPr>
          <p:cNvPr id="5" name="4 Rectángulo"/>
          <p:cNvSpPr/>
          <p:nvPr/>
        </p:nvSpPr>
        <p:spPr>
          <a:xfrm>
            <a:off x="4038600" y="2179522"/>
            <a:ext cx="4572000" cy="83099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600" dirty="0"/>
              <a:t>El módulo HC-06 trabaja con una interfaz serial bajo el protocolo RS-232 a 9600 Baudios, 8 bits de datos y paridad nula</a:t>
            </a:r>
            <a:endParaRPr lang="es-EC" sz="1600" dirty="0"/>
          </a:p>
        </p:txBody>
      </p:sp>
      <p:sp>
        <p:nvSpPr>
          <p:cNvPr id="7" name="6 Rectángulo"/>
          <p:cNvSpPr/>
          <p:nvPr/>
        </p:nvSpPr>
        <p:spPr>
          <a:xfrm>
            <a:off x="4062845" y="3158520"/>
            <a:ext cx="4572000" cy="83099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600" dirty="0" smtClean="0"/>
              <a:t>Utiliza el Estándar Bluetooth </a:t>
            </a:r>
            <a:r>
              <a:rPr lang="es-EC" sz="1600" dirty="0"/>
              <a:t>2.0 con una tasa de 3 </a:t>
            </a:r>
            <a:r>
              <a:rPr lang="es-EC" sz="1600" dirty="0" err="1"/>
              <a:t>Mbits</a:t>
            </a:r>
            <a:r>
              <a:rPr lang="es-EC" sz="1600" dirty="0"/>
              <a:t>/segundo con una distancia de cobertura óptima de 10 metros</a:t>
            </a:r>
            <a:endParaRPr lang="es-EC" sz="1600" dirty="0"/>
          </a:p>
        </p:txBody>
      </p:sp>
    </p:spTree>
    <p:extLst>
      <p:ext uri="{BB962C8B-B14F-4D97-AF65-F5344CB8AC3E}">
        <p14:creationId xmlns:p14="http://schemas.microsoft.com/office/powerpoint/2010/main" val="2969595430"/>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36</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Software Desarrollado en Java™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533400" y="810220"/>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smtClean="0"/>
              <a:t>Para </a:t>
            </a:r>
            <a:r>
              <a:rPr lang="es-EC" sz="1800" dirty="0"/>
              <a:t>complementar las tareas que deben ser realizadas por el usuario se requiere del software implementado en la computadora</a:t>
            </a:r>
            <a:endParaRPr lang="es-EC" sz="1800" dirty="0"/>
          </a:p>
        </p:txBody>
      </p:sp>
      <p:sp>
        <p:nvSpPr>
          <p:cNvPr id="5" name="4 Rectángulo"/>
          <p:cNvSpPr/>
          <p:nvPr/>
        </p:nvSpPr>
        <p:spPr>
          <a:xfrm>
            <a:off x="533400" y="2154019"/>
            <a:ext cx="4572000"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800" dirty="0"/>
              <a:t>Este software ha sido desarrollado bajo la plataforma Java™</a:t>
            </a:r>
            <a:endParaRPr lang="es-EC" sz="1800" dirty="0"/>
          </a:p>
        </p:txBody>
      </p:sp>
      <p:sp>
        <p:nvSpPr>
          <p:cNvPr id="7" name="6 Rectángulo"/>
          <p:cNvSpPr/>
          <p:nvPr/>
        </p:nvSpPr>
        <p:spPr>
          <a:xfrm>
            <a:off x="552311" y="3275915"/>
            <a:ext cx="4476889"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800" dirty="0"/>
              <a:t>Java™ trabaja bajo la Licencia Pública General de GNU</a:t>
            </a:r>
            <a:endParaRPr lang="es-EC" sz="1800" dirty="0"/>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1857"/>
            <a:ext cx="2362200" cy="3822493"/>
          </a:xfrm>
          <a:prstGeom prst="rect">
            <a:avLst/>
          </a:prstGeom>
          <a:noFill/>
          <a:ln>
            <a:noFill/>
          </a:ln>
        </p:spPr>
      </p:pic>
    </p:spTree>
    <p:extLst>
      <p:ext uri="{BB962C8B-B14F-4D97-AF65-F5344CB8AC3E}">
        <p14:creationId xmlns:p14="http://schemas.microsoft.com/office/powerpoint/2010/main" val="316246110"/>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37</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Software Desarrollado en Java™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Tabla"/>
          <p:cNvGraphicFramePr>
            <a:graphicFrameLocks noGrp="1"/>
          </p:cNvGraphicFramePr>
          <p:nvPr>
            <p:extLst>
              <p:ext uri="{D42A27DB-BD31-4B8C-83A1-F6EECF244321}">
                <p14:modId xmlns:p14="http://schemas.microsoft.com/office/powerpoint/2010/main" val="2165116300"/>
              </p:ext>
            </p:extLst>
          </p:nvPr>
        </p:nvGraphicFramePr>
        <p:xfrm>
          <a:off x="304800" y="666750"/>
          <a:ext cx="3733800" cy="3291840"/>
        </p:xfrm>
        <a:graphic>
          <a:graphicData uri="http://schemas.openxmlformats.org/drawingml/2006/table">
            <a:tbl>
              <a:tblPr firstRow="1" firstCol="1" bandRow="1">
                <a:tableStyleId>{5C22544A-7EE6-4342-B048-85BDC9FD1C3A}</a:tableStyleId>
              </a:tblPr>
              <a:tblGrid>
                <a:gridCol w="1866900"/>
                <a:gridCol w="1866900"/>
              </a:tblGrid>
              <a:tr h="0">
                <a:tc>
                  <a:txBody>
                    <a:bodyPr/>
                    <a:lstStyle/>
                    <a:p>
                      <a:pPr algn="ctr">
                        <a:lnSpc>
                          <a:spcPct val="150000"/>
                        </a:lnSpc>
                        <a:spcAft>
                          <a:spcPts val="0"/>
                        </a:spcAft>
                      </a:pPr>
                      <a:r>
                        <a:rPr lang="es-EC" sz="1200" dirty="0">
                          <a:effectLst/>
                        </a:rPr>
                        <a:t>Campo</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Tipo de Dato</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anio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YEAR</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mes</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VARCHAR (10)</a:t>
                      </a:r>
                      <a:endParaRPr lang="es-EC" sz="1100" dirty="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dia</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TINYINT UNSIGNED</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fecha</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DATE</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hora</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TINYINT UNSIGNED</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minuto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TINYINT UNSIGNED</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seccion</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TINYINT UNSIGNED</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especie</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VARCHAR (20)</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luminosidad</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SMALLINT</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temperatura</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FLOAT(4,1)</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humedad</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FLOAT(4,1)</a:t>
                      </a:r>
                      <a:endParaRPr lang="es-EC" sz="1100" dirty="0">
                        <a:effectLst/>
                        <a:latin typeface="Calibri"/>
                        <a:ea typeface="Calibri"/>
                        <a:cs typeface="Times New Roman"/>
                      </a:endParaRPr>
                    </a:p>
                  </a:txBody>
                  <a:tcPr marL="68580" marR="68580" marT="0" marB="0" anchor="ctr"/>
                </a:tc>
              </a:tr>
            </a:tbl>
          </a:graphicData>
        </a:graphic>
      </p:graphicFrame>
      <p:sp>
        <p:nvSpPr>
          <p:cNvPr id="15" name="14 CuadroTexto"/>
          <p:cNvSpPr txBox="1"/>
          <p:nvPr/>
        </p:nvSpPr>
        <p:spPr>
          <a:xfrm>
            <a:off x="533400" y="4143405"/>
            <a:ext cx="35814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Datos Almacenados en </a:t>
            </a:r>
            <a:r>
              <a:rPr lang="es-EC" sz="2000" b="1" dirty="0" err="1" smtClean="0">
                <a:latin typeface="Times New Roman" pitchFamily="18" charset="0"/>
                <a:cs typeface="Times New Roman" pitchFamily="18" charset="0"/>
              </a:rPr>
              <a:t>MySQL</a:t>
            </a:r>
            <a:endParaRPr lang="es-EC" sz="2000" b="1" dirty="0">
              <a:latin typeface="Times New Roman" pitchFamily="18" charset="0"/>
              <a:cs typeface="Times New Roman" pitchFamily="18" charset="0"/>
            </a:endParaRPr>
          </a:p>
        </p:txBody>
      </p:sp>
      <p:sp>
        <p:nvSpPr>
          <p:cNvPr id="16" name="15 Rectángulo"/>
          <p:cNvSpPr/>
          <p:nvPr/>
        </p:nvSpPr>
        <p:spPr>
          <a:xfrm>
            <a:off x="4419600" y="895350"/>
            <a:ext cx="4572000" cy="5847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s-EC" sz="1600" dirty="0"/>
              <a:t>Las bases de datos son gestionadas con Lenguaje de Consulta Estructurado (SQL) </a:t>
            </a:r>
            <a:endParaRPr lang="es-EC" sz="1600" dirty="0"/>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7" y="2190750"/>
            <a:ext cx="29813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20340"/>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38</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Software Desarrollado en Java™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533400" y="742950"/>
            <a:ext cx="5210175" cy="3733800"/>
          </a:xfrm>
          <a:prstGeom prst="rect">
            <a:avLst/>
          </a:prstGeom>
          <a:noFill/>
          <a:ln>
            <a:noFill/>
          </a:ln>
        </p:spPr>
      </p:pic>
      <p:sp>
        <p:nvSpPr>
          <p:cNvPr id="2" name="1 Rectángulo"/>
          <p:cNvSpPr/>
          <p:nvPr/>
        </p:nvSpPr>
        <p:spPr>
          <a:xfrm>
            <a:off x="6019800" y="2419350"/>
            <a:ext cx="28194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Esta ventana divide ambas actividades en dos planos divididos verticalmente</a:t>
            </a:r>
            <a:endParaRPr lang="es-EC" sz="1600" dirty="0"/>
          </a:p>
        </p:txBody>
      </p:sp>
      <p:sp>
        <p:nvSpPr>
          <p:cNvPr id="4" name="3 Rectángulo"/>
          <p:cNvSpPr/>
          <p:nvPr/>
        </p:nvSpPr>
        <p:spPr>
          <a:xfrm>
            <a:off x="6019800" y="781758"/>
            <a:ext cx="28194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Para obtener una interfaz gráfica con características eficientes se utilizó como guía de elaboración las normas NTP226, NTP659 y NTP241</a:t>
            </a:r>
            <a:endParaRPr lang="es-EC" sz="1600" dirty="0"/>
          </a:p>
        </p:txBody>
      </p:sp>
    </p:spTree>
    <p:extLst>
      <p:ext uri="{BB962C8B-B14F-4D97-AF65-F5344CB8AC3E}">
        <p14:creationId xmlns:p14="http://schemas.microsoft.com/office/powerpoint/2010/main" val="2649441719"/>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39</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Software Desarrollado en Java™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4" name="13 Imagen"/>
          <p:cNvPicPr/>
          <p:nvPr/>
        </p:nvPicPr>
        <p:blipFill>
          <a:blip r:embed="rId2">
            <a:extLst>
              <a:ext uri="{28A0092B-C50C-407E-A947-70E740481C1C}">
                <a14:useLocalDpi xmlns:a14="http://schemas.microsoft.com/office/drawing/2010/main" val="0"/>
              </a:ext>
            </a:extLst>
          </a:blip>
          <a:srcRect/>
          <a:stretch>
            <a:fillRect/>
          </a:stretch>
        </p:blipFill>
        <p:spPr bwMode="auto">
          <a:xfrm>
            <a:off x="609600" y="666750"/>
            <a:ext cx="7924800" cy="3585234"/>
          </a:xfrm>
          <a:prstGeom prst="rect">
            <a:avLst/>
          </a:prstGeom>
          <a:noFill/>
          <a:ln>
            <a:noFill/>
          </a:ln>
        </p:spPr>
      </p:pic>
    </p:spTree>
    <p:extLst>
      <p:ext uri="{BB962C8B-B14F-4D97-AF65-F5344CB8AC3E}">
        <p14:creationId xmlns:p14="http://schemas.microsoft.com/office/powerpoint/2010/main" val="193141958"/>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 Justificación e Importancia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2" name="1 CuadroTexto"/>
          <p:cNvSpPr txBox="1"/>
          <p:nvPr/>
        </p:nvSpPr>
        <p:spPr>
          <a:xfrm>
            <a:off x="685800" y="797064"/>
            <a:ext cx="80010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sz="2000" dirty="0"/>
              <a:t>La nueva era tecnológica busca desarrollar sistemas automáticos e innovadores para todo tipo de </a:t>
            </a:r>
            <a:r>
              <a:rPr lang="es-EC" sz="2000" dirty="0" smtClean="0"/>
              <a:t>industria.</a:t>
            </a:r>
            <a:endParaRPr lang="es-EC" sz="2000" dirty="0">
              <a:latin typeface="Times New Roman" pitchFamily="18" charset="0"/>
              <a:cs typeface="Times New Roman" pitchFamily="18" charset="0"/>
            </a:endParaRPr>
          </a:p>
        </p:txBody>
      </p:sp>
      <p:sp>
        <p:nvSpPr>
          <p:cNvPr id="10" name="9 CuadroTexto"/>
          <p:cNvSpPr txBox="1"/>
          <p:nvPr/>
        </p:nvSpPr>
        <p:spPr>
          <a:xfrm>
            <a:off x="685800" y="1860887"/>
            <a:ext cx="80010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sz="2000" dirty="0"/>
              <a:t>Mediante la automatización de los procesos realizados en la propagación y desarrollo de plantas clonadas, podemos obtener un producto final de alta </a:t>
            </a:r>
            <a:r>
              <a:rPr lang="es-EC" sz="2000" dirty="0" smtClean="0"/>
              <a:t>calidad.</a:t>
            </a:r>
            <a:endParaRPr lang="es-EC" sz="2000" dirty="0"/>
          </a:p>
        </p:txBody>
      </p:sp>
      <p:sp>
        <p:nvSpPr>
          <p:cNvPr id="11" name="10 CuadroTexto"/>
          <p:cNvSpPr txBox="1"/>
          <p:nvPr/>
        </p:nvSpPr>
        <p:spPr>
          <a:xfrm>
            <a:off x="685800" y="3235464"/>
            <a:ext cx="80010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sz="2000" dirty="0" smtClean="0"/>
              <a:t>El sistema a desarrollar minimiza el índice de mortandad, produciendo plantas mas saludables y resistentes.</a:t>
            </a:r>
            <a:endParaRPr lang="es-EC" sz="2000" dirty="0"/>
          </a:p>
        </p:txBody>
      </p:sp>
    </p:spTree>
    <p:extLst>
      <p:ext uri="{BB962C8B-B14F-4D97-AF65-F5344CB8AC3E}">
        <p14:creationId xmlns:p14="http://schemas.microsoft.com/office/powerpoint/2010/main" val="3410386172"/>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40</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Software Desarrollado en Java™</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460374" y="512248"/>
            <a:ext cx="4352925" cy="4072019"/>
          </a:xfrm>
          <a:prstGeom prst="rect">
            <a:avLst/>
          </a:prstGeom>
          <a:noFill/>
          <a:ln>
            <a:noFill/>
          </a:ln>
        </p:spPr>
      </p:pic>
      <p:sp>
        <p:nvSpPr>
          <p:cNvPr id="2" name="1 Rectángulo"/>
          <p:cNvSpPr/>
          <p:nvPr/>
        </p:nvSpPr>
        <p:spPr>
          <a:xfrm>
            <a:off x="5181600" y="711840"/>
            <a:ext cx="3657600"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smtClean="0"/>
              <a:t>El </a:t>
            </a:r>
            <a:r>
              <a:rPr lang="es-EC" sz="1600" dirty="0"/>
              <a:t>menú principal es el encargado de acceder a las diferentes ventanas y cada una de ellas vuelve a esta en caso de necesitar ingresar a otra funcionalidad como una estructura básica de programas de Microsoft Windows</a:t>
            </a:r>
            <a:endParaRPr lang="es-EC" sz="1600" dirty="0"/>
          </a:p>
        </p:txBody>
      </p:sp>
    </p:spTree>
    <p:extLst>
      <p:ext uri="{BB962C8B-B14F-4D97-AF65-F5344CB8AC3E}">
        <p14:creationId xmlns:p14="http://schemas.microsoft.com/office/powerpoint/2010/main" val="1897754167"/>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41</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Algoritmo de Control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758963059"/>
              </p:ext>
            </p:extLst>
          </p:nvPr>
        </p:nvGraphicFramePr>
        <p:xfrm>
          <a:off x="304800" y="666750"/>
          <a:ext cx="6200371" cy="3733800"/>
        </p:xfrm>
        <a:graphic>
          <a:graphicData uri="http://schemas.openxmlformats.org/presentationml/2006/ole">
            <mc:AlternateContent xmlns:mc="http://schemas.openxmlformats.org/markup-compatibility/2006">
              <mc:Choice xmlns:v="urn:schemas-microsoft-com:vml" Requires="v">
                <p:oleObj spid="_x0000_s29700" name="Visio" r:id="rId3" imgW="9318629" imgH="5615428" progId="Visio.Drawing.11">
                  <p:embed/>
                </p:oleObj>
              </mc:Choice>
              <mc:Fallback>
                <p:oleObj name="Visio" r:id="rId3" imgW="9318629" imgH="56154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66750"/>
                        <a:ext cx="6200371" cy="3733800"/>
                      </a:xfrm>
                      <a:prstGeom prst="rect">
                        <a:avLst/>
                      </a:prstGeom>
                      <a:noFill/>
                    </p:spPr>
                  </p:pic>
                </p:oleObj>
              </mc:Fallback>
            </mc:AlternateContent>
          </a:graphicData>
        </a:graphic>
      </p:graphicFrame>
    </p:spTree>
    <p:extLst>
      <p:ext uri="{BB962C8B-B14F-4D97-AF65-F5344CB8AC3E}">
        <p14:creationId xmlns:p14="http://schemas.microsoft.com/office/powerpoint/2010/main" val="2367511843"/>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42</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Resultados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3794" name="Picture 2" descr="D:\Denis\ESPE\Tesis de Grado\Fotos\Etapa Final Instalacion\Fotos Estanteria Final\IMG_01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29566"/>
            <a:ext cx="52578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D:\Denis\ESPE\Tesis de Grado\Fotos\Etapa Final Instalacion\Caja de Controlador\IMG_01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666750"/>
            <a:ext cx="2538412" cy="338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90494"/>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43</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Resultados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12 Imagen" descr="D:\Denis\Dropbox\Cargas de cámara\2015-04-30 12.20.14.jpg"/>
          <p:cNvPicPr/>
          <p:nvPr/>
        </p:nvPicPr>
        <p:blipFill rotWithShape="1">
          <a:blip r:embed="rId2" cstate="print">
            <a:extLst>
              <a:ext uri="{28A0092B-C50C-407E-A947-70E740481C1C}">
                <a14:useLocalDpi xmlns:a14="http://schemas.microsoft.com/office/drawing/2010/main" val="0"/>
              </a:ext>
            </a:extLst>
          </a:blip>
          <a:srcRect t="37956"/>
          <a:stretch/>
        </p:blipFill>
        <p:spPr bwMode="auto">
          <a:xfrm>
            <a:off x="4572000" y="3148445"/>
            <a:ext cx="2933700" cy="1066800"/>
          </a:xfrm>
          <a:prstGeom prst="rect">
            <a:avLst/>
          </a:prstGeom>
          <a:noFill/>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599070139"/>
              </p:ext>
            </p:extLst>
          </p:nvPr>
        </p:nvGraphicFramePr>
        <p:xfrm>
          <a:off x="4267200" y="666750"/>
          <a:ext cx="4647480" cy="2194560"/>
        </p:xfrm>
        <a:graphic>
          <a:graphicData uri="http://schemas.openxmlformats.org/drawingml/2006/table">
            <a:tbl>
              <a:tblPr firstRow="1" firstCol="1" bandRow="1">
                <a:tableStyleId>{5C22544A-7EE6-4342-B048-85BDC9FD1C3A}</a:tableStyleId>
              </a:tblPr>
              <a:tblGrid>
                <a:gridCol w="1549160"/>
                <a:gridCol w="1549160"/>
                <a:gridCol w="1549160"/>
              </a:tblGrid>
              <a:tr h="0">
                <a:tc gridSpan="3">
                  <a:txBody>
                    <a:bodyPr/>
                    <a:lstStyle/>
                    <a:p>
                      <a:pPr algn="ctr">
                        <a:lnSpc>
                          <a:spcPct val="150000"/>
                        </a:lnSpc>
                        <a:spcAft>
                          <a:spcPts val="0"/>
                        </a:spcAft>
                      </a:pPr>
                      <a:r>
                        <a:rPr lang="es-EC" sz="1200" dirty="0">
                          <a:effectLst/>
                        </a:rPr>
                        <a:t>Parámetros Obtenidos </a:t>
                      </a:r>
                      <a:r>
                        <a:rPr lang="es-EC" sz="1200" dirty="0" smtClean="0">
                          <a:effectLst/>
                        </a:rPr>
                        <a:t>en</a:t>
                      </a:r>
                      <a:r>
                        <a:rPr lang="es-EC" sz="1200" baseline="0" dirty="0" smtClean="0">
                          <a:effectLst/>
                        </a:rPr>
                        <a:t> General</a:t>
                      </a:r>
                      <a:endParaRPr lang="es-EC" sz="1100" dirty="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C" sz="1200">
                          <a:effectLst/>
                        </a:rPr>
                        <a:t>Parámetro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Simulación</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Resultado Práctico</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Tiempo Establecimiento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0.22</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0.25</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Máximo sobre Impulso</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1%</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0.9%</a:t>
                      </a:r>
                      <a:endParaRPr lang="es-EC" sz="1100">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C" sz="1200" dirty="0">
                          <a:effectLst/>
                        </a:rPr>
                        <a:t>Error Estado Estacionario</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0 %</a:t>
                      </a:r>
                      <a:endParaRPr lang="es-EC"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0.5 %</a:t>
                      </a:r>
                      <a:endParaRPr lang="es-EC" sz="1100" dirty="0">
                        <a:effectLst/>
                        <a:latin typeface="Calibri"/>
                        <a:ea typeface="Calibri"/>
                        <a:cs typeface="Times New Roman"/>
                      </a:endParaRPr>
                    </a:p>
                  </a:txBody>
                  <a:tcPr marL="68580" marR="68580" marT="0" marB="0" anchor="ctr"/>
                </a:tc>
              </a:tr>
            </a:tbl>
          </a:graphicData>
        </a:graphic>
      </p:graphicFrame>
      <p:pic>
        <p:nvPicPr>
          <p:cNvPr id="15" name="14 Imagen" descr="D:\Denis\ESPE\Tesis\Capturas de Pantalla\Control y Monitoreo.jpg"/>
          <p:cNvPicPr/>
          <p:nvPr/>
        </p:nvPicPr>
        <p:blipFill>
          <a:blip r:embed="rId3">
            <a:extLst>
              <a:ext uri="{28A0092B-C50C-407E-A947-70E740481C1C}">
                <a14:useLocalDpi xmlns:a14="http://schemas.microsoft.com/office/drawing/2010/main" val="0"/>
              </a:ext>
            </a:extLst>
          </a:blip>
          <a:srcRect/>
          <a:stretch>
            <a:fillRect/>
          </a:stretch>
        </p:blipFill>
        <p:spPr bwMode="auto">
          <a:xfrm>
            <a:off x="159039" y="508784"/>
            <a:ext cx="4031961" cy="3739366"/>
          </a:xfrm>
          <a:prstGeom prst="rect">
            <a:avLst/>
          </a:prstGeom>
          <a:noFill/>
          <a:ln>
            <a:noFill/>
          </a:ln>
        </p:spPr>
      </p:pic>
    </p:spTree>
    <p:extLst>
      <p:ext uri="{BB962C8B-B14F-4D97-AF65-F5344CB8AC3E}">
        <p14:creationId xmlns:p14="http://schemas.microsoft.com/office/powerpoint/2010/main" val="3222664889"/>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217682"/>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514968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45</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Rectángulo"/>
          <p:cNvSpPr/>
          <p:nvPr/>
        </p:nvSpPr>
        <p:spPr>
          <a:xfrm>
            <a:off x="342900" y="711840"/>
            <a:ext cx="84201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logró conseguir resultados exitosos según lo esperado y con la disposición de realizar los estudios pertinentes con el fin de  encontrar los mejores protocolos basados en iluminancia para mejorar el crecimiento y producción de plantas.</a:t>
            </a:r>
            <a:endParaRPr lang="es-EC" sz="1600" dirty="0"/>
          </a:p>
        </p:txBody>
      </p:sp>
      <p:sp>
        <p:nvSpPr>
          <p:cNvPr id="7" name="6 Rectángulo"/>
          <p:cNvSpPr/>
          <p:nvPr/>
        </p:nvSpPr>
        <p:spPr>
          <a:xfrm>
            <a:off x="342900" y="1809750"/>
            <a:ext cx="84201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utilizó todas las capacidades del </a:t>
            </a:r>
            <a:r>
              <a:rPr lang="es-EC" sz="1600" dirty="0" err="1"/>
              <a:t>microcontrolador</a:t>
            </a:r>
            <a:r>
              <a:rPr lang="es-EC" sz="1600" dirty="0"/>
              <a:t> PIC18F4550, aprovechando al máximo sus módulos embebidos que permiten la implementación de un sistema robusto y capaz de funcionar permanentemente en las tareas de control requeridas</a:t>
            </a:r>
            <a:endParaRPr lang="es-EC" sz="1600" dirty="0"/>
          </a:p>
        </p:txBody>
      </p:sp>
      <p:sp>
        <p:nvSpPr>
          <p:cNvPr id="11" name="10 Rectángulo"/>
          <p:cNvSpPr/>
          <p:nvPr/>
        </p:nvSpPr>
        <p:spPr>
          <a:xfrm>
            <a:off x="342900" y="3028950"/>
            <a:ext cx="84201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logró alcanzar resultados eficientes en la respuesta y control de la luminosidad mediante el diseño de dos controladores de tipo Proporcional-Integral digitales que permiten su programación en el </a:t>
            </a:r>
            <a:r>
              <a:rPr lang="es-EC" sz="1600" dirty="0" err="1"/>
              <a:t>microcontrolador</a:t>
            </a:r>
            <a:r>
              <a:rPr lang="es-EC" sz="1600" dirty="0"/>
              <a:t> para un funcionamiento no dependiente del computador</a:t>
            </a:r>
            <a:endParaRPr lang="es-EC" sz="1600" dirty="0"/>
          </a:p>
        </p:txBody>
      </p:sp>
    </p:spTree>
    <p:extLst>
      <p:ext uri="{BB962C8B-B14F-4D97-AF65-F5344CB8AC3E}">
        <p14:creationId xmlns:p14="http://schemas.microsoft.com/office/powerpoint/2010/main" val="232729862"/>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46</a:t>
            </a:fld>
            <a:endParaRPr lang="es-ES"/>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AutoShape 6" descr="data:image/png;base64,iVBORw0KGgoAAAANSUhEUgAAATkAAAChCAMAAACLfThZAAAAz1BMVEX///8AYYrkjgAAX4njigDjiwAAWIQAXIfxypMAVoPjhwD45MMAXYf7/f3K2+P//vwAapExcpbllQCfwM/t9Pgvepz89eXqqlrtuWztuICmu8q+097Z6O5skqzzz6HmmifpplCTt8j++vPookfwxYYAUH/nnjLvwpP67NXhgQDn7/OwyNW3zdnT4ehwm7OIrMD227Lqq0tFg6Luvnv12L16o7n23rxUiab89OjssmOIr8Lz0q/wxY3ssnX34cvnmyrpp0HwxJjz0rOQuct9rcJUG43AAAAPTklEQVR4nO1dfWOautsGg0lRUVBst2q12trju06PpXVd2/N79v0/05MESIIgBktXHVx/dNUShWt37vckivJXwK72etvravur7+PsMLEQRAgC02nYX30vZ4WpDlQCACq6uRh/9e2cD8YIqAALHSD8AaTP80kriS1UgfW7d2OhChU9aC6Mr76ns4CxQqpJxMxuOTqicget2Vff1TlgbIGK4/++MKHLXeNL7+k8YDc5c/jVwkRkyqLN2LYNI5+2McCzFZiCM9KeE1MLoNlsOs7NopHbi73oQRX2xDdaFvKclAqCcKA6k5y9SIwxT5WABzxeQVUAgqYzzV3kCGyQiuYBjWbMoQuEXCe5oq8mX3V7JwzDBKreC75nj9utRqPXu2nq1NqqSF/lrkoIUzxfQSvyT4Yx2zSha27VTT5ld7HQVaDupcVuNXXKHbSi6c0yHKRWVjHO22xOuQP6TS52QdjYEYGLuCuqDtV3KBe7HbSIRFVjL5nQ6AKgzR+6pXNBA6s6Mz7Yshc0kac3c8dYhHGzM1/H41koydmyiIuMzOkfvLHTh00ymwJXv4EeZmjsBrWot/uHTGMCcSjBX9pNBPRw4DBRifOnz/MsCofhVAJJk7EJAq89zGhQi1a5e8Ix0VUkClkrUugUm/onaJWXehgMoKKm+MYK6ZGOysa1E7mJ9YGnq6qLdGChi1ZnPeLZVXLqGDAhgQKE4ewrRzQodVY+YT20Eag4opTttwIudc3cTHhoYtUvOQUnhDqUU+ehAVXpeiGVOpj7dS7aJkAr2Yu3xMLqsQmWDOHGq/dLYQFJIJbXtCmIM3wte7GxqmDqKnl5gsBQAbDkr7YqxDfJrQQBnoG6vBDNTECsxCfez/lghgBKwERDJ6ouL8US4AgMJNBcc2JgYR6GYcywf+scvsyHYZG8iZN7dQpxTABKUN+akv6JqGRU9tCGcVXrMEjKCZh57I+xQHj6yVPnzddPvKGzgY1djSSai8b+ML5WmxG0AFBhgnr0ijTgxfVWZActoAJdXnPNaP0675ogwKpOT1CNnqNc03m4RuoggXc71kmPWB75u02clSQDqNDlnTpYcelqJVEYT2wKUHMbQfr8UaKmG+rTwTyQIAFYRFtEHEhmvZJHr3YzUaaJoE1MhJ75lAn2z2BSQ0ltROZTnD0IEtdRZ8QxyXy7xKpyhPSQak58j3YGoMqXqzlaJE8Hsl3MaQMQ3fwVDyJ0Ge+CneLQ6wj/okUynNmuIE6Qio4YZqxIWj3TFf9rCMxjxk1JBTHTzU0LlKDMLyLzIdgcVQL9TNJS1KC1nPRv6Gyww1xbuq7lxv0Z1nRzJAqOsRpIp01I3A+a2Y37g8zN9Yp0nnxsZrtqfY0lh70gLTeqdDFngzJtXjFzzBM2aJuXdGRACxLZNa/YE2aZNiJ/SezlnGq6z7mv00eVL/ei/axJIoMqyLLQ2bzCb3t7lcgX8OeZ1nQWW4lDAiqV9EpIF/BpWj1Ja8VfBWwhPe93SyTIsUAC1dWjRsLM5hZiVeirqhtEtNY2SRHRaFbo1n/mfJY9l5itxDEcRCpaNtkGRnr0TPWUI7zJ3kYJWM3TLusxbSp0W/3l7WV7jqC3TayZtf2Jq7rbJdI2Xe9snNBetnsr1duvsznN1pzFbhwcu41xtAy2gaFt1g5gdt0cEPKAPs+U2FUhIP2uWPZURCqBJJRHSZuo2wu6hRjKlmPskC7rcQ/6AQFZSZe8BmtXHZWI7U2GOtepkKlEzXnbXDl4vh7TRF01ITYVZob6r6veBpt+ScJoouOCKqMHKioYZGhD8alKPVq2Gq5tAXRc88MMk56pPXVa1gDqworptg7AcSGVsdFx6JulvdhnjYAzhoODY2sMVRMBIJ8g/evQMo/e72A8r2Cxy5Cy20H7A4uUWtjIZnjvNXv1gT6vBcLTPcWbOS/Ymw+0UU8g0LOa88TYfqAvc4OyXI1VJslMpF2dbpymOiBAh7fe/asxlafObs0tFUIvHnFzdvI50r8Pk56crmttLN0nDVQQglBXF60MRf9htKWUlTOAXuyLoG4680Uj26zJY4Pc48NU66Y3tjPryR2BGSXOnFazE+unBXf/nAy7IUeDls6AmS/wT47qgDZX5FKXHA16+pU+329T7fb099zZbOWVoTGebvGIXnX8WUan36/tRb/2wQ+v+R/ej79uS482RWoj+imr8ybSEfH0Bs2tHBGzG5WMwI6O6vRS9nKGnZfvGFcxuH3cHVQrX9BRYbxclEP01J7ZJw3jb2ZCD+MAuhORER6vdPfQWOr0QanNJ7buOVDuIWRwkGKytLwulkoaRjEOpaU4pv+4ro/cUZEojerrxwB7tbr/+aPygRtqNyl3lUHoyKuxFTjJTgXq4ZB2GxyS2rrQ2vK9oBUkIDL31OkWDw7Sim/3Ane1OvukQ8wp9saNwODuSWsbPciCxJbYrd0hajr7oz49a0UZ3gLMlbslqUHFUpdP8STMKcrUpJKC1IB/Yltgl4ZDEnTEEClcyslbkLmLkSTZhLu1PyoZc4rRU90eE3HD3dkuCYSHeKFrwNCIBO1pe9F/l+aAM3chP4Zwd+ENS8gclpatRdSdKCFVEBKgQ63cJs9WsV+sj/smLyX+hAcMBLMQlwHiilGjNFEDaJ4lTcwctgc9cpCzQA1nzmSTML6NYMJEDjTZiAMnbUmg/8Yl6uG/ZfkyFp62/ybMb6141Xksh7D8550rQu3ZHXcEc3jONjB33I9gzIHm/zFPI24HMm+JAR3xG6XHXJmLzvrw1S76dU5c8flpj3tce3xj1NUv3beOYQ7P2Z6JWCzGmbNsNvni1NaMGVa4ZRovBeY6THzenmTHvPIJrn2Lue6Ji/O/9I0jmaPeHfJaLATmjB6fh/t9uhtf5FRkp8nc2meu+Cw9psOZi6eb/beUOvT10cyRbWRM1wUTZW7MNN3+Lj1ui/E1aTJ3z5iLk54gLpicFr/HXjj0mdJcTfAB5pSq6VInMuem8ugLfR8TG+6SVE+IOS2euUvf/HiT+iPM4XCVrsALMDeGvtDBbfQom1kRogvPh7luiswpikMsaIA5ul6Mv4oAV4VkKVUEc7OGj9hU6oRd5idazok5hUzXIHNVbjgjE6EG14Rk+V4Ec9cD7zx3/Sbuq1Xdu2zgE3xWzBEEmVOanJmoqyeMWdpfEcWc/xaKZY7FIWwbX25br6Rv/pSYmzI9FuWYGCvu+pLXKTDHGiFfGAtdaX/ulJizudBFPHmLhWrupllpMveT+WbFe9mbPyXm3L0WKAZhG7HimWCq2NNkblhgKL0cqA74OCnmbPZM4R74Gevp8RYdp8mcGL0Xuz9eOgG8vr4Ow5P4pJgjPZ3BNzg2XOTc2C1V5p7ehcRHUSvtQKu/Pd8Pg0H9aTFnc/O5k6YbM9784CxV5pT+Aw9DI4HprHcuhU85LeaEEGxn9cCCecH+iVrpMqf07w/n07WCoARPjLmqz8/OQTy8/MCSUCkzh83EbeFgEaf0g4ndiTFHVjh6Dx/YCoqXH9h2Aqkzh5+x817ASm03Jx4Qu7pP3akxx0OwwBkL7GH5LP4E5shjDS/uf90G8FDXRPPR9QzFqTHHIwXxyIQWj/WZ5fgc5ij6ATxdDjtdLnhefvLkmOPRqbDjveFEeCufyFwYtW88yrhyhe7kmFPU8HMJ5Qf+rGkwJ9+cVrv1pa744HrFp8dcL+yY8MydUMdOM1ciAVZNOF3mhIKEZ0bbvsQFdF/O3C5zvNrgu25C4CU035wgczXRsLCRqTHXZ0XyPcy1WenVDRcM9jrg450gc8r6joOxkhJzw2939e7d2nUno5njas2dnNwLDiytPUXmausR95/9xp10mLsflW5f7n+MSjSBuIc5bkrJTm68/BA8ZecUmRPfLRQ9xy+NqmHtebSmM7X/PCKfsoc5hXWPECdkyvMngY6T02GueCUkQy8KnLoX+g6vVIeY60h/e+nl8hdpLS5jsV7uZ46FDMAyhCac4C6pccxV0mfu+y5zQndEQcw+PQr9JuvAhZpHFOvV06Tbf0rvtWHh+8+ft6NXpfDQ38scPS3BFbpJleWCUTBlF8ccsOJa1o9h7pFLkhdDDIWWuzsx6Tmss1Ct9NxXLtllXkcOr7QVCpLTdTnqKMMCHt4f3SsXpde9zPGCBHJ44LWzeXtUpVqwwjF1/+TM1TpcvjR3Dga7wH6I2fbhg9Az98hfFLzWw0f2TrG7lKp6XIyeMHP/6/df8FQt4/+BvczxggRg3Uu7e55GdUfwKg+yetV9chdmbhhuGuTodNZdYWaO/KkpiE5BK3zrlIdeZ+JTucv+UOSdh8Vbj6WamD/o/vqvE9W06IN+2/cSYW40GhXWNaWM9ede5oRGCIbd8wKimGsLzbBkrQmIBPtIxtx7SSvSdRDsB/uV/lsQOGK66bIgQux2LUSixNrTX8W33W+L+Gb6o/QPl7l/n7rky2NlTmi+YUK02xsW2ZFT5e3DdC/feDDmfkj3Smu3fHr9lG5np8T94vd+IT1So8w9enru52hIBsfouUDDl4vQYbLRvUwzUz/E1weYK46+iXqpI7cago4kxuKIkS5zNe2uNiz+q9Tu3muxtpUIXTModeHOsD1dYEZPnruEzBVLb8vgPZQfJBkoPuyMHD7LjXSZw0yvL69esYa4W37D8hfHHBaeivCMEbZyb/+cTTZHhTLsJWGuqBUeOqF6db/zdnj1ErG94XVz5eeudnjZj8ec8oypq7mMYyOhVP12LD3ixNO26S2mAxU02ISdjIbf8gXD5+3OJhuyP4oejTBz7/tXvLnL3kql7ks5sv2crJiLXDBHKtycgCif9/Lx/qE0KsUst9O0kcccDh0Kz//9c6WN6CeNez4il3C2NisTP5/lLKI2vZtt2eioJyIf346GHmJueRGPZfxyysvl7iLNFzxmOXzk7kfpdo/j1h8uO3FfzXzl4feHev39/sDCTh/2mCDt5b+DEHOfBSGc0PZRJ4/+09OHP+Nj+HPMKU9dnlF5+OLHTgHwzzGn9K940awuOdNOFkZYz30i+s88G9U9uu5wGuD9xoM/smPqmktdIbQFwBnBaDCnJOnp78eiw9yO0uji8OVfAcM+hGpvxfdz+2MnQy/vGdanqeumqhmPii7GFnq+L5mPCZKP9oW9uXOQA97kict3PBIgzxzQJXZGyRAkmQNIb2b4iNkoTGB0+pyjgiA0rU2+k+AOWs1DcObXrb/gELL/BzskcqiCyNLGAAAAAElFTkSuQmCC"/>
          <p:cNvSpPr>
            <a:spLocks noChangeAspect="1" noChangeArrowheads="1"/>
          </p:cNvSpPr>
          <p:nvPr/>
        </p:nvSpPr>
        <p:spPr bwMode="auto">
          <a:xfrm>
            <a:off x="155575" y="-1227138"/>
            <a:ext cx="496252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342900" y="750153"/>
            <a:ext cx="84201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aprovechó las capacidades de la plataforma Java™ para la realización de un software que realice la gestión remota del sistema mediante tecnología inalámbrica Bluetooth con capacidad de control, monitoreo en tiempo real y consulta y almacenamiento de base de datos</a:t>
            </a:r>
            <a:endParaRPr lang="es-EC" sz="1600" dirty="0"/>
          </a:p>
        </p:txBody>
      </p:sp>
      <p:sp>
        <p:nvSpPr>
          <p:cNvPr id="13" name="12 Rectángulo"/>
          <p:cNvSpPr/>
          <p:nvPr/>
        </p:nvSpPr>
        <p:spPr>
          <a:xfrm>
            <a:off x="350836" y="1809750"/>
            <a:ext cx="8412163"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realizó una interfaz gráfica de usuario en el software desarrollado en Java™ que cumpla los principios de ergonomía adecuada en la distribución y tamaño de mandos y señales</a:t>
            </a:r>
            <a:endParaRPr lang="es-EC" sz="1600" dirty="0"/>
          </a:p>
        </p:txBody>
      </p:sp>
      <p:sp>
        <p:nvSpPr>
          <p:cNvPr id="14" name="13 Rectángulo"/>
          <p:cNvSpPr/>
          <p:nvPr/>
        </p:nvSpPr>
        <p:spPr>
          <a:xfrm>
            <a:off x="350836" y="2724150"/>
            <a:ext cx="8412163"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600" dirty="0"/>
              <a:t>Se verificó que mediante la utilización de señales digitales PWM se puede realizar la variación de intensidad de la luz de las luminarias LED con la obtención de una característica lineal en todo el rango de luz que es capaz de otorgar, lo cual no se obtiene con la variación sola de la tensión</a:t>
            </a:r>
            <a:endParaRPr lang="es-EC" sz="1600" dirty="0"/>
          </a:p>
        </p:txBody>
      </p:sp>
    </p:spTree>
    <p:extLst>
      <p:ext uri="{BB962C8B-B14F-4D97-AF65-F5344CB8AC3E}">
        <p14:creationId xmlns:p14="http://schemas.microsoft.com/office/powerpoint/2010/main" val="3025486945"/>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2507663284"/>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300897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 Alcance del Proyecto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CuadroTexto"/>
          <p:cNvSpPr txBox="1"/>
          <p:nvPr/>
        </p:nvSpPr>
        <p:spPr>
          <a:xfrm>
            <a:off x="685800" y="852428"/>
            <a:ext cx="8001000"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lgn="just">
              <a:buFont typeface="Arial" pitchFamily="34" charset="0"/>
              <a:buChar char="•"/>
            </a:pPr>
            <a:r>
              <a:rPr lang="es-EC" sz="2000" dirty="0" smtClean="0"/>
              <a:t>Diseño e Implementación del sistema de iluminación LED</a:t>
            </a:r>
          </a:p>
          <a:p>
            <a:pPr marL="342900" indent="-342900" algn="just">
              <a:buFont typeface="Arial" pitchFamily="34" charset="0"/>
              <a:buChar char="•"/>
            </a:pPr>
            <a:r>
              <a:rPr lang="es-EC" sz="2000" dirty="0" smtClean="0"/>
              <a:t>Diseño e Implementación el Sistema de Control Electrónico</a:t>
            </a:r>
          </a:p>
          <a:p>
            <a:pPr marL="342900" indent="-342900" algn="just">
              <a:buFont typeface="Arial" pitchFamily="34" charset="0"/>
              <a:buChar char="•"/>
            </a:pPr>
            <a:r>
              <a:rPr lang="es-EC" sz="2000" dirty="0" smtClean="0"/>
              <a:t>Obtención de </a:t>
            </a:r>
            <a:r>
              <a:rPr lang="es-EC" sz="2000" dirty="0"/>
              <a:t>M</a:t>
            </a:r>
            <a:r>
              <a:rPr lang="es-EC" sz="2000" dirty="0" smtClean="0"/>
              <a:t>odelo Matemático para cada Sección del Sistema</a:t>
            </a:r>
          </a:p>
          <a:p>
            <a:pPr marL="342900" indent="-342900" algn="just">
              <a:buFont typeface="Arial" pitchFamily="34" charset="0"/>
              <a:buChar char="•"/>
            </a:pPr>
            <a:r>
              <a:rPr lang="es-EC" sz="2000" dirty="0" smtClean="0"/>
              <a:t>Implementación de un Controlador suficientemente robusto y exacto para el Sistema</a:t>
            </a:r>
          </a:p>
          <a:p>
            <a:pPr marL="342900" indent="-342900" algn="just">
              <a:buFont typeface="Arial" pitchFamily="34" charset="0"/>
              <a:buChar char="•"/>
            </a:pPr>
            <a:r>
              <a:rPr lang="es-EC" sz="2000" dirty="0" smtClean="0"/>
              <a:t>Implementación de Software con Interfaz Gráfica de Usuario en Java™ para Control, Monitoreo y Gestión de Base de Datos.</a:t>
            </a:r>
          </a:p>
          <a:p>
            <a:pPr marL="342900" indent="-342900" algn="just">
              <a:buFont typeface="Arial" pitchFamily="34" charset="0"/>
              <a:buChar char="•"/>
            </a:pPr>
            <a:r>
              <a:rPr lang="es-EC" sz="2000" dirty="0" smtClean="0"/>
              <a:t>Almacenamiento en una Base de Datos </a:t>
            </a:r>
            <a:r>
              <a:rPr lang="es-EC" sz="2000" dirty="0" err="1" smtClean="0"/>
              <a:t>MySQL</a:t>
            </a:r>
            <a:r>
              <a:rPr lang="es-EC" sz="2000" dirty="0" smtClean="0"/>
              <a:t> la Información del Sistema.</a:t>
            </a:r>
          </a:p>
        </p:txBody>
      </p:sp>
    </p:spTree>
    <p:extLst>
      <p:ext uri="{BB962C8B-B14F-4D97-AF65-F5344CB8AC3E}">
        <p14:creationId xmlns:p14="http://schemas.microsoft.com/office/powerpoint/2010/main" val="3532183918"/>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2652443735"/>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092949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7</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Iluminación LED: Características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12" name="11 CuadroTexto"/>
          <p:cNvSpPr txBox="1"/>
          <p:nvPr/>
        </p:nvSpPr>
        <p:spPr>
          <a:xfrm>
            <a:off x="876300" y="1001852"/>
            <a:ext cx="3619500" cy="34778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Arial" pitchFamily="34" charset="0"/>
              <a:buChar char="•"/>
            </a:pPr>
            <a:r>
              <a:rPr lang="es-EC" sz="2000" dirty="0" smtClean="0"/>
              <a:t>Tiempo de vida (50 000h)</a:t>
            </a:r>
          </a:p>
          <a:p>
            <a:pPr marL="342900" indent="-342900">
              <a:buFont typeface="Arial" pitchFamily="34" charset="0"/>
              <a:buChar char="•"/>
            </a:pPr>
            <a:r>
              <a:rPr lang="es-EC" sz="2000" dirty="0" smtClean="0"/>
              <a:t>Espectro de Colores Casi Completo (450nm a 940nm).</a:t>
            </a:r>
          </a:p>
          <a:p>
            <a:pPr marL="342900" indent="-342900">
              <a:buFont typeface="Arial" pitchFamily="34" charset="0"/>
              <a:buChar char="•"/>
            </a:pPr>
            <a:r>
              <a:rPr lang="es-EC" sz="2000" dirty="0" smtClean="0"/>
              <a:t>Bajo Consumo Eléctrico (hasta 85% menos)</a:t>
            </a:r>
            <a:endParaRPr lang="es-EC" sz="2000" dirty="0" smtClean="0"/>
          </a:p>
          <a:p>
            <a:pPr marL="342900" indent="-342900">
              <a:buFont typeface="Arial" pitchFamily="34" charset="0"/>
              <a:buChar char="•"/>
            </a:pPr>
            <a:r>
              <a:rPr lang="es-EC" sz="2000" dirty="0" smtClean="0"/>
              <a:t>Alta eficiencia Luminosa </a:t>
            </a:r>
          </a:p>
          <a:p>
            <a:r>
              <a:rPr lang="es-EC" sz="2000" dirty="0" smtClean="0"/>
              <a:t>      (mayor a 80 lm/W).</a:t>
            </a:r>
          </a:p>
          <a:p>
            <a:pPr marL="342900" indent="-342900">
              <a:buFont typeface="Arial" pitchFamily="34" charset="0"/>
              <a:buChar char="•"/>
            </a:pPr>
            <a:r>
              <a:rPr lang="es-EC" sz="2000" dirty="0" smtClean="0"/>
              <a:t>No tiene Plomo ni Mercurio.</a:t>
            </a:r>
          </a:p>
          <a:p>
            <a:pPr marL="342900" indent="-342900">
              <a:buFont typeface="Arial" pitchFamily="34" charset="0"/>
              <a:buChar char="•"/>
            </a:pPr>
            <a:r>
              <a:rPr lang="es-EC" sz="2000" dirty="0" smtClean="0"/>
              <a:t>No necesita Balastro.</a:t>
            </a:r>
          </a:p>
          <a:p>
            <a:pPr marL="342900" indent="-342900">
              <a:buFont typeface="Arial" pitchFamily="34" charset="0"/>
              <a:buChar char="•"/>
            </a:pPr>
            <a:r>
              <a:rPr lang="es-EC" sz="2000" dirty="0" smtClean="0"/>
              <a:t>Tiempo de Encendido (60ns).</a:t>
            </a:r>
          </a:p>
          <a:p>
            <a:pPr marL="342900" indent="-342900">
              <a:buFont typeface="Arial" pitchFamily="34" charset="0"/>
              <a:buChar char="•"/>
            </a:pPr>
            <a:r>
              <a:rPr lang="es-EC" sz="2000" dirty="0" smtClean="0"/>
              <a:t>No Genera Calor y Resistente.</a:t>
            </a:r>
            <a:endParaRPr lang="es-EC" sz="2000" dirty="0" smtClean="0"/>
          </a:p>
        </p:txBody>
      </p:sp>
      <p:sp>
        <p:nvSpPr>
          <p:cNvPr id="2" name="1 CuadroTexto"/>
          <p:cNvSpPr txBox="1"/>
          <p:nvPr/>
        </p:nvSpPr>
        <p:spPr>
          <a:xfrm>
            <a:off x="1943100" y="571440"/>
            <a:ext cx="15240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VENTAJAS</a:t>
            </a:r>
            <a:endParaRPr lang="es-EC" sz="2000" b="1" dirty="0">
              <a:latin typeface="Times New Roman" pitchFamily="18" charset="0"/>
              <a:cs typeface="Times New Roman" pitchFamily="18" charset="0"/>
            </a:endParaRPr>
          </a:p>
        </p:txBody>
      </p:sp>
      <p:sp>
        <p:nvSpPr>
          <p:cNvPr id="10" name="9 CuadroTexto"/>
          <p:cNvSpPr txBox="1"/>
          <p:nvPr/>
        </p:nvSpPr>
        <p:spPr>
          <a:xfrm>
            <a:off x="4914900" y="1001851"/>
            <a:ext cx="36195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lgn="just">
              <a:buFont typeface="Arial" pitchFamily="34" charset="0"/>
              <a:buChar char="•"/>
            </a:pPr>
            <a:r>
              <a:rPr lang="es-EC" sz="2000" dirty="0" smtClean="0"/>
              <a:t>Inversión Económica Inicial Elevada. (Casi 3 veces el costo de otras fuentes luminosas)</a:t>
            </a:r>
          </a:p>
        </p:txBody>
      </p:sp>
      <p:sp>
        <p:nvSpPr>
          <p:cNvPr id="11" name="10 CuadroTexto"/>
          <p:cNvSpPr txBox="1"/>
          <p:nvPr/>
        </p:nvSpPr>
        <p:spPr>
          <a:xfrm>
            <a:off x="5728855" y="571439"/>
            <a:ext cx="2057400" cy="400110"/>
          </a:xfrm>
          <a:prstGeom prst="rect">
            <a:avLst/>
          </a:prstGeom>
          <a:noFill/>
        </p:spPr>
        <p:txBody>
          <a:bodyPr wrap="square" rtlCol="0">
            <a:spAutoFit/>
          </a:bodyPr>
          <a:lstStyle/>
          <a:p>
            <a:r>
              <a:rPr lang="es-EC" sz="2000" b="1" dirty="0" smtClean="0">
                <a:latin typeface="Times New Roman" pitchFamily="18" charset="0"/>
                <a:cs typeface="Times New Roman" pitchFamily="18" charset="0"/>
              </a:rPr>
              <a:t>DESVENTAJAS</a:t>
            </a:r>
            <a:endParaRPr lang="es-EC" sz="2000" b="1" dirty="0">
              <a:latin typeface="Times New Roman" pitchFamily="18" charset="0"/>
              <a:cs typeface="Times New Roman" pitchFamily="18" charset="0"/>
            </a:endParaRPr>
          </a:p>
        </p:txBody>
      </p:sp>
      <p:pic>
        <p:nvPicPr>
          <p:cNvPr id="1026" name="Picture 2" descr="http://www.premirasistencia.com/images/noticias/1407930722led-light-a-better-cho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55" y="2266951"/>
            <a:ext cx="2590800" cy="195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47627"/>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8</a:t>
            </a:fld>
            <a:endParaRPr lang="es-ES"/>
          </a:p>
        </p:txBody>
      </p:sp>
      <p:sp>
        <p:nvSpPr>
          <p:cNvPr id="7" name="6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Iluminación LED: Aplicaciones</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9"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
        <p:nvSpPr>
          <p:cNvPr id="3" name="AutoShape 2" descr="Resultado de imagen para luces led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20" y="666750"/>
            <a:ext cx="1300163"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912" y="2120525"/>
            <a:ext cx="2071688" cy="137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59117"/>
            <a:ext cx="3248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1907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603712"/>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02" y="2195512"/>
            <a:ext cx="142973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409950"/>
            <a:ext cx="304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30788"/>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
        <p:nvSpPr>
          <p:cNvPr id="9" name="8 Rectángulo"/>
          <p:cNvSpPr/>
          <p:nvPr/>
        </p:nvSpPr>
        <p:spPr>
          <a:xfrm>
            <a:off x="838200" y="16331"/>
            <a:ext cx="8153400" cy="494185"/>
          </a:xfrm>
          <a:prstGeom prst="rect">
            <a:avLst/>
          </a:prstGeom>
        </p:spPr>
        <p:txBody>
          <a:bodyPr wrap="square" lIns="77925" tIns="38963" rIns="77925" bIns="38963">
            <a:spAutoFit/>
          </a:bodyPr>
          <a:lstStyle/>
          <a:p>
            <a:pPr algn="r"/>
            <a:r>
              <a:rPr lang="es-EC" sz="2700" b="1" spc="43"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la Cámara de Crecimiento</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869992627"/>
              </p:ext>
            </p:extLst>
          </p:nvPr>
        </p:nvGraphicFramePr>
        <p:xfrm>
          <a:off x="685800" y="590550"/>
          <a:ext cx="769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4767266"/>
            <a:ext cx="2895600" cy="273844"/>
          </a:xfrm>
        </p:spPr>
        <p:txBody>
          <a:bodyPr/>
          <a:lstStyle/>
          <a:p>
            <a:r>
              <a:rPr lang="es-ES" dirty="0" smtClean="0"/>
              <a:t>Flores Pazos, Denis</a:t>
            </a:r>
            <a:endParaRPr lang="es-ES" dirty="0"/>
          </a:p>
        </p:txBody>
      </p:sp>
      <p:sp>
        <p:nvSpPr>
          <p:cNvPr id="11" name="1 Marcador de fecha"/>
          <p:cNvSpPr>
            <a:spLocks noGrp="1"/>
          </p:cNvSpPr>
          <p:nvPr>
            <p:ph type="dt" sz="half" idx="10"/>
          </p:nvPr>
        </p:nvSpPr>
        <p:spPr>
          <a:xfrm>
            <a:off x="152400" y="4766310"/>
            <a:ext cx="2743200" cy="308610"/>
          </a:xfrm>
        </p:spPr>
        <p:txBody>
          <a:bodyPr/>
          <a:lstStyle/>
          <a:p>
            <a:r>
              <a:rPr lang="es-ES" dirty="0" smtClean="0"/>
              <a:t>Automatización Cámara de Crecimiento</a:t>
            </a:r>
            <a:endParaRPr lang="es-ES" dirty="0"/>
          </a:p>
        </p:txBody>
      </p:sp>
    </p:spTree>
    <p:extLst>
      <p:ext uri="{BB962C8B-B14F-4D97-AF65-F5344CB8AC3E}">
        <p14:creationId xmlns:p14="http://schemas.microsoft.com/office/powerpoint/2010/main" val="10929492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529143</TotalTime>
  <Words>3012</Words>
  <Application>Microsoft Office PowerPoint</Application>
  <PresentationFormat>Presentación en pantalla (16:9)</PresentationFormat>
  <Paragraphs>447</Paragraphs>
  <Slides>47</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47</vt:i4>
      </vt:variant>
    </vt:vector>
  </HeadingPairs>
  <TitlesOfParts>
    <vt:vector size="50" baseType="lpstr">
      <vt:lpstr>Theme1</vt:lpstr>
      <vt:lpstr>FORMATO ESPE2013V2</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Denis Flores</dc:creator>
  <cp:lastModifiedBy>Denis Flores</cp:lastModifiedBy>
  <cp:revision>300</cp:revision>
  <dcterms:created xsi:type="dcterms:W3CDTF">2012-08-14T15:29:02Z</dcterms:created>
  <dcterms:modified xsi:type="dcterms:W3CDTF">2015-05-14T05:55:50Z</dcterms:modified>
</cp:coreProperties>
</file>