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3.xml" ContentType="application/vnd.openxmlformats-officedocument.themeOverr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8" r:id="rId2"/>
    <p:sldId id="259" r:id="rId3"/>
    <p:sldId id="260" r:id="rId4"/>
    <p:sldId id="329" r:id="rId5"/>
    <p:sldId id="328" r:id="rId6"/>
    <p:sldId id="261" r:id="rId7"/>
    <p:sldId id="262" r:id="rId8"/>
    <p:sldId id="330" r:id="rId9"/>
    <p:sldId id="267" r:id="rId10"/>
    <p:sldId id="324" r:id="rId11"/>
    <p:sldId id="269" r:id="rId12"/>
    <p:sldId id="268" r:id="rId13"/>
    <p:sldId id="270" r:id="rId14"/>
    <p:sldId id="331" r:id="rId15"/>
    <p:sldId id="271" r:id="rId16"/>
    <p:sldId id="272" r:id="rId17"/>
    <p:sldId id="263" r:id="rId18"/>
    <p:sldId id="332" r:id="rId19"/>
    <p:sldId id="275" r:id="rId20"/>
    <p:sldId id="276" r:id="rId21"/>
    <p:sldId id="278" r:id="rId22"/>
    <p:sldId id="333" r:id="rId23"/>
    <p:sldId id="279" r:id="rId24"/>
    <p:sldId id="280" r:id="rId25"/>
    <p:sldId id="281" r:id="rId26"/>
    <p:sldId id="334" r:id="rId27"/>
    <p:sldId id="299" r:id="rId28"/>
    <p:sldId id="351" r:id="rId29"/>
    <p:sldId id="353" r:id="rId30"/>
    <p:sldId id="301" r:id="rId31"/>
    <p:sldId id="302" r:id="rId32"/>
    <p:sldId id="352" r:id="rId33"/>
    <p:sldId id="304" r:id="rId34"/>
    <p:sldId id="354" r:id="rId35"/>
    <p:sldId id="305" r:id="rId36"/>
    <p:sldId id="355" r:id="rId37"/>
    <p:sldId id="356" r:id="rId38"/>
    <p:sldId id="357" r:id="rId39"/>
    <p:sldId id="306" r:id="rId40"/>
    <p:sldId id="308" r:id="rId41"/>
    <p:sldId id="309" r:id="rId42"/>
    <p:sldId id="337" r:id="rId43"/>
    <p:sldId id="336" r:id="rId44"/>
    <p:sldId id="338" r:id="rId45"/>
    <p:sldId id="339" r:id="rId46"/>
    <p:sldId id="340" r:id="rId47"/>
    <p:sldId id="350" r:id="rId48"/>
    <p:sldId id="341" r:id="rId49"/>
    <p:sldId id="342" r:id="rId50"/>
    <p:sldId id="343" r:id="rId51"/>
    <p:sldId id="344" r:id="rId52"/>
    <p:sldId id="345" r:id="rId53"/>
    <p:sldId id="346" r:id="rId54"/>
    <p:sldId id="347" r:id="rId55"/>
    <p:sldId id="348" r:id="rId56"/>
    <p:sldId id="349" r:id="rId57"/>
    <p:sldId id="325" r:id="rId58"/>
    <p:sldId id="310" r:id="rId59"/>
    <p:sldId id="311" r:id="rId60"/>
    <p:sldId id="312" r:id="rId61"/>
    <p:sldId id="326" r:id="rId62"/>
    <p:sldId id="313" r:id="rId63"/>
    <p:sldId id="314" r:id="rId64"/>
    <p:sldId id="315" r:id="rId65"/>
    <p:sldId id="316" r:id="rId66"/>
    <p:sldId id="317" r:id="rId67"/>
    <p:sldId id="318" r:id="rId68"/>
    <p:sldId id="327" r:id="rId69"/>
    <p:sldId id="319" r:id="rId70"/>
    <p:sldId id="320" r:id="rId71"/>
    <p:sldId id="321" r:id="rId72"/>
    <p:sldId id="322" r:id="rId73"/>
    <p:sldId id="323" r:id="rId7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00FF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gif"/><Relationship Id="rId2" Type="http://schemas.openxmlformats.org/officeDocument/2006/relationships/image" Target="../media/image5.jpg"/><Relationship Id="rId1" Type="http://schemas.openxmlformats.org/officeDocument/2006/relationships/image" Target="../media/image4.jpg"/><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gif"/><Relationship Id="rId2" Type="http://schemas.openxmlformats.org/officeDocument/2006/relationships/image" Target="../media/image5.jpg"/><Relationship Id="rId1" Type="http://schemas.openxmlformats.org/officeDocument/2006/relationships/image" Target="../media/image4.jpg"/><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C36572-4950-4348-9E5B-01AA3DD89F6E}" type="doc">
      <dgm:prSet loTypeId="urn:microsoft.com/office/officeart/2005/8/layout/vList3" loCatId="list" qsTypeId="urn:microsoft.com/office/officeart/2005/8/quickstyle/3d3" qsCatId="3D" csTypeId="urn:microsoft.com/office/officeart/2005/8/colors/colorful1" csCatId="colorful" phldr="1"/>
      <dgm:spPr/>
      <dgm:t>
        <a:bodyPr/>
        <a:lstStyle/>
        <a:p>
          <a:endParaRPr lang="es-EC"/>
        </a:p>
      </dgm:t>
    </dgm:pt>
    <dgm:pt modelId="{291AFA4A-D1C2-4A08-9273-2BCF19A57AB4}">
      <dgm:prSet phldrT="[Texto]" custT="1"/>
      <dgm:spPr/>
      <dgm:t>
        <a:bodyPr/>
        <a:lstStyle/>
        <a:p>
          <a:r>
            <a:rPr lang="es-EC" sz="1600" dirty="0" smtClean="0">
              <a:latin typeface="Arial" panose="020B0604020202020204" pitchFamily="34" charset="0"/>
              <a:cs typeface="Arial" panose="020B0604020202020204" pitchFamily="34" charset="0"/>
            </a:rPr>
            <a:t>Introducción</a:t>
          </a:r>
          <a:endParaRPr lang="es-EC" sz="1600" dirty="0">
            <a:latin typeface="Arial" panose="020B0604020202020204" pitchFamily="34" charset="0"/>
            <a:cs typeface="Arial" panose="020B0604020202020204" pitchFamily="34" charset="0"/>
          </a:endParaRPr>
        </a:p>
      </dgm:t>
    </dgm:pt>
    <dgm:pt modelId="{36CA5921-A9E5-4C37-9BC4-C7D44E4E1AF0}" type="parTrans" cxnId="{C8A74E0B-5373-48FF-8DFF-7DE9BC53699A}">
      <dgm:prSet/>
      <dgm:spPr/>
      <dgm:t>
        <a:bodyPr/>
        <a:lstStyle/>
        <a:p>
          <a:endParaRPr lang="es-EC" sz="1600">
            <a:latin typeface="Arial" panose="020B0604020202020204" pitchFamily="34" charset="0"/>
            <a:cs typeface="Arial" panose="020B0604020202020204" pitchFamily="34" charset="0"/>
          </a:endParaRPr>
        </a:p>
      </dgm:t>
    </dgm:pt>
    <dgm:pt modelId="{1AC33B35-B7D3-4042-859D-1A692E348CAE}" type="sibTrans" cxnId="{C8A74E0B-5373-48FF-8DFF-7DE9BC53699A}">
      <dgm:prSet/>
      <dgm:spPr/>
      <dgm:t>
        <a:bodyPr/>
        <a:lstStyle/>
        <a:p>
          <a:endParaRPr lang="es-EC" sz="1600">
            <a:latin typeface="Arial" panose="020B0604020202020204" pitchFamily="34" charset="0"/>
            <a:cs typeface="Arial" panose="020B0604020202020204" pitchFamily="34" charset="0"/>
          </a:endParaRPr>
        </a:p>
      </dgm:t>
    </dgm:pt>
    <dgm:pt modelId="{E495A29C-6756-429C-B768-DAFACB74615D}">
      <dgm:prSet phldrT="[Texto]" custT="1"/>
      <dgm:spPr/>
      <dgm:t>
        <a:bodyPr/>
        <a:lstStyle/>
        <a:p>
          <a:r>
            <a:rPr lang="es-EC" sz="1600" dirty="0" smtClean="0">
              <a:latin typeface="Arial" panose="020B0604020202020204" pitchFamily="34" charset="0"/>
              <a:cs typeface="Arial" panose="020B0604020202020204" pitchFamily="34" charset="0"/>
            </a:rPr>
            <a:t>Análisis Situacional</a:t>
          </a:r>
          <a:endParaRPr lang="es-EC" sz="1600" dirty="0">
            <a:latin typeface="Arial" panose="020B0604020202020204" pitchFamily="34" charset="0"/>
            <a:cs typeface="Arial" panose="020B0604020202020204" pitchFamily="34" charset="0"/>
          </a:endParaRPr>
        </a:p>
      </dgm:t>
    </dgm:pt>
    <dgm:pt modelId="{9F733568-DCAD-44C4-9DE2-7930EA24BED2}" type="parTrans" cxnId="{5F696592-7993-4BA6-9224-DB6FBEFCF4F0}">
      <dgm:prSet/>
      <dgm:spPr/>
      <dgm:t>
        <a:bodyPr/>
        <a:lstStyle/>
        <a:p>
          <a:endParaRPr lang="es-EC" sz="1600">
            <a:latin typeface="Arial" panose="020B0604020202020204" pitchFamily="34" charset="0"/>
            <a:cs typeface="Arial" panose="020B0604020202020204" pitchFamily="34" charset="0"/>
          </a:endParaRPr>
        </a:p>
      </dgm:t>
    </dgm:pt>
    <dgm:pt modelId="{C0FA9DD0-C79A-4E83-9C74-5600FEDF258D}" type="sibTrans" cxnId="{5F696592-7993-4BA6-9224-DB6FBEFCF4F0}">
      <dgm:prSet/>
      <dgm:spPr/>
      <dgm:t>
        <a:bodyPr/>
        <a:lstStyle/>
        <a:p>
          <a:endParaRPr lang="es-EC" sz="1600">
            <a:latin typeface="Arial" panose="020B0604020202020204" pitchFamily="34" charset="0"/>
            <a:cs typeface="Arial" panose="020B0604020202020204" pitchFamily="34" charset="0"/>
          </a:endParaRPr>
        </a:p>
      </dgm:t>
    </dgm:pt>
    <dgm:pt modelId="{82B6F62E-5765-40A0-A4FB-3C4ECE768C6F}">
      <dgm:prSet phldrT="[Texto]" custT="1"/>
      <dgm:spPr/>
      <dgm:t>
        <a:bodyPr/>
        <a:lstStyle/>
        <a:p>
          <a:r>
            <a:rPr lang="es-EC" sz="1600" dirty="0" smtClean="0">
              <a:latin typeface="Arial" panose="020B0604020202020204" pitchFamily="34" charset="0"/>
              <a:cs typeface="Arial" panose="020B0604020202020204" pitchFamily="34" charset="0"/>
            </a:rPr>
            <a:t>Análisis Técnico</a:t>
          </a:r>
          <a:endParaRPr lang="es-EC" sz="1600" dirty="0">
            <a:latin typeface="Arial" panose="020B0604020202020204" pitchFamily="34" charset="0"/>
            <a:cs typeface="Arial" panose="020B0604020202020204" pitchFamily="34" charset="0"/>
          </a:endParaRPr>
        </a:p>
      </dgm:t>
    </dgm:pt>
    <dgm:pt modelId="{9B20E520-34F6-4311-AB9E-3C65BFC17B59}" type="parTrans" cxnId="{75FEB150-8D4C-410B-8F64-18F5E2AE312F}">
      <dgm:prSet/>
      <dgm:spPr/>
      <dgm:t>
        <a:bodyPr/>
        <a:lstStyle/>
        <a:p>
          <a:endParaRPr lang="es-EC" sz="1600">
            <a:latin typeface="Arial" panose="020B0604020202020204" pitchFamily="34" charset="0"/>
            <a:cs typeface="Arial" panose="020B0604020202020204" pitchFamily="34" charset="0"/>
          </a:endParaRPr>
        </a:p>
      </dgm:t>
    </dgm:pt>
    <dgm:pt modelId="{3BE05046-C973-46B8-80DA-3EE351CB1490}" type="sibTrans" cxnId="{75FEB150-8D4C-410B-8F64-18F5E2AE312F}">
      <dgm:prSet/>
      <dgm:spPr/>
      <dgm:t>
        <a:bodyPr/>
        <a:lstStyle/>
        <a:p>
          <a:endParaRPr lang="es-EC" sz="1600">
            <a:latin typeface="Arial" panose="020B0604020202020204" pitchFamily="34" charset="0"/>
            <a:cs typeface="Arial" panose="020B0604020202020204" pitchFamily="34" charset="0"/>
          </a:endParaRPr>
        </a:p>
      </dgm:t>
    </dgm:pt>
    <dgm:pt modelId="{54BBF507-A689-45CE-A9DD-1F3655D7790A}">
      <dgm:prSet phldrT="[Texto]" custT="1"/>
      <dgm:spPr/>
      <dgm:t>
        <a:bodyPr/>
        <a:lstStyle/>
        <a:p>
          <a:r>
            <a:rPr lang="es-EC" sz="1600" dirty="0" smtClean="0">
              <a:latin typeface="Arial" panose="020B0604020202020204" pitchFamily="34" charset="0"/>
              <a:cs typeface="Arial" panose="020B0604020202020204" pitchFamily="34" charset="0"/>
            </a:rPr>
            <a:t>Análisis Financiero</a:t>
          </a:r>
          <a:endParaRPr lang="es-EC" sz="1600" dirty="0">
            <a:latin typeface="Arial" panose="020B0604020202020204" pitchFamily="34" charset="0"/>
            <a:cs typeface="Arial" panose="020B0604020202020204" pitchFamily="34" charset="0"/>
          </a:endParaRPr>
        </a:p>
      </dgm:t>
    </dgm:pt>
    <dgm:pt modelId="{63FA9DCF-3D7E-4EFF-A360-0CE6AA0C9B77}" type="parTrans" cxnId="{DCC14B76-4243-4D5F-8B6A-6E348A684EC4}">
      <dgm:prSet/>
      <dgm:spPr/>
      <dgm:t>
        <a:bodyPr/>
        <a:lstStyle/>
        <a:p>
          <a:endParaRPr lang="es-EC" sz="1600">
            <a:latin typeface="Arial" panose="020B0604020202020204" pitchFamily="34" charset="0"/>
            <a:cs typeface="Arial" panose="020B0604020202020204" pitchFamily="34" charset="0"/>
          </a:endParaRPr>
        </a:p>
      </dgm:t>
    </dgm:pt>
    <dgm:pt modelId="{5C7FEE95-D773-403B-BD80-08688F5F6425}" type="sibTrans" cxnId="{DCC14B76-4243-4D5F-8B6A-6E348A684EC4}">
      <dgm:prSet/>
      <dgm:spPr/>
      <dgm:t>
        <a:bodyPr/>
        <a:lstStyle/>
        <a:p>
          <a:endParaRPr lang="es-EC" sz="1600">
            <a:latin typeface="Arial" panose="020B0604020202020204" pitchFamily="34" charset="0"/>
            <a:cs typeface="Arial" panose="020B0604020202020204" pitchFamily="34" charset="0"/>
          </a:endParaRPr>
        </a:p>
      </dgm:t>
    </dgm:pt>
    <dgm:pt modelId="{2F1DBCEA-15FC-4C72-9EE2-E200B1313879}">
      <dgm:prSet phldrT="[Texto]" custT="1"/>
      <dgm:spPr/>
      <dgm:t>
        <a:bodyPr/>
        <a:lstStyle/>
        <a:p>
          <a:r>
            <a:rPr lang="es-EC" sz="1600" dirty="0" smtClean="0">
              <a:latin typeface="Arial" panose="020B0604020202020204" pitchFamily="34" charset="0"/>
              <a:cs typeface="Arial" panose="020B0604020202020204" pitchFamily="34" charset="0"/>
            </a:rPr>
            <a:t>Plan de Implementación</a:t>
          </a:r>
          <a:endParaRPr lang="es-EC" sz="1600" dirty="0">
            <a:latin typeface="Arial" panose="020B0604020202020204" pitchFamily="34" charset="0"/>
            <a:cs typeface="Arial" panose="020B0604020202020204" pitchFamily="34" charset="0"/>
          </a:endParaRPr>
        </a:p>
      </dgm:t>
    </dgm:pt>
    <dgm:pt modelId="{A80002F1-5837-47F9-8810-63045CAE404E}" type="parTrans" cxnId="{5AB813F5-C31D-4AA4-9843-C734AFA39CDB}">
      <dgm:prSet/>
      <dgm:spPr/>
      <dgm:t>
        <a:bodyPr/>
        <a:lstStyle/>
        <a:p>
          <a:endParaRPr lang="es-EC" sz="1600">
            <a:latin typeface="Arial" panose="020B0604020202020204" pitchFamily="34" charset="0"/>
            <a:cs typeface="Arial" panose="020B0604020202020204" pitchFamily="34" charset="0"/>
          </a:endParaRPr>
        </a:p>
      </dgm:t>
    </dgm:pt>
    <dgm:pt modelId="{BEBCD42A-660D-48FF-88AA-6D0BEBCC52BD}" type="sibTrans" cxnId="{5AB813F5-C31D-4AA4-9843-C734AFA39CDB}">
      <dgm:prSet/>
      <dgm:spPr/>
      <dgm:t>
        <a:bodyPr/>
        <a:lstStyle/>
        <a:p>
          <a:endParaRPr lang="es-EC" sz="1600">
            <a:latin typeface="Arial" panose="020B0604020202020204" pitchFamily="34" charset="0"/>
            <a:cs typeface="Arial" panose="020B0604020202020204" pitchFamily="34" charset="0"/>
          </a:endParaRPr>
        </a:p>
      </dgm:t>
    </dgm:pt>
    <dgm:pt modelId="{B882771D-1C33-48BA-BEE3-916DFF035D58}">
      <dgm:prSet phldrT="[Texto]" custT="1"/>
      <dgm:spPr/>
      <dgm:t>
        <a:bodyPr/>
        <a:lstStyle/>
        <a:p>
          <a:r>
            <a:rPr lang="es-EC" sz="1600" dirty="0" smtClean="0">
              <a:latin typeface="Arial" panose="020B0604020202020204" pitchFamily="34" charset="0"/>
              <a:cs typeface="Arial" panose="020B0604020202020204" pitchFamily="34" charset="0"/>
            </a:rPr>
            <a:t>Conclusiones y Recomendaciones</a:t>
          </a:r>
          <a:endParaRPr lang="es-EC" sz="1600" dirty="0">
            <a:latin typeface="Arial" panose="020B0604020202020204" pitchFamily="34" charset="0"/>
            <a:cs typeface="Arial" panose="020B0604020202020204" pitchFamily="34" charset="0"/>
          </a:endParaRPr>
        </a:p>
      </dgm:t>
    </dgm:pt>
    <dgm:pt modelId="{4368A4D1-063A-4EA9-B1A0-C590269D031A}" type="parTrans" cxnId="{0BEE5DD6-E15D-4A01-9FE8-ECC7AA79A100}">
      <dgm:prSet/>
      <dgm:spPr/>
      <dgm:t>
        <a:bodyPr/>
        <a:lstStyle/>
        <a:p>
          <a:endParaRPr lang="es-EC" sz="1600">
            <a:latin typeface="Arial" panose="020B0604020202020204" pitchFamily="34" charset="0"/>
            <a:cs typeface="Arial" panose="020B0604020202020204" pitchFamily="34" charset="0"/>
          </a:endParaRPr>
        </a:p>
      </dgm:t>
    </dgm:pt>
    <dgm:pt modelId="{99923BD3-8577-4172-B1B1-EA9CDD859712}" type="sibTrans" cxnId="{0BEE5DD6-E15D-4A01-9FE8-ECC7AA79A100}">
      <dgm:prSet/>
      <dgm:spPr/>
      <dgm:t>
        <a:bodyPr/>
        <a:lstStyle/>
        <a:p>
          <a:endParaRPr lang="es-EC" sz="1600">
            <a:latin typeface="Arial" panose="020B0604020202020204" pitchFamily="34" charset="0"/>
            <a:cs typeface="Arial" panose="020B0604020202020204" pitchFamily="34" charset="0"/>
          </a:endParaRPr>
        </a:p>
      </dgm:t>
    </dgm:pt>
    <dgm:pt modelId="{AA26A719-EC5B-4B1D-A8C5-013C6EFC99E8}">
      <dgm:prSet phldrT="[Texto]" custT="1"/>
      <dgm:spPr/>
      <dgm:t>
        <a:bodyPr/>
        <a:lstStyle/>
        <a:p>
          <a:r>
            <a:rPr lang="es-EC" sz="1600" dirty="0" smtClean="0">
              <a:latin typeface="Arial" panose="020B0604020202020204" pitchFamily="34" charset="0"/>
              <a:cs typeface="Arial" panose="020B0604020202020204" pitchFamily="34" charset="0"/>
            </a:rPr>
            <a:t>Análisis Organizacional</a:t>
          </a:r>
          <a:endParaRPr lang="es-EC" sz="1600" dirty="0">
            <a:latin typeface="Arial" panose="020B0604020202020204" pitchFamily="34" charset="0"/>
            <a:cs typeface="Arial" panose="020B0604020202020204" pitchFamily="34" charset="0"/>
          </a:endParaRPr>
        </a:p>
      </dgm:t>
    </dgm:pt>
    <dgm:pt modelId="{751349E9-4C33-4995-B442-1782789521EC}" type="parTrans" cxnId="{619AD4CD-0D0A-4135-A99C-03E2815A7D3E}">
      <dgm:prSet/>
      <dgm:spPr/>
      <dgm:t>
        <a:bodyPr/>
        <a:lstStyle/>
        <a:p>
          <a:endParaRPr lang="es-EC" sz="1600">
            <a:latin typeface="Arial" panose="020B0604020202020204" pitchFamily="34" charset="0"/>
            <a:cs typeface="Arial" panose="020B0604020202020204" pitchFamily="34" charset="0"/>
          </a:endParaRPr>
        </a:p>
      </dgm:t>
    </dgm:pt>
    <dgm:pt modelId="{A77DF4B7-8F9C-4FCC-949C-69114796B6D0}" type="sibTrans" cxnId="{619AD4CD-0D0A-4135-A99C-03E2815A7D3E}">
      <dgm:prSet/>
      <dgm:spPr/>
      <dgm:t>
        <a:bodyPr/>
        <a:lstStyle/>
        <a:p>
          <a:endParaRPr lang="es-EC" sz="1600">
            <a:latin typeface="Arial" panose="020B0604020202020204" pitchFamily="34" charset="0"/>
            <a:cs typeface="Arial" panose="020B0604020202020204" pitchFamily="34" charset="0"/>
          </a:endParaRPr>
        </a:p>
      </dgm:t>
    </dgm:pt>
    <dgm:pt modelId="{76D5FE7B-C093-4209-99AD-2902865BA4DB}" type="pres">
      <dgm:prSet presAssocID="{41C36572-4950-4348-9E5B-01AA3DD89F6E}" presName="linearFlow" presStyleCnt="0">
        <dgm:presLayoutVars>
          <dgm:dir/>
          <dgm:resizeHandles val="exact"/>
        </dgm:presLayoutVars>
      </dgm:prSet>
      <dgm:spPr/>
      <dgm:t>
        <a:bodyPr/>
        <a:lstStyle/>
        <a:p>
          <a:endParaRPr lang="es-EC"/>
        </a:p>
      </dgm:t>
    </dgm:pt>
    <dgm:pt modelId="{87D2986D-0349-456C-9052-3B735DD9A9D2}" type="pres">
      <dgm:prSet presAssocID="{291AFA4A-D1C2-4A08-9273-2BCF19A57AB4}" presName="composite" presStyleCnt="0"/>
      <dgm:spPr/>
    </dgm:pt>
    <dgm:pt modelId="{674C88D5-410E-4357-8968-DAD697F02A14}" type="pres">
      <dgm:prSet presAssocID="{291AFA4A-D1C2-4A08-9273-2BCF19A57AB4}" presName="imgShp"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44000" r="-44000"/>
          </a:stretch>
        </a:blipFill>
      </dgm:spPr>
      <dgm:t>
        <a:bodyPr/>
        <a:lstStyle/>
        <a:p>
          <a:endParaRPr lang="es-EC"/>
        </a:p>
      </dgm:t>
    </dgm:pt>
    <dgm:pt modelId="{91CA69D5-EA1C-4BCC-ACE7-D3E45CA1FB86}" type="pres">
      <dgm:prSet presAssocID="{291AFA4A-D1C2-4A08-9273-2BCF19A57AB4}" presName="txShp" presStyleLbl="node1" presStyleIdx="0" presStyleCnt="7">
        <dgm:presLayoutVars>
          <dgm:bulletEnabled val="1"/>
        </dgm:presLayoutVars>
      </dgm:prSet>
      <dgm:spPr/>
      <dgm:t>
        <a:bodyPr/>
        <a:lstStyle/>
        <a:p>
          <a:endParaRPr lang="es-EC"/>
        </a:p>
      </dgm:t>
    </dgm:pt>
    <dgm:pt modelId="{0CE59216-4724-4A88-B4F0-5AE27F34A161}" type="pres">
      <dgm:prSet presAssocID="{1AC33B35-B7D3-4042-859D-1A692E348CAE}" presName="spacing" presStyleCnt="0"/>
      <dgm:spPr/>
    </dgm:pt>
    <dgm:pt modelId="{3B316A66-0E2D-4D75-9CFB-BA1CBFB60129}" type="pres">
      <dgm:prSet presAssocID="{E495A29C-6756-429C-B768-DAFACB74615D}" presName="composite" presStyleCnt="0"/>
      <dgm:spPr/>
    </dgm:pt>
    <dgm:pt modelId="{C36B4F06-C4BF-42C3-BDFA-6D39A7F2EE30}" type="pres">
      <dgm:prSet presAssocID="{E495A29C-6756-429C-B768-DAFACB74615D}" presName="imgShp" presStyleLbl="fgImgPlace1" presStyleIdx="1" presStyleCnt="7"/>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s-EC"/>
        </a:p>
      </dgm:t>
    </dgm:pt>
    <dgm:pt modelId="{C523905D-A269-48AB-AAC5-9D33D677005D}" type="pres">
      <dgm:prSet presAssocID="{E495A29C-6756-429C-B768-DAFACB74615D}" presName="txShp" presStyleLbl="node1" presStyleIdx="1" presStyleCnt="7">
        <dgm:presLayoutVars>
          <dgm:bulletEnabled val="1"/>
        </dgm:presLayoutVars>
      </dgm:prSet>
      <dgm:spPr/>
      <dgm:t>
        <a:bodyPr/>
        <a:lstStyle/>
        <a:p>
          <a:endParaRPr lang="es-EC"/>
        </a:p>
      </dgm:t>
    </dgm:pt>
    <dgm:pt modelId="{ABD5CD5F-049B-41FA-AE04-4B7FB0C01021}" type="pres">
      <dgm:prSet presAssocID="{C0FA9DD0-C79A-4E83-9C74-5600FEDF258D}" presName="spacing" presStyleCnt="0"/>
      <dgm:spPr/>
    </dgm:pt>
    <dgm:pt modelId="{B511F668-907C-4861-96D8-AC3D8D4423D4}" type="pres">
      <dgm:prSet presAssocID="{82B6F62E-5765-40A0-A4FB-3C4ECE768C6F}" presName="composite" presStyleCnt="0"/>
      <dgm:spPr/>
    </dgm:pt>
    <dgm:pt modelId="{F4816DBA-2126-43E5-85D9-C69B385FE72F}" type="pres">
      <dgm:prSet presAssocID="{82B6F62E-5765-40A0-A4FB-3C4ECE768C6F}" presName="imgShp" presStyleLbl="fgImgPlace1" presStyleIdx="2" presStyleCnt="7"/>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48000" r="-48000"/>
          </a:stretch>
        </a:blipFill>
      </dgm:spPr>
      <dgm:t>
        <a:bodyPr/>
        <a:lstStyle/>
        <a:p>
          <a:endParaRPr lang="es-EC"/>
        </a:p>
      </dgm:t>
    </dgm:pt>
    <dgm:pt modelId="{9CAF2697-1E72-4B94-B1D8-0A3D2A7CB860}" type="pres">
      <dgm:prSet presAssocID="{82B6F62E-5765-40A0-A4FB-3C4ECE768C6F}" presName="txShp" presStyleLbl="node1" presStyleIdx="2" presStyleCnt="7">
        <dgm:presLayoutVars>
          <dgm:bulletEnabled val="1"/>
        </dgm:presLayoutVars>
      </dgm:prSet>
      <dgm:spPr/>
      <dgm:t>
        <a:bodyPr/>
        <a:lstStyle/>
        <a:p>
          <a:endParaRPr lang="es-EC"/>
        </a:p>
      </dgm:t>
    </dgm:pt>
    <dgm:pt modelId="{171365B1-3489-4D54-B92A-31657778E9DC}" type="pres">
      <dgm:prSet presAssocID="{3BE05046-C973-46B8-80DA-3EE351CB1490}" presName="spacing" presStyleCnt="0"/>
      <dgm:spPr/>
    </dgm:pt>
    <dgm:pt modelId="{AAD4CFD9-310F-4781-A04C-24580DDF706E}" type="pres">
      <dgm:prSet presAssocID="{AA26A719-EC5B-4B1D-A8C5-013C6EFC99E8}" presName="composite" presStyleCnt="0"/>
      <dgm:spPr/>
    </dgm:pt>
    <dgm:pt modelId="{2111F93F-21D7-468A-9CB5-F6F3630E0B00}" type="pres">
      <dgm:prSet presAssocID="{AA26A719-EC5B-4B1D-A8C5-013C6EFC99E8}" presName="imgShp" presStyleLbl="fgImgPlace1" presStyleIdx="3" presStyleCnt="7"/>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45000" r="-45000"/>
          </a:stretch>
        </a:blipFill>
      </dgm:spPr>
      <dgm:t>
        <a:bodyPr/>
        <a:lstStyle/>
        <a:p>
          <a:endParaRPr lang="es-EC"/>
        </a:p>
      </dgm:t>
    </dgm:pt>
    <dgm:pt modelId="{E2B30CA0-000A-4BC5-A4C4-DC180CCD9F68}" type="pres">
      <dgm:prSet presAssocID="{AA26A719-EC5B-4B1D-A8C5-013C6EFC99E8}" presName="txShp" presStyleLbl="node1" presStyleIdx="3" presStyleCnt="7">
        <dgm:presLayoutVars>
          <dgm:bulletEnabled val="1"/>
        </dgm:presLayoutVars>
      </dgm:prSet>
      <dgm:spPr/>
      <dgm:t>
        <a:bodyPr/>
        <a:lstStyle/>
        <a:p>
          <a:endParaRPr lang="es-EC"/>
        </a:p>
      </dgm:t>
    </dgm:pt>
    <dgm:pt modelId="{ED808508-6CA2-4B8D-B804-7F53420F2E2B}" type="pres">
      <dgm:prSet presAssocID="{A77DF4B7-8F9C-4FCC-949C-69114796B6D0}" presName="spacing" presStyleCnt="0"/>
      <dgm:spPr/>
    </dgm:pt>
    <dgm:pt modelId="{328CF3E3-5AFD-4F28-B3C1-0D6A0038599F}" type="pres">
      <dgm:prSet presAssocID="{54BBF507-A689-45CE-A9DD-1F3655D7790A}" presName="composite" presStyleCnt="0"/>
      <dgm:spPr/>
    </dgm:pt>
    <dgm:pt modelId="{67188910-DEA7-46E0-8068-2F2247C58F08}" type="pres">
      <dgm:prSet presAssocID="{54BBF507-A689-45CE-A9DD-1F3655D7790A}" presName="imgShp" presStyleLbl="fgImgPlace1" presStyleIdx="4" presStyleCnt="7"/>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16000" b="-16000"/>
          </a:stretch>
        </a:blipFill>
      </dgm:spPr>
      <dgm:t>
        <a:bodyPr/>
        <a:lstStyle/>
        <a:p>
          <a:endParaRPr lang="es-EC"/>
        </a:p>
      </dgm:t>
    </dgm:pt>
    <dgm:pt modelId="{279F0BF2-CADD-4FE5-896F-CC68432A129C}" type="pres">
      <dgm:prSet presAssocID="{54BBF507-A689-45CE-A9DD-1F3655D7790A}" presName="txShp" presStyleLbl="node1" presStyleIdx="4" presStyleCnt="7">
        <dgm:presLayoutVars>
          <dgm:bulletEnabled val="1"/>
        </dgm:presLayoutVars>
      </dgm:prSet>
      <dgm:spPr/>
      <dgm:t>
        <a:bodyPr/>
        <a:lstStyle/>
        <a:p>
          <a:endParaRPr lang="es-EC"/>
        </a:p>
      </dgm:t>
    </dgm:pt>
    <dgm:pt modelId="{18FE29D7-53FD-47E4-9930-4AE7361E4DD4}" type="pres">
      <dgm:prSet presAssocID="{5C7FEE95-D773-403B-BD80-08688F5F6425}" presName="spacing" presStyleCnt="0"/>
      <dgm:spPr/>
    </dgm:pt>
    <dgm:pt modelId="{F56E99B2-1FFE-4786-BA90-DCE7A24E09EC}" type="pres">
      <dgm:prSet presAssocID="{2F1DBCEA-15FC-4C72-9EE2-E200B1313879}" presName="composite" presStyleCnt="0"/>
      <dgm:spPr/>
    </dgm:pt>
    <dgm:pt modelId="{7ACFD62D-7E2E-4A42-B8E7-5AF5AFA1EC5C}" type="pres">
      <dgm:prSet presAssocID="{2F1DBCEA-15FC-4C72-9EE2-E200B1313879}" presName="imgShp" presStyleLbl="fgImgPlace1" presStyleIdx="5" presStyleCnt="7"/>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t>
        <a:bodyPr/>
        <a:lstStyle/>
        <a:p>
          <a:endParaRPr lang="es-EC"/>
        </a:p>
      </dgm:t>
    </dgm:pt>
    <dgm:pt modelId="{8682ACB4-5FA5-4683-A75A-4C2A55178087}" type="pres">
      <dgm:prSet presAssocID="{2F1DBCEA-15FC-4C72-9EE2-E200B1313879}" presName="txShp" presStyleLbl="node1" presStyleIdx="5" presStyleCnt="7">
        <dgm:presLayoutVars>
          <dgm:bulletEnabled val="1"/>
        </dgm:presLayoutVars>
      </dgm:prSet>
      <dgm:spPr/>
      <dgm:t>
        <a:bodyPr/>
        <a:lstStyle/>
        <a:p>
          <a:endParaRPr lang="es-EC"/>
        </a:p>
      </dgm:t>
    </dgm:pt>
    <dgm:pt modelId="{CF9161CC-96E3-4DAD-84FF-ADE00A64A5C4}" type="pres">
      <dgm:prSet presAssocID="{BEBCD42A-660D-48FF-88AA-6D0BEBCC52BD}" presName="spacing" presStyleCnt="0"/>
      <dgm:spPr/>
    </dgm:pt>
    <dgm:pt modelId="{85EE1F8B-30A3-4678-B11B-A3B84BDA02BF}" type="pres">
      <dgm:prSet presAssocID="{B882771D-1C33-48BA-BEE3-916DFF035D58}" presName="composite" presStyleCnt="0"/>
      <dgm:spPr/>
    </dgm:pt>
    <dgm:pt modelId="{6893AE84-D8A9-4367-AE6F-F6889E0561E6}" type="pres">
      <dgm:prSet presAssocID="{B882771D-1C33-48BA-BEE3-916DFF035D58}" presName="imgShp" presStyleLbl="fgImgPlace1" presStyleIdx="6" presStyleCnt="7"/>
      <dgm:spPr>
        <a:blipFill>
          <a:blip xmlns:r="http://schemas.openxmlformats.org/officeDocument/2006/relationships" r:embed="rId7">
            <a:extLst>
              <a:ext uri="{28A0092B-C50C-407E-A947-70E740481C1C}">
                <a14:useLocalDpi xmlns:a14="http://schemas.microsoft.com/office/drawing/2010/main" val="0"/>
              </a:ext>
            </a:extLst>
          </a:blip>
          <a:srcRect/>
          <a:stretch>
            <a:fillRect l="-2000" r="-2000"/>
          </a:stretch>
        </a:blipFill>
      </dgm:spPr>
      <dgm:t>
        <a:bodyPr/>
        <a:lstStyle/>
        <a:p>
          <a:endParaRPr lang="es-EC"/>
        </a:p>
      </dgm:t>
    </dgm:pt>
    <dgm:pt modelId="{D566442E-3BE3-46C5-BE4A-D815D408C5BB}" type="pres">
      <dgm:prSet presAssocID="{B882771D-1C33-48BA-BEE3-916DFF035D58}" presName="txShp" presStyleLbl="node1" presStyleIdx="6" presStyleCnt="7">
        <dgm:presLayoutVars>
          <dgm:bulletEnabled val="1"/>
        </dgm:presLayoutVars>
      </dgm:prSet>
      <dgm:spPr/>
      <dgm:t>
        <a:bodyPr/>
        <a:lstStyle/>
        <a:p>
          <a:endParaRPr lang="es-EC"/>
        </a:p>
      </dgm:t>
    </dgm:pt>
  </dgm:ptLst>
  <dgm:cxnLst>
    <dgm:cxn modelId="{97006177-9EA7-426A-95D3-7484110C502E}" type="presOf" srcId="{AA26A719-EC5B-4B1D-A8C5-013C6EFC99E8}" destId="{E2B30CA0-000A-4BC5-A4C4-DC180CCD9F68}" srcOrd="0" destOrd="0" presId="urn:microsoft.com/office/officeart/2005/8/layout/vList3"/>
    <dgm:cxn modelId="{619AD4CD-0D0A-4135-A99C-03E2815A7D3E}" srcId="{41C36572-4950-4348-9E5B-01AA3DD89F6E}" destId="{AA26A719-EC5B-4B1D-A8C5-013C6EFC99E8}" srcOrd="3" destOrd="0" parTransId="{751349E9-4C33-4995-B442-1782789521EC}" sibTransId="{A77DF4B7-8F9C-4FCC-949C-69114796B6D0}"/>
    <dgm:cxn modelId="{5AB813F5-C31D-4AA4-9843-C734AFA39CDB}" srcId="{41C36572-4950-4348-9E5B-01AA3DD89F6E}" destId="{2F1DBCEA-15FC-4C72-9EE2-E200B1313879}" srcOrd="5" destOrd="0" parTransId="{A80002F1-5837-47F9-8810-63045CAE404E}" sibTransId="{BEBCD42A-660D-48FF-88AA-6D0BEBCC52BD}"/>
    <dgm:cxn modelId="{846A05B1-D95F-4B53-BBD3-4A69B8B81F93}" type="presOf" srcId="{B882771D-1C33-48BA-BEE3-916DFF035D58}" destId="{D566442E-3BE3-46C5-BE4A-D815D408C5BB}" srcOrd="0" destOrd="0" presId="urn:microsoft.com/office/officeart/2005/8/layout/vList3"/>
    <dgm:cxn modelId="{ADDD29A3-1C2F-4578-B327-8630A82321F0}" type="presOf" srcId="{E495A29C-6756-429C-B768-DAFACB74615D}" destId="{C523905D-A269-48AB-AAC5-9D33D677005D}" srcOrd="0" destOrd="0" presId="urn:microsoft.com/office/officeart/2005/8/layout/vList3"/>
    <dgm:cxn modelId="{9BB345F3-627A-483A-8129-1B1D2A365F48}" type="presOf" srcId="{54BBF507-A689-45CE-A9DD-1F3655D7790A}" destId="{279F0BF2-CADD-4FE5-896F-CC68432A129C}" srcOrd="0" destOrd="0" presId="urn:microsoft.com/office/officeart/2005/8/layout/vList3"/>
    <dgm:cxn modelId="{DCC14B76-4243-4D5F-8B6A-6E348A684EC4}" srcId="{41C36572-4950-4348-9E5B-01AA3DD89F6E}" destId="{54BBF507-A689-45CE-A9DD-1F3655D7790A}" srcOrd="4" destOrd="0" parTransId="{63FA9DCF-3D7E-4EFF-A360-0CE6AA0C9B77}" sibTransId="{5C7FEE95-D773-403B-BD80-08688F5F6425}"/>
    <dgm:cxn modelId="{75FEB150-8D4C-410B-8F64-18F5E2AE312F}" srcId="{41C36572-4950-4348-9E5B-01AA3DD89F6E}" destId="{82B6F62E-5765-40A0-A4FB-3C4ECE768C6F}" srcOrd="2" destOrd="0" parTransId="{9B20E520-34F6-4311-AB9E-3C65BFC17B59}" sibTransId="{3BE05046-C973-46B8-80DA-3EE351CB1490}"/>
    <dgm:cxn modelId="{1DCD17D6-65C1-449D-BEC3-92BF355375FA}" type="presOf" srcId="{2F1DBCEA-15FC-4C72-9EE2-E200B1313879}" destId="{8682ACB4-5FA5-4683-A75A-4C2A55178087}" srcOrd="0" destOrd="0" presId="urn:microsoft.com/office/officeart/2005/8/layout/vList3"/>
    <dgm:cxn modelId="{3DE02324-63F2-4633-BE77-0DA2F0B18B4C}" type="presOf" srcId="{41C36572-4950-4348-9E5B-01AA3DD89F6E}" destId="{76D5FE7B-C093-4209-99AD-2902865BA4DB}" srcOrd="0" destOrd="0" presId="urn:microsoft.com/office/officeart/2005/8/layout/vList3"/>
    <dgm:cxn modelId="{0BEE5DD6-E15D-4A01-9FE8-ECC7AA79A100}" srcId="{41C36572-4950-4348-9E5B-01AA3DD89F6E}" destId="{B882771D-1C33-48BA-BEE3-916DFF035D58}" srcOrd="6" destOrd="0" parTransId="{4368A4D1-063A-4EA9-B1A0-C590269D031A}" sibTransId="{99923BD3-8577-4172-B1B1-EA9CDD859712}"/>
    <dgm:cxn modelId="{3498D993-9800-46B2-816B-6A46C1BCF693}" type="presOf" srcId="{291AFA4A-D1C2-4A08-9273-2BCF19A57AB4}" destId="{91CA69D5-EA1C-4BCC-ACE7-D3E45CA1FB86}" srcOrd="0" destOrd="0" presId="urn:microsoft.com/office/officeart/2005/8/layout/vList3"/>
    <dgm:cxn modelId="{5F696592-7993-4BA6-9224-DB6FBEFCF4F0}" srcId="{41C36572-4950-4348-9E5B-01AA3DD89F6E}" destId="{E495A29C-6756-429C-B768-DAFACB74615D}" srcOrd="1" destOrd="0" parTransId="{9F733568-DCAD-44C4-9DE2-7930EA24BED2}" sibTransId="{C0FA9DD0-C79A-4E83-9C74-5600FEDF258D}"/>
    <dgm:cxn modelId="{4C82FFA2-A436-445B-8981-B6F1EB70674D}" type="presOf" srcId="{82B6F62E-5765-40A0-A4FB-3C4ECE768C6F}" destId="{9CAF2697-1E72-4B94-B1D8-0A3D2A7CB860}" srcOrd="0" destOrd="0" presId="urn:microsoft.com/office/officeart/2005/8/layout/vList3"/>
    <dgm:cxn modelId="{C8A74E0B-5373-48FF-8DFF-7DE9BC53699A}" srcId="{41C36572-4950-4348-9E5B-01AA3DD89F6E}" destId="{291AFA4A-D1C2-4A08-9273-2BCF19A57AB4}" srcOrd="0" destOrd="0" parTransId="{36CA5921-A9E5-4C37-9BC4-C7D44E4E1AF0}" sibTransId="{1AC33B35-B7D3-4042-859D-1A692E348CAE}"/>
    <dgm:cxn modelId="{4D390191-E943-4E80-8F86-C34555225D58}" type="presParOf" srcId="{76D5FE7B-C093-4209-99AD-2902865BA4DB}" destId="{87D2986D-0349-456C-9052-3B735DD9A9D2}" srcOrd="0" destOrd="0" presId="urn:microsoft.com/office/officeart/2005/8/layout/vList3"/>
    <dgm:cxn modelId="{DED36ACE-577F-4DAE-8BB8-3B661C3F1E05}" type="presParOf" srcId="{87D2986D-0349-456C-9052-3B735DD9A9D2}" destId="{674C88D5-410E-4357-8968-DAD697F02A14}" srcOrd="0" destOrd="0" presId="urn:microsoft.com/office/officeart/2005/8/layout/vList3"/>
    <dgm:cxn modelId="{EA3AB670-E2E5-440A-B25F-3F238795EAC9}" type="presParOf" srcId="{87D2986D-0349-456C-9052-3B735DD9A9D2}" destId="{91CA69D5-EA1C-4BCC-ACE7-D3E45CA1FB86}" srcOrd="1" destOrd="0" presId="urn:microsoft.com/office/officeart/2005/8/layout/vList3"/>
    <dgm:cxn modelId="{29AB77DE-4D07-4F0D-92E0-CFDB2FAA4BC0}" type="presParOf" srcId="{76D5FE7B-C093-4209-99AD-2902865BA4DB}" destId="{0CE59216-4724-4A88-B4F0-5AE27F34A161}" srcOrd="1" destOrd="0" presId="urn:microsoft.com/office/officeart/2005/8/layout/vList3"/>
    <dgm:cxn modelId="{F47DF980-DD21-416F-93D6-EF2A30744F94}" type="presParOf" srcId="{76D5FE7B-C093-4209-99AD-2902865BA4DB}" destId="{3B316A66-0E2D-4D75-9CFB-BA1CBFB60129}" srcOrd="2" destOrd="0" presId="urn:microsoft.com/office/officeart/2005/8/layout/vList3"/>
    <dgm:cxn modelId="{C76B4482-9C1E-4134-8FC8-F99B5553090A}" type="presParOf" srcId="{3B316A66-0E2D-4D75-9CFB-BA1CBFB60129}" destId="{C36B4F06-C4BF-42C3-BDFA-6D39A7F2EE30}" srcOrd="0" destOrd="0" presId="urn:microsoft.com/office/officeart/2005/8/layout/vList3"/>
    <dgm:cxn modelId="{676D9DA8-3D59-4CB5-882F-3C6E7EEE1018}" type="presParOf" srcId="{3B316A66-0E2D-4D75-9CFB-BA1CBFB60129}" destId="{C523905D-A269-48AB-AAC5-9D33D677005D}" srcOrd="1" destOrd="0" presId="urn:microsoft.com/office/officeart/2005/8/layout/vList3"/>
    <dgm:cxn modelId="{15C500D4-9EE7-47C3-AFEA-2492F0634E57}" type="presParOf" srcId="{76D5FE7B-C093-4209-99AD-2902865BA4DB}" destId="{ABD5CD5F-049B-41FA-AE04-4B7FB0C01021}" srcOrd="3" destOrd="0" presId="urn:microsoft.com/office/officeart/2005/8/layout/vList3"/>
    <dgm:cxn modelId="{3FC6E3C1-E5D4-47E6-A60E-E0728476300A}" type="presParOf" srcId="{76D5FE7B-C093-4209-99AD-2902865BA4DB}" destId="{B511F668-907C-4861-96D8-AC3D8D4423D4}" srcOrd="4" destOrd="0" presId="urn:microsoft.com/office/officeart/2005/8/layout/vList3"/>
    <dgm:cxn modelId="{02F58ED4-9C88-45F0-BB89-AC2D478D628D}" type="presParOf" srcId="{B511F668-907C-4861-96D8-AC3D8D4423D4}" destId="{F4816DBA-2126-43E5-85D9-C69B385FE72F}" srcOrd="0" destOrd="0" presId="urn:microsoft.com/office/officeart/2005/8/layout/vList3"/>
    <dgm:cxn modelId="{EC9EFE1D-87BE-4F19-A76F-D0ABF1B70D23}" type="presParOf" srcId="{B511F668-907C-4861-96D8-AC3D8D4423D4}" destId="{9CAF2697-1E72-4B94-B1D8-0A3D2A7CB860}" srcOrd="1" destOrd="0" presId="urn:microsoft.com/office/officeart/2005/8/layout/vList3"/>
    <dgm:cxn modelId="{B76F1898-F4FD-42E7-B083-AF48D386DC27}" type="presParOf" srcId="{76D5FE7B-C093-4209-99AD-2902865BA4DB}" destId="{171365B1-3489-4D54-B92A-31657778E9DC}" srcOrd="5" destOrd="0" presId="urn:microsoft.com/office/officeart/2005/8/layout/vList3"/>
    <dgm:cxn modelId="{2A980B87-938D-46E0-ACB9-32AA4425A0B0}" type="presParOf" srcId="{76D5FE7B-C093-4209-99AD-2902865BA4DB}" destId="{AAD4CFD9-310F-4781-A04C-24580DDF706E}" srcOrd="6" destOrd="0" presId="urn:microsoft.com/office/officeart/2005/8/layout/vList3"/>
    <dgm:cxn modelId="{F6256EA2-00E5-4ABD-9A0D-7467F7AC705B}" type="presParOf" srcId="{AAD4CFD9-310F-4781-A04C-24580DDF706E}" destId="{2111F93F-21D7-468A-9CB5-F6F3630E0B00}" srcOrd="0" destOrd="0" presId="urn:microsoft.com/office/officeart/2005/8/layout/vList3"/>
    <dgm:cxn modelId="{2FC7748E-3DB4-4C2A-BD36-6E1F1D1D98F4}" type="presParOf" srcId="{AAD4CFD9-310F-4781-A04C-24580DDF706E}" destId="{E2B30CA0-000A-4BC5-A4C4-DC180CCD9F68}" srcOrd="1" destOrd="0" presId="urn:microsoft.com/office/officeart/2005/8/layout/vList3"/>
    <dgm:cxn modelId="{4FDC71EB-85B7-4CA5-8010-FF33B40E2371}" type="presParOf" srcId="{76D5FE7B-C093-4209-99AD-2902865BA4DB}" destId="{ED808508-6CA2-4B8D-B804-7F53420F2E2B}" srcOrd="7" destOrd="0" presId="urn:microsoft.com/office/officeart/2005/8/layout/vList3"/>
    <dgm:cxn modelId="{2E820388-B837-4403-9432-106DC00D6D7D}" type="presParOf" srcId="{76D5FE7B-C093-4209-99AD-2902865BA4DB}" destId="{328CF3E3-5AFD-4F28-B3C1-0D6A0038599F}" srcOrd="8" destOrd="0" presId="urn:microsoft.com/office/officeart/2005/8/layout/vList3"/>
    <dgm:cxn modelId="{D35F020C-864E-49F8-B4A0-EFAD82B3CAB0}" type="presParOf" srcId="{328CF3E3-5AFD-4F28-B3C1-0D6A0038599F}" destId="{67188910-DEA7-46E0-8068-2F2247C58F08}" srcOrd="0" destOrd="0" presId="urn:microsoft.com/office/officeart/2005/8/layout/vList3"/>
    <dgm:cxn modelId="{71511DEA-9A55-4145-B849-4D28778174F5}" type="presParOf" srcId="{328CF3E3-5AFD-4F28-B3C1-0D6A0038599F}" destId="{279F0BF2-CADD-4FE5-896F-CC68432A129C}" srcOrd="1" destOrd="0" presId="urn:microsoft.com/office/officeart/2005/8/layout/vList3"/>
    <dgm:cxn modelId="{F28E6C75-AF1C-4194-9BC2-FF224ECFD53D}" type="presParOf" srcId="{76D5FE7B-C093-4209-99AD-2902865BA4DB}" destId="{18FE29D7-53FD-47E4-9930-4AE7361E4DD4}" srcOrd="9" destOrd="0" presId="urn:microsoft.com/office/officeart/2005/8/layout/vList3"/>
    <dgm:cxn modelId="{DB5D20D5-8960-442D-A773-01EC5C479B8C}" type="presParOf" srcId="{76D5FE7B-C093-4209-99AD-2902865BA4DB}" destId="{F56E99B2-1FFE-4786-BA90-DCE7A24E09EC}" srcOrd="10" destOrd="0" presId="urn:microsoft.com/office/officeart/2005/8/layout/vList3"/>
    <dgm:cxn modelId="{70448B67-6D1B-4E11-9167-E605B7C12FFD}" type="presParOf" srcId="{F56E99B2-1FFE-4786-BA90-DCE7A24E09EC}" destId="{7ACFD62D-7E2E-4A42-B8E7-5AF5AFA1EC5C}" srcOrd="0" destOrd="0" presId="urn:microsoft.com/office/officeart/2005/8/layout/vList3"/>
    <dgm:cxn modelId="{31870D89-5F4F-44D7-8DCB-70E4EBA8A611}" type="presParOf" srcId="{F56E99B2-1FFE-4786-BA90-DCE7A24E09EC}" destId="{8682ACB4-5FA5-4683-A75A-4C2A55178087}" srcOrd="1" destOrd="0" presId="urn:microsoft.com/office/officeart/2005/8/layout/vList3"/>
    <dgm:cxn modelId="{CC0E75CA-AE06-4760-BF05-6B31E7ADFFE0}" type="presParOf" srcId="{76D5FE7B-C093-4209-99AD-2902865BA4DB}" destId="{CF9161CC-96E3-4DAD-84FF-ADE00A64A5C4}" srcOrd="11" destOrd="0" presId="urn:microsoft.com/office/officeart/2005/8/layout/vList3"/>
    <dgm:cxn modelId="{3151A545-B26F-4308-AE9F-555C765F744A}" type="presParOf" srcId="{76D5FE7B-C093-4209-99AD-2902865BA4DB}" destId="{85EE1F8B-30A3-4678-B11B-A3B84BDA02BF}" srcOrd="12" destOrd="0" presId="urn:microsoft.com/office/officeart/2005/8/layout/vList3"/>
    <dgm:cxn modelId="{4910DA95-2E38-45BC-B993-92EC773DF740}" type="presParOf" srcId="{85EE1F8B-30A3-4678-B11B-A3B84BDA02BF}" destId="{6893AE84-D8A9-4367-AE6F-F6889E0561E6}" srcOrd="0" destOrd="0" presId="urn:microsoft.com/office/officeart/2005/8/layout/vList3"/>
    <dgm:cxn modelId="{47C56428-01AA-4EC9-B462-5765B883ADAB}" type="presParOf" srcId="{85EE1F8B-30A3-4678-B11B-A3B84BDA02BF}" destId="{D566442E-3BE3-46C5-BE4A-D815D408C5BB}"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48F265-1DA8-4C8A-B9BA-4496D5423A0B}"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s-EC"/>
        </a:p>
      </dgm:t>
    </dgm:pt>
    <dgm:pt modelId="{1B4D5304-D902-43ED-BAF8-C4C2172E1D0A}">
      <dgm:prSet phldrT="[Texto]"/>
      <dgm:spPr/>
      <dgm:t>
        <a:bodyPr/>
        <a:lstStyle/>
        <a:p>
          <a:r>
            <a:rPr lang="es-EC" dirty="0" smtClean="0">
              <a:solidFill>
                <a:srgbClr val="00B0F0"/>
              </a:solidFill>
            </a:rPr>
            <a:t>2012</a:t>
          </a:r>
          <a:endParaRPr lang="es-EC" dirty="0">
            <a:solidFill>
              <a:srgbClr val="00B0F0"/>
            </a:solidFill>
          </a:endParaRPr>
        </a:p>
      </dgm:t>
    </dgm:pt>
    <dgm:pt modelId="{1893DE48-01DC-4FCB-813A-B51C787849CA}" type="parTrans" cxnId="{A2F8269A-5327-4745-BE46-6A64725B13E2}">
      <dgm:prSet/>
      <dgm:spPr/>
      <dgm:t>
        <a:bodyPr/>
        <a:lstStyle/>
        <a:p>
          <a:endParaRPr lang="es-EC"/>
        </a:p>
      </dgm:t>
    </dgm:pt>
    <dgm:pt modelId="{CFBEDBA2-12E9-4E38-94F6-401CF21570BD}" type="sibTrans" cxnId="{A2F8269A-5327-4745-BE46-6A64725B13E2}">
      <dgm:prSet/>
      <dgm:spPr/>
      <dgm:t>
        <a:bodyPr/>
        <a:lstStyle/>
        <a:p>
          <a:endParaRPr lang="es-EC"/>
        </a:p>
      </dgm:t>
    </dgm:pt>
    <dgm:pt modelId="{C8CBEFAA-2B1A-47FA-A9EC-7624BBCA2330}">
      <dgm:prSet phldrT="[Texto]"/>
      <dgm:spPr/>
      <dgm:t>
        <a:bodyPr/>
        <a:lstStyle/>
        <a:p>
          <a:r>
            <a:rPr lang="es-EC" dirty="0" smtClean="0">
              <a:solidFill>
                <a:srgbClr val="00FF00"/>
              </a:solidFill>
            </a:rPr>
            <a:t>2013</a:t>
          </a:r>
          <a:endParaRPr lang="es-EC" dirty="0">
            <a:solidFill>
              <a:srgbClr val="00FF00"/>
            </a:solidFill>
          </a:endParaRPr>
        </a:p>
      </dgm:t>
    </dgm:pt>
    <dgm:pt modelId="{55D56D4F-49E4-466F-AB9F-949CCE27F73C}" type="parTrans" cxnId="{9ED9E59A-8808-4A0E-B268-EDB6D93C6B42}">
      <dgm:prSet/>
      <dgm:spPr/>
      <dgm:t>
        <a:bodyPr/>
        <a:lstStyle/>
        <a:p>
          <a:endParaRPr lang="es-EC"/>
        </a:p>
      </dgm:t>
    </dgm:pt>
    <dgm:pt modelId="{2BFE7C63-0983-4F99-ADE5-12E786194D5F}" type="sibTrans" cxnId="{9ED9E59A-8808-4A0E-B268-EDB6D93C6B42}">
      <dgm:prSet/>
      <dgm:spPr/>
      <dgm:t>
        <a:bodyPr/>
        <a:lstStyle/>
        <a:p>
          <a:endParaRPr lang="es-EC"/>
        </a:p>
      </dgm:t>
    </dgm:pt>
    <dgm:pt modelId="{B66F39ED-2438-4DCC-9665-2274A8508E41}">
      <dgm:prSet phldrT="[Texto]" custT="1"/>
      <dgm:spPr/>
      <dgm:t>
        <a:bodyPr/>
        <a:lstStyle/>
        <a:p>
          <a:r>
            <a:rPr lang="es-EC" sz="2000" dirty="0" smtClean="0">
              <a:solidFill>
                <a:schemeClr val="accent6">
                  <a:lumMod val="75000"/>
                </a:schemeClr>
              </a:solidFill>
            </a:rPr>
            <a:t>2014-201</a:t>
          </a:r>
          <a:r>
            <a:rPr lang="es-EC" sz="2300" dirty="0" smtClean="0">
              <a:solidFill>
                <a:schemeClr val="accent6">
                  <a:lumMod val="75000"/>
                </a:schemeClr>
              </a:solidFill>
            </a:rPr>
            <a:t>5</a:t>
          </a:r>
          <a:endParaRPr lang="es-EC" sz="2300" dirty="0">
            <a:solidFill>
              <a:schemeClr val="accent6">
                <a:lumMod val="75000"/>
              </a:schemeClr>
            </a:solidFill>
          </a:endParaRPr>
        </a:p>
      </dgm:t>
    </dgm:pt>
    <dgm:pt modelId="{D026BC48-4960-48FD-81B1-8E60FB4578F7}" type="parTrans" cxnId="{96D2E2AF-5CAD-41C7-9DAF-C59AC6CD449C}">
      <dgm:prSet/>
      <dgm:spPr/>
      <dgm:t>
        <a:bodyPr/>
        <a:lstStyle/>
        <a:p>
          <a:endParaRPr lang="es-EC"/>
        </a:p>
      </dgm:t>
    </dgm:pt>
    <dgm:pt modelId="{5CB1212A-C152-4921-9C0A-9A420CB9652D}" type="sibTrans" cxnId="{96D2E2AF-5CAD-41C7-9DAF-C59AC6CD449C}">
      <dgm:prSet/>
      <dgm:spPr/>
      <dgm:t>
        <a:bodyPr/>
        <a:lstStyle/>
        <a:p>
          <a:endParaRPr lang="es-EC"/>
        </a:p>
      </dgm:t>
    </dgm:pt>
    <dgm:pt modelId="{3511B8FE-E523-47A3-8722-382BF48F49B2}" type="pres">
      <dgm:prSet presAssocID="{C648F265-1DA8-4C8A-B9BA-4496D5423A0B}" presName="rootnode" presStyleCnt="0">
        <dgm:presLayoutVars>
          <dgm:chMax/>
          <dgm:chPref/>
          <dgm:dir/>
          <dgm:animLvl val="lvl"/>
        </dgm:presLayoutVars>
      </dgm:prSet>
      <dgm:spPr/>
      <dgm:t>
        <a:bodyPr/>
        <a:lstStyle/>
        <a:p>
          <a:endParaRPr lang="es-EC"/>
        </a:p>
      </dgm:t>
    </dgm:pt>
    <dgm:pt modelId="{B6EBB776-AC2C-42CD-A066-F77DB52CA11D}" type="pres">
      <dgm:prSet presAssocID="{1B4D5304-D902-43ED-BAF8-C4C2172E1D0A}" presName="composite" presStyleCnt="0"/>
      <dgm:spPr/>
    </dgm:pt>
    <dgm:pt modelId="{28B1F1B5-93F9-4A86-A47C-173507E5FA17}" type="pres">
      <dgm:prSet presAssocID="{1B4D5304-D902-43ED-BAF8-C4C2172E1D0A}" presName="LShape" presStyleLbl="alignNode1" presStyleIdx="0" presStyleCnt="5" custScaleX="166164" custLinFactNeighborY="36936"/>
      <dgm:spPr/>
    </dgm:pt>
    <dgm:pt modelId="{4820BEEF-8A3A-45B0-83D7-0D01E7F7B08C}" type="pres">
      <dgm:prSet presAssocID="{1B4D5304-D902-43ED-BAF8-C4C2172E1D0A}" presName="ParentText" presStyleLbl="revTx" presStyleIdx="0" presStyleCnt="3" custScaleX="66825" custScaleY="59201" custLinFactNeighborX="4083" custLinFactNeighborY="12110">
        <dgm:presLayoutVars>
          <dgm:chMax val="0"/>
          <dgm:chPref val="0"/>
          <dgm:bulletEnabled val="1"/>
        </dgm:presLayoutVars>
      </dgm:prSet>
      <dgm:spPr/>
      <dgm:t>
        <a:bodyPr/>
        <a:lstStyle/>
        <a:p>
          <a:endParaRPr lang="es-EC"/>
        </a:p>
      </dgm:t>
    </dgm:pt>
    <dgm:pt modelId="{4D7C623B-3675-4088-B6D9-5D41DD21E9ED}" type="pres">
      <dgm:prSet presAssocID="{1B4D5304-D902-43ED-BAF8-C4C2172E1D0A}" presName="Triangle" presStyleLbl="alignNode1" presStyleIdx="1" presStyleCnt="5" custLinFactX="77723" custLinFactY="59472" custLinFactNeighborX="100000" custLinFactNeighborY="100000"/>
      <dgm:spPr/>
    </dgm:pt>
    <dgm:pt modelId="{EF74CE73-AB8C-4617-925F-59C15CD5DE22}" type="pres">
      <dgm:prSet presAssocID="{CFBEDBA2-12E9-4E38-94F6-401CF21570BD}" presName="sibTrans" presStyleCnt="0"/>
      <dgm:spPr/>
    </dgm:pt>
    <dgm:pt modelId="{48376939-F990-4C50-BB21-C649A732D351}" type="pres">
      <dgm:prSet presAssocID="{CFBEDBA2-12E9-4E38-94F6-401CF21570BD}" presName="space" presStyleCnt="0"/>
      <dgm:spPr/>
    </dgm:pt>
    <dgm:pt modelId="{FC77A962-96B8-44FB-BC49-D1CB12D51042}" type="pres">
      <dgm:prSet presAssocID="{C8CBEFAA-2B1A-47FA-A9EC-7624BBCA2330}" presName="composite" presStyleCnt="0"/>
      <dgm:spPr/>
    </dgm:pt>
    <dgm:pt modelId="{E53F5DD7-E68C-4AD0-9811-1AF97C6A54CD}" type="pres">
      <dgm:prSet presAssocID="{C8CBEFAA-2B1A-47FA-A9EC-7624BBCA2330}" presName="LShape" presStyleLbl="alignNode1" presStyleIdx="2" presStyleCnt="5" custScaleX="183473" custScaleY="116052"/>
      <dgm:spPr/>
    </dgm:pt>
    <dgm:pt modelId="{8148AF59-A1EA-460B-8170-B678AE2E4634}" type="pres">
      <dgm:prSet presAssocID="{C8CBEFAA-2B1A-47FA-A9EC-7624BBCA2330}" presName="ParentText" presStyleLbl="revTx" presStyleIdx="1" presStyleCnt="3">
        <dgm:presLayoutVars>
          <dgm:chMax val="0"/>
          <dgm:chPref val="0"/>
          <dgm:bulletEnabled val="1"/>
        </dgm:presLayoutVars>
      </dgm:prSet>
      <dgm:spPr/>
      <dgm:t>
        <a:bodyPr/>
        <a:lstStyle/>
        <a:p>
          <a:endParaRPr lang="es-EC"/>
        </a:p>
      </dgm:t>
    </dgm:pt>
    <dgm:pt modelId="{FCAE3FA4-0AF2-4A97-9B9A-5179645945FB}" type="pres">
      <dgm:prSet presAssocID="{C8CBEFAA-2B1A-47FA-A9EC-7624BBCA2330}" presName="Triangle" presStyleLbl="alignNode1" presStyleIdx="3" presStyleCnt="5"/>
      <dgm:spPr/>
    </dgm:pt>
    <dgm:pt modelId="{717E3932-D168-40BA-8856-8D9C73215C06}" type="pres">
      <dgm:prSet presAssocID="{2BFE7C63-0983-4F99-ADE5-12E786194D5F}" presName="sibTrans" presStyleCnt="0"/>
      <dgm:spPr/>
    </dgm:pt>
    <dgm:pt modelId="{7DD1116A-8866-4667-BB6F-0393F349604B}" type="pres">
      <dgm:prSet presAssocID="{2BFE7C63-0983-4F99-ADE5-12E786194D5F}" presName="space" presStyleCnt="0"/>
      <dgm:spPr/>
    </dgm:pt>
    <dgm:pt modelId="{AA1DE50B-C4CD-4B74-8FBD-B5685B8E70FD}" type="pres">
      <dgm:prSet presAssocID="{B66F39ED-2438-4DCC-9665-2274A8508E41}" presName="composite" presStyleCnt="0"/>
      <dgm:spPr/>
    </dgm:pt>
    <dgm:pt modelId="{A699D7DC-6227-4B01-8D60-89B336400FE9}" type="pres">
      <dgm:prSet presAssocID="{B66F39ED-2438-4DCC-9665-2274A8508E41}" presName="LShape" presStyleLbl="alignNode1" presStyleIdx="4" presStyleCnt="5" custScaleX="235015"/>
      <dgm:spPr/>
    </dgm:pt>
    <dgm:pt modelId="{3BACB412-D6BF-4C33-BF17-45A38F81ECCF}" type="pres">
      <dgm:prSet presAssocID="{B66F39ED-2438-4DCC-9665-2274A8508E41}" presName="ParentText" presStyleLbl="revTx" presStyleIdx="2" presStyleCnt="3" custScaleX="176448">
        <dgm:presLayoutVars>
          <dgm:chMax val="0"/>
          <dgm:chPref val="0"/>
          <dgm:bulletEnabled val="1"/>
        </dgm:presLayoutVars>
      </dgm:prSet>
      <dgm:spPr/>
      <dgm:t>
        <a:bodyPr/>
        <a:lstStyle/>
        <a:p>
          <a:endParaRPr lang="es-EC"/>
        </a:p>
      </dgm:t>
    </dgm:pt>
  </dgm:ptLst>
  <dgm:cxnLst>
    <dgm:cxn modelId="{A2F8269A-5327-4745-BE46-6A64725B13E2}" srcId="{C648F265-1DA8-4C8A-B9BA-4496D5423A0B}" destId="{1B4D5304-D902-43ED-BAF8-C4C2172E1D0A}" srcOrd="0" destOrd="0" parTransId="{1893DE48-01DC-4FCB-813A-B51C787849CA}" sibTransId="{CFBEDBA2-12E9-4E38-94F6-401CF21570BD}"/>
    <dgm:cxn modelId="{96D2E2AF-5CAD-41C7-9DAF-C59AC6CD449C}" srcId="{C648F265-1DA8-4C8A-B9BA-4496D5423A0B}" destId="{B66F39ED-2438-4DCC-9665-2274A8508E41}" srcOrd="2" destOrd="0" parTransId="{D026BC48-4960-48FD-81B1-8E60FB4578F7}" sibTransId="{5CB1212A-C152-4921-9C0A-9A420CB9652D}"/>
    <dgm:cxn modelId="{D9326E18-76EC-498B-BAA7-480C7394D651}" type="presOf" srcId="{C8CBEFAA-2B1A-47FA-A9EC-7624BBCA2330}" destId="{8148AF59-A1EA-460B-8170-B678AE2E4634}" srcOrd="0" destOrd="0" presId="urn:microsoft.com/office/officeart/2009/3/layout/StepUpProcess"/>
    <dgm:cxn modelId="{55D11CFB-9042-4E46-91B6-EF6C63FA3CF3}" type="presOf" srcId="{B66F39ED-2438-4DCC-9665-2274A8508E41}" destId="{3BACB412-D6BF-4C33-BF17-45A38F81ECCF}" srcOrd="0" destOrd="0" presId="urn:microsoft.com/office/officeart/2009/3/layout/StepUpProcess"/>
    <dgm:cxn modelId="{6AA93A57-6904-407D-A458-77F98B13464C}" type="presOf" srcId="{1B4D5304-D902-43ED-BAF8-C4C2172E1D0A}" destId="{4820BEEF-8A3A-45B0-83D7-0D01E7F7B08C}" srcOrd="0" destOrd="0" presId="urn:microsoft.com/office/officeart/2009/3/layout/StepUpProcess"/>
    <dgm:cxn modelId="{9ED9E59A-8808-4A0E-B268-EDB6D93C6B42}" srcId="{C648F265-1DA8-4C8A-B9BA-4496D5423A0B}" destId="{C8CBEFAA-2B1A-47FA-A9EC-7624BBCA2330}" srcOrd="1" destOrd="0" parTransId="{55D56D4F-49E4-466F-AB9F-949CCE27F73C}" sibTransId="{2BFE7C63-0983-4F99-ADE5-12E786194D5F}"/>
    <dgm:cxn modelId="{226019AE-C844-4715-93E0-7418484CD320}" type="presOf" srcId="{C648F265-1DA8-4C8A-B9BA-4496D5423A0B}" destId="{3511B8FE-E523-47A3-8722-382BF48F49B2}" srcOrd="0" destOrd="0" presId="urn:microsoft.com/office/officeart/2009/3/layout/StepUpProcess"/>
    <dgm:cxn modelId="{40EB9C8A-A5F0-4560-A53A-27066D7F212B}" type="presParOf" srcId="{3511B8FE-E523-47A3-8722-382BF48F49B2}" destId="{B6EBB776-AC2C-42CD-A066-F77DB52CA11D}" srcOrd="0" destOrd="0" presId="urn:microsoft.com/office/officeart/2009/3/layout/StepUpProcess"/>
    <dgm:cxn modelId="{246B9D99-BB6D-469D-8A33-69FA95BE790A}" type="presParOf" srcId="{B6EBB776-AC2C-42CD-A066-F77DB52CA11D}" destId="{28B1F1B5-93F9-4A86-A47C-173507E5FA17}" srcOrd="0" destOrd="0" presId="urn:microsoft.com/office/officeart/2009/3/layout/StepUpProcess"/>
    <dgm:cxn modelId="{16664666-4136-4B9F-B477-715BCE021A49}" type="presParOf" srcId="{B6EBB776-AC2C-42CD-A066-F77DB52CA11D}" destId="{4820BEEF-8A3A-45B0-83D7-0D01E7F7B08C}" srcOrd="1" destOrd="0" presId="urn:microsoft.com/office/officeart/2009/3/layout/StepUpProcess"/>
    <dgm:cxn modelId="{D6DFA43A-7287-47ED-B1CC-CCFD1A516594}" type="presParOf" srcId="{B6EBB776-AC2C-42CD-A066-F77DB52CA11D}" destId="{4D7C623B-3675-4088-B6D9-5D41DD21E9ED}" srcOrd="2" destOrd="0" presId="urn:microsoft.com/office/officeart/2009/3/layout/StepUpProcess"/>
    <dgm:cxn modelId="{6FC891EA-FC4C-4689-8C8B-EED85837AACF}" type="presParOf" srcId="{3511B8FE-E523-47A3-8722-382BF48F49B2}" destId="{EF74CE73-AB8C-4617-925F-59C15CD5DE22}" srcOrd="1" destOrd="0" presId="urn:microsoft.com/office/officeart/2009/3/layout/StepUpProcess"/>
    <dgm:cxn modelId="{2B0BB3BA-C55D-4DF7-9C74-E95EACFA2F5C}" type="presParOf" srcId="{EF74CE73-AB8C-4617-925F-59C15CD5DE22}" destId="{48376939-F990-4C50-BB21-C649A732D351}" srcOrd="0" destOrd="0" presId="urn:microsoft.com/office/officeart/2009/3/layout/StepUpProcess"/>
    <dgm:cxn modelId="{89B44342-FD14-49D4-9F04-90B0A7B2DA20}" type="presParOf" srcId="{3511B8FE-E523-47A3-8722-382BF48F49B2}" destId="{FC77A962-96B8-44FB-BC49-D1CB12D51042}" srcOrd="2" destOrd="0" presId="urn:microsoft.com/office/officeart/2009/3/layout/StepUpProcess"/>
    <dgm:cxn modelId="{C8B4F7CA-D6E8-4542-A7AA-B7E7853C6E16}" type="presParOf" srcId="{FC77A962-96B8-44FB-BC49-D1CB12D51042}" destId="{E53F5DD7-E68C-4AD0-9811-1AF97C6A54CD}" srcOrd="0" destOrd="0" presId="urn:microsoft.com/office/officeart/2009/3/layout/StepUpProcess"/>
    <dgm:cxn modelId="{3D3BB784-BFC4-4AE1-A4EC-709FB18F5B05}" type="presParOf" srcId="{FC77A962-96B8-44FB-BC49-D1CB12D51042}" destId="{8148AF59-A1EA-460B-8170-B678AE2E4634}" srcOrd="1" destOrd="0" presId="urn:microsoft.com/office/officeart/2009/3/layout/StepUpProcess"/>
    <dgm:cxn modelId="{9F9A9D3B-868C-47D4-B9AF-A5AC91F5F946}" type="presParOf" srcId="{FC77A962-96B8-44FB-BC49-D1CB12D51042}" destId="{FCAE3FA4-0AF2-4A97-9B9A-5179645945FB}" srcOrd="2" destOrd="0" presId="urn:microsoft.com/office/officeart/2009/3/layout/StepUpProcess"/>
    <dgm:cxn modelId="{4081DF9E-EC5F-43C8-ABBA-D6780A5CF113}" type="presParOf" srcId="{3511B8FE-E523-47A3-8722-382BF48F49B2}" destId="{717E3932-D168-40BA-8856-8D9C73215C06}" srcOrd="3" destOrd="0" presId="urn:microsoft.com/office/officeart/2009/3/layout/StepUpProcess"/>
    <dgm:cxn modelId="{213C1799-6844-4514-A24A-69A402115FF4}" type="presParOf" srcId="{717E3932-D168-40BA-8856-8D9C73215C06}" destId="{7DD1116A-8866-4667-BB6F-0393F349604B}" srcOrd="0" destOrd="0" presId="urn:microsoft.com/office/officeart/2009/3/layout/StepUpProcess"/>
    <dgm:cxn modelId="{031B9FBD-6971-48E2-A4B8-D1934630E299}" type="presParOf" srcId="{3511B8FE-E523-47A3-8722-382BF48F49B2}" destId="{AA1DE50B-C4CD-4B74-8FBD-B5685B8E70FD}" srcOrd="4" destOrd="0" presId="urn:microsoft.com/office/officeart/2009/3/layout/StepUpProcess"/>
    <dgm:cxn modelId="{BE6B36EF-F21C-4F4A-9E8A-DCD67992222E}" type="presParOf" srcId="{AA1DE50B-C4CD-4B74-8FBD-B5685B8E70FD}" destId="{A699D7DC-6227-4B01-8D60-89B336400FE9}" srcOrd="0" destOrd="0" presId="urn:microsoft.com/office/officeart/2009/3/layout/StepUpProcess"/>
    <dgm:cxn modelId="{8278C01B-E9BB-44E0-AF51-61D4B4BE058E}" type="presParOf" srcId="{AA1DE50B-C4CD-4B74-8FBD-B5685B8E70FD}" destId="{3BACB412-D6BF-4C33-BF17-45A38F81ECCF}" srcOrd="1" destOrd="0" presId="urn:microsoft.com/office/officeart/2009/3/layout/StepUp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31174E-623E-423E-B2E9-DD85B999B6F2}" type="doc">
      <dgm:prSet loTypeId="urn:microsoft.com/office/officeart/2005/8/layout/cycle2" loCatId="cycle" qsTypeId="urn:microsoft.com/office/officeart/2005/8/quickstyle/3d1" qsCatId="3D" csTypeId="urn:microsoft.com/office/officeart/2005/8/colors/colorful5" csCatId="colorful" phldr="1"/>
      <dgm:spPr/>
      <dgm:t>
        <a:bodyPr/>
        <a:lstStyle/>
        <a:p>
          <a:endParaRPr lang="es-EC"/>
        </a:p>
      </dgm:t>
    </dgm:pt>
    <dgm:pt modelId="{83783ADA-5588-429A-B203-F13D8AC4F435}">
      <dgm:prSet phldrT="[Texto]" custT="1"/>
      <dgm:spPr/>
      <dgm:t>
        <a:bodyPr/>
        <a:lstStyle/>
        <a:p>
          <a:r>
            <a:rPr lang="es-EC" sz="1200" dirty="0" smtClean="0">
              <a:solidFill>
                <a:schemeClr val="tx1"/>
              </a:solidFill>
            </a:rPr>
            <a:t>Diagnostico de Problema</a:t>
          </a:r>
          <a:endParaRPr lang="es-EC" sz="1200" dirty="0">
            <a:solidFill>
              <a:schemeClr val="tx1"/>
            </a:solidFill>
          </a:endParaRPr>
        </a:p>
      </dgm:t>
    </dgm:pt>
    <dgm:pt modelId="{053012D7-8A0B-4534-A4D7-C2FC5574E8BA}" type="parTrans" cxnId="{AF480413-FD14-4ADA-9290-94D6592B3BAE}">
      <dgm:prSet/>
      <dgm:spPr/>
      <dgm:t>
        <a:bodyPr/>
        <a:lstStyle/>
        <a:p>
          <a:endParaRPr lang="es-EC" sz="2800">
            <a:solidFill>
              <a:schemeClr val="tx1"/>
            </a:solidFill>
          </a:endParaRPr>
        </a:p>
      </dgm:t>
    </dgm:pt>
    <dgm:pt modelId="{937714BE-952D-454B-9CC4-80DF5F90589F}" type="sibTrans" cxnId="{AF480413-FD14-4ADA-9290-94D6592B3BAE}">
      <dgm:prSet custT="1"/>
      <dgm:spPr/>
      <dgm:t>
        <a:bodyPr/>
        <a:lstStyle/>
        <a:p>
          <a:endParaRPr lang="es-EC" sz="1050">
            <a:solidFill>
              <a:schemeClr val="tx1"/>
            </a:solidFill>
          </a:endParaRPr>
        </a:p>
      </dgm:t>
    </dgm:pt>
    <dgm:pt modelId="{BFE0914A-23C4-433D-B43D-F7C98CCC4F57}">
      <dgm:prSet phldrT="[Texto]" custT="1"/>
      <dgm:spPr/>
      <dgm:t>
        <a:bodyPr/>
        <a:lstStyle/>
        <a:p>
          <a:r>
            <a:rPr lang="es-EC" sz="1200" dirty="0" smtClean="0">
              <a:solidFill>
                <a:schemeClr val="tx1"/>
              </a:solidFill>
            </a:rPr>
            <a:t>Análisis Situacional del  proceso</a:t>
          </a:r>
          <a:endParaRPr lang="es-EC" sz="1200" dirty="0">
            <a:solidFill>
              <a:schemeClr val="tx1"/>
            </a:solidFill>
          </a:endParaRPr>
        </a:p>
      </dgm:t>
    </dgm:pt>
    <dgm:pt modelId="{77E719D5-E3E9-42E8-A905-1AE31EF7D5A7}" type="parTrans" cxnId="{A23F5109-9EEE-43F6-903B-D73338C12DA3}">
      <dgm:prSet/>
      <dgm:spPr/>
      <dgm:t>
        <a:bodyPr/>
        <a:lstStyle/>
        <a:p>
          <a:endParaRPr lang="es-EC" sz="2800">
            <a:solidFill>
              <a:schemeClr val="tx1"/>
            </a:solidFill>
          </a:endParaRPr>
        </a:p>
      </dgm:t>
    </dgm:pt>
    <dgm:pt modelId="{C50AFB09-9442-4647-AEB6-6E717E3B6CFB}" type="sibTrans" cxnId="{A23F5109-9EEE-43F6-903B-D73338C12DA3}">
      <dgm:prSet custT="1"/>
      <dgm:spPr/>
      <dgm:t>
        <a:bodyPr/>
        <a:lstStyle/>
        <a:p>
          <a:endParaRPr lang="es-EC" sz="1050">
            <a:solidFill>
              <a:schemeClr val="tx1"/>
            </a:solidFill>
          </a:endParaRPr>
        </a:p>
      </dgm:t>
    </dgm:pt>
    <dgm:pt modelId="{EEBF8511-6C4E-4E81-A974-C4DFD051DD32}">
      <dgm:prSet phldrT="[Texto]" custT="1"/>
      <dgm:spPr/>
      <dgm:t>
        <a:bodyPr/>
        <a:lstStyle/>
        <a:p>
          <a:r>
            <a:rPr lang="es-EC" sz="1200" dirty="0" smtClean="0">
              <a:solidFill>
                <a:schemeClr val="tx1"/>
              </a:solidFill>
            </a:rPr>
            <a:t>Propuso una solución (</a:t>
          </a:r>
          <a:r>
            <a:rPr lang="es-EC" sz="1200" dirty="0" smtClean="0">
              <a:solidFill>
                <a:schemeClr val="tx1"/>
              </a:solidFill>
              <a:sym typeface="Wingdings" pitchFamily="2" charset="2"/>
            </a:rPr>
            <a:t>Proyecto)</a:t>
          </a:r>
          <a:endParaRPr lang="es-EC" sz="1200" dirty="0">
            <a:solidFill>
              <a:schemeClr val="tx1"/>
            </a:solidFill>
          </a:endParaRPr>
        </a:p>
      </dgm:t>
    </dgm:pt>
    <dgm:pt modelId="{324CE525-121C-46A4-B737-029A8D4C5999}" type="parTrans" cxnId="{99F9CF67-8ED1-4528-B4B3-5366D15ACB12}">
      <dgm:prSet/>
      <dgm:spPr/>
      <dgm:t>
        <a:bodyPr/>
        <a:lstStyle/>
        <a:p>
          <a:endParaRPr lang="es-EC" sz="2800">
            <a:solidFill>
              <a:schemeClr val="tx1"/>
            </a:solidFill>
          </a:endParaRPr>
        </a:p>
      </dgm:t>
    </dgm:pt>
    <dgm:pt modelId="{F9DBBF1C-B177-4BD4-8D9D-2B00232D0C66}" type="sibTrans" cxnId="{99F9CF67-8ED1-4528-B4B3-5366D15ACB12}">
      <dgm:prSet custT="1"/>
      <dgm:spPr/>
      <dgm:t>
        <a:bodyPr/>
        <a:lstStyle/>
        <a:p>
          <a:endParaRPr lang="es-EC" sz="1050">
            <a:solidFill>
              <a:schemeClr val="tx1"/>
            </a:solidFill>
          </a:endParaRPr>
        </a:p>
      </dgm:t>
    </dgm:pt>
    <dgm:pt modelId="{85017E7E-DB60-4070-85BF-15DB45B4001B}">
      <dgm:prSet phldrT="[Texto]" custT="1"/>
      <dgm:spPr/>
      <dgm:t>
        <a:bodyPr/>
        <a:lstStyle/>
        <a:p>
          <a:r>
            <a:rPr lang="es-EC" sz="1200" dirty="0" smtClean="0">
              <a:solidFill>
                <a:schemeClr val="tx1"/>
              </a:solidFill>
            </a:rPr>
            <a:t>Análisis de Factibilidad del Proyecto</a:t>
          </a:r>
          <a:endParaRPr lang="es-EC" sz="1200" dirty="0">
            <a:solidFill>
              <a:schemeClr val="tx1"/>
            </a:solidFill>
          </a:endParaRPr>
        </a:p>
      </dgm:t>
    </dgm:pt>
    <dgm:pt modelId="{47EE5839-BD41-40D5-89B4-57576DBACF2A}" type="parTrans" cxnId="{4F88EB1F-41E7-4404-BF86-2374BFD0D84D}">
      <dgm:prSet/>
      <dgm:spPr/>
      <dgm:t>
        <a:bodyPr/>
        <a:lstStyle/>
        <a:p>
          <a:endParaRPr lang="es-EC" sz="2800">
            <a:solidFill>
              <a:schemeClr val="tx1"/>
            </a:solidFill>
          </a:endParaRPr>
        </a:p>
      </dgm:t>
    </dgm:pt>
    <dgm:pt modelId="{0A2CDDE2-59CE-4089-905C-42696C558279}" type="sibTrans" cxnId="{4F88EB1F-41E7-4404-BF86-2374BFD0D84D}">
      <dgm:prSet custT="1"/>
      <dgm:spPr/>
      <dgm:t>
        <a:bodyPr/>
        <a:lstStyle/>
        <a:p>
          <a:endParaRPr lang="es-EC" sz="1050">
            <a:solidFill>
              <a:schemeClr val="tx1"/>
            </a:solidFill>
          </a:endParaRPr>
        </a:p>
      </dgm:t>
    </dgm:pt>
    <dgm:pt modelId="{9BFFBB97-AD7D-48E1-BE37-42659DE9FACE}">
      <dgm:prSet phldrT="[Texto]" custT="1"/>
      <dgm:spPr/>
      <dgm:t>
        <a:bodyPr/>
        <a:lstStyle/>
        <a:p>
          <a:r>
            <a:rPr lang="es-EC" sz="1200" dirty="0" smtClean="0">
              <a:solidFill>
                <a:schemeClr val="tx1"/>
              </a:solidFill>
            </a:rPr>
            <a:t>Plan para la implementación</a:t>
          </a:r>
          <a:endParaRPr lang="es-EC" sz="1200" dirty="0">
            <a:solidFill>
              <a:schemeClr val="tx1"/>
            </a:solidFill>
          </a:endParaRPr>
        </a:p>
      </dgm:t>
    </dgm:pt>
    <dgm:pt modelId="{7538627F-C43F-452D-B01A-39288F0C4719}" type="parTrans" cxnId="{FF6F309B-AC31-4C12-B9B9-D0F7CAC472E4}">
      <dgm:prSet/>
      <dgm:spPr/>
      <dgm:t>
        <a:bodyPr/>
        <a:lstStyle/>
        <a:p>
          <a:endParaRPr lang="es-EC" sz="2800">
            <a:solidFill>
              <a:schemeClr val="tx1"/>
            </a:solidFill>
          </a:endParaRPr>
        </a:p>
      </dgm:t>
    </dgm:pt>
    <dgm:pt modelId="{370F2BF0-18DC-4A63-8F1C-0E7C4249A87D}" type="sibTrans" cxnId="{FF6F309B-AC31-4C12-B9B9-D0F7CAC472E4}">
      <dgm:prSet custT="1"/>
      <dgm:spPr/>
      <dgm:t>
        <a:bodyPr/>
        <a:lstStyle/>
        <a:p>
          <a:endParaRPr lang="es-EC" sz="1050">
            <a:solidFill>
              <a:schemeClr val="tx1"/>
            </a:solidFill>
          </a:endParaRPr>
        </a:p>
      </dgm:t>
    </dgm:pt>
    <dgm:pt modelId="{261DF179-A7E9-4217-BBC9-C7BC7020F718}" type="pres">
      <dgm:prSet presAssocID="{9231174E-623E-423E-B2E9-DD85B999B6F2}" presName="cycle" presStyleCnt="0">
        <dgm:presLayoutVars>
          <dgm:dir/>
          <dgm:resizeHandles val="exact"/>
        </dgm:presLayoutVars>
      </dgm:prSet>
      <dgm:spPr/>
      <dgm:t>
        <a:bodyPr/>
        <a:lstStyle/>
        <a:p>
          <a:endParaRPr lang="es-EC"/>
        </a:p>
      </dgm:t>
    </dgm:pt>
    <dgm:pt modelId="{C2BF07DD-FE70-4FC1-8790-4A6CCA7076FF}" type="pres">
      <dgm:prSet presAssocID="{83783ADA-5588-429A-B203-F13D8AC4F435}" presName="node" presStyleLbl="node1" presStyleIdx="0" presStyleCnt="5">
        <dgm:presLayoutVars>
          <dgm:bulletEnabled val="1"/>
        </dgm:presLayoutVars>
      </dgm:prSet>
      <dgm:spPr/>
      <dgm:t>
        <a:bodyPr/>
        <a:lstStyle/>
        <a:p>
          <a:endParaRPr lang="es-EC"/>
        </a:p>
      </dgm:t>
    </dgm:pt>
    <dgm:pt modelId="{59D1DBFA-031B-4C0E-8F76-56BE604819C9}" type="pres">
      <dgm:prSet presAssocID="{937714BE-952D-454B-9CC4-80DF5F90589F}" presName="sibTrans" presStyleLbl="sibTrans2D1" presStyleIdx="0" presStyleCnt="5"/>
      <dgm:spPr/>
      <dgm:t>
        <a:bodyPr/>
        <a:lstStyle/>
        <a:p>
          <a:endParaRPr lang="es-EC"/>
        </a:p>
      </dgm:t>
    </dgm:pt>
    <dgm:pt modelId="{2CB39A8C-9C0D-4822-835A-334A8F69610A}" type="pres">
      <dgm:prSet presAssocID="{937714BE-952D-454B-9CC4-80DF5F90589F}" presName="connectorText" presStyleLbl="sibTrans2D1" presStyleIdx="0" presStyleCnt="5"/>
      <dgm:spPr/>
      <dgm:t>
        <a:bodyPr/>
        <a:lstStyle/>
        <a:p>
          <a:endParaRPr lang="es-EC"/>
        </a:p>
      </dgm:t>
    </dgm:pt>
    <dgm:pt modelId="{18C4E5CF-B461-4D83-A947-C20DAF001004}" type="pres">
      <dgm:prSet presAssocID="{BFE0914A-23C4-433D-B43D-F7C98CCC4F57}" presName="node" presStyleLbl="node1" presStyleIdx="1" presStyleCnt="5">
        <dgm:presLayoutVars>
          <dgm:bulletEnabled val="1"/>
        </dgm:presLayoutVars>
      </dgm:prSet>
      <dgm:spPr/>
      <dgm:t>
        <a:bodyPr/>
        <a:lstStyle/>
        <a:p>
          <a:endParaRPr lang="es-EC"/>
        </a:p>
      </dgm:t>
    </dgm:pt>
    <dgm:pt modelId="{8CE67558-01C9-417D-8385-1B87F5257FB4}" type="pres">
      <dgm:prSet presAssocID="{C50AFB09-9442-4647-AEB6-6E717E3B6CFB}" presName="sibTrans" presStyleLbl="sibTrans2D1" presStyleIdx="1" presStyleCnt="5"/>
      <dgm:spPr/>
      <dgm:t>
        <a:bodyPr/>
        <a:lstStyle/>
        <a:p>
          <a:endParaRPr lang="es-EC"/>
        </a:p>
      </dgm:t>
    </dgm:pt>
    <dgm:pt modelId="{4A7604CA-7FAE-4B81-B9D6-325A8715808A}" type="pres">
      <dgm:prSet presAssocID="{C50AFB09-9442-4647-AEB6-6E717E3B6CFB}" presName="connectorText" presStyleLbl="sibTrans2D1" presStyleIdx="1" presStyleCnt="5"/>
      <dgm:spPr/>
      <dgm:t>
        <a:bodyPr/>
        <a:lstStyle/>
        <a:p>
          <a:endParaRPr lang="es-EC"/>
        </a:p>
      </dgm:t>
    </dgm:pt>
    <dgm:pt modelId="{349EF724-DBD0-4B80-8B23-427EEF7F899F}" type="pres">
      <dgm:prSet presAssocID="{EEBF8511-6C4E-4E81-A974-C4DFD051DD32}" presName="node" presStyleLbl="node1" presStyleIdx="2" presStyleCnt="5">
        <dgm:presLayoutVars>
          <dgm:bulletEnabled val="1"/>
        </dgm:presLayoutVars>
      </dgm:prSet>
      <dgm:spPr/>
      <dgm:t>
        <a:bodyPr/>
        <a:lstStyle/>
        <a:p>
          <a:endParaRPr lang="es-EC"/>
        </a:p>
      </dgm:t>
    </dgm:pt>
    <dgm:pt modelId="{064DDCA0-262E-410A-BCAA-022C565B0C68}" type="pres">
      <dgm:prSet presAssocID="{F9DBBF1C-B177-4BD4-8D9D-2B00232D0C66}" presName="sibTrans" presStyleLbl="sibTrans2D1" presStyleIdx="2" presStyleCnt="5"/>
      <dgm:spPr/>
      <dgm:t>
        <a:bodyPr/>
        <a:lstStyle/>
        <a:p>
          <a:endParaRPr lang="es-EC"/>
        </a:p>
      </dgm:t>
    </dgm:pt>
    <dgm:pt modelId="{89ADA27C-B320-4C1F-87BA-68EDDBB8798E}" type="pres">
      <dgm:prSet presAssocID="{F9DBBF1C-B177-4BD4-8D9D-2B00232D0C66}" presName="connectorText" presStyleLbl="sibTrans2D1" presStyleIdx="2" presStyleCnt="5"/>
      <dgm:spPr/>
      <dgm:t>
        <a:bodyPr/>
        <a:lstStyle/>
        <a:p>
          <a:endParaRPr lang="es-EC"/>
        </a:p>
      </dgm:t>
    </dgm:pt>
    <dgm:pt modelId="{37AE269E-4198-441F-B64C-B6995B5BAFC6}" type="pres">
      <dgm:prSet presAssocID="{85017E7E-DB60-4070-85BF-15DB45B4001B}" presName="node" presStyleLbl="node1" presStyleIdx="3" presStyleCnt="5">
        <dgm:presLayoutVars>
          <dgm:bulletEnabled val="1"/>
        </dgm:presLayoutVars>
      </dgm:prSet>
      <dgm:spPr/>
      <dgm:t>
        <a:bodyPr/>
        <a:lstStyle/>
        <a:p>
          <a:endParaRPr lang="es-EC"/>
        </a:p>
      </dgm:t>
    </dgm:pt>
    <dgm:pt modelId="{C06460C9-CAF4-4086-B6DD-23B9B6693D4D}" type="pres">
      <dgm:prSet presAssocID="{0A2CDDE2-59CE-4089-905C-42696C558279}" presName="sibTrans" presStyleLbl="sibTrans2D1" presStyleIdx="3" presStyleCnt="5"/>
      <dgm:spPr/>
      <dgm:t>
        <a:bodyPr/>
        <a:lstStyle/>
        <a:p>
          <a:endParaRPr lang="es-EC"/>
        </a:p>
      </dgm:t>
    </dgm:pt>
    <dgm:pt modelId="{83700295-BC5D-4351-BAD7-9319F23F1449}" type="pres">
      <dgm:prSet presAssocID="{0A2CDDE2-59CE-4089-905C-42696C558279}" presName="connectorText" presStyleLbl="sibTrans2D1" presStyleIdx="3" presStyleCnt="5"/>
      <dgm:spPr/>
      <dgm:t>
        <a:bodyPr/>
        <a:lstStyle/>
        <a:p>
          <a:endParaRPr lang="es-EC"/>
        </a:p>
      </dgm:t>
    </dgm:pt>
    <dgm:pt modelId="{3F02D64C-DDFC-4E43-B318-4DA8D7C2F029}" type="pres">
      <dgm:prSet presAssocID="{9BFFBB97-AD7D-48E1-BE37-42659DE9FACE}" presName="node" presStyleLbl="node1" presStyleIdx="4" presStyleCnt="5">
        <dgm:presLayoutVars>
          <dgm:bulletEnabled val="1"/>
        </dgm:presLayoutVars>
      </dgm:prSet>
      <dgm:spPr/>
      <dgm:t>
        <a:bodyPr/>
        <a:lstStyle/>
        <a:p>
          <a:endParaRPr lang="es-EC"/>
        </a:p>
      </dgm:t>
    </dgm:pt>
    <dgm:pt modelId="{FF8B6A68-067D-4762-A2A7-E60AF2214E5B}" type="pres">
      <dgm:prSet presAssocID="{370F2BF0-18DC-4A63-8F1C-0E7C4249A87D}" presName="sibTrans" presStyleLbl="sibTrans2D1" presStyleIdx="4" presStyleCnt="5"/>
      <dgm:spPr/>
      <dgm:t>
        <a:bodyPr/>
        <a:lstStyle/>
        <a:p>
          <a:endParaRPr lang="es-EC"/>
        </a:p>
      </dgm:t>
    </dgm:pt>
    <dgm:pt modelId="{3B90FAEC-EF2E-4843-9E73-3BF126DFA770}" type="pres">
      <dgm:prSet presAssocID="{370F2BF0-18DC-4A63-8F1C-0E7C4249A87D}" presName="connectorText" presStyleLbl="sibTrans2D1" presStyleIdx="4" presStyleCnt="5"/>
      <dgm:spPr/>
      <dgm:t>
        <a:bodyPr/>
        <a:lstStyle/>
        <a:p>
          <a:endParaRPr lang="es-EC"/>
        </a:p>
      </dgm:t>
    </dgm:pt>
  </dgm:ptLst>
  <dgm:cxnLst>
    <dgm:cxn modelId="{0CE12A62-5484-4A3C-BFF7-3A755FC31E62}" type="presOf" srcId="{F9DBBF1C-B177-4BD4-8D9D-2B00232D0C66}" destId="{89ADA27C-B320-4C1F-87BA-68EDDBB8798E}" srcOrd="1" destOrd="0" presId="urn:microsoft.com/office/officeart/2005/8/layout/cycle2"/>
    <dgm:cxn modelId="{5C13D562-70F9-4C88-96D0-0BBE0E7B40E9}" type="presOf" srcId="{9231174E-623E-423E-B2E9-DD85B999B6F2}" destId="{261DF179-A7E9-4217-BBC9-C7BC7020F718}" srcOrd="0" destOrd="0" presId="urn:microsoft.com/office/officeart/2005/8/layout/cycle2"/>
    <dgm:cxn modelId="{0C94C679-33B6-4FB2-B1B9-833EBF090B03}" type="presOf" srcId="{BFE0914A-23C4-433D-B43D-F7C98CCC4F57}" destId="{18C4E5CF-B461-4D83-A947-C20DAF001004}" srcOrd="0" destOrd="0" presId="urn:microsoft.com/office/officeart/2005/8/layout/cycle2"/>
    <dgm:cxn modelId="{A23F5109-9EEE-43F6-903B-D73338C12DA3}" srcId="{9231174E-623E-423E-B2E9-DD85B999B6F2}" destId="{BFE0914A-23C4-433D-B43D-F7C98CCC4F57}" srcOrd="1" destOrd="0" parTransId="{77E719D5-E3E9-42E8-A905-1AE31EF7D5A7}" sibTransId="{C50AFB09-9442-4647-AEB6-6E717E3B6CFB}"/>
    <dgm:cxn modelId="{D0DA594A-3E76-4C94-8CC4-62C3D6AD56A2}" type="presOf" srcId="{937714BE-952D-454B-9CC4-80DF5F90589F}" destId="{2CB39A8C-9C0D-4822-835A-334A8F69610A}" srcOrd="1" destOrd="0" presId="urn:microsoft.com/office/officeart/2005/8/layout/cycle2"/>
    <dgm:cxn modelId="{37626E12-942C-4B77-9D35-6C1A7E49C449}" type="presOf" srcId="{0A2CDDE2-59CE-4089-905C-42696C558279}" destId="{83700295-BC5D-4351-BAD7-9319F23F1449}" srcOrd="1" destOrd="0" presId="urn:microsoft.com/office/officeart/2005/8/layout/cycle2"/>
    <dgm:cxn modelId="{FF6F309B-AC31-4C12-B9B9-D0F7CAC472E4}" srcId="{9231174E-623E-423E-B2E9-DD85B999B6F2}" destId="{9BFFBB97-AD7D-48E1-BE37-42659DE9FACE}" srcOrd="4" destOrd="0" parTransId="{7538627F-C43F-452D-B01A-39288F0C4719}" sibTransId="{370F2BF0-18DC-4A63-8F1C-0E7C4249A87D}"/>
    <dgm:cxn modelId="{D3DCBCFB-03FD-4CB8-8124-F8071BA1CA87}" type="presOf" srcId="{EEBF8511-6C4E-4E81-A974-C4DFD051DD32}" destId="{349EF724-DBD0-4B80-8B23-427EEF7F899F}" srcOrd="0" destOrd="0" presId="urn:microsoft.com/office/officeart/2005/8/layout/cycle2"/>
    <dgm:cxn modelId="{AF480413-FD14-4ADA-9290-94D6592B3BAE}" srcId="{9231174E-623E-423E-B2E9-DD85B999B6F2}" destId="{83783ADA-5588-429A-B203-F13D8AC4F435}" srcOrd="0" destOrd="0" parTransId="{053012D7-8A0B-4534-A4D7-C2FC5574E8BA}" sibTransId="{937714BE-952D-454B-9CC4-80DF5F90589F}"/>
    <dgm:cxn modelId="{99F9CF67-8ED1-4528-B4B3-5366D15ACB12}" srcId="{9231174E-623E-423E-B2E9-DD85B999B6F2}" destId="{EEBF8511-6C4E-4E81-A974-C4DFD051DD32}" srcOrd="2" destOrd="0" parTransId="{324CE525-121C-46A4-B737-029A8D4C5999}" sibTransId="{F9DBBF1C-B177-4BD4-8D9D-2B00232D0C66}"/>
    <dgm:cxn modelId="{77FEAFB1-C973-41BF-BDF8-43A8BFF7A196}" type="presOf" srcId="{370F2BF0-18DC-4A63-8F1C-0E7C4249A87D}" destId="{3B90FAEC-EF2E-4843-9E73-3BF126DFA770}" srcOrd="1" destOrd="0" presId="urn:microsoft.com/office/officeart/2005/8/layout/cycle2"/>
    <dgm:cxn modelId="{CBCC65D7-31BF-4BB6-BE2B-04BCD9A5CEDD}" type="presOf" srcId="{9BFFBB97-AD7D-48E1-BE37-42659DE9FACE}" destId="{3F02D64C-DDFC-4E43-B318-4DA8D7C2F029}" srcOrd="0" destOrd="0" presId="urn:microsoft.com/office/officeart/2005/8/layout/cycle2"/>
    <dgm:cxn modelId="{8F981934-A0B6-46FB-9319-7BBB97B469BE}" type="presOf" srcId="{370F2BF0-18DC-4A63-8F1C-0E7C4249A87D}" destId="{FF8B6A68-067D-4762-A2A7-E60AF2214E5B}" srcOrd="0" destOrd="0" presId="urn:microsoft.com/office/officeart/2005/8/layout/cycle2"/>
    <dgm:cxn modelId="{CB488E0B-6783-40A4-A04E-6A96605EAEC4}" type="presOf" srcId="{C50AFB09-9442-4647-AEB6-6E717E3B6CFB}" destId="{8CE67558-01C9-417D-8385-1B87F5257FB4}" srcOrd="0" destOrd="0" presId="urn:microsoft.com/office/officeart/2005/8/layout/cycle2"/>
    <dgm:cxn modelId="{CA2CD5D8-3C29-408A-87AA-079FE7433AB6}" type="presOf" srcId="{85017E7E-DB60-4070-85BF-15DB45B4001B}" destId="{37AE269E-4198-441F-B64C-B6995B5BAFC6}" srcOrd="0" destOrd="0" presId="urn:microsoft.com/office/officeart/2005/8/layout/cycle2"/>
    <dgm:cxn modelId="{4F88EB1F-41E7-4404-BF86-2374BFD0D84D}" srcId="{9231174E-623E-423E-B2E9-DD85B999B6F2}" destId="{85017E7E-DB60-4070-85BF-15DB45B4001B}" srcOrd="3" destOrd="0" parTransId="{47EE5839-BD41-40D5-89B4-57576DBACF2A}" sibTransId="{0A2CDDE2-59CE-4089-905C-42696C558279}"/>
    <dgm:cxn modelId="{2E5E88A8-3A93-4C40-B368-D49370BC0EA2}" type="presOf" srcId="{C50AFB09-9442-4647-AEB6-6E717E3B6CFB}" destId="{4A7604CA-7FAE-4B81-B9D6-325A8715808A}" srcOrd="1" destOrd="0" presId="urn:microsoft.com/office/officeart/2005/8/layout/cycle2"/>
    <dgm:cxn modelId="{02772E0D-4321-489B-95E0-A577CAB3B159}" type="presOf" srcId="{0A2CDDE2-59CE-4089-905C-42696C558279}" destId="{C06460C9-CAF4-4086-B6DD-23B9B6693D4D}" srcOrd="0" destOrd="0" presId="urn:microsoft.com/office/officeart/2005/8/layout/cycle2"/>
    <dgm:cxn modelId="{BE551FCD-E122-4EC5-99D1-B480741856EB}" type="presOf" srcId="{83783ADA-5588-429A-B203-F13D8AC4F435}" destId="{C2BF07DD-FE70-4FC1-8790-4A6CCA7076FF}" srcOrd="0" destOrd="0" presId="urn:microsoft.com/office/officeart/2005/8/layout/cycle2"/>
    <dgm:cxn modelId="{3D003198-F7FD-4D89-9DBD-6953C5CCE342}" type="presOf" srcId="{937714BE-952D-454B-9CC4-80DF5F90589F}" destId="{59D1DBFA-031B-4C0E-8F76-56BE604819C9}" srcOrd="0" destOrd="0" presId="urn:microsoft.com/office/officeart/2005/8/layout/cycle2"/>
    <dgm:cxn modelId="{D670EB8C-5F84-40C5-BFC8-4300B86FFB46}" type="presOf" srcId="{F9DBBF1C-B177-4BD4-8D9D-2B00232D0C66}" destId="{064DDCA0-262E-410A-BCAA-022C565B0C68}" srcOrd="0" destOrd="0" presId="urn:microsoft.com/office/officeart/2005/8/layout/cycle2"/>
    <dgm:cxn modelId="{73A45551-383D-43BC-A2F4-37F88FC80273}" type="presParOf" srcId="{261DF179-A7E9-4217-BBC9-C7BC7020F718}" destId="{C2BF07DD-FE70-4FC1-8790-4A6CCA7076FF}" srcOrd="0" destOrd="0" presId="urn:microsoft.com/office/officeart/2005/8/layout/cycle2"/>
    <dgm:cxn modelId="{9FBE6A40-4B3D-4C59-85AE-DA6011DE2B5E}" type="presParOf" srcId="{261DF179-A7E9-4217-BBC9-C7BC7020F718}" destId="{59D1DBFA-031B-4C0E-8F76-56BE604819C9}" srcOrd="1" destOrd="0" presId="urn:microsoft.com/office/officeart/2005/8/layout/cycle2"/>
    <dgm:cxn modelId="{793D6A19-8F0A-4BFB-9AE5-6F43A0870717}" type="presParOf" srcId="{59D1DBFA-031B-4C0E-8F76-56BE604819C9}" destId="{2CB39A8C-9C0D-4822-835A-334A8F69610A}" srcOrd="0" destOrd="0" presId="urn:microsoft.com/office/officeart/2005/8/layout/cycle2"/>
    <dgm:cxn modelId="{D7D50578-221E-4FFC-9AA5-AF2047D0599C}" type="presParOf" srcId="{261DF179-A7E9-4217-BBC9-C7BC7020F718}" destId="{18C4E5CF-B461-4D83-A947-C20DAF001004}" srcOrd="2" destOrd="0" presId="urn:microsoft.com/office/officeart/2005/8/layout/cycle2"/>
    <dgm:cxn modelId="{BEE57F43-C0E7-4235-AD71-2FF9B96C00C8}" type="presParOf" srcId="{261DF179-A7E9-4217-BBC9-C7BC7020F718}" destId="{8CE67558-01C9-417D-8385-1B87F5257FB4}" srcOrd="3" destOrd="0" presId="urn:microsoft.com/office/officeart/2005/8/layout/cycle2"/>
    <dgm:cxn modelId="{AEE2A9EB-C8E7-4698-9D6C-E3E068BB4D40}" type="presParOf" srcId="{8CE67558-01C9-417D-8385-1B87F5257FB4}" destId="{4A7604CA-7FAE-4B81-B9D6-325A8715808A}" srcOrd="0" destOrd="0" presId="urn:microsoft.com/office/officeart/2005/8/layout/cycle2"/>
    <dgm:cxn modelId="{56A483A7-3040-4B67-ADD2-413700134F8E}" type="presParOf" srcId="{261DF179-A7E9-4217-BBC9-C7BC7020F718}" destId="{349EF724-DBD0-4B80-8B23-427EEF7F899F}" srcOrd="4" destOrd="0" presId="urn:microsoft.com/office/officeart/2005/8/layout/cycle2"/>
    <dgm:cxn modelId="{E167FEA6-23D4-41EB-B922-7BACBB360C04}" type="presParOf" srcId="{261DF179-A7E9-4217-BBC9-C7BC7020F718}" destId="{064DDCA0-262E-410A-BCAA-022C565B0C68}" srcOrd="5" destOrd="0" presId="urn:microsoft.com/office/officeart/2005/8/layout/cycle2"/>
    <dgm:cxn modelId="{1806C7B0-85FB-45FC-946C-3077FB51DE9C}" type="presParOf" srcId="{064DDCA0-262E-410A-BCAA-022C565B0C68}" destId="{89ADA27C-B320-4C1F-87BA-68EDDBB8798E}" srcOrd="0" destOrd="0" presId="urn:microsoft.com/office/officeart/2005/8/layout/cycle2"/>
    <dgm:cxn modelId="{C40D1586-A15E-4796-AA10-DC0C4EEA06C1}" type="presParOf" srcId="{261DF179-A7E9-4217-BBC9-C7BC7020F718}" destId="{37AE269E-4198-441F-B64C-B6995B5BAFC6}" srcOrd="6" destOrd="0" presId="urn:microsoft.com/office/officeart/2005/8/layout/cycle2"/>
    <dgm:cxn modelId="{A517EB35-ACB7-4CD5-A91B-BA3078AE0DF6}" type="presParOf" srcId="{261DF179-A7E9-4217-BBC9-C7BC7020F718}" destId="{C06460C9-CAF4-4086-B6DD-23B9B6693D4D}" srcOrd="7" destOrd="0" presId="urn:microsoft.com/office/officeart/2005/8/layout/cycle2"/>
    <dgm:cxn modelId="{6DA858B5-E192-4E15-A66A-D6E53C3BEDC0}" type="presParOf" srcId="{C06460C9-CAF4-4086-B6DD-23B9B6693D4D}" destId="{83700295-BC5D-4351-BAD7-9319F23F1449}" srcOrd="0" destOrd="0" presId="urn:microsoft.com/office/officeart/2005/8/layout/cycle2"/>
    <dgm:cxn modelId="{FE326870-1561-48BB-930A-34A304E8E04A}" type="presParOf" srcId="{261DF179-A7E9-4217-BBC9-C7BC7020F718}" destId="{3F02D64C-DDFC-4E43-B318-4DA8D7C2F029}" srcOrd="8" destOrd="0" presId="urn:microsoft.com/office/officeart/2005/8/layout/cycle2"/>
    <dgm:cxn modelId="{1870F9A5-C526-4557-AF84-70B974F96D23}" type="presParOf" srcId="{261DF179-A7E9-4217-BBC9-C7BC7020F718}" destId="{FF8B6A68-067D-4762-A2A7-E60AF2214E5B}" srcOrd="9" destOrd="0" presId="urn:microsoft.com/office/officeart/2005/8/layout/cycle2"/>
    <dgm:cxn modelId="{9C032736-3DE4-430C-A6A4-E1B12BC4E1B5}" type="presParOf" srcId="{FF8B6A68-067D-4762-A2A7-E60AF2214E5B}" destId="{3B90FAEC-EF2E-4843-9E73-3BF126DFA770}" srcOrd="0" destOrd="0" presId="urn:microsoft.com/office/officeart/2005/8/layout/cycle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7456D3-FDE7-4763-B88E-27134C1470A7}" type="doc">
      <dgm:prSet loTypeId="urn:microsoft.com/office/officeart/2005/8/layout/target3" loCatId="list" qsTypeId="urn:microsoft.com/office/officeart/2005/8/quickstyle/simple1" qsCatId="simple" csTypeId="urn:microsoft.com/office/officeart/2005/8/colors/colorful5" csCatId="colorful" phldr="1"/>
      <dgm:spPr/>
      <dgm:t>
        <a:bodyPr/>
        <a:lstStyle/>
        <a:p>
          <a:endParaRPr lang="es-EC"/>
        </a:p>
      </dgm:t>
    </dgm:pt>
    <dgm:pt modelId="{97BE6D0A-55CA-4393-BD14-881AF79D75F9}">
      <dgm:prSet phldrT="[Texto]" custT="1"/>
      <dgm:spPr/>
      <dgm:t>
        <a:bodyPr/>
        <a:lstStyle/>
        <a:p>
          <a:r>
            <a:rPr lang="es-EC" sz="1200" dirty="0" smtClean="0">
              <a:latin typeface="Arial" panose="020B0604020202020204" pitchFamily="34" charset="0"/>
              <a:cs typeface="Arial" panose="020B0604020202020204" pitchFamily="34" charset="0"/>
            </a:rPr>
            <a:t>Legal</a:t>
          </a:r>
          <a:endParaRPr lang="es-EC" sz="1200" dirty="0">
            <a:latin typeface="Arial" panose="020B0604020202020204" pitchFamily="34" charset="0"/>
            <a:cs typeface="Arial" panose="020B0604020202020204" pitchFamily="34" charset="0"/>
          </a:endParaRPr>
        </a:p>
      </dgm:t>
    </dgm:pt>
    <dgm:pt modelId="{5364DAFD-6043-4440-84CC-9BAA4E243225}" type="parTrans" cxnId="{BAE59E68-A2A5-4FDC-A70E-5A6624C872DB}">
      <dgm:prSet/>
      <dgm:spPr/>
      <dgm:t>
        <a:bodyPr/>
        <a:lstStyle/>
        <a:p>
          <a:endParaRPr lang="es-EC" sz="1200">
            <a:latin typeface="Arial" panose="020B0604020202020204" pitchFamily="34" charset="0"/>
            <a:cs typeface="Arial" panose="020B0604020202020204" pitchFamily="34" charset="0"/>
          </a:endParaRPr>
        </a:p>
      </dgm:t>
    </dgm:pt>
    <dgm:pt modelId="{5714A6D5-5495-4143-8A31-9F3BE33353F3}" type="sibTrans" cxnId="{BAE59E68-A2A5-4FDC-A70E-5A6624C872DB}">
      <dgm:prSet/>
      <dgm:spPr/>
      <dgm:t>
        <a:bodyPr/>
        <a:lstStyle/>
        <a:p>
          <a:endParaRPr lang="es-EC" sz="1200">
            <a:latin typeface="Arial" panose="020B0604020202020204" pitchFamily="34" charset="0"/>
            <a:cs typeface="Arial" panose="020B0604020202020204" pitchFamily="34" charset="0"/>
          </a:endParaRPr>
        </a:p>
      </dgm:t>
    </dgm:pt>
    <dgm:pt modelId="{DEAB3BC5-3E3C-422F-9520-180AFB5C751C}">
      <dgm:prSet phldrT="[Texto]" custT="1"/>
      <dgm:spPr/>
      <dgm:t>
        <a:bodyPr/>
        <a:lstStyle/>
        <a:p>
          <a:r>
            <a:rPr lang="es-EC" sz="1200" dirty="0" smtClean="0">
              <a:latin typeface="Arial" panose="020B0604020202020204" pitchFamily="34" charset="0"/>
              <a:cs typeface="Arial" panose="020B0604020202020204" pitchFamily="34" charset="0"/>
            </a:rPr>
            <a:t>Resolución de directorio</a:t>
          </a:r>
          <a:endParaRPr lang="es-EC" sz="1200" dirty="0">
            <a:latin typeface="Arial" panose="020B0604020202020204" pitchFamily="34" charset="0"/>
            <a:cs typeface="Arial" panose="020B0604020202020204" pitchFamily="34" charset="0"/>
          </a:endParaRPr>
        </a:p>
      </dgm:t>
    </dgm:pt>
    <dgm:pt modelId="{421E421C-F2A8-455B-BFDB-D713035BBFC7}" type="parTrans" cxnId="{445A65CC-572F-435C-B9FA-228638F340E3}">
      <dgm:prSet/>
      <dgm:spPr/>
      <dgm:t>
        <a:bodyPr/>
        <a:lstStyle/>
        <a:p>
          <a:endParaRPr lang="es-EC" sz="1200">
            <a:latin typeface="Arial" panose="020B0604020202020204" pitchFamily="34" charset="0"/>
            <a:cs typeface="Arial" panose="020B0604020202020204" pitchFamily="34" charset="0"/>
          </a:endParaRPr>
        </a:p>
      </dgm:t>
    </dgm:pt>
    <dgm:pt modelId="{8A43D8A4-F183-4E59-B579-2C7C27181D20}" type="sibTrans" cxnId="{445A65CC-572F-435C-B9FA-228638F340E3}">
      <dgm:prSet/>
      <dgm:spPr/>
      <dgm:t>
        <a:bodyPr/>
        <a:lstStyle/>
        <a:p>
          <a:endParaRPr lang="es-EC" sz="1200">
            <a:latin typeface="Arial" panose="020B0604020202020204" pitchFamily="34" charset="0"/>
            <a:cs typeface="Arial" panose="020B0604020202020204" pitchFamily="34" charset="0"/>
          </a:endParaRPr>
        </a:p>
      </dgm:t>
    </dgm:pt>
    <dgm:pt modelId="{ED2F12A2-317A-4A39-9828-2DD70158BC23}">
      <dgm:prSet phldrT="[Texto]" custT="1"/>
      <dgm:spPr/>
      <dgm:t>
        <a:bodyPr/>
        <a:lstStyle/>
        <a:p>
          <a:r>
            <a:rPr lang="es-EC" sz="1200" dirty="0" smtClean="0">
              <a:latin typeface="Arial" panose="020B0604020202020204" pitchFamily="34" charset="0"/>
              <a:cs typeface="Arial" panose="020B0604020202020204" pitchFamily="34" charset="0"/>
            </a:rPr>
            <a:t>Filosofía</a:t>
          </a:r>
          <a:endParaRPr lang="es-EC" sz="1200" dirty="0">
            <a:latin typeface="Arial" panose="020B0604020202020204" pitchFamily="34" charset="0"/>
            <a:cs typeface="Arial" panose="020B0604020202020204" pitchFamily="34" charset="0"/>
          </a:endParaRPr>
        </a:p>
      </dgm:t>
    </dgm:pt>
    <dgm:pt modelId="{9722F8F6-9E82-4601-83A2-5E03AC324692}" type="parTrans" cxnId="{2FDCAE73-C826-418D-9786-3329274ACAA0}">
      <dgm:prSet/>
      <dgm:spPr/>
      <dgm:t>
        <a:bodyPr/>
        <a:lstStyle/>
        <a:p>
          <a:endParaRPr lang="es-EC" sz="1200">
            <a:latin typeface="Arial" panose="020B0604020202020204" pitchFamily="34" charset="0"/>
            <a:cs typeface="Arial" panose="020B0604020202020204" pitchFamily="34" charset="0"/>
          </a:endParaRPr>
        </a:p>
      </dgm:t>
    </dgm:pt>
    <dgm:pt modelId="{A8208869-6659-4310-B3E2-1591CCC42F48}" type="sibTrans" cxnId="{2FDCAE73-C826-418D-9786-3329274ACAA0}">
      <dgm:prSet/>
      <dgm:spPr/>
      <dgm:t>
        <a:bodyPr/>
        <a:lstStyle/>
        <a:p>
          <a:endParaRPr lang="es-EC" sz="1200">
            <a:latin typeface="Arial" panose="020B0604020202020204" pitchFamily="34" charset="0"/>
            <a:cs typeface="Arial" panose="020B0604020202020204" pitchFamily="34" charset="0"/>
          </a:endParaRPr>
        </a:p>
      </dgm:t>
    </dgm:pt>
    <dgm:pt modelId="{305759B3-41EA-467A-8775-AA90A8620B43}">
      <dgm:prSet phldrT="[Texto]" custT="1"/>
      <dgm:spPr/>
      <dgm:t>
        <a:bodyPr/>
        <a:lstStyle/>
        <a:p>
          <a:r>
            <a:rPr lang="es-EC" sz="1200" dirty="0" smtClean="0">
              <a:latin typeface="Arial" panose="020B0604020202020204" pitchFamily="34" charset="0"/>
              <a:cs typeface="Arial" panose="020B0604020202020204" pitchFamily="34" charset="0"/>
            </a:rPr>
            <a:t>Visión</a:t>
          </a:r>
          <a:endParaRPr lang="es-EC" sz="1200" dirty="0">
            <a:latin typeface="Arial" panose="020B0604020202020204" pitchFamily="34" charset="0"/>
            <a:cs typeface="Arial" panose="020B0604020202020204" pitchFamily="34" charset="0"/>
          </a:endParaRPr>
        </a:p>
      </dgm:t>
    </dgm:pt>
    <dgm:pt modelId="{250808D7-728F-4EE0-8054-E7797A660667}" type="parTrans" cxnId="{33936A3F-1760-44E1-9701-9724F09C20D3}">
      <dgm:prSet/>
      <dgm:spPr/>
      <dgm:t>
        <a:bodyPr/>
        <a:lstStyle/>
        <a:p>
          <a:endParaRPr lang="es-EC" sz="1200">
            <a:latin typeface="Arial" panose="020B0604020202020204" pitchFamily="34" charset="0"/>
            <a:cs typeface="Arial" panose="020B0604020202020204" pitchFamily="34" charset="0"/>
          </a:endParaRPr>
        </a:p>
      </dgm:t>
    </dgm:pt>
    <dgm:pt modelId="{7D6C7ABF-87C0-42D0-B101-02EBE1680E2B}" type="sibTrans" cxnId="{33936A3F-1760-44E1-9701-9724F09C20D3}">
      <dgm:prSet/>
      <dgm:spPr/>
      <dgm:t>
        <a:bodyPr/>
        <a:lstStyle/>
        <a:p>
          <a:endParaRPr lang="es-EC" sz="1200">
            <a:latin typeface="Arial" panose="020B0604020202020204" pitchFamily="34" charset="0"/>
            <a:cs typeface="Arial" panose="020B0604020202020204" pitchFamily="34" charset="0"/>
          </a:endParaRPr>
        </a:p>
      </dgm:t>
    </dgm:pt>
    <dgm:pt modelId="{EB5665A7-B08E-4E08-801A-40505270A8FC}">
      <dgm:prSet phldrT="[Texto]" custT="1"/>
      <dgm:spPr/>
      <dgm:t>
        <a:bodyPr/>
        <a:lstStyle/>
        <a:p>
          <a:r>
            <a:rPr lang="es-EC" sz="1200" dirty="0" smtClean="0">
              <a:latin typeface="Arial" panose="020B0604020202020204" pitchFamily="34" charset="0"/>
              <a:cs typeface="Arial" panose="020B0604020202020204" pitchFamily="34" charset="0"/>
            </a:rPr>
            <a:t>Misión</a:t>
          </a:r>
          <a:endParaRPr lang="es-EC" sz="1200" dirty="0">
            <a:latin typeface="Arial" panose="020B0604020202020204" pitchFamily="34" charset="0"/>
            <a:cs typeface="Arial" panose="020B0604020202020204" pitchFamily="34" charset="0"/>
          </a:endParaRPr>
        </a:p>
      </dgm:t>
    </dgm:pt>
    <dgm:pt modelId="{8FEE0CB8-F782-42D6-860C-2BAE6DD3CC4F}" type="parTrans" cxnId="{D1ADA4EA-114E-4807-B6F7-D0B3000FA837}">
      <dgm:prSet/>
      <dgm:spPr/>
      <dgm:t>
        <a:bodyPr/>
        <a:lstStyle/>
        <a:p>
          <a:endParaRPr lang="es-EC" sz="1200">
            <a:latin typeface="Arial" panose="020B0604020202020204" pitchFamily="34" charset="0"/>
            <a:cs typeface="Arial" panose="020B0604020202020204" pitchFamily="34" charset="0"/>
          </a:endParaRPr>
        </a:p>
      </dgm:t>
    </dgm:pt>
    <dgm:pt modelId="{82B66708-A38D-45D4-8A47-8885C1041920}" type="sibTrans" cxnId="{D1ADA4EA-114E-4807-B6F7-D0B3000FA837}">
      <dgm:prSet/>
      <dgm:spPr/>
      <dgm:t>
        <a:bodyPr/>
        <a:lstStyle/>
        <a:p>
          <a:endParaRPr lang="es-EC" sz="1200">
            <a:latin typeface="Arial" panose="020B0604020202020204" pitchFamily="34" charset="0"/>
            <a:cs typeface="Arial" panose="020B0604020202020204" pitchFamily="34" charset="0"/>
          </a:endParaRPr>
        </a:p>
      </dgm:t>
    </dgm:pt>
    <dgm:pt modelId="{7D43D2E8-ED79-4A0A-90FD-9501C5E577BC}">
      <dgm:prSet phldrT="[Texto]" custT="1"/>
      <dgm:spPr/>
      <dgm:t>
        <a:bodyPr/>
        <a:lstStyle/>
        <a:p>
          <a:r>
            <a:rPr lang="es-EC" sz="1200" dirty="0" smtClean="0">
              <a:latin typeface="Arial" panose="020B0604020202020204" pitchFamily="34" charset="0"/>
              <a:cs typeface="Arial" panose="020B0604020202020204" pitchFamily="34" charset="0"/>
            </a:rPr>
            <a:t>Organización</a:t>
          </a:r>
          <a:endParaRPr lang="es-EC" sz="1200" dirty="0">
            <a:latin typeface="Arial" panose="020B0604020202020204" pitchFamily="34" charset="0"/>
            <a:cs typeface="Arial" panose="020B0604020202020204" pitchFamily="34" charset="0"/>
          </a:endParaRPr>
        </a:p>
      </dgm:t>
    </dgm:pt>
    <dgm:pt modelId="{6B4FB30E-7657-47F4-A2FA-E85CDD7A8D8B}" type="parTrans" cxnId="{0D501FD3-6867-45B1-B722-5E4717B386DC}">
      <dgm:prSet/>
      <dgm:spPr/>
      <dgm:t>
        <a:bodyPr/>
        <a:lstStyle/>
        <a:p>
          <a:endParaRPr lang="es-EC" sz="1200">
            <a:latin typeface="Arial" panose="020B0604020202020204" pitchFamily="34" charset="0"/>
            <a:cs typeface="Arial" panose="020B0604020202020204" pitchFamily="34" charset="0"/>
          </a:endParaRPr>
        </a:p>
      </dgm:t>
    </dgm:pt>
    <dgm:pt modelId="{E13821CB-5BDF-4399-ACE4-311AD092474E}" type="sibTrans" cxnId="{0D501FD3-6867-45B1-B722-5E4717B386DC}">
      <dgm:prSet/>
      <dgm:spPr/>
      <dgm:t>
        <a:bodyPr/>
        <a:lstStyle/>
        <a:p>
          <a:endParaRPr lang="es-EC" sz="1200">
            <a:latin typeface="Arial" panose="020B0604020202020204" pitchFamily="34" charset="0"/>
            <a:cs typeface="Arial" panose="020B0604020202020204" pitchFamily="34" charset="0"/>
          </a:endParaRPr>
        </a:p>
      </dgm:t>
    </dgm:pt>
    <dgm:pt modelId="{306688B9-2ECB-45CB-95FD-8B9EEAD4505D}">
      <dgm:prSet phldrT="[Texto]" custT="1"/>
      <dgm:spPr/>
      <dgm:t>
        <a:bodyPr/>
        <a:lstStyle/>
        <a:p>
          <a:r>
            <a:rPr lang="es-EC" sz="1200" dirty="0" smtClean="0">
              <a:latin typeface="Arial" panose="020B0604020202020204" pitchFamily="34" charset="0"/>
              <a:cs typeface="Arial" panose="020B0604020202020204" pitchFamily="34" charset="0"/>
            </a:rPr>
            <a:t>Estructura Orgánica</a:t>
          </a:r>
          <a:endParaRPr lang="es-EC" sz="1200" dirty="0">
            <a:latin typeface="Arial" panose="020B0604020202020204" pitchFamily="34" charset="0"/>
            <a:cs typeface="Arial" panose="020B0604020202020204" pitchFamily="34" charset="0"/>
          </a:endParaRPr>
        </a:p>
      </dgm:t>
    </dgm:pt>
    <dgm:pt modelId="{B5602ECE-439D-4569-A0BE-77F0DD5C928C}" type="parTrans" cxnId="{D0C7962B-1299-4D61-B168-B8230A3D84C5}">
      <dgm:prSet/>
      <dgm:spPr/>
      <dgm:t>
        <a:bodyPr/>
        <a:lstStyle/>
        <a:p>
          <a:endParaRPr lang="es-EC" sz="1200">
            <a:latin typeface="Arial" panose="020B0604020202020204" pitchFamily="34" charset="0"/>
            <a:cs typeface="Arial" panose="020B0604020202020204" pitchFamily="34" charset="0"/>
          </a:endParaRPr>
        </a:p>
      </dgm:t>
    </dgm:pt>
    <dgm:pt modelId="{891D5CE9-2E97-4447-BB81-C16B903EE61C}" type="sibTrans" cxnId="{D0C7962B-1299-4D61-B168-B8230A3D84C5}">
      <dgm:prSet/>
      <dgm:spPr/>
      <dgm:t>
        <a:bodyPr/>
        <a:lstStyle/>
        <a:p>
          <a:endParaRPr lang="es-EC" sz="1200">
            <a:latin typeface="Arial" panose="020B0604020202020204" pitchFamily="34" charset="0"/>
            <a:cs typeface="Arial" panose="020B0604020202020204" pitchFamily="34" charset="0"/>
          </a:endParaRPr>
        </a:p>
      </dgm:t>
    </dgm:pt>
    <dgm:pt modelId="{ABC5DF3F-BF54-46FD-ABFD-A6E54DE5FDC2}">
      <dgm:prSet phldrT="[Texto]" custT="1"/>
      <dgm:spPr/>
      <dgm:t>
        <a:bodyPr/>
        <a:lstStyle/>
        <a:p>
          <a:r>
            <a:rPr lang="es-EC" sz="1200" dirty="0" smtClean="0">
              <a:latin typeface="Arial" panose="020B0604020202020204" pitchFamily="34" charset="0"/>
              <a:cs typeface="Arial" panose="020B0604020202020204" pitchFamily="34" charset="0"/>
            </a:rPr>
            <a:t>Funciones</a:t>
          </a:r>
          <a:endParaRPr lang="es-EC" sz="1200" dirty="0">
            <a:latin typeface="Arial" panose="020B0604020202020204" pitchFamily="34" charset="0"/>
            <a:cs typeface="Arial" panose="020B0604020202020204" pitchFamily="34" charset="0"/>
          </a:endParaRPr>
        </a:p>
      </dgm:t>
    </dgm:pt>
    <dgm:pt modelId="{FEC2416D-45DB-4AA6-82EC-EDD29EF5BE86}" type="parTrans" cxnId="{AF27841F-0DF0-45D7-9B81-A8F48ECAF705}">
      <dgm:prSet/>
      <dgm:spPr/>
      <dgm:t>
        <a:bodyPr/>
        <a:lstStyle/>
        <a:p>
          <a:endParaRPr lang="es-EC" sz="1200">
            <a:latin typeface="Arial" panose="020B0604020202020204" pitchFamily="34" charset="0"/>
            <a:cs typeface="Arial" panose="020B0604020202020204" pitchFamily="34" charset="0"/>
          </a:endParaRPr>
        </a:p>
      </dgm:t>
    </dgm:pt>
    <dgm:pt modelId="{531ED36A-B437-4668-B5B8-AA5AAE504FCC}" type="sibTrans" cxnId="{AF27841F-0DF0-45D7-9B81-A8F48ECAF705}">
      <dgm:prSet/>
      <dgm:spPr/>
      <dgm:t>
        <a:bodyPr/>
        <a:lstStyle/>
        <a:p>
          <a:endParaRPr lang="es-EC" sz="1200">
            <a:latin typeface="Arial" panose="020B0604020202020204" pitchFamily="34" charset="0"/>
            <a:cs typeface="Arial" panose="020B0604020202020204" pitchFamily="34" charset="0"/>
          </a:endParaRPr>
        </a:p>
      </dgm:t>
    </dgm:pt>
    <dgm:pt modelId="{7FB99524-11AF-4C12-8A70-6569565798CD}">
      <dgm:prSet phldrT="[Texto]" custT="1"/>
      <dgm:spPr/>
      <dgm:t>
        <a:bodyPr/>
        <a:lstStyle/>
        <a:p>
          <a:r>
            <a:rPr lang="es-EC" sz="1200" dirty="0" smtClean="0">
              <a:latin typeface="Arial" panose="020B0604020202020204" pitchFamily="34" charset="0"/>
              <a:cs typeface="Arial" panose="020B0604020202020204" pitchFamily="34" charset="0"/>
            </a:rPr>
            <a:t>Objetivos estratégicos</a:t>
          </a:r>
          <a:endParaRPr lang="es-EC" sz="1200" dirty="0">
            <a:latin typeface="Arial" panose="020B0604020202020204" pitchFamily="34" charset="0"/>
            <a:cs typeface="Arial" panose="020B0604020202020204" pitchFamily="34" charset="0"/>
          </a:endParaRPr>
        </a:p>
      </dgm:t>
    </dgm:pt>
    <dgm:pt modelId="{639E4018-C88D-47D6-AFFD-B6F9CC2AF63A}" type="parTrans" cxnId="{829D555B-BBFE-4536-A53E-998511EF563F}">
      <dgm:prSet/>
      <dgm:spPr/>
      <dgm:t>
        <a:bodyPr/>
        <a:lstStyle/>
        <a:p>
          <a:endParaRPr lang="es-EC" sz="1200">
            <a:latin typeface="Arial" panose="020B0604020202020204" pitchFamily="34" charset="0"/>
            <a:cs typeface="Arial" panose="020B0604020202020204" pitchFamily="34" charset="0"/>
          </a:endParaRPr>
        </a:p>
      </dgm:t>
    </dgm:pt>
    <dgm:pt modelId="{B5D5A220-D16A-4181-A513-473FFEC75DA5}" type="sibTrans" cxnId="{829D555B-BBFE-4536-A53E-998511EF563F}">
      <dgm:prSet/>
      <dgm:spPr/>
      <dgm:t>
        <a:bodyPr/>
        <a:lstStyle/>
        <a:p>
          <a:endParaRPr lang="es-EC" sz="1200">
            <a:latin typeface="Arial" panose="020B0604020202020204" pitchFamily="34" charset="0"/>
            <a:cs typeface="Arial" panose="020B0604020202020204" pitchFamily="34" charset="0"/>
          </a:endParaRPr>
        </a:p>
      </dgm:t>
    </dgm:pt>
    <dgm:pt modelId="{8EF18870-5485-40B9-A9F0-ABDEA72927EB}">
      <dgm:prSet phldrT="[Texto]" custT="1"/>
      <dgm:spPr/>
      <dgm:t>
        <a:bodyPr/>
        <a:lstStyle/>
        <a:p>
          <a:r>
            <a:rPr lang="es-EC" sz="1200" dirty="0" smtClean="0">
              <a:latin typeface="Arial" panose="020B0604020202020204" pitchFamily="34" charset="0"/>
              <a:cs typeface="Arial" panose="020B0604020202020204" pitchFamily="34" charset="0"/>
            </a:rPr>
            <a:t> Principios y Valores</a:t>
          </a:r>
          <a:endParaRPr lang="es-EC" sz="1200" dirty="0">
            <a:latin typeface="Arial" panose="020B0604020202020204" pitchFamily="34" charset="0"/>
            <a:cs typeface="Arial" panose="020B0604020202020204" pitchFamily="34" charset="0"/>
          </a:endParaRPr>
        </a:p>
      </dgm:t>
    </dgm:pt>
    <dgm:pt modelId="{29C5458F-8AA5-48F4-8B90-34AAC280F6BE}" type="parTrans" cxnId="{2768C7B0-D955-41CB-ABA7-C73D2D6F3773}">
      <dgm:prSet/>
      <dgm:spPr/>
      <dgm:t>
        <a:bodyPr/>
        <a:lstStyle/>
        <a:p>
          <a:endParaRPr lang="es-EC" sz="1200">
            <a:latin typeface="Arial" panose="020B0604020202020204" pitchFamily="34" charset="0"/>
            <a:cs typeface="Arial" panose="020B0604020202020204" pitchFamily="34" charset="0"/>
          </a:endParaRPr>
        </a:p>
      </dgm:t>
    </dgm:pt>
    <dgm:pt modelId="{693F2785-792D-4C50-A289-3D953F899801}" type="sibTrans" cxnId="{2768C7B0-D955-41CB-ABA7-C73D2D6F3773}">
      <dgm:prSet/>
      <dgm:spPr/>
      <dgm:t>
        <a:bodyPr/>
        <a:lstStyle/>
        <a:p>
          <a:endParaRPr lang="es-EC" sz="1200">
            <a:latin typeface="Arial" panose="020B0604020202020204" pitchFamily="34" charset="0"/>
            <a:cs typeface="Arial" panose="020B0604020202020204" pitchFamily="34" charset="0"/>
          </a:endParaRPr>
        </a:p>
      </dgm:t>
    </dgm:pt>
    <dgm:pt modelId="{96AFCF9F-A70F-4425-900A-39A9BE4E3629}">
      <dgm:prSet phldrT="[Texto]" custT="1"/>
      <dgm:spPr/>
      <dgm:t>
        <a:bodyPr/>
        <a:lstStyle/>
        <a:p>
          <a:r>
            <a:rPr lang="es-EC" sz="1200" dirty="0" smtClean="0">
              <a:latin typeface="Arial" panose="020B0604020202020204" pitchFamily="34" charset="0"/>
              <a:cs typeface="Arial" panose="020B0604020202020204" pitchFamily="34" charset="0"/>
            </a:rPr>
            <a:t>Perfiles Profesionales</a:t>
          </a:r>
          <a:endParaRPr lang="es-EC" sz="1200" dirty="0">
            <a:latin typeface="Arial" panose="020B0604020202020204" pitchFamily="34" charset="0"/>
            <a:cs typeface="Arial" panose="020B0604020202020204" pitchFamily="34" charset="0"/>
          </a:endParaRPr>
        </a:p>
      </dgm:t>
    </dgm:pt>
    <dgm:pt modelId="{97722FE2-0B00-4020-8B98-96235917394C}" type="parTrans" cxnId="{F17AC5D2-A2C2-4DA8-9D25-EE647A2432AF}">
      <dgm:prSet/>
      <dgm:spPr/>
      <dgm:t>
        <a:bodyPr/>
        <a:lstStyle/>
        <a:p>
          <a:endParaRPr lang="es-EC" sz="1200">
            <a:latin typeface="Arial" panose="020B0604020202020204" pitchFamily="34" charset="0"/>
            <a:cs typeface="Arial" panose="020B0604020202020204" pitchFamily="34" charset="0"/>
          </a:endParaRPr>
        </a:p>
      </dgm:t>
    </dgm:pt>
    <dgm:pt modelId="{EC92A4EC-F921-400D-A460-9F763450C80F}" type="sibTrans" cxnId="{F17AC5D2-A2C2-4DA8-9D25-EE647A2432AF}">
      <dgm:prSet/>
      <dgm:spPr/>
      <dgm:t>
        <a:bodyPr/>
        <a:lstStyle/>
        <a:p>
          <a:endParaRPr lang="es-EC" sz="1200">
            <a:latin typeface="Arial" panose="020B0604020202020204" pitchFamily="34" charset="0"/>
            <a:cs typeface="Arial" panose="020B0604020202020204" pitchFamily="34" charset="0"/>
          </a:endParaRPr>
        </a:p>
      </dgm:t>
    </dgm:pt>
    <dgm:pt modelId="{C14700DB-DCC7-4733-B38B-D11EBF20ABDA}" type="pres">
      <dgm:prSet presAssocID="{3C7456D3-FDE7-4763-B88E-27134C1470A7}" presName="Name0" presStyleCnt="0">
        <dgm:presLayoutVars>
          <dgm:chMax val="7"/>
          <dgm:dir/>
          <dgm:animLvl val="lvl"/>
          <dgm:resizeHandles val="exact"/>
        </dgm:presLayoutVars>
      </dgm:prSet>
      <dgm:spPr/>
      <dgm:t>
        <a:bodyPr/>
        <a:lstStyle/>
        <a:p>
          <a:endParaRPr lang="es-EC"/>
        </a:p>
      </dgm:t>
    </dgm:pt>
    <dgm:pt modelId="{4B5D80C9-37B6-421E-AE29-15481703AE1A}" type="pres">
      <dgm:prSet presAssocID="{97BE6D0A-55CA-4393-BD14-881AF79D75F9}" presName="circle1" presStyleLbl="node1" presStyleIdx="0" presStyleCnt="3"/>
      <dgm:spPr/>
    </dgm:pt>
    <dgm:pt modelId="{DC337E73-6A67-43DC-A1AB-564FC6FF1E95}" type="pres">
      <dgm:prSet presAssocID="{97BE6D0A-55CA-4393-BD14-881AF79D75F9}" presName="space" presStyleCnt="0"/>
      <dgm:spPr/>
    </dgm:pt>
    <dgm:pt modelId="{099775EF-7CCC-4F4C-877D-B35CE99A1E52}" type="pres">
      <dgm:prSet presAssocID="{97BE6D0A-55CA-4393-BD14-881AF79D75F9}" presName="rect1" presStyleLbl="alignAcc1" presStyleIdx="0" presStyleCnt="3"/>
      <dgm:spPr/>
      <dgm:t>
        <a:bodyPr/>
        <a:lstStyle/>
        <a:p>
          <a:endParaRPr lang="es-EC"/>
        </a:p>
      </dgm:t>
    </dgm:pt>
    <dgm:pt modelId="{B407D57C-DD8A-488F-9110-D33029952256}" type="pres">
      <dgm:prSet presAssocID="{ED2F12A2-317A-4A39-9828-2DD70158BC23}" presName="vertSpace2" presStyleLbl="node1" presStyleIdx="0" presStyleCnt="3"/>
      <dgm:spPr/>
    </dgm:pt>
    <dgm:pt modelId="{526804B1-4872-4EDB-9855-94F4D1645054}" type="pres">
      <dgm:prSet presAssocID="{ED2F12A2-317A-4A39-9828-2DD70158BC23}" presName="circle2" presStyleLbl="node1" presStyleIdx="1" presStyleCnt="3"/>
      <dgm:spPr/>
    </dgm:pt>
    <dgm:pt modelId="{5141219E-49C3-44B6-8F95-2EA3E7BAF272}" type="pres">
      <dgm:prSet presAssocID="{ED2F12A2-317A-4A39-9828-2DD70158BC23}" presName="rect2" presStyleLbl="alignAcc1" presStyleIdx="1" presStyleCnt="3"/>
      <dgm:spPr/>
      <dgm:t>
        <a:bodyPr/>
        <a:lstStyle/>
        <a:p>
          <a:endParaRPr lang="es-EC"/>
        </a:p>
      </dgm:t>
    </dgm:pt>
    <dgm:pt modelId="{07B152B4-CBE9-4B5F-AC53-9FD230DD4C1F}" type="pres">
      <dgm:prSet presAssocID="{7D43D2E8-ED79-4A0A-90FD-9501C5E577BC}" presName="vertSpace3" presStyleLbl="node1" presStyleIdx="1" presStyleCnt="3"/>
      <dgm:spPr/>
    </dgm:pt>
    <dgm:pt modelId="{0B4E052D-A22F-4F24-90D8-064C05F54C5B}" type="pres">
      <dgm:prSet presAssocID="{7D43D2E8-ED79-4A0A-90FD-9501C5E577BC}" presName="circle3" presStyleLbl="node1" presStyleIdx="2" presStyleCnt="3"/>
      <dgm:spPr/>
    </dgm:pt>
    <dgm:pt modelId="{5BFF00F0-EA4A-4017-B94B-AC6F9D0A9D6E}" type="pres">
      <dgm:prSet presAssocID="{7D43D2E8-ED79-4A0A-90FD-9501C5E577BC}" presName="rect3" presStyleLbl="alignAcc1" presStyleIdx="2" presStyleCnt="3"/>
      <dgm:spPr/>
      <dgm:t>
        <a:bodyPr/>
        <a:lstStyle/>
        <a:p>
          <a:endParaRPr lang="es-EC"/>
        </a:p>
      </dgm:t>
    </dgm:pt>
    <dgm:pt modelId="{441D4EE1-E276-4453-9F72-E2E0E69C2B88}" type="pres">
      <dgm:prSet presAssocID="{97BE6D0A-55CA-4393-BD14-881AF79D75F9}" presName="rect1ParTx" presStyleLbl="alignAcc1" presStyleIdx="2" presStyleCnt="3">
        <dgm:presLayoutVars>
          <dgm:chMax val="1"/>
          <dgm:bulletEnabled val="1"/>
        </dgm:presLayoutVars>
      </dgm:prSet>
      <dgm:spPr/>
      <dgm:t>
        <a:bodyPr/>
        <a:lstStyle/>
        <a:p>
          <a:endParaRPr lang="es-EC"/>
        </a:p>
      </dgm:t>
    </dgm:pt>
    <dgm:pt modelId="{3E6199B4-0F66-4F17-BD98-260BB6EDCC49}" type="pres">
      <dgm:prSet presAssocID="{97BE6D0A-55CA-4393-BD14-881AF79D75F9}" presName="rect1ChTx" presStyleLbl="alignAcc1" presStyleIdx="2" presStyleCnt="3">
        <dgm:presLayoutVars>
          <dgm:bulletEnabled val="1"/>
        </dgm:presLayoutVars>
      </dgm:prSet>
      <dgm:spPr/>
      <dgm:t>
        <a:bodyPr/>
        <a:lstStyle/>
        <a:p>
          <a:endParaRPr lang="es-EC"/>
        </a:p>
      </dgm:t>
    </dgm:pt>
    <dgm:pt modelId="{5C6BF9DE-6F1F-4CF8-8794-F8B7023ECFD4}" type="pres">
      <dgm:prSet presAssocID="{ED2F12A2-317A-4A39-9828-2DD70158BC23}" presName="rect2ParTx" presStyleLbl="alignAcc1" presStyleIdx="2" presStyleCnt="3">
        <dgm:presLayoutVars>
          <dgm:chMax val="1"/>
          <dgm:bulletEnabled val="1"/>
        </dgm:presLayoutVars>
      </dgm:prSet>
      <dgm:spPr/>
      <dgm:t>
        <a:bodyPr/>
        <a:lstStyle/>
        <a:p>
          <a:endParaRPr lang="es-EC"/>
        </a:p>
      </dgm:t>
    </dgm:pt>
    <dgm:pt modelId="{ED1365EB-2C87-45BC-8D69-028C5FDF1A70}" type="pres">
      <dgm:prSet presAssocID="{ED2F12A2-317A-4A39-9828-2DD70158BC23}" presName="rect2ChTx" presStyleLbl="alignAcc1" presStyleIdx="2" presStyleCnt="3">
        <dgm:presLayoutVars>
          <dgm:bulletEnabled val="1"/>
        </dgm:presLayoutVars>
      </dgm:prSet>
      <dgm:spPr/>
      <dgm:t>
        <a:bodyPr/>
        <a:lstStyle/>
        <a:p>
          <a:endParaRPr lang="es-EC"/>
        </a:p>
      </dgm:t>
    </dgm:pt>
    <dgm:pt modelId="{855AEE84-F0DE-4E40-9F9B-01D477DC09A7}" type="pres">
      <dgm:prSet presAssocID="{7D43D2E8-ED79-4A0A-90FD-9501C5E577BC}" presName="rect3ParTx" presStyleLbl="alignAcc1" presStyleIdx="2" presStyleCnt="3">
        <dgm:presLayoutVars>
          <dgm:chMax val="1"/>
          <dgm:bulletEnabled val="1"/>
        </dgm:presLayoutVars>
      </dgm:prSet>
      <dgm:spPr/>
      <dgm:t>
        <a:bodyPr/>
        <a:lstStyle/>
        <a:p>
          <a:endParaRPr lang="es-EC"/>
        </a:p>
      </dgm:t>
    </dgm:pt>
    <dgm:pt modelId="{78BE7FB4-9370-4EA9-90E0-64920D9D4AD7}" type="pres">
      <dgm:prSet presAssocID="{7D43D2E8-ED79-4A0A-90FD-9501C5E577BC}" presName="rect3ChTx" presStyleLbl="alignAcc1" presStyleIdx="2" presStyleCnt="3">
        <dgm:presLayoutVars>
          <dgm:bulletEnabled val="1"/>
        </dgm:presLayoutVars>
      </dgm:prSet>
      <dgm:spPr/>
      <dgm:t>
        <a:bodyPr/>
        <a:lstStyle/>
        <a:p>
          <a:endParaRPr lang="es-EC"/>
        </a:p>
      </dgm:t>
    </dgm:pt>
  </dgm:ptLst>
  <dgm:cxnLst>
    <dgm:cxn modelId="{1CEB2A06-197C-432D-9250-DBDAFD1AFAD0}" type="presOf" srcId="{8EF18870-5485-40B9-A9F0-ABDEA72927EB}" destId="{ED1365EB-2C87-45BC-8D69-028C5FDF1A70}" srcOrd="0" destOrd="3" presId="urn:microsoft.com/office/officeart/2005/8/layout/target3"/>
    <dgm:cxn modelId="{445A65CC-572F-435C-B9FA-228638F340E3}" srcId="{97BE6D0A-55CA-4393-BD14-881AF79D75F9}" destId="{DEAB3BC5-3E3C-422F-9520-180AFB5C751C}" srcOrd="0" destOrd="0" parTransId="{421E421C-F2A8-455B-BFDB-D713035BBFC7}" sibTransId="{8A43D8A4-F183-4E59-B579-2C7C27181D20}"/>
    <dgm:cxn modelId="{D0C7962B-1299-4D61-B168-B8230A3D84C5}" srcId="{7D43D2E8-ED79-4A0A-90FD-9501C5E577BC}" destId="{306688B9-2ECB-45CB-95FD-8B9EEAD4505D}" srcOrd="0" destOrd="0" parTransId="{B5602ECE-439D-4569-A0BE-77F0DD5C928C}" sibTransId="{891D5CE9-2E97-4447-BB81-C16B903EE61C}"/>
    <dgm:cxn modelId="{3F8FA4C5-11E4-4919-9422-355BEA05156D}" type="presOf" srcId="{ED2F12A2-317A-4A39-9828-2DD70158BC23}" destId="{5C6BF9DE-6F1F-4CF8-8794-F8B7023ECFD4}" srcOrd="1" destOrd="0" presId="urn:microsoft.com/office/officeart/2005/8/layout/target3"/>
    <dgm:cxn modelId="{DB8A35D5-F568-4ECF-98AA-41B6AA2F7A43}" type="presOf" srcId="{96AFCF9F-A70F-4425-900A-39A9BE4E3629}" destId="{78BE7FB4-9370-4EA9-90E0-64920D9D4AD7}" srcOrd="0" destOrd="2" presId="urn:microsoft.com/office/officeart/2005/8/layout/target3"/>
    <dgm:cxn modelId="{2FDCAE73-C826-418D-9786-3329274ACAA0}" srcId="{3C7456D3-FDE7-4763-B88E-27134C1470A7}" destId="{ED2F12A2-317A-4A39-9828-2DD70158BC23}" srcOrd="1" destOrd="0" parTransId="{9722F8F6-9E82-4601-83A2-5E03AC324692}" sibTransId="{A8208869-6659-4310-B3E2-1591CCC42F48}"/>
    <dgm:cxn modelId="{B010BA32-CDE3-41E3-9DAA-4C363884330D}" type="presOf" srcId="{7D43D2E8-ED79-4A0A-90FD-9501C5E577BC}" destId="{855AEE84-F0DE-4E40-9F9B-01D477DC09A7}" srcOrd="1" destOrd="0" presId="urn:microsoft.com/office/officeart/2005/8/layout/target3"/>
    <dgm:cxn modelId="{AF27841F-0DF0-45D7-9B81-A8F48ECAF705}" srcId="{7D43D2E8-ED79-4A0A-90FD-9501C5E577BC}" destId="{ABC5DF3F-BF54-46FD-ABFD-A6E54DE5FDC2}" srcOrd="1" destOrd="0" parTransId="{FEC2416D-45DB-4AA6-82EC-EDD29EF5BE86}" sibTransId="{531ED36A-B437-4668-B5B8-AA5AAE504FCC}"/>
    <dgm:cxn modelId="{0D501FD3-6867-45B1-B722-5E4717B386DC}" srcId="{3C7456D3-FDE7-4763-B88E-27134C1470A7}" destId="{7D43D2E8-ED79-4A0A-90FD-9501C5E577BC}" srcOrd="2" destOrd="0" parTransId="{6B4FB30E-7657-47F4-A2FA-E85CDD7A8D8B}" sibTransId="{E13821CB-5BDF-4399-ACE4-311AD092474E}"/>
    <dgm:cxn modelId="{2768C7B0-D955-41CB-ABA7-C73D2D6F3773}" srcId="{ED2F12A2-317A-4A39-9828-2DD70158BC23}" destId="{8EF18870-5485-40B9-A9F0-ABDEA72927EB}" srcOrd="3" destOrd="0" parTransId="{29C5458F-8AA5-48F4-8B90-34AAC280F6BE}" sibTransId="{693F2785-792D-4C50-A289-3D953F899801}"/>
    <dgm:cxn modelId="{9C4C7BFD-9BAC-4BD2-99D0-30794A084ACA}" type="presOf" srcId="{ED2F12A2-317A-4A39-9828-2DD70158BC23}" destId="{5141219E-49C3-44B6-8F95-2EA3E7BAF272}" srcOrd="0" destOrd="0" presId="urn:microsoft.com/office/officeart/2005/8/layout/target3"/>
    <dgm:cxn modelId="{96EFA3D5-0978-4B98-822A-8E43BBF665D8}" type="presOf" srcId="{7D43D2E8-ED79-4A0A-90FD-9501C5E577BC}" destId="{5BFF00F0-EA4A-4017-B94B-AC6F9D0A9D6E}" srcOrd="0" destOrd="0" presId="urn:microsoft.com/office/officeart/2005/8/layout/target3"/>
    <dgm:cxn modelId="{B05152E0-BFC4-409F-B663-9D9EBC1F4F05}" type="presOf" srcId="{97BE6D0A-55CA-4393-BD14-881AF79D75F9}" destId="{099775EF-7CCC-4F4C-877D-B35CE99A1E52}" srcOrd="0" destOrd="0" presId="urn:microsoft.com/office/officeart/2005/8/layout/target3"/>
    <dgm:cxn modelId="{A35BFC00-AADB-4832-B4C3-3502BE806726}" type="presOf" srcId="{306688B9-2ECB-45CB-95FD-8B9EEAD4505D}" destId="{78BE7FB4-9370-4EA9-90E0-64920D9D4AD7}" srcOrd="0" destOrd="0" presId="urn:microsoft.com/office/officeart/2005/8/layout/target3"/>
    <dgm:cxn modelId="{0A08BF48-07EB-43FB-80A0-380481ED9B97}" type="presOf" srcId="{305759B3-41EA-467A-8775-AA90A8620B43}" destId="{ED1365EB-2C87-45BC-8D69-028C5FDF1A70}" srcOrd="0" destOrd="0" presId="urn:microsoft.com/office/officeart/2005/8/layout/target3"/>
    <dgm:cxn modelId="{BAE59E68-A2A5-4FDC-A70E-5A6624C872DB}" srcId="{3C7456D3-FDE7-4763-B88E-27134C1470A7}" destId="{97BE6D0A-55CA-4393-BD14-881AF79D75F9}" srcOrd="0" destOrd="0" parTransId="{5364DAFD-6043-4440-84CC-9BAA4E243225}" sibTransId="{5714A6D5-5495-4143-8A31-9F3BE33353F3}"/>
    <dgm:cxn modelId="{F17AC5D2-A2C2-4DA8-9D25-EE647A2432AF}" srcId="{7D43D2E8-ED79-4A0A-90FD-9501C5E577BC}" destId="{96AFCF9F-A70F-4425-900A-39A9BE4E3629}" srcOrd="2" destOrd="0" parTransId="{97722FE2-0B00-4020-8B98-96235917394C}" sibTransId="{EC92A4EC-F921-400D-A460-9F763450C80F}"/>
    <dgm:cxn modelId="{6D003836-9155-405B-878D-2FC29791BD01}" type="presOf" srcId="{DEAB3BC5-3E3C-422F-9520-180AFB5C751C}" destId="{3E6199B4-0F66-4F17-BD98-260BB6EDCC49}" srcOrd="0" destOrd="0" presId="urn:microsoft.com/office/officeart/2005/8/layout/target3"/>
    <dgm:cxn modelId="{9E8FDFD9-71F0-4167-93C5-3199CE0F3051}" type="presOf" srcId="{7FB99524-11AF-4C12-8A70-6569565798CD}" destId="{ED1365EB-2C87-45BC-8D69-028C5FDF1A70}" srcOrd="0" destOrd="2" presId="urn:microsoft.com/office/officeart/2005/8/layout/target3"/>
    <dgm:cxn modelId="{252C30E0-19EC-48F4-A2D7-936BA9B97C69}" type="presOf" srcId="{97BE6D0A-55CA-4393-BD14-881AF79D75F9}" destId="{441D4EE1-E276-4453-9F72-E2E0E69C2B88}" srcOrd="1" destOrd="0" presId="urn:microsoft.com/office/officeart/2005/8/layout/target3"/>
    <dgm:cxn modelId="{D1AAF9AF-3F09-4AA3-B320-B7FAC450AE0F}" type="presOf" srcId="{EB5665A7-B08E-4E08-801A-40505270A8FC}" destId="{ED1365EB-2C87-45BC-8D69-028C5FDF1A70}" srcOrd="0" destOrd="1" presId="urn:microsoft.com/office/officeart/2005/8/layout/target3"/>
    <dgm:cxn modelId="{D1ADA4EA-114E-4807-B6F7-D0B3000FA837}" srcId="{ED2F12A2-317A-4A39-9828-2DD70158BC23}" destId="{EB5665A7-B08E-4E08-801A-40505270A8FC}" srcOrd="1" destOrd="0" parTransId="{8FEE0CB8-F782-42D6-860C-2BAE6DD3CC4F}" sibTransId="{82B66708-A38D-45D4-8A47-8885C1041920}"/>
    <dgm:cxn modelId="{448CD816-990C-4BBB-BCB2-CF202E3DB6D7}" type="presOf" srcId="{3C7456D3-FDE7-4763-B88E-27134C1470A7}" destId="{C14700DB-DCC7-4733-B38B-D11EBF20ABDA}" srcOrd="0" destOrd="0" presId="urn:microsoft.com/office/officeart/2005/8/layout/target3"/>
    <dgm:cxn modelId="{829D555B-BBFE-4536-A53E-998511EF563F}" srcId="{ED2F12A2-317A-4A39-9828-2DD70158BC23}" destId="{7FB99524-11AF-4C12-8A70-6569565798CD}" srcOrd="2" destOrd="0" parTransId="{639E4018-C88D-47D6-AFFD-B6F9CC2AF63A}" sibTransId="{B5D5A220-D16A-4181-A513-473FFEC75DA5}"/>
    <dgm:cxn modelId="{38D48CC4-D59E-4D1B-A710-236F4B989324}" type="presOf" srcId="{ABC5DF3F-BF54-46FD-ABFD-A6E54DE5FDC2}" destId="{78BE7FB4-9370-4EA9-90E0-64920D9D4AD7}" srcOrd="0" destOrd="1" presId="urn:microsoft.com/office/officeart/2005/8/layout/target3"/>
    <dgm:cxn modelId="{33936A3F-1760-44E1-9701-9724F09C20D3}" srcId="{ED2F12A2-317A-4A39-9828-2DD70158BC23}" destId="{305759B3-41EA-467A-8775-AA90A8620B43}" srcOrd="0" destOrd="0" parTransId="{250808D7-728F-4EE0-8054-E7797A660667}" sibTransId="{7D6C7ABF-87C0-42D0-B101-02EBE1680E2B}"/>
    <dgm:cxn modelId="{F3B15A53-9EF1-4E82-85F6-7ED3057A263F}" type="presParOf" srcId="{C14700DB-DCC7-4733-B38B-D11EBF20ABDA}" destId="{4B5D80C9-37B6-421E-AE29-15481703AE1A}" srcOrd="0" destOrd="0" presId="urn:microsoft.com/office/officeart/2005/8/layout/target3"/>
    <dgm:cxn modelId="{4C8F4333-1609-4D44-9E02-EB539DF21DA5}" type="presParOf" srcId="{C14700DB-DCC7-4733-B38B-D11EBF20ABDA}" destId="{DC337E73-6A67-43DC-A1AB-564FC6FF1E95}" srcOrd="1" destOrd="0" presId="urn:microsoft.com/office/officeart/2005/8/layout/target3"/>
    <dgm:cxn modelId="{146B2F3A-43C4-475E-A260-F50584E0A6A5}" type="presParOf" srcId="{C14700DB-DCC7-4733-B38B-D11EBF20ABDA}" destId="{099775EF-7CCC-4F4C-877D-B35CE99A1E52}" srcOrd="2" destOrd="0" presId="urn:microsoft.com/office/officeart/2005/8/layout/target3"/>
    <dgm:cxn modelId="{039CE710-5F70-4AEF-B048-0A7FB03BF6F3}" type="presParOf" srcId="{C14700DB-DCC7-4733-B38B-D11EBF20ABDA}" destId="{B407D57C-DD8A-488F-9110-D33029952256}" srcOrd="3" destOrd="0" presId="urn:microsoft.com/office/officeart/2005/8/layout/target3"/>
    <dgm:cxn modelId="{7514D599-EE8E-41D0-9D8E-C1A483586B68}" type="presParOf" srcId="{C14700DB-DCC7-4733-B38B-D11EBF20ABDA}" destId="{526804B1-4872-4EDB-9855-94F4D1645054}" srcOrd="4" destOrd="0" presId="urn:microsoft.com/office/officeart/2005/8/layout/target3"/>
    <dgm:cxn modelId="{050D151C-E5A2-4D2D-B831-C2AD220C9628}" type="presParOf" srcId="{C14700DB-DCC7-4733-B38B-D11EBF20ABDA}" destId="{5141219E-49C3-44B6-8F95-2EA3E7BAF272}" srcOrd="5" destOrd="0" presId="urn:microsoft.com/office/officeart/2005/8/layout/target3"/>
    <dgm:cxn modelId="{51CFDE75-DF4C-44B6-A09D-01B082528D08}" type="presParOf" srcId="{C14700DB-DCC7-4733-B38B-D11EBF20ABDA}" destId="{07B152B4-CBE9-4B5F-AC53-9FD230DD4C1F}" srcOrd="6" destOrd="0" presId="urn:microsoft.com/office/officeart/2005/8/layout/target3"/>
    <dgm:cxn modelId="{495FAF5F-EDC8-413C-B8D1-96DDA837BE24}" type="presParOf" srcId="{C14700DB-DCC7-4733-B38B-D11EBF20ABDA}" destId="{0B4E052D-A22F-4F24-90D8-064C05F54C5B}" srcOrd="7" destOrd="0" presId="urn:microsoft.com/office/officeart/2005/8/layout/target3"/>
    <dgm:cxn modelId="{81042CBA-2E09-4071-BA26-18981C2B493D}" type="presParOf" srcId="{C14700DB-DCC7-4733-B38B-D11EBF20ABDA}" destId="{5BFF00F0-EA4A-4017-B94B-AC6F9D0A9D6E}" srcOrd="8" destOrd="0" presId="urn:microsoft.com/office/officeart/2005/8/layout/target3"/>
    <dgm:cxn modelId="{365BBC55-285A-4704-B459-3F6AEB6F3B64}" type="presParOf" srcId="{C14700DB-DCC7-4733-B38B-D11EBF20ABDA}" destId="{441D4EE1-E276-4453-9F72-E2E0E69C2B88}" srcOrd="9" destOrd="0" presId="urn:microsoft.com/office/officeart/2005/8/layout/target3"/>
    <dgm:cxn modelId="{52C9C626-7543-4F51-909D-04D1622D6D06}" type="presParOf" srcId="{C14700DB-DCC7-4733-B38B-D11EBF20ABDA}" destId="{3E6199B4-0F66-4F17-BD98-260BB6EDCC49}" srcOrd="10" destOrd="0" presId="urn:microsoft.com/office/officeart/2005/8/layout/target3"/>
    <dgm:cxn modelId="{C4ACDCF2-E583-429B-8072-69CB3524DCB0}" type="presParOf" srcId="{C14700DB-DCC7-4733-B38B-D11EBF20ABDA}" destId="{5C6BF9DE-6F1F-4CF8-8794-F8B7023ECFD4}" srcOrd="11" destOrd="0" presId="urn:microsoft.com/office/officeart/2005/8/layout/target3"/>
    <dgm:cxn modelId="{1BA35358-619F-4053-A3D8-78E733D915B8}" type="presParOf" srcId="{C14700DB-DCC7-4733-B38B-D11EBF20ABDA}" destId="{ED1365EB-2C87-45BC-8D69-028C5FDF1A70}" srcOrd="12" destOrd="0" presId="urn:microsoft.com/office/officeart/2005/8/layout/target3"/>
    <dgm:cxn modelId="{F6236CEC-E436-4F37-84DE-07570D070B3E}" type="presParOf" srcId="{C14700DB-DCC7-4733-B38B-D11EBF20ABDA}" destId="{855AEE84-F0DE-4E40-9F9B-01D477DC09A7}" srcOrd="13" destOrd="0" presId="urn:microsoft.com/office/officeart/2005/8/layout/target3"/>
    <dgm:cxn modelId="{53E53614-6BD1-4237-BAEA-BCB824DE11E8}" type="presParOf" srcId="{C14700DB-DCC7-4733-B38B-D11EBF20ABDA}" destId="{78BE7FB4-9370-4EA9-90E0-64920D9D4AD7}" srcOrd="14"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FF8434-8C98-4BDE-BC59-0345F739AB5B}" type="doc">
      <dgm:prSet loTypeId="urn:microsoft.com/office/officeart/2005/8/layout/arrow6" loCatId="relationship" qsTypeId="urn:microsoft.com/office/officeart/2005/8/quickstyle/simple1" qsCatId="simple" csTypeId="urn:microsoft.com/office/officeart/2005/8/colors/accent6_1" csCatId="accent6" phldr="1"/>
      <dgm:spPr/>
      <dgm:t>
        <a:bodyPr/>
        <a:lstStyle/>
        <a:p>
          <a:endParaRPr lang="es-EC"/>
        </a:p>
      </dgm:t>
    </dgm:pt>
    <dgm:pt modelId="{E97F30F5-9556-4D8E-8C26-20CB6BFF8C74}">
      <dgm:prSet phldrT="[Texto]"/>
      <dgm:spPr/>
      <dgm:t>
        <a:bodyPr/>
        <a:lstStyle/>
        <a:p>
          <a:r>
            <a:rPr lang="es-ES" dirty="0" smtClean="0"/>
            <a:t>por costos incurridos más un porcentaje de utilidad </a:t>
          </a:r>
          <a:endParaRPr lang="es-EC" dirty="0"/>
        </a:p>
      </dgm:t>
    </dgm:pt>
    <dgm:pt modelId="{671DF9AE-70B3-4053-B22E-128912986DA3}" type="parTrans" cxnId="{35D2B432-7576-42CF-8ED6-9B2264F62B3B}">
      <dgm:prSet/>
      <dgm:spPr/>
      <dgm:t>
        <a:bodyPr/>
        <a:lstStyle/>
        <a:p>
          <a:endParaRPr lang="es-EC"/>
        </a:p>
      </dgm:t>
    </dgm:pt>
    <dgm:pt modelId="{5EFD66FE-A6D8-4853-B62E-FDCC3585E7F9}" type="sibTrans" cxnId="{35D2B432-7576-42CF-8ED6-9B2264F62B3B}">
      <dgm:prSet/>
      <dgm:spPr/>
      <dgm:t>
        <a:bodyPr/>
        <a:lstStyle/>
        <a:p>
          <a:endParaRPr lang="es-EC"/>
        </a:p>
      </dgm:t>
    </dgm:pt>
    <dgm:pt modelId="{42F92BFA-5B7A-42F5-B6CE-8A06E8174160}">
      <dgm:prSet phldrT="[Texto]"/>
      <dgm:spPr/>
      <dgm:t>
        <a:bodyPr/>
        <a:lstStyle/>
        <a:p>
          <a:r>
            <a:rPr lang="es-ES" dirty="0" smtClean="0"/>
            <a:t>por costos evitados.</a:t>
          </a:r>
          <a:endParaRPr lang="es-EC" dirty="0"/>
        </a:p>
      </dgm:t>
    </dgm:pt>
    <dgm:pt modelId="{F43B3556-6812-44EF-8B13-E4950513E164}" type="parTrans" cxnId="{CCDC471D-2B49-49E2-903E-8B6736092B24}">
      <dgm:prSet/>
      <dgm:spPr/>
      <dgm:t>
        <a:bodyPr/>
        <a:lstStyle/>
        <a:p>
          <a:endParaRPr lang="es-EC"/>
        </a:p>
      </dgm:t>
    </dgm:pt>
    <dgm:pt modelId="{50D3EF22-2432-40BD-8242-16626E7A93AA}" type="sibTrans" cxnId="{CCDC471D-2B49-49E2-903E-8B6736092B24}">
      <dgm:prSet/>
      <dgm:spPr/>
      <dgm:t>
        <a:bodyPr/>
        <a:lstStyle/>
        <a:p>
          <a:endParaRPr lang="es-EC"/>
        </a:p>
      </dgm:t>
    </dgm:pt>
    <dgm:pt modelId="{2EC12EAE-44FE-41E6-99F0-E92D214E2F51}" type="pres">
      <dgm:prSet presAssocID="{AEFF8434-8C98-4BDE-BC59-0345F739AB5B}" presName="compositeShape" presStyleCnt="0">
        <dgm:presLayoutVars>
          <dgm:chMax val="2"/>
          <dgm:dir/>
          <dgm:resizeHandles val="exact"/>
        </dgm:presLayoutVars>
      </dgm:prSet>
      <dgm:spPr/>
    </dgm:pt>
    <dgm:pt modelId="{6E5F5D76-FEC4-4268-B391-624236A6C450}" type="pres">
      <dgm:prSet presAssocID="{AEFF8434-8C98-4BDE-BC59-0345F739AB5B}" presName="ribbon" presStyleLbl="node1" presStyleIdx="0" presStyleCnt="1"/>
      <dgm:spPr/>
    </dgm:pt>
    <dgm:pt modelId="{E57998E9-5E2A-4710-864B-F77CDAF127C0}" type="pres">
      <dgm:prSet presAssocID="{AEFF8434-8C98-4BDE-BC59-0345F739AB5B}" presName="leftArrowText" presStyleLbl="node1" presStyleIdx="0" presStyleCnt="1">
        <dgm:presLayoutVars>
          <dgm:chMax val="0"/>
          <dgm:bulletEnabled val="1"/>
        </dgm:presLayoutVars>
      </dgm:prSet>
      <dgm:spPr/>
      <dgm:t>
        <a:bodyPr/>
        <a:lstStyle/>
        <a:p>
          <a:endParaRPr lang="es-EC"/>
        </a:p>
      </dgm:t>
    </dgm:pt>
    <dgm:pt modelId="{C64BCB3D-836C-4077-A080-26B8D10D9AB1}" type="pres">
      <dgm:prSet presAssocID="{AEFF8434-8C98-4BDE-BC59-0345F739AB5B}" presName="rightArrowText" presStyleLbl="node1" presStyleIdx="0" presStyleCnt="1">
        <dgm:presLayoutVars>
          <dgm:chMax val="0"/>
          <dgm:bulletEnabled val="1"/>
        </dgm:presLayoutVars>
      </dgm:prSet>
      <dgm:spPr/>
      <dgm:t>
        <a:bodyPr/>
        <a:lstStyle/>
        <a:p>
          <a:endParaRPr lang="es-EC"/>
        </a:p>
      </dgm:t>
    </dgm:pt>
  </dgm:ptLst>
  <dgm:cxnLst>
    <dgm:cxn modelId="{6859E768-FED3-43EC-92D5-BA59457BB6E4}" type="presOf" srcId="{AEFF8434-8C98-4BDE-BC59-0345F739AB5B}" destId="{2EC12EAE-44FE-41E6-99F0-E92D214E2F51}" srcOrd="0" destOrd="0" presId="urn:microsoft.com/office/officeart/2005/8/layout/arrow6"/>
    <dgm:cxn modelId="{700332EE-ABA5-47B6-B5CA-93BD91A61A6E}" type="presOf" srcId="{E97F30F5-9556-4D8E-8C26-20CB6BFF8C74}" destId="{E57998E9-5E2A-4710-864B-F77CDAF127C0}" srcOrd="0" destOrd="0" presId="urn:microsoft.com/office/officeart/2005/8/layout/arrow6"/>
    <dgm:cxn modelId="{35D2B432-7576-42CF-8ED6-9B2264F62B3B}" srcId="{AEFF8434-8C98-4BDE-BC59-0345F739AB5B}" destId="{E97F30F5-9556-4D8E-8C26-20CB6BFF8C74}" srcOrd="0" destOrd="0" parTransId="{671DF9AE-70B3-4053-B22E-128912986DA3}" sibTransId="{5EFD66FE-A6D8-4853-B62E-FDCC3585E7F9}"/>
    <dgm:cxn modelId="{CCDC471D-2B49-49E2-903E-8B6736092B24}" srcId="{AEFF8434-8C98-4BDE-BC59-0345F739AB5B}" destId="{42F92BFA-5B7A-42F5-B6CE-8A06E8174160}" srcOrd="1" destOrd="0" parTransId="{F43B3556-6812-44EF-8B13-E4950513E164}" sibTransId="{50D3EF22-2432-40BD-8242-16626E7A93AA}"/>
    <dgm:cxn modelId="{5928F0D6-95DE-4B69-B12B-45C8B3FEC909}" type="presOf" srcId="{42F92BFA-5B7A-42F5-B6CE-8A06E8174160}" destId="{C64BCB3D-836C-4077-A080-26B8D10D9AB1}" srcOrd="0" destOrd="0" presId="urn:microsoft.com/office/officeart/2005/8/layout/arrow6"/>
    <dgm:cxn modelId="{3009AA46-1565-4C4A-9AB3-FBBB1BE9A5BE}" type="presParOf" srcId="{2EC12EAE-44FE-41E6-99F0-E92D214E2F51}" destId="{6E5F5D76-FEC4-4268-B391-624236A6C450}" srcOrd="0" destOrd="0" presId="urn:microsoft.com/office/officeart/2005/8/layout/arrow6"/>
    <dgm:cxn modelId="{722EB92D-59C8-485D-9C34-89814E662468}" type="presParOf" srcId="{2EC12EAE-44FE-41E6-99F0-E92D214E2F51}" destId="{E57998E9-5E2A-4710-864B-F77CDAF127C0}" srcOrd="1" destOrd="0" presId="urn:microsoft.com/office/officeart/2005/8/layout/arrow6"/>
    <dgm:cxn modelId="{3AF5D407-0BB3-437A-99E0-E6CE7F427255}" type="presParOf" srcId="{2EC12EAE-44FE-41E6-99F0-E92D214E2F51}" destId="{C64BCB3D-836C-4077-A080-26B8D10D9AB1}" srcOrd="2" destOrd="0" presId="urn:microsoft.com/office/officeart/2005/8/layout/arrow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2E4487-F008-4A35-A05F-A96DC4332FBE}" type="doc">
      <dgm:prSet loTypeId="urn:microsoft.com/office/officeart/2009/layout/CircleArrowProcess" loCatId="process" qsTypeId="urn:microsoft.com/office/officeart/2005/8/quickstyle/3d2" qsCatId="3D" csTypeId="urn:microsoft.com/office/officeart/2005/8/colors/accent2_3" csCatId="accent2" phldr="1"/>
      <dgm:spPr/>
      <dgm:t>
        <a:bodyPr/>
        <a:lstStyle/>
        <a:p>
          <a:endParaRPr lang="es-EC"/>
        </a:p>
      </dgm:t>
    </dgm:pt>
    <dgm:pt modelId="{E0383D0A-B4CC-463A-97A6-BE432261BFD6}">
      <dgm:prSet phldrT="[Texto]"/>
      <dgm:spPr/>
      <dgm:t>
        <a:bodyPr/>
        <a:lstStyle/>
        <a:p>
          <a:r>
            <a:rPr lang="es-EC" dirty="0" smtClean="0">
              <a:solidFill>
                <a:schemeClr val="bg1"/>
              </a:solidFill>
            </a:rPr>
            <a:t>Organizacional</a:t>
          </a:r>
          <a:endParaRPr lang="es-EC" dirty="0">
            <a:solidFill>
              <a:schemeClr val="bg1"/>
            </a:solidFill>
          </a:endParaRPr>
        </a:p>
      </dgm:t>
    </dgm:pt>
    <dgm:pt modelId="{25C27EC4-8FDE-4654-B64E-4102E831B0D2}" type="parTrans" cxnId="{810D89C8-BD04-44C0-BDDC-6FE8700DCCD1}">
      <dgm:prSet/>
      <dgm:spPr/>
      <dgm:t>
        <a:bodyPr/>
        <a:lstStyle/>
        <a:p>
          <a:endParaRPr lang="es-EC"/>
        </a:p>
      </dgm:t>
    </dgm:pt>
    <dgm:pt modelId="{90B0E9E8-FDAA-4735-8186-3AC7B555FC37}" type="sibTrans" cxnId="{810D89C8-BD04-44C0-BDDC-6FE8700DCCD1}">
      <dgm:prSet/>
      <dgm:spPr/>
      <dgm:t>
        <a:bodyPr/>
        <a:lstStyle/>
        <a:p>
          <a:endParaRPr lang="es-EC"/>
        </a:p>
      </dgm:t>
    </dgm:pt>
    <dgm:pt modelId="{4B685E86-1990-4B5A-B4F3-AB97861B328F}">
      <dgm:prSet phldrT="[Texto]"/>
      <dgm:spPr/>
      <dgm:t>
        <a:bodyPr/>
        <a:lstStyle/>
        <a:p>
          <a:r>
            <a:rPr lang="es-EC" dirty="0" smtClean="0">
              <a:solidFill>
                <a:schemeClr val="bg1"/>
              </a:solidFill>
            </a:rPr>
            <a:t>Académico</a:t>
          </a:r>
          <a:endParaRPr lang="es-EC" dirty="0">
            <a:solidFill>
              <a:schemeClr val="bg1"/>
            </a:solidFill>
          </a:endParaRPr>
        </a:p>
      </dgm:t>
    </dgm:pt>
    <dgm:pt modelId="{C271EABB-090C-4D44-95F1-79A94FB5BA73}" type="parTrans" cxnId="{DB24A50C-7953-474A-8475-B20440982811}">
      <dgm:prSet/>
      <dgm:spPr/>
      <dgm:t>
        <a:bodyPr/>
        <a:lstStyle/>
        <a:p>
          <a:endParaRPr lang="es-EC"/>
        </a:p>
      </dgm:t>
    </dgm:pt>
    <dgm:pt modelId="{34AABEC2-F642-4A4E-8F38-0AB355291839}" type="sibTrans" cxnId="{DB24A50C-7953-474A-8475-B20440982811}">
      <dgm:prSet/>
      <dgm:spPr/>
      <dgm:t>
        <a:bodyPr/>
        <a:lstStyle/>
        <a:p>
          <a:endParaRPr lang="es-EC"/>
        </a:p>
      </dgm:t>
    </dgm:pt>
    <dgm:pt modelId="{CB8CF9D1-4098-4FEC-B3E1-5443CA5F1628}">
      <dgm:prSet phldrT="[Texto]" custT="1"/>
      <dgm:spPr/>
      <dgm:t>
        <a:bodyPr/>
        <a:lstStyle/>
        <a:p>
          <a:r>
            <a:rPr lang="es-EC" sz="2000" b="1" dirty="0" smtClean="0">
              <a:solidFill>
                <a:schemeClr val="bg1"/>
              </a:solidFill>
            </a:rPr>
            <a:t>Funcionamiento</a:t>
          </a:r>
          <a:endParaRPr lang="es-EC" sz="1200" b="1" dirty="0">
            <a:solidFill>
              <a:schemeClr val="bg1"/>
            </a:solidFill>
          </a:endParaRPr>
        </a:p>
      </dgm:t>
    </dgm:pt>
    <dgm:pt modelId="{88F29CE3-FE4A-4C48-B63D-FC892D0C2D5D}" type="parTrans" cxnId="{424ED24F-05F6-4BBA-9819-3AEA3F496336}">
      <dgm:prSet/>
      <dgm:spPr/>
      <dgm:t>
        <a:bodyPr/>
        <a:lstStyle/>
        <a:p>
          <a:endParaRPr lang="es-EC"/>
        </a:p>
      </dgm:t>
    </dgm:pt>
    <dgm:pt modelId="{7B1B65D2-0BEA-47D3-A3D1-B0B42FA56B49}" type="sibTrans" cxnId="{424ED24F-05F6-4BBA-9819-3AEA3F496336}">
      <dgm:prSet/>
      <dgm:spPr/>
      <dgm:t>
        <a:bodyPr/>
        <a:lstStyle/>
        <a:p>
          <a:endParaRPr lang="es-EC"/>
        </a:p>
      </dgm:t>
    </dgm:pt>
    <dgm:pt modelId="{6748EDE7-92E1-4320-9B6A-C8B325B4C3DF}" type="pres">
      <dgm:prSet presAssocID="{1E2E4487-F008-4A35-A05F-A96DC4332FBE}" presName="Name0" presStyleCnt="0">
        <dgm:presLayoutVars>
          <dgm:chMax val="7"/>
          <dgm:chPref val="7"/>
          <dgm:dir/>
          <dgm:animLvl val="lvl"/>
        </dgm:presLayoutVars>
      </dgm:prSet>
      <dgm:spPr/>
      <dgm:t>
        <a:bodyPr/>
        <a:lstStyle/>
        <a:p>
          <a:endParaRPr lang="es-EC"/>
        </a:p>
      </dgm:t>
    </dgm:pt>
    <dgm:pt modelId="{AE44CA98-86BB-438D-9F12-F04F7AB14B6D}" type="pres">
      <dgm:prSet presAssocID="{E0383D0A-B4CC-463A-97A6-BE432261BFD6}" presName="Accent1" presStyleCnt="0"/>
      <dgm:spPr/>
    </dgm:pt>
    <dgm:pt modelId="{A2032D51-11F1-4655-868F-5D6585248069}" type="pres">
      <dgm:prSet presAssocID="{E0383D0A-B4CC-463A-97A6-BE432261BFD6}" presName="Accent" presStyleLbl="node1" presStyleIdx="0" presStyleCnt="3"/>
      <dgm:spPr/>
    </dgm:pt>
    <dgm:pt modelId="{C89F4085-001D-4B7A-B2A1-32301CDE7F2A}" type="pres">
      <dgm:prSet presAssocID="{E0383D0A-B4CC-463A-97A6-BE432261BFD6}" presName="Parent1" presStyleLbl="revTx" presStyleIdx="0" presStyleCnt="3">
        <dgm:presLayoutVars>
          <dgm:chMax val="1"/>
          <dgm:chPref val="1"/>
          <dgm:bulletEnabled val="1"/>
        </dgm:presLayoutVars>
      </dgm:prSet>
      <dgm:spPr/>
      <dgm:t>
        <a:bodyPr/>
        <a:lstStyle/>
        <a:p>
          <a:endParaRPr lang="es-EC"/>
        </a:p>
      </dgm:t>
    </dgm:pt>
    <dgm:pt modelId="{CE64BAB1-4813-4112-A480-2478C23B6894}" type="pres">
      <dgm:prSet presAssocID="{4B685E86-1990-4B5A-B4F3-AB97861B328F}" presName="Accent2" presStyleCnt="0"/>
      <dgm:spPr/>
    </dgm:pt>
    <dgm:pt modelId="{5FA1C7BA-B6A7-46F2-9684-2BC508F4FEB8}" type="pres">
      <dgm:prSet presAssocID="{4B685E86-1990-4B5A-B4F3-AB97861B328F}" presName="Accent" presStyleLbl="node1" presStyleIdx="1" presStyleCnt="3"/>
      <dgm:spPr/>
    </dgm:pt>
    <dgm:pt modelId="{695807C9-AAED-4E42-BC42-989C2AA63DD1}" type="pres">
      <dgm:prSet presAssocID="{4B685E86-1990-4B5A-B4F3-AB97861B328F}" presName="Parent2" presStyleLbl="revTx" presStyleIdx="1" presStyleCnt="3">
        <dgm:presLayoutVars>
          <dgm:chMax val="1"/>
          <dgm:chPref val="1"/>
          <dgm:bulletEnabled val="1"/>
        </dgm:presLayoutVars>
      </dgm:prSet>
      <dgm:spPr/>
      <dgm:t>
        <a:bodyPr/>
        <a:lstStyle/>
        <a:p>
          <a:endParaRPr lang="es-EC"/>
        </a:p>
      </dgm:t>
    </dgm:pt>
    <dgm:pt modelId="{DE678585-E970-4521-B317-42F365861186}" type="pres">
      <dgm:prSet presAssocID="{CB8CF9D1-4098-4FEC-B3E1-5443CA5F1628}" presName="Accent3" presStyleCnt="0"/>
      <dgm:spPr/>
    </dgm:pt>
    <dgm:pt modelId="{149B28A4-FEEE-49C3-A868-37747A0578A2}" type="pres">
      <dgm:prSet presAssocID="{CB8CF9D1-4098-4FEC-B3E1-5443CA5F1628}" presName="Accent" presStyleLbl="node1" presStyleIdx="2" presStyleCnt="3"/>
      <dgm:spPr/>
    </dgm:pt>
    <dgm:pt modelId="{96178785-5ACC-4175-A158-15B8F6FAD6B9}" type="pres">
      <dgm:prSet presAssocID="{CB8CF9D1-4098-4FEC-B3E1-5443CA5F1628}" presName="Parent3" presStyleLbl="revTx" presStyleIdx="2" presStyleCnt="3" custScaleX="166100">
        <dgm:presLayoutVars>
          <dgm:chMax val="1"/>
          <dgm:chPref val="1"/>
          <dgm:bulletEnabled val="1"/>
        </dgm:presLayoutVars>
      </dgm:prSet>
      <dgm:spPr/>
      <dgm:t>
        <a:bodyPr/>
        <a:lstStyle/>
        <a:p>
          <a:endParaRPr lang="es-EC"/>
        </a:p>
      </dgm:t>
    </dgm:pt>
  </dgm:ptLst>
  <dgm:cxnLst>
    <dgm:cxn modelId="{424ED24F-05F6-4BBA-9819-3AEA3F496336}" srcId="{1E2E4487-F008-4A35-A05F-A96DC4332FBE}" destId="{CB8CF9D1-4098-4FEC-B3E1-5443CA5F1628}" srcOrd="2" destOrd="0" parTransId="{88F29CE3-FE4A-4C48-B63D-FC892D0C2D5D}" sibTransId="{7B1B65D2-0BEA-47D3-A3D1-B0B42FA56B49}"/>
    <dgm:cxn modelId="{155FBFB1-FD61-47D6-B785-69BFA046E7B6}" type="presOf" srcId="{4B685E86-1990-4B5A-B4F3-AB97861B328F}" destId="{695807C9-AAED-4E42-BC42-989C2AA63DD1}" srcOrd="0" destOrd="0" presId="urn:microsoft.com/office/officeart/2009/layout/CircleArrowProcess"/>
    <dgm:cxn modelId="{58628499-3248-437E-9483-FD8D3FF6B79D}" type="presOf" srcId="{1E2E4487-F008-4A35-A05F-A96DC4332FBE}" destId="{6748EDE7-92E1-4320-9B6A-C8B325B4C3DF}" srcOrd="0" destOrd="0" presId="urn:microsoft.com/office/officeart/2009/layout/CircleArrowProcess"/>
    <dgm:cxn modelId="{DB24A50C-7953-474A-8475-B20440982811}" srcId="{1E2E4487-F008-4A35-A05F-A96DC4332FBE}" destId="{4B685E86-1990-4B5A-B4F3-AB97861B328F}" srcOrd="1" destOrd="0" parTransId="{C271EABB-090C-4D44-95F1-79A94FB5BA73}" sibTransId="{34AABEC2-F642-4A4E-8F38-0AB355291839}"/>
    <dgm:cxn modelId="{D48758B4-BFEC-460C-BC81-971A49FDBD45}" type="presOf" srcId="{CB8CF9D1-4098-4FEC-B3E1-5443CA5F1628}" destId="{96178785-5ACC-4175-A158-15B8F6FAD6B9}" srcOrd="0" destOrd="0" presId="urn:microsoft.com/office/officeart/2009/layout/CircleArrowProcess"/>
    <dgm:cxn modelId="{810D89C8-BD04-44C0-BDDC-6FE8700DCCD1}" srcId="{1E2E4487-F008-4A35-A05F-A96DC4332FBE}" destId="{E0383D0A-B4CC-463A-97A6-BE432261BFD6}" srcOrd="0" destOrd="0" parTransId="{25C27EC4-8FDE-4654-B64E-4102E831B0D2}" sibTransId="{90B0E9E8-FDAA-4735-8186-3AC7B555FC37}"/>
    <dgm:cxn modelId="{B9349AEB-353E-41A0-9CA6-36DD9E382B82}" type="presOf" srcId="{E0383D0A-B4CC-463A-97A6-BE432261BFD6}" destId="{C89F4085-001D-4B7A-B2A1-32301CDE7F2A}" srcOrd="0" destOrd="0" presId="urn:microsoft.com/office/officeart/2009/layout/CircleArrowProcess"/>
    <dgm:cxn modelId="{A539C92A-18C5-415F-A5F1-4A7C48B5B463}" type="presParOf" srcId="{6748EDE7-92E1-4320-9B6A-C8B325B4C3DF}" destId="{AE44CA98-86BB-438D-9F12-F04F7AB14B6D}" srcOrd="0" destOrd="0" presId="urn:microsoft.com/office/officeart/2009/layout/CircleArrowProcess"/>
    <dgm:cxn modelId="{C1711AFC-1FA7-4A2B-AA26-04896931803F}" type="presParOf" srcId="{AE44CA98-86BB-438D-9F12-F04F7AB14B6D}" destId="{A2032D51-11F1-4655-868F-5D6585248069}" srcOrd="0" destOrd="0" presId="urn:microsoft.com/office/officeart/2009/layout/CircleArrowProcess"/>
    <dgm:cxn modelId="{53737E87-86DB-4804-8C9A-9541E6864B8E}" type="presParOf" srcId="{6748EDE7-92E1-4320-9B6A-C8B325B4C3DF}" destId="{C89F4085-001D-4B7A-B2A1-32301CDE7F2A}" srcOrd="1" destOrd="0" presId="urn:microsoft.com/office/officeart/2009/layout/CircleArrowProcess"/>
    <dgm:cxn modelId="{299825B9-B04F-4DC0-A6E4-C79ABC752829}" type="presParOf" srcId="{6748EDE7-92E1-4320-9B6A-C8B325B4C3DF}" destId="{CE64BAB1-4813-4112-A480-2478C23B6894}" srcOrd="2" destOrd="0" presId="urn:microsoft.com/office/officeart/2009/layout/CircleArrowProcess"/>
    <dgm:cxn modelId="{17AF44A4-07E5-44AC-BDCE-404C45B605A8}" type="presParOf" srcId="{CE64BAB1-4813-4112-A480-2478C23B6894}" destId="{5FA1C7BA-B6A7-46F2-9684-2BC508F4FEB8}" srcOrd="0" destOrd="0" presId="urn:microsoft.com/office/officeart/2009/layout/CircleArrowProcess"/>
    <dgm:cxn modelId="{C3C4FA26-F6A3-4E6A-961B-EA9BC2A6B503}" type="presParOf" srcId="{6748EDE7-92E1-4320-9B6A-C8B325B4C3DF}" destId="{695807C9-AAED-4E42-BC42-989C2AA63DD1}" srcOrd="3" destOrd="0" presId="urn:microsoft.com/office/officeart/2009/layout/CircleArrowProcess"/>
    <dgm:cxn modelId="{A515A2D2-E5F1-4FE4-8922-B9FF4AC6098B}" type="presParOf" srcId="{6748EDE7-92E1-4320-9B6A-C8B325B4C3DF}" destId="{DE678585-E970-4521-B317-42F365861186}" srcOrd="4" destOrd="0" presId="urn:microsoft.com/office/officeart/2009/layout/CircleArrowProcess"/>
    <dgm:cxn modelId="{E3AF4BA6-B71F-4E92-895E-F018345FD9EF}" type="presParOf" srcId="{DE678585-E970-4521-B317-42F365861186}" destId="{149B28A4-FEEE-49C3-A868-37747A0578A2}" srcOrd="0" destOrd="0" presId="urn:microsoft.com/office/officeart/2009/layout/CircleArrowProcess"/>
    <dgm:cxn modelId="{B7BC78CE-87FC-48B6-9FDC-6FA636EF3123}" type="presParOf" srcId="{6748EDE7-92E1-4320-9B6A-C8B325B4C3DF}" destId="{96178785-5ACC-4175-A158-15B8F6FAD6B9}"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FC40C44-A3BF-4E1B-A968-AB034DED2C10}" type="doc">
      <dgm:prSet loTypeId="urn:microsoft.com/office/officeart/2005/8/layout/chevron2" loCatId="list" qsTypeId="urn:microsoft.com/office/officeart/2005/8/quickstyle/simple4" qsCatId="simple" csTypeId="urn:microsoft.com/office/officeart/2005/8/colors/accent0_3" csCatId="mainScheme" phldr="1"/>
      <dgm:spPr/>
      <dgm:t>
        <a:bodyPr/>
        <a:lstStyle/>
        <a:p>
          <a:endParaRPr lang="es-EC"/>
        </a:p>
      </dgm:t>
    </dgm:pt>
    <dgm:pt modelId="{6C5B60A1-CE03-4BED-9FFB-3A59DF73574F}">
      <dgm:prSet phldrT="[Texto]" custT="1"/>
      <dgm:spPr/>
      <dgm:t>
        <a:bodyPr/>
        <a:lstStyle/>
        <a:p>
          <a:r>
            <a:rPr lang="es-EC" sz="1050">
              <a:latin typeface="Arial" panose="020B0604020202020204" pitchFamily="34" charset="0"/>
              <a:cs typeface="Arial" panose="020B0604020202020204" pitchFamily="34" charset="0"/>
            </a:rPr>
            <a:t>NIVEL 1:  Básico</a:t>
          </a:r>
        </a:p>
      </dgm:t>
    </dgm:pt>
    <dgm:pt modelId="{15DC084C-308B-4B43-9DD3-9F8ED2E8E274}" type="parTrans" cxnId="{B1D4B91E-354E-42F3-B2FE-BA5B5259CEBB}">
      <dgm:prSet/>
      <dgm:spPr/>
      <dgm:t>
        <a:bodyPr/>
        <a:lstStyle/>
        <a:p>
          <a:endParaRPr lang="es-EC" sz="1050">
            <a:latin typeface="Arial" panose="020B0604020202020204" pitchFamily="34" charset="0"/>
            <a:cs typeface="Arial" panose="020B0604020202020204" pitchFamily="34" charset="0"/>
          </a:endParaRPr>
        </a:p>
      </dgm:t>
    </dgm:pt>
    <dgm:pt modelId="{96690268-62E0-4962-ACB2-962D32235D18}" type="sibTrans" cxnId="{B1D4B91E-354E-42F3-B2FE-BA5B5259CEBB}">
      <dgm:prSet/>
      <dgm:spPr/>
      <dgm:t>
        <a:bodyPr/>
        <a:lstStyle/>
        <a:p>
          <a:endParaRPr lang="es-EC" sz="1050">
            <a:latin typeface="Arial" panose="020B0604020202020204" pitchFamily="34" charset="0"/>
            <a:cs typeface="Arial" panose="020B0604020202020204" pitchFamily="34" charset="0"/>
          </a:endParaRPr>
        </a:p>
      </dgm:t>
    </dgm:pt>
    <dgm:pt modelId="{07B9FE27-E441-4697-A0B2-9EBA9AC355C1}">
      <dgm:prSet phldrT="[Texto]" custT="1"/>
      <dgm:spPr/>
      <dgm:t>
        <a:bodyPr/>
        <a:lstStyle/>
        <a:p>
          <a:r>
            <a:rPr lang="es-EC" sz="1050" dirty="0">
              <a:latin typeface="Arial" panose="020B0604020202020204" pitchFamily="34" charset="0"/>
              <a:cs typeface="Arial" panose="020B0604020202020204" pitchFamily="34" charset="0"/>
            </a:rPr>
            <a:t>MODULO 1: </a:t>
          </a:r>
          <a:r>
            <a:rPr lang="es-ES" sz="1050" dirty="0">
              <a:latin typeface="Arial" panose="020B0604020202020204" pitchFamily="34" charset="0"/>
              <a:cs typeface="Arial" panose="020B0604020202020204" pitchFamily="34" charset="0"/>
            </a:rPr>
            <a:t>Metodología de  gestión de proyectos de CNT EP</a:t>
          </a:r>
          <a:endParaRPr lang="es-EC" sz="1050" dirty="0">
            <a:latin typeface="Arial" panose="020B0604020202020204" pitchFamily="34" charset="0"/>
            <a:cs typeface="Arial" panose="020B0604020202020204" pitchFamily="34" charset="0"/>
          </a:endParaRPr>
        </a:p>
      </dgm:t>
    </dgm:pt>
    <dgm:pt modelId="{54C25B08-24FE-4C8F-8FCD-5FFD87AC5795}" type="parTrans" cxnId="{47D1BD9C-077C-470B-A4CD-ACDCBA95DD55}">
      <dgm:prSet/>
      <dgm:spPr/>
      <dgm:t>
        <a:bodyPr/>
        <a:lstStyle/>
        <a:p>
          <a:endParaRPr lang="es-EC" sz="1050">
            <a:latin typeface="Arial" panose="020B0604020202020204" pitchFamily="34" charset="0"/>
            <a:cs typeface="Arial" panose="020B0604020202020204" pitchFamily="34" charset="0"/>
          </a:endParaRPr>
        </a:p>
      </dgm:t>
    </dgm:pt>
    <dgm:pt modelId="{9D2E0C92-1210-4A7D-A138-7A5086833E43}" type="sibTrans" cxnId="{47D1BD9C-077C-470B-A4CD-ACDCBA95DD55}">
      <dgm:prSet/>
      <dgm:spPr/>
      <dgm:t>
        <a:bodyPr/>
        <a:lstStyle/>
        <a:p>
          <a:endParaRPr lang="es-EC" sz="1050">
            <a:latin typeface="Arial" panose="020B0604020202020204" pitchFamily="34" charset="0"/>
            <a:cs typeface="Arial" panose="020B0604020202020204" pitchFamily="34" charset="0"/>
          </a:endParaRPr>
        </a:p>
      </dgm:t>
    </dgm:pt>
    <dgm:pt modelId="{0432BFD4-C26B-44E3-9452-BEE449FB5618}">
      <dgm:prSet phldrT="[Texto]" custT="1"/>
      <dgm:spPr/>
      <dgm:t>
        <a:bodyPr/>
        <a:lstStyle/>
        <a:p>
          <a:r>
            <a:rPr lang="es-EC" sz="1050">
              <a:latin typeface="Arial" panose="020B0604020202020204" pitchFamily="34" charset="0"/>
              <a:cs typeface="Arial" panose="020B0604020202020204" pitchFamily="34" charset="0"/>
            </a:rPr>
            <a:t>NIVEL 2: Intermedio 1</a:t>
          </a:r>
        </a:p>
      </dgm:t>
    </dgm:pt>
    <dgm:pt modelId="{7A853F09-6859-4017-9E4F-26FDB97349A6}" type="parTrans" cxnId="{10AC9C8C-E6C5-4933-ACAA-CE3798C734F4}">
      <dgm:prSet/>
      <dgm:spPr/>
      <dgm:t>
        <a:bodyPr/>
        <a:lstStyle/>
        <a:p>
          <a:endParaRPr lang="es-EC" sz="1050">
            <a:latin typeface="Arial" panose="020B0604020202020204" pitchFamily="34" charset="0"/>
            <a:cs typeface="Arial" panose="020B0604020202020204" pitchFamily="34" charset="0"/>
          </a:endParaRPr>
        </a:p>
      </dgm:t>
    </dgm:pt>
    <dgm:pt modelId="{11B69E22-BC0E-4022-BD6C-BC40D3E4F79B}" type="sibTrans" cxnId="{10AC9C8C-E6C5-4933-ACAA-CE3798C734F4}">
      <dgm:prSet/>
      <dgm:spPr/>
      <dgm:t>
        <a:bodyPr/>
        <a:lstStyle/>
        <a:p>
          <a:endParaRPr lang="es-EC" sz="1050">
            <a:latin typeface="Arial" panose="020B0604020202020204" pitchFamily="34" charset="0"/>
            <a:cs typeface="Arial" panose="020B0604020202020204" pitchFamily="34" charset="0"/>
          </a:endParaRPr>
        </a:p>
      </dgm:t>
    </dgm:pt>
    <dgm:pt modelId="{C7B19F32-9D09-4A7B-AB6C-BA38E899A144}">
      <dgm:prSet phldrT="[Texto]" custT="1"/>
      <dgm:spPr/>
      <dgm:t>
        <a:bodyPr/>
        <a:lstStyle/>
        <a:p>
          <a:r>
            <a:rPr lang="es-EC" sz="1050">
              <a:latin typeface="Arial" panose="020B0604020202020204" pitchFamily="34" charset="0"/>
              <a:cs typeface="Arial" panose="020B0604020202020204" pitchFamily="34" charset="0"/>
            </a:rPr>
            <a:t>MODULO 1: </a:t>
          </a:r>
          <a:r>
            <a:rPr lang="es-ES" sz="1050">
              <a:latin typeface="Arial" panose="020B0604020202020204" pitchFamily="34" charset="0"/>
              <a:cs typeface="Arial" panose="020B0604020202020204" pitchFamily="34" charset="0"/>
            </a:rPr>
            <a:t>Dirección de proyectos del PMI</a:t>
          </a:r>
          <a:endParaRPr lang="es-EC" sz="1050">
            <a:latin typeface="Arial" panose="020B0604020202020204" pitchFamily="34" charset="0"/>
            <a:cs typeface="Arial" panose="020B0604020202020204" pitchFamily="34" charset="0"/>
          </a:endParaRPr>
        </a:p>
      </dgm:t>
    </dgm:pt>
    <dgm:pt modelId="{D95515B8-FF70-479B-8FBC-1CACC4B4A948}" type="parTrans" cxnId="{D3F8CF72-B32F-4503-BF5F-6CE1A0FBB54B}">
      <dgm:prSet/>
      <dgm:spPr/>
      <dgm:t>
        <a:bodyPr/>
        <a:lstStyle/>
        <a:p>
          <a:endParaRPr lang="es-EC" sz="1050">
            <a:latin typeface="Arial" panose="020B0604020202020204" pitchFamily="34" charset="0"/>
            <a:cs typeface="Arial" panose="020B0604020202020204" pitchFamily="34" charset="0"/>
          </a:endParaRPr>
        </a:p>
      </dgm:t>
    </dgm:pt>
    <dgm:pt modelId="{1458C667-38D0-4570-A4EB-EB4C6A3FC8AD}" type="sibTrans" cxnId="{D3F8CF72-B32F-4503-BF5F-6CE1A0FBB54B}">
      <dgm:prSet/>
      <dgm:spPr/>
      <dgm:t>
        <a:bodyPr/>
        <a:lstStyle/>
        <a:p>
          <a:endParaRPr lang="es-EC" sz="1050">
            <a:latin typeface="Arial" panose="020B0604020202020204" pitchFamily="34" charset="0"/>
            <a:cs typeface="Arial" panose="020B0604020202020204" pitchFamily="34" charset="0"/>
          </a:endParaRPr>
        </a:p>
      </dgm:t>
    </dgm:pt>
    <dgm:pt modelId="{FB7BC162-ECA2-48B7-9182-61296A0B5E99}">
      <dgm:prSet phldrT="[Texto]" custT="1"/>
      <dgm:spPr/>
      <dgm:t>
        <a:bodyPr/>
        <a:lstStyle/>
        <a:p>
          <a:r>
            <a:rPr lang="es-EC" sz="1050">
              <a:latin typeface="Arial" panose="020B0604020202020204" pitchFamily="34" charset="0"/>
              <a:cs typeface="Arial" panose="020B0604020202020204" pitchFamily="34" charset="0"/>
            </a:rPr>
            <a:t>NIVEL 3: Intermedio 2 </a:t>
          </a:r>
        </a:p>
      </dgm:t>
    </dgm:pt>
    <dgm:pt modelId="{BBD3BE98-E893-4F7B-BB86-861327D34859}" type="parTrans" cxnId="{478C0039-BFEF-4F38-96BD-D4B22F02B326}">
      <dgm:prSet/>
      <dgm:spPr/>
      <dgm:t>
        <a:bodyPr/>
        <a:lstStyle/>
        <a:p>
          <a:endParaRPr lang="es-EC" sz="1050">
            <a:latin typeface="Arial" panose="020B0604020202020204" pitchFamily="34" charset="0"/>
            <a:cs typeface="Arial" panose="020B0604020202020204" pitchFamily="34" charset="0"/>
          </a:endParaRPr>
        </a:p>
      </dgm:t>
    </dgm:pt>
    <dgm:pt modelId="{21EA2C60-8731-4824-9EE1-C25C8DCCCC34}" type="sibTrans" cxnId="{478C0039-BFEF-4F38-96BD-D4B22F02B326}">
      <dgm:prSet/>
      <dgm:spPr/>
      <dgm:t>
        <a:bodyPr/>
        <a:lstStyle/>
        <a:p>
          <a:endParaRPr lang="es-EC" sz="1050">
            <a:latin typeface="Arial" panose="020B0604020202020204" pitchFamily="34" charset="0"/>
            <a:cs typeface="Arial" panose="020B0604020202020204" pitchFamily="34" charset="0"/>
          </a:endParaRPr>
        </a:p>
      </dgm:t>
    </dgm:pt>
    <dgm:pt modelId="{077FC266-D4B0-4A74-9BC3-F433098966D2}">
      <dgm:prSet phldrT="[Texto]" custT="1"/>
      <dgm:spPr/>
      <dgm:t>
        <a:bodyPr/>
        <a:lstStyle/>
        <a:p>
          <a:r>
            <a:rPr lang="es-EC" sz="1050">
              <a:latin typeface="Arial" panose="020B0604020202020204" pitchFamily="34" charset="0"/>
              <a:cs typeface="Arial" panose="020B0604020202020204" pitchFamily="34" charset="0"/>
            </a:rPr>
            <a:t>MODULO 1: </a:t>
          </a:r>
          <a:r>
            <a:rPr lang="es-ES" sz="1050">
              <a:latin typeface="Arial" panose="020B0604020202020204" pitchFamily="34" charset="0"/>
              <a:cs typeface="Arial" panose="020B0604020202020204" pitchFamily="34" charset="0"/>
            </a:rPr>
            <a:t>Dirección de proyectos Profundización  en planificación, ejecución y  seguimiento.</a:t>
          </a:r>
          <a:endParaRPr lang="es-EC" sz="1050">
            <a:latin typeface="Arial" panose="020B0604020202020204" pitchFamily="34" charset="0"/>
            <a:cs typeface="Arial" panose="020B0604020202020204" pitchFamily="34" charset="0"/>
          </a:endParaRPr>
        </a:p>
      </dgm:t>
    </dgm:pt>
    <dgm:pt modelId="{9BB182BA-AA8F-4963-B369-E03E30F45C3F}" type="parTrans" cxnId="{141A2A63-06C2-4DFD-A4A5-6C56C25B2193}">
      <dgm:prSet/>
      <dgm:spPr/>
      <dgm:t>
        <a:bodyPr/>
        <a:lstStyle/>
        <a:p>
          <a:endParaRPr lang="es-EC" sz="1050">
            <a:latin typeface="Arial" panose="020B0604020202020204" pitchFamily="34" charset="0"/>
            <a:cs typeface="Arial" panose="020B0604020202020204" pitchFamily="34" charset="0"/>
          </a:endParaRPr>
        </a:p>
      </dgm:t>
    </dgm:pt>
    <dgm:pt modelId="{F6662D46-3FE1-4DCE-ACAD-7552F1169F0F}" type="sibTrans" cxnId="{141A2A63-06C2-4DFD-A4A5-6C56C25B2193}">
      <dgm:prSet/>
      <dgm:spPr/>
      <dgm:t>
        <a:bodyPr/>
        <a:lstStyle/>
        <a:p>
          <a:endParaRPr lang="es-EC" sz="1050">
            <a:latin typeface="Arial" panose="020B0604020202020204" pitchFamily="34" charset="0"/>
            <a:cs typeface="Arial" panose="020B0604020202020204" pitchFamily="34" charset="0"/>
          </a:endParaRPr>
        </a:p>
      </dgm:t>
    </dgm:pt>
    <dgm:pt modelId="{FAE71AF5-BC2D-4ED6-924F-14A83615CA27}">
      <dgm:prSet phldrT="[Texto]" custT="1"/>
      <dgm:spPr/>
      <dgm:t>
        <a:bodyPr/>
        <a:lstStyle/>
        <a:p>
          <a:r>
            <a:rPr lang="es-EC" sz="1050">
              <a:latin typeface="Arial" panose="020B0604020202020204" pitchFamily="34" charset="0"/>
              <a:cs typeface="Arial" panose="020B0604020202020204" pitchFamily="34" charset="0"/>
            </a:rPr>
            <a:t>NIVEL4: Intermedio  3 </a:t>
          </a:r>
        </a:p>
      </dgm:t>
    </dgm:pt>
    <dgm:pt modelId="{EABB8126-C6A3-4F52-A5D3-3B41CD0234D1}" type="parTrans" cxnId="{60AB47C1-71CA-4DD8-A529-B9545C495EE2}">
      <dgm:prSet/>
      <dgm:spPr/>
      <dgm:t>
        <a:bodyPr/>
        <a:lstStyle/>
        <a:p>
          <a:endParaRPr lang="es-EC" sz="1050">
            <a:latin typeface="Arial" panose="020B0604020202020204" pitchFamily="34" charset="0"/>
            <a:cs typeface="Arial" panose="020B0604020202020204" pitchFamily="34" charset="0"/>
          </a:endParaRPr>
        </a:p>
      </dgm:t>
    </dgm:pt>
    <dgm:pt modelId="{C3540A96-C572-4A27-97E0-446222C1B9BE}" type="sibTrans" cxnId="{60AB47C1-71CA-4DD8-A529-B9545C495EE2}">
      <dgm:prSet/>
      <dgm:spPr/>
      <dgm:t>
        <a:bodyPr/>
        <a:lstStyle/>
        <a:p>
          <a:endParaRPr lang="es-EC" sz="1050">
            <a:latin typeface="Arial" panose="020B0604020202020204" pitchFamily="34" charset="0"/>
            <a:cs typeface="Arial" panose="020B0604020202020204" pitchFamily="34" charset="0"/>
          </a:endParaRPr>
        </a:p>
      </dgm:t>
    </dgm:pt>
    <dgm:pt modelId="{54B1536E-21D1-4549-9786-BA6407C58D75}">
      <dgm:prSet phldrT="[Texto]" custT="1"/>
      <dgm:spPr/>
      <dgm:t>
        <a:bodyPr/>
        <a:lstStyle/>
        <a:p>
          <a:r>
            <a:rPr lang="es-EC" sz="1050">
              <a:latin typeface="Arial" panose="020B0604020202020204" pitchFamily="34" charset="0"/>
              <a:cs typeface="Arial" panose="020B0604020202020204" pitchFamily="34" charset="0"/>
            </a:rPr>
            <a:t>MODULO 1: </a:t>
          </a:r>
          <a:r>
            <a:rPr lang="es-ES" sz="1050">
              <a:latin typeface="Arial" panose="020B0604020202020204" pitchFamily="34" charset="0"/>
              <a:cs typeface="Arial" panose="020B0604020202020204" pitchFamily="34" charset="0"/>
            </a:rPr>
            <a:t>Dirección de proyectos Profundización  en  cierre de proyectos (cierre de fases de proyectos, cierre de contratos, cierre de convenios, etc.)</a:t>
          </a:r>
          <a:r>
            <a:rPr lang="es-EC" sz="1050">
              <a:latin typeface="Arial" panose="020B0604020202020204" pitchFamily="34" charset="0"/>
              <a:cs typeface="Arial" panose="020B0604020202020204" pitchFamily="34" charset="0"/>
            </a:rPr>
            <a:t>)</a:t>
          </a:r>
        </a:p>
      </dgm:t>
    </dgm:pt>
    <dgm:pt modelId="{F179CC6F-D170-492D-B4E9-BF0505E7D32A}" type="parTrans" cxnId="{B93D739C-59D3-43CE-A6BF-F838778A9690}">
      <dgm:prSet/>
      <dgm:spPr/>
      <dgm:t>
        <a:bodyPr/>
        <a:lstStyle/>
        <a:p>
          <a:endParaRPr lang="es-EC" sz="1050">
            <a:latin typeface="Arial" panose="020B0604020202020204" pitchFamily="34" charset="0"/>
            <a:cs typeface="Arial" panose="020B0604020202020204" pitchFamily="34" charset="0"/>
          </a:endParaRPr>
        </a:p>
      </dgm:t>
    </dgm:pt>
    <dgm:pt modelId="{DC7031AB-A0B2-4A41-85B7-04859CD4CCC9}" type="sibTrans" cxnId="{B93D739C-59D3-43CE-A6BF-F838778A9690}">
      <dgm:prSet/>
      <dgm:spPr/>
      <dgm:t>
        <a:bodyPr/>
        <a:lstStyle/>
        <a:p>
          <a:endParaRPr lang="es-EC" sz="1050">
            <a:latin typeface="Arial" panose="020B0604020202020204" pitchFamily="34" charset="0"/>
            <a:cs typeface="Arial" panose="020B0604020202020204" pitchFamily="34" charset="0"/>
          </a:endParaRPr>
        </a:p>
      </dgm:t>
    </dgm:pt>
    <dgm:pt modelId="{F3AD5E24-9D4E-43A5-BB86-11098A2D8C2B}">
      <dgm:prSet phldrT="[Texto]" custT="1"/>
      <dgm:spPr/>
      <dgm:t>
        <a:bodyPr/>
        <a:lstStyle/>
        <a:p>
          <a:r>
            <a:rPr lang="es-EC" sz="1050">
              <a:latin typeface="Arial" panose="020B0604020202020204" pitchFamily="34" charset="0"/>
              <a:cs typeface="Arial" panose="020B0604020202020204" pitchFamily="34" charset="0"/>
            </a:rPr>
            <a:t>MODULO 2: Formatos</a:t>
          </a:r>
          <a:r>
            <a:rPr lang="es-ES" sz="1050">
              <a:latin typeface="Arial" panose="020B0604020202020204" pitchFamily="34" charset="0"/>
              <a:cs typeface="Arial" panose="020B0604020202020204" pitchFamily="34" charset="0"/>
            </a:rPr>
            <a:t>Documentación de  proyectos ( registrar lecciones aprendidas,  sistema de información  de dirección de proyectos, etc.)</a:t>
          </a:r>
          <a:r>
            <a:rPr lang="es-EC" sz="1050">
              <a:latin typeface="Arial" panose="020B0604020202020204" pitchFamily="34" charset="0"/>
              <a:cs typeface="Arial" panose="020B0604020202020204" pitchFamily="34" charset="0"/>
            </a:rPr>
            <a:t> y plantillas de CNT EP para cierre de proyectos</a:t>
          </a:r>
        </a:p>
      </dgm:t>
    </dgm:pt>
    <dgm:pt modelId="{43ED2A4D-ABD8-493F-B0F0-3C5DFF0E7A7A}" type="parTrans" cxnId="{63E576C8-A80D-4E82-A27C-D8CADC9AEC20}">
      <dgm:prSet/>
      <dgm:spPr/>
      <dgm:t>
        <a:bodyPr/>
        <a:lstStyle/>
        <a:p>
          <a:endParaRPr lang="es-EC" sz="1050">
            <a:latin typeface="Arial" panose="020B0604020202020204" pitchFamily="34" charset="0"/>
            <a:cs typeface="Arial" panose="020B0604020202020204" pitchFamily="34" charset="0"/>
          </a:endParaRPr>
        </a:p>
      </dgm:t>
    </dgm:pt>
    <dgm:pt modelId="{454E161C-0818-4893-B783-E76C5F42BEE5}" type="sibTrans" cxnId="{63E576C8-A80D-4E82-A27C-D8CADC9AEC20}">
      <dgm:prSet/>
      <dgm:spPr/>
      <dgm:t>
        <a:bodyPr/>
        <a:lstStyle/>
        <a:p>
          <a:endParaRPr lang="es-EC" sz="1050">
            <a:latin typeface="Arial" panose="020B0604020202020204" pitchFamily="34" charset="0"/>
            <a:cs typeface="Arial" panose="020B0604020202020204" pitchFamily="34" charset="0"/>
          </a:endParaRPr>
        </a:p>
      </dgm:t>
    </dgm:pt>
    <dgm:pt modelId="{1EF02D4B-6D90-4A41-803D-8F293A2F3315}">
      <dgm:prSet phldrT="[Texto]" custT="1"/>
      <dgm:spPr/>
      <dgm:t>
        <a:bodyPr/>
        <a:lstStyle/>
        <a:p>
          <a:r>
            <a:rPr lang="es-EC" sz="1050">
              <a:latin typeface="Arial" panose="020B0604020202020204" pitchFamily="34" charset="0"/>
              <a:cs typeface="Arial" panose="020B0604020202020204" pitchFamily="34" charset="0"/>
            </a:rPr>
            <a:t>MODULO 2: Plan estrategico de CNT EP</a:t>
          </a:r>
        </a:p>
      </dgm:t>
    </dgm:pt>
    <dgm:pt modelId="{4BAE2D0D-7A07-41DC-986C-23850D3DD032}" type="parTrans" cxnId="{374F7965-8B37-4D6D-8F6E-8B26C56670C8}">
      <dgm:prSet/>
      <dgm:spPr/>
      <dgm:t>
        <a:bodyPr/>
        <a:lstStyle/>
        <a:p>
          <a:endParaRPr lang="es-EC" sz="1050">
            <a:latin typeface="Arial" panose="020B0604020202020204" pitchFamily="34" charset="0"/>
            <a:cs typeface="Arial" panose="020B0604020202020204" pitchFamily="34" charset="0"/>
          </a:endParaRPr>
        </a:p>
      </dgm:t>
    </dgm:pt>
    <dgm:pt modelId="{3D92DAC2-77C8-412A-9B3D-E2464A60550D}" type="sibTrans" cxnId="{374F7965-8B37-4D6D-8F6E-8B26C56670C8}">
      <dgm:prSet/>
      <dgm:spPr/>
      <dgm:t>
        <a:bodyPr/>
        <a:lstStyle/>
        <a:p>
          <a:endParaRPr lang="es-EC" sz="1050">
            <a:latin typeface="Arial" panose="020B0604020202020204" pitchFamily="34" charset="0"/>
            <a:cs typeface="Arial" panose="020B0604020202020204" pitchFamily="34" charset="0"/>
          </a:endParaRPr>
        </a:p>
      </dgm:t>
    </dgm:pt>
    <dgm:pt modelId="{DD9F13CC-819B-410D-9DFC-75D98262C89C}">
      <dgm:prSet phldrT="[Texto]" custT="1"/>
      <dgm:spPr/>
      <dgm:t>
        <a:bodyPr/>
        <a:lstStyle/>
        <a:p>
          <a:r>
            <a:rPr lang="es-EC" sz="1050">
              <a:latin typeface="Arial" panose="020B0604020202020204" pitchFamily="34" charset="0"/>
              <a:cs typeface="Arial" panose="020B0604020202020204" pitchFamily="34" charset="0"/>
            </a:rPr>
            <a:t>MODULO 3: </a:t>
          </a:r>
          <a:r>
            <a:rPr lang="es-ES" sz="1050">
              <a:latin typeface="Arial" panose="020B0604020202020204" pitchFamily="34" charset="0"/>
              <a:cs typeface="Arial" panose="020B0604020202020204" pitchFamily="34" charset="0"/>
            </a:rPr>
            <a:t>Formatos y plantillas de CNT EP para gestión de proyectos</a:t>
          </a:r>
          <a:endParaRPr lang="es-EC" sz="1050">
            <a:latin typeface="Arial" panose="020B0604020202020204" pitchFamily="34" charset="0"/>
            <a:cs typeface="Arial" panose="020B0604020202020204" pitchFamily="34" charset="0"/>
          </a:endParaRPr>
        </a:p>
      </dgm:t>
    </dgm:pt>
    <dgm:pt modelId="{BA4452AD-4A68-42A3-977A-61664087AC83}" type="parTrans" cxnId="{39E7478A-FB78-4ABC-B084-FEE9D59AA907}">
      <dgm:prSet/>
      <dgm:spPr/>
      <dgm:t>
        <a:bodyPr/>
        <a:lstStyle/>
        <a:p>
          <a:endParaRPr lang="es-EC" sz="1050">
            <a:latin typeface="Arial" panose="020B0604020202020204" pitchFamily="34" charset="0"/>
            <a:cs typeface="Arial" panose="020B0604020202020204" pitchFamily="34" charset="0"/>
          </a:endParaRPr>
        </a:p>
      </dgm:t>
    </dgm:pt>
    <dgm:pt modelId="{C87BE40A-3FCE-4BB9-B512-977F352F0EA0}" type="sibTrans" cxnId="{39E7478A-FB78-4ABC-B084-FEE9D59AA907}">
      <dgm:prSet/>
      <dgm:spPr/>
      <dgm:t>
        <a:bodyPr/>
        <a:lstStyle/>
        <a:p>
          <a:endParaRPr lang="es-EC" sz="1050">
            <a:latin typeface="Arial" panose="020B0604020202020204" pitchFamily="34" charset="0"/>
            <a:cs typeface="Arial" panose="020B0604020202020204" pitchFamily="34" charset="0"/>
          </a:endParaRPr>
        </a:p>
      </dgm:t>
    </dgm:pt>
    <dgm:pt modelId="{676209DF-088B-4385-8E25-8657D51C36C9}">
      <dgm:prSet phldrT="[Texto]" custT="1"/>
      <dgm:spPr/>
      <dgm:t>
        <a:bodyPr/>
        <a:lstStyle/>
        <a:p>
          <a:r>
            <a:rPr lang="es-EC" sz="1050">
              <a:latin typeface="Arial" panose="020B0604020202020204" pitchFamily="34" charset="0"/>
              <a:cs typeface="Arial" panose="020B0604020202020204" pitchFamily="34" charset="0"/>
            </a:rPr>
            <a:t>NIVEL 5: Avanzado</a:t>
          </a:r>
        </a:p>
      </dgm:t>
    </dgm:pt>
    <dgm:pt modelId="{8F2EEC5A-6FAC-4C8E-B5C4-BA91FA390D9C}" type="parTrans" cxnId="{DF3E75C6-43F7-44D4-8BEA-976F5CBCCDFC}">
      <dgm:prSet/>
      <dgm:spPr/>
      <dgm:t>
        <a:bodyPr/>
        <a:lstStyle/>
        <a:p>
          <a:endParaRPr lang="es-EC" sz="1050">
            <a:latin typeface="Arial" panose="020B0604020202020204" pitchFamily="34" charset="0"/>
            <a:cs typeface="Arial" panose="020B0604020202020204" pitchFamily="34" charset="0"/>
          </a:endParaRPr>
        </a:p>
      </dgm:t>
    </dgm:pt>
    <dgm:pt modelId="{7AC0648D-A533-4367-975C-1AFB199E64C9}" type="sibTrans" cxnId="{DF3E75C6-43F7-44D4-8BEA-976F5CBCCDFC}">
      <dgm:prSet/>
      <dgm:spPr/>
      <dgm:t>
        <a:bodyPr/>
        <a:lstStyle/>
        <a:p>
          <a:endParaRPr lang="es-EC" sz="1050">
            <a:latin typeface="Arial" panose="020B0604020202020204" pitchFamily="34" charset="0"/>
            <a:cs typeface="Arial" panose="020B0604020202020204" pitchFamily="34" charset="0"/>
          </a:endParaRPr>
        </a:p>
      </dgm:t>
    </dgm:pt>
    <dgm:pt modelId="{CDACBBBC-33A8-4963-A3D2-E487C2468D7E}">
      <dgm:prSet phldrT="[Texto]" custT="1"/>
      <dgm:spPr/>
      <dgm:t>
        <a:bodyPr/>
        <a:lstStyle/>
        <a:p>
          <a:r>
            <a:rPr lang="es-EC" sz="1050">
              <a:latin typeface="Arial" panose="020B0604020202020204" pitchFamily="34" charset="0"/>
              <a:cs typeface="Arial" panose="020B0604020202020204" pitchFamily="34" charset="0"/>
            </a:rPr>
            <a:t>MODULO 1: </a:t>
          </a:r>
          <a:r>
            <a:rPr lang="es-ES" sz="1050">
              <a:latin typeface="Arial" panose="020B0604020202020204" pitchFamily="34" charset="0"/>
              <a:cs typeface="Arial" panose="020B0604020202020204" pitchFamily="34" charset="0"/>
            </a:rPr>
            <a:t>Gestión de programas </a:t>
          </a:r>
          <a:r>
            <a:rPr lang="es-EC" sz="1050">
              <a:latin typeface="Arial" panose="020B0604020202020204" pitchFamily="34" charset="0"/>
              <a:cs typeface="Arial" panose="020B0604020202020204" pitchFamily="34" charset="0"/>
            </a:rPr>
            <a:t> (Preparación para certificación  PgMP)</a:t>
          </a:r>
        </a:p>
      </dgm:t>
    </dgm:pt>
    <dgm:pt modelId="{F9130711-A9B7-46D9-9551-F5968C4E8EEB}" type="parTrans" cxnId="{64287003-4B14-4FB7-8B0F-24A6B8AF98A6}">
      <dgm:prSet/>
      <dgm:spPr/>
      <dgm:t>
        <a:bodyPr/>
        <a:lstStyle/>
        <a:p>
          <a:endParaRPr lang="es-EC" sz="1050">
            <a:latin typeface="Arial" panose="020B0604020202020204" pitchFamily="34" charset="0"/>
            <a:cs typeface="Arial" panose="020B0604020202020204" pitchFamily="34" charset="0"/>
          </a:endParaRPr>
        </a:p>
      </dgm:t>
    </dgm:pt>
    <dgm:pt modelId="{E2FC8B92-4A5C-4F3C-A2E0-40F7EBA69548}" type="sibTrans" cxnId="{64287003-4B14-4FB7-8B0F-24A6B8AF98A6}">
      <dgm:prSet/>
      <dgm:spPr/>
      <dgm:t>
        <a:bodyPr/>
        <a:lstStyle/>
        <a:p>
          <a:endParaRPr lang="es-EC" sz="1050">
            <a:latin typeface="Arial" panose="020B0604020202020204" pitchFamily="34" charset="0"/>
            <a:cs typeface="Arial" panose="020B0604020202020204" pitchFamily="34" charset="0"/>
          </a:endParaRPr>
        </a:p>
      </dgm:t>
    </dgm:pt>
    <dgm:pt modelId="{74EF7A2A-52D4-4C49-9BAB-85912B14ECDE}">
      <dgm:prSet phldrT="[Texto]" custT="1"/>
      <dgm:spPr/>
      <dgm:t>
        <a:bodyPr/>
        <a:lstStyle/>
        <a:p>
          <a:r>
            <a:rPr lang="es-EC" sz="1050" dirty="0">
              <a:latin typeface="Arial" panose="020B0604020202020204" pitchFamily="34" charset="0"/>
              <a:cs typeface="Arial" panose="020B0604020202020204" pitchFamily="34" charset="0"/>
            </a:rPr>
            <a:t>MODULO 2: </a:t>
          </a:r>
          <a:r>
            <a:rPr lang="es-ES" sz="1050" dirty="0">
              <a:latin typeface="Arial" panose="020B0604020202020204" pitchFamily="34" charset="0"/>
              <a:cs typeface="Arial" panose="020B0604020202020204" pitchFamily="34" charset="0"/>
            </a:rPr>
            <a:t>Formulación y evaluación de proyectos (Análisis situacional,  estudios de factibilidad técnica, económica, financiera y  legal de un proyecto, etc.)</a:t>
          </a:r>
          <a:endParaRPr lang="es-EC" sz="1050" dirty="0">
            <a:latin typeface="Arial" panose="020B0604020202020204" pitchFamily="34" charset="0"/>
            <a:cs typeface="Arial" panose="020B0604020202020204" pitchFamily="34" charset="0"/>
          </a:endParaRPr>
        </a:p>
      </dgm:t>
    </dgm:pt>
    <dgm:pt modelId="{FAEA381A-07C4-4A0C-AB02-13E46C5571BB}" type="parTrans" cxnId="{8C858516-85BA-4662-9D44-A8DD211B6A21}">
      <dgm:prSet/>
      <dgm:spPr/>
      <dgm:t>
        <a:bodyPr/>
        <a:lstStyle/>
        <a:p>
          <a:endParaRPr lang="es-EC" sz="1050">
            <a:latin typeface="Arial" panose="020B0604020202020204" pitchFamily="34" charset="0"/>
            <a:cs typeface="Arial" panose="020B0604020202020204" pitchFamily="34" charset="0"/>
          </a:endParaRPr>
        </a:p>
      </dgm:t>
    </dgm:pt>
    <dgm:pt modelId="{201AED66-7FF1-4E52-8C7D-ED44EA73597F}" type="sibTrans" cxnId="{8C858516-85BA-4662-9D44-A8DD211B6A21}">
      <dgm:prSet/>
      <dgm:spPr/>
      <dgm:t>
        <a:bodyPr/>
        <a:lstStyle/>
        <a:p>
          <a:endParaRPr lang="es-EC" sz="1050">
            <a:latin typeface="Arial" panose="020B0604020202020204" pitchFamily="34" charset="0"/>
            <a:cs typeface="Arial" panose="020B0604020202020204" pitchFamily="34" charset="0"/>
          </a:endParaRPr>
        </a:p>
      </dgm:t>
    </dgm:pt>
    <dgm:pt modelId="{E1E7FE80-8EB8-4524-9192-44DE51F7C788}">
      <dgm:prSet phldrT="[Texto]" custT="1"/>
      <dgm:spPr/>
      <dgm:t>
        <a:bodyPr/>
        <a:lstStyle/>
        <a:p>
          <a:r>
            <a:rPr lang="es-EC" sz="1050" dirty="0">
              <a:latin typeface="Arial" panose="020B0604020202020204" pitchFamily="34" charset="0"/>
              <a:cs typeface="Arial" panose="020B0604020202020204" pitchFamily="34" charset="0"/>
            </a:rPr>
            <a:t>MODULO 6: Competencias </a:t>
          </a:r>
          <a:r>
            <a:rPr lang="es-EC" sz="1050" dirty="0" smtClean="0">
              <a:latin typeface="Arial" panose="020B0604020202020204" pitchFamily="34" charset="0"/>
              <a:cs typeface="Arial" panose="020B0604020202020204" pitchFamily="34" charset="0"/>
            </a:rPr>
            <a:t>Genéricas </a:t>
          </a:r>
          <a:r>
            <a:rPr lang="es-EC" sz="1050" dirty="0">
              <a:latin typeface="Arial" panose="020B0604020202020204" pitchFamily="34" charset="0"/>
              <a:cs typeface="Arial" panose="020B0604020202020204" pitchFamily="34" charset="0"/>
            </a:rPr>
            <a:t>y especificas</a:t>
          </a:r>
        </a:p>
      </dgm:t>
    </dgm:pt>
    <dgm:pt modelId="{6A918DA7-B7EC-45E7-9DCB-DDD7E95A5BF9}" type="parTrans" cxnId="{58E90D9A-38C8-43D3-BC9E-617C9A57ECAA}">
      <dgm:prSet/>
      <dgm:spPr/>
      <dgm:t>
        <a:bodyPr/>
        <a:lstStyle/>
        <a:p>
          <a:endParaRPr lang="es-EC" sz="1050">
            <a:latin typeface="Arial" panose="020B0604020202020204" pitchFamily="34" charset="0"/>
            <a:cs typeface="Arial" panose="020B0604020202020204" pitchFamily="34" charset="0"/>
          </a:endParaRPr>
        </a:p>
      </dgm:t>
    </dgm:pt>
    <dgm:pt modelId="{7800C836-EAC9-48CA-938C-54EECE20E7B6}" type="sibTrans" cxnId="{58E90D9A-38C8-43D3-BC9E-617C9A57ECAA}">
      <dgm:prSet/>
      <dgm:spPr/>
      <dgm:t>
        <a:bodyPr/>
        <a:lstStyle/>
        <a:p>
          <a:endParaRPr lang="es-EC" sz="1050">
            <a:latin typeface="Arial" panose="020B0604020202020204" pitchFamily="34" charset="0"/>
            <a:cs typeface="Arial" panose="020B0604020202020204" pitchFamily="34" charset="0"/>
          </a:endParaRPr>
        </a:p>
      </dgm:t>
    </dgm:pt>
    <dgm:pt modelId="{FAFEF05F-6437-4275-A03E-D542F7321F71}">
      <dgm:prSet phldrT="[Texto]" custT="1"/>
      <dgm:spPr/>
      <dgm:t>
        <a:bodyPr/>
        <a:lstStyle/>
        <a:p>
          <a:r>
            <a:rPr lang="es-EC" sz="1050" dirty="0">
              <a:latin typeface="Arial" panose="020B0604020202020204" pitchFamily="34" charset="0"/>
              <a:cs typeface="Arial" panose="020B0604020202020204" pitchFamily="34" charset="0"/>
            </a:rPr>
            <a:t>MODULO 3:  </a:t>
          </a:r>
          <a:r>
            <a:rPr lang="es-ES" sz="1050" dirty="0">
              <a:latin typeface="Arial" panose="020B0604020202020204" pitchFamily="34" charset="0"/>
              <a:cs typeface="Arial" panose="020B0604020202020204" pitchFamily="34" charset="0"/>
            </a:rPr>
            <a:t>Herramientas par a gestión de proyectos: EPM, PROJECT, WBS, nivel básico</a:t>
          </a:r>
          <a:endParaRPr lang="es-EC" sz="1050" dirty="0">
            <a:latin typeface="Arial" panose="020B0604020202020204" pitchFamily="34" charset="0"/>
            <a:cs typeface="Arial" panose="020B0604020202020204" pitchFamily="34" charset="0"/>
          </a:endParaRPr>
        </a:p>
      </dgm:t>
    </dgm:pt>
    <dgm:pt modelId="{E45EFEBB-48CA-4F53-850B-436633A67D8C}" type="parTrans" cxnId="{14A77874-EBC6-450F-A1E5-87610195CE5D}">
      <dgm:prSet/>
      <dgm:spPr/>
      <dgm:t>
        <a:bodyPr/>
        <a:lstStyle/>
        <a:p>
          <a:endParaRPr lang="es-EC" sz="1050">
            <a:latin typeface="Arial" panose="020B0604020202020204" pitchFamily="34" charset="0"/>
            <a:cs typeface="Arial" panose="020B0604020202020204" pitchFamily="34" charset="0"/>
          </a:endParaRPr>
        </a:p>
      </dgm:t>
    </dgm:pt>
    <dgm:pt modelId="{CFFC5A1B-DFE2-42CF-86AB-7B4876867FEE}" type="sibTrans" cxnId="{14A77874-EBC6-450F-A1E5-87610195CE5D}">
      <dgm:prSet/>
      <dgm:spPr/>
      <dgm:t>
        <a:bodyPr/>
        <a:lstStyle/>
        <a:p>
          <a:endParaRPr lang="es-EC" sz="1050">
            <a:latin typeface="Arial" panose="020B0604020202020204" pitchFamily="34" charset="0"/>
            <a:cs typeface="Arial" panose="020B0604020202020204" pitchFamily="34" charset="0"/>
          </a:endParaRPr>
        </a:p>
      </dgm:t>
    </dgm:pt>
    <dgm:pt modelId="{7C41EBA9-851F-4F42-AABA-FE5D06EEBCDA}">
      <dgm:prSet phldrT="[Texto]" custT="1"/>
      <dgm:spPr/>
      <dgm:t>
        <a:bodyPr/>
        <a:lstStyle/>
        <a:p>
          <a:r>
            <a:rPr lang="es-EC" sz="1050" dirty="0">
              <a:latin typeface="Arial" panose="020B0604020202020204" pitchFamily="34" charset="0"/>
              <a:cs typeface="Arial" panose="020B0604020202020204" pitchFamily="34" charset="0"/>
            </a:rPr>
            <a:t>MODULO 2: </a:t>
          </a:r>
          <a:r>
            <a:rPr lang="es-ES" sz="1050" dirty="0">
              <a:latin typeface="Arial" panose="020B0604020202020204" pitchFamily="34" charset="0"/>
              <a:cs typeface="Arial" panose="020B0604020202020204" pitchFamily="34" charset="0"/>
            </a:rPr>
            <a:t>Dirección de proyectos (</a:t>
          </a:r>
          <a:r>
            <a:rPr lang="es-EC" sz="1050" dirty="0">
              <a:latin typeface="Arial" panose="020B0604020202020204" pitchFamily="34" charset="0"/>
              <a:cs typeface="Arial" panose="020B0604020202020204" pitchFamily="34" charset="0"/>
            </a:rPr>
            <a:t>Preparación para certificación PMP).</a:t>
          </a:r>
        </a:p>
      </dgm:t>
    </dgm:pt>
    <dgm:pt modelId="{4189F30D-152F-4242-915E-2582AF55B2B2}" type="parTrans" cxnId="{C3504B86-5AC3-479B-9002-44527C6CAC46}">
      <dgm:prSet/>
      <dgm:spPr/>
      <dgm:t>
        <a:bodyPr/>
        <a:lstStyle/>
        <a:p>
          <a:endParaRPr lang="es-EC" sz="1050">
            <a:latin typeface="Arial" panose="020B0604020202020204" pitchFamily="34" charset="0"/>
            <a:cs typeface="Arial" panose="020B0604020202020204" pitchFamily="34" charset="0"/>
          </a:endParaRPr>
        </a:p>
      </dgm:t>
    </dgm:pt>
    <dgm:pt modelId="{4F976C61-A5D5-4E98-B090-93B2A639FAAE}" type="sibTrans" cxnId="{C3504B86-5AC3-479B-9002-44527C6CAC46}">
      <dgm:prSet/>
      <dgm:spPr/>
      <dgm:t>
        <a:bodyPr/>
        <a:lstStyle/>
        <a:p>
          <a:endParaRPr lang="es-EC" sz="1050">
            <a:latin typeface="Arial" panose="020B0604020202020204" pitchFamily="34" charset="0"/>
            <a:cs typeface="Arial" panose="020B0604020202020204" pitchFamily="34" charset="0"/>
          </a:endParaRPr>
        </a:p>
      </dgm:t>
    </dgm:pt>
    <dgm:pt modelId="{5B05552A-FEE8-4F78-90E9-8BAC7354B39D}">
      <dgm:prSet phldrT="[Texto]" custT="1"/>
      <dgm:spPr/>
      <dgm:t>
        <a:bodyPr/>
        <a:lstStyle/>
        <a:p>
          <a:r>
            <a:rPr lang="es-EC" sz="1050">
              <a:latin typeface="Arial" panose="020B0604020202020204" pitchFamily="34" charset="0"/>
              <a:cs typeface="Arial" panose="020B0604020202020204" pitchFamily="34" charset="0"/>
            </a:rPr>
            <a:t>MODULO 7: Competencias Genericas y especificas</a:t>
          </a:r>
        </a:p>
      </dgm:t>
    </dgm:pt>
    <dgm:pt modelId="{567E76C4-E949-483F-AD3E-29956C07FE37}" type="parTrans" cxnId="{CD1B1303-4105-444F-92FC-B54CF23685FA}">
      <dgm:prSet/>
      <dgm:spPr/>
      <dgm:t>
        <a:bodyPr/>
        <a:lstStyle/>
        <a:p>
          <a:endParaRPr lang="es-EC" sz="1050">
            <a:latin typeface="Arial" panose="020B0604020202020204" pitchFamily="34" charset="0"/>
            <a:cs typeface="Arial" panose="020B0604020202020204" pitchFamily="34" charset="0"/>
          </a:endParaRPr>
        </a:p>
      </dgm:t>
    </dgm:pt>
    <dgm:pt modelId="{CBC59AC7-E4C7-432C-9792-F67E1DA7A820}" type="sibTrans" cxnId="{CD1B1303-4105-444F-92FC-B54CF23685FA}">
      <dgm:prSet/>
      <dgm:spPr/>
      <dgm:t>
        <a:bodyPr/>
        <a:lstStyle/>
        <a:p>
          <a:endParaRPr lang="es-EC" sz="1050">
            <a:latin typeface="Arial" panose="020B0604020202020204" pitchFamily="34" charset="0"/>
            <a:cs typeface="Arial" panose="020B0604020202020204" pitchFamily="34" charset="0"/>
          </a:endParaRPr>
        </a:p>
      </dgm:t>
    </dgm:pt>
    <dgm:pt modelId="{AEE8CB35-3E13-4480-AC6B-79595F96D29B}">
      <dgm:prSet phldrT="[Texto]" custT="1"/>
      <dgm:spPr/>
      <dgm:t>
        <a:bodyPr/>
        <a:lstStyle/>
        <a:p>
          <a:r>
            <a:rPr lang="es-EC" sz="1050">
              <a:latin typeface="Arial" panose="020B0604020202020204" pitchFamily="34" charset="0"/>
              <a:cs typeface="Arial" panose="020B0604020202020204" pitchFamily="34" charset="0"/>
            </a:rPr>
            <a:t>MODULO 4: Competencias organizacionales , genericas  y especificas</a:t>
          </a:r>
        </a:p>
      </dgm:t>
    </dgm:pt>
    <dgm:pt modelId="{997503FD-75E1-4C3A-B86C-3DF5FFFB3291}" type="parTrans" cxnId="{B2A776A9-CB55-4326-A247-35348165A3D7}">
      <dgm:prSet/>
      <dgm:spPr/>
      <dgm:t>
        <a:bodyPr/>
        <a:lstStyle/>
        <a:p>
          <a:endParaRPr lang="es-EC" sz="1050">
            <a:latin typeface="Arial" panose="020B0604020202020204" pitchFamily="34" charset="0"/>
            <a:cs typeface="Arial" panose="020B0604020202020204" pitchFamily="34" charset="0"/>
          </a:endParaRPr>
        </a:p>
      </dgm:t>
    </dgm:pt>
    <dgm:pt modelId="{B3F58E10-38CA-4789-B0EC-8E3934EF0600}" type="sibTrans" cxnId="{B2A776A9-CB55-4326-A247-35348165A3D7}">
      <dgm:prSet/>
      <dgm:spPr/>
      <dgm:t>
        <a:bodyPr/>
        <a:lstStyle/>
        <a:p>
          <a:endParaRPr lang="es-EC" sz="1050">
            <a:latin typeface="Arial" panose="020B0604020202020204" pitchFamily="34" charset="0"/>
            <a:cs typeface="Arial" panose="020B0604020202020204" pitchFamily="34" charset="0"/>
          </a:endParaRPr>
        </a:p>
      </dgm:t>
    </dgm:pt>
    <dgm:pt modelId="{DC59F8B8-4A8B-4290-B14D-2FDB04BAC334}">
      <dgm:prSet custT="1"/>
      <dgm:spPr/>
      <dgm:t>
        <a:bodyPr/>
        <a:lstStyle/>
        <a:p>
          <a:r>
            <a:rPr lang="es-EC" sz="1050">
              <a:latin typeface="Arial" panose="020B0604020202020204" pitchFamily="34" charset="0"/>
              <a:cs typeface="Arial" panose="020B0604020202020204" pitchFamily="34" charset="0"/>
            </a:rPr>
            <a:t>MODULO 2: </a:t>
          </a:r>
          <a:r>
            <a:rPr lang="es-ES" sz="1050">
              <a:latin typeface="Arial" panose="020B0604020202020204" pitchFamily="34" charset="0"/>
              <a:cs typeface="Arial" panose="020B0604020202020204" pitchFamily="34" charset="0"/>
            </a:rPr>
            <a:t>Herramientas  para gestión de proyectos: EPM, PROJECT, WBS nivel intermedio</a:t>
          </a:r>
          <a:endParaRPr lang="es-EC" sz="1050">
            <a:latin typeface="Arial" panose="020B0604020202020204" pitchFamily="34" charset="0"/>
            <a:cs typeface="Arial" panose="020B0604020202020204" pitchFamily="34" charset="0"/>
          </a:endParaRPr>
        </a:p>
      </dgm:t>
    </dgm:pt>
    <dgm:pt modelId="{A215134A-DFDC-41D9-8B38-9A1445C1AAF2}" type="parTrans" cxnId="{3C3A3EC6-08C9-4EAA-B259-F880CFED049A}">
      <dgm:prSet/>
      <dgm:spPr/>
      <dgm:t>
        <a:bodyPr/>
        <a:lstStyle/>
        <a:p>
          <a:endParaRPr lang="es-EC" sz="1050">
            <a:latin typeface="Arial" panose="020B0604020202020204" pitchFamily="34" charset="0"/>
            <a:cs typeface="Arial" panose="020B0604020202020204" pitchFamily="34" charset="0"/>
          </a:endParaRPr>
        </a:p>
      </dgm:t>
    </dgm:pt>
    <dgm:pt modelId="{3F6912C8-6254-46C0-B770-937DE99310D8}" type="sibTrans" cxnId="{3C3A3EC6-08C9-4EAA-B259-F880CFED049A}">
      <dgm:prSet/>
      <dgm:spPr/>
      <dgm:t>
        <a:bodyPr/>
        <a:lstStyle/>
        <a:p>
          <a:endParaRPr lang="es-EC" sz="1050">
            <a:latin typeface="Arial" panose="020B0604020202020204" pitchFamily="34" charset="0"/>
            <a:cs typeface="Arial" panose="020B0604020202020204" pitchFamily="34" charset="0"/>
          </a:endParaRPr>
        </a:p>
      </dgm:t>
    </dgm:pt>
    <dgm:pt modelId="{ED63ED8B-BECF-4160-AED1-C7EDBC7C8331}">
      <dgm:prSet custT="1"/>
      <dgm:spPr/>
      <dgm:t>
        <a:bodyPr/>
        <a:lstStyle/>
        <a:p>
          <a:r>
            <a:rPr lang="es-EC" sz="1050" dirty="0">
              <a:latin typeface="Arial" panose="020B0604020202020204" pitchFamily="34" charset="0"/>
              <a:cs typeface="Arial" panose="020B0604020202020204" pitchFamily="34" charset="0"/>
            </a:rPr>
            <a:t>MODULO 3:  </a:t>
          </a:r>
          <a:r>
            <a:rPr lang="es-ES" sz="1050" dirty="0">
              <a:latin typeface="Arial" panose="020B0604020202020204" pitchFamily="34" charset="0"/>
              <a:cs typeface="Arial" panose="020B0604020202020204" pitchFamily="34" charset="0"/>
            </a:rPr>
            <a:t>Construcción y Desarrollo de Equipos</a:t>
          </a:r>
          <a:endParaRPr lang="es-EC" sz="1050" dirty="0">
            <a:latin typeface="Arial" panose="020B0604020202020204" pitchFamily="34" charset="0"/>
            <a:cs typeface="Arial" panose="020B0604020202020204" pitchFamily="34" charset="0"/>
          </a:endParaRPr>
        </a:p>
      </dgm:t>
    </dgm:pt>
    <dgm:pt modelId="{E7A32F0C-6B8F-4F1E-9858-1408CD8CAA7E}" type="parTrans" cxnId="{EF73D666-A4C9-4BEB-B7E4-B846D45F8A02}">
      <dgm:prSet/>
      <dgm:spPr/>
      <dgm:t>
        <a:bodyPr/>
        <a:lstStyle/>
        <a:p>
          <a:endParaRPr lang="es-EC" sz="1050">
            <a:latin typeface="Arial" panose="020B0604020202020204" pitchFamily="34" charset="0"/>
            <a:cs typeface="Arial" panose="020B0604020202020204" pitchFamily="34" charset="0"/>
          </a:endParaRPr>
        </a:p>
      </dgm:t>
    </dgm:pt>
    <dgm:pt modelId="{94B196FC-D08D-45D9-BC85-77F4C8DF5E2F}" type="sibTrans" cxnId="{EF73D666-A4C9-4BEB-B7E4-B846D45F8A02}">
      <dgm:prSet/>
      <dgm:spPr/>
      <dgm:t>
        <a:bodyPr/>
        <a:lstStyle/>
        <a:p>
          <a:endParaRPr lang="es-EC" sz="1050">
            <a:latin typeface="Arial" panose="020B0604020202020204" pitchFamily="34" charset="0"/>
            <a:cs typeface="Arial" panose="020B0604020202020204" pitchFamily="34" charset="0"/>
          </a:endParaRPr>
        </a:p>
      </dgm:t>
    </dgm:pt>
    <dgm:pt modelId="{E0E3F7D5-1993-4909-9C67-D99C9C8DE5EE}">
      <dgm:prSet custT="1"/>
      <dgm:spPr/>
      <dgm:t>
        <a:bodyPr/>
        <a:lstStyle/>
        <a:p>
          <a:r>
            <a:rPr lang="es-EC" sz="1050">
              <a:latin typeface="Arial" panose="020B0604020202020204" pitchFamily="34" charset="0"/>
              <a:cs typeface="Arial" panose="020B0604020202020204" pitchFamily="34" charset="0"/>
            </a:rPr>
            <a:t>MODULO 4: Competencias Genericas y especificas</a:t>
          </a:r>
        </a:p>
      </dgm:t>
    </dgm:pt>
    <dgm:pt modelId="{B85528A5-CCF2-4405-81EB-201E6A4BF2A0}" type="parTrans" cxnId="{C3EE61BE-B970-43A2-B363-5CADD621CBCF}">
      <dgm:prSet/>
      <dgm:spPr/>
      <dgm:t>
        <a:bodyPr/>
        <a:lstStyle/>
        <a:p>
          <a:endParaRPr lang="es-EC" sz="1050">
            <a:latin typeface="Arial" panose="020B0604020202020204" pitchFamily="34" charset="0"/>
            <a:cs typeface="Arial" panose="020B0604020202020204" pitchFamily="34" charset="0"/>
          </a:endParaRPr>
        </a:p>
      </dgm:t>
    </dgm:pt>
    <dgm:pt modelId="{00E80DA3-607E-4643-9D63-BAC745522A4D}" type="sibTrans" cxnId="{C3EE61BE-B970-43A2-B363-5CADD621CBCF}">
      <dgm:prSet/>
      <dgm:spPr/>
      <dgm:t>
        <a:bodyPr/>
        <a:lstStyle/>
        <a:p>
          <a:endParaRPr lang="es-EC" sz="1050">
            <a:latin typeface="Arial" panose="020B0604020202020204" pitchFamily="34" charset="0"/>
            <a:cs typeface="Arial" panose="020B0604020202020204" pitchFamily="34" charset="0"/>
          </a:endParaRPr>
        </a:p>
      </dgm:t>
    </dgm:pt>
    <dgm:pt modelId="{4484359A-60E9-4C7E-9C80-4F082AFDCD89}">
      <dgm:prSet phldrT="[Texto]" custT="1"/>
      <dgm:spPr/>
      <dgm:t>
        <a:bodyPr/>
        <a:lstStyle/>
        <a:p>
          <a:r>
            <a:rPr lang="es-EC" sz="1050">
              <a:latin typeface="Arial" panose="020B0604020202020204" pitchFamily="34" charset="0"/>
              <a:cs typeface="Arial" panose="020B0604020202020204" pitchFamily="34" charset="0"/>
            </a:rPr>
            <a:t>MODULO 4: </a:t>
          </a:r>
          <a:r>
            <a:rPr lang="es-ES" sz="1050">
              <a:latin typeface="Arial" panose="020B0604020202020204" pitchFamily="34" charset="0"/>
              <a:cs typeface="Arial" panose="020B0604020202020204" pitchFamily="34" charset="0"/>
            </a:rPr>
            <a:t>Estudios de Mercado</a:t>
          </a:r>
          <a:endParaRPr lang="es-EC" sz="1050">
            <a:latin typeface="Arial" panose="020B0604020202020204" pitchFamily="34" charset="0"/>
            <a:cs typeface="Arial" panose="020B0604020202020204" pitchFamily="34" charset="0"/>
          </a:endParaRPr>
        </a:p>
      </dgm:t>
    </dgm:pt>
    <dgm:pt modelId="{D4242591-517E-4C56-A808-2CBE43110B78}" type="parTrans" cxnId="{9A83B6BE-A19A-40F7-9A89-AB7620246120}">
      <dgm:prSet/>
      <dgm:spPr/>
      <dgm:t>
        <a:bodyPr/>
        <a:lstStyle/>
        <a:p>
          <a:endParaRPr lang="es-EC" sz="1050">
            <a:latin typeface="Arial" panose="020B0604020202020204" pitchFamily="34" charset="0"/>
            <a:cs typeface="Arial" panose="020B0604020202020204" pitchFamily="34" charset="0"/>
          </a:endParaRPr>
        </a:p>
      </dgm:t>
    </dgm:pt>
    <dgm:pt modelId="{DEE70F5A-7EAA-411E-9FC7-44D30372A8DE}" type="sibTrans" cxnId="{9A83B6BE-A19A-40F7-9A89-AB7620246120}">
      <dgm:prSet/>
      <dgm:spPr/>
      <dgm:t>
        <a:bodyPr/>
        <a:lstStyle/>
        <a:p>
          <a:endParaRPr lang="es-EC" sz="1050">
            <a:latin typeface="Arial" panose="020B0604020202020204" pitchFamily="34" charset="0"/>
            <a:cs typeface="Arial" panose="020B0604020202020204" pitchFamily="34" charset="0"/>
          </a:endParaRPr>
        </a:p>
      </dgm:t>
    </dgm:pt>
    <dgm:pt modelId="{CA8A5A3E-B5A7-4D83-8EA9-6371E4E90399}">
      <dgm:prSet phldrT="[Texto]" custT="1"/>
      <dgm:spPr/>
      <dgm:t>
        <a:bodyPr/>
        <a:lstStyle/>
        <a:p>
          <a:r>
            <a:rPr lang="es-EC" sz="1050" dirty="0">
              <a:latin typeface="Arial" panose="020B0604020202020204" pitchFamily="34" charset="0"/>
              <a:cs typeface="Arial" panose="020B0604020202020204" pitchFamily="34" charset="0"/>
            </a:rPr>
            <a:t>MODULO 5: </a:t>
          </a:r>
          <a:r>
            <a:rPr lang="es-ES" sz="1050" dirty="0">
              <a:latin typeface="Arial" panose="020B0604020202020204" pitchFamily="34" charset="0"/>
              <a:cs typeface="Arial" panose="020B0604020202020204" pitchFamily="34" charset="0"/>
            </a:rPr>
            <a:t>Evaluación de Impacto Ambiental</a:t>
          </a:r>
          <a:endParaRPr lang="es-EC" sz="1050" dirty="0">
            <a:latin typeface="Arial" panose="020B0604020202020204" pitchFamily="34" charset="0"/>
            <a:cs typeface="Arial" panose="020B0604020202020204" pitchFamily="34" charset="0"/>
          </a:endParaRPr>
        </a:p>
      </dgm:t>
    </dgm:pt>
    <dgm:pt modelId="{00767F39-7049-418D-86DA-4E52561518C8}" type="parTrans" cxnId="{FCC23C15-26A9-4579-9E55-F95AC14F8C76}">
      <dgm:prSet/>
      <dgm:spPr/>
      <dgm:t>
        <a:bodyPr/>
        <a:lstStyle/>
        <a:p>
          <a:endParaRPr lang="es-EC" sz="1050">
            <a:latin typeface="Arial" panose="020B0604020202020204" pitchFamily="34" charset="0"/>
            <a:cs typeface="Arial" panose="020B0604020202020204" pitchFamily="34" charset="0"/>
          </a:endParaRPr>
        </a:p>
      </dgm:t>
    </dgm:pt>
    <dgm:pt modelId="{CE0A6DD6-84A5-4E95-9C47-A2858221945A}" type="sibTrans" cxnId="{FCC23C15-26A9-4579-9E55-F95AC14F8C76}">
      <dgm:prSet/>
      <dgm:spPr/>
      <dgm:t>
        <a:bodyPr/>
        <a:lstStyle/>
        <a:p>
          <a:endParaRPr lang="es-EC" sz="1050">
            <a:latin typeface="Arial" panose="020B0604020202020204" pitchFamily="34" charset="0"/>
            <a:cs typeface="Arial" panose="020B0604020202020204" pitchFamily="34" charset="0"/>
          </a:endParaRPr>
        </a:p>
      </dgm:t>
    </dgm:pt>
    <dgm:pt modelId="{94E695B7-1FFA-4D06-A716-3F6BDE03BCA2}">
      <dgm:prSet phldrT="[Texto]" custT="1"/>
      <dgm:spPr/>
      <dgm:t>
        <a:bodyPr/>
        <a:lstStyle/>
        <a:p>
          <a:r>
            <a:rPr lang="es-EC" sz="1050">
              <a:latin typeface="Arial" panose="020B0604020202020204" pitchFamily="34" charset="0"/>
              <a:cs typeface="Arial" panose="020B0604020202020204" pitchFamily="34" charset="0"/>
            </a:rPr>
            <a:t>MODULO 3: Competencias Genericas y especificas</a:t>
          </a:r>
        </a:p>
      </dgm:t>
    </dgm:pt>
    <dgm:pt modelId="{EB81984B-3769-4C12-8C70-31D8E4234A1C}" type="parTrans" cxnId="{ED95A7D8-FF63-4073-A2A1-F3AF1E8F8D82}">
      <dgm:prSet/>
      <dgm:spPr/>
      <dgm:t>
        <a:bodyPr/>
        <a:lstStyle/>
        <a:p>
          <a:endParaRPr lang="es-EC" sz="1050">
            <a:latin typeface="Arial" panose="020B0604020202020204" pitchFamily="34" charset="0"/>
            <a:cs typeface="Arial" panose="020B0604020202020204" pitchFamily="34" charset="0"/>
          </a:endParaRPr>
        </a:p>
      </dgm:t>
    </dgm:pt>
    <dgm:pt modelId="{E7FDCCFD-F03D-423C-8CF6-39E70D004D9D}" type="sibTrans" cxnId="{ED95A7D8-FF63-4073-A2A1-F3AF1E8F8D82}">
      <dgm:prSet/>
      <dgm:spPr/>
      <dgm:t>
        <a:bodyPr/>
        <a:lstStyle/>
        <a:p>
          <a:endParaRPr lang="es-EC" sz="1050">
            <a:latin typeface="Arial" panose="020B0604020202020204" pitchFamily="34" charset="0"/>
            <a:cs typeface="Arial" panose="020B0604020202020204" pitchFamily="34" charset="0"/>
          </a:endParaRPr>
        </a:p>
      </dgm:t>
    </dgm:pt>
    <dgm:pt modelId="{7EAD4333-897D-451B-BB92-1AFB43097FE7}">
      <dgm:prSet phldrT="[Texto]" custT="1"/>
      <dgm:spPr/>
      <dgm:t>
        <a:bodyPr/>
        <a:lstStyle/>
        <a:p>
          <a:r>
            <a:rPr lang="es-EC" sz="1050">
              <a:latin typeface="Arial" panose="020B0604020202020204" pitchFamily="34" charset="0"/>
              <a:cs typeface="Arial" panose="020B0604020202020204" pitchFamily="34" charset="0"/>
            </a:rPr>
            <a:t>MODULO 3: </a:t>
          </a:r>
          <a:r>
            <a:rPr lang="es-ES" sz="1050">
              <a:latin typeface="Arial" panose="020B0604020202020204" pitchFamily="34" charset="0"/>
              <a:cs typeface="Arial" panose="020B0604020202020204" pitchFamily="34" charset="0"/>
            </a:rPr>
            <a:t>Metodologías , buenas prácticas y herramientas para gestión de programas y proyectos (AGILE, SCRUM, EPM y PROJECT avanzado)</a:t>
          </a:r>
          <a:endParaRPr lang="es-EC" sz="1050">
            <a:latin typeface="Arial" panose="020B0604020202020204" pitchFamily="34" charset="0"/>
            <a:cs typeface="Arial" panose="020B0604020202020204" pitchFamily="34" charset="0"/>
          </a:endParaRPr>
        </a:p>
      </dgm:t>
    </dgm:pt>
    <dgm:pt modelId="{B7CFDD17-B96F-4546-8CF4-DD64FFAA1A5E}" type="parTrans" cxnId="{A143E6EA-82B4-4B73-BF47-3AC54CAFCEFE}">
      <dgm:prSet/>
      <dgm:spPr/>
      <dgm:t>
        <a:bodyPr/>
        <a:lstStyle/>
        <a:p>
          <a:endParaRPr lang="es-EC" sz="1050">
            <a:latin typeface="Arial" panose="020B0604020202020204" pitchFamily="34" charset="0"/>
            <a:cs typeface="Arial" panose="020B0604020202020204" pitchFamily="34" charset="0"/>
          </a:endParaRPr>
        </a:p>
      </dgm:t>
    </dgm:pt>
    <dgm:pt modelId="{EB44BCBD-0A4D-43CF-BB4D-75796EB7B495}" type="sibTrans" cxnId="{A143E6EA-82B4-4B73-BF47-3AC54CAFCEFE}">
      <dgm:prSet/>
      <dgm:spPr/>
      <dgm:t>
        <a:bodyPr/>
        <a:lstStyle/>
        <a:p>
          <a:endParaRPr lang="es-EC" sz="1050">
            <a:latin typeface="Arial" panose="020B0604020202020204" pitchFamily="34" charset="0"/>
            <a:cs typeface="Arial" panose="020B0604020202020204" pitchFamily="34" charset="0"/>
          </a:endParaRPr>
        </a:p>
      </dgm:t>
    </dgm:pt>
    <dgm:pt modelId="{AFAB5EBB-6AC5-4164-BFBA-555F3258F672}">
      <dgm:prSet phldrT="[Texto]" custT="1"/>
      <dgm:spPr/>
      <dgm:t>
        <a:bodyPr/>
        <a:lstStyle/>
        <a:p>
          <a:r>
            <a:rPr lang="es-EC" sz="1050">
              <a:latin typeface="Arial" panose="020B0604020202020204" pitchFamily="34" charset="0"/>
              <a:cs typeface="Arial" panose="020B0604020202020204" pitchFamily="34" charset="0"/>
            </a:rPr>
            <a:t>MODULO 4: </a:t>
          </a:r>
          <a:r>
            <a:rPr lang="es-ES" sz="1050">
              <a:latin typeface="Arial" panose="020B0604020202020204" pitchFamily="34" charset="0"/>
              <a:cs typeface="Arial" panose="020B0604020202020204" pitchFamily="34" charset="0"/>
            </a:rPr>
            <a:t>Metodologías para evaluar nivel de madurez de programas y proyectos</a:t>
          </a:r>
          <a:r>
            <a:rPr lang="es-ES" sz="1050" b="1">
              <a:latin typeface="Arial" panose="020B0604020202020204" pitchFamily="34" charset="0"/>
              <a:cs typeface="Arial" panose="020B0604020202020204" pitchFamily="34" charset="0"/>
            </a:rPr>
            <a:t> </a:t>
          </a:r>
          <a:r>
            <a:rPr lang="es-ES" sz="1050">
              <a:latin typeface="Arial" panose="020B0604020202020204" pitchFamily="34" charset="0"/>
              <a:cs typeface="Arial" panose="020B0604020202020204" pitchFamily="34" charset="0"/>
            </a:rPr>
            <a:t>(Metodología de la investigación, técnicas para evaluar el nivel de madurez de proyectos.)</a:t>
          </a:r>
          <a:endParaRPr lang="es-EC" sz="1050">
            <a:latin typeface="Arial" panose="020B0604020202020204" pitchFamily="34" charset="0"/>
            <a:cs typeface="Arial" panose="020B0604020202020204" pitchFamily="34" charset="0"/>
          </a:endParaRPr>
        </a:p>
      </dgm:t>
    </dgm:pt>
    <dgm:pt modelId="{4BE158A9-BFC2-4719-9984-56DF4C6F67A4}" type="parTrans" cxnId="{13D15DAD-C071-4145-BD11-326EBC016423}">
      <dgm:prSet/>
      <dgm:spPr/>
      <dgm:t>
        <a:bodyPr/>
        <a:lstStyle/>
        <a:p>
          <a:endParaRPr lang="es-EC" sz="1050">
            <a:latin typeface="Arial" panose="020B0604020202020204" pitchFamily="34" charset="0"/>
            <a:cs typeface="Arial" panose="020B0604020202020204" pitchFamily="34" charset="0"/>
          </a:endParaRPr>
        </a:p>
      </dgm:t>
    </dgm:pt>
    <dgm:pt modelId="{935F49E5-9840-45DB-8885-DA9AD4A269D6}" type="sibTrans" cxnId="{13D15DAD-C071-4145-BD11-326EBC016423}">
      <dgm:prSet/>
      <dgm:spPr/>
      <dgm:t>
        <a:bodyPr/>
        <a:lstStyle/>
        <a:p>
          <a:endParaRPr lang="es-EC" sz="1050">
            <a:latin typeface="Arial" panose="020B0604020202020204" pitchFamily="34" charset="0"/>
            <a:cs typeface="Arial" panose="020B0604020202020204" pitchFamily="34" charset="0"/>
          </a:endParaRPr>
        </a:p>
      </dgm:t>
    </dgm:pt>
    <dgm:pt modelId="{2B103F2B-DA66-4ABD-9EF7-2C8D07DA2097}">
      <dgm:prSet phldrT="[Texto]" custT="1"/>
      <dgm:spPr/>
      <dgm:t>
        <a:bodyPr/>
        <a:lstStyle/>
        <a:p>
          <a:r>
            <a:rPr lang="es-EC" sz="1050" dirty="0">
              <a:latin typeface="Arial" panose="020B0604020202020204" pitchFamily="34" charset="0"/>
              <a:cs typeface="Arial" panose="020B0604020202020204" pitchFamily="34" charset="0"/>
            </a:rPr>
            <a:t>MODULO 5: </a:t>
          </a:r>
          <a:r>
            <a:rPr lang="es-ES" sz="1050" i="1" dirty="0" err="1">
              <a:latin typeface="Arial" panose="020B0604020202020204" pitchFamily="34" charset="0"/>
              <a:cs typeface="Arial" panose="020B0604020202020204" pitchFamily="34" charset="0"/>
            </a:rPr>
            <a:t>Balanced</a:t>
          </a:r>
          <a:r>
            <a:rPr lang="es-ES" sz="1050" i="1" dirty="0">
              <a:latin typeface="Arial" panose="020B0604020202020204" pitchFamily="34" charset="0"/>
              <a:cs typeface="Arial" panose="020B0604020202020204" pitchFamily="34" charset="0"/>
            </a:rPr>
            <a:t> </a:t>
          </a:r>
          <a:r>
            <a:rPr lang="es-ES" sz="1050" i="1" dirty="0" err="1">
              <a:latin typeface="Arial" panose="020B0604020202020204" pitchFamily="34" charset="0"/>
              <a:cs typeface="Arial" panose="020B0604020202020204" pitchFamily="34" charset="0"/>
            </a:rPr>
            <a:t>Scorecard</a:t>
          </a:r>
          <a:r>
            <a:rPr lang="es-ES" sz="1050" i="1" dirty="0">
              <a:latin typeface="Arial" panose="020B0604020202020204" pitchFamily="34" charset="0"/>
              <a:cs typeface="Arial" panose="020B0604020202020204" pitchFamily="34" charset="0"/>
            </a:rPr>
            <a:t> de Proyectos.</a:t>
          </a:r>
          <a:endParaRPr lang="es-EC" sz="1050" dirty="0">
            <a:latin typeface="Arial" panose="020B0604020202020204" pitchFamily="34" charset="0"/>
            <a:cs typeface="Arial" panose="020B0604020202020204" pitchFamily="34" charset="0"/>
          </a:endParaRPr>
        </a:p>
      </dgm:t>
    </dgm:pt>
    <dgm:pt modelId="{79A29CE6-D1D1-48BE-8240-767FF2D6FE0D}" type="parTrans" cxnId="{A49DA1CD-D60E-4C1F-A910-E3438F718294}">
      <dgm:prSet/>
      <dgm:spPr/>
      <dgm:t>
        <a:bodyPr/>
        <a:lstStyle/>
        <a:p>
          <a:endParaRPr lang="es-EC" sz="1050">
            <a:latin typeface="Arial" panose="020B0604020202020204" pitchFamily="34" charset="0"/>
            <a:cs typeface="Arial" panose="020B0604020202020204" pitchFamily="34" charset="0"/>
          </a:endParaRPr>
        </a:p>
      </dgm:t>
    </dgm:pt>
    <dgm:pt modelId="{730FC91A-702C-4500-B07F-1E731CCA6907}" type="sibTrans" cxnId="{A49DA1CD-D60E-4C1F-A910-E3438F718294}">
      <dgm:prSet/>
      <dgm:spPr/>
      <dgm:t>
        <a:bodyPr/>
        <a:lstStyle/>
        <a:p>
          <a:endParaRPr lang="es-EC" sz="1050">
            <a:latin typeface="Arial" panose="020B0604020202020204" pitchFamily="34" charset="0"/>
            <a:cs typeface="Arial" panose="020B0604020202020204" pitchFamily="34" charset="0"/>
          </a:endParaRPr>
        </a:p>
      </dgm:t>
    </dgm:pt>
    <dgm:pt modelId="{F0B0DEF0-B159-4AAF-BBA2-4BDB1C022EB6}">
      <dgm:prSet phldrT="[Texto]" custT="1"/>
      <dgm:spPr/>
      <dgm:t>
        <a:bodyPr/>
        <a:lstStyle/>
        <a:p>
          <a:r>
            <a:rPr lang="es-EC" sz="1050">
              <a:latin typeface="Arial" panose="020B0604020202020204" pitchFamily="34" charset="0"/>
              <a:cs typeface="Arial" panose="020B0604020202020204" pitchFamily="34" charset="0"/>
            </a:rPr>
            <a:t>MODULO  6:</a:t>
          </a:r>
          <a:r>
            <a:rPr lang="es-ES" sz="1050" i="1">
              <a:latin typeface="Arial" panose="020B0604020202020204" pitchFamily="34" charset="0"/>
              <a:cs typeface="Arial" panose="020B0604020202020204" pitchFamily="34" charset="0"/>
            </a:rPr>
            <a:t>Evaluación expost</a:t>
          </a:r>
          <a:endParaRPr lang="es-EC" sz="1050">
            <a:latin typeface="Arial" panose="020B0604020202020204" pitchFamily="34" charset="0"/>
            <a:cs typeface="Arial" panose="020B0604020202020204" pitchFamily="34" charset="0"/>
          </a:endParaRPr>
        </a:p>
      </dgm:t>
    </dgm:pt>
    <dgm:pt modelId="{837487C5-7822-4053-A750-79C5C19309AC}" type="parTrans" cxnId="{DDE75C4F-C7A6-4B09-A661-095C25FE23D2}">
      <dgm:prSet/>
      <dgm:spPr/>
      <dgm:t>
        <a:bodyPr/>
        <a:lstStyle/>
        <a:p>
          <a:endParaRPr lang="es-EC" sz="1050">
            <a:latin typeface="Arial" panose="020B0604020202020204" pitchFamily="34" charset="0"/>
            <a:cs typeface="Arial" panose="020B0604020202020204" pitchFamily="34" charset="0"/>
          </a:endParaRPr>
        </a:p>
      </dgm:t>
    </dgm:pt>
    <dgm:pt modelId="{D4653994-AF27-47FD-AFDF-3E051368EE19}" type="sibTrans" cxnId="{DDE75C4F-C7A6-4B09-A661-095C25FE23D2}">
      <dgm:prSet/>
      <dgm:spPr/>
      <dgm:t>
        <a:bodyPr/>
        <a:lstStyle/>
        <a:p>
          <a:endParaRPr lang="es-EC" sz="1050">
            <a:latin typeface="Arial" panose="020B0604020202020204" pitchFamily="34" charset="0"/>
            <a:cs typeface="Arial" panose="020B0604020202020204" pitchFamily="34" charset="0"/>
          </a:endParaRPr>
        </a:p>
      </dgm:t>
    </dgm:pt>
    <dgm:pt modelId="{9062258B-A5EC-4B50-86C7-3B2F4638FEAB}">
      <dgm:prSet phldrT="[Texto]" custT="1"/>
      <dgm:spPr/>
      <dgm:t>
        <a:bodyPr/>
        <a:lstStyle/>
        <a:p>
          <a:endParaRPr lang="es-EC" sz="1050">
            <a:latin typeface="Arial" panose="020B0604020202020204" pitchFamily="34" charset="0"/>
            <a:cs typeface="Arial" panose="020B0604020202020204" pitchFamily="34" charset="0"/>
          </a:endParaRPr>
        </a:p>
      </dgm:t>
    </dgm:pt>
    <dgm:pt modelId="{83F6F9BD-7AD9-4983-BD91-B99696E07966}" type="parTrans" cxnId="{82DC5682-C706-4FFA-92AB-E1ECB3747A14}">
      <dgm:prSet/>
      <dgm:spPr/>
      <dgm:t>
        <a:bodyPr/>
        <a:lstStyle/>
        <a:p>
          <a:endParaRPr lang="es-EC" sz="1050">
            <a:latin typeface="Arial" panose="020B0604020202020204" pitchFamily="34" charset="0"/>
            <a:cs typeface="Arial" panose="020B0604020202020204" pitchFamily="34" charset="0"/>
          </a:endParaRPr>
        </a:p>
      </dgm:t>
    </dgm:pt>
    <dgm:pt modelId="{46F72354-5569-47CD-938B-8A35E9F12C6C}" type="sibTrans" cxnId="{82DC5682-C706-4FFA-92AB-E1ECB3747A14}">
      <dgm:prSet/>
      <dgm:spPr/>
      <dgm:t>
        <a:bodyPr/>
        <a:lstStyle/>
        <a:p>
          <a:endParaRPr lang="es-EC" sz="1050">
            <a:latin typeface="Arial" panose="020B0604020202020204" pitchFamily="34" charset="0"/>
            <a:cs typeface="Arial" panose="020B0604020202020204" pitchFamily="34" charset="0"/>
          </a:endParaRPr>
        </a:p>
      </dgm:t>
    </dgm:pt>
    <dgm:pt modelId="{F10463C1-0755-4E67-8CDB-B2A1FBE4256D}" type="pres">
      <dgm:prSet presAssocID="{AFC40C44-A3BF-4E1B-A968-AB034DED2C10}" presName="linearFlow" presStyleCnt="0">
        <dgm:presLayoutVars>
          <dgm:dir/>
          <dgm:animLvl val="lvl"/>
          <dgm:resizeHandles val="exact"/>
        </dgm:presLayoutVars>
      </dgm:prSet>
      <dgm:spPr/>
      <dgm:t>
        <a:bodyPr/>
        <a:lstStyle/>
        <a:p>
          <a:endParaRPr lang="es-EC"/>
        </a:p>
      </dgm:t>
    </dgm:pt>
    <dgm:pt modelId="{DF18EFED-328B-4FE3-A4C1-E1BDFC62A485}" type="pres">
      <dgm:prSet presAssocID="{6C5B60A1-CE03-4BED-9FFB-3A59DF73574F}" presName="composite" presStyleCnt="0"/>
      <dgm:spPr/>
      <dgm:t>
        <a:bodyPr/>
        <a:lstStyle/>
        <a:p>
          <a:endParaRPr lang="es-EC"/>
        </a:p>
      </dgm:t>
    </dgm:pt>
    <dgm:pt modelId="{0E86C4E2-77EE-4689-8F51-B95D48EFB6CF}" type="pres">
      <dgm:prSet presAssocID="{6C5B60A1-CE03-4BED-9FFB-3A59DF73574F}" presName="parentText" presStyleLbl="alignNode1" presStyleIdx="0" presStyleCnt="5">
        <dgm:presLayoutVars>
          <dgm:chMax val="1"/>
          <dgm:bulletEnabled val="1"/>
        </dgm:presLayoutVars>
      </dgm:prSet>
      <dgm:spPr/>
      <dgm:t>
        <a:bodyPr/>
        <a:lstStyle/>
        <a:p>
          <a:endParaRPr lang="es-EC"/>
        </a:p>
      </dgm:t>
    </dgm:pt>
    <dgm:pt modelId="{EA3F006C-C7B9-4061-B597-55E50B4C11A0}" type="pres">
      <dgm:prSet presAssocID="{6C5B60A1-CE03-4BED-9FFB-3A59DF73574F}" presName="descendantText" presStyleLbl="alignAcc1" presStyleIdx="0" presStyleCnt="5">
        <dgm:presLayoutVars>
          <dgm:bulletEnabled val="1"/>
        </dgm:presLayoutVars>
      </dgm:prSet>
      <dgm:spPr/>
      <dgm:t>
        <a:bodyPr/>
        <a:lstStyle/>
        <a:p>
          <a:endParaRPr lang="es-EC"/>
        </a:p>
      </dgm:t>
    </dgm:pt>
    <dgm:pt modelId="{19CCDBC2-928D-4C6B-A70D-A3ED0A28BFEA}" type="pres">
      <dgm:prSet presAssocID="{96690268-62E0-4962-ACB2-962D32235D18}" presName="sp" presStyleCnt="0"/>
      <dgm:spPr/>
      <dgm:t>
        <a:bodyPr/>
        <a:lstStyle/>
        <a:p>
          <a:endParaRPr lang="es-EC"/>
        </a:p>
      </dgm:t>
    </dgm:pt>
    <dgm:pt modelId="{B4E375B9-9125-447F-9D0A-56827A81112B}" type="pres">
      <dgm:prSet presAssocID="{0432BFD4-C26B-44E3-9452-BEE449FB5618}" presName="composite" presStyleCnt="0"/>
      <dgm:spPr/>
      <dgm:t>
        <a:bodyPr/>
        <a:lstStyle/>
        <a:p>
          <a:endParaRPr lang="es-EC"/>
        </a:p>
      </dgm:t>
    </dgm:pt>
    <dgm:pt modelId="{B81F8A83-0929-41AE-809F-4CBDE08526F0}" type="pres">
      <dgm:prSet presAssocID="{0432BFD4-C26B-44E3-9452-BEE449FB5618}" presName="parentText" presStyleLbl="alignNode1" presStyleIdx="1" presStyleCnt="5">
        <dgm:presLayoutVars>
          <dgm:chMax val="1"/>
          <dgm:bulletEnabled val="1"/>
        </dgm:presLayoutVars>
      </dgm:prSet>
      <dgm:spPr/>
      <dgm:t>
        <a:bodyPr/>
        <a:lstStyle/>
        <a:p>
          <a:endParaRPr lang="es-EC"/>
        </a:p>
      </dgm:t>
    </dgm:pt>
    <dgm:pt modelId="{3635C8EF-264A-44AE-8328-4716813F3951}" type="pres">
      <dgm:prSet presAssocID="{0432BFD4-C26B-44E3-9452-BEE449FB5618}" presName="descendantText" presStyleLbl="alignAcc1" presStyleIdx="1" presStyleCnt="5" custScaleY="119305">
        <dgm:presLayoutVars>
          <dgm:bulletEnabled val="1"/>
        </dgm:presLayoutVars>
      </dgm:prSet>
      <dgm:spPr/>
      <dgm:t>
        <a:bodyPr/>
        <a:lstStyle/>
        <a:p>
          <a:endParaRPr lang="es-EC"/>
        </a:p>
      </dgm:t>
    </dgm:pt>
    <dgm:pt modelId="{5BBC3CAC-6146-4A4E-970D-77B30E130B62}" type="pres">
      <dgm:prSet presAssocID="{11B69E22-BC0E-4022-BD6C-BC40D3E4F79B}" presName="sp" presStyleCnt="0"/>
      <dgm:spPr/>
      <dgm:t>
        <a:bodyPr/>
        <a:lstStyle/>
        <a:p>
          <a:endParaRPr lang="es-EC"/>
        </a:p>
      </dgm:t>
    </dgm:pt>
    <dgm:pt modelId="{FE74E9C7-8786-47F8-A653-74C368E6CFF3}" type="pres">
      <dgm:prSet presAssocID="{FB7BC162-ECA2-48B7-9182-61296A0B5E99}" presName="composite" presStyleCnt="0"/>
      <dgm:spPr/>
      <dgm:t>
        <a:bodyPr/>
        <a:lstStyle/>
        <a:p>
          <a:endParaRPr lang="es-EC"/>
        </a:p>
      </dgm:t>
    </dgm:pt>
    <dgm:pt modelId="{59861F2A-C8BA-49D3-A14C-830429184454}" type="pres">
      <dgm:prSet presAssocID="{FB7BC162-ECA2-48B7-9182-61296A0B5E99}" presName="parentText" presStyleLbl="alignNode1" presStyleIdx="2" presStyleCnt="5">
        <dgm:presLayoutVars>
          <dgm:chMax val="1"/>
          <dgm:bulletEnabled val="1"/>
        </dgm:presLayoutVars>
      </dgm:prSet>
      <dgm:spPr/>
      <dgm:t>
        <a:bodyPr/>
        <a:lstStyle/>
        <a:p>
          <a:endParaRPr lang="es-EC"/>
        </a:p>
      </dgm:t>
    </dgm:pt>
    <dgm:pt modelId="{B5FFCE37-D1F8-4B9E-9E73-37B78442AEC1}" type="pres">
      <dgm:prSet presAssocID="{FB7BC162-ECA2-48B7-9182-61296A0B5E99}" presName="descendantText" presStyleLbl="alignAcc1" presStyleIdx="2" presStyleCnt="5">
        <dgm:presLayoutVars>
          <dgm:bulletEnabled val="1"/>
        </dgm:presLayoutVars>
      </dgm:prSet>
      <dgm:spPr/>
      <dgm:t>
        <a:bodyPr/>
        <a:lstStyle/>
        <a:p>
          <a:endParaRPr lang="es-EC"/>
        </a:p>
      </dgm:t>
    </dgm:pt>
    <dgm:pt modelId="{D5BA2D44-84BA-44E0-A654-7697ED16B709}" type="pres">
      <dgm:prSet presAssocID="{21EA2C60-8731-4824-9EE1-C25C8DCCCC34}" presName="sp" presStyleCnt="0"/>
      <dgm:spPr/>
      <dgm:t>
        <a:bodyPr/>
        <a:lstStyle/>
        <a:p>
          <a:endParaRPr lang="es-EC"/>
        </a:p>
      </dgm:t>
    </dgm:pt>
    <dgm:pt modelId="{AA1DF3BB-A034-4B55-A51C-5715EB642F4D}" type="pres">
      <dgm:prSet presAssocID="{FAE71AF5-BC2D-4ED6-924F-14A83615CA27}" presName="composite" presStyleCnt="0"/>
      <dgm:spPr/>
      <dgm:t>
        <a:bodyPr/>
        <a:lstStyle/>
        <a:p>
          <a:endParaRPr lang="es-EC"/>
        </a:p>
      </dgm:t>
    </dgm:pt>
    <dgm:pt modelId="{2E50316C-FE24-4C87-BB82-0DE7BCC4C5B1}" type="pres">
      <dgm:prSet presAssocID="{FAE71AF5-BC2D-4ED6-924F-14A83615CA27}" presName="parentText" presStyleLbl="alignNode1" presStyleIdx="3" presStyleCnt="5">
        <dgm:presLayoutVars>
          <dgm:chMax val="1"/>
          <dgm:bulletEnabled val="1"/>
        </dgm:presLayoutVars>
      </dgm:prSet>
      <dgm:spPr/>
      <dgm:t>
        <a:bodyPr/>
        <a:lstStyle/>
        <a:p>
          <a:endParaRPr lang="es-EC"/>
        </a:p>
      </dgm:t>
    </dgm:pt>
    <dgm:pt modelId="{4ED57D14-C820-4213-B4B8-BAB4903E03A2}" type="pres">
      <dgm:prSet presAssocID="{FAE71AF5-BC2D-4ED6-924F-14A83615CA27}" presName="descendantText" presStyleLbl="alignAcc1" presStyleIdx="3" presStyleCnt="5">
        <dgm:presLayoutVars>
          <dgm:bulletEnabled val="1"/>
        </dgm:presLayoutVars>
      </dgm:prSet>
      <dgm:spPr/>
      <dgm:t>
        <a:bodyPr/>
        <a:lstStyle/>
        <a:p>
          <a:endParaRPr lang="es-EC"/>
        </a:p>
      </dgm:t>
    </dgm:pt>
    <dgm:pt modelId="{AAADEC29-0740-43AA-AD54-36F742F747E6}" type="pres">
      <dgm:prSet presAssocID="{C3540A96-C572-4A27-97E0-446222C1B9BE}" presName="sp" presStyleCnt="0"/>
      <dgm:spPr/>
      <dgm:t>
        <a:bodyPr/>
        <a:lstStyle/>
        <a:p>
          <a:endParaRPr lang="es-EC"/>
        </a:p>
      </dgm:t>
    </dgm:pt>
    <dgm:pt modelId="{19E6E229-FA43-48DB-8B4B-102A2ED27224}" type="pres">
      <dgm:prSet presAssocID="{676209DF-088B-4385-8E25-8657D51C36C9}" presName="composite" presStyleCnt="0"/>
      <dgm:spPr/>
      <dgm:t>
        <a:bodyPr/>
        <a:lstStyle/>
        <a:p>
          <a:endParaRPr lang="es-EC"/>
        </a:p>
      </dgm:t>
    </dgm:pt>
    <dgm:pt modelId="{BE80FFD6-561F-4D05-A988-3101A61B1BE3}" type="pres">
      <dgm:prSet presAssocID="{676209DF-088B-4385-8E25-8657D51C36C9}" presName="parentText" presStyleLbl="alignNode1" presStyleIdx="4" presStyleCnt="5">
        <dgm:presLayoutVars>
          <dgm:chMax val="1"/>
          <dgm:bulletEnabled val="1"/>
        </dgm:presLayoutVars>
      </dgm:prSet>
      <dgm:spPr/>
      <dgm:t>
        <a:bodyPr/>
        <a:lstStyle/>
        <a:p>
          <a:endParaRPr lang="es-EC"/>
        </a:p>
      </dgm:t>
    </dgm:pt>
    <dgm:pt modelId="{3CA78A95-4A63-4D60-9170-5A979DF9F867}" type="pres">
      <dgm:prSet presAssocID="{676209DF-088B-4385-8E25-8657D51C36C9}" presName="descendantText" presStyleLbl="alignAcc1" presStyleIdx="4" presStyleCnt="5" custScaleY="171883">
        <dgm:presLayoutVars>
          <dgm:bulletEnabled val="1"/>
        </dgm:presLayoutVars>
      </dgm:prSet>
      <dgm:spPr/>
      <dgm:t>
        <a:bodyPr/>
        <a:lstStyle/>
        <a:p>
          <a:endParaRPr lang="es-EC"/>
        </a:p>
      </dgm:t>
    </dgm:pt>
  </dgm:ptLst>
  <dgm:cxnLst>
    <dgm:cxn modelId="{789D6B29-D574-4B74-9F65-6B70091B1114}" type="presOf" srcId="{AFC40C44-A3BF-4E1B-A968-AB034DED2C10}" destId="{F10463C1-0755-4E67-8CDB-B2A1FBE4256D}" srcOrd="0" destOrd="0" presId="urn:microsoft.com/office/officeart/2005/8/layout/chevron2"/>
    <dgm:cxn modelId="{3C3A3EC6-08C9-4EAA-B259-F880CFED049A}" srcId="{FB7BC162-ECA2-48B7-9182-61296A0B5E99}" destId="{DC59F8B8-4A8B-4290-B14D-2FDB04BAC334}" srcOrd="1" destOrd="0" parTransId="{A215134A-DFDC-41D9-8B38-9A1445C1AAF2}" sibTransId="{3F6912C8-6254-46C0-B770-937DE99310D8}"/>
    <dgm:cxn modelId="{6693A7E2-E196-4595-A70F-AE159077AA49}" type="presOf" srcId="{C7B19F32-9D09-4A7B-AB6C-BA38E899A144}" destId="{3635C8EF-264A-44AE-8328-4716813F3951}" srcOrd="0" destOrd="0" presId="urn:microsoft.com/office/officeart/2005/8/layout/chevron2"/>
    <dgm:cxn modelId="{361B9304-BEE5-46D6-979A-0CB9E710FDE6}" type="presOf" srcId="{9062258B-A5EC-4B50-86C7-3B2F4638FEAB}" destId="{3CA78A95-4A63-4D60-9170-5A979DF9F867}" srcOrd="0" destOrd="7" presId="urn:microsoft.com/office/officeart/2005/8/layout/chevron2"/>
    <dgm:cxn modelId="{E2F9EEB8-9F72-4BAD-9BEF-0AD2891E572D}" type="presOf" srcId="{E1E7FE80-8EB8-4524-9192-44DE51F7C788}" destId="{3635C8EF-264A-44AE-8328-4716813F3951}" srcOrd="0" destOrd="5" presId="urn:microsoft.com/office/officeart/2005/8/layout/chevron2"/>
    <dgm:cxn modelId="{0C7D1940-DB3F-4595-A49B-3C05889249E5}" type="presOf" srcId="{FB7BC162-ECA2-48B7-9182-61296A0B5E99}" destId="{59861F2A-C8BA-49D3-A14C-830429184454}" srcOrd="0" destOrd="0" presId="urn:microsoft.com/office/officeart/2005/8/layout/chevron2"/>
    <dgm:cxn modelId="{A5BBAA44-062C-4F23-BD7A-FF729B6791A1}" type="presOf" srcId="{F0B0DEF0-B159-4AAF-BBA2-4BDB1C022EB6}" destId="{3CA78A95-4A63-4D60-9170-5A979DF9F867}" srcOrd="0" destOrd="5" presId="urn:microsoft.com/office/officeart/2005/8/layout/chevron2"/>
    <dgm:cxn modelId="{EF73D666-A4C9-4BEB-B7E4-B846D45F8A02}" srcId="{FB7BC162-ECA2-48B7-9182-61296A0B5E99}" destId="{ED63ED8B-BECF-4160-AED1-C7EDBC7C8331}" srcOrd="2" destOrd="0" parTransId="{E7A32F0C-6B8F-4F1E-9858-1408CD8CAA7E}" sibTransId="{94B196FC-D08D-45D9-BC85-77F4C8DF5E2F}"/>
    <dgm:cxn modelId="{12389F10-ECD8-41D2-97A0-D12A1F11887F}" type="presOf" srcId="{0432BFD4-C26B-44E3-9452-BEE449FB5618}" destId="{B81F8A83-0929-41AE-809F-4CBDE08526F0}" srcOrd="0" destOrd="0" presId="urn:microsoft.com/office/officeart/2005/8/layout/chevron2"/>
    <dgm:cxn modelId="{B0551FFA-4578-4302-962F-83D7B9C0D38A}" type="presOf" srcId="{CDACBBBC-33A8-4963-A3D2-E487C2468D7E}" destId="{3CA78A95-4A63-4D60-9170-5A979DF9F867}" srcOrd="0" destOrd="0" presId="urn:microsoft.com/office/officeart/2005/8/layout/chevron2"/>
    <dgm:cxn modelId="{63E576C8-A80D-4E82-A27C-D8CADC9AEC20}" srcId="{FAE71AF5-BC2D-4ED6-924F-14A83615CA27}" destId="{F3AD5E24-9D4E-43A5-BB86-11098A2D8C2B}" srcOrd="1" destOrd="0" parTransId="{43ED2A4D-ABD8-493F-B0F0-3C5DFF0E7A7A}" sibTransId="{454E161C-0818-4893-B783-E76C5F42BEE5}"/>
    <dgm:cxn modelId="{9A83B6BE-A19A-40F7-9A89-AB7620246120}" srcId="{0432BFD4-C26B-44E3-9452-BEE449FB5618}" destId="{4484359A-60E9-4C7E-9C80-4F082AFDCD89}" srcOrd="3" destOrd="0" parTransId="{D4242591-517E-4C56-A808-2CBE43110B78}" sibTransId="{DEE70F5A-7EAA-411E-9FC7-44D30372A8DE}"/>
    <dgm:cxn modelId="{A143E6EA-82B4-4B73-BF47-3AC54CAFCEFE}" srcId="{676209DF-088B-4385-8E25-8657D51C36C9}" destId="{7EAD4333-897D-451B-BB92-1AFB43097FE7}" srcOrd="2" destOrd="0" parTransId="{B7CFDD17-B96F-4546-8CF4-DD64FFAA1A5E}" sibTransId="{EB44BCBD-0A4D-43CF-BB4D-75796EB7B495}"/>
    <dgm:cxn modelId="{B2A776A9-CB55-4326-A247-35348165A3D7}" srcId="{6C5B60A1-CE03-4BED-9FFB-3A59DF73574F}" destId="{AEE8CB35-3E13-4480-AC6B-79595F96D29B}" srcOrd="3" destOrd="0" parTransId="{997503FD-75E1-4C3A-B86C-3DF5FFFB3291}" sibTransId="{B3F58E10-38CA-4789-B0EC-8E3934EF0600}"/>
    <dgm:cxn modelId="{AA6F807C-11C9-465B-8046-81A48907034F}" type="presOf" srcId="{DD9F13CC-819B-410D-9DFC-75D98262C89C}" destId="{EA3F006C-C7B9-4061-B597-55E50B4C11A0}" srcOrd="0" destOrd="2" presId="urn:microsoft.com/office/officeart/2005/8/layout/chevron2"/>
    <dgm:cxn modelId="{60AB47C1-71CA-4DD8-A529-B9545C495EE2}" srcId="{AFC40C44-A3BF-4E1B-A968-AB034DED2C10}" destId="{FAE71AF5-BC2D-4ED6-924F-14A83615CA27}" srcOrd="3" destOrd="0" parTransId="{EABB8126-C6A3-4F52-A5D3-3B41CD0234D1}" sibTransId="{C3540A96-C572-4A27-97E0-446222C1B9BE}"/>
    <dgm:cxn modelId="{A291C772-A72F-4900-9608-E92B57C02E81}" type="presOf" srcId="{5B05552A-FEE8-4F78-90E9-8BAC7354B39D}" destId="{3CA78A95-4A63-4D60-9170-5A979DF9F867}" srcOrd="0" destOrd="6" presId="urn:microsoft.com/office/officeart/2005/8/layout/chevron2"/>
    <dgm:cxn modelId="{141A2A63-06C2-4DFD-A4A5-6C56C25B2193}" srcId="{FB7BC162-ECA2-48B7-9182-61296A0B5E99}" destId="{077FC266-D4B0-4A74-9BC3-F433098966D2}" srcOrd="0" destOrd="0" parTransId="{9BB182BA-AA8F-4963-B369-E03E30F45C3F}" sibTransId="{F6662D46-3FE1-4DCE-ACAD-7552F1169F0F}"/>
    <dgm:cxn modelId="{C7DC500F-3E29-4CF1-928C-0F184C356164}" type="presOf" srcId="{AFAB5EBB-6AC5-4164-BFBA-555F3258F672}" destId="{3CA78A95-4A63-4D60-9170-5A979DF9F867}" srcOrd="0" destOrd="3" presId="urn:microsoft.com/office/officeart/2005/8/layout/chevron2"/>
    <dgm:cxn modelId="{B93D739C-59D3-43CE-A6BF-F838778A9690}" srcId="{FAE71AF5-BC2D-4ED6-924F-14A83615CA27}" destId="{54B1536E-21D1-4549-9786-BA6407C58D75}" srcOrd="0" destOrd="0" parTransId="{F179CC6F-D170-492D-B4E9-BF0505E7D32A}" sibTransId="{DC7031AB-A0B2-4A41-85B7-04859CD4CCC9}"/>
    <dgm:cxn modelId="{4D737A5E-139A-4D46-9413-748CDE8557FF}" type="presOf" srcId="{AEE8CB35-3E13-4480-AC6B-79595F96D29B}" destId="{EA3F006C-C7B9-4061-B597-55E50B4C11A0}" srcOrd="0" destOrd="3" presId="urn:microsoft.com/office/officeart/2005/8/layout/chevron2"/>
    <dgm:cxn modelId="{82DC5682-C706-4FFA-92AB-E1ECB3747A14}" srcId="{676209DF-088B-4385-8E25-8657D51C36C9}" destId="{9062258B-A5EC-4B50-86C7-3B2F4638FEAB}" srcOrd="7" destOrd="0" parTransId="{83F6F9BD-7AD9-4983-BD91-B99696E07966}" sibTransId="{46F72354-5569-47CD-938B-8A35E9F12C6C}"/>
    <dgm:cxn modelId="{2BDA87BD-9EE2-4305-A1EC-87A4BC96CE5E}" type="presOf" srcId="{7C41EBA9-851F-4F42-AABA-FE5D06EEBCDA}" destId="{3CA78A95-4A63-4D60-9170-5A979DF9F867}" srcOrd="0" destOrd="1" presId="urn:microsoft.com/office/officeart/2005/8/layout/chevron2"/>
    <dgm:cxn modelId="{47D1BD9C-077C-470B-A4CD-ACDCBA95DD55}" srcId="{6C5B60A1-CE03-4BED-9FFB-3A59DF73574F}" destId="{07B9FE27-E441-4697-A0B2-9EBA9AC355C1}" srcOrd="0" destOrd="0" parTransId="{54C25B08-24FE-4C8F-8FCD-5FFD87AC5795}" sibTransId="{9D2E0C92-1210-4A7D-A138-7A5086833E43}"/>
    <dgm:cxn modelId="{ED95A7D8-FF63-4073-A2A1-F3AF1E8F8D82}" srcId="{FAE71AF5-BC2D-4ED6-924F-14A83615CA27}" destId="{94E695B7-1FFA-4D06-A716-3F6BDE03BCA2}" srcOrd="2" destOrd="0" parTransId="{EB81984B-3769-4C12-8C70-31D8E4234A1C}" sibTransId="{E7FDCCFD-F03D-423C-8CF6-39E70D004D9D}"/>
    <dgm:cxn modelId="{374F7965-8B37-4D6D-8F6E-8B26C56670C8}" srcId="{6C5B60A1-CE03-4BED-9FFB-3A59DF73574F}" destId="{1EF02D4B-6D90-4A41-803D-8F293A2F3315}" srcOrd="1" destOrd="0" parTransId="{4BAE2D0D-7A07-41DC-986C-23850D3DD032}" sibTransId="{3D92DAC2-77C8-412A-9B3D-E2464A60550D}"/>
    <dgm:cxn modelId="{18ACD52A-93EB-41DE-8106-62A0096C4B36}" type="presOf" srcId="{DC59F8B8-4A8B-4290-B14D-2FDB04BAC334}" destId="{B5FFCE37-D1F8-4B9E-9E73-37B78442AEC1}" srcOrd="0" destOrd="1" presId="urn:microsoft.com/office/officeart/2005/8/layout/chevron2"/>
    <dgm:cxn modelId="{13D15DAD-C071-4145-BD11-326EBC016423}" srcId="{676209DF-088B-4385-8E25-8657D51C36C9}" destId="{AFAB5EBB-6AC5-4164-BFBA-555F3258F672}" srcOrd="3" destOrd="0" parTransId="{4BE158A9-BFC2-4719-9984-56DF4C6F67A4}" sibTransId="{935F49E5-9840-45DB-8885-DA9AD4A269D6}"/>
    <dgm:cxn modelId="{19809613-4915-4739-AF8B-4DEDFF7A1126}" type="presOf" srcId="{7EAD4333-897D-451B-BB92-1AFB43097FE7}" destId="{3CA78A95-4A63-4D60-9170-5A979DF9F867}" srcOrd="0" destOrd="2" presId="urn:microsoft.com/office/officeart/2005/8/layout/chevron2"/>
    <dgm:cxn modelId="{64287003-4B14-4FB7-8B0F-24A6B8AF98A6}" srcId="{676209DF-088B-4385-8E25-8657D51C36C9}" destId="{CDACBBBC-33A8-4963-A3D2-E487C2468D7E}" srcOrd="0" destOrd="0" parTransId="{F9130711-A9B7-46D9-9551-F5968C4E8EEB}" sibTransId="{E2FC8B92-4A5C-4F3C-A2E0-40F7EBA69548}"/>
    <dgm:cxn modelId="{3BDEFFF9-1BFC-4A4D-B1B5-40B5E534D269}" type="presOf" srcId="{4484359A-60E9-4C7E-9C80-4F082AFDCD89}" destId="{3635C8EF-264A-44AE-8328-4716813F3951}" srcOrd="0" destOrd="3" presId="urn:microsoft.com/office/officeart/2005/8/layout/chevron2"/>
    <dgm:cxn modelId="{14A77874-EBC6-450F-A1E5-87610195CE5D}" srcId="{0432BFD4-C26B-44E3-9452-BEE449FB5618}" destId="{FAFEF05F-6437-4275-A03E-D542F7321F71}" srcOrd="2" destOrd="0" parTransId="{E45EFEBB-48CA-4F53-850B-436633A67D8C}" sibTransId="{CFFC5A1B-DFE2-42CF-86AB-7B4876867FEE}"/>
    <dgm:cxn modelId="{B7CEB8D4-7C01-4303-AF69-766640397B08}" type="presOf" srcId="{74EF7A2A-52D4-4C49-9BAB-85912B14ECDE}" destId="{3635C8EF-264A-44AE-8328-4716813F3951}" srcOrd="0" destOrd="1" presId="urn:microsoft.com/office/officeart/2005/8/layout/chevron2"/>
    <dgm:cxn modelId="{1E53D8E5-AA09-4F32-8019-5D11705F5388}" type="presOf" srcId="{FAFEF05F-6437-4275-A03E-D542F7321F71}" destId="{3635C8EF-264A-44AE-8328-4716813F3951}" srcOrd="0" destOrd="2" presId="urn:microsoft.com/office/officeart/2005/8/layout/chevron2"/>
    <dgm:cxn modelId="{DF3E75C6-43F7-44D4-8BEA-976F5CBCCDFC}" srcId="{AFC40C44-A3BF-4E1B-A968-AB034DED2C10}" destId="{676209DF-088B-4385-8E25-8657D51C36C9}" srcOrd="4" destOrd="0" parTransId="{8F2EEC5A-6FAC-4C8E-B5C4-BA91FA390D9C}" sibTransId="{7AC0648D-A533-4367-975C-1AFB199E64C9}"/>
    <dgm:cxn modelId="{D3F8CF72-B32F-4503-BF5F-6CE1A0FBB54B}" srcId="{0432BFD4-C26B-44E3-9452-BEE449FB5618}" destId="{C7B19F32-9D09-4A7B-AB6C-BA38E899A144}" srcOrd="0" destOrd="0" parTransId="{D95515B8-FF70-479B-8FBC-1CACC4B4A948}" sibTransId="{1458C667-38D0-4570-A4EB-EB4C6A3FC8AD}"/>
    <dgm:cxn modelId="{17A0C8CB-41F7-4EDA-9644-C36B54DA14B6}" type="presOf" srcId="{94E695B7-1FFA-4D06-A716-3F6BDE03BCA2}" destId="{4ED57D14-C820-4213-B4B8-BAB4903E03A2}" srcOrd="0" destOrd="2" presId="urn:microsoft.com/office/officeart/2005/8/layout/chevron2"/>
    <dgm:cxn modelId="{8C858516-85BA-4662-9D44-A8DD211B6A21}" srcId="{0432BFD4-C26B-44E3-9452-BEE449FB5618}" destId="{74EF7A2A-52D4-4C49-9BAB-85912B14ECDE}" srcOrd="1" destOrd="0" parTransId="{FAEA381A-07C4-4A0C-AB02-13E46C5571BB}" sibTransId="{201AED66-7FF1-4E52-8C7D-ED44EA73597F}"/>
    <dgm:cxn modelId="{5C5E2F46-AB19-4DA7-8B44-01059EF441D4}" type="presOf" srcId="{6C5B60A1-CE03-4BED-9FFB-3A59DF73574F}" destId="{0E86C4E2-77EE-4689-8F51-B95D48EFB6CF}" srcOrd="0" destOrd="0" presId="urn:microsoft.com/office/officeart/2005/8/layout/chevron2"/>
    <dgm:cxn modelId="{FBB09A9A-44A6-4A4B-BE15-60FD679A1BBE}" type="presOf" srcId="{CA8A5A3E-B5A7-4D83-8EA9-6371E4E90399}" destId="{3635C8EF-264A-44AE-8328-4716813F3951}" srcOrd="0" destOrd="4" presId="urn:microsoft.com/office/officeart/2005/8/layout/chevron2"/>
    <dgm:cxn modelId="{FCC23C15-26A9-4579-9E55-F95AC14F8C76}" srcId="{0432BFD4-C26B-44E3-9452-BEE449FB5618}" destId="{CA8A5A3E-B5A7-4D83-8EA9-6371E4E90399}" srcOrd="4" destOrd="0" parTransId="{00767F39-7049-418D-86DA-4E52561518C8}" sibTransId="{CE0A6DD6-84A5-4E95-9C47-A2858221945A}"/>
    <dgm:cxn modelId="{C3EE61BE-B970-43A2-B363-5CADD621CBCF}" srcId="{FB7BC162-ECA2-48B7-9182-61296A0B5E99}" destId="{E0E3F7D5-1993-4909-9C67-D99C9C8DE5EE}" srcOrd="3" destOrd="0" parTransId="{B85528A5-CCF2-4405-81EB-201E6A4BF2A0}" sibTransId="{00E80DA3-607E-4643-9D63-BAC745522A4D}"/>
    <dgm:cxn modelId="{B1D4B91E-354E-42F3-B2FE-BA5B5259CEBB}" srcId="{AFC40C44-A3BF-4E1B-A968-AB034DED2C10}" destId="{6C5B60A1-CE03-4BED-9FFB-3A59DF73574F}" srcOrd="0" destOrd="0" parTransId="{15DC084C-308B-4B43-9DD3-9F8ED2E8E274}" sibTransId="{96690268-62E0-4962-ACB2-962D32235D18}"/>
    <dgm:cxn modelId="{10AC9C8C-E6C5-4933-ACAA-CE3798C734F4}" srcId="{AFC40C44-A3BF-4E1B-A968-AB034DED2C10}" destId="{0432BFD4-C26B-44E3-9452-BEE449FB5618}" srcOrd="1" destOrd="0" parTransId="{7A853F09-6859-4017-9E4F-26FDB97349A6}" sibTransId="{11B69E22-BC0E-4022-BD6C-BC40D3E4F79B}"/>
    <dgm:cxn modelId="{C3504B86-5AC3-479B-9002-44527C6CAC46}" srcId="{676209DF-088B-4385-8E25-8657D51C36C9}" destId="{7C41EBA9-851F-4F42-AABA-FE5D06EEBCDA}" srcOrd="1" destOrd="0" parTransId="{4189F30D-152F-4242-915E-2582AF55B2B2}" sibTransId="{4F976C61-A5D5-4E98-B090-93B2A639FAAE}"/>
    <dgm:cxn modelId="{152563F5-CC4E-4653-8D07-5A9DCC37B496}" type="presOf" srcId="{676209DF-088B-4385-8E25-8657D51C36C9}" destId="{BE80FFD6-561F-4D05-A988-3101A61B1BE3}" srcOrd="0" destOrd="0" presId="urn:microsoft.com/office/officeart/2005/8/layout/chevron2"/>
    <dgm:cxn modelId="{478C0039-BFEF-4F38-96BD-D4B22F02B326}" srcId="{AFC40C44-A3BF-4E1B-A968-AB034DED2C10}" destId="{FB7BC162-ECA2-48B7-9182-61296A0B5E99}" srcOrd="2" destOrd="0" parTransId="{BBD3BE98-E893-4F7B-BB86-861327D34859}" sibTransId="{21EA2C60-8731-4824-9EE1-C25C8DCCCC34}"/>
    <dgm:cxn modelId="{22472F5A-5C2B-40C2-BE39-A853848A00BD}" type="presOf" srcId="{077FC266-D4B0-4A74-9BC3-F433098966D2}" destId="{B5FFCE37-D1F8-4B9E-9E73-37B78442AEC1}" srcOrd="0" destOrd="0" presId="urn:microsoft.com/office/officeart/2005/8/layout/chevron2"/>
    <dgm:cxn modelId="{C5D36897-A06D-4F7C-8629-601321D28CF6}" type="presOf" srcId="{54B1536E-21D1-4549-9786-BA6407C58D75}" destId="{4ED57D14-C820-4213-B4B8-BAB4903E03A2}" srcOrd="0" destOrd="0" presId="urn:microsoft.com/office/officeart/2005/8/layout/chevron2"/>
    <dgm:cxn modelId="{B464BBC1-62D1-4742-89F7-CF71504CA290}" type="presOf" srcId="{F3AD5E24-9D4E-43A5-BB86-11098A2D8C2B}" destId="{4ED57D14-C820-4213-B4B8-BAB4903E03A2}" srcOrd="0" destOrd="1" presId="urn:microsoft.com/office/officeart/2005/8/layout/chevron2"/>
    <dgm:cxn modelId="{D27D8AA6-C14A-4A10-8086-3CDCDAF12054}" type="presOf" srcId="{FAE71AF5-BC2D-4ED6-924F-14A83615CA27}" destId="{2E50316C-FE24-4C87-BB82-0DE7BCC4C5B1}" srcOrd="0" destOrd="0" presId="urn:microsoft.com/office/officeart/2005/8/layout/chevron2"/>
    <dgm:cxn modelId="{A49DA1CD-D60E-4C1F-A910-E3438F718294}" srcId="{676209DF-088B-4385-8E25-8657D51C36C9}" destId="{2B103F2B-DA66-4ABD-9EF7-2C8D07DA2097}" srcOrd="4" destOrd="0" parTransId="{79A29CE6-D1D1-48BE-8240-767FF2D6FE0D}" sibTransId="{730FC91A-702C-4500-B07F-1E731CCA6907}"/>
    <dgm:cxn modelId="{CC158BEC-1EF2-4DCF-914E-EA7865B54D93}" type="presOf" srcId="{07B9FE27-E441-4697-A0B2-9EBA9AC355C1}" destId="{EA3F006C-C7B9-4061-B597-55E50B4C11A0}" srcOrd="0" destOrd="0" presId="urn:microsoft.com/office/officeart/2005/8/layout/chevron2"/>
    <dgm:cxn modelId="{93BA5F4E-AC9F-4661-8D60-F3783ADA989B}" type="presOf" srcId="{E0E3F7D5-1993-4909-9C67-D99C9C8DE5EE}" destId="{B5FFCE37-D1F8-4B9E-9E73-37B78442AEC1}" srcOrd="0" destOrd="3" presId="urn:microsoft.com/office/officeart/2005/8/layout/chevron2"/>
    <dgm:cxn modelId="{39E7478A-FB78-4ABC-B084-FEE9D59AA907}" srcId="{6C5B60A1-CE03-4BED-9FFB-3A59DF73574F}" destId="{DD9F13CC-819B-410D-9DFC-75D98262C89C}" srcOrd="2" destOrd="0" parTransId="{BA4452AD-4A68-42A3-977A-61664087AC83}" sibTransId="{C87BE40A-3FCE-4BB9-B512-977F352F0EA0}"/>
    <dgm:cxn modelId="{30CA706C-5F12-4A9E-8486-85D8FA49DDB3}" type="presOf" srcId="{1EF02D4B-6D90-4A41-803D-8F293A2F3315}" destId="{EA3F006C-C7B9-4061-B597-55E50B4C11A0}" srcOrd="0" destOrd="1" presId="urn:microsoft.com/office/officeart/2005/8/layout/chevron2"/>
    <dgm:cxn modelId="{0592A576-859B-4A54-9BFE-946774F5B72A}" type="presOf" srcId="{2B103F2B-DA66-4ABD-9EF7-2C8D07DA2097}" destId="{3CA78A95-4A63-4D60-9170-5A979DF9F867}" srcOrd="0" destOrd="4" presId="urn:microsoft.com/office/officeart/2005/8/layout/chevron2"/>
    <dgm:cxn modelId="{CD1B1303-4105-444F-92FC-B54CF23685FA}" srcId="{676209DF-088B-4385-8E25-8657D51C36C9}" destId="{5B05552A-FEE8-4F78-90E9-8BAC7354B39D}" srcOrd="6" destOrd="0" parTransId="{567E76C4-E949-483F-AD3E-29956C07FE37}" sibTransId="{CBC59AC7-E4C7-432C-9792-F67E1DA7A820}"/>
    <dgm:cxn modelId="{58E90D9A-38C8-43D3-BC9E-617C9A57ECAA}" srcId="{0432BFD4-C26B-44E3-9452-BEE449FB5618}" destId="{E1E7FE80-8EB8-4524-9192-44DE51F7C788}" srcOrd="5" destOrd="0" parTransId="{6A918DA7-B7EC-45E7-9DCB-DDD7E95A5BF9}" sibTransId="{7800C836-EAC9-48CA-938C-54EECE20E7B6}"/>
    <dgm:cxn modelId="{DDE75C4F-C7A6-4B09-A661-095C25FE23D2}" srcId="{676209DF-088B-4385-8E25-8657D51C36C9}" destId="{F0B0DEF0-B159-4AAF-BBA2-4BDB1C022EB6}" srcOrd="5" destOrd="0" parTransId="{837487C5-7822-4053-A750-79C5C19309AC}" sibTransId="{D4653994-AF27-47FD-AFDF-3E051368EE19}"/>
    <dgm:cxn modelId="{DB74B09E-FA5F-4673-A53E-4A8554CD6180}" type="presOf" srcId="{ED63ED8B-BECF-4160-AED1-C7EDBC7C8331}" destId="{B5FFCE37-D1F8-4B9E-9E73-37B78442AEC1}" srcOrd="0" destOrd="2" presId="urn:microsoft.com/office/officeart/2005/8/layout/chevron2"/>
    <dgm:cxn modelId="{8D0CF643-ABBF-4353-92A2-BFA35A6AF02E}" type="presParOf" srcId="{F10463C1-0755-4E67-8CDB-B2A1FBE4256D}" destId="{DF18EFED-328B-4FE3-A4C1-E1BDFC62A485}" srcOrd="0" destOrd="0" presId="urn:microsoft.com/office/officeart/2005/8/layout/chevron2"/>
    <dgm:cxn modelId="{A718F94C-9400-49F4-BC31-AC20C78CAA76}" type="presParOf" srcId="{DF18EFED-328B-4FE3-A4C1-E1BDFC62A485}" destId="{0E86C4E2-77EE-4689-8F51-B95D48EFB6CF}" srcOrd="0" destOrd="0" presId="urn:microsoft.com/office/officeart/2005/8/layout/chevron2"/>
    <dgm:cxn modelId="{890B8149-8C3E-48C5-B4F1-63E5732928A2}" type="presParOf" srcId="{DF18EFED-328B-4FE3-A4C1-E1BDFC62A485}" destId="{EA3F006C-C7B9-4061-B597-55E50B4C11A0}" srcOrd="1" destOrd="0" presId="urn:microsoft.com/office/officeart/2005/8/layout/chevron2"/>
    <dgm:cxn modelId="{E29C0683-2CBA-4D0A-AD94-9CF75CDE0FC0}" type="presParOf" srcId="{F10463C1-0755-4E67-8CDB-B2A1FBE4256D}" destId="{19CCDBC2-928D-4C6B-A70D-A3ED0A28BFEA}" srcOrd="1" destOrd="0" presId="urn:microsoft.com/office/officeart/2005/8/layout/chevron2"/>
    <dgm:cxn modelId="{73149460-E7AB-470F-8D82-0518359BC3C9}" type="presParOf" srcId="{F10463C1-0755-4E67-8CDB-B2A1FBE4256D}" destId="{B4E375B9-9125-447F-9D0A-56827A81112B}" srcOrd="2" destOrd="0" presId="urn:microsoft.com/office/officeart/2005/8/layout/chevron2"/>
    <dgm:cxn modelId="{50568F24-72F7-47B0-9DD2-583D288BC7E0}" type="presParOf" srcId="{B4E375B9-9125-447F-9D0A-56827A81112B}" destId="{B81F8A83-0929-41AE-809F-4CBDE08526F0}" srcOrd="0" destOrd="0" presId="urn:microsoft.com/office/officeart/2005/8/layout/chevron2"/>
    <dgm:cxn modelId="{286742B6-BE93-4BE1-BE1E-5465429F21F6}" type="presParOf" srcId="{B4E375B9-9125-447F-9D0A-56827A81112B}" destId="{3635C8EF-264A-44AE-8328-4716813F3951}" srcOrd="1" destOrd="0" presId="urn:microsoft.com/office/officeart/2005/8/layout/chevron2"/>
    <dgm:cxn modelId="{B436942E-8B1A-4B2F-A149-2F057AA4A4E7}" type="presParOf" srcId="{F10463C1-0755-4E67-8CDB-B2A1FBE4256D}" destId="{5BBC3CAC-6146-4A4E-970D-77B30E130B62}" srcOrd="3" destOrd="0" presId="urn:microsoft.com/office/officeart/2005/8/layout/chevron2"/>
    <dgm:cxn modelId="{A53FB1BE-4269-4162-96C8-8EA11E81644E}" type="presParOf" srcId="{F10463C1-0755-4E67-8CDB-B2A1FBE4256D}" destId="{FE74E9C7-8786-47F8-A653-74C368E6CFF3}" srcOrd="4" destOrd="0" presId="urn:microsoft.com/office/officeart/2005/8/layout/chevron2"/>
    <dgm:cxn modelId="{0ED16E31-28C2-4AA7-89BD-4899B2F1B4A9}" type="presParOf" srcId="{FE74E9C7-8786-47F8-A653-74C368E6CFF3}" destId="{59861F2A-C8BA-49D3-A14C-830429184454}" srcOrd="0" destOrd="0" presId="urn:microsoft.com/office/officeart/2005/8/layout/chevron2"/>
    <dgm:cxn modelId="{DA5E41EA-4902-4DC0-B12A-A0A7E63DFC25}" type="presParOf" srcId="{FE74E9C7-8786-47F8-A653-74C368E6CFF3}" destId="{B5FFCE37-D1F8-4B9E-9E73-37B78442AEC1}" srcOrd="1" destOrd="0" presId="urn:microsoft.com/office/officeart/2005/8/layout/chevron2"/>
    <dgm:cxn modelId="{4523F361-3ACB-45EB-BDD8-F80F3197FF87}" type="presParOf" srcId="{F10463C1-0755-4E67-8CDB-B2A1FBE4256D}" destId="{D5BA2D44-84BA-44E0-A654-7697ED16B709}" srcOrd="5" destOrd="0" presId="urn:microsoft.com/office/officeart/2005/8/layout/chevron2"/>
    <dgm:cxn modelId="{7117F7F5-62B0-4C32-B082-893E311F180A}" type="presParOf" srcId="{F10463C1-0755-4E67-8CDB-B2A1FBE4256D}" destId="{AA1DF3BB-A034-4B55-A51C-5715EB642F4D}" srcOrd="6" destOrd="0" presId="urn:microsoft.com/office/officeart/2005/8/layout/chevron2"/>
    <dgm:cxn modelId="{47BB269A-D656-4FD9-97ED-03C17EDA5CB0}" type="presParOf" srcId="{AA1DF3BB-A034-4B55-A51C-5715EB642F4D}" destId="{2E50316C-FE24-4C87-BB82-0DE7BCC4C5B1}" srcOrd="0" destOrd="0" presId="urn:microsoft.com/office/officeart/2005/8/layout/chevron2"/>
    <dgm:cxn modelId="{18FAFA13-A3A6-4DF2-8DEB-C4D596AA1730}" type="presParOf" srcId="{AA1DF3BB-A034-4B55-A51C-5715EB642F4D}" destId="{4ED57D14-C820-4213-B4B8-BAB4903E03A2}" srcOrd="1" destOrd="0" presId="urn:microsoft.com/office/officeart/2005/8/layout/chevron2"/>
    <dgm:cxn modelId="{4C0F1A76-BAFC-4EB8-81B4-35E8C97463A3}" type="presParOf" srcId="{F10463C1-0755-4E67-8CDB-B2A1FBE4256D}" destId="{AAADEC29-0740-43AA-AD54-36F742F747E6}" srcOrd="7" destOrd="0" presId="urn:microsoft.com/office/officeart/2005/8/layout/chevron2"/>
    <dgm:cxn modelId="{2DFF8C3C-717C-4F42-AE5A-1457DACD7143}" type="presParOf" srcId="{F10463C1-0755-4E67-8CDB-B2A1FBE4256D}" destId="{19E6E229-FA43-48DB-8B4B-102A2ED27224}" srcOrd="8" destOrd="0" presId="urn:microsoft.com/office/officeart/2005/8/layout/chevron2"/>
    <dgm:cxn modelId="{2E727E7C-BDDF-4B02-8D14-C7BDF2911BC5}" type="presParOf" srcId="{19E6E229-FA43-48DB-8B4B-102A2ED27224}" destId="{BE80FFD6-561F-4D05-A988-3101A61B1BE3}" srcOrd="0" destOrd="0" presId="urn:microsoft.com/office/officeart/2005/8/layout/chevron2"/>
    <dgm:cxn modelId="{1FA8D7ED-7594-4840-8DB9-534E1BCDD1EA}" type="presParOf" srcId="{19E6E229-FA43-48DB-8B4B-102A2ED27224}" destId="{3CA78A95-4A63-4D60-9170-5A979DF9F867}"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50C527D-BAC8-4471-9F10-C8A225E29452}" type="doc">
      <dgm:prSet loTypeId="urn:microsoft.com/office/officeart/2005/8/layout/hProcess9" loCatId="process" qsTypeId="urn:microsoft.com/office/officeart/2005/8/quickstyle/3d2" qsCatId="3D" csTypeId="urn:microsoft.com/office/officeart/2005/8/colors/accent2_5" csCatId="accent2" phldr="1"/>
      <dgm:spPr/>
    </dgm:pt>
    <dgm:pt modelId="{04898B69-C343-4A68-A69C-8573173BBD86}">
      <dgm:prSet phldrT="[Texto]" custT="1"/>
      <dgm:spPr/>
      <dgm:t>
        <a:bodyPr/>
        <a:lstStyle/>
        <a:p>
          <a:r>
            <a:rPr lang="es-ES" sz="1050" b="1" dirty="0" smtClean="0">
              <a:latin typeface="Arial" panose="020B0604020202020204" pitchFamily="34" charset="0"/>
              <a:cs typeface="Arial" panose="020B0604020202020204" pitchFamily="34" charset="0"/>
            </a:rPr>
            <a:t>Paso 1</a:t>
          </a:r>
          <a:r>
            <a:rPr lang="es-ES" sz="1050" b="0" dirty="0" smtClean="0">
              <a:latin typeface="Arial" panose="020B0604020202020204" pitchFamily="34" charset="0"/>
              <a:cs typeface="Arial" panose="020B0604020202020204" pitchFamily="34" charset="0"/>
            </a:rPr>
            <a:t>. Se utilizó la información de perfil profesional otorgado por la CNT EP para los cargos identificados.</a:t>
          </a:r>
          <a:endParaRPr lang="es-EC" sz="1050" b="0" dirty="0">
            <a:latin typeface="Arial" panose="020B0604020202020204" pitchFamily="34" charset="0"/>
            <a:cs typeface="Arial" panose="020B0604020202020204" pitchFamily="34" charset="0"/>
          </a:endParaRPr>
        </a:p>
      </dgm:t>
    </dgm:pt>
    <dgm:pt modelId="{C272A59C-8D97-4DFA-A5AB-4A6325579BD1}" type="parTrans" cxnId="{080F9702-FDAE-4B9D-84C5-C0DC0BA682C5}">
      <dgm:prSet/>
      <dgm:spPr/>
      <dgm:t>
        <a:bodyPr/>
        <a:lstStyle/>
        <a:p>
          <a:endParaRPr lang="es-EC" sz="1050" b="0">
            <a:latin typeface="Arial" panose="020B0604020202020204" pitchFamily="34" charset="0"/>
            <a:cs typeface="Arial" panose="020B0604020202020204" pitchFamily="34" charset="0"/>
          </a:endParaRPr>
        </a:p>
      </dgm:t>
    </dgm:pt>
    <dgm:pt modelId="{E573F0F3-8647-402E-9855-BB2B63D24D9C}" type="sibTrans" cxnId="{080F9702-FDAE-4B9D-84C5-C0DC0BA682C5}">
      <dgm:prSet/>
      <dgm:spPr/>
      <dgm:t>
        <a:bodyPr/>
        <a:lstStyle/>
        <a:p>
          <a:endParaRPr lang="es-EC" sz="1050" b="0">
            <a:latin typeface="Arial" panose="020B0604020202020204" pitchFamily="34" charset="0"/>
            <a:cs typeface="Arial" panose="020B0604020202020204" pitchFamily="34" charset="0"/>
          </a:endParaRPr>
        </a:p>
      </dgm:t>
    </dgm:pt>
    <dgm:pt modelId="{5E6B4DB0-26A8-4640-8670-9C26831A08ED}">
      <dgm:prSet custT="1"/>
      <dgm:spPr/>
      <dgm:t>
        <a:bodyPr/>
        <a:lstStyle/>
        <a:p>
          <a:r>
            <a:rPr lang="es-ES" sz="1050" b="1" dirty="0" smtClean="0">
              <a:latin typeface="Arial" panose="020B0604020202020204" pitchFamily="34" charset="0"/>
              <a:cs typeface="Arial" panose="020B0604020202020204" pitchFamily="34" charset="0"/>
            </a:rPr>
            <a:t>Paso 3</a:t>
          </a:r>
          <a:r>
            <a:rPr lang="es-ES" sz="1050" b="0" dirty="0" smtClean="0">
              <a:latin typeface="Arial" panose="020B0604020202020204" pitchFamily="34" charset="0"/>
              <a:cs typeface="Arial" panose="020B0604020202020204" pitchFamily="34" charset="0"/>
            </a:rPr>
            <a:t>. Generó malla y contenido curricular para cada perfil</a:t>
          </a:r>
        </a:p>
      </dgm:t>
    </dgm:pt>
    <dgm:pt modelId="{FA406807-FD82-4AB1-A084-1CB519487C80}" type="parTrans" cxnId="{7D69F9F4-9EA2-4294-9A5F-407B034F67F8}">
      <dgm:prSet/>
      <dgm:spPr/>
      <dgm:t>
        <a:bodyPr/>
        <a:lstStyle/>
        <a:p>
          <a:endParaRPr lang="es-EC" sz="1050" b="0">
            <a:latin typeface="Arial" panose="020B0604020202020204" pitchFamily="34" charset="0"/>
            <a:cs typeface="Arial" panose="020B0604020202020204" pitchFamily="34" charset="0"/>
          </a:endParaRPr>
        </a:p>
      </dgm:t>
    </dgm:pt>
    <dgm:pt modelId="{66ADBF90-DF9B-4CE7-9356-42AFF16A40F7}" type="sibTrans" cxnId="{7D69F9F4-9EA2-4294-9A5F-407B034F67F8}">
      <dgm:prSet/>
      <dgm:spPr/>
      <dgm:t>
        <a:bodyPr/>
        <a:lstStyle/>
        <a:p>
          <a:endParaRPr lang="es-EC" sz="1050" b="0">
            <a:latin typeface="Arial" panose="020B0604020202020204" pitchFamily="34" charset="0"/>
            <a:cs typeface="Arial" panose="020B0604020202020204" pitchFamily="34" charset="0"/>
          </a:endParaRPr>
        </a:p>
      </dgm:t>
    </dgm:pt>
    <dgm:pt modelId="{81160524-42B3-43B2-9165-FE93E2E69BC4}">
      <dgm:prSet custT="1"/>
      <dgm:spPr/>
      <dgm:t>
        <a:bodyPr/>
        <a:lstStyle/>
        <a:p>
          <a:r>
            <a:rPr lang="es-ES" sz="1050" b="1" dirty="0" smtClean="0">
              <a:latin typeface="Arial" panose="020B0604020202020204" pitchFamily="34" charset="0"/>
              <a:cs typeface="Arial" panose="020B0604020202020204" pitchFamily="34" charset="0"/>
            </a:rPr>
            <a:t>Paso 4</a:t>
          </a:r>
          <a:r>
            <a:rPr lang="es-ES" sz="1050" b="0" dirty="0" smtClean="0">
              <a:latin typeface="Arial" panose="020B0604020202020204" pitchFamily="34" charset="0"/>
              <a:cs typeface="Arial" panose="020B0604020202020204" pitchFamily="34" charset="0"/>
            </a:rPr>
            <a:t>. Con la información de los módulos  generados para cada malla  se armó una malla curricular general para toda la escuela de proyectos,.</a:t>
          </a:r>
        </a:p>
      </dgm:t>
    </dgm:pt>
    <dgm:pt modelId="{3EAF501F-7717-45A5-8F50-BA0D33DA26A0}" type="parTrans" cxnId="{FAF9FB49-39B7-4AA5-BCD1-33D6420D7BC4}">
      <dgm:prSet/>
      <dgm:spPr/>
      <dgm:t>
        <a:bodyPr/>
        <a:lstStyle/>
        <a:p>
          <a:endParaRPr lang="es-EC" sz="1050" b="0">
            <a:latin typeface="Arial" panose="020B0604020202020204" pitchFamily="34" charset="0"/>
            <a:cs typeface="Arial" panose="020B0604020202020204" pitchFamily="34" charset="0"/>
          </a:endParaRPr>
        </a:p>
      </dgm:t>
    </dgm:pt>
    <dgm:pt modelId="{176EE0FC-278B-4263-A1C4-68FDD93AF663}" type="sibTrans" cxnId="{FAF9FB49-39B7-4AA5-BCD1-33D6420D7BC4}">
      <dgm:prSet/>
      <dgm:spPr/>
      <dgm:t>
        <a:bodyPr/>
        <a:lstStyle/>
        <a:p>
          <a:endParaRPr lang="es-EC" sz="1050" b="0">
            <a:latin typeface="Arial" panose="020B0604020202020204" pitchFamily="34" charset="0"/>
            <a:cs typeface="Arial" panose="020B0604020202020204" pitchFamily="34" charset="0"/>
          </a:endParaRPr>
        </a:p>
      </dgm:t>
    </dgm:pt>
    <dgm:pt modelId="{F594563C-D609-4294-9D68-5FD3F8F4CDA0}">
      <dgm:prSet custT="1"/>
      <dgm:spPr/>
      <dgm:t>
        <a:bodyPr/>
        <a:lstStyle/>
        <a:p>
          <a:r>
            <a:rPr lang="es-ES" sz="1050" b="1" dirty="0" smtClean="0">
              <a:latin typeface="Arial" panose="020B0604020202020204" pitchFamily="34" charset="0"/>
              <a:cs typeface="Arial" panose="020B0604020202020204" pitchFamily="34" charset="0"/>
            </a:rPr>
            <a:t>Paso 5</a:t>
          </a:r>
          <a:r>
            <a:rPr lang="es-ES" sz="1050" b="0" dirty="0" smtClean="0">
              <a:latin typeface="Arial" panose="020B0604020202020204" pitchFamily="34" charset="0"/>
              <a:cs typeface="Arial" panose="020B0604020202020204" pitchFamily="34" charset="0"/>
            </a:rPr>
            <a:t>.  Se completó  la malla curricular con módulos propuestos por la autora. </a:t>
          </a:r>
        </a:p>
      </dgm:t>
    </dgm:pt>
    <dgm:pt modelId="{9D666155-5430-4197-B075-32E3B10097C5}" type="parTrans" cxnId="{CE58566B-B4C6-479C-891D-9643ED754F89}">
      <dgm:prSet/>
      <dgm:spPr/>
      <dgm:t>
        <a:bodyPr/>
        <a:lstStyle/>
        <a:p>
          <a:endParaRPr lang="es-EC" sz="1050" b="0">
            <a:latin typeface="Arial" panose="020B0604020202020204" pitchFamily="34" charset="0"/>
            <a:cs typeface="Arial" panose="020B0604020202020204" pitchFamily="34" charset="0"/>
          </a:endParaRPr>
        </a:p>
      </dgm:t>
    </dgm:pt>
    <dgm:pt modelId="{2C21598A-D646-4E0B-B91A-E5837E0EA24C}" type="sibTrans" cxnId="{CE58566B-B4C6-479C-891D-9643ED754F89}">
      <dgm:prSet/>
      <dgm:spPr/>
      <dgm:t>
        <a:bodyPr/>
        <a:lstStyle/>
        <a:p>
          <a:endParaRPr lang="es-EC" sz="1050" b="0">
            <a:latin typeface="Arial" panose="020B0604020202020204" pitchFamily="34" charset="0"/>
            <a:cs typeface="Arial" panose="020B0604020202020204" pitchFamily="34" charset="0"/>
          </a:endParaRPr>
        </a:p>
      </dgm:t>
    </dgm:pt>
    <dgm:pt modelId="{88815E22-3085-4389-98AB-4EA066380FD7}">
      <dgm:prSet phldrT="[Texto]" custT="1"/>
      <dgm:spPr/>
      <dgm:t>
        <a:bodyPr/>
        <a:lstStyle/>
        <a:p>
          <a:r>
            <a:rPr lang="es-ES" sz="1050" b="1" dirty="0" smtClean="0">
              <a:latin typeface="Arial" panose="020B0604020202020204" pitchFamily="34" charset="0"/>
              <a:cs typeface="Arial" panose="020B0604020202020204" pitchFamily="34" charset="0"/>
            </a:rPr>
            <a:t>Paso 2</a:t>
          </a:r>
          <a:r>
            <a:rPr lang="es-ES" sz="1050" b="0" dirty="0" smtClean="0">
              <a:latin typeface="Arial" panose="020B0604020202020204" pitchFamily="34" charset="0"/>
              <a:cs typeface="Arial" panose="020B0604020202020204" pitchFamily="34" charset="0"/>
            </a:rPr>
            <a:t>. Se completó la información  hasta  contar con todos los elementos del perfil profesional, con la ayuda de  profesionales expertos en cada área.</a:t>
          </a:r>
          <a:endParaRPr lang="es-EC" sz="1050" b="0" dirty="0">
            <a:latin typeface="Arial" panose="020B0604020202020204" pitchFamily="34" charset="0"/>
            <a:cs typeface="Arial" panose="020B0604020202020204" pitchFamily="34" charset="0"/>
          </a:endParaRPr>
        </a:p>
      </dgm:t>
    </dgm:pt>
    <dgm:pt modelId="{7C4F149D-EBEB-402B-ADC5-DF2D804409C4}" type="sibTrans" cxnId="{7A7B8EBF-4726-4F16-BDFE-3EC4BB8E9218}">
      <dgm:prSet/>
      <dgm:spPr/>
      <dgm:t>
        <a:bodyPr/>
        <a:lstStyle/>
        <a:p>
          <a:endParaRPr lang="es-EC" sz="1050" b="0">
            <a:latin typeface="Arial" panose="020B0604020202020204" pitchFamily="34" charset="0"/>
            <a:cs typeface="Arial" panose="020B0604020202020204" pitchFamily="34" charset="0"/>
          </a:endParaRPr>
        </a:p>
      </dgm:t>
    </dgm:pt>
    <dgm:pt modelId="{F287C817-F11C-4C13-A579-7580D091288C}" type="parTrans" cxnId="{7A7B8EBF-4726-4F16-BDFE-3EC4BB8E9218}">
      <dgm:prSet/>
      <dgm:spPr/>
      <dgm:t>
        <a:bodyPr/>
        <a:lstStyle/>
        <a:p>
          <a:endParaRPr lang="es-EC" sz="1050" b="0">
            <a:latin typeface="Arial" panose="020B0604020202020204" pitchFamily="34" charset="0"/>
            <a:cs typeface="Arial" panose="020B0604020202020204" pitchFamily="34" charset="0"/>
          </a:endParaRPr>
        </a:p>
      </dgm:t>
    </dgm:pt>
    <dgm:pt modelId="{056F37D6-2AD5-4E7B-BDEA-A7FBF3A398A4}" type="pres">
      <dgm:prSet presAssocID="{D50C527D-BAC8-4471-9F10-C8A225E29452}" presName="CompostProcess" presStyleCnt="0">
        <dgm:presLayoutVars>
          <dgm:dir/>
          <dgm:resizeHandles val="exact"/>
        </dgm:presLayoutVars>
      </dgm:prSet>
      <dgm:spPr/>
    </dgm:pt>
    <dgm:pt modelId="{7988C257-AFC9-4036-90F1-ECB5E4095EE4}" type="pres">
      <dgm:prSet presAssocID="{D50C527D-BAC8-4471-9F10-C8A225E29452}" presName="arrow" presStyleLbl="bgShp" presStyleIdx="0" presStyleCnt="1"/>
      <dgm:spPr/>
    </dgm:pt>
    <dgm:pt modelId="{6E1D5F6B-456F-4A55-A605-BB5EBA80418E}" type="pres">
      <dgm:prSet presAssocID="{D50C527D-BAC8-4471-9F10-C8A225E29452}" presName="linearProcess" presStyleCnt="0"/>
      <dgm:spPr/>
    </dgm:pt>
    <dgm:pt modelId="{BC671F1A-D43F-4B0A-990D-BF0BF7E97C84}" type="pres">
      <dgm:prSet presAssocID="{04898B69-C343-4A68-A69C-8573173BBD86}" presName="textNode" presStyleLbl="node1" presStyleIdx="0" presStyleCnt="5">
        <dgm:presLayoutVars>
          <dgm:bulletEnabled val="1"/>
        </dgm:presLayoutVars>
      </dgm:prSet>
      <dgm:spPr/>
      <dgm:t>
        <a:bodyPr/>
        <a:lstStyle/>
        <a:p>
          <a:endParaRPr lang="es-EC"/>
        </a:p>
      </dgm:t>
    </dgm:pt>
    <dgm:pt modelId="{28BDEF52-4308-4827-B2B9-463FE2724F3B}" type="pres">
      <dgm:prSet presAssocID="{E573F0F3-8647-402E-9855-BB2B63D24D9C}" presName="sibTrans" presStyleCnt="0"/>
      <dgm:spPr/>
    </dgm:pt>
    <dgm:pt modelId="{6A7994DC-507F-40AF-8BE1-545C5790108C}" type="pres">
      <dgm:prSet presAssocID="{88815E22-3085-4389-98AB-4EA066380FD7}" presName="textNode" presStyleLbl="node1" presStyleIdx="1" presStyleCnt="5">
        <dgm:presLayoutVars>
          <dgm:bulletEnabled val="1"/>
        </dgm:presLayoutVars>
      </dgm:prSet>
      <dgm:spPr/>
      <dgm:t>
        <a:bodyPr/>
        <a:lstStyle/>
        <a:p>
          <a:endParaRPr lang="es-EC"/>
        </a:p>
      </dgm:t>
    </dgm:pt>
    <dgm:pt modelId="{1CAEA300-C2D2-4BD9-A7A0-20A6892C3EFC}" type="pres">
      <dgm:prSet presAssocID="{7C4F149D-EBEB-402B-ADC5-DF2D804409C4}" presName="sibTrans" presStyleCnt="0"/>
      <dgm:spPr/>
    </dgm:pt>
    <dgm:pt modelId="{CD108BDA-621F-47B4-B260-08EBF89B63AE}" type="pres">
      <dgm:prSet presAssocID="{5E6B4DB0-26A8-4640-8670-9C26831A08ED}" presName="textNode" presStyleLbl="node1" presStyleIdx="2" presStyleCnt="5">
        <dgm:presLayoutVars>
          <dgm:bulletEnabled val="1"/>
        </dgm:presLayoutVars>
      </dgm:prSet>
      <dgm:spPr/>
      <dgm:t>
        <a:bodyPr/>
        <a:lstStyle/>
        <a:p>
          <a:endParaRPr lang="es-EC"/>
        </a:p>
      </dgm:t>
    </dgm:pt>
    <dgm:pt modelId="{BBB38DF4-A969-40D8-8467-A600B5D8DE10}" type="pres">
      <dgm:prSet presAssocID="{66ADBF90-DF9B-4CE7-9356-42AFF16A40F7}" presName="sibTrans" presStyleCnt="0"/>
      <dgm:spPr/>
    </dgm:pt>
    <dgm:pt modelId="{24447EB7-C9F7-4BA0-928A-CF542A15A475}" type="pres">
      <dgm:prSet presAssocID="{81160524-42B3-43B2-9165-FE93E2E69BC4}" presName="textNode" presStyleLbl="node1" presStyleIdx="3" presStyleCnt="5">
        <dgm:presLayoutVars>
          <dgm:bulletEnabled val="1"/>
        </dgm:presLayoutVars>
      </dgm:prSet>
      <dgm:spPr/>
      <dgm:t>
        <a:bodyPr/>
        <a:lstStyle/>
        <a:p>
          <a:endParaRPr lang="es-EC"/>
        </a:p>
      </dgm:t>
    </dgm:pt>
    <dgm:pt modelId="{43E693D6-4DD1-4021-AD6F-2D9A9054FD8A}" type="pres">
      <dgm:prSet presAssocID="{176EE0FC-278B-4263-A1C4-68FDD93AF663}" presName="sibTrans" presStyleCnt="0"/>
      <dgm:spPr/>
    </dgm:pt>
    <dgm:pt modelId="{2BB417CD-4CA8-4B52-A786-CC399DC1BE96}" type="pres">
      <dgm:prSet presAssocID="{F594563C-D609-4294-9D68-5FD3F8F4CDA0}" presName="textNode" presStyleLbl="node1" presStyleIdx="4" presStyleCnt="5">
        <dgm:presLayoutVars>
          <dgm:bulletEnabled val="1"/>
        </dgm:presLayoutVars>
      </dgm:prSet>
      <dgm:spPr/>
      <dgm:t>
        <a:bodyPr/>
        <a:lstStyle/>
        <a:p>
          <a:endParaRPr lang="es-EC"/>
        </a:p>
      </dgm:t>
    </dgm:pt>
  </dgm:ptLst>
  <dgm:cxnLst>
    <dgm:cxn modelId="{563D1740-4C6A-4121-9FD3-72363998FF92}" type="presOf" srcId="{81160524-42B3-43B2-9165-FE93E2E69BC4}" destId="{24447EB7-C9F7-4BA0-928A-CF542A15A475}" srcOrd="0" destOrd="0" presId="urn:microsoft.com/office/officeart/2005/8/layout/hProcess9"/>
    <dgm:cxn modelId="{C2E8DAA6-833D-4006-BDB2-F31F2E8D67C8}" type="presOf" srcId="{F594563C-D609-4294-9D68-5FD3F8F4CDA0}" destId="{2BB417CD-4CA8-4B52-A786-CC399DC1BE96}" srcOrd="0" destOrd="0" presId="urn:microsoft.com/office/officeart/2005/8/layout/hProcess9"/>
    <dgm:cxn modelId="{CE58566B-B4C6-479C-891D-9643ED754F89}" srcId="{D50C527D-BAC8-4471-9F10-C8A225E29452}" destId="{F594563C-D609-4294-9D68-5FD3F8F4CDA0}" srcOrd="4" destOrd="0" parTransId="{9D666155-5430-4197-B075-32E3B10097C5}" sibTransId="{2C21598A-D646-4E0B-B91A-E5837E0EA24C}"/>
    <dgm:cxn modelId="{C3965AA8-411F-4D4A-B477-C6A7FE230DDE}" type="presOf" srcId="{04898B69-C343-4A68-A69C-8573173BBD86}" destId="{BC671F1A-D43F-4B0A-990D-BF0BF7E97C84}" srcOrd="0" destOrd="0" presId="urn:microsoft.com/office/officeart/2005/8/layout/hProcess9"/>
    <dgm:cxn modelId="{9E12917D-5A07-4983-A626-8E7E75CAA129}" type="presOf" srcId="{5E6B4DB0-26A8-4640-8670-9C26831A08ED}" destId="{CD108BDA-621F-47B4-B260-08EBF89B63AE}" srcOrd="0" destOrd="0" presId="urn:microsoft.com/office/officeart/2005/8/layout/hProcess9"/>
    <dgm:cxn modelId="{BB28C6CD-CEA5-4B5B-9DFA-670DD82774CD}" type="presOf" srcId="{88815E22-3085-4389-98AB-4EA066380FD7}" destId="{6A7994DC-507F-40AF-8BE1-545C5790108C}" srcOrd="0" destOrd="0" presId="urn:microsoft.com/office/officeart/2005/8/layout/hProcess9"/>
    <dgm:cxn modelId="{7A7B8EBF-4726-4F16-BDFE-3EC4BB8E9218}" srcId="{D50C527D-BAC8-4471-9F10-C8A225E29452}" destId="{88815E22-3085-4389-98AB-4EA066380FD7}" srcOrd="1" destOrd="0" parTransId="{F287C817-F11C-4C13-A579-7580D091288C}" sibTransId="{7C4F149D-EBEB-402B-ADC5-DF2D804409C4}"/>
    <dgm:cxn modelId="{7D69F9F4-9EA2-4294-9A5F-407B034F67F8}" srcId="{D50C527D-BAC8-4471-9F10-C8A225E29452}" destId="{5E6B4DB0-26A8-4640-8670-9C26831A08ED}" srcOrd="2" destOrd="0" parTransId="{FA406807-FD82-4AB1-A084-1CB519487C80}" sibTransId="{66ADBF90-DF9B-4CE7-9356-42AFF16A40F7}"/>
    <dgm:cxn modelId="{FAF9FB49-39B7-4AA5-BCD1-33D6420D7BC4}" srcId="{D50C527D-BAC8-4471-9F10-C8A225E29452}" destId="{81160524-42B3-43B2-9165-FE93E2E69BC4}" srcOrd="3" destOrd="0" parTransId="{3EAF501F-7717-45A5-8F50-BA0D33DA26A0}" sibTransId="{176EE0FC-278B-4263-A1C4-68FDD93AF663}"/>
    <dgm:cxn modelId="{080F9702-FDAE-4B9D-84C5-C0DC0BA682C5}" srcId="{D50C527D-BAC8-4471-9F10-C8A225E29452}" destId="{04898B69-C343-4A68-A69C-8573173BBD86}" srcOrd="0" destOrd="0" parTransId="{C272A59C-8D97-4DFA-A5AB-4A6325579BD1}" sibTransId="{E573F0F3-8647-402E-9855-BB2B63D24D9C}"/>
    <dgm:cxn modelId="{3E9963A7-9C5B-428C-9589-E42BDE30E2D7}" type="presOf" srcId="{D50C527D-BAC8-4471-9F10-C8A225E29452}" destId="{056F37D6-2AD5-4E7B-BDEA-A7FBF3A398A4}" srcOrd="0" destOrd="0" presId="urn:microsoft.com/office/officeart/2005/8/layout/hProcess9"/>
    <dgm:cxn modelId="{262166AB-9C21-4E4E-9EB2-F53028A7512B}" type="presParOf" srcId="{056F37D6-2AD5-4E7B-BDEA-A7FBF3A398A4}" destId="{7988C257-AFC9-4036-90F1-ECB5E4095EE4}" srcOrd="0" destOrd="0" presId="urn:microsoft.com/office/officeart/2005/8/layout/hProcess9"/>
    <dgm:cxn modelId="{1F2622B8-0CC9-4B47-8ABB-7FD8B702F671}" type="presParOf" srcId="{056F37D6-2AD5-4E7B-BDEA-A7FBF3A398A4}" destId="{6E1D5F6B-456F-4A55-A605-BB5EBA80418E}" srcOrd="1" destOrd="0" presId="urn:microsoft.com/office/officeart/2005/8/layout/hProcess9"/>
    <dgm:cxn modelId="{5D0CCDDF-4FA1-4EF8-9A43-CCC40B469C43}" type="presParOf" srcId="{6E1D5F6B-456F-4A55-A605-BB5EBA80418E}" destId="{BC671F1A-D43F-4B0A-990D-BF0BF7E97C84}" srcOrd="0" destOrd="0" presId="urn:microsoft.com/office/officeart/2005/8/layout/hProcess9"/>
    <dgm:cxn modelId="{408C72EC-C7BF-4338-9A3B-7F4F8665C926}" type="presParOf" srcId="{6E1D5F6B-456F-4A55-A605-BB5EBA80418E}" destId="{28BDEF52-4308-4827-B2B9-463FE2724F3B}" srcOrd="1" destOrd="0" presId="urn:microsoft.com/office/officeart/2005/8/layout/hProcess9"/>
    <dgm:cxn modelId="{18A2933C-0269-4CF5-A8A8-1263F54BACE3}" type="presParOf" srcId="{6E1D5F6B-456F-4A55-A605-BB5EBA80418E}" destId="{6A7994DC-507F-40AF-8BE1-545C5790108C}" srcOrd="2" destOrd="0" presId="urn:microsoft.com/office/officeart/2005/8/layout/hProcess9"/>
    <dgm:cxn modelId="{C91A7A0B-1E82-4019-A162-76D1A2A8A85C}" type="presParOf" srcId="{6E1D5F6B-456F-4A55-A605-BB5EBA80418E}" destId="{1CAEA300-C2D2-4BD9-A7A0-20A6892C3EFC}" srcOrd="3" destOrd="0" presId="urn:microsoft.com/office/officeart/2005/8/layout/hProcess9"/>
    <dgm:cxn modelId="{4F60A294-9E70-469A-A8B9-E63095E4CA23}" type="presParOf" srcId="{6E1D5F6B-456F-4A55-A605-BB5EBA80418E}" destId="{CD108BDA-621F-47B4-B260-08EBF89B63AE}" srcOrd="4" destOrd="0" presId="urn:microsoft.com/office/officeart/2005/8/layout/hProcess9"/>
    <dgm:cxn modelId="{EB72EBEB-C122-49C7-B555-258D05E68B49}" type="presParOf" srcId="{6E1D5F6B-456F-4A55-A605-BB5EBA80418E}" destId="{BBB38DF4-A969-40D8-8467-A600B5D8DE10}" srcOrd="5" destOrd="0" presId="urn:microsoft.com/office/officeart/2005/8/layout/hProcess9"/>
    <dgm:cxn modelId="{9E51289A-E7B7-47AB-9F03-A025BC51DA99}" type="presParOf" srcId="{6E1D5F6B-456F-4A55-A605-BB5EBA80418E}" destId="{24447EB7-C9F7-4BA0-928A-CF542A15A475}" srcOrd="6" destOrd="0" presId="urn:microsoft.com/office/officeart/2005/8/layout/hProcess9"/>
    <dgm:cxn modelId="{C261B7E6-72C5-44B3-812B-C278099CC954}" type="presParOf" srcId="{6E1D5F6B-456F-4A55-A605-BB5EBA80418E}" destId="{43E693D6-4DD1-4021-AD6F-2D9A9054FD8A}" srcOrd="7" destOrd="0" presId="urn:microsoft.com/office/officeart/2005/8/layout/hProcess9"/>
    <dgm:cxn modelId="{1826C6AA-9470-4CE2-BA29-A0D9A0394EB1}" type="presParOf" srcId="{6E1D5F6B-456F-4A55-A605-BB5EBA80418E}" destId="{2BB417CD-4CA8-4B52-A786-CC399DC1BE96}"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A69D5-EA1C-4BCC-ACE7-D3E45CA1FB86}">
      <dsp:nvSpPr>
        <dsp:cNvPr id="0" name=""/>
        <dsp:cNvSpPr/>
      </dsp:nvSpPr>
      <dsp:spPr>
        <a:xfrm rot="10800000">
          <a:off x="1022116" y="330"/>
          <a:ext cx="3627144" cy="434051"/>
        </a:xfrm>
        <a:prstGeom prst="homePlat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404" tIns="60960" rIns="113792" bIns="60960" numCol="1" spcCol="1270" anchor="ctr" anchorCtr="0">
          <a:noAutofit/>
        </a:bodyPr>
        <a:lstStyle/>
        <a:p>
          <a:pPr lvl="0" algn="ctr" defTabSz="711200">
            <a:lnSpc>
              <a:spcPct val="90000"/>
            </a:lnSpc>
            <a:spcBef>
              <a:spcPct val="0"/>
            </a:spcBef>
            <a:spcAft>
              <a:spcPct val="35000"/>
            </a:spcAft>
          </a:pPr>
          <a:r>
            <a:rPr lang="es-EC" sz="1600" kern="1200" dirty="0" smtClean="0">
              <a:latin typeface="Arial" panose="020B0604020202020204" pitchFamily="34" charset="0"/>
              <a:cs typeface="Arial" panose="020B0604020202020204" pitchFamily="34" charset="0"/>
            </a:rPr>
            <a:t>Introducción</a:t>
          </a:r>
          <a:endParaRPr lang="es-EC" sz="1600" kern="1200" dirty="0">
            <a:latin typeface="Arial" panose="020B0604020202020204" pitchFamily="34" charset="0"/>
            <a:cs typeface="Arial" panose="020B0604020202020204" pitchFamily="34" charset="0"/>
          </a:endParaRPr>
        </a:p>
      </dsp:txBody>
      <dsp:txXfrm rot="10800000">
        <a:off x="1130629" y="330"/>
        <a:ext cx="3518631" cy="434051"/>
      </dsp:txXfrm>
    </dsp:sp>
    <dsp:sp modelId="{674C88D5-410E-4357-8968-DAD697F02A14}">
      <dsp:nvSpPr>
        <dsp:cNvPr id="0" name=""/>
        <dsp:cNvSpPr/>
      </dsp:nvSpPr>
      <dsp:spPr>
        <a:xfrm>
          <a:off x="805091" y="330"/>
          <a:ext cx="434051" cy="43405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4000" r="-44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523905D-A269-48AB-AAC5-9D33D677005D}">
      <dsp:nvSpPr>
        <dsp:cNvPr id="0" name=""/>
        <dsp:cNvSpPr/>
      </dsp:nvSpPr>
      <dsp:spPr>
        <a:xfrm rot="10800000">
          <a:off x="1022116" y="563949"/>
          <a:ext cx="3627144" cy="434051"/>
        </a:xfrm>
        <a:prstGeom prst="homePlat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404" tIns="60960" rIns="113792" bIns="60960" numCol="1" spcCol="1270" anchor="ctr" anchorCtr="0">
          <a:noAutofit/>
        </a:bodyPr>
        <a:lstStyle/>
        <a:p>
          <a:pPr lvl="0" algn="ctr" defTabSz="711200">
            <a:lnSpc>
              <a:spcPct val="90000"/>
            </a:lnSpc>
            <a:spcBef>
              <a:spcPct val="0"/>
            </a:spcBef>
            <a:spcAft>
              <a:spcPct val="35000"/>
            </a:spcAft>
          </a:pPr>
          <a:r>
            <a:rPr lang="es-EC" sz="1600" kern="1200" dirty="0" smtClean="0">
              <a:latin typeface="Arial" panose="020B0604020202020204" pitchFamily="34" charset="0"/>
              <a:cs typeface="Arial" panose="020B0604020202020204" pitchFamily="34" charset="0"/>
            </a:rPr>
            <a:t>Análisis Situacional</a:t>
          </a:r>
          <a:endParaRPr lang="es-EC" sz="1600" kern="1200" dirty="0">
            <a:latin typeface="Arial" panose="020B0604020202020204" pitchFamily="34" charset="0"/>
            <a:cs typeface="Arial" panose="020B0604020202020204" pitchFamily="34" charset="0"/>
          </a:endParaRPr>
        </a:p>
      </dsp:txBody>
      <dsp:txXfrm rot="10800000">
        <a:off x="1130629" y="563949"/>
        <a:ext cx="3518631" cy="434051"/>
      </dsp:txXfrm>
    </dsp:sp>
    <dsp:sp modelId="{C36B4F06-C4BF-42C3-BDFA-6D39A7F2EE30}">
      <dsp:nvSpPr>
        <dsp:cNvPr id="0" name=""/>
        <dsp:cNvSpPr/>
      </dsp:nvSpPr>
      <dsp:spPr>
        <a:xfrm>
          <a:off x="805091" y="563949"/>
          <a:ext cx="434051" cy="43405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CAF2697-1E72-4B94-B1D8-0A3D2A7CB860}">
      <dsp:nvSpPr>
        <dsp:cNvPr id="0" name=""/>
        <dsp:cNvSpPr/>
      </dsp:nvSpPr>
      <dsp:spPr>
        <a:xfrm rot="10800000">
          <a:off x="1022116" y="1127567"/>
          <a:ext cx="3627144" cy="434051"/>
        </a:xfrm>
        <a:prstGeom prst="homePlat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404" tIns="60960" rIns="113792" bIns="60960" numCol="1" spcCol="1270" anchor="ctr" anchorCtr="0">
          <a:noAutofit/>
        </a:bodyPr>
        <a:lstStyle/>
        <a:p>
          <a:pPr lvl="0" algn="ctr" defTabSz="711200">
            <a:lnSpc>
              <a:spcPct val="90000"/>
            </a:lnSpc>
            <a:spcBef>
              <a:spcPct val="0"/>
            </a:spcBef>
            <a:spcAft>
              <a:spcPct val="35000"/>
            </a:spcAft>
          </a:pPr>
          <a:r>
            <a:rPr lang="es-EC" sz="1600" kern="1200" dirty="0" smtClean="0">
              <a:latin typeface="Arial" panose="020B0604020202020204" pitchFamily="34" charset="0"/>
              <a:cs typeface="Arial" panose="020B0604020202020204" pitchFamily="34" charset="0"/>
            </a:rPr>
            <a:t>Análisis Técnico</a:t>
          </a:r>
          <a:endParaRPr lang="es-EC" sz="1600" kern="1200" dirty="0">
            <a:latin typeface="Arial" panose="020B0604020202020204" pitchFamily="34" charset="0"/>
            <a:cs typeface="Arial" panose="020B0604020202020204" pitchFamily="34" charset="0"/>
          </a:endParaRPr>
        </a:p>
      </dsp:txBody>
      <dsp:txXfrm rot="10800000">
        <a:off x="1130629" y="1127567"/>
        <a:ext cx="3518631" cy="434051"/>
      </dsp:txXfrm>
    </dsp:sp>
    <dsp:sp modelId="{F4816DBA-2126-43E5-85D9-C69B385FE72F}">
      <dsp:nvSpPr>
        <dsp:cNvPr id="0" name=""/>
        <dsp:cNvSpPr/>
      </dsp:nvSpPr>
      <dsp:spPr>
        <a:xfrm>
          <a:off x="805091" y="1127567"/>
          <a:ext cx="434051" cy="43405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48000" r="-48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2B30CA0-000A-4BC5-A4C4-DC180CCD9F68}">
      <dsp:nvSpPr>
        <dsp:cNvPr id="0" name=""/>
        <dsp:cNvSpPr/>
      </dsp:nvSpPr>
      <dsp:spPr>
        <a:xfrm rot="10800000">
          <a:off x="1022116" y="1691186"/>
          <a:ext cx="3627144" cy="434051"/>
        </a:xfrm>
        <a:prstGeom prst="homePlat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404" tIns="60960" rIns="113792" bIns="60960" numCol="1" spcCol="1270" anchor="ctr" anchorCtr="0">
          <a:noAutofit/>
        </a:bodyPr>
        <a:lstStyle/>
        <a:p>
          <a:pPr lvl="0" algn="ctr" defTabSz="711200">
            <a:lnSpc>
              <a:spcPct val="90000"/>
            </a:lnSpc>
            <a:spcBef>
              <a:spcPct val="0"/>
            </a:spcBef>
            <a:spcAft>
              <a:spcPct val="35000"/>
            </a:spcAft>
          </a:pPr>
          <a:r>
            <a:rPr lang="es-EC" sz="1600" kern="1200" dirty="0" smtClean="0">
              <a:latin typeface="Arial" panose="020B0604020202020204" pitchFamily="34" charset="0"/>
              <a:cs typeface="Arial" panose="020B0604020202020204" pitchFamily="34" charset="0"/>
            </a:rPr>
            <a:t>Análisis Organizacional</a:t>
          </a:r>
          <a:endParaRPr lang="es-EC" sz="1600" kern="1200" dirty="0">
            <a:latin typeface="Arial" panose="020B0604020202020204" pitchFamily="34" charset="0"/>
            <a:cs typeface="Arial" panose="020B0604020202020204" pitchFamily="34" charset="0"/>
          </a:endParaRPr>
        </a:p>
      </dsp:txBody>
      <dsp:txXfrm rot="10800000">
        <a:off x="1130629" y="1691186"/>
        <a:ext cx="3518631" cy="434051"/>
      </dsp:txXfrm>
    </dsp:sp>
    <dsp:sp modelId="{2111F93F-21D7-468A-9CB5-F6F3630E0B00}">
      <dsp:nvSpPr>
        <dsp:cNvPr id="0" name=""/>
        <dsp:cNvSpPr/>
      </dsp:nvSpPr>
      <dsp:spPr>
        <a:xfrm>
          <a:off x="805091" y="1691186"/>
          <a:ext cx="434051" cy="434051"/>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45000" r="-45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79F0BF2-CADD-4FE5-896F-CC68432A129C}">
      <dsp:nvSpPr>
        <dsp:cNvPr id="0" name=""/>
        <dsp:cNvSpPr/>
      </dsp:nvSpPr>
      <dsp:spPr>
        <a:xfrm rot="10800000">
          <a:off x="1022116" y="2254805"/>
          <a:ext cx="3627144" cy="434051"/>
        </a:xfrm>
        <a:prstGeom prst="homePlate">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404" tIns="60960" rIns="113792" bIns="60960" numCol="1" spcCol="1270" anchor="ctr" anchorCtr="0">
          <a:noAutofit/>
        </a:bodyPr>
        <a:lstStyle/>
        <a:p>
          <a:pPr lvl="0" algn="ctr" defTabSz="711200">
            <a:lnSpc>
              <a:spcPct val="90000"/>
            </a:lnSpc>
            <a:spcBef>
              <a:spcPct val="0"/>
            </a:spcBef>
            <a:spcAft>
              <a:spcPct val="35000"/>
            </a:spcAft>
          </a:pPr>
          <a:r>
            <a:rPr lang="es-EC" sz="1600" kern="1200" dirty="0" smtClean="0">
              <a:latin typeface="Arial" panose="020B0604020202020204" pitchFamily="34" charset="0"/>
              <a:cs typeface="Arial" panose="020B0604020202020204" pitchFamily="34" charset="0"/>
            </a:rPr>
            <a:t>Análisis Financiero</a:t>
          </a:r>
          <a:endParaRPr lang="es-EC" sz="1600" kern="1200" dirty="0">
            <a:latin typeface="Arial" panose="020B0604020202020204" pitchFamily="34" charset="0"/>
            <a:cs typeface="Arial" panose="020B0604020202020204" pitchFamily="34" charset="0"/>
          </a:endParaRPr>
        </a:p>
      </dsp:txBody>
      <dsp:txXfrm rot="10800000">
        <a:off x="1130629" y="2254805"/>
        <a:ext cx="3518631" cy="434051"/>
      </dsp:txXfrm>
    </dsp:sp>
    <dsp:sp modelId="{67188910-DEA7-46E0-8068-2F2247C58F08}">
      <dsp:nvSpPr>
        <dsp:cNvPr id="0" name=""/>
        <dsp:cNvSpPr/>
      </dsp:nvSpPr>
      <dsp:spPr>
        <a:xfrm>
          <a:off x="805091" y="2254805"/>
          <a:ext cx="434051" cy="434051"/>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16000" b="-16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682ACB4-5FA5-4683-A75A-4C2A55178087}">
      <dsp:nvSpPr>
        <dsp:cNvPr id="0" name=""/>
        <dsp:cNvSpPr/>
      </dsp:nvSpPr>
      <dsp:spPr>
        <a:xfrm rot="10800000">
          <a:off x="1022116" y="2818423"/>
          <a:ext cx="3627144" cy="434051"/>
        </a:xfrm>
        <a:prstGeom prst="homePlat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404" tIns="60960" rIns="113792" bIns="60960" numCol="1" spcCol="1270" anchor="ctr" anchorCtr="0">
          <a:noAutofit/>
        </a:bodyPr>
        <a:lstStyle/>
        <a:p>
          <a:pPr lvl="0" algn="ctr" defTabSz="711200">
            <a:lnSpc>
              <a:spcPct val="90000"/>
            </a:lnSpc>
            <a:spcBef>
              <a:spcPct val="0"/>
            </a:spcBef>
            <a:spcAft>
              <a:spcPct val="35000"/>
            </a:spcAft>
          </a:pPr>
          <a:r>
            <a:rPr lang="es-EC" sz="1600" kern="1200" dirty="0" smtClean="0">
              <a:latin typeface="Arial" panose="020B0604020202020204" pitchFamily="34" charset="0"/>
              <a:cs typeface="Arial" panose="020B0604020202020204" pitchFamily="34" charset="0"/>
            </a:rPr>
            <a:t>Plan de Implementación</a:t>
          </a:r>
          <a:endParaRPr lang="es-EC" sz="1600" kern="1200" dirty="0">
            <a:latin typeface="Arial" panose="020B0604020202020204" pitchFamily="34" charset="0"/>
            <a:cs typeface="Arial" panose="020B0604020202020204" pitchFamily="34" charset="0"/>
          </a:endParaRPr>
        </a:p>
      </dsp:txBody>
      <dsp:txXfrm rot="10800000">
        <a:off x="1130629" y="2818423"/>
        <a:ext cx="3518631" cy="434051"/>
      </dsp:txXfrm>
    </dsp:sp>
    <dsp:sp modelId="{7ACFD62D-7E2E-4A42-B8E7-5AF5AFA1EC5C}">
      <dsp:nvSpPr>
        <dsp:cNvPr id="0" name=""/>
        <dsp:cNvSpPr/>
      </dsp:nvSpPr>
      <dsp:spPr>
        <a:xfrm>
          <a:off x="805091" y="2818423"/>
          <a:ext cx="434051" cy="434051"/>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566442E-3BE3-46C5-BE4A-D815D408C5BB}">
      <dsp:nvSpPr>
        <dsp:cNvPr id="0" name=""/>
        <dsp:cNvSpPr/>
      </dsp:nvSpPr>
      <dsp:spPr>
        <a:xfrm rot="10800000">
          <a:off x="1022116" y="3382042"/>
          <a:ext cx="3627144" cy="434051"/>
        </a:xfrm>
        <a:prstGeom prst="homePlat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404" tIns="60960" rIns="113792" bIns="60960" numCol="1" spcCol="1270" anchor="ctr" anchorCtr="0">
          <a:noAutofit/>
        </a:bodyPr>
        <a:lstStyle/>
        <a:p>
          <a:pPr lvl="0" algn="ctr" defTabSz="711200">
            <a:lnSpc>
              <a:spcPct val="90000"/>
            </a:lnSpc>
            <a:spcBef>
              <a:spcPct val="0"/>
            </a:spcBef>
            <a:spcAft>
              <a:spcPct val="35000"/>
            </a:spcAft>
          </a:pPr>
          <a:r>
            <a:rPr lang="es-EC" sz="1600" kern="1200" dirty="0" smtClean="0">
              <a:latin typeface="Arial" panose="020B0604020202020204" pitchFamily="34" charset="0"/>
              <a:cs typeface="Arial" panose="020B0604020202020204" pitchFamily="34" charset="0"/>
            </a:rPr>
            <a:t>Conclusiones y Recomendaciones</a:t>
          </a:r>
          <a:endParaRPr lang="es-EC" sz="1600" kern="1200" dirty="0">
            <a:latin typeface="Arial" panose="020B0604020202020204" pitchFamily="34" charset="0"/>
            <a:cs typeface="Arial" panose="020B0604020202020204" pitchFamily="34" charset="0"/>
          </a:endParaRPr>
        </a:p>
      </dsp:txBody>
      <dsp:txXfrm rot="10800000">
        <a:off x="1130629" y="3382042"/>
        <a:ext cx="3518631" cy="434051"/>
      </dsp:txXfrm>
    </dsp:sp>
    <dsp:sp modelId="{6893AE84-D8A9-4367-AE6F-F6889E0561E6}">
      <dsp:nvSpPr>
        <dsp:cNvPr id="0" name=""/>
        <dsp:cNvSpPr/>
      </dsp:nvSpPr>
      <dsp:spPr>
        <a:xfrm>
          <a:off x="805091" y="3382042"/>
          <a:ext cx="434051" cy="434051"/>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2000" r="-2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1F1B5-93F9-4A86-A47C-173507E5FA17}">
      <dsp:nvSpPr>
        <dsp:cNvPr id="0" name=""/>
        <dsp:cNvSpPr/>
      </dsp:nvSpPr>
      <dsp:spPr>
        <a:xfrm rot="5400000">
          <a:off x="467511" y="304140"/>
          <a:ext cx="529277" cy="1463416"/>
        </a:xfrm>
        <a:prstGeom prst="corner">
          <a:avLst>
            <a:gd name="adj1" fmla="val 16120"/>
            <a:gd name="adj2" fmla="val 161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20BEEF-8A3A-45B0-83D7-0D01E7F7B08C}">
      <dsp:nvSpPr>
        <dsp:cNvPr id="0" name=""/>
        <dsp:cNvSpPr/>
      </dsp:nvSpPr>
      <dsp:spPr>
        <a:xfrm>
          <a:off x="543514" y="889720"/>
          <a:ext cx="531329" cy="412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C" sz="1500" kern="1200" dirty="0" smtClean="0">
              <a:solidFill>
                <a:srgbClr val="00B0F0"/>
              </a:solidFill>
            </a:rPr>
            <a:t>2012</a:t>
          </a:r>
          <a:endParaRPr lang="es-EC" sz="1500" kern="1200" dirty="0">
            <a:solidFill>
              <a:srgbClr val="00B0F0"/>
            </a:solidFill>
          </a:endParaRPr>
        </a:p>
      </dsp:txBody>
      <dsp:txXfrm>
        <a:off x="543514" y="889720"/>
        <a:ext cx="531329" cy="412605"/>
      </dsp:txXfrm>
    </dsp:sp>
    <dsp:sp modelId="{4D7C623B-3675-4088-B6D9-5D41DD21E9ED}">
      <dsp:nvSpPr>
        <dsp:cNvPr id="0" name=""/>
        <dsp:cNvSpPr/>
      </dsp:nvSpPr>
      <dsp:spPr>
        <a:xfrm>
          <a:off x="1290868" y="574403"/>
          <a:ext cx="150020" cy="150020"/>
        </a:xfrm>
        <a:prstGeom prst="triangle">
          <a:avLst>
            <a:gd name="adj" fmla="val 100000"/>
          </a:avLst>
        </a:prstGeom>
        <a:solidFill>
          <a:schemeClr val="accent5">
            <a:hueOff val="-2483469"/>
            <a:satOff val="9953"/>
            <a:lumOff val="2157"/>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3F5DD7-E68C-4AD0-9811-1AF97C6A54CD}">
      <dsp:nvSpPr>
        <dsp:cNvPr id="0" name=""/>
        <dsp:cNvSpPr/>
      </dsp:nvSpPr>
      <dsp:spPr>
        <a:xfrm rot="5400000">
          <a:off x="2055564" y="-208434"/>
          <a:ext cx="614237" cy="1615858"/>
        </a:xfrm>
        <a:prstGeom prst="corner">
          <a:avLst>
            <a:gd name="adj1" fmla="val 16120"/>
            <a:gd name="adj2" fmla="val 16110"/>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48AF59-A1EA-460B-8170-B678AE2E4634}">
      <dsp:nvSpPr>
        <dsp:cNvPr id="0" name=""/>
        <dsp:cNvSpPr/>
      </dsp:nvSpPr>
      <dsp:spPr>
        <a:xfrm>
          <a:off x="2009694" y="422282"/>
          <a:ext cx="795106" cy="69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C" sz="1500" kern="1200" dirty="0" smtClean="0">
              <a:solidFill>
                <a:srgbClr val="00FF00"/>
              </a:solidFill>
            </a:rPr>
            <a:t>2013</a:t>
          </a:r>
          <a:endParaRPr lang="es-EC" sz="1500" kern="1200" dirty="0">
            <a:solidFill>
              <a:srgbClr val="00FF00"/>
            </a:solidFill>
          </a:endParaRPr>
        </a:p>
      </dsp:txBody>
      <dsp:txXfrm>
        <a:off x="2009694" y="422282"/>
        <a:ext cx="795106" cy="696957"/>
      </dsp:txXfrm>
    </dsp:sp>
    <dsp:sp modelId="{FCAE3FA4-0AF2-4A97-9B9A-5179645945FB}">
      <dsp:nvSpPr>
        <dsp:cNvPr id="0" name=""/>
        <dsp:cNvSpPr/>
      </dsp:nvSpPr>
      <dsp:spPr>
        <a:xfrm>
          <a:off x="2654780" y="94302"/>
          <a:ext cx="150020" cy="150020"/>
        </a:xfrm>
        <a:prstGeom prst="triangle">
          <a:avLst>
            <a:gd name="adj" fmla="val 100000"/>
          </a:avLst>
        </a:prstGeom>
        <a:solidFill>
          <a:schemeClr val="accent5">
            <a:hueOff val="-7450407"/>
            <a:satOff val="29858"/>
            <a:lumOff val="6471"/>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99D7DC-6227-4B01-8D60-89B336400FE9}">
      <dsp:nvSpPr>
        <dsp:cNvPr id="0" name=""/>
        <dsp:cNvSpPr/>
      </dsp:nvSpPr>
      <dsp:spPr>
        <a:xfrm rot="5400000">
          <a:off x="3879321" y="-676261"/>
          <a:ext cx="529277" cy="2069791"/>
        </a:xfrm>
        <a:prstGeom prst="corner">
          <a:avLst>
            <a:gd name="adj1" fmla="val 16120"/>
            <a:gd name="adj2" fmla="val 16110"/>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ACB412-D6BF-4C33-BF17-45A38F81ECCF}">
      <dsp:nvSpPr>
        <dsp:cNvPr id="0" name=""/>
        <dsp:cNvSpPr/>
      </dsp:nvSpPr>
      <dsp:spPr>
        <a:xfrm>
          <a:off x="3487050" y="181422"/>
          <a:ext cx="1402949" cy="69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solidFill>
                <a:schemeClr val="accent6">
                  <a:lumMod val="75000"/>
                </a:schemeClr>
              </a:solidFill>
            </a:rPr>
            <a:t>2014-201</a:t>
          </a:r>
          <a:r>
            <a:rPr lang="es-EC" sz="2300" kern="1200" dirty="0" smtClean="0">
              <a:solidFill>
                <a:schemeClr val="accent6">
                  <a:lumMod val="75000"/>
                </a:schemeClr>
              </a:solidFill>
            </a:rPr>
            <a:t>5</a:t>
          </a:r>
          <a:endParaRPr lang="es-EC" sz="2300" kern="1200" dirty="0">
            <a:solidFill>
              <a:schemeClr val="accent6">
                <a:lumMod val="75000"/>
              </a:schemeClr>
            </a:solidFill>
          </a:endParaRPr>
        </a:p>
      </dsp:txBody>
      <dsp:txXfrm>
        <a:off x="3487050" y="181422"/>
        <a:ext cx="1402949" cy="6969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F07DD-FE70-4FC1-8790-4A6CCA7076FF}">
      <dsp:nvSpPr>
        <dsp:cNvPr id="0" name=""/>
        <dsp:cNvSpPr/>
      </dsp:nvSpPr>
      <dsp:spPr>
        <a:xfrm>
          <a:off x="3040472" y="825"/>
          <a:ext cx="1281618" cy="1281618"/>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Diagnostico de Problema</a:t>
          </a:r>
          <a:endParaRPr lang="es-EC" sz="1200" kern="1200" dirty="0">
            <a:solidFill>
              <a:schemeClr val="tx1"/>
            </a:solidFill>
          </a:endParaRPr>
        </a:p>
      </dsp:txBody>
      <dsp:txXfrm>
        <a:off x="3228161" y="188514"/>
        <a:ext cx="906240" cy="906240"/>
      </dsp:txXfrm>
    </dsp:sp>
    <dsp:sp modelId="{59D1DBFA-031B-4C0E-8F76-56BE604819C9}">
      <dsp:nvSpPr>
        <dsp:cNvPr id="0" name=""/>
        <dsp:cNvSpPr/>
      </dsp:nvSpPr>
      <dsp:spPr>
        <a:xfrm rot="2160000">
          <a:off x="4281899" y="985975"/>
          <a:ext cx="342002" cy="432546"/>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s-EC" sz="1050" kern="1200">
            <a:solidFill>
              <a:schemeClr val="tx1"/>
            </a:solidFill>
          </a:endParaRPr>
        </a:p>
      </dsp:txBody>
      <dsp:txXfrm>
        <a:off x="4291697" y="1042330"/>
        <a:ext cx="239401" cy="259528"/>
      </dsp:txXfrm>
    </dsp:sp>
    <dsp:sp modelId="{18C4E5CF-B461-4D83-A947-C20DAF001004}">
      <dsp:nvSpPr>
        <dsp:cNvPr id="0" name=""/>
        <dsp:cNvSpPr/>
      </dsp:nvSpPr>
      <dsp:spPr>
        <a:xfrm>
          <a:off x="4599372" y="1133432"/>
          <a:ext cx="1281618" cy="1281618"/>
        </a:xfrm>
        <a:prstGeom prst="ellipse">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Análisis Situacional del  proceso</a:t>
          </a:r>
          <a:endParaRPr lang="es-EC" sz="1200" kern="1200" dirty="0">
            <a:solidFill>
              <a:schemeClr val="tx1"/>
            </a:solidFill>
          </a:endParaRPr>
        </a:p>
      </dsp:txBody>
      <dsp:txXfrm>
        <a:off x="4787061" y="1321121"/>
        <a:ext cx="906240" cy="906240"/>
      </dsp:txXfrm>
    </dsp:sp>
    <dsp:sp modelId="{8CE67558-01C9-417D-8385-1B87F5257FB4}">
      <dsp:nvSpPr>
        <dsp:cNvPr id="0" name=""/>
        <dsp:cNvSpPr/>
      </dsp:nvSpPr>
      <dsp:spPr>
        <a:xfrm rot="6480000">
          <a:off x="4774448" y="2465060"/>
          <a:ext cx="342002" cy="432546"/>
        </a:xfrm>
        <a:prstGeom prst="rightArrow">
          <a:avLst>
            <a:gd name="adj1" fmla="val 60000"/>
            <a:gd name="adj2" fmla="val 50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s-EC" sz="1050" kern="1200">
            <a:solidFill>
              <a:schemeClr val="tx1"/>
            </a:solidFill>
          </a:endParaRPr>
        </a:p>
      </dsp:txBody>
      <dsp:txXfrm rot="10800000">
        <a:off x="4841601" y="2502779"/>
        <a:ext cx="239401" cy="259528"/>
      </dsp:txXfrm>
    </dsp:sp>
    <dsp:sp modelId="{349EF724-DBD0-4B80-8B23-427EEF7F899F}">
      <dsp:nvSpPr>
        <dsp:cNvPr id="0" name=""/>
        <dsp:cNvSpPr/>
      </dsp:nvSpPr>
      <dsp:spPr>
        <a:xfrm>
          <a:off x="4003925" y="2966028"/>
          <a:ext cx="1281618" cy="1281618"/>
        </a:xfrm>
        <a:prstGeom prst="ellips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Propuso una solución (</a:t>
          </a:r>
          <a:r>
            <a:rPr lang="es-EC" sz="1200" kern="1200" dirty="0" smtClean="0">
              <a:solidFill>
                <a:schemeClr val="tx1"/>
              </a:solidFill>
              <a:sym typeface="Wingdings" pitchFamily="2" charset="2"/>
            </a:rPr>
            <a:t>Proyecto)</a:t>
          </a:r>
          <a:endParaRPr lang="es-EC" sz="1200" kern="1200" dirty="0">
            <a:solidFill>
              <a:schemeClr val="tx1"/>
            </a:solidFill>
          </a:endParaRPr>
        </a:p>
      </dsp:txBody>
      <dsp:txXfrm>
        <a:off x="4191614" y="3153717"/>
        <a:ext cx="906240" cy="906240"/>
      </dsp:txXfrm>
    </dsp:sp>
    <dsp:sp modelId="{064DDCA0-262E-410A-BCAA-022C565B0C68}">
      <dsp:nvSpPr>
        <dsp:cNvPr id="0" name=""/>
        <dsp:cNvSpPr/>
      </dsp:nvSpPr>
      <dsp:spPr>
        <a:xfrm rot="10800000">
          <a:off x="3519960" y="3390564"/>
          <a:ext cx="342002" cy="432546"/>
        </a:xfrm>
        <a:prstGeom prst="rightArrow">
          <a:avLst>
            <a:gd name="adj1" fmla="val 60000"/>
            <a:gd name="adj2" fmla="val 5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s-EC" sz="1050" kern="1200">
            <a:solidFill>
              <a:schemeClr val="tx1"/>
            </a:solidFill>
          </a:endParaRPr>
        </a:p>
      </dsp:txBody>
      <dsp:txXfrm rot="10800000">
        <a:off x="3622561" y="3477073"/>
        <a:ext cx="239401" cy="259528"/>
      </dsp:txXfrm>
    </dsp:sp>
    <dsp:sp modelId="{37AE269E-4198-441F-B64C-B6995B5BAFC6}">
      <dsp:nvSpPr>
        <dsp:cNvPr id="0" name=""/>
        <dsp:cNvSpPr/>
      </dsp:nvSpPr>
      <dsp:spPr>
        <a:xfrm>
          <a:off x="2077019" y="2966028"/>
          <a:ext cx="1281618" cy="1281618"/>
        </a:xfrm>
        <a:prstGeom prst="ellipse">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Análisis de Factibilidad del Proyecto</a:t>
          </a:r>
          <a:endParaRPr lang="es-EC" sz="1200" kern="1200" dirty="0">
            <a:solidFill>
              <a:schemeClr val="tx1"/>
            </a:solidFill>
          </a:endParaRPr>
        </a:p>
      </dsp:txBody>
      <dsp:txXfrm>
        <a:off x="2264708" y="3153717"/>
        <a:ext cx="906240" cy="906240"/>
      </dsp:txXfrm>
    </dsp:sp>
    <dsp:sp modelId="{C06460C9-CAF4-4086-B6DD-23B9B6693D4D}">
      <dsp:nvSpPr>
        <dsp:cNvPr id="0" name=""/>
        <dsp:cNvSpPr/>
      </dsp:nvSpPr>
      <dsp:spPr>
        <a:xfrm rot="15120000">
          <a:off x="2252095" y="2483471"/>
          <a:ext cx="342002" cy="432546"/>
        </a:xfrm>
        <a:prstGeom prst="rightArrow">
          <a:avLst>
            <a:gd name="adj1" fmla="val 60000"/>
            <a:gd name="adj2" fmla="val 50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s-EC" sz="1050" kern="1200">
            <a:solidFill>
              <a:schemeClr val="tx1"/>
            </a:solidFill>
          </a:endParaRPr>
        </a:p>
      </dsp:txBody>
      <dsp:txXfrm rot="10800000">
        <a:off x="2319248" y="2618770"/>
        <a:ext cx="239401" cy="259528"/>
      </dsp:txXfrm>
    </dsp:sp>
    <dsp:sp modelId="{3F02D64C-DDFC-4E43-B318-4DA8D7C2F029}">
      <dsp:nvSpPr>
        <dsp:cNvPr id="0" name=""/>
        <dsp:cNvSpPr/>
      </dsp:nvSpPr>
      <dsp:spPr>
        <a:xfrm>
          <a:off x="1481573" y="1133432"/>
          <a:ext cx="1281618" cy="1281618"/>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Plan para la implementación</a:t>
          </a:r>
          <a:endParaRPr lang="es-EC" sz="1200" kern="1200" dirty="0">
            <a:solidFill>
              <a:schemeClr val="tx1"/>
            </a:solidFill>
          </a:endParaRPr>
        </a:p>
      </dsp:txBody>
      <dsp:txXfrm>
        <a:off x="1669262" y="1321121"/>
        <a:ext cx="906240" cy="906240"/>
      </dsp:txXfrm>
    </dsp:sp>
    <dsp:sp modelId="{FF8B6A68-067D-4762-A2A7-E60AF2214E5B}">
      <dsp:nvSpPr>
        <dsp:cNvPr id="0" name=""/>
        <dsp:cNvSpPr/>
      </dsp:nvSpPr>
      <dsp:spPr>
        <a:xfrm rot="19440000">
          <a:off x="2723000" y="997354"/>
          <a:ext cx="342002" cy="432546"/>
        </a:xfrm>
        <a:prstGeom prst="rightArrow">
          <a:avLst>
            <a:gd name="adj1" fmla="val 60000"/>
            <a:gd name="adj2" fmla="val 5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s-EC" sz="1050" kern="1200">
            <a:solidFill>
              <a:schemeClr val="tx1"/>
            </a:solidFill>
          </a:endParaRPr>
        </a:p>
      </dsp:txBody>
      <dsp:txXfrm>
        <a:off x="2732798" y="1114017"/>
        <a:ext cx="239401" cy="2595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D80C9-37B6-421E-AE29-15481703AE1A}">
      <dsp:nvSpPr>
        <dsp:cNvPr id="0" name=""/>
        <dsp:cNvSpPr/>
      </dsp:nvSpPr>
      <dsp:spPr>
        <a:xfrm>
          <a:off x="0" y="273630"/>
          <a:ext cx="3413179" cy="3413179"/>
        </a:xfrm>
        <a:prstGeom prst="pie">
          <a:avLst>
            <a:gd name="adj1" fmla="val 54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9775EF-7CCC-4F4C-877D-B35CE99A1E52}">
      <dsp:nvSpPr>
        <dsp:cNvPr id="0" name=""/>
        <dsp:cNvSpPr/>
      </dsp:nvSpPr>
      <dsp:spPr>
        <a:xfrm>
          <a:off x="1706589" y="273630"/>
          <a:ext cx="3982042" cy="3413179"/>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latin typeface="Arial" panose="020B0604020202020204" pitchFamily="34" charset="0"/>
              <a:cs typeface="Arial" panose="020B0604020202020204" pitchFamily="34" charset="0"/>
            </a:rPr>
            <a:t>Legal</a:t>
          </a:r>
          <a:endParaRPr lang="es-EC" sz="1200" kern="1200" dirty="0">
            <a:latin typeface="Arial" panose="020B0604020202020204" pitchFamily="34" charset="0"/>
            <a:cs typeface="Arial" panose="020B0604020202020204" pitchFamily="34" charset="0"/>
          </a:endParaRPr>
        </a:p>
      </dsp:txBody>
      <dsp:txXfrm>
        <a:off x="1706589" y="273630"/>
        <a:ext cx="1991021" cy="1023955"/>
      </dsp:txXfrm>
    </dsp:sp>
    <dsp:sp modelId="{526804B1-4872-4EDB-9855-94F4D1645054}">
      <dsp:nvSpPr>
        <dsp:cNvPr id="0" name=""/>
        <dsp:cNvSpPr/>
      </dsp:nvSpPr>
      <dsp:spPr>
        <a:xfrm>
          <a:off x="597307" y="1297586"/>
          <a:ext cx="2218564" cy="2218564"/>
        </a:xfrm>
        <a:prstGeom prst="pie">
          <a:avLst>
            <a:gd name="adj1" fmla="val 5400000"/>
            <a:gd name="adj2" fmla="val 1620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41219E-49C3-44B6-8F95-2EA3E7BAF272}">
      <dsp:nvSpPr>
        <dsp:cNvPr id="0" name=""/>
        <dsp:cNvSpPr/>
      </dsp:nvSpPr>
      <dsp:spPr>
        <a:xfrm>
          <a:off x="1706589" y="1297586"/>
          <a:ext cx="3982042" cy="2218564"/>
        </a:xfrm>
        <a:prstGeom prst="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latin typeface="Arial" panose="020B0604020202020204" pitchFamily="34" charset="0"/>
              <a:cs typeface="Arial" panose="020B0604020202020204" pitchFamily="34" charset="0"/>
            </a:rPr>
            <a:t>Filosofía</a:t>
          </a:r>
          <a:endParaRPr lang="es-EC" sz="1200" kern="1200" dirty="0">
            <a:latin typeface="Arial" panose="020B0604020202020204" pitchFamily="34" charset="0"/>
            <a:cs typeface="Arial" panose="020B0604020202020204" pitchFamily="34" charset="0"/>
          </a:endParaRPr>
        </a:p>
      </dsp:txBody>
      <dsp:txXfrm>
        <a:off x="1706589" y="1297586"/>
        <a:ext cx="1991021" cy="1023952"/>
      </dsp:txXfrm>
    </dsp:sp>
    <dsp:sp modelId="{0B4E052D-A22F-4F24-90D8-064C05F54C5B}">
      <dsp:nvSpPr>
        <dsp:cNvPr id="0" name=""/>
        <dsp:cNvSpPr/>
      </dsp:nvSpPr>
      <dsp:spPr>
        <a:xfrm>
          <a:off x="1194613" y="2321538"/>
          <a:ext cx="1023952" cy="1023952"/>
        </a:xfrm>
        <a:prstGeom prst="pie">
          <a:avLst>
            <a:gd name="adj1" fmla="val 5400000"/>
            <a:gd name="adj2" fmla="val 1620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FF00F0-EA4A-4017-B94B-AC6F9D0A9D6E}">
      <dsp:nvSpPr>
        <dsp:cNvPr id="0" name=""/>
        <dsp:cNvSpPr/>
      </dsp:nvSpPr>
      <dsp:spPr>
        <a:xfrm>
          <a:off x="1706589" y="2321538"/>
          <a:ext cx="3982042" cy="1023952"/>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latin typeface="Arial" panose="020B0604020202020204" pitchFamily="34" charset="0"/>
              <a:cs typeface="Arial" panose="020B0604020202020204" pitchFamily="34" charset="0"/>
            </a:rPr>
            <a:t>Organización</a:t>
          </a:r>
          <a:endParaRPr lang="es-EC" sz="1200" kern="1200" dirty="0">
            <a:latin typeface="Arial" panose="020B0604020202020204" pitchFamily="34" charset="0"/>
            <a:cs typeface="Arial" panose="020B0604020202020204" pitchFamily="34" charset="0"/>
          </a:endParaRPr>
        </a:p>
      </dsp:txBody>
      <dsp:txXfrm>
        <a:off x="1706589" y="2321538"/>
        <a:ext cx="1991021" cy="1023952"/>
      </dsp:txXfrm>
    </dsp:sp>
    <dsp:sp modelId="{3E6199B4-0F66-4F17-BD98-260BB6EDCC49}">
      <dsp:nvSpPr>
        <dsp:cNvPr id="0" name=""/>
        <dsp:cNvSpPr/>
      </dsp:nvSpPr>
      <dsp:spPr>
        <a:xfrm>
          <a:off x="3697610" y="273630"/>
          <a:ext cx="1991021" cy="102395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smtClean="0">
              <a:latin typeface="Arial" panose="020B0604020202020204" pitchFamily="34" charset="0"/>
              <a:cs typeface="Arial" panose="020B0604020202020204" pitchFamily="34" charset="0"/>
            </a:rPr>
            <a:t>Resolución de directorio</a:t>
          </a:r>
          <a:endParaRPr lang="es-EC" sz="1200" kern="1200" dirty="0">
            <a:latin typeface="Arial" panose="020B0604020202020204" pitchFamily="34" charset="0"/>
            <a:cs typeface="Arial" panose="020B0604020202020204" pitchFamily="34" charset="0"/>
          </a:endParaRPr>
        </a:p>
      </dsp:txBody>
      <dsp:txXfrm>
        <a:off x="3697610" y="273630"/>
        <a:ext cx="1991021" cy="1023955"/>
      </dsp:txXfrm>
    </dsp:sp>
    <dsp:sp modelId="{ED1365EB-2C87-45BC-8D69-028C5FDF1A70}">
      <dsp:nvSpPr>
        <dsp:cNvPr id="0" name=""/>
        <dsp:cNvSpPr/>
      </dsp:nvSpPr>
      <dsp:spPr>
        <a:xfrm>
          <a:off x="3697610" y="1297586"/>
          <a:ext cx="1991021" cy="102395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smtClean="0">
              <a:latin typeface="Arial" panose="020B0604020202020204" pitchFamily="34" charset="0"/>
              <a:cs typeface="Arial" panose="020B0604020202020204" pitchFamily="34" charset="0"/>
            </a:rPr>
            <a:t>Visión</a:t>
          </a:r>
          <a:endParaRPr lang="es-EC"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s-EC" sz="1200" kern="1200" dirty="0" smtClean="0">
              <a:latin typeface="Arial" panose="020B0604020202020204" pitchFamily="34" charset="0"/>
              <a:cs typeface="Arial" panose="020B0604020202020204" pitchFamily="34" charset="0"/>
            </a:rPr>
            <a:t>Misión</a:t>
          </a:r>
          <a:endParaRPr lang="es-EC"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s-EC" sz="1200" kern="1200" dirty="0" smtClean="0">
              <a:latin typeface="Arial" panose="020B0604020202020204" pitchFamily="34" charset="0"/>
              <a:cs typeface="Arial" panose="020B0604020202020204" pitchFamily="34" charset="0"/>
            </a:rPr>
            <a:t>Objetivos estratégicos</a:t>
          </a:r>
          <a:endParaRPr lang="es-EC"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s-EC" sz="1200" kern="1200" dirty="0" smtClean="0">
              <a:latin typeface="Arial" panose="020B0604020202020204" pitchFamily="34" charset="0"/>
              <a:cs typeface="Arial" panose="020B0604020202020204" pitchFamily="34" charset="0"/>
            </a:rPr>
            <a:t> Principios y Valores</a:t>
          </a:r>
          <a:endParaRPr lang="es-EC" sz="1200" kern="1200" dirty="0">
            <a:latin typeface="Arial" panose="020B0604020202020204" pitchFamily="34" charset="0"/>
            <a:cs typeface="Arial" panose="020B0604020202020204" pitchFamily="34" charset="0"/>
          </a:endParaRPr>
        </a:p>
      </dsp:txBody>
      <dsp:txXfrm>
        <a:off x="3697610" y="1297586"/>
        <a:ext cx="1991021" cy="1023952"/>
      </dsp:txXfrm>
    </dsp:sp>
    <dsp:sp modelId="{78BE7FB4-9370-4EA9-90E0-64920D9D4AD7}">
      <dsp:nvSpPr>
        <dsp:cNvPr id="0" name=""/>
        <dsp:cNvSpPr/>
      </dsp:nvSpPr>
      <dsp:spPr>
        <a:xfrm>
          <a:off x="3697610" y="2321538"/>
          <a:ext cx="1991021" cy="102395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smtClean="0">
              <a:latin typeface="Arial" panose="020B0604020202020204" pitchFamily="34" charset="0"/>
              <a:cs typeface="Arial" panose="020B0604020202020204" pitchFamily="34" charset="0"/>
            </a:rPr>
            <a:t>Estructura Orgánica</a:t>
          </a:r>
          <a:endParaRPr lang="es-EC"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s-EC" sz="1200" kern="1200" dirty="0" smtClean="0">
              <a:latin typeface="Arial" panose="020B0604020202020204" pitchFamily="34" charset="0"/>
              <a:cs typeface="Arial" panose="020B0604020202020204" pitchFamily="34" charset="0"/>
            </a:rPr>
            <a:t>Funciones</a:t>
          </a:r>
          <a:endParaRPr lang="es-EC"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s-EC" sz="1200" kern="1200" dirty="0" smtClean="0">
              <a:latin typeface="Arial" panose="020B0604020202020204" pitchFamily="34" charset="0"/>
              <a:cs typeface="Arial" panose="020B0604020202020204" pitchFamily="34" charset="0"/>
            </a:rPr>
            <a:t>Perfiles Profesionales</a:t>
          </a:r>
          <a:endParaRPr lang="es-EC" sz="1200" kern="1200" dirty="0">
            <a:latin typeface="Arial" panose="020B0604020202020204" pitchFamily="34" charset="0"/>
            <a:cs typeface="Arial" panose="020B0604020202020204" pitchFamily="34" charset="0"/>
          </a:endParaRPr>
        </a:p>
      </dsp:txBody>
      <dsp:txXfrm>
        <a:off x="3697610" y="2321538"/>
        <a:ext cx="1991021" cy="10239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F5D76-FEC4-4268-B391-624236A6C450}">
      <dsp:nvSpPr>
        <dsp:cNvPr id="0" name=""/>
        <dsp:cNvSpPr/>
      </dsp:nvSpPr>
      <dsp:spPr>
        <a:xfrm>
          <a:off x="0" y="442404"/>
          <a:ext cx="3768080" cy="1507232"/>
        </a:xfrm>
        <a:prstGeom prst="leftRightRibbon">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7998E9-5E2A-4710-864B-F77CDAF127C0}">
      <dsp:nvSpPr>
        <dsp:cNvPr id="0" name=""/>
        <dsp:cNvSpPr/>
      </dsp:nvSpPr>
      <dsp:spPr>
        <a:xfrm>
          <a:off x="452169" y="706169"/>
          <a:ext cx="1243466" cy="73854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9116" rIns="0" bIns="41910" numCol="1" spcCol="1270" anchor="ctr" anchorCtr="0">
          <a:noAutofit/>
        </a:bodyPr>
        <a:lstStyle/>
        <a:p>
          <a:pPr lvl="0" algn="ctr" defTabSz="488950">
            <a:lnSpc>
              <a:spcPct val="90000"/>
            </a:lnSpc>
            <a:spcBef>
              <a:spcPct val="0"/>
            </a:spcBef>
            <a:spcAft>
              <a:spcPct val="35000"/>
            </a:spcAft>
          </a:pPr>
          <a:r>
            <a:rPr lang="es-ES" sz="1100" kern="1200" dirty="0" smtClean="0"/>
            <a:t>por costos incurridos más un porcentaje de utilidad </a:t>
          </a:r>
          <a:endParaRPr lang="es-EC" sz="1100" kern="1200" dirty="0"/>
        </a:p>
      </dsp:txBody>
      <dsp:txXfrm>
        <a:off x="452169" y="706169"/>
        <a:ext cx="1243466" cy="738543"/>
      </dsp:txXfrm>
    </dsp:sp>
    <dsp:sp modelId="{C64BCB3D-836C-4077-A080-26B8D10D9AB1}">
      <dsp:nvSpPr>
        <dsp:cNvPr id="0" name=""/>
        <dsp:cNvSpPr/>
      </dsp:nvSpPr>
      <dsp:spPr>
        <a:xfrm>
          <a:off x="1884040" y="947326"/>
          <a:ext cx="1469551" cy="73854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9116" rIns="0" bIns="41910" numCol="1" spcCol="1270" anchor="ctr" anchorCtr="0">
          <a:noAutofit/>
        </a:bodyPr>
        <a:lstStyle/>
        <a:p>
          <a:pPr lvl="0" algn="ctr" defTabSz="488950">
            <a:lnSpc>
              <a:spcPct val="90000"/>
            </a:lnSpc>
            <a:spcBef>
              <a:spcPct val="0"/>
            </a:spcBef>
            <a:spcAft>
              <a:spcPct val="35000"/>
            </a:spcAft>
          </a:pPr>
          <a:r>
            <a:rPr lang="es-ES" sz="1100" kern="1200" dirty="0" smtClean="0"/>
            <a:t>por costos evitados.</a:t>
          </a:r>
          <a:endParaRPr lang="es-EC" sz="1100" kern="1200" dirty="0"/>
        </a:p>
      </dsp:txBody>
      <dsp:txXfrm>
        <a:off x="1884040" y="947326"/>
        <a:ext cx="1469551" cy="7385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32D51-11F1-4655-868F-5D6585248069}">
      <dsp:nvSpPr>
        <dsp:cNvPr id="0" name=""/>
        <dsp:cNvSpPr/>
      </dsp:nvSpPr>
      <dsp:spPr>
        <a:xfrm>
          <a:off x="2341595" y="0"/>
          <a:ext cx="1956111" cy="1956409"/>
        </a:xfrm>
        <a:prstGeom prst="circularArrow">
          <a:avLst>
            <a:gd name="adj1" fmla="val 10980"/>
            <a:gd name="adj2" fmla="val 1142322"/>
            <a:gd name="adj3" fmla="val 4500000"/>
            <a:gd name="adj4" fmla="val 10800000"/>
            <a:gd name="adj5" fmla="val 125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89F4085-001D-4B7A-B2A1-32301CDE7F2A}">
      <dsp:nvSpPr>
        <dsp:cNvPr id="0" name=""/>
        <dsp:cNvSpPr/>
      </dsp:nvSpPr>
      <dsp:spPr>
        <a:xfrm>
          <a:off x="2773960" y="706323"/>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bg1"/>
              </a:solidFill>
            </a:rPr>
            <a:t>Organizacional</a:t>
          </a:r>
          <a:endParaRPr lang="es-EC" sz="1400" kern="1200" dirty="0">
            <a:solidFill>
              <a:schemeClr val="bg1"/>
            </a:solidFill>
          </a:endParaRPr>
        </a:p>
      </dsp:txBody>
      <dsp:txXfrm>
        <a:off x="2773960" y="706323"/>
        <a:ext cx="1086973" cy="543356"/>
      </dsp:txXfrm>
    </dsp:sp>
    <dsp:sp modelId="{5FA1C7BA-B6A7-46F2-9684-2BC508F4FEB8}">
      <dsp:nvSpPr>
        <dsp:cNvPr id="0" name=""/>
        <dsp:cNvSpPr/>
      </dsp:nvSpPr>
      <dsp:spPr>
        <a:xfrm>
          <a:off x="1798292" y="1124102"/>
          <a:ext cx="1956111" cy="1956409"/>
        </a:xfrm>
        <a:prstGeom prst="leftCircularArrow">
          <a:avLst>
            <a:gd name="adj1" fmla="val 10980"/>
            <a:gd name="adj2" fmla="val 1142322"/>
            <a:gd name="adj3" fmla="val 6300000"/>
            <a:gd name="adj4" fmla="val 18900000"/>
            <a:gd name="adj5" fmla="val 12500"/>
          </a:avLst>
        </a:prstGeom>
        <a:gradFill rotWithShape="0">
          <a:gsLst>
            <a:gs pos="0">
              <a:schemeClr val="accent2">
                <a:shade val="80000"/>
                <a:hueOff val="-17936"/>
                <a:satOff val="-2012"/>
                <a:lumOff val="12840"/>
                <a:alphaOff val="0"/>
                <a:shade val="51000"/>
                <a:satMod val="130000"/>
              </a:schemeClr>
            </a:gs>
            <a:gs pos="80000">
              <a:schemeClr val="accent2">
                <a:shade val="80000"/>
                <a:hueOff val="-17936"/>
                <a:satOff val="-2012"/>
                <a:lumOff val="12840"/>
                <a:alphaOff val="0"/>
                <a:shade val="93000"/>
                <a:satMod val="130000"/>
              </a:schemeClr>
            </a:gs>
            <a:gs pos="100000">
              <a:schemeClr val="accent2">
                <a:shade val="80000"/>
                <a:hueOff val="-17936"/>
                <a:satOff val="-2012"/>
                <a:lumOff val="128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95807C9-AAED-4E42-BC42-989C2AA63DD1}">
      <dsp:nvSpPr>
        <dsp:cNvPr id="0" name=""/>
        <dsp:cNvSpPr/>
      </dsp:nvSpPr>
      <dsp:spPr>
        <a:xfrm>
          <a:off x="2232861" y="1836927"/>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bg1"/>
              </a:solidFill>
            </a:rPr>
            <a:t>Académico</a:t>
          </a:r>
          <a:endParaRPr lang="es-EC" sz="1400" kern="1200" dirty="0">
            <a:solidFill>
              <a:schemeClr val="bg1"/>
            </a:solidFill>
          </a:endParaRPr>
        </a:p>
      </dsp:txBody>
      <dsp:txXfrm>
        <a:off x="2232861" y="1836927"/>
        <a:ext cx="1086973" cy="543356"/>
      </dsp:txXfrm>
    </dsp:sp>
    <dsp:sp modelId="{149B28A4-FEEE-49C3-A868-37747A0578A2}">
      <dsp:nvSpPr>
        <dsp:cNvPr id="0" name=""/>
        <dsp:cNvSpPr/>
      </dsp:nvSpPr>
      <dsp:spPr>
        <a:xfrm>
          <a:off x="2480819" y="2382723"/>
          <a:ext cx="1680603" cy="1681276"/>
        </a:xfrm>
        <a:prstGeom prst="blockArc">
          <a:avLst>
            <a:gd name="adj1" fmla="val 13500000"/>
            <a:gd name="adj2" fmla="val 10800000"/>
            <a:gd name="adj3" fmla="val 12740"/>
          </a:avLst>
        </a:prstGeom>
        <a:gradFill rotWithShape="0">
          <a:gsLst>
            <a:gs pos="0">
              <a:schemeClr val="accent2">
                <a:shade val="80000"/>
                <a:hueOff val="-35872"/>
                <a:satOff val="-4024"/>
                <a:lumOff val="25680"/>
                <a:alphaOff val="0"/>
                <a:shade val="51000"/>
                <a:satMod val="130000"/>
              </a:schemeClr>
            </a:gs>
            <a:gs pos="80000">
              <a:schemeClr val="accent2">
                <a:shade val="80000"/>
                <a:hueOff val="-35872"/>
                <a:satOff val="-4024"/>
                <a:lumOff val="25680"/>
                <a:alphaOff val="0"/>
                <a:shade val="93000"/>
                <a:satMod val="130000"/>
              </a:schemeClr>
            </a:gs>
            <a:gs pos="100000">
              <a:schemeClr val="accent2">
                <a:shade val="80000"/>
                <a:hueOff val="-35872"/>
                <a:satOff val="-4024"/>
                <a:lumOff val="256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6178785-5ACC-4175-A158-15B8F6FAD6B9}">
      <dsp:nvSpPr>
        <dsp:cNvPr id="0" name=""/>
        <dsp:cNvSpPr/>
      </dsp:nvSpPr>
      <dsp:spPr>
        <a:xfrm>
          <a:off x="2417287" y="2969158"/>
          <a:ext cx="180546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bg1"/>
              </a:solidFill>
            </a:rPr>
            <a:t>Funcionamiento</a:t>
          </a:r>
          <a:endParaRPr lang="es-EC" sz="1200" b="1" kern="1200" dirty="0">
            <a:solidFill>
              <a:schemeClr val="bg1"/>
            </a:solidFill>
          </a:endParaRPr>
        </a:p>
      </dsp:txBody>
      <dsp:txXfrm>
        <a:off x="2417287" y="2969158"/>
        <a:ext cx="1805463" cy="5433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6C4E2-77EE-4689-8F51-B95D48EFB6CF}">
      <dsp:nvSpPr>
        <dsp:cNvPr id="0" name=""/>
        <dsp:cNvSpPr/>
      </dsp:nvSpPr>
      <dsp:spPr>
        <a:xfrm rot="5400000">
          <a:off x="-148014" y="165152"/>
          <a:ext cx="986766" cy="690736"/>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a:latin typeface="Arial" panose="020B0604020202020204" pitchFamily="34" charset="0"/>
              <a:cs typeface="Arial" panose="020B0604020202020204" pitchFamily="34" charset="0"/>
            </a:rPr>
            <a:t>NIVEL 1:  Básico</a:t>
          </a:r>
        </a:p>
      </dsp:txBody>
      <dsp:txXfrm rot="-5400000">
        <a:off x="1" y="362505"/>
        <a:ext cx="690736" cy="296030"/>
      </dsp:txXfrm>
    </dsp:sp>
    <dsp:sp modelId="{EA3F006C-C7B9-4061-B597-55E50B4C11A0}">
      <dsp:nvSpPr>
        <dsp:cNvPr id="0" name=""/>
        <dsp:cNvSpPr/>
      </dsp:nvSpPr>
      <dsp:spPr>
        <a:xfrm rot="5400000">
          <a:off x="3467745" y="-2759871"/>
          <a:ext cx="641398" cy="6195416"/>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Char char="••"/>
          </a:pPr>
          <a:r>
            <a:rPr lang="es-EC" sz="1050" kern="1200" dirty="0">
              <a:latin typeface="Arial" panose="020B0604020202020204" pitchFamily="34" charset="0"/>
              <a:cs typeface="Arial" panose="020B0604020202020204" pitchFamily="34" charset="0"/>
            </a:rPr>
            <a:t>MODULO 1: </a:t>
          </a:r>
          <a:r>
            <a:rPr lang="es-ES" sz="1050" kern="1200" dirty="0">
              <a:latin typeface="Arial" panose="020B0604020202020204" pitchFamily="34" charset="0"/>
              <a:cs typeface="Arial" panose="020B0604020202020204" pitchFamily="34" charset="0"/>
            </a:rPr>
            <a:t>Metodología de  gestión de proyectos de CNT EP</a:t>
          </a:r>
          <a:endParaRPr lang="es-EC" sz="1050" kern="1200" dirty="0">
            <a:latin typeface="Arial" panose="020B0604020202020204" pitchFamily="34" charset="0"/>
            <a:cs typeface="Arial" panose="020B0604020202020204" pitchFamily="34" charset="0"/>
          </a:endParaRPr>
        </a:p>
        <a:p>
          <a:pPr marL="57150" lvl="1" indent="-57150" algn="l" defTabSz="466725">
            <a:lnSpc>
              <a:spcPct val="90000"/>
            </a:lnSpc>
            <a:spcBef>
              <a:spcPct val="0"/>
            </a:spcBef>
            <a:spcAft>
              <a:spcPct val="15000"/>
            </a:spcAft>
            <a:buChar char="••"/>
          </a:pPr>
          <a:r>
            <a:rPr lang="es-EC" sz="1050" kern="1200">
              <a:latin typeface="Arial" panose="020B0604020202020204" pitchFamily="34" charset="0"/>
              <a:cs typeface="Arial" panose="020B0604020202020204" pitchFamily="34" charset="0"/>
            </a:rPr>
            <a:t>MODULO 2: Plan estrategico de CNT EP</a:t>
          </a:r>
        </a:p>
        <a:p>
          <a:pPr marL="57150" lvl="1" indent="-57150" algn="l" defTabSz="466725">
            <a:lnSpc>
              <a:spcPct val="90000"/>
            </a:lnSpc>
            <a:spcBef>
              <a:spcPct val="0"/>
            </a:spcBef>
            <a:spcAft>
              <a:spcPct val="15000"/>
            </a:spcAft>
            <a:buChar char="••"/>
          </a:pPr>
          <a:r>
            <a:rPr lang="es-EC" sz="1050" kern="1200">
              <a:latin typeface="Arial" panose="020B0604020202020204" pitchFamily="34" charset="0"/>
              <a:cs typeface="Arial" panose="020B0604020202020204" pitchFamily="34" charset="0"/>
            </a:rPr>
            <a:t>MODULO 3: </a:t>
          </a:r>
          <a:r>
            <a:rPr lang="es-ES" sz="1050" kern="1200">
              <a:latin typeface="Arial" panose="020B0604020202020204" pitchFamily="34" charset="0"/>
              <a:cs typeface="Arial" panose="020B0604020202020204" pitchFamily="34" charset="0"/>
            </a:rPr>
            <a:t>Formatos y plantillas de CNT EP para gestión de proyectos</a:t>
          </a:r>
          <a:endParaRPr lang="es-EC" sz="1050" kern="1200">
            <a:latin typeface="Arial" panose="020B0604020202020204" pitchFamily="34" charset="0"/>
            <a:cs typeface="Arial" panose="020B0604020202020204" pitchFamily="34" charset="0"/>
          </a:endParaRPr>
        </a:p>
        <a:p>
          <a:pPr marL="57150" lvl="1" indent="-57150" algn="l" defTabSz="466725">
            <a:lnSpc>
              <a:spcPct val="90000"/>
            </a:lnSpc>
            <a:spcBef>
              <a:spcPct val="0"/>
            </a:spcBef>
            <a:spcAft>
              <a:spcPct val="15000"/>
            </a:spcAft>
            <a:buChar char="••"/>
          </a:pPr>
          <a:r>
            <a:rPr lang="es-EC" sz="1050" kern="1200">
              <a:latin typeface="Arial" panose="020B0604020202020204" pitchFamily="34" charset="0"/>
              <a:cs typeface="Arial" panose="020B0604020202020204" pitchFamily="34" charset="0"/>
            </a:rPr>
            <a:t>MODULO 4: Competencias organizacionales , genericas  y especificas</a:t>
          </a:r>
        </a:p>
      </dsp:txBody>
      <dsp:txXfrm rot="-5400000">
        <a:off x="690736" y="48448"/>
        <a:ext cx="6164106" cy="578778"/>
      </dsp:txXfrm>
    </dsp:sp>
    <dsp:sp modelId="{B81F8A83-0929-41AE-809F-4CBDE08526F0}">
      <dsp:nvSpPr>
        <dsp:cNvPr id="0" name=""/>
        <dsp:cNvSpPr/>
      </dsp:nvSpPr>
      <dsp:spPr>
        <a:xfrm rot="5400000">
          <a:off x="-148014" y="1104243"/>
          <a:ext cx="986766" cy="690736"/>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a:latin typeface="Arial" panose="020B0604020202020204" pitchFamily="34" charset="0"/>
              <a:cs typeface="Arial" panose="020B0604020202020204" pitchFamily="34" charset="0"/>
            </a:rPr>
            <a:t>NIVEL 2: Intermedio 1</a:t>
          </a:r>
        </a:p>
      </dsp:txBody>
      <dsp:txXfrm rot="-5400000">
        <a:off x="1" y="1301596"/>
        <a:ext cx="690736" cy="296030"/>
      </dsp:txXfrm>
    </dsp:sp>
    <dsp:sp modelId="{3635C8EF-264A-44AE-8328-4716813F3951}">
      <dsp:nvSpPr>
        <dsp:cNvPr id="0" name=""/>
        <dsp:cNvSpPr/>
      </dsp:nvSpPr>
      <dsp:spPr>
        <a:xfrm rot="5400000">
          <a:off x="3405633" y="-1820611"/>
          <a:ext cx="765622" cy="6195416"/>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Char char="••"/>
          </a:pPr>
          <a:r>
            <a:rPr lang="es-EC" sz="1050" kern="1200">
              <a:latin typeface="Arial" panose="020B0604020202020204" pitchFamily="34" charset="0"/>
              <a:cs typeface="Arial" panose="020B0604020202020204" pitchFamily="34" charset="0"/>
            </a:rPr>
            <a:t>MODULO 1: </a:t>
          </a:r>
          <a:r>
            <a:rPr lang="es-ES" sz="1050" kern="1200">
              <a:latin typeface="Arial" panose="020B0604020202020204" pitchFamily="34" charset="0"/>
              <a:cs typeface="Arial" panose="020B0604020202020204" pitchFamily="34" charset="0"/>
            </a:rPr>
            <a:t>Dirección de proyectos del PMI</a:t>
          </a:r>
          <a:endParaRPr lang="es-EC" sz="1050" kern="1200">
            <a:latin typeface="Arial" panose="020B0604020202020204" pitchFamily="34" charset="0"/>
            <a:cs typeface="Arial" panose="020B0604020202020204" pitchFamily="34" charset="0"/>
          </a:endParaRPr>
        </a:p>
        <a:p>
          <a:pPr marL="57150" lvl="1" indent="-57150" algn="l" defTabSz="466725">
            <a:lnSpc>
              <a:spcPct val="90000"/>
            </a:lnSpc>
            <a:spcBef>
              <a:spcPct val="0"/>
            </a:spcBef>
            <a:spcAft>
              <a:spcPct val="15000"/>
            </a:spcAft>
            <a:buChar char="••"/>
          </a:pPr>
          <a:r>
            <a:rPr lang="es-EC" sz="1050" kern="1200" dirty="0">
              <a:latin typeface="Arial" panose="020B0604020202020204" pitchFamily="34" charset="0"/>
              <a:cs typeface="Arial" panose="020B0604020202020204" pitchFamily="34" charset="0"/>
            </a:rPr>
            <a:t>MODULO 2: </a:t>
          </a:r>
          <a:r>
            <a:rPr lang="es-ES" sz="1050" kern="1200" dirty="0">
              <a:latin typeface="Arial" panose="020B0604020202020204" pitchFamily="34" charset="0"/>
              <a:cs typeface="Arial" panose="020B0604020202020204" pitchFamily="34" charset="0"/>
            </a:rPr>
            <a:t>Formulación y evaluación de proyectos (Análisis situacional,  estudios de factibilidad técnica, económica, financiera y  legal de un proyecto, etc.)</a:t>
          </a:r>
          <a:endParaRPr lang="es-EC" sz="1050" kern="1200" dirty="0">
            <a:latin typeface="Arial" panose="020B0604020202020204" pitchFamily="34" charset="0"/>
            <a:cs typeface="Arial" panose="020B0604020202020204" pitchFamily="34" charset="0"/>
          </a:endParaRPr>
        </a:p>
        <a:p>
          <a:pPr marL="57150" lvl="1" indent="-57150" algn="l" defTabSz="466725">
            <a:lnSpc>
              <a:spcPct val="90000"/>
            </a:lnSpc>
            <a:spcBef>
              <a:spcPct val="0"/>
            </a:spcBef>
            <a:spcAft>
              <a:spcPct val="15000"/>
            </a:spcAft>
            <a:buChar char="••"/>
          </a:pPr>
          <a:r>
            <a:rPr lang="es-EC" sz="1050" kern="1200" dirty="0">
              <a:latin typeface="Arial" panose="020B0604020202020204" pitchFamily="34" charset="0"/>
              <a:cs typeface="Arial" panose="020B0604020202020204" pitchFamily="34" charset="0"/>
            </a:rPr>
            <a:t>MODULO 3:  </a:t>
          </a:r>
          <a:r>
            <a:rPr lang="es-ES" sz="1050" kern="1200" dirty="0">
              <a:latin typeface="Arial" panose="020B0604020202020204" pitchFamily="34" charset="0"/>
              <a:cs typeface="Arial" panose="020B0604020202020204" pitchFamily="34" charset="0"/>
            </a:rPr>
            <a:t>Herramientas par a gestión de proyectos: EPM, PROJECT, WBS, nivel básico</a:t>
          </a:r>
          <a:endParaRPr lang="es-EC" sz="1050" kern="1200" dirty="0">
            <a:latin typeface="Arial" panose="020B0604020202020204" pitchFamily="34" charset="0"/>
            <a:cs typeface="Arial" panose="020B0604020202020204" pitchFamily="34" charset="0"/>
          </a:endParaRPr>
        </a:p>
        <a:p>
          <a:pPr marL="57150" lvl="1" indent="-57150" algn="l" defTabSz="466725">
            <a:lnSpc>
              <a:spcPct val="90000"/>
            </a:lnSpc>
            <a:spcBef>
              <a:spcPct val="0"/>
            </a:spcBef>
            <a:spcAft>
              <a:spcPct val="15000"/>
            </a:spcAft>
            <a:buChar char="••"/>
          </a:pPr>
          <a:r>
            <a:rPr lang="es-EC" sz="1050" kern="1200">
              <a:latin typeface="Arial" panose="020B0604020202020204" pitchFamily="34" charset="0"/>
              <a:cs typeface="Arial" panose="020B0604020202020204" pitchFamily="34" charset="0"/>
            </a:rPr>
            <a:t>MODULO 4: </a:t>
          </a:r>
          <a:r>
            <a:rPr lang="es-ES" sz="1050" kern="1200">
              <a:latin typeface="Arial" panose="020B0604020202020204" pitchFamily="34" charset="0"/>
              <a:cs typeface="Arial" panose="020B0604020202020204" pitchFamily="34" charset="0"/>
            </a:rPr>
            <a:t>Estudios de Mercado</a:t>
          </a:r>
          <a:endParaRPr lang="es-EC" sz="1050" kern="1200">
            <a:latin typeface="Arial" panose="020B0604020202020204" pitchFamily="34" charset="0"/>
            <a:cs typeface="Arial" panose="020B0604020202020204" pitchFamily="34" charset="0"/>
          </a:endParaRPr>
        </a:p>
        <a:p>
          <a:pPr marL="57150" lvl="1" indent="-57150" algn="l" defTabSz="466725">
            <a:lnSpc>
              <a:spcPct val="90000"/>
            </a:lnSpc>
            <a:spcBef>
              <a:spcPct val="0"/>
            </a:spcBef>
            <a:spcAft>
              <a:spcPct val="15000"/>
            </a:spcAft>
            <a:buChar char="••"/>
          </a:pPr>
          <a:r>
            <a:rPr lang="es-EC" sz="1050" kern="1200" dirty="0">
              <a:latin typeface="Arial" panose="020B0604020202020204" pitchFamily="34" charset="0"/>
              <a:cs typeface="Arial" panose="020B0604020202020204" pitchFamily="34" charset="0"/>
            </a:rPr>
            <a:t>MODULO 5: </a:t>
          </a:r>
          <a:r>
            <a:rPr lang="es-ES" sz="1050" kern="1200" dirty="0">
              <a:latin typeface="Arial" panose="020B0604020202020204" pitchFamily="34" charset="0"/>
              <a:cs typeface="Arial" panose="020B0604020202020204" pitchFamily="34" charset="0"/>
            </a:rPr>
            <a:t>Evaluación de Impacto Ambiental</a:t>
          </a:r>
          <a:endParaRPr lang="es-EC" sz="1050" kern="1200" dirty="0">
            <a:latin typeface="Arial" panose="020B0604020202020204" pitchFamily="34" charset="0"/>
            <a:cs typeface="Arial" panose="020B0604020202020204" pitchFamily="34" charset="0"/>
          </a:endParaRPr>
        </a:p>
        <a:p>
          <a:pPr marL="57150" lvl="1" indent="-57150" algn="l" defTabSz="466725">
            <a:lnSpc>
              <a:spcPct val="90000"/>
            </a:lnSpc>
            <a:spcBef>
              <a:spcPct val="0"/>
            </a:spcBef>
            <a:spcAft>
              <a:spcPct val="15000"/>
            </a:spcAft>
            <a:buChar char="••"/>
          </a:pPr>
          <a:r>
            <a:rPr lang="es-EC" sz="1050" kern="1200" dirty="0">
              <a:latin typeface="Arial" panose="020B0604020202020204" pitchFamily="34" charset="0"/>
              <a:cs typeface="Arial" panose="020B0604020202020204" pitchFamily="34" charset="0"/>
            </a:rPr>
            <a:t>MODULO 6: Competencias </a:t>
          </a:r>
          <a:r>
            <a:rPr lang="es-EC" sz="1050" kern="1200" dirty="0" smtClean="0">
              <a:latin typeface="Arial" panose="020B0604020202020204" pitchFamily="34" charset="0"/>
              <a:cs typeface="Arial" panose="020B0604020202020204" pitchFamily="34" charset="0"/>
            </a:rPr>
            <a:t>Genéricas </a:t>
          </a:r>
          <a:r>
            <a:rPr lang="es-EC" sz="1050" kern="1200" dirty="0">
              <a:latin typeface="Arial" panose="020B0604020202020204" pitchFamily="34" charset="0"/>
              <a:cs typeface="Arial" panose="020B0604020202020204" pitchFamily="34" charset="0"/>
            </a:rPr>
            <a:t>y especificas</a:t>
          </a:r>
        </a:p>
      </dsp:txBody>
      <dsp:txXfrm rot="-5400000">
        <a:off x="690737" y="931660"/>
        <a:ext cx="6158041" cy="690872"/>
      </dsp:txXfrm>
    </dsp:sp>
    <dsp:sp modelId="{59861F2A-C8BA-49D3-A14C-830429184454}">
      <dsp:nvSpPr>
        <dsp:cNvPr id="0" name=""/>
        <dsp:cNvSpPr/>
      </dsp:nvSpPr>
      <dsp:spPr>
        <a:xfrm rot="5400000">
          <a:off x="-148014" y="1981391"/>
          <a:ext cx="986766" cy="690736"/>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a:latin typeface="Arial" panose="020B0604020202020204" pitchFamily="34" charset="0"/>
              <a:cs typeface="Arial" panose="020B0604020202020204" pitchFamily="34" charset="0"/>
            </a:rPr>
            <a:t>NIVEL 3: Intermedio 2 </a:t>
          </a:r>
        </a:p>
      </dsp:txBody>
      <dsp:txXfrm rot="-5400000">
        <a:off x="1" y="2178744"/>
        <a:ext cx="690736" cy="296030"/>
      </dsp:txXfrm>
    </dsp:sp>
    <dsp:sp modelId="{B5FFCE37-D1F8-4B9E-9E73-37B78442AEC1}">
      <dsp:nvSpPr>
        <dsp:cNvPr id="0" name=""/>
        <dsp:cNvSpPr/>
      </dsp:nvSpPr>
      <dsp:spPr>
        <a:xfrm rot="5400000">
          <a:off x="3467745" y="-943632"/>
          <a:ext cx="641398" cy="6195416"/>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Char char="••"/>
          </a:pPr>
          <a:r>
            <a:rPr lang="es-EC" sz="1050" kern="1200">
              <a:latin typeface="Arial" panose="020B0604020202020204" pitchFamily="34" charset="0"/>
              <a:cs typeface="Arial" panose="020B0604020202020204" pitchFamily="34" charset="0"/>
            </a:rPr>
            <a:t>MODULO 1: </a:t>
          </a:r>
          <a:r>
            <a:rPr lang="es-ES" sz="1050" kern="1200">
              <a:latin typeface="Arial" panose="020B0604020202020204" pitchFamily="34" charset="0"/>
              <a:cs typeface="Arial" panose="020B0604020202020204" pitchFamily="34" charset="0"/>
            </a:rPr>
            <a:t>Dirección de proyectos Profundización  en planificación, ejecución y  seguimiento.</a:t>
          </a:r>
          <a:endParaRPr lang="es-EC" sz="1050" kern="1200">
            <a:latin typeface="Arial" panose="020B0604020202020204" pitchFamily="34" charset="0"/>
            <a:cs typeface="Arial" panose="020B0604020202020204" pitchFamily="34" charset="0"/>
          </a:endParaRPr>
        </a:p>
        <a:p>
          <a:pPr marL="57150" lvl="1" indent="-57150" algn="l" defTabSz="466725">
            <a:lnSpc>
              <a:spcPct val="90000"/>
            </a:lnSpc>
            <a:spcBef>
              <a:spcPct val="0"/>
            </a:spcBef>
            <a:spcAft>
              <a:spcPct val="15000"/>
            </a:spcAft>
            <a:buChar char="••"/>
          </a:pPr>
          <a:r>
            <a:rPr lang="es-EC" sz="1050" kern="1200">
              <a:latin typeface="Arial" panose="020B0604020202020204" pitchFamily="34" charset="0"/>
              <a:cs typeface="Arial" panose="020B0604020202020204" pitchFamily="34" charset="0"/>
            </a:rPr>
            <a:t>MODULO 2: </a:t>
          </a:r>
          <a:r>
            <a:rPr lang="es-ES" sz="1050" kern="1200">
              <a:latin typeface="Arial" panose="020B0604020202020204" pitchFamily="34" charset="0"/>
              <a:cs typeface="Arial" panose="020B0604020202020204" pitchFamily="34" charset="0"/>
            </a:rPr>
            <a:t>Herramientas  para gestión de proyectos: EPM, PROJECT, WBS nivel intermedio</a:t>
          </a:r>
          <a:endParaRPr lang="es-EC" sz="1050" kern="1200">
            <a:latin typeface="Arial" panose="020B0604020202020204" pitchFamily="34" charset="0"/>
            <a:cs typeface="Arial" panose="020B0604020202020204" pitchFamily="34" charset="0"/>
          </a:endParaRPr>
        </a:p>
        <a:p>
          <a:pPr marL="57150" lvl="1" indent="-57150" algn="l" defTabSz="466725">
            <a:lnSpc>
              <a:spcPct val="90000"/>
            </a:lnSpc>
            <a:spcBef>
              <a:spcPct val="0"/>
            </a:spcBef>
            <a:spcAft>
              <a:spcPct val="15000"/>
            </a:spcAft>
            <a:buChar char="••"/>
          </a:pPr>
          <a:r>
            <a:rPr lang="es-EC" sz="1050" kern="1200" dirty="0">
              <a:latin typeface="Arial" panose="020B0604020202020204" pitchFamily="34" charset="0"/>
              <a:cs typeface="Arial" panose="020B0604020202020204" pitchFamily="34" charset="0"/>
            </a:rPr>
            <a:t>MODULO 3:  </a:t>
          </a:r>
          <a:r>
            <a:rPr lang="es-ES" sz="1050" kern="1200" dirty="0">
              <a:latin typeface="Arial" panose="020B0604020202020204" pitchFamily="34" charset="0"/>
              <a:cs typeface="Arial" panose="020B0604020202020204" pitchFamily="34" charset="0"/>
            </a:rPr>
            <a:t>Construcción y Desarrollo de Equipos</a:t>
          </a:r>
          <a:endParaRPr lang="es-EC" sz="1050" kern="1200" dirty="0">
            <a:latin typeface="Arial" panose="020B0604020202020204" pitchFamily="34" charset="0"/>
            <a:cs typeface="Arial" panose="020B0604020202020204" pitchFamily="34" charset="0"/>
          </a:endParaRPr>
        </a:p>
        <a:p>
          <a:pPr marL="57150" lvl="1" indent="-57150" algn="l" defTabSz="466725">
            <a:lnSpc>
              <a:spcPct val="90000"/>
            </a:lnSpc>
            <a:spcBef>
              <a:spcPct val="0"/>
            </a:spcBef>
            <a:spcAft>
              <a:spcPct val="15000"/>
            </a:spcAft>
            <a:buChar char="••"/>
          </a:pPr>
          <a:r>
            <a:rPr lang="es-EC" sz="1050" kern="1200">
              <a:latin typeface="Arial" panose="020B0604020202020204" pitchFamily="34" charset="0"/>
              <a:cs typeface="Arial" panose="020B0604020202020204" pitchFamily="34" charset="0"/>
            </a:rPr>
            <a:t>MODULO 4: Competencias Genericas y especificas</a:t>
          </a:r>
        </a:p>
      </dsp:txBody>
      <dsp:txXfrm rot="-5400000">
        <a:off x="690736" y="1864687"/>
        <a:ext cx="6164106" cy="578778"/>
      </dsp:txXfrm>
    </dsp:sp>
    <dsp:sp modelId="{2E50316C-FE24-4C87-BB82-0DE7BCC4C5B1}">
      <dsp:nvSpPr>
        <dsp:cNvPr id="0" name=""/>
        <dsp:cNvSpPr/>
      </dsp:nvSpPr>
      <dsp:spPr>
        <a:xfrm rot="5400000">
          <a:off x="-148014" y="2858540"/>
          <a:ext cx="986766" cy="690736"/>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a:latin typeface="Arial" panose="020B0604020202020204" pitchFamily="34" charset="0"/>
              <a:cs typeface="Arial" panose="020B0604020202020204" pitchFamily="34" charset="0"/>
            </a:rPr>
            <a:t>NIVEL4: Intermedio  3 </a:t>
          </a:r>
        </a:p>
      </dsp:txBody>
      <dsp:txXfrm rot="-5400000">
        <a:off x="1" y="3055893"/>
        <a:ext cx="690736" cy="296030"/>
      </dsp:txXfrm>
    </dsp:sp>
    <dsp:sp modelId="{4ED57D14-C820-4213-B4B8-BAB4903E03A2}">
      <dsp:nvSpPr>
        <dsp:cNvPr id="0" name=""/>
        <dsp:cNvSpPr/>
      </dsp:nvSpPr>
      <dsp:spPr>
        <a:xfrm rot="5400000">
          <a:off x="3467745" y="-66484"/>
          <a:ext cx="641398" cy="6195416"/>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Char char="••"/>
          </a:pPr>
          <a:r>
            <a:rPr lang="es-EC" sz="1050" kern="1200">
              <a:latin typeface="Arial" panose="020B0604020202020204" pitchFamily="34" charset="0"/>
              <a:cs typeface="Arial" panose="020B0604020202020204" pitchFamily="34" charset="0"/>
            </a:rPr>
            <a:t>MODULO 1: </a:t>
          </a:r>
          <a:r>
            <a:rPr lang="es-ES" sz="1050" kern="1200">
              <a:latin typeface="Arial" panose="020B0604020202020204" pitchFamily="34" charset="0"/>
              <a:cs typeface="Arial" panose="020B0604020202020204" pitchFamily="34" charset="0"/>
            </a:rPr>
            <a:t>Dirección de proyectos Profundización  en  cierre de proyectos (cierre de fases de proyectos, cierre de contratos, cierre de convenios, etc.)</a:t>
          </a:r>
          <a:r>
            <a:rPr lang="es-EC" sz="1050" kern="1200">
              <a:latin typeface="Arial" panose="020B0604020202020204" pitchFamily="34" charset="0"/>
              <a:cs typeface="Arial" panose="020B0604020202020204" pitchFamily="34" charset="0"/>
            </a:rPr>
            <a:t>)</a:t>
          </a:r>
        </a:p>
        <a:p>
          <a:pPr marL="57150" lvl="1" indent="-57150" algn="l" defTabSz="466725">
            <a:lnSpc>
              <a:spcPct val="90000"/>
            </a:lnSpc>
            <a:spcBef>
              <a:spcPct val="0"/>
            </a:spcBef>
            <a:spcAft>
              <a:spcPct val="15000"/>
            </a:spcAft>
            <a:buChar char="••"/>
          </a:pPr>
          <a:r>
            <a:rPr lang="es-EC" sz="1050" kern="1200">
              <a:latin typeface="Arial" panose="020B0604020202020204" pitchFamily="34" charset="0"/>
              <a:cs typeface="Arial" panose="020B0604020202020204" pitchFamily="34" charset="0"/>
            </a:rPr>
            <a:t>MODULO 2: Formatos</a:t>
          </a:r>
          <a:r>
            <a:rPr lang="es-ES" sz="1050" kern="1200">
              <a:latin typeface="Arial" panose="020B0604020202020204" pitchFamily="34" charset="0"/>
              <a:cs typeface="Arial" panose="020B0604020202020204" pitchFamily="34" charset="0"/>
            </a:rPr>
            <a:t>Documentación de  proyectos ( registrar lecciones aprendidas,  sistema de información  de dirección de proyectos, etc.)</a:t>
          </a:r>
          <a:r>
            <a:rPr lang="es-EC" sz="1050" kern="1200">
              <a:latin typeface="Arial" panose="020B0604020202020204" pitchFamily="34" charset="0"/>
              <a:cs typeface="Arial" panose="020B0604020202020204" pitchFamily="34" charset="0"/>
            </a:rPr>
            <a:t> y plantillas de CNT EP para cierre de proyectos</a:t>
          </a:r>
        </a:p>
        <a:p>
          <a:pPr marL="57150" lvl="1" indent="-57150" algn="l" defTabSz="466725">
            <a:lnSpc>
              <a:spcPct val="90000"/>
            </a:lnSpc>
            <a:spcBef>
              <a:spcPct val="0"/>
            </a:spcBef>
            <a:spcAft>
              <a:spcPct val="15000"/>
            </a:spcAft>
            <a:buChar char="••"/>
          </a:pPr>
          <a:r>
            <a:rPr lang="es-EC" sz="1050" kern="1200">
              <a:latin typeface="Arial" panose="020B0604020202020204" pitchFamily="34" charset="0"/>
              <a:cs typeface="Arial" panose="020B0604020202020204" pitchFamily="34" charset="0"/>
            </a:rPr>
            <a:t>MODULO 3: Competencias Genericas y especificas</a:t>
          </a:r>
        </a:p>
      </dsp:txBody>
      <dsp:txXfrm rot="-5400000">
        <a:off x="690736" y="2741835"/>
        <a:ext cx="6164106" cy="578778"/>
      </dsp:txXfrm>
    </dsp:sp>
    <dsp:sp modelId="{BE80FFD6-561F-4D05-A988-3101A61B1BE3}">
      <dsp:nvSpPr>
        <dsp:cNvPr id="0" name=""/>
        <dsp:cNvSpPr/>
      </dsp:nvSpPr>
      <dsp:spPr>
        <a:xfrm rot="5400000">
          <a:off x="-148014" y="3966216"/>
          <a:ext cx="986766" cy="690736"/>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a:latin typeface="Arial" panose="020B0604020202020204" pitchFamily="34" charset="0"/>
              <a:cs typeface="Arial" panose="020B0604020202020204" pitchFamily="34" charset="0"/>
            </a:rPr>
            <a:t>NIVEL 5: Avanzado</a:t>
          </a:r>
        </a:p>
      </dsp:txBody>
      <dsp:txXfrm rot="-5400000">
        <a:off x="1" y="4163569"/>
        <a:ext cx="690736" cy="296030"/>
      </dsp:txXfrm>
    </dsp:sp>
    <dsp:sp modelId="{3CA78A95-4A63-4D60-9170-5A979DF9F867}">
      <dsp:nvSpPr>
        <dsp:cNvPr id="0" name=""/>
        <dsp:cNvSpPr/>
      </dsp:nvSpPr>
      <dsp:spPr>
        <a:xfrm rot="5400000">
          <a:off x="3237217" y="1041192"/>
          <a:ext cx="1102454" cy="6195416"/>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Char char="••"/>
          </a:pPr>
          <a:r>
            <a:rPr lang="es-EC" sz="1050" kern="1200">
              <a:latin typeface="Arial" panose="020B0604020202020204" pitchFamily="34" charset="0"/>
              <a:cs typeface="Arial" panose="020B0604020202020204" pitchFamily="34" charset="0"/>
            </a:rPr>
            <a:t>MODULO 1: </a:t>
          </a:r>
          <a:r>
            <a:rPr lang="es-ES" sz="1050" kern="1200">
              <a:latin typeface="Arial" panose="020B0604020202020204" pitchFamily="34" charset="0"/>
              <a:cs typeface="Arial" panose="020B0604020202020204" pitchFamily="34" charset="0"/>
            </a:rPr>
            <a:t>Gestión de programas </a:t>
          </a:r>
          <a:r>
            <a:rPr lang="es-EC" sz="1050" kern="1200">
              <a:latin typeface="Arial" panose="020B0604020202020204" pitchFamily="34" charset="0"/>
              <a:cs typeface="Arial" panose="020B0604020202020204" pitchFamily="34" charset="0"/>
            </a:rPr>
            <a:t> (Preparación para certificación  PgMP)</a:t>
          </a:r>
        </a:p>
        <a:p>
          <a:pPr marL="57150" lvl="1" indent="-57150" algn="l" defTabSz="466725">
            <a:lnSpc>
              <a:spcPct val="90000"/>
            </a:lnSpc>
            <a:spcBef>
              <a:spcPct val="0"/>
            </a:spcBef>
            <a:spcAft>
              <a:spcPct val="15000"/>
            </a:spcAft>
            <a:buChar char="••"/>
          </a:pPr>
          <a:r>
            <a:rPr lang="es-EC" sz="1050" kern="1200" dirty="0">
              <a:latin typeface="Arial" panose="020B0604020202020204" pitchFamily="34" charset="0"/>
              <a:cs typeface="Arial" panose="020B0604020202020204" pitchFamily="34" charset="0"/>
            </a:rPr>
            <a:t>MODULO 2: </a:t>
          </a:r>
          <a:r>
            <a:rPr lang="es-ES" sz="1050" kern="1200" dirty="0">
              <a:latin typeface="Arial" panose="020B0604020202020204" pitchFamily="34" charset="0"/>
              <a:cs typeface="Arial" panose="020B0604020202020204" pitchFamily="34" charset="0"/>
            </a:rPr>
            <a:t>Dirección de proyectos (</a:t>
          </a:r>
          <a:r>
            <a:rPr lang="es-EC" sz="1050" kern="1200" dirty="0">
              <a:latin typeface="Arial" panose="020B0604020202020204" pitchFamily="34" charset="0"/>
              <a:cs typeface="Arial" panose="020B0604020202020204" pitchFamily="34" charset="0"/>
            </a:rPr>
            <a:t>Preparación para certificación PMP).</a:t>
          </a:r>
        </a:p>
        <a:p>
          <a:pPr marL="57150" lvl="1" indent="-57150" algn="l" defTabSz="466725">
            <a:lnSpc>
              <a:spcPct val="90000"/>
            </a:lnSpc>
            <a:spcBef>
              <a:spcPct val="0"/>
            </a:spcBef>
            <a:spcAft>
              <a:spcPct val="15000"/>
            </a:spcAft>
            <a:buChar char="••"/>
          </a:pPr>
          <a:r>
            <a:rPr lang="es-EC" sz="1050" kern="1200">
              <a:latin typeface="Arial" panose="020B0604020202020204" pitchFamily="34" charset="0"/>
              <a:cs typeface="Arial" panose="020B0604020202020204" pitchFamily="34" charset="0"/>
            </a:rPr>
            <a:t>MODULO 3: </a:t>
          </a:r>
          <a:r>
            <a:rPr lang="es-ES" sz="1050" kern="1200">
              <a:latin typeface="Arial" panose="020B0604020202020204" pitchFamily="34" charset="0"/>
              <a:cs typeface="Arial" panose="020B0604020202020204" pitchFamily="34" charset="0"/>
            </a:rPr>
            <a:t>Metodologías , buenas prácticas y herramientas para gestión de programas y proyectos (AGILE, SCRUM, EPM y PROJECT avanzado)</a:t>
          </a:r>
          <a:endParaRPr lang="es-EC" sz="1050" kern="1200">
            <a:latin typeface="Arial" panose="020B0604020202020204" pitchFamily="34" charset="0"/>
            <a:cs typeface="Arial" panose="020B0604020202020204" pitchFamily="34" charset="0"/>
          </a:endParaRPr>
        </a:p>
        <a:p>
          <a:pPr marL="57150" lvl="1" indent="-57150" algn="l" defTabSz="466725">
            <a:lnSpc>
              <a:spcPct val="90000"/>
            </a:lnSpc>
            <a:spcBef>
              <a:spcPct val="0"/>
            </a:spcBef>
            <a:spcAft>
              <a:spcPct val="15000"/>
            </a:spcAft>
            <a:buChar char="••"/>
          </a:pPr>
          <a:r>
            <a:rPr lang="es-EC" sz="1050" kern="1200">
              <a:latin typeface="Arial" panose="020B0604020202020204" pitchFamily="34" charset="0"/>
              <a:cs typeface="Arial" panose="020B0604020202020204" pitchFamily="34" charset="0"/>
            </a:rPr>
            <a:t>MODULO 4: </a:t>
          </a:r>
          <a:r>
            <a:rPr lang="es-ES" sz="1050" kern="1200">
              <a:latin typeface="Arial" panose="020B0604020202020204" pitchFamily="34" charset="0"/>
              <a:cs typeface="Arial" panose="020B0604020202020204" pitchFamily="34" charset="0"/>
            </a:rPr>
            <a:t>Metodologías para evaluar nivel de madurez de programas y proyectos</a:t>
          </a:r>
          <a:r>
            <a:rPr lang="es-ES" sz="1050" b="1" kern="1200">
              <a:latin typeface="Arial" panose="020B0604020202020204" pitchFamily="34" charset="0"/>
              <a:cs typeface="Arial" panose="020B0604020202020204" pitchFamily="34" charset="0"/>
            </a:rPr>
            <a:t> </a:t>
          </a:r>
          <a:r>
            <a:rPr lang="es-ES" sz="1050" kern="1200">
              <a:latin typeface="Arial" panose="020B0604020202020204" pitchFamily="34" charset="0"/>
              <a:cs typeface="Arial" panose="020B0604020202020204" pitchFamily="34" charset="0"/>
            </a:rPr>
            <a:t>(Metodología de la investigación, técnicas para evaluar el nivel de madurez de proyectos.)</a:t>
          </a:r>
          <a:endParaRPr lang="es-EC" sz="1050" kern="1200">
            <a:latin typeface="Arial" panose="020B0604020202020204" pitchFamily="34" charset="0"/>
            <a:cs typeface="Arial" panose="020B0604020202020204" pitchFamily="34" charset="0"/>
          </a:endParaRPr>
        </a:p>
        <a:p>
          <a:pPr marL="57150" lvl="1" indent="-57150" algn="l" defTabSz="466725">
            <a:lnSpc>
              <a:spcPct val="90000"/>
            </a:lnSpc>
            <a:spcBef>
              <a:spcPct val="0"/>
            </a:spcBef>
            <a:spcAft>
              <a:spcPct val="15000"/>
            </a:spcAft>
            <a:buChar char="••"/>
          </a:pPr>
          <a:r>
            <a:rPr lang="es-EC" sz="1050" kern="1200" dirty="0">
              <a:latin typeface="Arial" panose="020B0604020202020204" pitchFamily="34" charset="0"/>
              <a:cs typeface="Arial" panose="020B0604020202020204" pitchFamily="34" charset="0"/>
            </a:rPr>
            <a:t>MODULO 5: </a:t>
          </a:r>
          <a:r>
            <a:rPr lang="es-ES" sz="1050" i="1" kern="1200" dirty="0" err="1">
              <a:latin typeface="Arial" panose="020B0604020202020204" pitchFamily="34" charset="0"/>
              <a:cs typeface="Arial" panose="020B0604020202020204" pitchFamily="34" charset="0"/>
            </a:rPr>
            <a:t>Balanced</a:t>
          </a:r>
          <a:r>
            <a:rPr lang="es-ES" sz="1050" i="1" kern="1200" dirty="0">
              <a:latin typeface="Arial" panose="020B0604020202020204" pitchFamily="34" charset="0"/>
              <a:cs typeface="Arial" panose="020B0604020202020204" pitchFamily="34" charset="0"/>
            </a:rPr>
            <a:t> </a:t>
          </a:r>
          <a:r>
            <a:rPr lang="es-ES" sz="1050" i="1" kern="1200" dirty="0" err="1">
              <a:latin typeface="Arial" panose="020B0604020202020204" pitchFamily="34" charset="0"/>
              <a:cs typeface="Arial" panose="020B0604020202020204" pitchFamily="34" charset="0"/>
            </a:rPr>
            <a:t>Scorecard</a:t>
          </a:r>
          <a:r>
            <a:rPr lang="es-ES" sz="1050" i="1" kern="1200" dirty="0">
              <a:latin typeface="Arial" panose="020B0604020202020204" pitchFamily="34" charset="0"/>
              <a:cs typeface="Arial" panose="020B0604020202020204" pitchFamily="34" charset="0"/>
            </a:rPr>
            <a:t> de Proyectos.</a:t>
          </a:r>
          <a:endParaRPr lang="es-EC" sz="1050" kern="1200" dirty="0">
            <a:latin typeface="Arial" panose="020B0604020202020204" pitchFamily="34" charset="0"/>
            <a:cs typeface="Arial" panose="020B0604020202020204" pitchFamily="34" charset="0"/>
          </a:endParaRPr>
        </a:p>
        <a:p>
          <a:pPr marL="57150" lvl="1" indent="-57150" algn="l" defTabSz="466725">
            <a:lnSpc>
              <a:spcPct val="90000"/>
            </a:lnSpc>
            <a:spcBef>
              <a:spcPct val="0"/>
            </a:spcBef>
            <a:spcAft>
              <a:spcPct val="15000"/>
            </a:spcAft>
            <a:buChar char="••"/>
          </a:pPr>
          <a:r>
            <a:rPr lang="es-EC" sz="1050" kern="1200">
              <a:latin typeface="Arial" panose="020B0604020202020204" pitchFamily="34" charset="0"/>
              <a:cs typeface="Arial" panose="020B0604020202020204" pitchFamily="34" charset="0"/>
            </a:rPr>
            <a:t>MODULO  6:</a:t>
          </a:r>
          <a:r>
            <a:rPr lang="es-ES" sz="1050" i="1" kern="1200">
              <a:latin typeface="Arial" panose="020B0604020202020204" pitchFamily="34" charset="0"/>
              <a:cs typeface="Arial" panose="020B0604020202020204" pitchFamily="34" charset="0"/>
            </a:rPr>
            <a:t>Evaluación expost</a:t>
          </a:r>
          <a:endParaRPr lang="es-EC" sz="1050" kern="1200">
            <a:latin typeface="Arial" panose="020B0604020202020204" pitchFamily="34" charset="0"/>
            <a:cs typeface="Arial" panose="020B0604020202020204" pitchFamily="34" charset="0"/>
          </a:endParaRPr>
        </a:p>
        <a:p>
          <a:pPr marL="57150" lvl="1" indent="-57150" algn="l" defTabSz="466725">
            <a:lnSpc>
              <a:spcPct val="90000"/>
            </a:lnSpc>
            <a:spcBef>
              <a:spcPct val="0"/>
            </a:spcBef>
            <a:spcAft>
              <a:spcPct val="15000"/>
            </a:spcAft>
            <a:buChar char="••"/>
          </a:pPr>
          <a:r>
            <a:rPr lang="es-EC" sz="1050" kern="1200">
              <a:latin typeface="Arial" panose="020B0604020202020204" pitchFamily="34" charset="0"/>
              <a:cs typeface="Arial" panose="020B0604020202020204" pitchFamily="34" charset="0"/>
            </a:rPr>
            <a:t>MODULO 7: Competencias Genericas y especificas</a:t>
          </a:r>
        </a:p>
        <a:p>
          <a:pPr marL="57150" lvl="1" indent="-57150" algn="l" defTabSz="466725">
            <a:lnSpc>
              <a:spcPct val="90000"/>
            </a:lnSpc>
            <a:spcBef>
              <a:spcPct val="0"/>
            </a:spcBef>
            <a:spcAft>
              <a:spcPct val="15000"/>
            </a:spcAft>
            <a:buChar char="••"/>
          </a:pPr>
          <a:endParaRPr lang="es-EC" sz="1050" kern="1200">
            <a:latin typeface="Arial" panose="020B0604020202020204" pitchFamily="34" charset="0"/>
            <a:cs typeface="Arial" panose="020B0604020202020204" pitchFamily="34" charset="0"/>
          </a:endParaRPr>
        </a:p>
      </dsp:txBody>
      <dsp:txXfrm rot="-5400000">
        <a:off x="690737" y="3641490"/>
        <a:ext cx="6141599" cy="9948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8C257-AFC9-4036-90F1-ECB5E4095EE4}">
      <dsp:nvSpPr>
        <dsp:cNvPr id="0" name=""/>
        <dsp:cNvSpPr/>
      </dsp:nvSpPr>
      <dsp:spPr>
        <a:xfrm>
          <a:off x="548477" y="0"/>
          <a:ext cx="6216078" cy="4022793"/>
        </a:xfrm>
        <a:prstGeom prst="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BC671F1A-D43F-4B0A-990D-BF0BF7E97C84}">
      <dsp:nvSpPr>
        <dsp:cNvPr id="0" name=""/>
        <dsp:cNvSpPr/>
      </dsp:nvSpPr>
      <dsp:spPr>
        <a:xfrm>
          <a:off x="2142" y="1206837"/>
          <a:ext cx="1289779" cy="1609117"/>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S" sz="1050" b="1" kern="1200" dirty="0" smtClean="0">
              <a:latin typeface="Arial" panose="020B0604020202020204" pitchFamily="34" charset="0"/>
              <a:cs typeface="Arial" panose="020B0604020202020204" pitchFamily="34" charset="0"/>
            </a:rPr>
            <a:t>Paso 1</a:t>
          </a:r>
          <a:r>
            <a:rPr lang="es-ES" sz="1050" b="0" kern="1200" dirty="0" smtClean="0">
              <a:latin typeface="Arial" panose="020B0604020202020204" pitchFamily="34" charset="0"/>
              <a:cs typeface="Arial" panose="020B0604020202020204" pitchFamily="34" charset="0"/>
            </a:rPr>
            <a:t>. Se utilizó la información de perfil profesional otorgado por la CNT EP para los cargos identificados.</a:t>
          </a:r>
          <a:endParaRPr lang="es-EC" sz="1050" b="0" kern="1200" dirty="0">
            <a:latin typeface="Arial" panose="020B0604020202020204" pitchFamily="34" charset="0"/>
            <a:cs typeface="Arial" panose="020B0604020202020204" pitchFamily="34" charset="0"/>
          </a:endParaRPr>
        </a:p>
      </dsp:txBody>
      <dsp:txXfrm>
        <a:off x="65104" y="1269799"/>
        <a:ext cx="1163855" cy="1483193"/>
      </dsp:txXfrm>
    </dsp:sp>
    <dsp:sp modelId="{6A7994DC-507F-40AF-8BE1-545C5790108C}">
      <dsp:nvSpPr>
        <dsp:cNvPr id="0" name=""/>
        <dsp:cNvSpPr/>
      </dsp:nvSpPr>
      <dsp:spPr>
        <a:xfrm>
          <a:off x="1506884" y="1206837"/>
          <a:ext cx="1289779" cy="1609117"/>
        </a:xfrm>
        <a:prstGeom prst="roundRect">
          <a:avLst/>
        </a:prstGeom>
        <a:gradFill rotWithShape="0">
          <a:gsLst>
            <a:gs pos="0">
              <a:schemeClr val="accent2">
                <a:alpha val="90000"/>
                <a:hueOff val="0"/>
                <a:satOff val="0"/>
                <a:lumOff val="0"/>
                <a:alphaOff val="-10000"/>
                <a:shade val="51000"/>
                <a:satMod val="130000"/>
              </a:schemeClr>
            </a:gs>
            <a:gs pos="80000">
              <a:schemeClr val="accent2">
                <a:alpha val="90000"/>
                <a:hueOff val="0"/>
                <a:satOff val="0"/>
                <a:lumOff val="0"/>
                <a:alphaOff val="-10000"/>
                <a:shade val="93000"/>
                <a:satMod val="130000"/>
              </a:schemeClr>
            </a:gs>
            <a:gs pos="100000">
              <a:schemeClr val="accent2">
                <a:alpha val="90000"/>
                <a:hueOff val="0"/>
                <a:satOff val="0"/>
                <a:lumOff val="0"/>
                <a:alphaOff val="-1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S" sz="1050" b="1" kern="1200" dirty="0" smtClean="0">
              <a:latin typeface="Arial" panose="020B0604020202020204" pitchFamily="34" charset="0"/>
              <a:cs typeface="Arial" panose="020B0604020202020204" pitchFamily="34" charset="0"/>
            </a:rPr>
            <a:t>Paso 2</a:t>
          </a:r>
          <a:r>
            <a:rPr lang="es-ES" sz="1050" b="0" kern="1200" dirty="0" smtClean="0">
              <a:latin typeface="Arial" panose="020B0604020202020204" pitchFamily="34" charset="0"/>
              <a:cs typeface="Arial" panose="020B0604020202020204" pitchFamily="34" charset="0"/>
            </a:rPr>
            <a:t>. Se completó la información  hasta  contar con todos los elementos del perfil profesional, con la ayuda de  profesionales expertos en cada área.</a:t>
          </a:r>
          <a:endParaRPr lang="es-EC" sz="1050" b="0" kern="1200" dirty="0">
            <a:latin typeface="Arial" panose="020B0604020202020204" pitchFamily="34" charset="0"/>
            <a:cs typeface="Arial" panose="020B0604020202020204" pitchFamily="34" charset="0"/>
          </a:endParaRPr>
        </a:p>
      </dsp:txBody>
      <dsp:txXfrm>
        <a:off x="1569846" y="1269799"/>
        <a:ext cx="1163855" cy="1483193"/>
      </dsp:txXfrm>
    </dsp:sp>
    <dsp:sp modelId="{CD108BDA-621F-47B4-B260-08EBF89B63AE}">
      <dsp:nvSpPr>
        <dsp:cNvPr id="0" name=""/>
        <dsp:cNvSpPr/>
      </dsp:nvSpPr>
      <dsp:spPr>
        <a:xfrm>
          <a:off x="3011627" y="1206837"/>
          <a:ext cx="1289779" cy="1609117"/>
        </a:xfrm>
        <a:prstGeom prst="roundRect">
          <a:avLst/>
        </a:prstGeom>
        <a:gradFill rotWithShape="0">
          <a:gsLst>
            <a:gs pos="0">
              <a:schemeClr val="accent2">
                <a:alpha val="90000"/>
                <a:hueOff val="0"/>
                <a:satOff val="0"/>
                <a:lumOff val="0"/>
                <a:alphaOff val="-20000"/>
                <a:shade val="51000"/>
                <a:satMod val="130000"/>
              </a:schemeClr>
            </a:gs>
            <a:gs pos="80000">
              <a:schemeClr val="accent2">
                <a:alpha val="90000"/>
                <a:hueOff val="0"/>
                <a:satOff val="0"/>
                <a:lumOff val="0"/>
                <a:alphaOff val="-20000"/>
                <a:shade val="93000"/>
                <a:satMod val="130000"/>
              </a:schemeClr>
            </a:gs>
            <a:gs pos="100000">
              <a:schemeClr val="accent2">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S" sz="1050" b="1" kern="1200" dirty="0" smtClean="0">
              <a:latin typeface="Arial" panose="020B0604020202020204" pitchFamily="34" charset="0"/>
              <a:cs typeface="Arial" panose="020B0604020202020204" pitchFamily="34" charset="0"/>
            </a:rPr>
            <a:t>Paso 3</a:t>
          </a:r>
          <a:r>
            <a:rPr lang="es-ES" sz="1050" b="0" kern="1200" dirty="0" smtClean="0">
              <a:latin typeface="Arial" panose="020B0604020202020204" pitchFamily="34" charset="0"/>
              <a:cs typeface="Arial" panose="020B0604020202020204" pitchFamily="34" charset="0"/>
            </a:rPr>
            <a:t>. Generó malla y contenido curricular para cada perfil</a:t>
          </a:r>
        </a:p>
      </dsp:txBody>
      <dsp:txXfrm>
        <a:off x="3074589" y="1269799"/>
        <a:ext cx="1163855" cy="1483193"/>
      </dsp:txXfrm>
    </dsp:sp>
    <dsp:sp modelId="{24447EB7-C9F7-4BA0-928A-CF542A15A475}">
      <dsp:nvSpPr>
        <dsp:cNvPr id="0" name=""/>
        <dsp:cNvSpPr/>
      </dsp:nvSpPr>
      <dsp:spPr>
        <a:xfrm>
          <a:off x="4516369" y="1206837"/>
          <a:ext cx="1289779" cy="1609117"/>
        </a:xfrm>
        <a:prstGeom prst="roundRect">
          <a:avLst/>
        </a:prstGeom>
        <a:gradFill rotWithShape="0">
          <a:gsLst>
            <a:gs pos="0">
              <a:schemeClr val="accent2">
                <a:alpha val="90000"/>
                <a:hueOff val="0"/>
                <a:satOff val="0"/>
                <a:lumOff val="0"/>
                <a:alphaOff val="-30000"/>
                <a:shade val="51000"/>
                <a:satMod val="130000"/>
              </a:schemeClr>
            </a:gs>
            <a:gs pos="80000">
              <a:schemeClr val="accent2">
                <a:alpha val="90000"/>
                <a:hueOff val="0"/>
                <a:satOff val="0"/>
                <a:lumOff val="0"/>
                <a:alphaOff val="-30000"/>
                <a:shade val="93000"/>
                <a:satMod val="130000"/>
              </a:schemeClr>
            </a:gs>
            <a:gs pos="100000">
              <a:schemeClr val="accent2">
                <a:alpha val="90000"/>
                <a:hueOff val="0"/>
                <a:satOff val="0"/>
                <a:lumOff val="0"/>
                <a:alphaOff val="-3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S" sz="1050" b="1" kern="1200" dirty="0" smtClean="0">
              <a:latin typeface="Arial" panose="020B0604020202020204" pitchFamily="34" charset="0"/>
              <a:cs typeface="Arial" panose="020B0604020202020204" pitchFamily="34" charset="0"/>
            </a:rPr>
            <a:t>Paso 4</a:t>
          </a:r>
          <a:r>
            <a:rPr lang="es-ES" sz="1050" b="0" kern="1200" dirty="0" smtClean="0">
              <a:latin typeface="Arial" panose="020B0604020202020204" pitchFamily="34" charset="0"/>
              <a:cs typeface="Arial" panose="020B0604020202020204" pitchFamily="34" charset="0"/>
            </a:rPr>
            <a:t>. Con la información de los módulos  generados para cada malla  se armó una malla curricular general para toda la escuela de proyectos,.</a:t>
          </a:r>
        </a:p>
      </dsp:txBody>
      <dsp:txXfrm>
        <a:off x="4579331" y="1269799"/>
        <a:ext cx="1163855" cy="1483193"/>
      </dsp:txXfrm>
    </dsp:sp>
    <dsp:sp modelId="{2BB417CD-4CA8-4B52-A786-CC399DC1BE96}">
      <dsp:nvSpPr>
        <dsp:cNvPr id="0" name=""/>
        <dsp:cNvSpPr/>
      </dsp:nvSpPr>
      <dsp:spPr>
        <a:xfrm>
          <a:off x="6021112" y="1206837"/>
          <a:ext cx="1289779" cy="1609117"/>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S" sz="1050" b="1" kern="1200" dirty="0" smtClean="0">
              <a:latin typeface="Arial" panose="020B0604020202020204" pitchFamily="34" charset="0"/>
              <a:cs typeface="Arial" panose="020B0604020202020204" pitchFamily="34" charset="0"/>
            </a:rPr>
            <a:t>Paso 5</a:t>
          </a:r>
          <a:r>
            <a:rPr lang="es-ES" sz="1050" b="0" kern="1200" dirty="0" smtClean="0">
              <a:latin typeface="Arial" panose="020B0604020202020204" pitchFamily="34" charset="0"/>
              <a:cs typeface="Arial" panose="020B0604020202020204" pitchFamily="34" charset="0"/>
            </a:rPr>
            <a:t>.  Se completó  la malla curricular con módulos propuestos por la autora. </a:t>
          </a:r>
        </a:p>
      </dsp:txBody>
      <dsp:txXfrm>
        <a:off x="6084074" y="1269799"/>
        <a:ext cx="1163855" cy="1483193"/>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449AE7-A71D-4234-956F-2A28D1022126}" type="datetimeFigureOut">
              <a:rPr lang="es-EC" smtClean="0"/>
              <a:t>27/04/2015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378623-5913-41FF-B100-CE42EC751F06}" type="slidenum">
              <a:rPr lang="es-EC" smtClean="0"/>
              <a:t>‹Nº›</a:t>
            </a:fld>
            <a:endParaRPr lang="es-EC"/>
          </a:p>
        </p:txBody>
      </p:sp>
    </p:spTree>
    <p:extLst>
      <p:ext uri="{BB962C8B-B14F-4D97-AF65-F5344CB8AC3E}">
        <p14:creationId xmlns:p14="http://schemas.microsoft.com/office/powerpoint/2010/main" val="882941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F378623-5913-41FF-B100-CE42EC751F06}" type="slidenum">
              <a:rPr lang="es-EC" smtClean="0"/>
              <a:t>3</a:t>
            </a:fld>
            <a:endParaRPr lang="es-EC"/>
          </a:p>
        </p:txBody>
      </p:sp>
    </p:spTree>
    <p:extLst>
      <p:ext uri="{BB962C8B-B14F-4D97-AF65-F5344CB8AC3E}">
        <p14:creationId xmlns:p14="http://schemas.microsoft.com/office/powerpoint/2010/main" val="318360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F378623-5913-41FF-B100-CE42EC751F06}" type="slidenum">
              <a:rPr lang="es-EC" smtClean="0"/>
              <a:t>4</a:t>
            </a:fld>
            <a:endParaRPr lang="es-EC"/>
          </a:p>
        </p:txBody>
      </p:sp>
    </p:spTree>
    <p:extLst>
      <p:ext uri="{BB962C8B-B14F-4D97-AF65-F5344CB8AC3E}">
        <p14:creationId xmlns:p14="http://schemas.microsoft.com/office/powerpoint/2010/main" val="318360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F378623-5913-41FF-B100-CE42EC751F06}" type="slidenum">
              <a:rPr lang="es-EC" smtClean="0"/>
              <a:t>5</a:t>
            </a:fld>
            <a:endParaRPr lang="es-EC"/>
          </a:p>
        </p:txBody>
      </p:sp>
    </p:spTree>
    <p:extLst>
      <p:ext uri="{BB962C8B-B14F-4D97-AF65-F5344CB8AC3E}">
        <p14:creationId xmlns:p14="http://schemas.microsoft.com/office/powerpoint/2010/main" val="318360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A2A6D4C1-717E-4CB6-AF21-656B122CF927}" type="datetimeFigureOut">
              <a:rPr lang="es-EC" smtClean="0"/>
              <a:t>27/04/2015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70CB5C3-D6A2-41D3-8BD6-CCE830FB6C0C}" type="slidenum">
              <a:rPr lang="es-EC" smtClean="0"/>
              <a:t>‹Nº›</a:t>
            </a:fld>
            <a:endParaRPr lang="es-EC"/>
          </a:p>
        </p:txBody>
      </p:sp>
    </p:spTree>
    <p:extLst>
      <p:ext uri="{BB962C8B-B14F-4D97-AF65-F5344CB8AC3E}">
        <p14:creationId xmlns:p14="http://schemas.microsoft.com/office/powerpoint/2010/main" val="12308028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2A6D4C1-717E-4CB6-AF21-656B122CF927}" type="datetimeFigureOut">
              <a:rPr lang="es-EC" smtClean="0"/>
              <a:t>27/04/2015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70CB5C3-D6A2-41D3-8BD6-CCE830FB6C0C}" type="slidenum">
              <a:rPr lang="es-EC" smtClean="0"/>
              <a:t>‹Nº›</a:t>
            </a:fld>
            <a:endParaRPr lang="es-EC"/>
          </a:p>
        </p:txBody>
      </p:sp>
    </p:spTree>
    <p:extLst>
      <p:ext uri="{BB962C8B-B14F-4D97-AF65-F5344CB8AC3E}">
        <p14:creationId xmlns:p14="http://schemas.microsoft.com/office/powerpoint/2010/main" val="5253442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2A6D4C1-717E-4CB6-AF21-656B122CF927}" type="datetimeFigureOut">
              <a:rPr lang="es-EC" smtClean="0"/>
              <a:t>27/04/2015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70CB5C3-D6A2-41D3-8BD6-CCE830FB6C0C}" type="slidenum">
              <a:rPr lang="es-EC" smtClean="0"/>
              <a:t>‹Nº›</a:t>
            </a:fld>
            <a:endParaRPr lang="es-EC"/>
          </a:p>
        </p:txBody>
      </p:sp>
    </p:spTree>
    <p:extLst>
      <p:ext uri="{BB962C8B-B14F-4D97-AF65-F5344CB8AC3E}">
        <p14:creationId xmlns:p14="http://schemas.microsoft.com/office/powerpoint/2010/main" val="18687892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2A6D4C1-717E-4CB6-AF21-656B122CF927}" type="datetimeFigureOut">
              <a:rPr lang="es-EC" smtClean="0"/>
              <a:t>27/04/2015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70CB5C3-D6A2-41D3-8BD6-CCE830FB6C0C}" type="slidenum">
              <a:rPr lang="es-EC" smtClean="0"/>
              <a:t>‹Nº›</a:t>
            </a:fld>
            <a:endParaRPr lang="es-EC"/>
          </a:p>
        </p:txBody>
      </p:sp>
    </p:spTree>
    <p:extLst>
      <p:ext uri="{BB962C8B-B14F-4D97-AF65-F5344CB8AC3E}">
        <p14:creationId xmlns:p14="http://schemas.microsoft.com/office/powerpoint/2010/main" val="13160975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2A6D4C1-717E-4CB6-AF21-656B122CF927}" type="datetimeFigureOut">
              <a:rPr lang="es-EC" smtClean="0"/>
              <a:t>27/04/2015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70CB5C3-D6A2-41D3-8BD6-CCE830FB6C0C}" type="slidenum">
              <a:rPr lang="es-EC" smtClean="0"/>
              <a:t>‹Nº›</a:t>
            </a:fld>
            <a:endParaRPr lang="es-EC"/>
          </a:p>
        </p:txBody>
      </p:sp>
    </p:spTree>
    <p:extLst>
      <p:ext uri="{BB962C8B-B14F-4D97-AF65-F5344CB8AC3E}">
        <p14:creationId xmlns:p14="http://schemas.microsoft.com/office/powerpoint/2010/main" val="33469585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A2A6D4C1-717E-4CB6-AF21-656B122CF927}" type="datetimeFigureOut">
              <a:rPr lang="es-EC" smtClean="0"/>
              <a:t>27/04/2015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370CB5C3-D6A2-41D3-8BD6-CCE830FB6C0C}" type="slidenum">
              <a:rPr lang="es-EC" smtClean="0"/>
              <a:t>‹Nº›</a:t>
            </a:fld>
            <a:endParaRPr lang="es-EC"/>
          </a:p>
        </p:txBody>
      </p:sp>
    </p:spTree>
    <p:extLst>
      <p:ext uri="{BB962C8B-B14F-4D97-AF65-F5344CB8AC3E}">
        <p14:creationId xmlns:p14="http://schemas.microsoft.com/office/powerpoint/2010/main" val="39891722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A2A6D4C1-717E-4CB6-AF21-656B122CF927}" type="datetimeFigureOut">
              <a:rPr lang="es-EC" smtClean="0"/>
              <a:t>27/04/2015</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370CB5C3-D6A2-41D3-8BD6-CCE830FB6C0C}" type="slidenum">
              <a:rPr lang="es-EC" smtClean="0"/>
              <a:t>‹Nº›</a:t>
            </a:fld>
            <a:endParaRPr lang="es-EC"/>
          </a:p>
        </p:txBody>
      </p:sp>
    </p:spTree>
    <p:extLst>
      <p:ext uri="{BB962C8B-B14F-4D97-AF65-F5344CB8AC3E}">
        <p14:creationId xmlns:p14="http://schemas.microsoft.com/office/powerpoint/2010/main" val="38378075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A2A6D4C1-717E-4CB6-AF21-656B122CF927}" type="datetimeFigureOut">
              <a:rPr lang="es-EC" smtClean="0"/>
              <a:t>27/04/2015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370CB5C3-D6A2-41D3-8BD6-CCE830FB6C0C}" type="slidenum">
              <a:rPr lang="es-EC" smtClean="0"/>
              <a:t>‹Nº›</a:t>
            </a:fld>
            <a:endParaRPr lang="es-EC"/>
          </a:p>
        </p:txBody>
      </p:sp>
    </p:spTree>
    <p:extLst>
      <p:ext uri="{BB962C8B-B14F-4D97-AF65-F5344CB8AC3E}">
        <p14:creationId xmlns:p14="http://schemas.microsoft.com/office/powerpoint/2010/main" val="17877785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2A6D4C1-717E-4CB6-AF21-656B122CF927}" type="datetimeFigureOut">
              <a:rPr lang="es-EC" smtClean="0"/>
              <a:t>27/04/2015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370CB5C3-D6A2-41D3-8BD6-CCE830FB6C0C}" type="slidenum">
              <a:rPr lang="es-EC" smtClean="0"/>
              <a:t>‹Nº›</a:t>
            </a:fld>
            <a:endParaRPr lang="es-EC"/>
          </a:p>
        </p:txBody>
      </p:sp>
    </p:spTree>
    <p:extLst>
      <p:ext uri="{BB962C8B-B14F-4D97-AF65-F5344CB8AC3E}">
        <p14:creationId xmlns:p14="http://schemas.microsoft.com/office/powerpoint/2010/main" val="40605992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2A6D4C1-717E-4CB6-AF21-656B122CF927}" type="datetimeFigureOut">
              <a:rPr lang="es-EC" smtClean="0"/>
              <a:t>27/04/2015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370CB5C3-D6A2-41D3-8BD6-CCE830FB6C0C}" type="slidenum">
              <a:rPr lang="es-EC" smtClean="0"/>
              <a:t>‹Nº›</a:t>
            </a:fld>
            <a:endParaRPr lang="es-EC"/>
          </a:p>
        </p:txBody>
      </p:sp>
    </p:spTree>
    <p:extLst>
      <p:ext uri="{BB962C8B-B14F-4D97-AF65-F5344CB8AC3E}">
        <p14:creationId xmlns:p14="http://schemas.microsoft.com/office/powerpoint/2010/main" val="41794830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2A6D4C1-717E-4CB6-AF21-656B122CF927}" type="datetimeFigureOut">
              <a:rPr lang="es-EC" smtClean="0"/>
              <a:t>27/04/2015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370CB5C3-D6A2-41D3-8BD6-CCE830FB6C0C}" type="slidenum">
              <a:rPr lang="es-EC" smtClean="0"/>
              <a:t>‹Nº›</a:t>
            </a:fld>
            <a:endParaRPr lang="es-EC"/>
          </a:p>
        </p:txBody>
      </p:sp>
    </p:spTree>
    <p:extLst>
      <p:ext uri="{BB962C8B-B14F-4D97-AF65-F5344CB8AC3E}">
        <p14:creationId xmlns:p14="http://schemas.microsoft.com/office/powerpoint/2010/main" val="18963269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A6D4C1-717E-4CB6-AF21-656B122CF927}" type="datetimeFigureOut">
              <a:rPr lang="es-EC" smtClean="0"/>
              <a:t>27/04/2015</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CB5C3-D6A2-41D3-8BD6-CCE830FB6C0C}" type="slidenum">
              <a:rPr lang="es-EC" smtClean="0"/>
              <a:t>‹Nº›</a:t>
            </a:fld>
            <a:endParaRPr lang="es-EC"/>
          </a:p>
        </p:txBody>
      </p:sp>
    </p:spTree>
    <p:extLst>
      <p:ext uri="{BB962C8B-B14F-4D97-AF65-F5344CB8AC3E}">
        <p14:creationId xmlns:p14="http://schemas.microsoft.com/office/powerpoint/2010/main" val="1421394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emf"/><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3.emf"/><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3.emf"/><Relationship Id="rId5" Type="http://schemas.openxmlformats.org/officeDocument/2006/relationships/image" Target="../media/image18.jp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3.emf"/><Relationship Id="rId5" Type="http://schemas.openxmlformats.org/officeDocument/2006/relationships/image" Target="../media/image18.jp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3.emf"/><Relationship Id="rId4" Type="http://schemas.openxmlformats.org/officeDocument/2006/relationships/diagramData" Target="../diagrams/data4.xml"/><Relationship Id="rId9"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3.emf"/><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image" Target="../media/image4.jp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2.png"/><Relationship Id="rId7" Type="http://schemas.openxmlformats.org/officeDocument/2006/relationships/diagramLayout" Target="../diagrams/layout5.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Data" Target="../diagrams/data5.xml"/><Relationship Id="rId5" Type="http://schemas.openxmlformats.org/officeDocument/2006/relationships/image" Target="../media/image3.emf"/><Relationship Id="rId10" Type="http://schemas.microsoft.com/office/2007/relationships/diagramDrawing" Target="../diagrams/drawing5.xml"/><Relationship Id="rId4" Type="http://schemas.openxmlformats.org/officeDocument/2006/relationships/image" Target="../media/image25.jpg"/><Relationship Id="rId9" Type="http://schemas.openxmlformats.org/officeDocument/2006/relationships/diagramColors" Target="../diagrams/colors5.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5.jp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5.jp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5.jp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5.jp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image" Target="../media/image4.jp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3.emf"/><Relationship Id="rId4" Type="http://schemas.openxmlformats.org/officeDocument/2006/relationships/diagramData" Target="../diagrams/data6.xml"/><Relationship Id="rId9" Type="http://schemas.openxmlformats.org/officeDocument/2006/relationships/image" Target="../media/image9.jp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9.jpg"/></Relationships>
</file>

<file path=ppt/slides/_rels/slide42.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jpeg"/><Relationship Id="rId7" Type="http://schemas.openxmlformats.org/officeDocument/2006/relationships/diagramQuickStyle" Target="../diagrams/quickStyle7.xml"/><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diagramLayout" Target="../diagrams/layout7.xml"/><Relationship Id="rId11" Type="http://schemas.openxmlformats.org/officeDocument/2006/relationships/image" Target="../media/image9.jpg"/><Relationship Id="rId5" Type="http://schemas.openxmlformats.org/officeDocument/2006/relationships/diagramData" Target="../diagrams/data7.xml"/><Relationship Id="rId10" Type="http://schemas.openxmlformats.org/officeDocument/2006/relationships/image" Target="../media/image3.emf"/><Relationship Id="rId4" Type="http://schemas.openxmlformats.org/officeDocument/2006/relationships/image" Target="../media/image2.png"/><Relationship Id="rId9" Type="http://schemas.microsoft.com/office/2007/relationships/diagramDrawing" Target="../diagrams/drawing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3.emf"/><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3.emf"/><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3.emf"/><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3.emf"/></Relationships>
</file>

<file path=ppt/slides/_rels/slide4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png"/><Relationship Id="rId7" Type="http://schemas.openxmlformats.org/officeDocument/2006/relationships/diagramColors" Target="../diagrams/colors8.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10" Type="http://schemas.openxmlformats.org/officeDocument/2006/relationships/image" Target="../media/image9.jpg"/><Relationship Id="rId4" Type="http://schemas.openxmlformats.org/officeDocument/2006/relationships/diagramData" Target="../diagrams/data8.xml"/><Relationship Id="rId9" Type="http://schemas.openxmlformats.org/officeDocument/2006/relationships/image" Target="../media/image3.emf"/></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3.emf"/><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3.emf"/><Relationship Id="rId4" Type="http://schemas.openxmlformats.org/officeDocument/2006/relationships/image" Target="../media/image30.emf"/></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1.jpeg"/><Relationship Id="rId7" Type="http://schemas.openxmlformats.org/officeDocument/2006/relationships/diagramData" Target="../diagrams/data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emf"/><Relationship Id="rId11" Type="http://schemas.microsoft.com/office/2007/relationships/diagramDrawing" Target="../diagrams/drawing2.xml"/><Relationship Id="rId5" Type="http://schemas.openxmlformats.org/officeDocument/2006/relationships/image" Target="../media/image4.jpg"/><Relationship Id="rId10" Type="http://schemas.openxmlformats.org/officeDocument/2006/relationships/diagramColors" Target="../diagrams/colors2.xml"/><Relationship Id="rId4" Type="http://schemas.openxmlformats.org/officeDocument/2006/relationships/image" Target="../media/image2.png"/><Relationship Id="rId9"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3.emf"/><Relationship Id="rId4" Type="http://schemas.openxmlformats.org/officeDocument/2006/relationships/image" Target="../media/image31.emf"/></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3.emf"/><Relationship Id="rId4" Type="http://schemas.openxmlformats.org/officeDocument/2006/relationships/image" Target="../media/image32.emf"/></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3.emf"/><Relationship Id="rId4" Type="http://schemas.openxmlformats.org/officeDocument/2006/relationships/image" Target="../media/image33.emf"/></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3.emf"/><Relationship Id="rId4" Type="http://schemas.openxmlformats.org/officeDocument/2006/relationships/image" Target="../media/image34.emf"/></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3.emf"/></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9.jp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9.jp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3.emf"/><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9.jp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9.jp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9.jp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9.jp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9.jp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9.jp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10.gif"/></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10.gif"/></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10.gif"/></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4.jp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10.gif"/></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10.gif"/></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10.gif"/></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2.png"/><Relationship Id="rId7" Type="http://schemas.openxmlformats.org/officeDocument/2006/relationships/diagramLayout" Target="../diagrams/layout3.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Data" Target="../diagrams/data3.xml"/><Relationship Id="rId5" Type="http://schemas.openxmlformats.org/officeDocument/2006/relationships/image" Target="../media/image14.png"/><Relationship Id="rId10" Type="http://schemas.microsoft.com/office/2007/relationships/diagramDrawing" Target="../diagrams/drawing3.xml"/><Relationship Id="rId4" Type="http://schemas.openxmlformats.org/officeDocument/2006/relationships/image" Target="../media/image3.emf"/><Relationship Id="rId9" Type="http://schemas.openxmlformats.org/officeDocument/2006/relationships/diagramColors" Target="../diagrams/colors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3.emf"/><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0" y="-10116"/>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67469"/>
            <a:ext cx="1609725" cy="105727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971600" y="1484784"/>
            <a:ext cx="7776864" cy="1569660"/>
          </a:xfrm>
          <a:prstGeom prst="rect">
            <a:avLst/>
          </a:prstGeom>
        </p:spPr>
        <p:txBody>
          <a:bodyPr wrap="square">
            <a:spAutoFit/>
          </a:bodyPr>
          <a:lstStyle/>
          <a:p>
            <a:pPr algn="ctr"/>
            <a:r>
              <a:rPr lang="es-MX" sz="1600" b="1" dirty="0">
                <a:latin typeface="Arial" panose="020B0604020202020204" pitchFamily="34" charset="0"/>
                <a:cs typeface="Arial" panose="020B0604020202020204" pitchFamily="34" charset="0"/>
              </a:rPr>
              <a:t>VICERRECTORADO DE </a:t>
            </a:r>
            <a:r>
              <a:rPr lang="es-EC" sz="1600" b="1" dirty="0" smtClean="0">
                <a:latin typeface="Arial" panose="020B0604020202020204" pitchFamily="34" charset="0"/>
                <a:cs typeface="Arial" panose="020B0604020202020204" pitchFamily="34" charset="0"/>
              </a:rPr>
              <a:t>DOCENCIA</a:t>
            </a:r>
            <a:endParaRPr lang="es-EC" sz="1600" b="1" dirty="0">
              <a:latin typeface="Arial" panose="020B0604020202020204" pitchFamily="34" charset="0"/>
              <a:cs typeface="Arial" panose="020B0604020202020204" pitchFamily="34" charset="0"/>
            </a:endParaRPr>
          </a:p>
          <a:p>
            <a:pPr algn="ctr"/>
            <a:r>
              <a:rPr lang="es-MX" sz="1600" b="1" dirty="0" smtClean="0">
                <a:latin typeface="Arial" panose="020B0604020202020204" pitchFamily="34" charset="0"/>
                <a:cs typeface="Arial" panose="020B0604020202020204" pitchFamily="34" charset="0"/>
              </a:rPr>
              <a:t>CENTRO DE POSTGRADOS</a:t>
            </a:r>
          </a:p>
          <a:p>
            <a:pPr algn="ctr"/>
            <a:endParaRPr lang="es-MX" sz="1600" b="1" dirty="0" smtClean="0">
              <a:latin typeface="Arial" panose="020B0604020202020204" pitchFamily="34" charset="0"/>
              <a:cs typeface="Arial" panose="020B0604020202020204" pitchFamily="34" charset="0"/>
            </a:endParaRPr>
          </a:p>
          <a:p>
            <a:pPr algn="ctr"/>
            <a:r>
              <a:rPr lang="es-MX" sz="1600" b="1" dirty="0" smtClean="0">
                <a:latin typeface="Arial" panose="020B0604020202020204" pitchFamily="34" charset="0"/>
                <a:cs typeface="Arial" panose="020B0604020202020204" pitchFamily="34" charset="0"/>
              </a:rPr>
              <a:t>MAESTRIA </a:t>
            </a:r>
            <a:r>
              <a:rPr lang="es-MX" sz="1600" b="1" dirty="0">
                <a:latin typeface="Arial" panose="020B0604020202020204" pitchFamily="34" charset="0"/>
                <a:cs typeface="Arial" panose="020B0604020202020204" pitchFamily="34" charset="0"/>
              </a:rPr>
              <a:t>EN GESTION DE PROYECTOS </a:t>
            </a:r>
            <a:r>
              <a:rPr lang="es-MX" sz="1600" b="1" dirty="0" smtClean="0">
                <a:latin typeface="Arial" panose="020B0604020202020204" pitchFamily="34" charset="0"/>
                <a:cs typeface="Arial" panose="020B0604020202020204" pitchFamily="34" charset="0"/>
              </a:rPr>
              <a:t>PROMOCION </a:t>
            </a:r>
            <a:r>
              <a:rPr lang="es-MX" sz="1600" b="1" dirty="0">
                <a:latin typeface="Arial" panose="020B0604020202020204" pitchFamily="34" charset="0"/>
                <a:cs typeface="Arial" panose="020B0604020202020204" pitchFamily="34" charset="0"/>
              </a:rPr>
              <a:t>VII</a:t>
            </a:r>
            <a:endParaRPr lang="es-EC" sz="1600" b="1" dirty="0">
              <a:latin typeface="Arial" panose="020B0604020202020204" pitchFamily="34" charset="0"/>
              <a:cs typeface="Arial" panose="020B0604020202020204" pitchFamily="34" charset="0"/>
            </a:endParaRPr>
          </a:p>
          <a:p>
            <a:pPr algn="ctr"/>
            <a:r>
              <a:rPr lang="es-MX" sz="1600" b="1" dirty="0" smtClean="0">
                <a:latin typeface="Arial" panose="020B0604020202020204" pitchFamily="34" charset="0"/>
                <a:cs typeface="Arial" panose="020B0604020202020204" pitchFamily="34" charset="0"/>
              </a:rPr>
              <a:t>PROYECTO DE </a:t>
            </a:r>
            <a:r>
              <a:rPr lang="es-MX" sz="1600" b="1" dirty="0">
                <a:latin typeface="Arial" panose="020B0604020202020204" pitchFamily="34" charset="0"/>
                <a:cs typeface="Arial" panose="020B0604020202020204" pitchFamily="34" charset="0"/>
              </a:rPr>
              <a:t>GRADO </a:t>
            </a:r>
            <a:r>
              <a:rPr lang="es-MX" sz="1600" b="1" dirty="0" smtClean="0">
                <a:latin typeface="Arial" panose="020B0604020202020204" pitchFamily="34" charset="0"/>
                <a:cs typeface="Arial" panose="020B0604020202020204" pitchFamily="34" charset="0"/>
              </a:rPr>
              <a:t>MAESTRIA EN “GESTION </a:t>
            </a:r>
            <a:r>
              <a:rPr lang="es-MX" sz="1600" b="1" dirty="0">
                <a:latin typeface="Arial" panose="020B0604020202020204" pitchFamily="34" charset="0"/>
                <a:cs typeface="Arial" panose="020B0604020202020204" pitchFamily="34" charset="0"/>
              </a:rPr>
              <a:t>DE PROYECTOS”</a:t>
            </a:r>
            <a:endParaRPr lang="es-EC" sz="1600" b="1" dirty="0">
              <a:latin typeface="Arial" panose="020B0604020202020204" pitchFamily="34" charset="0"/>
              <a:cs typeface="Arial" panose="020B0604020202020204" pitchFamily="34" charset="0"/>
            </a:endParaRPr>
          </a:p>
          <a:p>
            <a:pPr algn="ctr"/>
            <a:endParaRPr lang="es-EC" sz="1600" b="1" dirty="0"/>
          </a:p>
        </p:txBody>
      </p:sp>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6" name="5 Rectángulo"/>
          <p:cNvSpPr/>
          <p:nvPr/>
        </p:nvSpPr>
        <p:spPr>
          <a:xfrm>
            <a:off x="4490045" y="6093296"/>
            <a:ext cx="4572000" cy="646331"/>
          </a:xfrm>
          <a:prstGeom prst="rect">
            <a:avLst/>
          </a:prstGeom>
        </p:spPr>
        <p:txBody>
          <a:bodyPr>
            <a:spAutoFit/>
          </a:bodyPr>
          <a:lstStyle/>
          <a:p>
            <a:pPr algn="ctr"/>
            <a:r>
              <a:rPr lang="es-MX" b="1" dirty="0">
                <a:solidFill>
                  <a:schemeClr val="bg1"/>
                </a:solidFill>
              </a:rPr>
              <a:t>AUTOR: PIEDAD ELIZABETH GALARZA </a:t>
            </a:r>
            <a:r>
              <a:rPr lang="es-MX" b="1" dirty="0" smtClean="0">
                <a:solidFill>
                  <a:schemeClr val="bg1"/>
                </a:solidFill>
              </a:rPr>
              <a:t>ROLDAN</a:t>
            </a:r>
            <a:endParaRPr lang="es-EC" b="1" dirty="0">
              <a:solidFill>
                <a:schemeClr val="bg1"/>
              </a:solidFill>
            </a:endParaRPr>
          </a:p>
          <a:p>
            <a:pPr algn="ctr"/>
            <a:r>
              <a:rPr lang="es-MX" b="1" dirty="0">
                <a:solidFill>
                  <a:schemeClr val="bg1"/>
                </a:solidFill>
              </a:rPr>
              <a:t>DIRECTOR: ING. MAURICIO CHAVEZ</a:t>
            </a:r>
            <a:endParaRPr lang="es-EC" b="1" dirty="0">
              <a:solidFill>
                <a:schemeClr val="bg1"/>
              </a:solidFill>
            </a:endParaRPr>
          </a:p>
        </p:txBody>
      </p:sp>
      <p:sp>
        <p:nvSpPr>
          <p:cNvPr id="7" name="6 Rectángulo redondeado"/>
          <p:cNvSpPr/>
          <p:nvPr/>
        </p:nvSpPr>
        <p:spPr>
          <a:xfrm>
            <a:off x="1363898" y="3140968"/>
            <a:ext cx="6992267" cy="878612"/>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s-MX" sz="2000" dirty="0" smtClean="0">
              <a:latin typeface="Arial" panose="020B0604020202020204" pitchFamily="34" charset="0"/>
              <a:cs typeface="Arial" panose="020B0604020202020204" pitchFamily="34" charset="0"/>
            </a:endParaRPr>
          </a:p>
          <a:p>
            <a:pPr algn="ctr"/>
            <a:r>
              <a:rPr lang="es-MX" sz="2000" dirty="0" smtClean="0">
                <a:latin typeface="Arial" panose="020B0604020202020204" pitchFamily="34" charset="0"/>
                <a:cs typeface="Arial" panose="020B0604020202020204" pitchFamily="34" charset="0"/>
              </a:rPr>
              <a:t>DISEÑO </a:t>
            </a:r>
            <a:r>
              <a:rPr lang="es-MX" sz="2000" dirty="0">
                <a:latin typeface="Arial" panose="020B0604020202020204" pitchFamily="34" charset="0"/>
                <a:cs typeface="Arial" panose="020B0604020202020204" pitchFamily="34" charset="0"/>
              </a:rPr>
              <a:t>DEL PLAN PARA LA </a:t>
            </a:r>
            <a:r>
              <a:rPr lang="es-MX" sz="2000" dirty="0" smtClean="0">
                <a:latin typeface="Arial" panose="020B0604020202020204" pitchFamily="34" charset="0"/>
                <a:cs typeface="Arial" panose="020B0604020202020204" pitchFamily="34" charset="0"/>
              </a:rPr>
              <a:t>IMPLEMENTACION </a:t>
            </a:r>
            <a:r>
              <a:rPr lang="es-MX" sz="2000" dirty="0">
                <a:latin typeface="Arial" panose="020B0604020202020204" pitchFamily="34" charset="0"/>
                <a:cs typeface="Arial" panose="020B0604020202020204" pitchFamily="34" charset="0"/>
              </a:rPr>
              <a:t>DE LA ESCUELA DE PROYECTOS DE LA CNT EP</a:t>
            </a:r>
            <a:endParaRPr lang="es-EC" sz="2000" dirty="0">
              <a:latin typeface="Arial" panose="020B0604020202020204" pitchFamily="34" charset="0"/>
              <a:cs typeface="Arial" panose="020B0604020202020204" pitchFamily="34" charset="0"/>
            </a:endParaRPr>
          </a:p>
          <a:p>
            <a:pPr algn="ctr"/>
            <a:endParaRPr lang="es-EC" dirty="0">
              <a:latin typeface="Arial" panose="020B0604020202020204" pitchFamily="34" charset="0"/>
              <a:cs typeface="Arial" panose="020B0604020202020204" pitchFamily="34" charset="0"/>
            </a:endParaRPr>
          </a:p>
        </p:txBody>
      </p:sp>
      <p:pic>
        <p:nvPicPr>
          <p:cNvPr id="9" name="8 Imagen"/>
          <p:cNvPicPr/>
          <p:nvPr/>
        </p:nvPicPr>
        <p:blipFill>
          <a:blip r:embed="rId4">
            <a:extLst>
              <a:ext uri="{28A0092B-C50C-407E-A947-70E740481C1C}">
                <a14:useLocalDpi xmlns:a14="http://schemas.microsoft.com/office/drawing/2010/main" val="0"/>
              </a:ext>
            </a:extLst>
          </a:blip>
          <a:srcRect/>
          <a:stretch>
            <a:fillRect/>
          </a:stretch>
        </p:blipFill>
        <p:spPr bwMode="auto">
          <a:xfrm>
            <a:off x="150130" y="-15012"/>
            <a:ext cx="4333240" cy="1192530"/>
          </a:xfrm>
          <a:prstGeom prst="rect">
            <a:avLst/>
          </a:prstGeom>
          <a:noFill/>
          <a:ln>
            <a:noFill/>
          </a:ln>
        </p:spPr>
      </p:pic>
    </p:spTree>
    <p:extLst>
      <p:ext uri="{BB962C8B-B14F-4D97-AF65-F5344CB8AC3E}">
        <p14:creationId xmlns:p14="http://schemas.microsoft.com/office/powerpoint/2010/main" val="24963745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0" y="26431"/>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12776"/>
            <a:ext cx="6860620" cy="4824536"/>
          </a:xfrm>
          <a:prstGeom prst="roundRect">
            <a:avLst/>
          </a:prstGeom>
          <a:solidFill>
            <a:schemeClr val="accent3">
              <a:lumMod val="75000"/>
            </a:schemeClr>
          </a:solidFill>
          <a:effectLst>
            <a:glow rad="101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600" b="1" dirty="0" smtClean="0">
                <a:latin typeface="Arial" panose="020B0604020202020204" pitchFamily="34" charset="0"/>
                <a:cs typeface="Arial" panose="020B0604020202020204" pitchFamily="34" charset="0"/>
              </a:rPr>
              <a:t>ANALISIS EXTERNO</a:t>
            </a:r>
          </a:p>
          <a:p>
            <a:pPr algn="ctr"/>
            <a:endParaRPr lang="es-ES" sz="1600" b="1" dirty="0">
              <a:latin typeface="Arial" panose="020B0604020202020204" pitchFamily="34" charset="0"/>
              <a:cs typeface="Arial" panose="020B0604020202020204" pitchFamily="34" charset="0"/>
            </a:endParaRPr>
          </a:p>
          <a:p>
            <a:pPr algn="ctr"/>
            <a:endParaRPr lang="es-ES" sz="1600" b="1" dirty="0" smtClean="0">
              <a:latin typeface="Arial" panose="020B0604020202020204" pitchFamily="34" charset="0"/>
              <a:cs typeface="Arial" panose="020B0604020202020204" pitchFamily="34" charset="0"/>
            </a:endParaRPr>
          </a:p>
          <a:p>
            <a:pPr algn="ctr"/>
            <a:endParaRPr lang="es-ES" sz="1600" b="1" dirty="0">
              <a:latin typeface="Arial" panose="020B0604020202020204" pitchFamily="34" charset="0"/>
              <a:cs typeface="Arial" panose="020B0604020202020204" pitchFamily="34" charset="0"/>
            </a:endParaRPr>
          </a:p>
          <a:p>
            <a:pPr algn="ctr"/>
            <a:endParaRPr lang="es-ES" sz="1600" b="1" dirty="0" smtClean="0">
              <a:latin typeface="Arial" panose="020B0604020202020204" pitchFamily="34" charset="0"/>
              <a:cs typeface="Arial" panose="020B0604020202020204" pitchFamily="34" charset="0"/>
            </a:endParaRPr>
          </a:p>
          <a:p>
            <a:pPr algn="ctr"/>
            <a:endParaRPr lang="es-ES" sz="1600" b="1" dirty="0">
              <a:latin typeface="Arial" panose="020B0604020202020204" pitchFamily="34" charset="0"/>
              <a:cs typeface="Arial" panose="020B0604020202020204" pitchFamily="34" charset="0"/>
            </a:endParaRPr>
          </a:p>
          <a:p>
            <a:pPr algn="ctr"/>
            <a:endParaRPr lang="es-ES" sz="1600" b="1" dirty="0" smtClean="0">
              <a:latin typeface="Arial" panose="020B0604020202020204" pitchFamily="34" charset="0"/>
              <a:cs typeface="Arial" panose="020B0604020202020204" pitchFamily="34" charset="0"/>
            </a:endParaRPr>
          </a:p>
          <a:p>
            <a:pPr algn="ctr"/>
            <a:endParaRPr lang="es-ES" sz="1600" b="1" dirty="0">
              <a:latin typeface="Arial" panose="020B0604020202020204" pitchFamily="34" charset="0"/>
              <a:cs typeface="Arial" panose="020B0604020202020204" pitchFamily="34" charset="0"/>
            </a:endParaRPr>
          </a:p>
          <a:p>
            <a:pPr algn="ctr"/>
            <a:endParaRPr lang="es-ES" sz="1600" b="1" dirty="0" smtClean="0">
              <a:latin typeface="Arial" panose="020B0604020202020204" pitchFamily="34" charset="0"/>
              <a:cs typeface="Arial" panose="020B0604020202020204" pitchFamily="34" charset="0"/>
            </a:endParaRPr>
          </a:p>
          <a:p>
            <a:pPr algn="ctr"/>
            <a:endParaRPr lang="es-ES" sz="1600" b="1" dirty="0">
              <a:latin typeface="Arial" panose="020B0604020202020204" pitchFamily="34" charset="0"/>
              <a:cs typeface="Arial" panose="020B0604020202020204" pitchFamily="34" charset="0"/>
            </a:endParaRPr>
          </a:p>
          <a:p>
            <a:pPr algn="ctr"/>
            <a:endParaRPr lang="es-ES" sz="1600" b="1" dirty="0" smtClean="0">
              <a:latin typeface="Arial" panose="020B0604020202020204" pitchFamily="34" charset="0"/>
              <a:cs typeface="Arial" panose="020B0604020202020204" pitchFamily="34" charset="0"/>
            </a:endParaRPr>
          </a:p>
          <a:p>
            <a:pPr algn="ctr"/>
            <a:endParaRPr lang="es-ES" sz="1600" b="1" dirty="0">
              <a:latin typeface="Arial" panose="020B0604020202020204" pitchFamily="34" charset="0"/>
              <a:cs typeface="Arial" panose="020B0604020202020204" pitchFamily="34" charset="0"/>
            </a:endParaRPr>
          </a:p>
          <a:p>
            <a:pPr algn="ctr"/>
            <a:endParaRPr lang="es-ES" sz="1600" b="1" dirty="0" smtClean="0">
              <a:latin typeface="Arial" panose="020B0604020202020204" pitchFamily="34" charset="0"/>
              <a:cs typeface="Arial" panose="020B0604020202020204" pitchFamily="34" charset="0"/>
            </a:endParaRPr>
          </a:p>
          <a:p>
            <a:pPr algn="ctr"/>
            <a:endParaRPr lang="es-ES" sz="1600" b="1" dirty="0">
              <a:latin typeface="Arial" panose="020B0604020202020204" pitchFamily="34" charset="0"/>
              <a:cs typeface="Arial" panose="020B0604020202020204" pitchFamily="34" charset="0"/>
            </a:endParaRPr>
          </a:p>
          <a:p>
            <a:pPr algn="ctr"/>
            <a:endParaRPr lang="es-ES" sz="1600" b="1" dirty="0" smtClean="0">
              <a:latin typeface="Arial" panose="020B0604020202020204" pitchFamily="34" charset="0"/>
              <a:cs typeface="Arial" panose="020B0604020202020204" pitchFamily="34" charset="0"/>
            </a:endParaRPr>
          </a:p>
          <a:p>
            <a:pPr algn="ctr"/>
            <a:endParaRPr lang="es-ES" sz="1600" b="1" dirty="0">
              <a:latin typeface="Arial" panose="020B0604020202020204" pitchFamily="34" charset="0"/>
              <a:cs typeface="Arial" panose="020B0604020202020204" pitchFamily="34" charset="0"/>
            </a:endParaRPr>
          </a:p>
          <a:p>
            <a:pPr algn="ctr"/>
            <a:endParaRPr lang="es-ES" sz="1600" b="1" dirty="0" smtClean="0">
              <a:latin typeface="Arial" panose="020B0604020202020204" pitchFamily="34" charset="0"/>
              <a:cs typeface="Arial" panose="020B0604020202020204" pitchFamily="34" charset="0"/>
            </a:endParaRPr>
          </a:p>
          <a:p>
            <a:pPr algn="ctr"/>
            <a:endParaRPr lang="es-ES" sz="1600" b="1" dirty="0" smtClean="0">
              <a:solidFill>
                <a:schemeClr val="tx1"/>
              </a:solidFill>
              <a:latin typeface="Arial" panose="020B0604020202020204" pitchFamily="34" charset="0"/>
              <a:cs typeface="Arial" panose="020B0604020202020204"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524069955"/>
              </p:ext>
            </p:extLst>
          </p:nvPr>
        </p:nvGraphicFramePr>
        <p:xfrm>
          <a:off x="611560" y="1988840"/>
          <a:ext cx="6408713" cy="3854135"/>
        </p:xfrm>
        <a:graphic>
          <a:graphicData uri="http://schemas.openxmlformats.org/drawingml/2006/table">
            <a:tbl>
              <a:tblPr firstRow="1" firstCol="1" bandRow="1">
                <a:tableStyleId>{69C7853C-536D-4A76-A0AE-DD22124D55A5}</a:tableStyleId>
              </a:tblPr>
              <a:tblGrid>
                <a:gridCol w="470364"/>
                <a:gridCol w="5938349"/>
              </a:tblGrid>
              <a:tr h="236766">
                <a:tc>
                  <a:txBody>
                    <a:bodyPr/>
                    <a:lstStyle/>
                    <a:p>
                      <a:pPr>
                        <a:lnSpc>
                          <a:spcPct val="115000"/>
                        </a:lnSpc>
                        <a:spcAft>
                          <a:spcPts val="0"/>
                        </a:spcAft>
                      </a:pPr>
                      <a:r>
                        <a:rPr lang="es-ES" sz="1050" dirty="0">
                          <a:effectLst/>
                          <a:latin typeface="Arial" panose="020B0604020202020204" pitchFamily="34" charset="0"/>
                          <a:cs typeface="Arial" panose="020B0604020202020204" pitchFamily="34" charset="0"/>
                        </a:rPr>
                        <a:t/>
                      </a:r>
                      <a:br>
                        <a:rPr lang="es-ES" sz="1050" dirty="0">
                          <a:effectLst/>
                          <a:latin typeface="Arial" panose="020B0604020202020204" pitchFamily="34" charset="0"/>
                          <a:cs typeface="Arial" panose="020B0604020202020204" pitchFamily="34" charset="0"/>
                        </a:rPr>
                      </a:br>
                      <a:r>
                        <a:rPr lang="es-ES" sz="105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ea typeface="Calibri"/>
                        <a:cs typeface="Arial" panose="020B0604020202020204" pitchFamily="34" charset="0"/>
                      </a:endParaRPr>
                    </a:p>
                  </a:txBody>
                  <a:tcPr marL="6410" marR="6410" marT="0" marB="0">
                    <a:cell3D prstMaterial="dkEdge">
                      <a:bevel/>
                      <a:lightRig rig="flood" dir="t"/>
                    </a:cell3D>
                  </a:tcPr>
                </a:tc>
                <a:tc>
                  <a:txBody>
                    <a:bodyPr/>
                    <a:lstStyle/>
                    <a:p>
                      <a:pPr algn="ctr">
                        <a:lnSpc>
                          <a:spcPct val="115000"/>
                        </a:lnSpc>
                        <a:spcAft>
                          <a:spcPts val="0"/>
                        </a:spcAft>
                      </a:pPr>
                      <a:r>
                        <a:rPr lang="es-ES" sz="1050" dirty="0">
                          <a:effectLst/>
                          <a:latin typeface="Arial" panose="020B0604020202020204" pitchFamily="34" charset="0"/>
                          <a:cs typeface="Arial" panose="020B0604020202020204" pitchFamily="34" charset="0"/>
                        </a:rPr>
                        <a:t>DESCRIPCION</a:t>
                      </a:r>
                      <a:endParaRPr lang="es-EC" sz="1050" dirty="0">
                        <a:effectLst/>
                        <a:latin typeface="Arial" panose="020B0604020202020204" pitchFamily="34" charset="0"/>
                        <a:ea typeface="Calibri"/>
                        <a:cs typeface="Arial" panose="020B0604020202020204" pitchFamily="34" charset="0"/>
                      </a:endParaRPr>
                    </a:p>
                  </a:txBody>
                  <a:tcPr marL="6410" marR="6410" marT="0" marB="0">
                    <a:cell3D prstMaterial="dkEdge">
                      <a:bevel/>
                      <a:lightRig rig="flood" dir="t"/>
                    </a:cell3D>
                  </a:tcPr>
                </a:tc>
              </a:tr>
              <a:tr h="314873">
                <a:tc rowSpan="5">
                  <a:txBody>
                    <a:bodyPr/>
                    <a:lstStyle/>
                    <a:p>
                      <a:pPr marL="71755" marR="71755" algn="ctr">
                        <a:lnSpc>
                          <a:spcPct val="115000"/>
                        </a:lnSpc>
                        <a:spcAft>
                          <a:spcPts val="0"/>
                        </a:spcAft>
                      </a:pPr>
                      <a:r>
                        <a:rPr lang="es-ES" sz="1050" dirty="0">
                          <a:effectLst/>
                          <a:latin typeface="Arial" panose="020B0604020202020204" pitchFamily="34" charset="0"/>
                          <a:cs typeface="Arial" panose="020B0604020202020204" pitchFamily="34" charset="0"/>
                        </a:rPr>
                        <a:t>Amenazas</a:t>
                      </a:r>
                      <a:endParaRPr lang="es-EC" sz="1050" dirty="0">
                        <a:effectLst/>
                        <a:latin typeface="Arial" panose="020B0604020202020204" pitchFamily="34" charset="0"/>
                        <a:ea typeface="Calibri"/>
                        <a:cs typeface="Arial" panose="020B0604020202020204" pitchFamily="34" charset="0"/>
                      </a:endParaRPr>
                    </a:p>
                  </a:txBody>
                  <a:tcPr marL="6410" marR="6410" marT="0" marB="0" vert="vert270">
                    <a:cell3D prstMaterial="dkEdge">
                      <a:bevel/>
                      <a:lightRig rig="flood" dir="t"/>
                    </a:cell3D>
                  </a:tcPr>
                </a:tc>
                <a:tc>
                  <a:txBody>
                    <a:bodyPr/>
                    <a:lstStyle/>
                    <a:p>
                      <a:pPr algn="just">
                        <a:lnSpc>
                          <a:spcPct val="115000"/>
                        </a:lnSpc>
                        <a:spcAft>
                          <a:spcPts val="0"/>
                        </a:spcAft>
                      </a:pPr>
                      <a:r>
                        <a:rPr lang="es-ES" sz="1200" dirty="0" smtClean="0">
                          <a:effectLst/>
                          <a:latin typeface="Arial" panose="020B0604020202020204" pitchFamily="34" charset="0"/>
                          <a:cs typeface="Arial" panose="020B0604020202020204" pitchFamily="34" charset="0"/>
                        </a:rPr>
                        <a:t>El </a:t>
                      </a:r>
                      <a:r>
                        <a:rPr lang="es-ES" sz="1200" dirty="0">
                          <a:effectLst/>
                          <a:latin typeface="Arial" panose="020B0604020202020204" pitchFamily="34" charset="0"/>
                          <a:cs typeface="Arial" panose="020B0604020202020204" pitchFamily="34" charset="0"/>
                        </a:rPr>
                        <a:t>gobierno </a:t>
                      </a:r>
                      <a:r>
                        <a:rPr lang="es-ES" sz="1200" dirty="0" smtClean="0">
                          <a:effectLst/>
                          <a:latin typeface="Arial" panose="020B0604020202020204" pitchFamily="34" charset="0"/>
                          <a:cs typeface="Arial" panose="020B0604020202020204" pitchFamily="34" charset="0"/>
                        </a:rPr>
                        <a:t>es accionista de CNT EP, al </a:t>
                      </a:r>
                      <a:r>
                        <a:rPr lang="es-ES" sz="1200" dirty="0">
                          <a:effectLst/>
                          <a:latin typeface="Arial" panose="020B0604020202020204" pitchFamily="34" charset="0"/>
                          <a:cs typeface="Arial" panose="020B0604020202020204" pitchFamily="34" charset="0"/>
                        </a:rPr>
                        <a:t>pedir </a:t>
                      </a:r>
                      <a:r>
                        <a:rPr lang="es-ES" sz="1200" dirty="0" smtClean="0">
                          <a:effectLst/>
                          <a:latin typeface="Arial" panose="020B0604020202020204" pitchFamily="34" charset="0"/>
                          <a:cs typeface="Arial" panose="020B0604020202020204" pitchFamily="34" charset="0"/>
                        </a:rPr>
                        <a:t>utilidades</a:t>
                      </a:r>
                      <a:r>
                        <a:rPr lang="es-ES" sz="1200" baseline="0" dirty="0" smtClean="0">
                          <a:effectLst/>
                          <a:latin typeface="Arial" panose="020B0604020202020204" pitchFamily="34" charset="0"/>
                          <a:cs typeface="Arial" panose="020B0604020202020204" pitchFamily="34" charset="0"/>
                        </a:rPr>
                        <a:t> </a:t>
                      </a:r>
                      <a:r>
                        <a:rPr lang="es-ES" sz="1200" dirty="0" smtClean="0">
                          <a:effectLst/>
                          <a:latin typeface="Arial" panose="020B0604020202020204" pitchFamily="34" charset="0"/>
                          <a:cs typeface="Arial" panose="020B0604020202020204" pitchFamily="34" charset="0"/>
                        </a:rPr>
                        <a:t>disminuye el presupuesto  </a:t>
                      </a:r>
                      <a:r>
                        <a:rPr lang="es-ES" sz="1200" dirty="0">
                          <a:effectLst/>
                          <a:latin typeface="Arial" panose="020B0604020202020204" pitchFamily="34" charset="0"/>
                          <a:cs typeface="Arial" panose="020B0604020202020204" pitchFamily="34" charset="0"/>
                        </a:rPr>
                        <a:t>para inversión en proyectos.</a:t>
                      </a:r>
                      <a:endParaRPr lang="es-EC" sz="1200" dirty="0">
                        <a:effectLst/>
                        <a:latin typeface="Arial" panose="020B0604020202020204" pitchFamily="34" charset="0"/>
                        <a:ea typeface="Calibri"/>
                        <a:cs typeface="Arial" panose="020B0604020202020204" pitchFamily="34" charset="0"/>
                      </a:endParaRPr>
                    </a:p>
                  </a:txBody>
                  <a:tcPr marL="6410" marR="6410" marT="0" marB="0">
                    <a:cell3D prstMaterial="dkEdge">
                      <a:bevel/>
                      <a:lightRig rig="flood" dir="t"/>
                    </a:cell3D>
                  </a:tcPr>
                </a:tc>
              </a:tr>
              <a:tr h="358728">
                <a:tc vMerge="1">
                  <a:txBody>
                    <a:bodyPr/>
                    <a:lstStyle/>
                    <a:p>
                      <a:endParaRPr lang="es-EC"/>
                    </a:p>
                  </a:txBody>
                  <a:tcPr/>
                </a:tc>
                <a:tc>
                  <a:txBody>
                    <a:bodyPr/>
                    <a:lstStyle/>
                    <a:p>
                      <a:pPr algn="just">
                        <a:lnSpc>
                          <a:spcPct val="115000"/>
                        </a:lnSpc>
                        <a:spcAft>
                          <a:spcPts val="0"/>
                        </a:spcAft>
                      </a:pPr>
                      <a:r>
                        <a:rPr lang="es-ES" sz="1200" dirty="0">
                          <a:effectLst/>
                          <a:latin typeface="Arial" panose="020B0604020202020204" pitchFamily="34" charset="0"/>
                          <a:cs typeface="Arial" panose="020B0604020202020204" pitchFamily="34" charset="0"/>
                        </a:rPr>
                        <a:t>Las empresas públicas están sujeta a la implementación de proyectos  sociales en coordinación con otras carteras del </a:t>
                      </a:r>
                      <a:r>
                        <a:rPr lang="es-ES" sz="1200" dirty="0" smtClean="0">
                          <a:effectLst/>
                          <a:latin typeface="Arial" panose="020B0604020202020204" pitchFamily="34" charset="0"/>
                          <a:cs typeface="Arial" panose="020B0604020202020204" pitchFamily="34" charset="0"/>
                        </a:rPr>
                        <a:t>estado</a:t>
                      </a:r>
                      <a:r>
                        <a:rPr lang="es-ES" sz="1200" baseline="0" dirty="0" smtClean="0">
                          <a:effectLst/>
                          <a:latin typeface="Arial" panose="020B0604020202020204" pitchFamily="34" charset="0"/>
                          <a:cs typeface="Arial" panose="020B0604020202020204" pitchFamily="34" charset="0"/>
                        </a:rPr>
                        <a:t> ( no son</a:t>
                      </a:r>
                      <a:r>
                        <a:rPr lang="es-ES" sz="1200" dirty="0" smtClean="0">
                          <a:effectLst/>
                          <a:latin typeface="Arial" panose="020B0604020202020204" pitchFamily="34" charset="0"/>
                          <a:cs typeface="Arial" panose="020B0604020202020204" pitchFamily="34" charset="0"/>
                        </a:rPr>
                        <a:t> </a:t>
                      </a:r>
                      <a:r>
                        <a:rPr lang="es-ES" sz="1200" dirty="0">
                          <a:effectLst/>
                          <a:latin typeface="Arial" panose="020B0604020202020204" pitchFamily="34" charset="0"/>
                          <a:cs typeface="Arial" panose="020B0604020202020204" pitchFamily="34" charset="0"/>
                        </a:rPr>
                        <a:t>formulados y diseñados </a:t>
                      </a:r>
                      <a:r>
                        <a:rPr lang="es-ES" sz="1200" dirty="0" smtClean="0">
                          <a:effectLst/>
                          <a:latin typeface="Arial" panose="020B0604020202020204" pitchFamily="34" charset="0"/>
                          <a:cs typeface="Arial" panose="020B0604020202020204" pitchFamily="34" charset="0"/>
                        </a:rPr>
                        <a:t>adecuadamente).</a:t>
                      </a:r>
                      <a:endParaRPr lang="es-EC" sz="1200" dirty="0">
                        <a:effectLst/>
                        <a:latin typeface="Arial" panose="020B0604020202020204" pitchFamily="34" charset="0"/>
                        <a:ea typeface="Calibri"/>
                        <a:cs typeface="Arial" panose="020B0604020202020204" pitchFamily="34" charset="0"/>
                      </a:endParaRPr>
                    </a:p>
                  </a:txBody>
                  <a:tcPr marL="6410" marR="6410" marT="0" marB="0">
                    <a:cell3D prstMaterial="dkEdge">
                      <a:bevel/>
                      <a:lightRig rig="flood" dir="t"/>
                    </a:cell3D>
                  </a:tcPr>
                </a:tc>
              </a:tr>
              <a:tr h="547449">
                <a:tc vMerge="1">
                  <a:txBody>
                    <a:bodyPr/>
                    <a:lstStyle/>
                    <a:p>
                      <a:endParaRPr lang="es-EC"/>
                    </a:p>
                  </a:txBody>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s-EC" sz="1200" dirty="0" smtClean="0">
                          <a:effectLst/>
                          <a:latin typeface="Arial" panose="020B0604020202020204" pitchFamily="34" charset="0"/>
                          <a:cs typeface="Arial" panose="020B0604020202020204" pitchFamily="34" charset="0"/>
                        </a:rPr>
                        <a:t>La  competencia principal de la CNT EP: </a:t>
                      </a:r>
                      <a:r>
                        <a:rPr lang="es-EC" sz="1200" dirty="0" smtClean="0">
                          <a:effectLst/>
                          <a:latin typeface="Arial" panose="020B0604020202020204" pitchFamily="34" charset="0"/>
                          <a:cs typeface="Arial" panose="020B0604020202020204" pitchFamily="34" charset="0"/>
                        </a:rPr>
                        <a:t>esta </a:t>
                      </a:r>
                      <a:r>
                        <a:rPr lang="es-EC" sz="1200" dirty="0" smtClean="0">
                          <a:effectLst/>
                          <a:latin typeface="Arial" panose="020B0604020202020204" pitchFamily="34" charset="0"/>
                          <a:cs typeface="Arial" panose="020B0604020202020204" pitchFamily="34" charset="0"/>
                        </a:rPr>
                        <a:t>implementando grandes proyectos como la implementación de redes de acceso a través de Fibra Óptica, por tanto la CNT EP debe también  ejecutar proyectos exitosos similares, en el menor tiempo posible.</a:t>
                      </a:r>
                      <a:endParaRPr lang="es-EC" sz="1200" dirty="0" smtClean="0">
                        <a:effectLst/>
                        <a:latin typeface="Arial" panose="020B0604020202020204" pitchFamily="34" charset="0"/>
                        <a:ea typeface="Calibri"/>
                        <a:cs typeface="Arial" panose="020B0604020202020204" pitchFamily="34" charset="0"/>
                      </a:endParaRPr>
                    </a:p>
                    <a:p>
                      <a:pPr algn="just">
                        <a:lnSpc>
                          <a:spcPct val="115000"/>
                        </a:lnSpc>
                        <a:spcAft>
                          <a:spcPts val="0"/>
                        </a:spcAft>
                      </a:pPr>
                      <a:endParaRPr lang="es-EC" sz="1200" dirty="0">
                        <a:effectLst/>
                        <a:latin typeface="Arial" panose="020B0604020202020204" pitchFamily="34" charset="0"/>
                        <a:cs typeface="Arial" panose="020B0604020202020204" pitchFamily="34" charset="0"/>
                      </a:endParaRPr>
                    </a:p>
                  </a:txBody>
                  <a:tcPr marL="6410" marR="6410" marT="0" marB="0">
                    <a:cell3D prstMaterial="dkEdge">
                      <a:bevel/>
                      <a:lightRig rig="flood" dir="t"/>
                    </a:cell3D>
                  </a:tcPr>
                </a:tc>
              </a:tr>
              <a:tr h="358728">
                <a:tc vMerge="1">
                  <a:txBody>
                    <a:bodyPr/>
                    <a:lstStyle/>
                    <a:p>
                      <a:endParaRPr lang="es-EC"/>
                    </a:p>
                  </a:txBody>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s-ES" sz="1200" dirty="0" smtClean="0">
                          <a:effectLst/>
                          <a:latin typeface="Arial" panose="020B0604020202020204" pitchFamily="34" charset="0"/>
                          <a:cs typeface="Arial" panose="020B0604020202020204" pitchFamily="34" charset="0"/>
                        </a:rPr>
                        <a:t>Los proyectos de la CNT EP  requieren bienes y/o servicios  que ofertan tanto proveedores nacionales como  internacionales,  por la naturaleza de la empresa  los proyectos de inversión están relacionados con tecnología que no se produce aún en el País, conllevando esto al incremento de tiempo para la implementación de proyectos. </a:t>
                      </a:r>
                      <a:endParaRPr lang="es-EC" sz="1200" dirty="0" smtClean="0">
                        <a:effectLst/>
                        <a:latin typeface="Arial" panose="020B0604020202020204" pitchFamily="34" charset="0"/>
                        <a:cs typeface="Arial" panose="020B0604020202020204" pitchFamily="34" charset="0"/>
                      </a:endParaRPr>
                    </a:p>
                    <a:p>
                      <a:pPr algn="just">
                        <a:lnSpc>
                          <a:spcPct val="115000"/>
                        </a:lnSpc>
                        <a:spcAft>
                          <a:spcPts val="0"/>
                        </a:spcAft>
                      </a:pPr>
                      <a:endParaRPr lang="es-EC" sz="1200" dirty="0">
                        <a:effectLst/>
                        <a:latin typeface="Arial" panose="020B0604020202020204" pitchFamily="34" charset="0"/>
                        <a:ea typeface="Calibri"/>
                        <a:cs typeface="Arial" panose="020B0604020202020204" pitchFamily="34" charset="0"/>
                      </a:endParaRPr>
                    </a:p>
                  </a:txBody>
                  <a:tcPr marL="6410" marR="6410" marT="0" marB="0">
                    <a:cell3D prstMaterial="dkEdge">
                      <a:bevel/>
                      <a:lightRig rig="flood" dir="t"/>
                    </a:cell3D>
                  </a:tcPr>
                </a:tc>
              </a:tr>
              <a:tr h="463050">
                <a:tc vMerge="1">
                  <a:txBody>
                    <a:bodyPr/>
                    <a:lstStyle/>
                    <a:p>
                      <a:endParaRPr lang="es-EC"/>
                    </a:p>
                  </a:txBody>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s-ES" sz="1200" dirty="0" smtClean="0">
                          <a:effectLst/>
                          <a:latin typeface="Arial" panose="020B0604020202020204" pitchFamily="34" charset="0"/>
                          <a:cs typeface="Arial" panose="020B0604020202020204" pitchFamily="34" charset="0"/>
                        </a:rPr>
                        <a:t>Los proveedores  de bienes y servicios que intervienen en los diferentes proyectos generalmente no cumplen los tiempos establecidos por lo que retrasan a los proyectos.</a:t>
                      </a:r>
                      <a:endParaRPr lang="es-EC" sz="1200" dirty="0" smtClean="0">
                        <a:effectLst/>
                        <a:latin typeface="Arial" panose="020B0604020202020204" pitchFamily="34" charset="0"/>
                        <a:cs typeface="Arial" panose="020B0604020202020204" pitchFamily="34" charset="0"/>
                      </a:endParaRPr>
                    </a:p>
                    <a:p>
                      <a:pPr algn="just">
                        <a:lnSpc>
                          <a:spcPct val="115000"/>
                        </a:lnSpc>
                        <a:spcAft>
                          <a:spcPts val="0"/>
                        </a:spcAft>
                      </a:pPr>
                      <a:endParaRPr lang="es-EC" sz="1200" dirty="0">
                        <a:effectLst/>
                        <a:latin typeface="Arial" panose="020B0604020202020204" pitchFamily="34" charset="0"/>
                        <a:cs typeface="Arial" panose="020B0604020202020204" pitchFamily="34" charset="0"/>
                      </a:endParaRPr>
                    </a:p>
                  </a:txBody>
                  <a:tcPr marL="6410" marR="6410" marT="0" marB="0">
                    <a:cell3D prstMaterial="dkEdge">
                      <a:bevel/>
                      <a:lightRig rig="flood" dir="t"/>
                    </a:cell3D>
                  </a:tcPr>
                </a:tc>
              </a:tr>
            </a:tbl>
          </a:graphicData>
        </a:graphic>
      </p:graphicFrame>
      <p:sp>
        <p:nvSpPr>
          <p:cNvPr id="10" name="9 Rectángulo"/>
          <p:cNvSpPr/>
          <p:nvPr/>
        </p:nvSpPr>
        <p:spPr>
          <a:xfrm>
            <a:off x="617043" y="491877"/>
            <a:ext cx="8340745"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5400" b="1" dirty="0" smtClean="0">
                <a:ln/>
                <a:solidFill>
                  <a:schemeClr val="accent3"/>
                </a:solidFill>
                <a:latin typeface="Arial" panose="020B0604020202020204" pitchFamily="34" charset="0"/>
                <a:cs typeface="Arial" panose="020B0604020202020204" pitchFamily="34" charset="0"/>
              </a:rPr>
              <a:t>ANALISIS SITUACIONAL</a:t>
            </a:r>
            <a:endParaRPr lang="es-ES" sz="5400" b="1" dirty="0">
              <a:ln/>
              <a:solidFill>
                <a:schemeClr val="accent3"/>
              </a:solidFill>
              <a:latin typeface="Arial" panose="020B0604020202020204" pitchFamily="34" charset="0"/>
              <a:cs typeface="Arial" panose="020B0604020202020204"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9681" y="2492896"/>
            <a:ext cx="1934319" cy="1594046"/>
          </a:xfrm>
          <a:prstGeom prst="ellipse">
            <a:avLst/>
          </a:prstGeom>
          <a:ln>
            <a:noFill/>
          </a:ln>
          <a:effectLst>
            <a:softEdge rad="112500"/>
          </a:effectLst>
        </p:spPr>
      </p:pic>
      <p:sp>
        <p:nvSpPr>
          <p:cNvPr id="13" name="12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4" name="13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Tree>
    <p:extLst>
      <p:ext uri="{BB962C8B-B14F-4D97-AF65-F5344CB8AC3E}">
        <p14:creationId xmlns:p14="http://schemas.microsoft.com/office/powerpoint/2010/main" val="18218296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0" y="-10116"/>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12776"/>
            <a:ext cx="6860620" cy="4824536"/>
          </a:xfrm>
          <a:prstGeom prst="roundRect">
            <a:avLst/>
          </a:prstGeom>
          <a:solidFill>
            <a:schemeClr val="accent3">
              <a:lumMod val="75000"/>
            </a:schemeClr>
          </a:solidFill>
          <a:effectLst>
            <a:glow rad="101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600" b="1" dirty="0" smtClean="0">
                <a:latin typeface="Arial" panose="020B0604020202020204" pitchFamily="34" charset="0"/>
                <a:cs typeface="Arial" panose="020B0604020202020204" pitchFamily="34" charset="0"/>
              </a:rPr>
              <a:t>ANALISIS EXTERNO</a:t>
            </a:r>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p:txBody>
      </p:sp>
      <p:graphicFrame>
        <p:nvGraphicFramePr>
          <p:cNvPr id="2" name="1 Tabla"/>
          <p:cNvGraphicFramePr>
            <a:graphicFrameLocks noGrp="1"/>
          </p:cNvGraphicFramePr>
          <p:nvPr>
            <p:extLst>
              <p:ext uri="{D42A27DB-BD31-4B8C-83A1-F6EECF244321}">
                <p14:modId xmlns:p14="http://schemas.microsoft.com/office/powerpoint/2010/main" val="2615392883"/>
              </p:ext>
            </p:extLst>
          </p:nvPr>
        </p:nvGraphicFramePr>
        <p:xfrm>
          <a:off x="565609" y="1916832"/>
          <a:ext cx="6644072" cy="3787233"/>
        </p:xfrm>
        <a:graphic>
          <a:graphicData uri="http://schemas.openxmlformats.org/drawingml/2006/table">
            <a:tbl>
              <a:tblPr firstRow="1" firstCol="1" bandRow="1">
                <a:tableStyleId>{69C7853C-536D-4A76-A0AE-DD22124D55A5}</a:tableStyleId>
              </a:tblPr>
              <a:tblGrid>
                <a:gridCol w="333983"/>
                <a:gridCol w="6310089"/>
              </a:tblGrid>
              <a:tr h="264954">
                <a:tc>
                  <a:txBody>
                    <a:bodyPr/>
                    <a:lstStyle/>
                    <a:p>
                      <a:pPr>
                        <a:lnSpc>
                          <a:spcPct val="115000"/>
                        </a:lnSpc>
                        <a:spcAft>
                          <a:spcPts val="0"/>
                        </a:spcAft>
                      </a:pPr>
                      <a:endParaRPr lang="es-EC" sz="1200" dirty="0">
                        <a:effectLst/>
                        <a:latin typeface="Arial" panose="020B0604020202020204" pitchFamily="34" charset="0"/>
                        <a:ea typeface="Calibri"/>
                        <a:cs typeface="Arial" panose="020B0604020202020204" pitchFamily="34" charset="0"/>
                      </a:endParaRPr>
                    </a:p>
                  </a:txBody>
                  <a:tcPr marL="6410" marR="6410" marT="0" marB="0">
                    <a:cell3D prstMaterial="dkEdge">
                      <a:bevel/>
                      <a:lightRig rig="flood" dir="t"/>
                    </a:cell3D>
                  </a:tcPr>
                </a:tc>
                <a:tc>
                  <a:txBody>
                    <a:bodyPr/>
                    <a:lstStyle/>
                    <a:p>
                      <a:pPr algn="ctr">
                        <a:lnSpc>
                          <a:spcPct val="115000"/>
                        </a:lnSpc>
                        <a:spcAft>
                          <a:spcPts val="0"/>
                        </a:spcAft>
                      </a:pPr>
                      <a:r>
                        <a:rPr lang="es-ES" sz="1200" dirty="0">
                          <a:effectLst/>
                          <a:latin typeface="Arial" panose="020B0604020202020204" pitchFamily="34" charset="0"/>
                          <a:cs typeface="Arial" panose="020B0604020202020204" pitchFamily="34" charset="0"/>
                        </a:rPr>
                        <a:t>DESCRIPCION</a:t>
                      </a:r>
                      <a:endParaRPr lang="es-EC" sz="1200" dirty="0">
                        <a:effectLst/>
                        <a:latin typeface="Arial" panose="020B0604020202020204" pitchFamily="34" charset="0"/>
                        <a:ea typeface="Calibri"/>
                        <a:cs typeface="Arial" panose="020B0604020202020204" pitchFamily="34" charset="0"/>
                      </a:endParaRPr>
                    </a:p>
                  </a:txBody>
                  <a:tcPr marL="6410" marR="6410" marT="0" marB="0">
                    <a:cell3D prstMaterial="dkEdge">
                      <a:bevel/>
                      <a:lightRig rig="flood" dir="t"/>
                    </a:cell3D>
                  </a:tcPr>
                </a:tc>
              </a:tr>
              <a:tr h="170373">
                <a:tc rowSpan="8">
                  <a:txBody>
                    <a:bodyPr/>
                    <a:lstStyle/>
                    <a:p>
                      <a:pPr marL="71755" marR="71755" algn="ctr">
                        <a:lnSpc>
                          <a:spcPct val="115000"/>
                        </a:lnSpc>
                        <a:spcAft>
                          <a:spcPts val="0"/>
                        </a:spcAft>
                      </a:pPr>
                      <a:r>
                        <a:rPr lang="es-ES" sz="1200" dirty="0">
                          <a:effectLst/>
                          <a:latin typeface="Arial" panose="020B0604020202020204" pitchFamily="34" charset="0"/>
                          <a:cs typeface="Arial" panose="020B0604020202020204" pitchFamily="34" charset="0"/>
                        </a:rPr>
                        <a:t>Oportunidades</a:t>
                      </a:r>
                      <a:endParaRPr lang="es-EC" sz="1200" dirty="0">
                        <a:effectLst/>
                        <a:latin typeface="Arial" panose="020B0604020202020204" pitchFamily="34" charset="0"/>
                        <a:ea typeface="Calibri"/>
                        <a:cs typeface="Arial" panose="020B0604020202020204" pitchFamily="34" charset="0"/>
                      </a:endParaRPr>
                    </a:p>
                  </a:txBody>
                  <a:tcPr marL="6410" marR="6410" marT="0" marB="0" vert="vert270">
                    <a:cell3D prstMaterial="dkEdge">
                      <a:bevel/>
                      <a:lightRig rig="flood" dir="t"/>
                    </a:cell3D>
                  </a:tcPr>
                </a:tc>
                <a:tc>
                  <a:txBody>
                    <a:bodyPr/>
                    <a:lstStyle/>
                    <a:p>
                      <a:pPr algn="just">
                        <a:lnSpc>
                          <a:spcPct val="115000"/>
                        </a:lnSpc>
                        <a:spcAft>
                          <a:spcPts val="0"/>
                        </a:spcAft>
                      </a:pPr>
                      <a:r>
                        <a:rPr lang="es-ES" sz="1200" dirty="0">
                          <a:effectLst/>
                          <a:latin typeface="Arial" panose="020B0604020202020204" pitchFamily="34" charset="0"/>
                          <a:cs typeface="Arial" panose="020B0604020202020204" pitchFamily="34" charset="0"/>
                        </a:rPr>
                        <a:t>La estabilidad política </a:t>
                      </a:r>
                      <a:r>
                        <a:rPr lang="es-ES" sz="1200" dirty="0" smtClean="0">
                          <a:effectLst/>
                          <a:latin typeface="Arial" panose="020B0604020202020204" pitchFamily="34" charset="0"/>
                          <a:cs typeface="Arial" panose="020B0604020202020204" pitchFamily="34" charset="0"/>
                        </a:rPr>
                        <a:t>en </a:t>
                      </a:r>
                      <a:r>
                        <a:rPr lang="es-ES" sz="1200" dirty="0">
                          <a:effectLst/>
                          <a:latin typeface="Arial" panose="020B0604020202020204" pitchFamily="34" charset="0"/>
                          <a:cs typeface="Arial" panose="020B0604020202020204" pitchFamily="34" charset="0"/>
                        </a:rPr>
                        <a:t>el Ecuador permite dar continuidad a los </a:t>
                      </a:r>
                      <a:r>
                        <a:rPr lang="es-ES" sz="1200" dirty="0" smtClean="0">
                          <a:effectLst/>
                          <a:latin typeface="Arial" panose="020B0604020202020204" pitchFamily="34" charset="0"/>
                          <a:cs typeface="Arial" panose="020B0604020202020204" pitchFamily="34" charset="0"/>
                        </a:rPr>
                        <a:t> </a:t>
                      </a:r>
                      <a:r>
                        <a:rPr lang="es-ES" sz="1200" dirty="0" smtClean="0">
                          <a:effectLst/>
                          <a:latin typeface="Arial" panose="020B0604020202020204" pitchFamily="34" charset="0"/>
                          <a:cs typeface="Arial" panose="020B0604020202020204" pitchFamily="34" charset="0"/>
                        </a:rPr>
                        <a:t>proyectos.</a:t>
                      </a:r>
                      <a:endParaRPr lang="es-EC" sz="1200" dirty="0">
                        <a:effectLst/>
                        <a:latin typeface="Arial" panose="020B0604020202020204" pitchFamily="34" charset="0"/>
                        <a:ea typeface="Calibri"/>
                        <a:cs typeface="Arial" panose="020B0604020202020204" pitchFamily="34" charset="0"/>
                      </a:endParaRPr>
                    </a:p>
                  </a:txBody>
                  <a:tcPr marL="6410" marR="6410" marT="0" marB="0">
                    <a:cell3D prstMaterial="dkEdge">
                      <a:bevel/>
                      <a:lightRig rig="flood" dir="t"/>
                    </a:cell3D>
                  </a:tcPr>
                </a:tc>
              </a:tr>
              <a:tr h="351363">
                <a:tc vMerge="1">
                  <a:txBody>
                    <a:bodyPr/>
                    <a:lstStyle/>
                    <a:p>
                      <a:endParaRPr lang="es-EC"/>
                    </a:p>
                  </a:txBody>
                  <a:tcPr/>
                </a:tc>
                <a:tc>
                  <a:txBody>
                    <a:bodyPr/>
                    <a:lstStyle/>
                    <a:p>
                      <a:pPr algn="just">
                        <a:lnSpc>
                          <a:spcPct val="115000"/>
                        </a:lnSpc>
                        <a:spcAft>
                          <a:spcPts val="0"/>
                        </a:spcAft>
                      </a:pPr>
                      <a:r>
                        <a:rPr lang="es-ES" sz="1200" dirty="0">
                          <a:effectLst/>
                          <a:latin typeface="Arial" panose="020B0604020202020204" pitchFamily="34" charset="0"/>
                          <a:cs typeface="Arial" panose="020B0604020202020204" pitchFamily="34" charset="0"/>
                        </a:rPr>
                        <a:t>La reforma de las leyes laborales en el Ecuador ha incluido la evaluación por competencias de los empleados </a:t>
                      </a:r>
                      <a:r>
                        <a:rPr lang="es-ES" sz="1200" dirty="0" smtClean="0">
                          <a:effectLst/>
                          <a:latin typeface="Arial" panose="020B0604020202020204" pitchFamily="34" charset="0"/>
                          <a:cs typeface="Arial" panose="020B0604020202020204" pitchFamily="34" charset="0"/>
                        </a:rPr>
                        <a:t>públicos ( </a:t>
                      </a:r>
                      <a:r>
                        <a:rPr lang="es-ES" sz="1200" dirty="0">
                          <a:effectLst/>
                          <a:latin typeface="Arial" panose="020B0604020202020204" pitchFamily="34" charset="0"/>
                          <a:cs typeface="Arial" panose="020B0604020202020204" pitchFamily="34" charset="0"/>
                        </a:rPr>
                        <a:t>personal calificado y más productivo para gestionar </a:t>
                      </a:r>
                      <a:r>
                        <a:rPr lang="es-ES" sz="1200" dirty="0" smtClean="0">
                          <a:effectLst/>
                          <a:latin typeface="Arial" panose="020B0604020202020204" pitchFamily="34" charset="0"/>
                          <a:cs typeface="Arial" panose="020B0604020202020204" pitchFamily="34" charset="0"/>
                        </a:rPr>
                        <a:t>proyectos).</a:t>
                      </a:r>
                      <a:endParaRPr lang="es-EC" sz="1200" dirty="0">
                        <a:effectLst/>
                        <a:latin typeface="Arial" panose="020B0604020202020204" pitchFamily="34" charset="0"/>
                        <a:cs typeface="Arial" panose="020B0604020202020204" pitchFamily="34" charset="0"/>
                      </a:endParaRPr>
                    </a:p>
                  </a:txBody>
                  <a:tcPr marL="6410" marR="6410" marT="0" marB="0">
                    <a:cell3D prstMaterial="dkEdge">
                      <a:bevel/>
                      <a:lightRig rig="flood" dir="t"/>
                    </a:cell3D>
                  </a:tcPr>
                </a:tc>
              </a:tr>
              <a:tr h="351363">
                <a:tc vMerge="1">
                  <a:txBody>
                    <a:bodyPr/>
                    <a:lstStyle/>
                    <a:p>
                      <a:endParaRPr lang="es-EC"/>
                    </a:p>
                  </a:txBody>
                  <a:tcPr/>
                </a:tc>
                <a:tc>
                  <a:txBody>
                    <a:bodyPr/>
                    <a:lstStyle/>
                    <a:p>
                      <a:pPr algn="just">
                        <a:lnSpc>
                          <a:spcPct val="115000"/>
                        </a:lnSpc>
                        <a:spcAft>
                          <a:spcPts val="0"/>
                        </a:spcAft>
                      </a:pPr>
                      <a:r>
                        <a:rPr lang="es-ES" sz="1200" dirty="0">
                          <a:effectLst/>
                          <a:latin typeface="Arial" panose="020B0604020202020204" pitchFamily="34" charset="0"/>
                          <a:cs typeface="Arial" panose="020B0604020202020204" pitchFamily="34" charset="0"/>
                        </a:rPr>
                        <a:t>El </a:t>
                      </a:r>
                      <a:r>
                        <a:rPr lang="es-ES" sz="1200" dirty="0" smtClean="0">
                          <a:effectLst/>
                          <a:latin typeface="Arial" panose="020B0604020202020204" pitchFamily="34" charset="0"/>
                          <a:cs typeface="Arial" panose="020B0604020202020204" pitchFamily="34" charset="0"/>
                        </a:rPr>
                        <a:t>gobierno </a:t>
                      </a:r>
                      <a:r>
                        <a:rPr lang="es-ES" sz="1200" dirty="0">
                          <a:effectLst/>
                          <a:latin typeface="Arial" panose="020B0604020202020204" pitchFamily="34" charset="0"/>
                          <a:cs typeface="Arial" panose="020B0604020202020204" pitchFamily="34" charset="0"/>
                        </a:rPr>
                        <a:t>impulsa  el desarrollo de competencias laborales a través de la </a:t>
                      </a:r>
                      <a:r>
                        <a:rPr lang="es-ES" sz="1200" dirty="0" smtClean="0">
                          <a:effectLst/>
                          <a:latin typeface="Arial" panose="020B0604020202020204" pitchFamily="34" charset="0"/>
                          <a:cs typeface="Arial" panose="020B0604020202020204" pitchFamily="34" charset="0"/>
                        </a:rPr>
                        <a:t>SETEC</a:t>
                      </a:r>
                      <a:r>
                        <a:rPr lang="es-ES" sz="1200" dirty="0">
                          <a:effectLst/>
                          <a:latin typeface="Arial" panose="020B0604020202020204" pitchFamily="34" charset="0"/>
                          <a:cs typeface="Arial" panose="020B0604020202020204" pitchFamily="34" charset="0"/>
                        </a:rPr>
                        <a:t>, con el fin  de mejorar las capacidades de los empleados y por ende la productividad de las empresas.</a:t>
                      </a:r>
                      <a:endParaRPr lang="es-EC" sz="1200" dirty="0">
                        <a:effectLst/>
                        <a:latin typeface="Arial" panose="020B0604020202020204" pitchFamily="34" charset="0"/>
                        <a:ea typeface="Calibri"/>
                        <a:cs typeface="Arial" panose="020B0604020202020204" pitchFamily="34" charset="0"/>
                      </a:endParaRPr>
                    </a:p>
                  </a:txBody>
                  <a:tcPr marL="6410" marR="6410" marT="0" marB="0">
                    <a:cell3D prstMaterial="dkEdge">
                      <a:bevel/>
                      <a:lightRig rig="flood" dir="t"/>
                    </a:cell3D>
                  </a:tcPr>
                </a:tc>
              </a:tr>
              <a:tr h="517082">
                <a:tc vMerge="1">
                  <a:txBody>
                    <a:bodyPr/>
                    <a:lstStyle/>
                    <a:p>
                      <a:endParaRPr lang="es-EC"/>
                    </a:p>
                  </a:txBody>
                  <a:tcPr/>
                </a:tc>
                <a:tc>
                  <a:txBody>
                    <a:bodyPr/>
                    <a:lstStyle/>
                    <a:p>
                      <a:pPr algn="just">
                        <a:lnSpc>
                          <a:spcPct val="115000"/>
                        </a:lnSpc>
                        <a:spcAft>
                          <a:spcPts val="0"/>
                        </a:spcAft>
                      </a:pPr>
                      <a:r>
                        <a:rPr lang="es-ES" sz="1200" dirty="0">
                          <a:effectLst/>
                          <a:latin typeface="Arial" panose="020B0604020202020204" pitchFamily="34" charset="0"/>
                          <a:cs typeface="Arial" panose="020B0604020202020204" pitchFamily="34" charset="0"/>
                        </a:rPr>
                        <a:t>La transformación de la economía actual </a:t>
                      </a:r>
                      <a:r>
                        <a:rPr lang="es-ES" sz="1200" dirty="0" smtClean="0">
                          <a:effectLst/>
                          <a:latin typeface="Arial" panose="020B0604020202020204" pitchFamily="34" charset="0"/>
                          <a:cs typeface="Arial" panose="020B0604020202020204" pitchFamily="34" charset="0"/>
                        </a:rPr>
                        <a:t>hacia </a:t>
                      </a:r>
                      <a:r>
                        <a:rPr lang="es-ES" sz="1200" dirty="0">
                          <a:effectLst/>
                          <a:latin typeface="Arial" panose="020B0604020202020204" pitchFamily="34" charset="0"/>
                          <a:cs typeface="Arial" panose="020B0604020202020204" pitchFamily="34" charset="0"/>
                        </a:rPr>
                        <a:t>una economía basada en los conocimientos y las capacidades de los ecuatorianos, </a:t>
                      </a:r>
                      <a:r>
                        <a:rPr lang="es-ES" sz="1200" dirty="0" smtClean="0">
                          <a:effectLst/>
                          <a:latin typeface="Arial" panose="020B0604020202020204" pitchFamily="34" charset="0"/>
                          <a:cs typeface="Arial" panose="020B0604020202020204" pitchFamily="34" charset="0"/>
                        </a:rPr>
                        <a:t>mayor</a:t>
                      </a:r>
                      <a:r>
                        <a:rPr lang="es-ES" sz="1200" baseline="0" dirty="0" smtClean="0">
                          <a:effectLst/>
                          <a:latin typeface="Arial" panose="020B0604020202020204" pitchFamily="34" charset="0"/>
                          <a:cs typeface="Arial" panose="020B0604020202020204" pitchFamily="34" charset="0"/>
                        </a:rPr>
                        <a:t> </a:t>
                      </a:r>
                      <a:r>
                        <a:rPr lang="es-ES" sz="1200" dirty="0" smtClean="0">
                          <a:effectLst/>
                          <a:latin typeface="Arial" panose="020B0604020202020204" pitchFamily="34" charset="0"/>
                          <a:cs typeface="Arial" panose="020B0604020202020204" pitchFamily="34" charset="0"/>
                        </a:rPr>
                        <a:t>demanda </a:t>
                      </a:r>
                      <a:r>
                        <a:rPr lang="es-ES" sz="1200" dirty="0">
                          <a:effectLst/>
                          <a:latin typeface="Arial" panose="020B0604020202020204" pitchFamily="34" charset="0"/>
                          <a:cs typeface="Arial" panose="020B0604020202020204" pitchFamily="34" charset="0"/>
                        </a:rPr>
                        <a:t>de servicios </a:t>
                      </a:r>
                      <a:r>
                        <a:rPr lang="es-ES" sz="1200" dirty="0" smtClean="0">
                          <a:effectLst/>
                          <a:latin typeface="Arial" panose="020B0604020202020204" pitchFamily="34" charset="0"/>
                          <a:cs typeface="Arial" panose="020B0604020202020204" pitchFamily="34" charset="0"/>
                        </a:rPr>
                        <a:t>por ende nuevos proyectos.</a:t>
                      </a:r>
                      <a:endParaRPr lang="es-EC" sz="1200" dirty="0">
                        <a:effectLst/>
                        <a:latin typeface="Arial" panose="020B0604020202020204" pitchFamily="34" charset="0"/>
                        <a:ea typeface="Calibri"/>
                        <a:cs typeface="Arial" panose="020B0604020202020204" pitchFamily="34" charset="0"/>
                      </a:endParaRPr>
                    </a:p>
                  </a:txBody>
                  <a:tcPr marL="6410" marR="6410" marT="0" marB="0">
                    <a:cell3D prstMaterial="dkEdge">
                      <a:bevel/>
                      <a:lightRig rig="flood" dir="t"/>
                    </a:cell3D>
                  </a:tcPr>
                </a:tc>
              </a:tr>
              <a:tr h="351363">
                <a:tc vMerge="1">
                  <a:txBody>
                    <a:bodyPr/>
                    <a:lstStyle/>
                    <a:p>
                      <a:endParaRPr lang="es-EC"/>
                    </a:p>
                  </a:txBody>
                  <a:tcPr/>
                </a:tc>
                <a:tc>
                  <a:txBody>
                    <a:bodyPr/>
                    <a:lstStyle/>
                    <a:p>
                      <a:pPr algn="just">
                        <a:lnSpc>
                          <a:spcPct val="115000"/>
                        </a:lnSpc>
                        <a:spcAft>
                          <a:spcPts val="0"/>
                        </a:spcAft>
                      </a:pPr>
                      <a:r>
                        <a:rPr lang="es-ES" sz="1200" dirty="0" smtClean="0">
                          <a:effectLst/>
                          <a:latin typeface="Arial" panose="020B0604020202020204" pitchFamily="34" charset="0"/>
                          <a:cs typeface="Arial" panose="020B0604020202020204" pitchFamily="34" charset="0"/>
                        </a:rPr>
                        <a:t>Cultura </a:t>
                      </a:r>
                      <a:r>
                        <a:rPr lang="es-ES" sz="1200" dirty="0">
                          <a:effectLst/>
                          <a:latin typeface="Arial" panose="020B0604020202020204" pitchFamily="34" charset="0"/>
                          <a:cs typeface="Arial" panose="020B0604020202020204" pitchFamily="34" charset="0"/>
                        </a:rPr>
                        <a:t>de uso de las tecnologías de información y comunicación a través de la dotación de  equipos de computación,  internet y </a:t>
                      </a:r>
                      <a:r>
                        <a:rPr lang="es-ES" sz="1200" dirty="0" smtClean="0">
                          <a:effectLst/>
                          <a:latin typeface="Arial" panose="020B0604020202020204" pitchFamily="34" charset="0"/>
                          <a:cs typeface="Arial" panose="020B0604020202020204" pitchFamily="34" charset="0"/>
                        </a:rPr>
                        <a:t>capacitación, </a:t>
                      </a:r>
                      <a:r>
                        <a:rPr lang="es-ES" sz="1200" dirty="0" smtClean="0">
                          <a:effectLst/>
                          <a:latin typeface="Arial" panose="020B0604020202020204" pitchFamily="34" charset="0"/>
                          <a:cs typeface="Arial" panose="020B0604020202020204" pitchFamily="34" charset="0"/>
                        </a:rPr>
                        <a:t>genera </a:t>
                      </a:r>
                      <a:r>
                        <a:rPr lang="es-ES" sz="1200" dirty="0">
                          <a:effectLst/>
                          <a:latin typeface="Arial" panose="020B0604020202020204" pitchFamily="34" charset="0"/>
                          <a:cs typeface="Arial" panose="020B0604020202020204" pitchFamily="34" charset="0"/>
                        </a:rPr>
                        <a:t>mayor demanda de servicios y por ende más </a:t>
                      </a:r>
                      <a:r>
                        <a:rPr lang="es-ES" sz="1200" dirty="0" smtClean="0">
                          <a:effectLst/>
                          <a:latin typeface="Arial" panose="020B0604020202020204" pitchFamily="34" charset="0"/>
                          <a:cs typeface="Arial" panose="020B0604020202020204" pitchFamily="34" charset="0"/>
                        </a:rPr>
                        <a:t>proyectos.</a:t>
                      </a:r>
                      <a:endParaRPr lang="es-EC" sz="1200" dirty="0">
                        <a:effectLst/>
                        <a:latin typeface="Arial" panose="020B0604020202020204" pitchFamily="34" charset="0"/>
                        <a:ea typeface="Calibri"/>
                        <a:cs typeface="Arial" panose="020B0604020202020204" pitchFamily="34" charset="0"/>
                      </a:endParaRPr>
                    </a:p>
                  </a:txBody>
                  <a:tcPr marL="6410" marR="6410" marT="0" marB="0">
                    <a:cell3D prstMaterial="dkEdge">
                      <a:bevel/>
                      <a:lightRig rig="flood" dir="t"/>
                    </a:cell3D>
                  </a:tcPr>
                </a:tc>
              </a:tr>
              <a:tr h="170373">
                <a:tc vMerge="1">
                  <a:txBody>
                    <a:bodyPr/>
                    <a:lstStyle/>
                    <a:p>
                      <a:endParaRPr lang="es-EC"/>
                    </a:p>
                  </a:txBody>
                  <a:tcPr/>
                </a:tc>
                <a:tc>
                  <a:txBody>
                    <a:bodyPr/>
                    <a:lstStyle/>
                    <a:p>
                      <a:pPr algn="just">
                        <a:lnSpc>
                          <a:spcPct val="115000"/>
                        </a:lnSpc>
                        <a:spcAft>
                          <a:spcPts val="0"/>
                        </a:spcAft>
                      </a:pPr>
                      <a:r>
                        <a:rPr lang="es-ES" sz="1200" dirty="0">
                          <a:effectLst/>
                          <a:latin typeface="Arial" panose="020B0604020202020204" pitchFamily="34" charset="0"/>
                          <a:cs typeface="Arial" panose="020B0604020202020204" pitchFamily="34" charset="0"/>
                        </a:rPr>
                        <a:t>El mercado ofrece </a:t>
                      </a:r>
                      <a:r>
                        <a:rPr lang="es-ES" sz="1200" baseline="0" dirty="0" smtClean="0">
                          <a:effectLst/>
                          <a:latin typeface="Arial" panose="020B0604020202020204" pitchFamily="34" charset="0"/>
                          <a:cs typeface="Arial" panose="020B0604020202020204" pitchFamily="34" charset="0"/>
                        </a:rPr>
                        <a:t> nuevas metodologías y</a:t>
                      </a:r>
                      <a:r>
                        <a:rPr lang="es-ES" sz="1200" dirty="0" smtClean="0">
                          <a:effectLst/>
                          <a:latin typeface="Arial" panose="020B0604020202020204" pitchFamily="34" charset="0"/>
                          <a:cs typeface="Arial" panose="020B0604020202020204" pitchFamily="34" charset="0"/>
                        </a:rPr>
                        <a:t> </a:t>
                      </a:r>
                      <a:r>
                        <a:rPr lang="es-ES" sz="1200" dirty="0">
                          <a:effectLst/>
                          <a:latin typeface="Arial" panose="020B0604020202020204" pitchFamily="34" charset="0"/>
                          <a:cs typeface="Arial" panose="020B0604020202020204" pitchFamily="34" charset="0"/>
                        </a:rPr>
                        <a:t>herramientas  para gestión de proyectos que pueden ser adoptadas por la CNT </a:t>
                      </a:r>
                      <a:r>
                        <a:rPr lang="es-ES" sz="1200" dirty="0" smtClean="0">
                          <a:effectLst/>
                          <a:latin typeface="Arial" panose="020B0604020202020204" pitchFamily="34" charset="0"/>
                          <a:cs typeface="Arial" panose="020B0604020202020204" pitchFamily="34" charset="0"/>
                        </a:rPr>
                        <a:t>EP.</a:t>
                      </a:r>
                      <a:endParaRPr lang="es-EC" sz="1200" dirty="0">
                        <a:effectLst/>
                        <a:latin typeface="Arial" panose="020B0604020202020204" pitchFamily="34" charset="0"/>
                        <a:ea typeface="Calibri"/>
                        <a:cs typeface="Arial" panose="020B0604020202020204" pitchFamily="34" charset="0"/>
                      </a:endParaRPr>
                    </a:p>
                  </a:txBody>
                  <a:tcPr marL="6410" marR="6410" marT="0" marB="0">
                    <a:cell3D prstMaterial="dkEdge">
                      <a:bevel/>
                      <a:lightRig rig="flood" dir="t"/>
                    </a:cell3D>
                  </a:tcPr>
                </a:tc>
              </a:tr>
              <a:tr h="351363">
                <a:tc vMerge="1">
                  <a:txBody>
                    <a:bodyPr/>
                    <a:lstStyle/>
                    <a:p>
                      <a:endParaRPr lang="es-EC"/>
                    </a:p>
                  </a:txBody>
                  <a:tcPr/>
                </a:tc>
                <a:tc>
                  <a:txBody>
                    <a:bodyPr/>
                    <a:lstStyle/>
                    <a:p>
                      <a:pPr algn="just">
                        <a:lnSpc>
                          <a:spcPct val="115000"/>
                        </a:lnSpc>
                        <a:spcAft>
                          <a:spcPts val="0"/>
                        </a:spcAft>
                      </a:pPr>
                      <a:r>
                        <a:rPr lang="es-ES" sz="1200" dirty="0" smtClean="0">
                          <a:effectLst/>
                          <a:latin typeface="Arial" panose="020B0604020202020204" pitchFamily="34" charset="0"/>
                          <a:cs typeface="Arial" panose="020B0604020202020204" pitchFamily="34" charset="0"/>
                        </a:rPr>
                        <a:t>El  </a:t>
                      </a:r>
                      <a:r>
                        <a:rPr lang="es-ES" sz="1200" dirty="0">
                          <a:effectLst/>
                          <a:latin typeface="Arial" panose="020B0604020202020204" pitchFamily="34" charset="0"/>
                          <a:cs typeface="Arial" panose="020B0604020202020204" pitchFamily="34" charset="0"/>
                        </a:rPr>
                        <a:t>mercado ofrece </a:t>
                      </a:r>
                      <a:r>
                        <a:rPr lang="es-ES" sz="1200" dirty="0" smtClean="0">
                          <a:effectLst/>
                          <a:latin typeface="Arial" panose="020B0604020202020204" pitchFamily="34" charset="0"/>
                          <a:cs typeface="Arial" panose="020B0604020202020204" pitchFamily="34" charset="0"/>
                        </a:rPr>
                        <a:t>modelos</a:t>
                      </a:r>
                      <a:r>
                        <a:rPr lang="es-ES" sz="1200" baseline="0" dirty="0" smtClean="0">
                          <a:effectLst/>
                          <a:latin typeface="Arial" panose="020B0604020202020204" pitchFamily="34" charset="0"/>
                          <a:cs typeface="Arial" panose="020B0604020202020204" pitchFamily="34" charset="0"/>
                        </a:rPr>
                        <a:t>, </a:t>
                      </a:r>
                      <a:r>
                        <a:rPr lang="es-ES" sz="1200" dirty="0" smtClean="0">
                          <a:effectLst/>
                          <a:latin typeface="Arial" panose="020B0604020202020204" pitchFamily="34" charset="0"/>
                          <a:cs typeface="Arial" panose="020B0604020202020204" pitchFamily="34" charset="0"/>
                        </a:rPr>
                        <a:t>herramientas y equipos</a:t>
                      </a:r>
                      <a:r>
                        <a:rPr lang="es-ES" sz="1200" baseline="0" dirty="0" smtClean="0">
                          <a:effectLst/>
                          <a:latin typeface="Arial" panose="020B0604020202020204" pitchFamily="34" charset="0"/>
                          <a:cs typeface="Arial" panose="020B0604020202020204" pitchFamily="34" charset="0"/>
                        </a:rPr>
                        <a:t> </a:t>
                      </a:r>
                      <a:r>
                        <a:rPr lang="es-ES" sz="1200" dirty="0" smtClean="0">
                          <a:effectLst/>
                          <a:latin typeface="Arial" panose="020B0604020202020204" pitchFamily="34" charset="0"/>
                          <a:cs typeface="Arial" panose="020B0604020202020204" pitchFamily="34" charset="0"/>
                        </a:rPr>
                        <a:t>tecnológicos </a:t>
                      </a:r>
                      <a:r>
                        <a:rPr lang="es-ES" sz="1200" dirty="0">
                          <a:effectLst/>
                          <a:latin typeface="Arial" panose="020B0604020202020204" pitchFamily="34" charset="0"/>
                          <a:cs typeface="Arial" panose="020B0604020202020204" pitchFamily="34" charset="0"/>
                        </a:rPr>
                        <a:t>para impartir </a:t>
                      </a:r>
                      <a:r>
                        <a:rPr lang="es-ES" sz="1200" dirty="0" err="1" smtClean="0">
                          <a:effectLst/>
                          <a:latin typeface="Arial" panose="020B0604020202020204" pitchFamily="34" charset="0"/>
                          <a:cs typeface="Arial" panose="020B0604020202020204" pitchFamily="34" charset="0"/>
                        </a:rPr>
                        <a:t>capacitacion</a:t>
                      </a:r>
                      <a:endParaRPr lang="es-EC" sz="1200" dirty="0">
                        <a:effectLst/>
                        <a:latin typeface="Arial" panose="020B0604020202020204" pitchFamily="34" charset="0"/>
                        <a:cs typeface="Arial" panose="020B0604020202020204" pitchFamily="34" charset="0"/>
                      </a:endParaRPr>
                    </a:p>
                  </a:txBody>
                  <a:tcPr marL="6410" marR="6410" marT="0" marB="0">
                    <a:cell3D prstMaterial="dkEdge">
                      <a:bevel/>
                      <a:lightRig rig="flood" dir="t"/>
                    </a:cell3D>
                  </a:tcPr>
                </a:tc>
              </a:tr>
              <a:tr h="436860">
                <a:tc vMerge="1">
                  <a:txBody>
                    <a:bodyPr/>
                    <a:lstStyle/>
                    <a:p>
                      <a:endParaRPr lang="es-EC"/>
                    </a:p>
                  </a:txBody>
                  <a:tcPr/>
                </a:tc>
                <a:tc>
                  <a:txBody>
                    <a:bodyPr/>
                    <a:lstStyle/>
                    <a:p>
                      <a:pPr algn="just">
                        <a:lnSpc>
                          <a:spcPct val="115000"/>
                        </a:lnSpc>
                        <a:spcAft>
                          <a:spcPts val="0"/>
                        </a:spcAft>
                      </a:pPr>
                      <a:r>
                        <a:rPr lang="es-ES" sz="1200" dirty="0" smtClean="0">
                          <a:effectLst/>
                          <a:latin typeface="Arial" panose="020B0604020202020204" pitchFamily="34" charset="0"/>
                          <a:cs typeface="Arial" panose="020B0604020202020204" pitchFamily="34" charset="0"/>
                        </a:rPr>
                        <a:t>Interés</a:t>
                      </a:r>
                      <a:r>
                        <a:rPr lang="es-ES" sz="1200" baseline="0" dirty="0" smtClean="0">
                          <a:effectLst/>
                          <a:latin typeface="Arial" panose="020B0604020202020204" pitchFamily="34" charset="0"/>
                          <a:cs typeface="Arial" panose="020B0604020202020204" pitchFamily="34" charset="0"/>
                        </a:rPr>
                        <a:t> de autoridades</a:t>
                      </a:r>
                      <a:r>
                        <a:rPr lang="es-ES" sz="1200" dirty="0" smtClean="0">
                          <a:effectLst/>
                          <a:latin typeface="Arial" panose="020B0604020202020204" pitchFamily="34" charset="0"/>
                          <a:cs typeface="Arial" panose="020B0604020202020204" pitchFamily="34" charset="0"/>
                        </a:rPr>
                        <a:t>  </a:t>
                      </a:r>
                      <a:r>
                        <a:rPr lang="es-ES" sz="1200" dirty="0">
                          <a:effectLst/>
                          <a:latin typeface="Arial" panose="020B0604020202020204" pitchFamily="34" charset="0"/>
                          <a:cs typeface="Arial" panose="020B0604020202020204" pitchFamily="34" charset="0"/>
                        </a:rPr>
                        <a:t>en los proyectos de la CNT EP,  que pueden apoyar a los proyectos. Entre los que podemos citar</a:t>
                      </a:r>
                      <a:r>
                        <a:rPr lang="es-ES" sz="1200" dirty="0" smtClean="0">
                          <a:effectLst/>
                          <a:latin typeface="Arial" panose="020B0604020202020204" pitchFamily="34" charset="0"/>
                          <a:cs typeface="Arial" panose="020B0604020202020204" pitchFamily="34" charset="0"/>
                        </a:rPr>
                        <a:t>: Gobierno</a:t>
                      </a:r>
                      <a:r>
                        <a:rPr lang="es-ES" sz="1200" dirty="0">
                          <a:effectLst/>
                          <a:latin typeface="Arial" panose="020B0604020202020204" pitchFamily="34" charset="0"/>
                          <a:cs typeface="Arial" panose="020B0604020202020204" pitchFamily="34" charset="0"/>
                        </a:rPr>
                        <a:t>, </a:t>
                      </a:r>
                      <a:r>
                        <a:rPr lang="es-ES" sz="1200" dirty="0" smtClean="0">
                          <a:effectLst/>
                          <a:latin typeface="Arial" panose="020B0604020202020204" pitchFamily="34" charset="0"/>
                          <a:cs typeface="Arial" panose="020B0604020202020204" pitchFamily="34" charset="0"/>
                        </a:rPr>
                        <a:t>MINTEL</a:t>
                      </a:r>
                      <a:r>
                        <a:rPr lang="es-ES" sz="1200" dirty="0">
                          <a:effectLst/>
                          <a:latin typeface="Arial" panose="020B0604020202020204" pitchFamily="34" charset="0"/>
                          <a:cs typeface="Arial" panose="020B0604020202020204" pitchFamily="34" charset="0"/>
                        </a:rPr>
                        <a:t>, Ecuador estratégico, Gerente General, etc</a:t>
                      </a:r>
                      <a:r>
                        <a:rPr lang="es-ES" sz="1200" dirty="0" smtClean="0">
                          <a:effectLst/>
                          <a:latin typeface="Arial" panose="020B0604020202020204" pitchFamily="34" charset="0"/>
                          <a:cs typeface="Arial" panose="020B0604020202020204" pitchFamily="34" charset="0"/>
                        </a:rPr>
                        <a:t>.</a:t>
                      </a:r>
                      <a:endParaRPr lang="es-EC" sz="1200" dirty="0">
                        <a:effectLst/>
                        <a:latin typeface="Arial" panose="020B0604020202020204" pitchFamily="34" charset="0"/>
                        <a:cs typeface="Arial" panose="020B0604020202020204" pitchFamily="34" charset="0"/>
                      </a:endParaRPr>
                    </a:p>
                  </a:txBody>
                  <a:tcPr marL="6410" marR="6410" marT="0" marB="0">
                    <a:cell3D prstMaterial="dkEdge">
                      <a:bevel/>
                      <a:lightRig rig="flood" dir="t"/>
                    </a:cell3D>
                  </a:tcPr>
                </a:tc>
              </a:tr>
            </a:tbl>
          </a:graphicData>
        </a:graphic>
      </p:graphicFrame>
      <p:sp>
        <p:nvSpPr>
          <p:cNvPr id="10" name="9 Rectángulo"/>
          <p:cNvSpPr/>
          <p:nvPr/>
        </p:nvSpPr>
        <p:spPr>
          <a:xfrm>
            <a:off x="944055" y="491877"/>
            <a:ext cx="7686720"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5400" b="1" dirty="0" smtClean="0">
                <a:ln/>
                <a:solidFill>
                  <a:schemeClr val="accent3"/>
                </a:solidFill>
              </a:rPr>
              <a:t>ANALISIS </a:t>
            </a:r>
            <a:r>
              <a:rPr lang="es-ES" sz="5400" b="1" dirty="0" smtClean="0">
                <a:ln/>
                <a:solidFill>
                  <a:schemeClr val="accent3"/>
                </a:solidFill>
                <a:latin typeface="Arial" panose="020B0604020202020204" pitchFamily="34" charset="0"/>
                <a:cs typeface="Arial" panose="020B0604020202020204" pitchFamily="34" charset="0"/>
              </a:rPr>
              <a:t>SITUACIONAL</a:t>
            </a:r>
            <a:endParaRPr lang="es-ES" sz="5400" b="1" dirty="0">
              <a:ln/>
              <a:solidFill>
                <a:schemeClr val="accent3"/>
              </a:solidFill>
              <a:latin typeface="Arial" panose="020B0604020202020204" pitchFamily="34" charset="0"/>
              <a:cs typeface="Arial" panose="020B0604020202020204" pitchFamily="34" charset="0"/>
            </a:endParaRPr>
          </a:p>
        </p:txBody>
      </p:sp>
      <p:pic>
        <p:nvPicPr>
          <p:cNvPr id="11" name="10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9681" y="2492896"/>
            <a:ext cx="1934319" cy="1594046"/>
          </a:xfrm>
          <a:prstGeom prst="ellipse">
            <a:avLst/>
          </a:prstGeom>
          <a:ln>
            <a:noFill/>
          </a:ln>
          <a:effectLst>
            <a:softEdge rad="112500"/>
          </a:effectLst>
        </p:spPr>
      </p:pic>
      <p:sp>
        <p:nvSpPr>
          <p:cNvPr id="12" name="11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3" name="12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Tree>
    <p:extLst>
      <p:ext uri="{BB962C8B-B14F-4D97-AF65-F5344CB8AC3E}">
        <p14:creationId xmlns:p14="http://schemas.microsoft.com/office/powerpoint/2010/main" val="32431797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0" y="-10116"/>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12776"/>
            <a:ext cx="6761997" cy="4824536"/>
          </a:xfrm>
          <a:prstGeom prst="roundRect">
            <a:avLst/>
          </a:prstGeom>
          <a:solidFill>
            <a:schemeClr val="accent3">
              <a:lumMod val="75000"/>
            </a:schemeClr>
          </a:solidFill>
          <a:effectLst>
            <a:glow rad="101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600" b="1" dirty="0" smtClean="0">
                <a:latin typeface="Arial" panose="020B0604020202020204" pitchFamily="34" charset="0"/>
                <a:cs typeface="Arial" panose="020B0604020202020204" pitchFamily="34" charset="0"/>
              </a:rPr>
              <a:t>ANALISIS INTERNO</a:t>
            </a:r>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p:txBody>
      </p:sp>
      <p:graphicFrame>
        <p:nvGraphicFramePr>
          <p:cNvPr id="2" name="1 Tabla"/>
          <p:cNvGraphicFramePr>
            <a:graphicFrameLocks noGrp="1"/>
          </p:cNvGraphicFramePr>
          <p:nvPr>
            <p:extLst>
              <p:ext uri="{D42A27DB-BD31-4B8C-83A1-F6EECF244321}">
                <p14:modId xmlns:p14="http://schemas.microsoft.com/office/powerpoint/2010/main" val="1248202780"/>
              </p:ext>
            </p:extLst>
          </p:nvPr>
        </p:nvGraphicFramePr>
        <p:xfrm>
          <a:off x="601350" y="2060848"/>
          <a:ext cx="6454663" cy="3835341"/>
        </p:xfrm>
        <a:graphic>
          <a:graphicData uri="http://schemas.openxmlformats.org/drawingml/2006/table">
            <a:tbl>
              <a:tblPr firstRow="1" firstCol="1" bandRow="1">
                <a:tableStyleId>{69C7853C-536D-4A76-A0AE-DD22124D55A5}</a:tableStyleId>
              </a:tblPr>
              <a:tblGrid>
                <a:gridCol w="169805"/>
                <a:gridCol w="6284858"/>
              </a:tblGrid>
              <a:tr h="0">
                <a:tc>
                  <a:txBody>
                    <a:bodyPr/>
                    <a:lstStyle/>
                    <a:p>
                      <a:pPr>
                        <a:lnSpc>
                          <a:spcPct val="115000"/>
                        </a:lnSpc>
                        <a:spcAft>
                          <a:spcPts val="0"/>
                        </a:spcAft>
                      </a:pPr>
                      <a:r>
                        <a:rPr lang="es-ES" sz="12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a:cs typeface="Arial" panose="020B0604020202020204" pitchFamily="34" charset="0"/>
                      </a:endParaRPr>
                    </a:p>
                  </a:txBody>
                  <a:tcPr marL="11644" marR="11644" marT="0" marB="0">
                    <a:cell3D prstMaterial="dkEdge">
                      <a:bevel/>
                      <a:lightRig rig="flood" dir="t"/>
                    </a:cell3D>
                  </a:tcPr>
                </a:tc>
                <a:tc>
                  <a:txBody>
                    <a:bodyPr/>
                    <a:lstStyle/>
                    <a:p>
                      <a:pPr algn="ctr">
                        <a:lnSpc>
                          <a:spcPct val="115000"/>
                        </a:lnSpc>
                        <a:spcAft>
                          <a:spcPts val="0"/>
                        </a:spcAft>
                      </a:pPr>
                      <a:r>
                        <a:rPr lang="es-ES" sz="1200" dirty="0">
                          <a:effectLst/>
                          <a:latin typeface="Arial" panose="020B0604020202020204" pitchFamily="34" charset="0"/>
                          <a:cs typeface="Arial" panose="020B0604020202020204" pitchFamily="34" charset="0"/>
                        </a:rPr>
                        <a:t>DESCRIPCION</a:t>
                      </a:r>
                      <a:endParaRPr lang="es-EC" sz="1200" dirty="0">
                        <a:effectLst/>
                        <a:latin typeface="Arial" panose="020B0604020202020204" pitchFamily="34" charset="0"/>
                        <a:ea typeface="Calibri"/>
                        <a:cs typeface="Arial" panose="020B0604020202020204" pitchFamily="34" charset="0"/>
                      </a:endParaRPr>
                    </a:p>
                  </a:txBody>
                  <a:tcPr marL="11644" marR="11644" marT="0" marB="0">
                    <a:cell3D prstMaterial="dkEdge">
                      <a:bevel/>
                      <a:lightRig rig="flood" dir="t"/>
                    </a:cell3D>
                  </a:tcPr>
                </a:tc>
              </a:tr>
              <a:tr h="171147">
                <a:tc rowSpan="8">
                  <a:txBody>
                    <a:bodyPr/>
                    <a:lstStyle/>
                    <a:p>
                      <a:pPr marL="71755" marR="71755" algn="ctr">
                        <a:lnSpc>
                          <a:spcPct val="115000"/>
                        </a:lnSpc>
                        <a:spcAft>
                          <a:spcPts val="0"/>
                        </a:spcAft>
                      </a:pPr>
                      <a:r>
                        <a:rPr lang="es-ES" sz="1200">
                          <a:effectLst/>
                          <a:latin typeface="Arial" panose="020B0604020202020204" pitchFamily="34" charset="0"/>
                          <a:cs typeface="Arial" panose="020B0604020202020204" pitchFamily="34" charset="0"/>
                        </a:rPr>
                        <a:t>Fortalezas</a:t>
                      </a:r>
                      <a:endParaRPr lang="es-EC" sz="1200">
                        <a:effectLst/>
                        <a:latin typeface="Arial" panose="020B0604020202020204" pitchFamily="34" charset="0"/>
                        <a:ea typeface="Calibri"/>
                        <a:cs typeface="Arial" panose="020B0604020202020204" pitchFamily="34" charset="0"/>
                      </a:endParaRPr>
                    </a:p>
                  </a:txBody>
                  <a:tcPr marL="11644" marR="11644" marT="0" marB="0" vert="vert270">
                    <a:cell3D prstMaterial="dkEdge">
                      <a:bevel/>
                      <a:lightRig rig="flood" dir="t"/>
                    </a:cell3D>
                  </a:tcPr>
                </a:tc>
                <a:tc>
                  <a:txBody>
                    <a:bodyPr/>
                    <a:lstStyle/>
                    <a:p>
                      <a:pPr algn="just">
                        <a:lnSpc>
                          <a:spcPct val="115000"/>
                        </a:lnSpc>
                        <a:spcAft>
                          <a:spcPts val="0"/>
                        </a:spcAft>
                      </a:pPr>
                      <a:r>
                        <a:rPr lang="es-ES" sz="1200">
                          <a:effectLst/>
                          <a:latin typeface="Arial" panose="020B0604020202020204" pitchFamily="34" charset="0"/>
                          <a:cs typeface="Arial" panose="020B0604020202020204" pitchFamily="34" charset="0"/>
                        </a:rPr>
                        <a:t>La CNT EP cuenta en su estructura con una PMO, quien  está realizando varias acciones para  mejorar la gestión de proyectos en la empresa.</a:t>
                      </a:r>
                      <a:endParaRPr lang="es-EC" sz="1200">
                        <a:effectLst/>
                        <a:latin typeface="Arial" panose="020B0604020202020204" pitchFamily="34" charset="0"/>
                        <a:ea typeface="Calibri"/>
                        <a:cs typeface="Arial" panose="020B0604020202020204" pitchFamily="34" charset="0"/>
                      </a:endParaRPr>
                    </a:p>
                  </a:txBody>
                  <a:tcPr marL="11644" marR="11644" marT="0" marB="0">
                    <a:cell3D prstMaterial="dkEdge">
                      <a:bevel/>
                      <a:lightRig rig="flood" dir="t"/>
                    </a:cell3D>
                  </a:tcPr>
                </a:tc>
              </a:tr>
              <a:tr h="256720">
                <a:tc vMerge="1">
                  <a:txBody>
                    <a:bodyPr/>
                    <a:lstStyle/>
                    <a:p>
                      <a:endParaRPr lang="es-EC"/>
                    </a:p>
                  </a:txBody>
                  <a:tcPr/>
                </a:tc>
                <a:tc>
                  <a:txBody>
                    <a:bodyPr/>
                    <a:lstStyle/>
                    <a:p>
                      <a:pPr algn="just">
                        <a:lnSpc>
                          <a:spcPct val="115000"/>
                        </a:lnSpc>
                        <a:spcAft>
                          <a:spcPts val="0"/>
                        </a:spcAft>
                      </a:pPr>
                      <a:r>
                        <a:rPr lang="es-ES" sz="1200" dirty="0">
                          <a:effectLst/>
                          <a:latin typeface="Arial" panose="020B0604020202020204" pitchFamily="34" charset="0"/>
                          <a:cs typeface="Arial" panose="020B0604020202020204" pitchFamily="34" charset="0"/>
                        </a:rPr>
                        <a:t>La CNT EP cuenta con 27  PMP  certificados por el PMI y además con personal con conocimientos y experiencia en manejo de proyectos, quienes pueden replicar sus conocimientos al resto del personal de la CNT EP.</a:t>
                      </a:r>
                      <a:endParaRPr lang="es-EC" sz="1200" dirty="0">
                        <a:effectLst/>
                        <a:latin typeface="Arial" panose="020B0604020202020204" pitchFamily="34" charset="0"/>
                        <a:ea typeface="Calibri"/>
                        <a:cs typeface="Arial" panose="020B0604020202020204" pitchFamily="34" charset="0"/>
                      </a:endParaRPr>
                    </a:p>
                  </a:txBody>
                  <a:tcPr marL="11644" marR="11644" marT="0" marB="0">
                    <a:cell3D prstMaterial="dkEdge">
                      <a:bevel/>
                      <a:lightRig rig="flood" dir="t"/>
                    </a:cell3D>
                  </a:tcPr>
                </a:tc>
              </a:tr>
              <a:tr h="171147">
                <a:tc vMerge="1">
                  <a:txBody>
                    <a:bodyPr/>
                    <a:lstStyle/>
                    <a:p>
                      <a:endParaRPr lang="es-EC"/>
                    </a:p>
                  </a:txBody>
                  <a:tcPr/>
                </a:tc>
                <a:tc>
                  <a:txBody>
                    <a:bodyPr/>
                    <a:lstStyle/>
                    <a:p>
                      <a:pPr algn="just">
                        <a:lnSpc>
                          <a:spcPct val="115000"/>
                        </a:lnSpc>
                        <a:spcAft>
                          <a:spcPts val="0"/>
                        </a:spcAft>
                      </a:pPr>
                      <a:r>
                        <a:rPr lang="es-ES" sz="1200" dirty="0">
                          <a:effectLst/>
                          <a:latin typeface="Arial" panose="020B0604020202020204" pitchFamily="34" charset="0"/>
                          <a:cs typeface="Arial" panose="020B0604020202020204" pitchFamily="34" charset="0"/>
                        </a:rPr>
                        <a:t>La CNT EP, cuenta con 83 % de joven a los que se puede motivar e involucrar con nuevos emprendimientos y cambios</a:t>
                      </a:r>
                      <a:r>
                        <a:rPr lang="es-ES" sz="1200" dirty="0" smtClean="0">
                          <a:effectLst/>
                          <a:latin typeface="Arial" panose="020B0604020202020204" pitchFamily="34" charset="0"/>
                          <a:cs typeface="Arial" panose="020B0604020202020204" pitchFamily="34" charset="0"/>
                        </a:rPr>
                        <a:t>.</a:t>
                      </a:r>
                      <a:endParaRPr lang="es-EC" sz="1200" dirty="0">
                        <a:effectLst/>
                        <a:latin typeface="Arial" panose="020B0604020202020204" pitchFamily="34" charset="0"/>
                        <a:cs typeface="Arial" panose="020B0604020202020204" pitchFamily="34" charset="0"/>
                      </a:endParaRPr>
                    </a:p>
                  </a:txBody>
                  <a:tcPr marL="11644" marR="11644" marT="0" marB="0">
                    <a:cell3D prstMaterial="dkEdge">
                      <a:bevel/>
                      <a:lightRig rig="flood" dir="t"/>
                    </a:cell3D>
                  </a:tcPr>
                </a:tc>
              </a:tr>
              <a:tr h="235326">
                <a:tc vMerge="1">
                  <a:txBody>
                    <a:bodyPr/>
                    <a:lstStyle/>
                    <a:p>
                      <a:endParaRPr lang="es-EC"/>
                    </a:p>
                  </a:txBody>
                  <a:tcPr/>
                </a:tc>
                <a:tc>
                  <a:txBody>
                    <a:bodyPr/>
                    <a:lstStyle/>
                    <a:p>
                      <a:pPr algn="just">
                        <a:lnSpc>
                          <a:spcPct val="115000"/>
                        </a:lnSpc>
                        <a:spcAft>
                          <a:spcPts val="0"/>
                        </a:spcAft>
                      </a:pPr>
                      <a:r>
                        <a:rPr lang="es-ES" sz="1200">
                          <a:effectLst/>
                          <a:latin typeface="Arial" panose="020B0604020202020204" pitchFamily="34" charset="0"/>
                          <a:cs typeface="Arial" panose="020B0604020202020204" pitchFamily="34" charset="0"/>
                        </a:rPr>
                        <a:t>Las autoridades de la CNT EP apoyan la implementación  de las escuelas corporativas, además cuenta con infraestructura tecnológica: plataforma e-learning, salas de capacitación virtual y presencial.</a:t>
                      </a:r>
                      <a:endParaRPr lang="es-EC" sz="1200">
                        <a:effectLst/>
                        <a:latin typeface="Arial" panose="020B0604020202020204" pitchFamily="34" charset="0"/>
                        <a:ea typeface="Calibri"/>
                        <a:cs typeface="Arial" panose="020B0604020202020204" pitchFamily="34" charset="0"/>
                      </a:endParaRPr>
                    </a:p>
                  </a:txBody>
                  <a:tcPr marL="11644" marR="11644" marT="0" marB="0">
                    <a:cell3D prstMaterial="dkEdge">
                      <a:bevel/>
                      <a:lightRig rig="flood" dir="t"/>
                    </a:cell3D>
                  </a:tcPr>
                </a:tc>
              </a:tr>
              <a:tr h="235326">
                <a:tc vMerge="1">
                  <a:txBody>
                    <a:bodyPr/>
                    <a:lstStyle/>
                    <a:p>
                      <a:endParaRPr lang="es-EC"/>
                    </a:p>
                  </a:txBody>
                  <a:tcPr/>
                </a:tc>
                <a:tc>
                  <a:txBody>
                    <a:bodyPr/>
                    <a:lstStyle/>
                    <a:p>
                      <a:pPr algn="just">
                        <a:lnSpc>
                          <a:spcPct val="115000"/>
                        </a:lnSpc>
                        <a:spcAft>
                          <a:spcPts val="0"/>
                        </a:spcAft>
                      </a:pPr>
                      <a:r>
                        <a:rPr lang="es-ES" sz="1200">
                          <a:effectLst/>
                          <a:latin typeface="Arial" panose="020B0604020202020204" pitchFamily="34" charset="0"/>
                          <a:cs typeface="Arial" panose="020B0604020202020204" pitchFamily="34" charset="0"/>
                        </a:rPr>
                        <a:t>La CNT EP cuenta con un proceso de evaluación anual que se aplica a sus empleados, el mismo que permitirá medir el desempeño de  todos sus empleados en especial de los que están relacionados a los proyectos.</a:t>
                      </a:r>
                      <a:endParaRPr lang="es-EC" sz="1200">
                        <a:effectLst/>
                        <a:latin typeface="Arial" panose="020B0604020202020204" pitchFamily="34" charset="0"/>
                        <a:ea typeface="Calibri"/>
                        <a:cs typeface="Arial" panose="020B0604020202020204" pitchFamily="34" charset="0"/>
                      </a:endParaRPr>
                    </a:p>
                  </a:txBody>
                  <a:tcPr marL="11644" marR="11644" marT="0" marB="0">
                    <a:cell3D prstMaterial="dkEdge">
                      <a:bevel/>
                      <a:lightRig rig="flood" dir="t"/>
                    </a:cell3D>
                  </a:tcPr>
                </a:tc>
              </a:tr>
              <a:tr h="128360">
                <a:tc vMerge="1">
                  <a:txBody>
                    <a:bodyPr/>
                    <a:lstStyle/>
                    <a:p>
                      <a:endParaRPr lang="es-EC"/>
                    </a:p>
                  </a:txBody>
                  <a:tcPr/>
                </a:tc>
                <a:tc>
                  <a:txBody>
                    <a:bodyPr/>
                    <a:lstStyle/>
                    <a:p>
                      <a:pPr algn="just">
                        <a:lnSpc>
                          <a:spcPct val="115000"/>
                        </a:lnSpc>
                        <a:spcAft>
                          <a:spcPts val="0"/>
                        </a:spcAft>
                      </a:pPr>
                      <a:r>
                        <a:rPr lang="es-ES" sz="1200">
                          <a:effectLst/>
                          <a:latin typeface="Arial" panose="020B0604020202020204" pitchFamily="34" charset="0"/>
                          <a:cs typeface="Arial" panose="020B0604020202020204" pitchFamily="34" charset="0"/>
                        </a:rPr>
                        <a:t>La CNT EP es una empresa solvente que asigna  cada año recursos económicos para  la capacitación de sus empleados.</a:t>
                      </a:r>
                      <a:endParaRPr lang="es-EC" sz="1200">
                        <a:effectLst/>
                        <a:latin typeface="Arial" panose="020B0604020202020204" pitchFamily="34" charset="0"/>
                        <a:ea typeface="Calibri"/>
                        <a:cs typeface="Arial" panose="020B0604020202020204" pitchFamily="34" charset="0"/>
                      </a:endParaRPr>
                    </a:p>
                  </a:txBody>
                  <a:tcPr marL="11644" marR="11644" marT="0" marB="0">
                    <a:cell3D prstMaterial="dkEdge">
                      <a:bevel/>
                      <a:lightRig rig="flood" dir="t"/>
                    </a:cell3D>
                  </a:tcPr>
                </a:tc>
              </a:tr>
              <a:tr h="85573">
                <a:tc vMerge="1">
                  <a:txBody>
                    <a:bodyPr/>
                    <a:lstStyle/>
                    <a:p>
                      <a:endParaRPr lang="es-EC"/>
                    </a:p>
                  </a:txBody>
                  <a:tcPr/>
                </a:tc>
                <a:tc>
                  <a:txBody>
                    <a:bodyPr/>
                    <a:lstStyle/>
                    <a:p>
                      <a:pPr algn="just">
                        <a:lnSpc>
                          <a:spcPct val="115000"/>
                        </a:lnSpc>
                        <a:spcAft>
                          <a:spcPts val="0"/>
                        </a:spcAft>
                      </a:pPr>
                      <a:r>
                        <a:rPr lang="es-ES" sz="1200">
                          <a:effectLst/>
                          <a:latin typeface="Arial" panose="020B0604020202020204" pitchFamily="34" charset="0"/>
                          <a:cs typeface="Arial" panose="020B0604020202020204" pitchFamily="34" charset="0"/>
                        </a:rPr>
                        <a:t>Cuenta con procesos para gestión de proyectos claramente definidos</a:t>
                      </a:r>
                      <a:endParaRPr lang="es-EC" sz="1200">
                        <a:effectLst/>
                        <a:latin typeface="Arial" panose="020B0604020202020204" pitchFamily="34" charset="0"/>
                        <a:ea typeface="Calibri"/>
                        <a:cs typeface="Arial" panose="020B0604020202020204" pitchFamily="34" charset="0"/>
                      </a:endParaRPr>
                    </a:p>
                  </a:txBody>
                  <a:tcPr marL="11644" marR="11644" marT="0" marB="0">
                    <a:cell3D prstMaterial="dkEdge">
                      <a:bevel/>
                      <a:lightRig rig="flood" dir="t"/>
                    </a:cell3D>
                  </a:tcPr>
                </a:tc>
              </a:tr>
              <a:tr h="149753">
                <a:tc vMerge="1">
                  <a:txBody>
                    <a:bodyPr/>
                    <a:lstStyle/>
                    <a:p>
                      <a:endParaRPr lang="es-EC"/>
                    </a:p>
                  </a:txBody>
                  <a:tcPr/>
                </a:tc>
                <a:tc>
                  <a:txBody>
                    <a:bodyPr/>
                    <a:lstStyle/>
                    <a:p>
                      <a:pPr algn="just">
                        <a:lnSpc>
                          <a:spcPct val="115000"/>
                        </a:lnSpc>
                        <a:spcAft>
                          <a:spcPts val="0"/>
                        </a:spcAft>
                      </a:pPr>
                      <a:r>
                        <a:rPr lang="es-ES" sz="1200" dirty="0">
                          <a:effectLst/>
                          <a:latin typeface="Arial" panose="020B0604020202020204" pitchFamily="34" charset="0"/>
                          <a:cs typeface="Arial" panose="020B0604020202020204" pitchFamily="34" charset="0"/>
                        </a:rPr>
                        <a:t>La CNT EP ya cuenta con tres escuelas corporativas, por tanto cuenta con experiencia para implementar una  nueva escuela.</a:t>
                      </a:r>
                      <a:endParaRPr lang="es-EC" sz="1200" dirty="0">
                        <a:effectLst/>
                        <a:latin typeface="Arial" panose="020B0604020202020204" pitchFamily="34" charset="0"/>
                        <a:ea typeface="Calibri"/>
                        <a:cs typeface="Arial" panose="020B0604020202020204" pitchFamily="34" charset="0"/>
                      </a:endParaRPr>
                    </a:p>
                  </a:txBody>
                  <a:tcPr marL="11644" marR="11644" marT="0" marB="0">
                    <a:cell3D prstMaterial="dkEdge">
                      <a:bevel/>
                      <a:lightRig rig="flood" dir="t"/>
                    </a:cell3D>
                  </a:tcPr>
                </a:tc>
              </a:tr>
            </a:tbl>
          </a:graphicData>
        </a:graphic>
      </p:graphicFrame>
      <p:sp>
        <p:nvSpPr>
          <p:cNvPr id="10" name="9 Rectángulo"/>
          <p:cNvSpPr/>
          <p:nvPr/>
        </p:nvSpPr>
        <p:spPr>
          <a:xfrm>
            <a:off x="617043" y="491877"/>
            <a:ext cx="8340745"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5400" b="1" dirty="0" smtClean="0">
                <a:ln/>
                <a:solidFill>
                  <a:schemeClr val="accent3"/>
                </a:solidFill>
                <a:latin typeface="Arial" panose="020B0604020202020204" pitchFamily="34" charset="0"/>
                <a:cs typeface="Arial" panose="020B0604020202020204" pitchFamily="34" charset="0"/>
              </a:rPr>
              <a:t>ANALISIS SITUACIONAL</a:t>
            </a:r>
            <a:endParaRPr lang="es-ES" sz="5400" b="1" dirty="0">
              <a:ln/>
              <a:solidFill>
                <a:schemeClr val="accent3"/>
              </a:solidFill>
              <a:latin typeface="Arial" panose="020B0604020202020204" pitchFamily="34" charset="0"/>
              <a:cs typeface="Arial" panose="020B0604020202020204" pitchFamily="34" charset="0"/>
            </a:endParaRPr>
          </a:p>
        </p:txBody>
      </p:sp>
      <p:pic>
        <p:nvPicPr>
          <p:cNvPr id="11" name="10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9681" y="2492896"/>
            <a:ext cx="1934319" cy="1594046"/>
          </a:xfrm>
          <a:prstGeom prst="ellipse">
            <a:avLst/>
          </a:prstGeom>
          <a:ln>
            <a:noFill/>
          </a:ln>
          <a:effectLst>
            <a:softEdge rad="112500"/>
          </a:effectLst>
        </p:spPr>
      </p:pic>
      <p:sp>
        <p:nvSpPr>
          <p:cNvPr id="12" name="11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3" name="12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Tree>
    <p:extLst>
      <p:ext uri="{BB962C8B-B14F-4D97-AF65-F5344CB8AC3E}">
        <p14:creationId xmlns:p14="http://schemas.microsoft.com/office/powerpoint/2010/main" val="4601432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0" y="-10116"/>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12776"/>
            <a:ext cx="6932628" cy="4824536"/>
          </a:xfrm>
          <a:prstGeom prst="roundRect">
            <a:avLst/>
          </a:prstGeom>
          <a:solidFill>
            <a:schemeClr val="accent3">
              <a:lumMod val="75000"/>
            </a:schemeClr>
          </a:solidFill>
          <a:effectLst>
            <a:glow rad="101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600" b="1" dirty="0" smtClean="0">
                <a:latin typeface="Arial" panose="020B0604020202020204" pitchFamily="34" charset="0"/>
                <a:cs typeface="Arial" panose="020B0604020202020204" pitchFamily="34" charset="0"/>
              </a:rPr>
              <a:t>ANALISIS INTERNO</a:t>
            </a:r>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p:txBody>
      </p:sp>
      <p:graphicFrame>
        <p:nvGraphicFramePr>
          <p:cNvPr id="2" name="1 Tabla"/>
          <p:cNvGraphicFramePr>
            <a:graphicFrameLocks noGrp="1"/>
          </p:cNvGraphicFramePr>
          <p:nvPr>
            <p:extLst>
              <p:ext uri="{D42A27DB-BD31-4B8C-83A1-F6EECF244321}">
                <p14:modId xmlns:p14="http://schemas.microsoft.com/office/powerpoint/2010/main" val="1188546404"/>
              </p:ext>
            </p:extLst>
          </p:nvPr>
        </p:nvGraphicFramePr>
        <p:xfrm>
          <a:off x="591961" y="1916832"/>
          <a:ext cx="6644073" cy="3995928"/>
        </p:xfrm>
        <a:graphic>
          <a:graphicData uri="http://schemas.openxmlformats.org/drawingml/2006/table">
            <a:tbl>
              <a:tblPr firstRow="1" firstCol="1" bandRow="1">
                <a:tableStyleId>{69C7853C-536D-4A76-A0AE-DD22124D55A5}</a:tableStyleId>
              </a:tblPr>
              <a:tblGrid>
                <a:gridCol w="174787"/>
                <a:gridCol w="6469286"/>
              </a:tblGrid>
              <a:tr h="0">
                <a:tc>
                  <a:txBody>
                    <a:bodyPr/>
                    <a:lstStyle/>
                    <a:p>
                      <a:pPr>
                        <a:lnSpc>
                          <a:spcPct val="115000"/>
                        </a:lnSpc>
                        <a:spcAft>
                          <a:spcPts val="0"/>
                        </a:spcAft>
                      </a:pPr>
                      <a:r>
                        <a:rPr lang="es-ES" sz="12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a:cs typeface="Arial" panose="020B0604020202020204" pitchFamily="34" charset="0"/>
                      </a:endParaRPr>
                    </a:p>
                  </a:txBody>
                  <a:tcPr marL="11644" marR="11644" marT="0" marB="0">
                    <a:cell3D prstMaterial="dkEdge">
                      <a:bevel/>
                      <a:lightRig rig="flood" dir="t"/>
                    </a:cell3D>
                  </a:tcPr>
                </a:tc>
                <a:tc>
                  <a:txBody>
                    <a:bodyPr/>
                    <a:lstStyle/>
                    <a:p>
                      <a:pPr algn="ctr">
                        <a:lnSpc>
                          <a:spcPct val="115000"/>
                        </a:lnSpc>
                        <a:spcAft>
                          <a:spcPts val="0"/>
                        </a:spcAft>
                      </a:pPr>
                      <a:r>
                        <a:rPr lang="es-ES" sz="1200" dirty="0">
                          <a:effectLst/>
                          <a:latin typeface="Arial" panose="020B0604020202020204" pitchFamily="34" charset="0"/>
                          <a:cs typeface="Arial" panose="020B0604020202020204" pitchFamily="34" charset="0"/>
                        </a:rPr>
                        <a:t>DESCRIPCION</a:t>
                      </a:r>
                      <a:endParaRPr lang="es-EC" sz="1200" dirty="0">
                        <a:effectLst/>
                        <a:latin typeface="Arial" panose="020B0604020202020204" pitchFamily="34" charset="0"/>
                        <a:ea typeface="Calibri"/>
                        <a:cs typeface="Arial" panose="020B0604020202020204" pitchFamily="34" charset="0"/>
                      </a:endParaRPr>
                    </a:p>
                  </a:txBody>
                  <a:tcPr marL="11644" marR="11644" marT="0" marB="0">
                    <a:cell3D prstMaterial="dkEdge">
                      <a:bevel/>
                      <a:lightRig rig="flood" dir="t"/>
                    </a:cell3D>
                  </a:tcPr>
                </a:tc>
              </a:tr>
              <a:tr h="171147">
                <a:tc rowSpan="10">
                  <a:txBody>
                    <a:bodyPr/>
                    <a:lstStyle/>
                    <a:p>
                      <a:pPr marL="71755" marR="71755" algn="ctr">
                        <a:lnSpc>
                          <a:spcPct val="115000"/>
                        </a:lnSpc>
                        <a:spcAft>
                          <a:spcPts val="0"/>
                        </a:spcAft>
                      </a:pPr>
                      <a:r>
                        <a:rPr lang="es-ES" sz="1200" dirty="0">
                          <a:effectLst/>
                          <a:latin typeface="Arial" panose="020B0604020202020204" pitchFamily="34" charset="0"/>
                          <a:cs typeface="Arial" panose="020B0604020202020204" pitchFamily="34" charset="0"/>
                        </a:rPr>
                        <a:t>Debilidades</a:t>
                      </a:r>
                      <a:endParaRPr lang="es-EC" sz="1200" dirty="0">
                        <a:effectLst/>
                        <a:latin typeface="Arial" panose="020B0604020202020204" pitchFamily="34" charset="0"/>
                        <a:ea typeface="Calibri"/>
                        <a:cs typeface="Arial" panose="020B0604020202020204" pitchFamily="34" charset="0"/>
                      </a:endParaRPr>
                    </a:p>
                  </a:txBody>
                  <a:tcPr marL="11644" marR="11644" marT="0" marB="0" vert="vert270">
                    <a:cell3D prstMaterial="dkEdge">
                      <a:bevel/>
                      <a:lightRig rig="flood" dir="t"/>
                    </a:cell3D>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s-ES" sz="1200" dirty="0" smtClean="0">
                          <a:effectLst/>
                          <a:latin typeface="Arial" panose="020B0604020202020204" pitchFamily="34" charset="0"/>
                          <a:cs typeface="Arial" panose="020B0604020202020204" pitchFamily="34" charset="0"/>
                        </a:rPr>
                        <a:t>Estructura </a:t>
                      </a:r>
                      <a:r>
                        <a:rPr lang="es-ES" sz="1200" dirty="0">
                          <a:effectLst/>
                          <a:latin typeface="Arial" panose="020B0604020202020204" pitchFamily="34" charset="0"/>
                          <a:cs typeface="Arial" panose="020B0604020202020204" pitchFamily="34" charset="0"/>
                        </a:rPr>
                        <a:t>organizacional </a:t>
                      </a:r>
                      <a:r>
                        <a:rPr lang="es-ES" sz="1200" dirty="0" smtClean="0">
                          <a:effectLst/>
                          <a:latin typeface="Arial" panose="020B0604020202020204" pitchFamily="34" charset="0"/>
                          <a:cs typeface="Arial" panose="020B0604020202020204" pitchFamily="34" charset="0"/>
                        </a:rPr>
                        <a:t> de CNT EP</a:t>
                      </a:r>
                      <a:r>
                        <a:rPr lang="es-ES" sz="1200" baseline="0" dirty="0" smtClean="0">
                          <a:effectLst/>
                          <a:latin typeface="Arial" panose="020B0604020202020204" pitchFamily="34" charset="0"/>
                          <a:cs typeface="Arial" panose="020B0604020202020204" pitchFamily="34" charset="0"/>
                        </a:rPr>
                        <a:t> </a:t>
                      </a:r>
                      <a:r>
                        <a:rPr lang="es-ES" sz="1200" dirty="0" smtClean="0">
                          <a:effectLst/>
                          <a:latin typeface="Arial" panose="020B0604020202020204" pitchFamily="34" charset="0"/>
                          <a:cs typeface="Arial" panose="020B0604020202020204" pitchFamily="34" charset="0"/>
                        </a:rPr>
                        <a:t>parecida </a:t>
                      </a:r>
                      <a:r>
                        <a:rPr lang="es-ES" sz="1200" dirty="0">
                          <a:effectLst/>
                          <a:latin typeface="Arial" panose="020B0604020202020204" pitchFamily="34" charset="0"/>
                          <a:cs typeface="Arial" panose="020B0604020202020204" pitchFamily="34" charset="0"/>
                        </a:rPr>
                        <a:t>a la estructura matricial </a:t>
                      </a:r>
                      <a:r>
                        <a:rPr lang="es-ES" sz="1200" dirty="0" smtClean="0">
                          <a:effectLst/>
                          <a:latin typeface="Arial" panose="020B0604020202020204" pitchFamily="34" charset="0"/>
                          <a:cs typeface="Arial" panose="020B0604020202020204" pitchFamily="34" charset="0"/>
                        </a:rPr>
                        <a:t>débil (no se identifica claramente todo  el personal que se involucra en los proyectos)</a:t>
                      </a:r>
                      <a:endParaRPr lang="es-EC" sz="1200" dirty="0" smtClean="0">
                        <a:effectLst/>
                        <a:latin typeface="Arial" panose="020B0604020202020204" pitchFamily="34" charset="0"/>
                        <a:ea typeface="Calibri"/>
                        <a:cs typeface="Arial" panose="020B0604020202020204" pitchFamily="34" charset="0"/>
                      </a:endParaRPr>
                    </a:p>
                  </a:txBody>
                  <a:tcPr marL="11644" marR="11644" marT="0" marB="0">
                    <a:cell3D prstMaterial="dkEdge">
                      <a:bevel/>
                      <a:lightRig rig="flood" dir="t"/>
                    </a:cell3D>
                  </a:tcPr>
                </a:tc>
              </a:tr>
              <a:tr h="213933">
                <a:tc vMerge="1">
                  <a:txBody>
                    <a:bodyPr/>
                    <a:lstStyle/>
                    <a:p>
                      <a:endParaRPr lang="es-EC"/>
                    </a:p>
                  </a:txBody>
                  <a:tcPr/>
                </a:tc>
                <a:tc>
                  <a:txBody>
                    <a:bodyPr/>
                    <a:lstStyle/>
                    <a:p>
                      <a:pPr algn="just">
                        <a:lnSpc>
                          <a:spcPct val="115000"/>
                        </a:lnSpc>
                        <a:spcAft>
                          <a:spcPts val="0"/>
                        </a:spcAft>
                      </a:pPr>
                      <a:r>
                        <a:rPr lang="es-ES" sz="1200">
                          <a:effectLst/>
                          <a:latin typeface="Arial" panose="020B0604020202020204" pitchFamily="34" charset="0"/>
                          <a:cs typeface="Arial" panose="020B0604020202020204" pitchFamily="34" charset="0"/>
                        </a:rPr>
                        <a:t>La CNT EP cuenta  en su estructura, con áreas paralelas como la Jefatura de control de proyectos del área técnica, que pueden hacer que la PMO pierda el control de  los proyectos que manejan en esta área.</a:t>
                      </a:r>
                      <a:endParaRPr lang="es-EC" sz="1200">
                        <a:effectLst/>
                        <a:latin typeface="Arial" panose="020B0604020202020204" pitchFamily="34" charset="0"/>
                        <a:ea typeface="Calibri"/>
                        <a:cs typeface="Arial" panose="020B0604020202020204" pitchFamily="34" charset="0"/>
                      </a:endParaRPr>
                    </a:p>
                  </a:txBody>
                  <a:tcPr marL="11644" marR="11644" marT="0" marB="0">
                    <a:cell3D prstMaterial="dkEdge">
                      <a:bevel/>
                      <a:lightRig rig="flood" dir="t"/>
                    </a:cell3D>
                  </a:tcPr>
                </a:tc>
              </a:tr>
              <a:tr h="278113">
                <a:tc vMerge="1">
                  <a:txBody>
                    <a:bodyPr/>
                    <a:lstStyle/>
                    <a:p>
                      <a:endParaRPr lang="es-EC"/>
                    </a:p>
                  </a:txBody>
                  <a:tcPr/>
                </a:tc>
                <a:tc>
                  <a:txBody>
                    <a:bodyPr/>
                    <a:lstStyle/>
                    <a:p>
                      <a:pPr algn="just">
                        <a:lnSpc>
                          <a:spcPct val="115000"/>
                        </a:lnSpc>
                        <a:spcAft>
                          <a:spcPts val="0"/>
                        </a:spcAft>
                      </a:pPr>
                      <a:r>
                        <a:rPr lang="es-ES" sz="1200" dirty="0" smtClean="0">
                          <a:effectLst/>
                          <a:latin typeface="Arial" panose="020B0604020202020204" pitchFamily="34" charset="0"/>
                          <a:cs typeface="Arial" panose="020B0604020202020204" pitchFamily="34" charset="0"/>
                        </a:rPr>
                        <a:t>No</a:t>
                      </a:r>
                      <a:r>
                        <a:rPr lang="es-ES" sz="1200" baseline="0" dirty="0" smtClean="0">
                          <a:effectLst/>
                          <a:latin typeface="Arial" panose="020B0604020202020204" pitchFamily="34" charset="0"/>
                          <a:cs typeface="Arial" panose="020B0604020202020204" pitchFamily="34" charset="0"/>
                        </a:rPr>
                        <a:t> se percibe que el </a:t>
                      </a:r>
                      <a:r>
                        <a:rPr lang="es-ES" sz="1200" dirty="0" smtClean="0">
                          <a:effectLst/>
                          <a:latin typeface="Arial" panose="020B0604020202020204" pitchFamily="34" charset="0"/>
                          <a:cs typeface="Arial" panose="020B0604020202020204" pitchFamily="34" charset="0"/>
                        </a:rPr>
                        <a:t>proceso </a:t>
                      </a:r>
                      <a:r>
                        <a:rPr lang="es-ES" sz="1200" dirty="0">
                          <a:effectLst/>
                          <a:latin typeface="Arial" panose="020B0604020202020204" pitchFamily="34" charset="0"/>
                          <a:cs typeface="Arial" panose="020B0604020202020204" pitchFamily="34" charset="0"/>
                        </a:rPr>
                        <a:t>de evaluación de desempeño del personal </a:t>
                      </a:r>
                      <a:r>
                        <a:rPr lang="es-ES" sz="1200" dirty="0" smtClean="0">
                          <a:effectLst/>
                          <a:latin typeface="Arial" panose="020B0604020202020204" pitchFamily="34" charset="0"/>
                          <a:cs typeface="Arial" panose="020B0604020202020204" pitchFamily="34" charset="0"/>
                        </a:rPr>
                        <a:t>genere  planes </a:t>
                      </a:r>
                      <a:r>
                        <a:rPr lang="es-ES" sz="1200" dirty="0">
                          <a:effectLst/>
                          <a:latin typeface="Arial" panose="020B0604020202020204" pitchFamily="34" charset="0"/>
                          <a:cs typeface="Arial" panose="020B0604020202020204" pitchFamily="34" charset="0"/>
                        </a:rPr>
                        <a:t>de </a:t>
                      </a:r>
                      <a:r>
                        <a:rPr lang="es-ES" sz="1200" dirty="0" smtClean="0">
                          <a:effectLst/>
                          <a:latin typeface="Arial" panose="020B0604020202020204" pitchFamily="34" charset="0"/>
                          <a:cs typeface="Arial" panose="020B0604020202020204" pitchFamily="34" charset="0"/>
                        </a:rPr>
                        <a:t>capacitación.</a:t>
                      </a:r>
                      <a:endParaRPr lang="es-EC" sz="1200" dirty="0">
                        <a:effectLst/>
                        <a:latin typeface="Arial" panose="020B0604020202020204" pitchFamily="34" charset="0"/>
                        <a:ea typeface="Calibri"/>
                        <a:cs typeface="Arial" panose="020B0604020202020204" pitchFamily="34" charset="0"/>
                      </a:endParaRPr>
                    </a:p>
                  </a:txBody>
                  <a:tcPr marL="11644" marR="11644" marT="0" marB="0">
                    <a:cell3D prstMaterial="dkEdge">
                      <a:bevel/>
                      <a:lightRig rig="flood" dir="t"/>
                    </a:cell3D>
                  </a:tcPr>
                </a:tc>
              </a:tr>
              <a:tr h="171147">
                <a:tc vMerge="1">
                  <a:txBody>
                    <a:bodyPr/>
                    <a:lstStyle/>
                    <a:p>
                      <a:endParaRPr lang="es-EC"/>
                    </a:p>
                  </a:txBody>
                  <a:tcPr/>
                </a:tc>
                <a:tc>
                  <a:txBody>
                    <a:bodyPr/>
                    <a:lstStyle/>
                    <a:p>
                      <a:pPr algn="just">
                        <a:lnSpc>
                          <a:spcPct val="115000"/>
                        </a:lnSpc>
                        <a:spcAft>
                          <a:spcPts val="0"/>
                        </a:spcAft>
                      </a:pPr>
                      <a:r>
                        <a:rPr lang="es-ES" sz="1200">
                          <a:effectLst/>
                          <a:latin typeface="Arial" panose="020B0604020202020204" pitchFamily="34" charset="0"/>
                          <a:cs typeface="Arial" panose="020B0604020202020204" pitchFamily="34" charset="0"/>
                        </a:rPr>
                        <a:t>Según los datos de presupuesto ejecutado en lo que respecta a capacitaciones se puede verificar que en promedio únicamente el 52 % se cumple anualmente.</a:t>
                      </a:r>
                      <a:endParaRPr lang="es-EC" sz="1200">
                        <a:effectLst/>
                        <a:latin typeface="Arial" panose="020B0604020202020204" pitchFamily="34" charset="0"/>
                        <a:ea typeface="Calibri"/>
                        <a:cs typeface="Arial" panose="020B0604020202020204" pitchFamily="34" charset="0"/>
                      </a:endParaRPr>
                    </a:p>
                  </a:txBody>
                  <a:tcPr marL="11644" marR="11644" marT="0" marB="0">
                    <a:cell3D prstMaterial="dkEdge">
                      <a:bevel/>
                      <a:lightRig rig="flood" dir="t"/>
                    </a:cell3D>
                  </a:tcPr>
                </a:tc>
              </a:tr>
              <a:tr h="192540">
                <a:tc vMerge="1">
                  <a:txBody>
                    <a:bodyPr/>
                    <a:lstStyle/>
                    <a:p>
                      <a:endParaRPr lang="es-EC"/>
                    </a:p>
                  </a:txBody>
                  <a:tcPr/>
                </a:tc>
                <a:tc>
                  <a:txBody>
                    <a:bodyPr/>
                    <a:lstStyle/>
                    <a:p>
                      <a:pPr algn="just">
                        <a:lnSpc>
                          <a:spcPct val="115000"/>
                        </a:lnSpc>
                        <a:spcAft>
                          <a:spcPts val="0"/>
                        </a:spcAft>
                      </a:pPr>
                      <a:r>
                        <a:rPr lang="es-ES" sz="1200" b="1" dirty="0">
                          <a:effectLst/>
                          <a:latin typeface="Arial" panose="020B0604020202020204" pitchFamily="34" charset="0"/>
                          <a:cs typeface="Arial" panose="020B0604020202020204" pitchFamily="34" charset="0"/>
                        </a:rPr>
                        <a:t>Según datos proporcionados por el área de coordinación PMO,  los proyectos de la CNT EP tienen un desfase  promedio anual de sus cronogramas de un 14%.</a:t>
                      </a:r>
                      <a:endParaRPr lang="es-EC" sz="1200" b="1" dirty="0">
                        <a:effectLst/>
                        <a:latin typeface="Arial" panose="020B0604020202020204" pitchFamily="34" charset="0"/>
                        <a:ea typeface="Calibri"/>
                        <a:cs typeface="Arial" panose="020B0604020202020204" pitchFamily="34" charset="0"/>
                      </a:endParaRPr>
                    </a:p>
                  </a:txBody>
                  <a:tcPr marL="11644" marR="11644" marT="0" marB="0">
                    <a:cell3D prstMaterial="dkEdge">
                      <a:bevel/>
                      <a:lightRig rig="flood" dir="t"/>
                    </a:cell3D>
                  </a:tcPr>
                </a:tc>
              </a:tr>
              <a:tr h="85573">
                <a:tc vMerge="1">
                  <a:txBody>
                    <a:bodyPr/>
                    <a:lstStyle/>
                    <a:p>
                      <a:endParaRPr lang="es-EC"/>
                    </a:p>
                  </a:txBody>
                  <a:tcPr/>
                </a:tc>
                <a:tc>
                  <a:txBody>
                    <a:bodyPr/>
                    <a:lstStyle/>
                    <a:p>
                      <a:pPr algn="just">
                        <a:lnSpc>
                          <a:spcPct val="115000"/>
                        </a:lnSpc>
                        <a:spcAft>
                          <a:spcPts val="0"/>
                        </a:spcAft>
                      </a:pPr>
                      <a:r>
                        <a:rPr lang="es-ES" sz="1200" dirty="0">
                          <a:effectLst/>
                          <a:latin typeface="Arial" panose="020B0604020202020204" pitchFamily="34" charset="0"/>
                          <a:cs typeface="Arial" panose="020B0604020202020204" pitchFamily="34" charset="0"/>
                        </a:rPr>
                        <a:t>Decrecimiento en desarrollo de competencias en gestión de proyectos.</a:t>
                      </a:r>
                      <a:endParaRPr lang="es-EC" sz="1200" dirty="0">
                        <a:effectLst/>
                        <a:latin typeface="Arial" panose="020B0604020202020204" pitchFamily="34" charset="0"/>
                        <a:ea typeface="Calibri"/>
                        <a:cs typeface="Arial" panose="020B0604020202020204" pitchFamily="34" charset="0"/>
                      </a:endParaRPr>
                    </a:p>
                  </a:txBody>
                  <a:tcPr marL="11644" marR="11644" marT="0" marB="0">
                    <a:cell3D prstMaterial="dkEdge">
                      <a:bevel/>
                      <a:lightRig rig="flood" dir="t"/>
                    </a:cell3D>
                  </a:tcPr>
                </a:tc>
              </a:tr>
              <a:tr h="256720">
                <a:tc vMerge="1">
                  <a:txBody>
                    <a:bodyPr/>
                    <a:lstStyle/>
                    <a:p>
                      <a:endParaRPr lang="es-EC"/>
                    </a:p>
                  </a:txBody>
                  <a:tcPr/>
                </a:tc>
                <a:tc>
                  <a:txBody>
                    <a:bodyPr/>
                    <a:lstStyle/>
                    <a:p>
                      <a:pPr algn="just">
                        <a:lnSpc>
                          <a:spcPct val="115000"/>
                        </a:lnSpc>
                        <a:spcAft>
                          <a:spcPts val="0"/>
                        </a:spcAft>
                      </a:pPr>
                      <a:r>
                        <a:rPr lang="es-ES" sz="1200">
                          <a:effectLst/>
                          <a:latin typeface="Arial" panose="020B0604020202020204" pitchFamily="34" charset="0"/>
                          <a:cs typeface="Arial" panose="020B0604020202020204" pitchFamily="34" charset="0"/>
                        </a:rPr>
                        <a:t>Aplicación inadecuada, parcial o no aplicación de capacitación a todos los funcionarios, especialmente un mínimo número de personal de provincias ha sido tomado en cuenta para  capacitaciones en gestión de proyectos.</a:t>
                      </a:r>
                      <a:endParaRPr lang="es-EC" sz="1200">
                        <a:effectLst/>
                        <a:latin typeface="Arial" panose="020B0604020202020204" pitchFamily="34" charset="0"/>
                        <a:ea typeface="Calibri"/>
                        <a:cs typeface="Arial" panose="020B0604020202020204" pitchFamily="34" charset="0"/>
                      </a:endParaRPr>
                    </a:p>
                  </a:txBody>
                  <a:tcPr marL="11644" marR="11644" marT="0" marB="0">
                    <a:cell3D prstMaterial="dkEdge">
                      <a:bevel/>
                      <a:lightRig rig="flood" dir="t"/>
                    </a:cell3D>
                  </a:tcPr>
                </a:tc>
              </a:tr>
              <a:tr h="149753">
                <a:tc vMerge="1">
                  <a:txBody>
                    <a:bodyPr/>
                    <a:lstStyle/>
                    <a:p>
                      <a:endParaRPr lang="es-EC"/>
                    </a:p>
                  </a:txBody>
                  <a:tcPr/>
                </a:tc>
                <a:tc>
                  <a:txBody>
                    <a:bodyPr/>
                    <a:lstStyle/>
                    <a:p>
                      <a:pPr algn="just">
                        <a:lnSpc>
                          <a:spcPct val="115000"/>
                        </a:lnSpc>
                        <a:spcAft>
                          <a:spcPts val="0"/>
                        </a:spcAft>
                      </a:pPr>
                      <a:r>
                        <a:rPr lang="es-ES" sz="1200" dirty="0">
                          <a:effectLst/>
                          <a:latin typeface="Arial" panose="020B0604020202020204" pitchFamily="34" charset="0"/>
                          <a:cs typeface="Arial" panose="020B0604020202020204" pitchFamily="34" charset="0"/>
                        </a:rPr>
                        <a:t>Sistema de capacitación actual orientado a necesidades puntuales y  de momento</a:t>
                      </a:r>
                      <a:r>
                        <a:rPr lang="es-ES" sz="1200" dirty="0" smtClean="0">
                          <a:effectLst/>
                          <a:latin typeface="Arial" panose="020B0604020202020204" pitchFamily="34" charset="0"/>
                          <a:cs typeface="Arial" panose="020B0604020202020204" pitchFamily="34" charset="0"/>
                        </a:rPr>
                        <a:t>.</a:t>
                      </a:r>
                      <a:endParaRPr lang="es-EC" sz="1200" dirty="0">
                        <a:effectLst/>
                        <a:latin typeface="Arial" panose="020B0604020202020204" pitchFamily="34" charset="0"/>
                        <a:cs typeface="Arial" panose="020B0604020202020204" pitchFamily="34" charset="0"/>
                      </a:endParaRPr>
                    </a:p>
                  </a:txBody>
                  <a:tcPr marL="11644" marR="11644" marT="0" marB="0">
                    <a:cell3D prstMaterial="dkEdge">
                      <a:bevel/>
                      <a:lightRig rig="flood" dir="t"/>
                    </a:cell3D>
                  </a:tcPr>
                </a:tc>
              </a:tr>
              <a:tr h="192540">
                <a:tc vMerge="1">
                  <a:txBody>
                    <a:bodyPr/>
                    <a:lstStyle/>
                    <a:p>
                      <a:endParaRPr lang="es-EC"/>
                    </a:p>
                  </a:txBody>
                  <a:tcPr/>
                </a:tc>
                <a:tc>
                  <a:txBody>
                    <a:bodyPr/>
                    <a:lstStyle/>
                    <a:p>
                      <a:pPr algn="just">
                        <a:lnSpc>
                          <a:spcPct val="115000"/>
                        </a:lnSpc>
                        <a:spcAft>
                          <a:spcPts val="0"/>
                        </a:spcAft>
                      </a:pPr>
                      <a:r>
                        <a:rPr lang="es-ES" sz="1200" dirty="0">
                          <a:effectLst/>
                          <a:latin typeface="Arial" panose="020B0604020202020204" pitchFamily="34" charset="0"/>
                          <a:cs typeface="Arial" panose="020B0604020202020204" pitchFamily="34" charset="0"/>
                        </a:rPr>
                        <a:t>98% empleados no capacitado en gestión de proyectos, de  un total de 5686 </a:t>
                      </a:r>
                      <a:r>
                        <a:rPr lang="es-ES" sz="1200" dirty="0" smtClean="0">
                          <a:effectLst/>
                          <a:latin typeface="Arial" panose="020B0604020202020204" pitchFamily="34" charset="0"/>
                          <a:cs typeface="Arial" panose="020B0604020202020204" pitchFamily="34" charset="0"/>
                        </a:rPr>
                        <a:t>empleados.</a:t>
                      </a:r>
                      <a:endParaRPr lang="es-EC" sz="1200" dirty="0">
                        <a:effectLst/>
                        <a:latin typeface="Arial" panose="020B0604020202020204" pitchFamily="34" charset="0"/>
                        <a:ea typeface="Calibri"/>
                        <a:cs typeface="Arial" panose="020B0604020202020204" pitchFamily="34" charset="0"/>
                      </a:endParaRPr>
                    </a:p>
                  </a:txBody>
                  <a:tcPr marL="11644" marR="11644" marT="0" marB="0">
                    <a:cell3D prstMaterial="dkEdge">
                      <a:bevel/>
                      <a:lightRig rig="flood" dir="t"/>
                    </a:cell3D>
                  </a:tcPr>
                </a:tc>
              </a:tr>
              <a:tr h="106967">
                <a:tc vMerge="1">
                  <a:txBody>
                    <a:bodyPr/>
                    <a:lstStyle/>
                    <a:p>
                      <a:endParaRPr lang="es-EC"/>
                    </a:p>
                  </a:txBody>
                  <a:tcPr/>
                </a:tc>
                <a:tc>
                  <a:txBody>
                    <a:bodyPr/>
                    <a:lstStyle/>
                    <a:p>
                      <a:pPr algn="just">
                        <a:lnSpc>
                          <a:spcPct val="115000"/>
                        </a:lnSpc>
                        <a:spcAft>
                          <a:spcPts val="0"/>
                        </a:spcAft>
                      </a:pPr>
                      <a:r>
                        <a:rPr lang="es-ES" sz="1200" dirty="0">
                          <a:effectLst/>
                          <a:latin typeface="Arial" panose="020B0604020202020204" pitchFamily="34" charset="0"/>
                          <a:cs typeface="Arial" panose="020B0604020202020204" pitchFamily="34" charset="0"/>
                        </a:rPr>
                        <a:t>Falta de continuidad de formación al personal en gestión de </a:t>
                      </a:r>
                      <a:r>
                        <a:rPr lang="es-ES" sz="1200" dirty="0" smtClean="0">
                          <a:effectLst/>
                          <a:latin typeface="Arial" panose="020B0604020202020204" pitchFamily="34" charset="0"/>
                          <a:cs typeface="Arial" panose="020B0604020202020204" pitchFamily="34" charset="0"/>
                        </a:rPr>
                        <a:t>proyectos</a:t>
                      </a:r>
                      <a:endParaRPr lang="es-EC" sz="1200" dirty="0">
                        <a:effectLst/>
                        <a:latin typeface="Arial" panose="020B0604020202020204" pitchFamily="34" charset="0"/>
                        <a:cs typeface="Arial" panose="020B0604020202020204" pitchFamily="34" charset="0"/>
                      </a:endParaRPr>
                    </a:p>
                  </a:txBody>
                  <a:tcPr marL="11644" marR="11644" marT="0" marB="0">
                    <a:cell3D prstMaterial="dkEdge">
                      <a:bevel/>
                      <a:lightRig rig="flood" dir="t"/>
                    </a:cell3D>
                  </a:tcPr>
                </a:tc>
              </a:tr>
            </a:tbl>
          </a:graphicData>
        </a:graphic>
      </p:graphicFrame>
      <p:sp>
        <p:nvSpPr>
          <p:cNvPr id="10" name="9 Rectángulo"/>
          <p:cNvSpPr/>
          <p:nvPr/>
        </p:nvSpPr>
        <p:spPr>
          <a:xfrm>
            <a:off x="617043" y="491877"/>
            <a:ext cx="8340745"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5400" b="1" dirty="0" smtClean="0">
                <a:ln/>
                <a:solidFill>
                  <a:schemeClr val="accent3"/>
                </a:solidFill>
                <a:latin typeface="Arial" panose="020B0604020202020204" pitchFamily="34" charset="0"/>
                <a:cs typeface="Arial" panose="020B0604020202020204" pitchFamily="34" charset="0"/>
              </a:rPr>
              <a:t>ANALISIS SITUACIONAL</a:t>
            </a:r>
            <a:endParaRPr lang="es-ES" sz="5400" b="1" dirty="0">
              <a:ln/>
              <a:solidFill>
                <a:schemeClr val="accent3"/>
              </a:solidFill>
              <a:latin typeface="Arial" panose="020B0604020202020204" pitchFamily="34" charset="0"/>
              <a:cs typeface="Arial" panose="020B0604020202020204" pitchFamily="34" charset="0"/>
            </a:endParaRPr>
          </a:p>
        </p:txBody>
      </p:sp>
      <p:pic>
        <p:nvPicPr>
          <p:cNvPr id="11" name="10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9681" y="2492896"/>
            <a:ext cx="1934319" cy="1594046"/>
          </a:xfrm>
          <a:prstGeom prst="ellipse">
            <a:avLst/>
          </a:prstGeom>
          <a:ln>
            <a:noFill/>
          </a:ln>
          <a:effectLst>
            <a:softEdge rad="112500"/>
          </a:effectLst>
        </p:spPr>
      </p:pic>
      <p:sp>
        <p:nvSpPr>
          <p:cNvPr id="12" name="11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3" name="12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Tree>
    <p:extLst>
      <p:ext uri="{BB962C8B-B14F-4D97-AF65-F5344CB8AC3E}">
        <p14:creationId xmlns:p14="http://schemas.microsoft.com/office/powerpoint/2010/main" val="7510992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0" y="-10116"/>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12776"/>
            <a:ext cx="6932628" cy="4824536"/>
          </a:xfrm>
          <a:prstGeom prst="roundRect">
            <a:avLst/>
          </a:prstGeom>
          <a:solidFill>
            <a:schemeClr val="accent3">
              <a:lumMod val="75000"/>
            </a:schemeClr>
          </a:solidFill>
          <a:effectLst>
            <a:glow rad="101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600" b="1" dirty="0" smtClean="0">
                <a:latin typeface="Arial" panose="020B0604020202020204" pitchFamily="34" charset="0"/>
                <a:cs typeface="Arial" panose="020B0604020202020204" pitchFamily="34" charset="0"/>
              </a:rPr>
              <a:t>ANALISIS INTERNO</a:t>
            </a:r>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p:txBody>
      </p:sp>
      <p:sp>
        <p:nvSpPr>
          <p:cNvPr id="10" name="9 Rectángulo"/>
          <p:cNvSpPr/>
          <p:nvPr/>
        </p:nvSpPr>
        <p:spPr>
          <a:xfrm>
            <a:off x="617043" y="491877"/>
            <a:ext cx="8340745"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5400" b="1" dirty="0" smtClean="0">
                <a:ln/>
                <a:solidFill>
                  <a:schemeClr val="accent3"/>
                </a:solidFill>
                <a:latin typeface="Arial" panose="020B0604020202020204" pitchFamily="34" charset="0"/>
                <a:cs typeface="Arial" panose="020B0604020202020204" pitchFamily="34" charset="0"/>
              </a:rPr>
              <a:t>ANALISIS SITUACIONAL</a:t>
            </a:r>
            <a:endParaRPr lang="es-ES" sz="5400" b="1" dirty="0">
              <a:ln/>
              <a:solidFill>
                <a:schemeClr val="accent3"/>
              </a:solidFill>
              <a:latin typeface="Arial" panose="020B0604020202020204" pitchFamily="34" charset="0"/>
              <a:cs typeface="Arial" panose="020B0604020202020204" pitchFamily="34" charset="0"/>
            </a:endParaRPr>
          </a:p>
        </p:txBody>
      </p:sp>
      <p:pic>
        <p:nvPicPr>
          <p:cNvPr id="11" name="10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9681" y="2492896"/>
            <a:ext cx="1934319" cy="1594046"/>
          </a:xfrm>
          <a:prstGeom prst="ellipse">
            <a:avLst/>
          </a:prstGeom>
          <a:ln>
            <a:noFill/>
          </a:ln>
          <a:effectLst>
            <a:softEdge rad="112500"/>
          </a:effectLst>
        </p:spPr>
      </p:pic>
      <p:sp>
        <p:nvSpPr>
          <p:cNvPr id="12" name="11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3" name="12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pic>
        <p:nvPicPr>
          <p:cNvPr id="14" name="13 Imagen"/>
          <p:cNvPicPr/>
          <p:nvPr/>
        </p:nvPicPr>
        <p:blipFill>
          <a:blip r:embed="rId6">
            <a:extLst>
              <a:ext uri="{28A0092B-C50C-407E-A947-70E740481C1C}">
                <a14:useLocalDpi xmlns:a14="http://schemas.microsoft.com/office/drawing/2010/main" val="0"/>
              </a:ext>
            </a:extLst>
          </a:blip>
          <a:srcRect/>
          <a:stretch>
            <a:fillRect/>
          </a:stretch>
        </p:blipFill>
        <p:spPr bwMode="auto">
          <a:xfrm>
            <a:off x="4067944" y="1978148"/>
            <a:ext cx="3141737" cy="2108793"/>
          </a:xfrm>
          <a:prstGeom prst="rect">
            <a:avLst/>
          </a:prstGeom>
          <a:noFill/>
          <a:ln w="19050">
            <a:solidFill>
              <a:sysClr val="windowText" lastClr="000000"/>
            </a:solidFill>
          </a:ln>
          <a:effectLst/>
        </p:spPr>
      </p:pic>
      <p:pic>
        <p:nvPicPr>
          <p:cNvPr id="15" name="14 Imagen"/>
          <p:cNvPicPr/>
          <p:nvPr/>
        </p:nvPicPr>
        <p:blipFill>
          <a:blip r:embed="rId7">
            <a:extLst>
              <a:ext uri="{28A0092B-C50C-407E-A947-70E740481C1C}">
                <a14:useLocalDpi xmlns:a14="http://schemas.microsoft.com/office/drawing/2010/main" val="0"/>
              </a:ext>
            </a:extLst>
          </a:blip>
          <a:srcRect/>
          <a:stretch>
            <a:fillRect/>
          </a:stretch>
        </p:blipFill>
        <p:spPr bwMode="auto">
          <a:xfrm>
            <a:off x="683568" y="1978149"/>
            <a:ext cx="3384376" cy="2108793"/>
          </a:xfrm>
          <a:prstGeom prst="rect">
            <a:avLst/>
          </a:prstGeom>
          <a:noFill/>
          <a:ln w="19050" cmpd="sng">
            <a:solidFill>
              <a:srgbClr val="000000"/>
            </a:solidFill>
            <a:miter lim="800000"/>
            <a:headEnd/>
            <a:tailEnd/>
          </a:ln>
          <a:effectLst/>
        </p:spPr>
      </p:pic>
      <p:graphicFrame>
        <p:nvGraphicFramePr>
          <p:cNvPr id="16" name="15 Tabla"/>
          <p:cNvGraphicFramePr>
            <a:graphicFrameLocks noGrp="1"/>
          </p:cNvGraphicFramePr>
          <p:nvPr>
            <p:extLst>
              <p:ext uri="{D42A27DB-BD31-4B8C-83A1-F6EECF244321}">
                <p14:modId xmlns:p14="http://schemas.microsoft.com/office/powerpoint/2010/main" val="2583430300"/>
              </p:ext>
            </p:extLst>
          </p:nvPr>
        </p:nvGraphicFramePr>
        <p:xfrm>
          <a:off x="755577" y="4270851"/>
          <a:ext cx="6336703" cy="1770120"/>
        </p:xfrm>
        <a:graphic>
          <a:graphicData uri="http://schemas.openxmlformats.org/drawingml/2006/table">
            <a:tbl>
              <a:tblPr firstRow="1" firstCol="1" bandRow="1">
                <a:tableStyleId>{5C22544A-7EE6-4342-B048-85BDC9FD1C3A}</a:tableStyleId>
              </a:tblPr>
              <a:tblGrid>
                <a:gridCol w="495530"/>
                <a:gridCol w="1736717"/>
                <a:gridCol w="1440160"/>
                <a:gridCol w="720080"/>
                <a:gridCol w="1944216"/>
              </a:tblGrid>
              <a:tr h="27813">
                <a:tc gridSpan="5">
                  <a:txBody>
                    <a:bodyPr/>
                    <a:lstStyle/>
                    <a:p>
                      <a:pPr algn="ctr">
                        <a:lnSpc>
                          <a:spcPct val="115000"/>
                        </a:lnSpc>
                        <a:spcAft>
                          <a:spcPts val="0"/>
                        </a:spcAft>
                      </a:pPr>
                      <a:r>
                        <a:rPr lang="es-EC" sz="1200" dirty="0">
                          <a:effectLst/>
                        </a:rPr>
                        <a:t>Ejecución presupuestaria por años</a:t>
                      </a:r>
                      <a:endParaRPr lang="es-EC" sz="1200" dirty="0">
                        <a:effectLst/>
                        <a:latin typeface="Calibri"/>
                        <a:ea typeface="Calibri"/>
                        <a:cs typeface="Times New Roman"/>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25711">
                <a:tc>
                  <a:txBody>
                    <a:bodyPr/>
                    <a:lstStyle/>
                    <a:p>
                      <a:pPr>
                        <a:lnSpc>
                          <a:spcPct val="115000"/>
                        </a:lnSpc>
                        <a:spcAft>
                          <a:spcPts val="0"/>
                        </a:spcAft>
                      </a:pPr>
                      <a:r>
                        <a:rPr lang="es-EC" sz="1100">
                          <a:effectLst/>
                        </a:rPr>
                        <a:t>Año</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b="1" dirty="0">
                          <a:effectLst/>
                        </a:rPr>
                        <a:t>Concepto</a:t>
                      </a:r>
                      <a:endParaRPr lang="es-EC" sz="1200" b="1"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b="1" dirty="0">
                          <a:effectLst/>
                        </a:rPr>
                        <a:t>Asignación Anual</a:t>
                      </a:r>
                      <a:endParaRPr lang="es-EC" sz="1200" b="1"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b="1" dirty="0">
                          <a:effectLst/>
                        </a:rPr>
                        <a:t>Gasto</a:t>
                      </a:r>
                      <a:endParaRPr lang="es-EC" sz="1200" b="1"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b="1" dirty="0">
                          <a:effectLst/>
                        </a:rPr>
                        <a:t>Porcentaje de Ejecución</a:t>
                      </a:r>
                      <a:endParaRPr lang="es-EC" sz="1200" b="1" dirty="0">
                        <a:effectLst/>
                        <a:latin typeface="Calibri"/>
                        <a:ea typeface="Calibri"/>
                        <a:cs typeface="Times New Roman"/>
                      </a:endParaRPr>
                    </a:p>
                  </a:txBody>
                  <a:tcPr marL="44450" marR="44450" marT="0" marB="0" anchor="b"/>
                </a:tc>
              </a:tr>
              <a:tr h="195836">
                <a:tc>
                  <a:txBody>
                    <a:bodyPr/>
                    <a:lstStyle/>
                    <a:p>
                      <a:pPr algn="r">
                        <a:lnSpc>
                          <a:spcPct val="115000"/>
                        </a:lnSpc>
                        <a:spcAft>
                          <a:spcPts val="0"/>
                        </a:spcAft>
                      </a:pPr>
                      <a:r>
                        <a:rPr lang="es-EC" sz="1100">
                          <a:effectLst/>
                        </a:rPr>
                        <a:t>2010</a:t>
                      </a:r>
                      <a:endParaRPr lang="es-EC"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dirty="0">
                          <a:effectLst/>
                        </a:rPr>
                        <a:t>Servicios de Capacitación</a:t>
                      </a:r>
                      <a:endParaRPr lang="es-EC" sz="1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dirty="0">
                          <a:effectLst/>
                        </a:rPr>
                        <a:t>1609317</a:t>
                      </a:r>
                      <a:endParaRPr lang="es-EC" sz="1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968188</a:t>
                      </a:r>
                      <a:endParaRPr lang="es-EC" sz="12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dirty="0">
                          <a:effectLst/>
                        </a:rPr>
                        <a:t>60%</a:t>
                      </a:r>
                      <a:endParaRPr lang="es-EC" sz="1200" dirty="0">
                        <a:effectLst/>
                        <a:latin typeface="Calibri"/>
                        <a:ea typeface="Calibri"/>
                        <a:cs typeface="Times New Roman"/>
                      </a:endParaRPr>
                    </a:p>
                  </a:txBody>
                  <a:tcPr marL="44450" marR="44450" marT="0" marB="0" anchor="b"/>
                </a:tc>
              </a:tr>
              <a:tr h="288032">
                <a:tc>
                  <a:txBody>
                    <a:bodyPr/>
                    <a:lstStyle/>
                    <a:p>
                      <a:pPr algn="r">
                        <a:lnSpc>
                          <a:spcPct val="115000"/>
                        </a:lnSpc>
                        <a:spcAft>
                          <a:spcPts val="0"/>
                        </a:spcAft>
                      </a:pPr>
                      <a:r>
                        <a:rPr lang="es-EC" sz="1100">
                          <a:effectLst/>
                        </a:rPr>
                        <a:t>2011</a:t>
                      </a:r>
                      <a:endParaRPr lang="es-EC"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dirty="0">
                          <a:effectLst/>
                        </a:rPr>
                        <a:t>Servicios de Capacitación</a:t>
                      </a:r>
                      <a:endParaRPr lang="es-EC" sz="1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2241090</a:t>
                      </a:r>
                      <a:endParaRPr lang="es-EC" sz="12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dirty="0">
                          <a:effectLst/>
                        </a:rPr>
                        <a:t>869255</a:t>
                      </a:r>
                      <a:endParaRPr lang="es-EC" sz="1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39%</a:t>
                      </a:r>
                      <a:endParaRPr lang="es-EC" sz="1200">
                        <a:effectLst/>
                        <a:latin typeface="Calibri"/>
                        <a:ea typeface="Calibri"/>
                        <a:cs typeface="Times New Roman"/>
                      </a:endParaRPr>
                    </a:p>
                  </a:txBody>
                  <a:tcPr marL="44450" marR="44450" marT="0" marB="0" anchor="b"/>
                </a:tc>
              </a:tr>
              <a:tr h="216024">
                <a:tc>
                  <a:txBody>
                    <a:bodyPr/>
                    <a:lstStyle/>
                    <a:p>
                      <a:pPr algn="r">
                        <a:lnSpc>
                          <a:spcPct val="115000"/>
                        </a:lnSpc>
                        <a:spcAft>
                          <a:spcPts val="0"/>
                        </a:spcAft>
                      </a:pPr>
                      <a:r>
                        <a:rPr lang="es-EC" sz="1100">
                          <a:effectLst/>
                        </a:rPr>
                        <a:t>2012</a:t>
                      </a:r>
                      <a:endParaRPr lang="es-EC"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dirty="0">
                          <a:effectLst/>
                        </a:rPr>
                        <a:t>Servicios de Capacitación</a:t>
                      </a:r>
                      <a:endParaRPr lang="es-EC" sz="1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2000000</a:t>
                      </a:r>
                      <a:endParaRPr lang="es-EC" sz="12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1107220</a:t>
                      </a:r>
                      <a:endParaRPr lang="es-EC" sz="12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67%</a:t>
                      </a:r>
                      <a:endParaRPr lang="es-EC" sz="1200">
                        <a:effectLst/>
                        <a:latin typeface="Calibri"/>
                        <a:ea typeface="Calibri"/>
                        <a:cs typeface="Times New Roman"/>
                      </a:endParaRPr>
                    </a:p>
                  </a:txBody>
                  <a:tcPr marL="44450" marR="44450" marT="0" marB="0" anchor="b"/>
                </a:tc>
              </a:tr>
              <a:tr h="216024">
                <a:tc>
                  <a:txBody>
                    <a:bodyPr/>
                    <a:lstStyle/>
                    <a:p>
                      <a:pPr algn="r">
                        <a:lnSpc>
                          <a:spcPct val="115000"/>
                        </a:lnSpc>
                        <a:spcAft>
                          <a:spcPts val="0"/>
                        </a:spcAft>
                      </a:pPr>
                      <a:r>
                        <a:rPr lang="es-EC" sz="1100">
                          <a:effectLst/>
                        </a:rPr>
                        <a:t>2013</a:t>
                      </a:r>
                      <a:endParaRPr lang="es-EC"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dirty="0">
                          <a:effectLst/>
                        </a:rPr>
                        <a:t>Servicios de Capacitación</a:t>
                      </a:r>
                      <a:endParaRPr lang="es-EC" sz="1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2000000</a:t>
                      </a:r>
                      <a:endParaRPr lang="es-EC" sz="12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680447</a:t>
                      </a:r>
                      <a:endParaRPr lang="es-EC" sz="12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41%</a:t>
                      </a:r>
                      <a:endParaRPr lang="es-EC" sz="1200">
                        <a:effectLst/>
                        <a:latin typeface="Calibri"/>
                        <a:ea typeface="Calibri"/>
                        <a:cs typeface="Times New Roman"/>
                      </a:endParaRPr>
                    </a:p>
                  </a:txBody>
                  <a:tcPr marL="44450" marR="44450" marT="0" marB="0" anchor="b"/>
                </a:tc>
              </a:tr>
              <a:tr h="216024">
                <a:tc>
                  <a:txBody>
                    <a:bodyPr/>
                    <a:lstStyle/>
                    <a:p>
                      <a:pPr algn="r">
                        <a:lnSpc>
                          <a:spcPct val="115000"/>
                        </a:lnSpc>
                        <a:spcAft>
                          <a:spcPts val="0"/>
                        </a:spcAft>
                      </a:pPr>
                      <a:r>
                        <a:rPr lang="es-EC" sz="1100">
                          <a:effectLst/>
                        </a:rPr>
                        <a:t>2014*</a:t>
                      </a:r>
                      <a:endParaRPr lang="es-EC"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200">
                          <a:effectLst/>
                        </a:rPr>
                        <a:t>Servicios de Capacitación</a:t>
                      </a:r>
                      <a:endParaRPr lang="es-EC" sz="12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2171313</a:t>
                      </a:r>
                      <a:endParaRPr lang="es-EC" sz="12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dirty="0">
                          <a:effectLst/>
                        </a:rPr>
                        <a:t>474331</a:t>
                      </a:r>
                      <a:endParaRPr lang="es-EC" sz="1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dirty="0">
                          <a:effectLst/>
                        </a:rPr>
                        <a:t>23%</a:t>
                      </a:r>
                      <a:endParaRPr lang="es-EC" sz="12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10525673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0" y="-10116"/>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14945"/>
            <a:ext cx="6860620" cy="4824536"/>
          </a:xfrm>
          <a:prstGeom prst="roundRect">
            <a:avLst/>
          </a:prstGeom>
          <a:solidFill>
            <a:schemeClr val="accent3">
              <a:lumMod val="75000"/>
            </a:schemeClr>
          </a:solidFill>
          <a:effectLst>
            <a:glow rad="101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r>
              <a:rPr lang="es-ES" b="1" dirty="0" smtClean="0">
                <a:latin typeface="Arial" panose="020B0604020202020204" pitchFamily="34" charset="0"/>
                <a:cs typeface="Arial" panose="020B0604020202020204" pitchFamily="34" charset="0"/>
              </a:rPr>
              <a:t>MATRIZ FODA CRUZADA</a:t>
            </a:r>
          </a:p>
          <a:p>
            <a:pPr algn="ctr"/>
            <a:endParaRPr lang="es-ES" b="1" dirty="0"/>
          </a:p>
          <a:p>
            <a:pPr algn="ctr"/>
            <a:endParaRPr lang="es-ES" b="1" dirty="0" smtClean="0"/>
          </a:p>
          <a:p>
            <a:pPr algn="ctr"/>
            <a:endParaRPr lang="es-ES" b="1" dirty="0"/>
          </a:p>
          <a:p>
            <a:pPr algn="ctr"/>
            <a:endParaRPr lang="es-ES" b="1" dirty="0" smtClean="0"/>
          </a:p>
          <a:p>
            <a:pPr algn="ctr"/>
            <a:endParaRPr lang="es-ES" b="1" dirty="0"/>
          </a:p>
          <a:p>
            <a:pPr algn="ctr"/>
            <a:endParaRPr lang="es-ES" b="1" dirty="0" smtClean="0"/>
          </a:p>
          <a:p>
            <a:pPr algn="ctr"/>
            <a:endParaRPr lang="es-ES" b="1" dirty="0"/>
          </a:p>
          <a:p>
            <a:pPr algn="ctr"/>
            <a:endParaRPr lang="es-ES" b="1" dirty="0" smtClean="0"/>
          </a:p>
          <a:p>
            <a:pPr algn="ctr"/>
            <a:endParaRPr lang="es-ES" b="1" dirty="0"/>
          </a:p>
          <a:p>
            <a:pPr algn="ctr"/>
            <a:endParaRPr lang="es-ES" b="1" dirty="0" smtClean="0"/>
          </a:p>
          <a:p>
            <a:pPr algn="ctr"/>
            <a:endParaRPr lang="es-ES" b="1" dirty="0"/>
          </a:p>
          <a:p>
            <a:pPr algn="ctr"/>
            <a:endParaRPr lang="es-ES" b="1" dirty="0"/>
          </a:p>
        </p:txBody>
      </p:sp>
      <p:graphicFrame>
        <p:nvGraphicFramePr>
          <p:cNvPr id="4" name="3 Tabla"/>
          <p:cNvGraphicFramePr>
            <a:graphicFrameLocks noGrp="1"/>
          </p:cNvGraphicFramePr>
          <p:nvPr>
            <p:extLst>
              <p:ext uri="{D42A27DB-BD31-4B8C-83A1-F6EECF244321}">
                <p14:modId xmlns:p14="http://schemas.microsoft.com/office/powerpoint/2010/main" val="3299127888"/>
              </p:ext>
            </p:extLst>
          </p:nvPr>
        </p:nvGraphicFramePr>
        <p:xfrm>
          <a:off x="535545" y="2481841"/>
          <a:ext cx="4251869" cy="3395980"/>
        </p:xfrm>
        <a:graphic>
          <a:graphicData uri="http://schemas.openxmlformats.org/drawingml/2006/table">
            <a:tbl>
              <a:tblPr firstRow="1" firstCol="1" bandRow="1">
                <a:tableStyleId>{F5AB1C69-6EDB-4FF4-983F-18BD219EF322}</a:tableStyleId>
              </a:tblPr>
              <a:tblGrid>
                <a:gridCol w="1151576"/>
                <a:gridCol w="1762655"/>
                <a:gridCol w="1337638"/>
              </a:tblGrid>
              <a:tr h="1098166">
                <a:tc>
                  <a:txBody>
                    <a:bodyPr/>
                    <a:lstStyle/>
                    <a:p>
                      <a:pPr algn="r">
                        <a:lnSpc>
                          <a:spcPct val="150000"/>
                        </a:lnSpc>
                        <a:spcAft>
                          <a:spcPts val="1000"/>
                        </a:spcAft>
                      </a:pPr>
                      <a:r>
                        <a:rPr lang="es-ES" sz="1100" dirty="0">
                          <a:effectLst/>
                          <a:latin typeface="Arial" panose="020B0604020202020204" pitchFamily="34" charset="0"/>
                          <a:cs typeface="Arial" panose="020B0604020202020204" pitchFamily="34" charset="0"/>
                        </a:rPr>
                        <a:t>Factores Externos</a:t>
                      </a:r>
                      <a:endParaRPr lang="es-EC" sz="1600" dirty="0">
                        <a:effectLst/>
                        <a:latin typeface="Arial" panose="020B0604020202020204" pitchFamily="34" charset="0"/>
                        <a:cs typeface="Arial" panose="020B0604020202020204" pitchFamily="34" charset="0"/>
                      </a:endParaRPr>
                    </a:p>
                    <a:p>
                      <a:pPr algn="just">
                        <a:lnSpc>
                          <a:spcPct val="150000"/>
                        </a:lnSpc>
                        <a:spcAft>
                          <a:spcPts val="1000"/>
                        </a:spcAft>
                      </a:pPr>
                      <a:r>
                        <a:rPr lang="es-ES" sz="1100" dirty="0">
                          <a:effectLst/>
                          <a:latin typeface="Arial" panose="020B0604020202020204" pitchFamily="34" charset="0"/>
                          <a:cs typeface="Arial" panose="020B0604020202020204" pitchFamily="34" charset="0"/>
                        </a:rPr>
                        <a:t>Factores Internos</a:t>
                      </a:r>
                      <a:endParaRPr lang="es-EC" sz="16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50000"/>
                        </a:lnSpc>
                        <a:spcAft>
                          <a:spcPts val="1000"/>
                        </a:spcAft>
                      </a:pPr>
                      <a:r>
                        <a:rPr lang="es-ES" sz="1100" dirty="0">
                          <a:effectLst/>
                          <a:latin typeface="Arial" panose="020B0604020202020204" pitchFamily="34" charset="0"/>
                          <a:cs typeface="Arial" panose="020B0604020202020204" pitchFamily="34" charset="0"/>
                        </a:rPr>
                        <a:t>Oportunidades</a:t>
                      </a:r>
                      <a:endParaRPr lang="es-EC" sz="16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50000"/>
                        </a:lnSpc>
                        <a:spcAft>
                          <a:spcPts val="1000"/>
                        </a:spcAft>
                      </a:pPr>
                      <a:r>
                        <a:rPr lang="es-ES" sz="1100" dirty="0">
                          <a:effectLst/>
                          <a:latin typeface="Arial" panose="020B0604020202020204" pitchFamily="34" charset="0"/>
                          <a:cs typeface="Arial" panose="020B0604020202020204" pitchFamily="34" charset="0"/>
                        </a:rPr>
                        <a:t>Amenazas</a:t>
                      </a:r>
                      <a:endParaRPr lang="es-EC" sz="1600" dirty="0">
                        <a:effectLst/>
                        <a:latin typeface="Arial" panose="020B0604020202020204" pitchFamily="34" charset="0"/>
                        <a:ea typeface="Calibri"/>
                        <a:cs typeface="Arial" panose="020B0604020202020204" pitchFamily="34" charset="0"/>
                      </a:endParaRPr>
                    </a:p>
                  </a:txBody>
                  <a:tcPr marL="68580" marR="68580" marT="0" marB="0"/>
                </a:tc>
              </a:tr>
              <a:tr h="1218817">
                <a:tc>
                  <a:txBody>
                    <a:bodyPr/>
                    <a:lstStyle/>
                    <a:p>
                      <a:pPr algn="ctr">
                        <a:lnSpc>
                          <a:spcPct val="150000"/>
                        </a:lnSpc>
                        <a:spcAft>
                          <a:spcPts val="1000"/>
                        </a:spcAft>
                      </a:pPr>
                      <a:r>
                        <a:rPr lang="es-ES" sz="1100">
                          <a:effectLst/>
                          <a:latin typeface="Arial" panose="020B0604020202020204" pitchFamily="34" charset="0"/>
                          <a:cs typeface="Arial" panose="020B0604020202020204" pitchFamily="34" charset="0"/>
                        </a:rPr>
                        <a:t>Fortalezas</a:t>
                      </a:r>
                      <a:endParaRPr lang="es-EC" sz="16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50000"/>
                        </a:lnSpc>
                        <a:spcAft>
                          <a:spcPts val="1000"/>
                        </a:spcAft>
                      </a:pPr>
                      <a:r>
                        <a:rPr lang="es-ES" sz="1100">
                          <a:effectLst/>
                          <a:latin typeface="Arial" panose="020B0604020202020204" pitchFamily="34" charset="0"/>
                          <a:cs typeface="Arial" panose="020B0604020202020204" pitchFamily="34" charset="0"/>
                        </a:rPr>
                        <a:t>FO Estrategia para maximizar fortalezas y oportunidades </a:t>
                      </a:r>
                      <a:endParaRPr lang="es-EC" sz="16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50000"/>
                        </a:lnSpc>
                        <a:spcAft>
                          <a:spcPts val="1000"/>
                        </a:spcAft>
                      </a:pPr>
                      <a:r>
                        <a:rPr lang="es-ES" sz="1100" dirty="0">
                          <a:effectLst/>
                          <a:latin typeface="Arial" panose="020B0604020202020204" pitchFamily="34" charset="0"/>
                          <a:cs typeface="Arial" panose="020B0604020202020204" pitchFamily="34" charset="0"/>
                        </a:rPr>
                        <a:t>FA Estrategia para maximizar fortalezas y minimizar amenazas</a:t>
                      </a:r>
                      <a:endParaRPr lang="es-EC" sz="1600" dirty="0">
                        <a:effectLst/>
                        <a:latin typeface="Arial" panose="020B0604020202020204" pitchFamily="34" charset="0"/>
                        <a:ea typeface="Calibri"/>
                        <a:cs typeface="Arial" panose="020B0604020202020204" pitchFamily="34" charset="0"/>
                      </a:endParaRPr>
                    </a:p>
                  </a:txBody>
                  <a:tcPr marL="68580" marR="68580" marT="0" marB="0"/>
                </a:tc>
              </a:tr>
              <a:tr h="975053">
                <a:tc>
                  <a:txBody>
                    <a:bodyPr/>
                    <a:lstStyle/>
                    <a:p>
                      <a:pPr algn="ctr">
                        <a:lnSpc>
                          <a:spcPct val="150000"/>
                        </a:lnSpc>
                        <a:spcAft>
                          <a:spcPts val="1000"/>
                        </a:spcAft>
                      </a:pPr>
                      <a:r>
                        <a:rPr lang="es-ES" sz="1100">
                          <a:effectLst/>
                          <a:latin typeface="Arial" panose="020B0604020202020204" pitchFamily="34" charset="0"/>
                          <a:cs typeface="Arial" panose="020B0604020202020204" pitchFamily="34" charset="0"/>
                        </a:rPr>
                        <a:t>Debilidades</a:t>
                      </a:r>
                      <a:endParaRPr lang="es-EC" sz="16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50000"/>
                        </a:lnSpc>
                        <a:spcAft>
                          <a:spcPts val="1000"/>
                        </a:spcAft>
                      </a:pPr>
                      <a:r>
                        <a:rPr lang="es-ES" sz="1100" b="1" dirty="0">
                          <a:solidFill>
                            <a:srgbClr val="FF0000"/>
                          </a:solidFill>
                          <a:effectLst/>
                          <a:latin typeface="Arial" panose="020B0604020202020204" pitchFamily="34" charset="0"/>
                          <a:cs typeface="Arial" panose="020B0604020202020204" pitchFamily="34" charset="0"/>
                        </a:rPr>
                        <a:t>DO Estrategia para minimizar debilidades y maximizar oportunidades</a:t>
                      </a:r>
                      <a:endParaRPr lang="es-EC" sz="1600" b="1" dirty="0">
                        <a:solidFill>
                          <a:srgbClr val="FF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50000"/>
                        </a:lnSpc>
                        <a:spcAft>
                          <a:spcPts val="1000"/>
                        </a:spcAft>
                      </a:pPr>
                      <a:r>
                        <a:rPr lang="es-ES" sz="1100" dirty="0">
                          <a:effectLst/>
                          <a:latin typeface="Arial" panose="020B0604020202020204" pitchFamily="34" charset="0"/>
                          <a:cs typeface="Arial" panose="020B0604020202020204" pitchFamily="34" charset="0"/>
                        </a:rPr>
                        <a:t>DA Estrategia para minimizar debilidades y amenazas</a:t>
                      </a:r>
                      <a:endParaRPr lang="es-EC" sz="1600" dirty="0">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
        <p:nvSpPr>
          <p:cNvPr id="10" name="9 Rectángulo"/>
          <p:cNvSpPr/>
          <p:nvPr/>
        </p:nvSpPr>
        <p:spPr>
          <a:xfrm>
            <a:off x="617043" y="491877"/>
            <a:ext cx="8340745"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5400" b="1" dirty="0" smtClean="0">
                <a:ln/>
                <a:solidFill>
                  <a:schemeClr val="accent3"/>
                </a:solidFill>
                <a:latin typeface="Arial" panose="020B0604020202020204" pitchFamily="34" charset="0"/>
                <a:cs typeface="Arial" panose="020B0604020202020204" pitchFamily="34" charset="0"/>
              </a:rPr>
              <a:t>ANALISIS SITUACIONAL</a:t>
            </a:r>
            <a:endParaRPr lang="es-ES" sz="5400" b="1" dirty="0">
              <a:ln/>
              <a:solidFill>
                <a:schemeClr val="accent3"/>
              </a:solidFill>
              <a:latin typeface="Arial" panose="020B0604020202020204" pitchFamily="34" charset="0"/>
              <a:cs typeface="Arial" panose="020B0604020202020204" pitchFamily="34" charset="0"/>
            </a:endParaRPr>
          </a:p>
        </p:txBody>
      </p:sp>
      <p:pic>
        <p:nvPicPr>
          <p:cNvPr id="11" name="10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9681" y="2492896"/>
            <a:ext cx="1934319" cy="1594046"/>
          </a:xfrm>
          <a:prstGeom prst="ellipse">
            <a:avLst/>
          </a:prstGeom>
          <a:ln>
            <a:noFill/>
          </a:ln>
          <a:effectLst>
            <a:softEdge rad="112500"/>
          </a:effectLst>
        </p:spPr>
      </p:pic>
      <p:sp>
        <p:nvSpPr>
          <p:cNvPr id="12" name="11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3" name="12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
        <p:nvSpPr>
          <p:cNvPr id="2" name="1 Flecha a la derecha con bandas"/>
          <p:cNvSpPr/>
          <p:nvPr/>
        </p:nvSpPr>
        <p:spPr>
          <a:xfrm>
            <a:off x="4932040" y="3690898"/>
            <a:ext cx="864096" cy="792088"/>
          </a:xfrm>
          <a:prstGeom prst="strip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6" name="5 Rectángulo"/>
          <p:cNvSpPr/>
          <p:nvPr/>
        </p:nvSpPr>
        <p:spPr>
          <a:xfrm rot="16539163">
            <a:off x="4097110" y="3408063"/>
            <a:ext cx="4401398" cy="923330"/>
          </a:xfrm>
          <a:prstGeom prst="rect">
            <a:avLst/>
          </a:prstGeom>
          <a:noFill/>
        </p:spPr>
        <p:txBody>
          <a:bodyPr wrap="none" lIns="91440" tIns="45720" rIns="91440" bIns="45720">
            <a:spAutoFit/>
          </a:bodyPr>
          <a:lstStyle/>
          <a:p>
            <a:pPr algn="ctr"/>
            <a:r>
              <a:rPr lang="es-E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ESTRATEGIAS</a:t>
            </a:r>
            <a:endParaRPr lang="es-E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38691559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0" y="-10116"/>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14945"/>
            <a:ext cx="6860620" cy="4824536"/>
          </a:xfrm>
          <a:prstGeom prst="roundRect">
            <a:avLst/>
          </a:prstGeom>
          <a:solidFill>
            <a:schemeClr val="accent3">
              <a:lumMod val="75000"/>
            </a:schemeClr>
          </a:solidFill>
          <a:effectLst>
            <a:glow rad="101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p:txBody>
      </p:sp>
      <p:graphicFrame>
        <p:nvGraphicFramePr>
          <p:cNvPr id="2" name="1 Tabla"/>
          <p:cNvGraphicFramePr>
            <a:graphicFrameLocks noGrp="1"/>
          </p:cNvGraphicFramePr>
          <p:nvPr>
            <p:extLst>
              <p:ext uri="{D42A27DB-BD31-4B8C-83A1-F6EECF244321}">
                <p14:modId xmlns:p14="http://schemas.microsoft.com/office/powerpoint/2010/main" val="962850745"/>
              </p:ext>
            </p:extLst>
          </p:nvPr>
        </p:nvGraphicFramePr>
        <p:xfrm>
          <a:off x="683568" y="1700808"/>
          <a:ext cx="4495635" cy="4176464"/>
        </p:xfrm>
        <a:graphic>
          <a:graphicData uri="http://schemas.openxmlformats.org/drawingml/2006/table">
            <a:tbl>
              <a:tblPr firstRow="1" firstCol="1" bandRow="1">
                <a:tableStyleId>{306799F8-075E-4A3A-A7F6-7FBC6576F1A4}</a:tableStyleId>
              </a:tblPr>
              <a:tblGrid>
                <a:gridCol w="2209867"/>
                <a:gridCol w="2285768"/>
              </a:tblGrid>
              <a:tr h="1193275">
                <a:tc>
                  <a:txBody>
                    <a:bodyPr/>
                    <a:lstStyle/>
                    <a:p>
                      <a:pPr>
                        <a:lnSpc>
                          <a:spcPct val="115000"/>
                        </a:lnSpc>
                        <a:spcAft>
                          <a:spcPts val="0"/>
                        </a:spcAft>
                      </a:pPr>
                      <a:r>
                        <a:rPr lang="es-EC" sz="1050" b="0" dirty="0">
                          <a:solidFill>
                            <a:schemeClr val="tx1"/>
                          </a:solidFill>
                          <a:effectLst/>
                          <a:latin typeface="Arial" panose="020B0604020202020204" pitchFamily="34" charset="0"/>
                          <a:cs typeface="Arial" panose="020B0604020202020204" pitchFamily="34" charset="0"/>
                        </a:rPr>
                        <a:t>D7-011 Disminuir el porcentaje de decrecimiento de competencias en gestión de proyectos adoptando los nuevos modelos de </a:t>
                      </a:r>
                      <a:r>
                        <a:rPr lang="es-EC" sz="1050" b="0" dirty="0" smtClean="0">
                          <a:solidFill>
                            <a:schemeClr val="tx1"/>
                          </a:solidFill>
                          <a:effectLst/>
                          <a:latin typeface="Arial" panose="020B0604020202020204" pitchFamily="34" charset="0"/>
                          <a:cs typeface="Arial" panose="020B0604020202020204" pitchFamily="34" charset="0"/>
                        </a:rPr>
                        <a:t>capacitación.</a:t>
                      </a:r>
                      <a:endParaRPr lang="es-EC" sz="1400" b="0" dirty="0">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nSpc>
                          <a:spcPct val="115000"/>
                        </a:lnSpc>
                        <a:spcAft>
                          <a:spcPts val="0"/>
                        </a:spcAft>
                      </a:pPr>
                      <a:r>
                        <a:rPr lang="es-EC" sz="1050" b="0" dirty="0">
                          <a:solidFill>
                            <a:schemeClr val="tx1"/>
                          </a:solidFill>
                          <a:effectLst/>
                          <a:latin typeface="Arial" panose="020B0604020202020204" pitchFamily="34" charset="0"/>
                          <a:cs typeface="Arial" panose="020B0604020202020204" pitchFamily="34" charset="0"/>
                        </a:rPr>
                        <a:t>Implementar la escuela corporativa de proyectos  a fin de desarrollar en todos los  colaboradores de la CNT EP que intervienen en los proyectos, las competencias necesarias para gestionar  los mismos.</a:t>
                      </a:r>
                      <a:endParaRPr lang="es-EC" sz="1400" b="0" dirty="0">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r>
              <a:tr h="1591034">
                <a:tc>
                  <a:txBody>
                    <a:bodyPr/>
                    <a:lstStyle/>
                    <a:p>
                      <a:pPr>
                        <a:lnSpc>
                          <a:spcPct val="115000"/>
                        </a:lnSpc>
                        <a:spcAft>
                          <a:spcPts val="0"/>
                        </a:spcAft>
                      </a:pPr>
                      <a:r>
                        <a:rPr lang="es-EC" sz="1050" b="0" dirty="0">
                          <a:solidFill>
                            <a:schemeClr val="tx1"/>
                          </a:solidFill>
                          <a:effectLst/>
                          <a:latin typeface="Arial" panose="020B0604020202020204" pitchFamily="34" charset="0"/>
                          <a:cs typeface="Arial" panose="020B0604020202020204" pitchFamily="34" charset="0"/>
                        </a:rPr>
                        <a:t> </a:t>
                      </a:r>
                      <a:endParaRPr lang="es-EC" sz="1400" b="0" dirty="0">
                        <a:solidFill>
                          <a:schemeClr val="tx1"/>
                        </a:solidFill>
                        <a:effectLst/>
                        <a:latin typeface="Arial" panose="020B0604020202020204" pitchFamily="34" charset="0"/>
                        <a:cs typeface="Arial" panose="020B0604020202020204" pitchFamily="34" charset="0"/>
                      </a:endParaRPr>
                    </a:p>
                    <a:p>
                      <a:pPr>
                        <a:lnSpc>
                          <a:spcPct val="115000"/>
                        </a:lnSpc>
                        <a:spcAft>
                          <a:spcPts val="0"/>
                        </a:spcAft>
                      </a:pPr>
                      <a:r>
                        <a:rPr lang="es-EC" sz="1050" b="0" dirty="0">
                          <a:solidFill>
                            <a:schemeClr val="tx1"/>
                          </a:solidFill>
                          <a:effectLst/>
                          <a:latin typeface="Arial" panose="020B0604020202020204" pitchFamily="34" charset="0"/>
                          <a:cs typeface="Arial" panose="020B0604020202020204" pitchFamily="34" charset="0"/>
                        </a:rPr>
                        <a:t>D8-O11 </a:t>
                      </a:r>
                      <a:r>
                        <a:rPr lang="es-ES" sz="1050" b="0" dirty="0">
                          <a:solidFill>
                            <a:schemeClr val="tx1"/>
                          </a:solidFill>
                          <a:effectLst/>
                          <a:latin typeface="Arial" panose="020B0604020202020204" pitchFamily="34" charset="0"/>
                          <a:cs typeface="Arial" panose="020B0604020202020204" pitchFamily="34" charset="0"/>
                        </a:rPr>
                        <a:t>Adoptar nuevos modelos de capacitación para cambiar el actual esquema de capacitación basado en necesidades puntuales y de momento a  un modelo basado en necesidades presentes y futuras de la </a:t>
                      </a:r>
                      <a:r>
                        <a:rPr lang="es-ES" sz="1050" b="0" dirty="0" smtClean="0">
                          <a:solidFill>
                            <a:schemeClr val="tx1"/>
                          </a:solidFill>
                          <a:effectLst/>
                          <a:latin typeface="Arial" panose="020B0604020202020204" pitchFamily="34" charset="0"/>
                          <a:cs typeface="Arial" panose="020B0604020202020204" pitchFamily="34" charset="0"/>
                        </a:rPr>
                        <a:t>empresa.</a:t>
                      </a:r>
                      <a:endParaRPr lang="es-EC" sz="1400" b="0" dirty="0">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nSpc>
                          <a:spcPct val="115000"/>
                        </a:lnSpc>
                        <a:spcAft>
                          <a:spcPts val="0"/>
                        </a:spcAft>
                      </a:pPr>
                      <a:r>
                        <a:rPr lang="es-EC" sz="1050" b="0">
                          <a:solidFill>
                            <a:schemeClr val="tx1"/>
                          </a:solidFill>
                          <a:effectLst/>
                          <a:latin typeface="Arial" panose="020B0604020202020204" pitchFamily="34" charset="0"/>
                          <a:cs typeface="Arial" panose="020B0604020202020204" pitchFamily="34" charset="0"/>
                        </a:rPr>
                        <a:t>Implementar una escuela corporativa de proyectos con mallas y contenidos curriculares basados en las competencias de los colaboradores que intervienen en todo el ciclo de vida del proyecto.  </a:t>
                      </a:r>
                      <a:endParaRPr lang="es-EC" sz="1400" b="0">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r>
              <a:tr h="1392155">
                <a:tc>
                  <a:txBody>
                    <a:bodyPr/>
                    <a:lstStyle/>
                    <a:p>
                      <a:pPr>
                        <a:lnSpc>
                          <a:spcPct val="115000"/>
                        </a:lnSpc>
                        <a:spcAft>
                          <a:spcPts val="0"/>
                        </a:spcAft>
                      </a:pPr>
                      <a:r>
                        <a:rPr lang="es-EC" sz="1050" b="0" dirty="0">
                          <a:solidFill>
                            <a:schemeClr val="tx1"/>
                          </a:solidFill>
                          <a:effectLst/>
                          <a:latin typeface="Arial" panose="020B0604020202020204" pitchFamily="34" charset="0"/>
                          <a:cs typeface="Arial" panose="020B0604020202020204" pitchFamily="34" charset="0"/>
                        </a:rPr>
                        <a:t>D9-O11 </a:t>
                      </a:r>
                      <a:r>
                        <a:rPr lang="es-ES" sz="1050" b="0" dirty="0">
                          <a:solidFill>
                            <a:schemeClr val="tx1"/>
                          </a:solidFill>
                          <a:effectLst/>
                          <a:latin typeface="Arial" panose="020B0604020202020204" pitchFamily="34" charset="0"/>
                          <a:cs typeface="Arial" panose="020B0604020202020204" pitchFamily="34" charset="0"/>
                        </a:rPr>
                        <a:t>Adoptar nuevos modelos de capacitación </a:t>
                      </a:r>
                      <a:r>
                        <a:rPr lang="es-ES" sz="1050" b="0" dirty="0" smtClean="0">
                          <a:solidFill>
                            <a:schemeClr val="tx1"/>
                          </a:solidFill>
                          <a:effectLst/>
                          <a:latin typeface="Arial" panose="020B0604020202020204" pitchFamily="34" charset="0"/>
                          <a:cs typeface="Arial" panose="020B0604020202020204" pitchFamily="34" charset="0"/>
                        </a:rPr>
                        <a:t>, que </a:t>
                      </a:r>
                      <a:r>
                        <a:rPr lang="es-ES" sz="1050" b="0" dirty="0">
                          <a:solidFill>
                            <a:schemeClr val="tx1"/>
                          </a:solidFill>
                          <a:effectLst/>
                          <a:latin typeface="Arial" panose="020B0604020202020204" pitchFamily="34" charset="0"/>
                          <a:cs typeface="Arial" panose="020B0604020202020204" pitchFamily="34" charset="0"/>
                        </a:rPr>
                        <a:t>por su naturaleza  proveen servicios de capacitación continuas e integrales apegadas  a los objetivos empresariales</a:t>
                      </a:r>
                      <a:endParaRPr lang="es-EC" sz="1400" b="0" dirty="0">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nSpc>
                          <a:spcPct val="115000"/>
                        </a:lnSpc>
                        <a:spcAft>
                          <a:spcPts val="0"/>
                        </a:spcAft>
                      </a:pPr>
                      <a:r>
                        <a:rPr lang="es-EC" sz="1050" b="0" dirty="0">
                          <a:solidFill>
                            <a:schemeClr val="tx1"/>
                          </a:solidFill>
                          <a:effectLst/>
                          <a:latin typeface="Arial" panose="020B0604020202020204" pitchFamily="34" charset="0"/>
                          <a:cs typeface="Arial" panose="020B0604020202020204" pitchFamily="34" charset="0"/>
                        </a:rPr>
                        <a:t>La escuela corporativa de proyectos, al igual que el resto de escuelas corporativas de la CNT EP, deben  desarrollar en un sistema de formación continuo a fin de que se mantengan en el tiempo-.</a:t>
                      </a:r>
                      <a:endParaRPr lang="es-EC" sz="1400" b="0" dirty="0">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tc>
              </a:tr>
            </a:tbl>
          </a:graphicData>
        </a:graphic>
      </p:graphicFrame>
      <p:sp>
        <p:nvSpPr>
          <p:cNvPr id="7" name="6 Flecha a la derecha con bandas"/>
          <p:cNvSpPr/>
          <p:nvPr/>
        </p:nvSpPr>
        <p:spPr>
          <a:xfrm>
            <a:off x="5220072" y="3467173"/>
            <a:ext cx="648072" cy="720080"/>
          </a:xfrm>
          <a:prstGeom prst="striped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sp>
        <p:nvSpPr>
          <p:cNvPr id="9" name="8 Rectángulo"/>
          <p:cNvSpPr/>
          <p:nvPr/>
        </p:nvSpPr>
        <p:spPr>
          <a:xfrm>
            <a:off x="6012160" y="2862228"/>
            <a:ext cx="1197521" cy="2150948"/>
          </a:xfrm>
          <a:prstGeom prst="rect">
            <a:avLst/>
          </a:prstGeom>
          <a:effectLst>
            <a:outerShdw blurRad="40000" dist="23000" dir="5400000" rotWithShape="0">
              <a:srgbClr val="000000">
                <a:alpha val="35000"/>
              </a:srgbClr>
            </a:outerShdw>
            <a:reflection blurRad="6350" stA="52000" endA="300" endPos="35000" dir="5400000" sy="-100000" algn="bl" rotWithShape="0"/>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1400" dirty="0" smtClean="0">
                <a:latin typeface="Arial" panose="020B0604020202020204" pitchFamily="34" charset="0"/>
                <a:cs typeface="Arial" panose="020B0604020202020204" pitchFamily="34" charset="0"/>
              </a:rPr>
              <a:t>Implementación de la escuela corporativa de proyectos</a:t>
            </a:r>
            <a:endParaRPr lang="es-EC" sz="1400" dirty="0">
              <a:latin typeface="Arial" panose="020B0604020202020204" pitchFamily="34" charset="0"/>
              <a:cs typeface="Arial" panose="020B0604020202020204" pitchFamily="34" charset="0"/>
            </a:endParaRPr>
          </a:p>
        </p:txBody>
      </p:sp>
      <p:sp>
        <p:nvSpPr>
          <p:cNvPr id="12" name="11 Rectángulo"/>
          <p:cNvSpPr/>
          <p:nvPr/>
        </p:nvSpPr>
        <p:spPr>
          <a:xfrm>
            <a:off x="617043" y="491877"/>
            <a:ext cx="8340745"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5400" b="1" dirty="0" smtClean="0">
                <a:ln/>
                <a:solidFill>
                  <a:schemeClr val="accent3"/>
                </a:solidFill>
                <a:latin typeface="Arial" panose="020B0604020202020204" pitchFamily="34" charset="0"/>
                <a:cs typeface="Arial" panose="020B0604020202020204" pitchFamily="34" charset="0"/>
              </a:rPr>
              <a:t>ANALISIS SITUACIONAL</a:t>
            </a:r>
            <a:endParaRPr lang="es-ES" sz="5400" b="1" dirty="0">
              <a:ln/>
              <a:solidFill>
                <a:schemeClr val="accent3"/>
              </a:solidFill>
              <a:latin typeface="Arial" panose="020B0604020202020204" pitchFamily="34" charset="0"/>
              <a:cs typeface="Arial" panose="020B0604020202020204" pitchFamily="34" charset="0"/>
            </a:endParaRPr>
          </a:p>
        </p:txBody>
      </p:sp>
      <p:pic>
        <p:nvPicPr>
          <p:cNvPr id="13" name="1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9681" y="2492896"/>
            <a:ext cx="1934319" cy="1594046"/>
          </a:xfrm>
          <a:prstGeom prst="ellipse">
            <a:avLst/>
          </a:prstGeom>
          <a:ln>
            <a:noFill/>
          </a:ln>
          <a:effectLst>
            <a:softEdge rad="112500"/>
          </a:effectLst>
        </p:spPr>
      </p:pic>
      <p:sp>
        <p:nvSpPr>
          <p:cNvPr id="14" name="13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5" name="14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Tree>
    <p:extLst>
      <p:ext uri="{BB962C8B-B14F-4D97-AF65-F5344CB8AC3E}">
        <p14:creationId xmlns:p14="http://schemas.microsoft.com/office/powerpoint/2010/main" val="1581944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0" y="-10116"/>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12776"/>
            <a:ext cx="6761997" cy="4824536"/>
          </a:xfrm>
          <a:prstGeom prst="roundRect">
            <a:avLst/>
          </a:prstGeom>
          <a:effectLst>
            <a:glow rad="139700">
              <a:schemeClr val="accent4">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S" sz="1600" b="1" dirty="0" smtClean="0">
              <a:solidFill>
                <a:schemeClr val="dk1"/>
              </a:solidFill>
              <a:latin typeface="Arial" panose="020B0604020202020204" pitchFamily="34" charset="0"/>
              <a:cs typeface="Arial" panose="020B0604020202020204" pitchFamily="34" charset="0"/>
            </a:endParaRPr>
          </a:p>
          <a:p>
            <a:pPr algn="ctr"/>
            <a:endParaRPr lang="es-ES" sz="1600" b="1" dirty="0">
              <a:solidFill>
                <a:schemeClr val="dk1"/>
              </a:solidFill>
              <a:latin typeface="Arial" panose="020B0604020202020204" pitchFamily="34" charset="0"/>
              <a:cs typeface="Arial" panose="020B0604020202020204" pitchFamily="34" charset="0"/>
            </a:endParaRPr>
          </a:p>
          <a:p>
            <a:pPr algn="ctr"/>
            <a:endParaRPr lang="es-ES" sz="1600" b="1" dirty="0" smtClean="0">
              <a:solidFill>
                <a:schemeClr val="dk1"/>
              </a:solidFill>
              <a:latin typeface="Arial" panose="020B0604020202020204" pitchFamily="34" charset="0"/>
              <a:cs typeface="Arial" panose="020B0604020202020204" pitchFamily="34" charset="0"/>
            </a:endParaRPr>
          </a:p>
          <a:p>
            <a:pPr algn="ctr"/>
            <a:endParaRPr lang="es-ES" sz="1600" b="1" dirty="0">
              <a:solidFill>
                <a:schemeClr val="dk1"/>
              </a:solidFill>
              <a:latin typeface="Arial" panose="020B0604020202020204" pitchFamily="34" charset="0"/>
              <a:cs typeface="Arial" panose="020B0604020202020204" pitchFamily="34" charset="0"/>
            </a:endParaRPr>
          </a:p>
          <a:p>
            <a:pPr algn="ctr"/>
            <a:endParaRPr lang="es-ES" sz="1600" b="1" dirty="0" smtClean="0">
              <a:solidFill>
                <a:schemeClr val="dk1"/>
              </a:solidFill>
              <a:latin typeface="Arial" panose="020B0604020202020204" pitchFamily="34" charset="0"/>
              <a:cs typeface="Arial" panose="020B0604020202020204" pitchFamily="34" charset="0"/>
            </a:endParaRPr>
          </a:p>
          <a:p>
            <a:pPr algn="ctr"/>
            <a:endParaRPr lang="es-ES" sz="1600" b="1" dirty="0" smtClean="0">
              <a:solidFill>
                <a:schemeClr val="bg1"/>
              </a:solidFill>
              <a:latin typeface="Arial" panose="020B0604020202020204" pitchFamily="34" charset="0"/>
              <a:cs typeface="Arial" panose="020B0604020202020204" pitchFamily="34" charset="0"/>
            </a:endParaRPr>
          </a:p>
          <a:p>
            <a:pPr algn="ctr"/>
            <a:r>
              <a:rPr lang="es-ES" sz="1600" b="1" dirty="0" smtClean="0">
                <a:solidFill>
                  <a:schemeClr val="bg1"/>
                </a:solidFill>
                <a:latin typeface="Arial" panose="020B0604020202020204" pitchFamily="34" charset="0"/>
                <a:cs typeface="Arial" panose="020B0604020202020204" pitchFamily="34" charset="0"/>
              </a:rPr>
              <a:t>TAMAÑO DEL PROYECTO</a:t>
            </a:r>
          </a:p>
          <a:p>
            <a:pPr algn="ctr"/>
            <a:endParaRPr lang="es-ES" sz="1600" b="1"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600" dirty="0">
                <a:solidFill>
                  <a:schemeClr val="bg1"/>
                </a:solidFill>
                <a:latin typeface="Arial" panose="020B0604020202020204" pitchFamily="34" charset="0"/>
                <a:cs typeface="Arial" panose="020B0604020202020204" pitchFamily="34" charset="0"/>
              </a:rPr>
              <a:t>Número de usuarios: 5686 </a:t>
            </a:r>
            <a:r>
              <a:rPr lang="es-ES" sz="1600" dirty="0" smtClean="0">
                <a:solidFill>
                  <a:schemeClr val="bg1"/>
                </a:solidFill>
                <a:latin typeface="Arial" panose="020B0604020202020204" pitchFamily="34" charset="0"/>
                <a:cs typeface="Arial" panose="020B0604020202020204" pitchFamily="34" charset="0"/>
              </a:rPr>
              <a:t>empleados (</a:t>
            </a:r>
            <a:r>
              <a:rPr lang="es-EC" sz="1600" dirty="0" smtClean="0"/>
              <a:t> total 7463, 113 relacionados directamente, 5573  potenciales participantes) </a:t>
            </a:r>
            <a:r>
              <a:rPr lang="es-ES" sz="1600" dirty="0" smtClean="0">
                <a:solidFill>
                  <a:schemeClr val="bg1"/>
                </a:solidFill>
                <a:latin typeface="Arial" panose="020B0604020202020204" pitchFamily="34" charset="0"/>
                <a:cs typeface="Arial" panose="020B0604020202020204" pitchFamily="34" charset="0"/>
              </a:rPr>
              <a:t> </a:t>
            </a:r>
            <a:endParaRPr lang="es-ES"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600" dirty="0">
                <a:solidFill>
                  <a:schemeClr val="bg1"/>
                </a:solidFill>
                <a:latin typeface="Arial" panose="020B0604020202020204" pitchFamily="34" charset="0"/>
                <a:cs typeface="Arial" panose="020B0604020202020204" pitchFamily="34" charset="0"/>
              </a:rPr>
              <a:t>Disponibilidad de tiempo:  25 horas semanales de capacitación.</a:t>
            </a:r>
          </a:p>
          <a:p>
            <a:pPr marL="285750" indent="-285750">
              <a:buFont typeface="Arial" panose="020B0604020202020204" pitchFamily="34" charset="0"/>
              <a:buChar char="•"/>
            </a:pPr>
            <a:r>
              <a:rPr lang="es-ES" sz="1600" dirty="0">
                <a:solidFill>
                  <a:schemeClr val="bg1"/>
                </a:solidFill>
                <a:latin typeface="Arial" panose="020B0604020202020204" pitchFamily="34" charset="0"/>
                <a:cs typeface="Arial" panose="020B0604020202020204" pitchFamily="34" charset="0"/>
              </a:rPr>
              <a:t>Disponibilidad de mano de obra: Instructores internos y externos</a:t>
            </a:r>
          </a:p>
          <a:p>
            <a:pPr marL="285750" indent="-285750">
              <a:buFont typeface="Arial" panose="020B0604020202020204" pitchFamily="34" charset="0"/>
              <a:buChar char="•"/>
            </a:pPr>
            <a:r>
              <a:rPr lang="es-ES" sz="1600" dirty="0">
                <a:solidFill>
                  <a:schemeClr val="bg1"/>
                </a:solidFill>
                <a:latin typeface="Arial" panose="020B0604020202020204" pitchFamily="34" charset="0"/>
                <a:cs typeface="Arial" panose="020B0604020202020204" pitchFamily="34" charset="0"/>
              </a:rPr>
              <a:t>Disponibilidad de recursos financieros.</a:t>
            </a:r>
          </a:p>
          <a:p>
            <a:pPr marL="285750" indent="-285750">
              <a:buFont typeface="Arial" panose="020B0604020202020204" pitchFamily="34" charset="0"/>
              <a:buChar char="•"/>
            </a:pPr>
            <a:r>
              <a:rPr lang="es-ES" sz="1600" dirty="0">
                <a:solidFill>
                  <a:schemeClr val="bg1"/>
                </a:solidFill>
                <a:latin typeface="Arial" panose="020B0604020202020204" pitchFamily="34" charset="0"/>
                <a:cs typeface="Arial" panose="020B0604020202020204" pitchFamily="34" charset="0"/>
              </a:rPr>
              <a:t>Disponibilidad de infraestructura física y tecnológica</a:t>
            </a:r>
            <a:r>
              <a:rPr lang="es-ES" sz="1600" dirty="0" smtClean="0">
                <a:solidFill>
                  <a:schemeClr val="bg1"/>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s-ES"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ES" sz="1600" dirty="0" smtClean="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ES" sz="1600" dirty="0">
              <a:solidFill>
                <a:schemeClr val="bg1"/>
              </a:solidFill>
              <a:latin typeface="Arial" panose="020B0604020202020204" pitchFamily="34" charset="0"/>
              <a:cs typeface="Arial" panose="020B0604020202020204" pitchFamily="34" charset="0"/>
            </a:endParaRPr>
          </a:p>
          <a:p>
            <a:pPr algn="ctr"/>
            <a:endParaRPr lang="es-ES" sz="1600" dirty="0">
              <a:solidFill>
                <a:schemeClr val="dk1"/>
              </a:solidFill>
              <a:latin typeface="Arial" panose="020B0604020202020204" pitchFamily="34" charset="0"/>
              <a:cs typeface="Arial" panose="020B0604020202020204" pitchFamily="34" charset="0"/>
            </a:endParaRPr>
          </a:p>
          <a:p>
            <a:pPr algn="ctr"/>
            <a:endParaRPr lang="es-ES" sz="1600" b="1" dirty="0">
              <a:solidFill>
                <a:schemeClr val="dk1"/>
              </a:solidFill>
              <a:latin typeface="Arial" panose="020B0604020202020204" pitchFamily="34" charset="0"/>
              <a:cs typeface="Arial" panose="020B0604020202020204" pitchFamily="34" charset="0"/>
            </a:endParaRPr>
          </a:p>
          <a:p>
            <a:pPr algn="ctr"/>
            <a:endParaRPr lang="es-ES" sz="1600" b="1" dirty="0">
              <a:solidFill>
                <a:schemeClr val="dk1"/>
              </a:solidFill>
              <a:latin typeface="Arial" panose="020B0604020202020204" pitchFamily="34" charset="0"/>
              <a:cs typeface="Arial" panose="020B0604020202020204" pitchFamily="34" charset="0"/>
            </a:endParaRPr>
          </a:p>
          <a:p>
            <a:pPr algn="ctr"/>
            <a:endParaRPr lang="es-ES" sz="1600" b="1" dirty="0">
              <a:solidFill>
                <a:schemeClr val="dk1"/>
              </a:solidFill>
              <a:latin typeface="Arial" panose="020B0604020202020204" pitchFamily="34" charset="0"/>
              <a:cs typeface="Arial" panose="020B0604020202020204" pitchFamily="34" charset="0"/>
            </a:endParaRPr>
          </a:p>
          <a:p>
            <a:pPr algn="ctr"/>
            <a:endParaRPr lang="es-ES" sz="1600" b="1" dirty="0">
              <a:solidFill>
                <a:schemeClr val="dk1"/>
              </a:solidFill>
              <a:latin typeface="Arial" panose="020B0604020202020204" pitchFamily="34" charset="0"/>
              <a:cs typeface="Arial" panose="020B0604020202020204" pitchFamily="34" charset="0"/>
            </a:endParaRPr>
          </a:p>
          <a:p>
            <a:pPr algn="ctr"/>
            <a:endParaRPr lang="es-ES" sz="1600" b="1" dirty="0">
              <a:solidFill>
                <a:schemeClr val="dk1"/>
              </a:solidFill>
              <a:latin typeface="Arial" panose="020B0604020202020204" pitchFamily="34" charset="0"/>
              <a:cs typeface="Arial" panose="020B0604020202020204" pitchFamily="34" charset="0"/>
            </a:endParaRPr>
          </a:p>
          <a:p>
            <a:pPr algn="ctr"/>
            <a:endParaRPr lang="es-ES" sz="1600" b="1" dirty="0">
              <a:solidFill>
                <a:schemeClr val="dk1"/>
              </a:solidFill>
              <a:latin typeface="Arial" panose="020B0604020202020204" pitchFamily="34" charset="0"/>
              <a:cs typeface="Arial" panose="020B0604020202020204" pitchFamily="34" charset="0"/>
            </a:endParaRPr>
          </a:p>
          <a:p>
            <a:pPr algn="ctr"/>
            <a:endParaRPr lang="es-ES" sz="1600" b="1" dirty="0">
              <a:solidFill>
                <a:schemeClr val="dk1"/>
              </a:solidFill>
              <a:latin typeface="Arial" panose="020B0604020202020204" pitchFamily="34" charset="0"/>
              <a:cs typeface="Arial" panose="020B0604020202020204" pitchFamily="34" charset="0"/>
            </a:endParaRPr>
          </a:p>
          <a:p>
            <a:pPr algn="ctr"/>
            <a:endParaRPr lang="es-ES" sz="1600" b="1" dirty="0">
              <a:solidFill>
                <a:schemeClr val="dk1"/>
              </a:solidFill>
              <a:latin typeface="Arial" panose="020B0604020202020204" pitchFamily="34" charset="0"/>
              <a:cs typeface="Arial" panose="020B0604020202020204" pitchFamily="34" charset="0"/>
            </a:endParaRPr>
          </a:p>
          <a:p>
            <a:pPr algn="ctr"/>
            <a:endParaRPr lang="es-ES" sz="1600" b="1" dirty="0">
              <a:solidFill>
                <a:schemeClr val="dk1"/>
              </a:solidFill>
              <a:latin typeface="Arial" panose="020B0604020202020204" pitchFamily="34" charset="0"/>
              <a:cs typeface="Arial" panose="020B0604020202020204" pitchFamily="34" charset="0"/>
            </a:endParaRPr>
          </a:p>
          <a:p>
            <a:pPr algn="ctr"/>
            <a:endParaRPr lang="es-ES" sz="1600" b="1" dirty="0">
              <a:solidFill>
                <a:schemeClr val="dk1"/>
              </a:solidFill>
              <a:latin typeface="Arial" panose="020B0604020202020204" pitchFamily="34" charset="0"/>
              <a:cs typeface="Arial" panose="020B0604020202020204" pitchFamily="34" charset="0"/>
            </a:endParaRPr>
          </a:p>
          <a:p>
            <a:pPr algn="ctr"/>
            <a:endParaRPr lang="es-ES" sz="1600" b="1" dirty="0">
              <a:solidFill>
                <a:schemeClr val="dk1"/>
              </a:solidFill>
              <a:latin typeface="Arial" panose="020B0604020202020204" pitchFamily="34" charset="0"/>
              <a:cs typeface="Arial" panose="020B0604020202020204" pitchFamily="34" charset="0"/>
            </a:endParaRPr>
          </a:p>
          <a:p>
            <a:pPr algn="ctr"/>
            <a:endParaRPr lang="es-ES" sz="1600" b="1" dirty="0">
              <a:solidFill>
                <a:schemeClr val="dk1"/>
              </a:solidFill>
              <a:latin typeface="Arial" panose="020B0604020202020204" pitchFamily="34" charset="0"/>
              <a:cs typeface="Arial" panose="020B0604020202020204" pitchFamily="34" charset="0"/>
            </a:endParaRPr>
          </a:p>
          <a:p>
            <a:pPr algn="ctr"/>
            <a:endParaRPr lang="es-ES" sz="1600" b="1" dirty="0">
              <a:solidFill>
                <a:schemeClr val="dk1"/>
              </a:solidFill>
              <a:latin typeface="Arial" panose="020B0604020202020204" pitchFamily="34" charset="0"/>
              <a:cs typeface="Arial" panose="020B0604020202020204"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552667808"/>
              </p:ext>
            </p:extLst>
          </p:nvPr>
        </p:nvGraphicFramePr>
        <p:xfrm>
          <a:off x="674996" y="3446243"/>
          <a:ext cx="6307371" cy="2160270"/>
        </p:xfrm>
        <a:graphic>
          <a:graphicData uri="http://schemas.openxmlformats.org/drawingml/2006/table">
            <a:tbl>
              <a:tblPr firstRow="1" firstCol="1" bandRow="1">
                <a:tableStyleId>{5C22544A-7EE6-4342-B048-85BDC9FD1C3A}</a:tableStyleId>
              </a:tblPr>
              <a:tblGrid>
                <a:gridCol w="936104"/>
                <a:gridCol w="1267692"/>
                <a:gridCol w="748532"/>
                <a:gridCol w="1224136"/>
                <a:gridCol w="943860"/>
                <a:gridCol w="1187047"/>
              </a:tblGrid>
              <a:tr h="749440">
                <a:tc>
                  <a:txBody>
                    <a:bodyPr/>
                    <a:lstStyle/>
                    <a:p>
                      <a:pPr algn="ctr">
                        <a:lnSpc>
                          <a:spcPct val="150000"/>
                        </a:lnSpc>
                        <a:spcAft>
                          <a:spcPts val="0"/>
                        </a:spcAft>
                      </a:pPr>
                      <a:r>
                        <a:rPr lang="es-ES" sz="1050" dirty="0" smtClean="0">
                          <a:effectLst/>
                          <a:latin typeface="Arial" panose="020B0604020202020204" pitchFamily="34" charset="0"/>
                          <a:cs typeface="Arial" panose="020B0604020202020204" pitchFamily="34" charset="0"/>
                        </a:rPr>
                        <a:t>Usuarios </a:t>
                      </a:r>
                      <a:r>
                        <a:rPr lang="es-ES" sz="1050" dirty="0">
                          <a:effectLst/>
                          <a:latin typeface="Arial" panose="020B0604020202020204" pitchFamily="34" charset="0"/>
                          <a:cs typeface="Arial" panose="020B0604020202020204" pitchFamily="34" charset="0"/>
                        </a:rPr>
                        <a:t>potenciales</a:t>
                      </a:r>
                      <a:endParaRPr lang="es-EC" sz="105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50000"/>
                        </a:lnSpc>
                        <a:spcAft>
                          <a:spcPts val="0"/>
                        </a:spcAft>
                      </a:pPr>
                      <a:r>
                        <a:rPr lang="es-ES" sz="1050" dirty="0" smtClean="0">
                          <a:effectLst/>
                          <a:latin typeface="Arial" panose="020B0604020202020204" pitchFamily="34" charset="0"/>
                          <a:cs typeface="Arial" panose="020B0604020202020204" pitchFamily="34" charset="0"/>
                        </a:rPr>
                        <a:t>H.</a:t>
                      </a:r>
                      <a:r>
                        <a:rPr lang="es-ES" sz="1050" baseline="0" dirty="0" smtClean="0">
                          <a:effectLst/>
                          <a:latin typeface="Arial" panose="020B0604020202020204" pitchFamily="34" charset="0"/>
                          <a:cs typeface="Arial" panose="020B0604020202020204" pitchFamily="34" charset="0"/>
                        </a:rPr>
                        <a:t> </a:t>
                      </a:r>
                      <a:r>
                        <a:rPr lang="es-ES" sz="1050" dirty="0" smtClean="0">
                          <a:effectLst/>
                          <a:latin typeface="Arial" panose="020B0604020202020204" pitchFamily="34" charset="0"/>
                          <a:cs typeface="Arial" panose="020B0604020202020204" pitchFamily="34" charset="0"/>
                        </a:rPr>
                        <a:t>de capacitación</a:t>
                      </a:r>
                      <a:endParaRPr lang="es-EC" sz="105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50000"/>
                        </a:lnSpc>
                        <a:spcAft>
                          <a:spcPts val="0"/>
                        </a:spcAft>
                      </a:pPr>
                      <a:r>
                        <a:rPr lang="es-ES" sz="1050" dirty="0" smtClean="0">
                          <a:effectLst/>
                          <a:latin typeface="Arial" panose="020B0604020202020204" pitchFamily="34" charset="0"/>
                          <a:cs typeface="Arial" panose="020B0604020202020204" pitchFamily="34" charset="0"/>
                        </a:rPr>
                        <a:t>H.</a:t>
                      </a:r>
                      <a:r>
                        <a:rPr lang="es-ES" sz="1050" baseline="0" dirty="0" smtClean="0">
                          <a:effectLst/>
                          <a:latin typeface="Arial" panose="020B0604020202020204" pitchFamily="34" charset="0"/>
                          <a:cs typeface="Arial" panose="020B0604020202020204" pitchFamily="34" charset="0"/>
                        </a:rPr>
                        <a:t> </a:t>
                      </a:r>
                      <a:r>
                        <a:rPr lang="es-ES" sz="1050" dirty="0" smtClean="0">
                          <a:effectLst/>
                          <a:latin typeface="Arial" panose="020B0604020202020204" pitchFamily="34" charset="0"/>
                          <a:cs typeface="Arial" panose="020B0604020202020204" pitchFamily="34" charset="0"/>
                        </a:rPr>
                        <a:t> </a:t>
                      </a:r>
                      <a:r>
                        <a:rPr lang="es-ES" sz="1050" dirty="0">
                          <a:effectLst/>
                          <a:latin typeface="Arial" panose="020B0604020202020204" pitchFamily="34" charset="0"/>
                          <a:cs typeface="Arial" panose="020B0604020202020204" pitchFamily="34" charset="0"/>
                        </a:rPr>
                        <a:t>de capacitación semanal </a:t>
                      </a:r>
                      <a:endParaRPr lang="es-EC" sz="105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50000"/>
                        </a:lnSpc>
                        <a:spcAft>
                          <a:spcPts val="0"/>
                        </a:spcAft>
                      </a:pPr>
                      <a:r>
                        <a:rPr lang="es-ES" sz="1050" dirty="0" smtClean="0">
                          <a:effectLst/>
                          <a:latin typeface="Arial" panose="020B0604020202020204" pitchFamily="34" charset="0"/>
                          <a:cs typeface="Arial" panose="020B0604020202020204" pitchFamily="34" charset="0"/>
                        </a:rPr>
                        <a:t>Participantes </a:t>
                      </a:r>
                      <a:r>
                        <a:rPr lang="es-ES" sz="1050" dirty="0">
                          <a:effectLst/>
                          <a:latin typeface="Arial" panose="020B0604020202020204" pitchFamily="34" charset="0"/>
                          <a:cs typeface="Arial" panose="020B0604020202020204" pitchFamily="34" charset="0"/>
                        </a:rPr>
                        <a:t>por curso</a:t>
                      </a:r>
                      <a:endParaRPr lang="es-EC" sz="105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50000"/>
                        </a:lnSpc>
                        <a:spcAft>
                          <a:spcPts val="0"/>
                        </a:spcAft>
                      </a:pPr>
                      <a:r>
                        <a:rPr lang="es-ES" sz="1050" dirty="0">
                          <a:effectLst/>
                          <a:latin typeface="Arial" panose="020B0604020202020204" pitchFamily="34" charset="0"/>
                          <a:cs typeface="Arial" panose="020B0604020202020204" pitchFamily="34" charset="0"/>
                        </a:rPr>
                        <a:t>Semanas  de </a:t>
                      </a:r>
                      <a:r>
                        <a:rPr lang="es-ES" sz="1050" dirty="0" smtClean="0">
                          <a:effectLst/>
                          <a:latin typeface="Arial" panose="020B0604020202020204" pitchFamily="34" charset="0"/>
                          <a:cs typeface="Arial" panose="020B0604020202020204" pitchFamily="34" charset="0"/>
                        </a:rPr>
                        <a:t>capacitación</a:t>
                      </a:r>
                      <a:endParaRPr lang="es-EC" sz="105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50000"/>
                        </a:lnSpc>
                        <a:spcAft>
                          <a:spcPts val="0"/>
                        </a:spcAft>
                      </a:pPr>
                      <a:r>
                        <a:rPr lang="es-ES" sz="1050" dirty="0" smtClean="0">
                          <a:effectLst/>
                          <a:latin typeface="Arial" panose="020B0604020202020204" pitchFamily="34" charset="0"/>
                          <a:cs typeface="Arial" panose="020B0604020202020204" pitchFamily="34" charset="0"/>
                        </a:rPr>
                        <a:t>H.</a:t>
                      </a:r>
                      <a:r>
                        <a:rPr lang="es-ES" sz="1050" baseline="0" dirty="0" smtClean="0">
                          <a:effectLst/>
                          <a:latin typeface="Arial" panose="020B0604020202020204" pitchFamily="34" charset="0"/>
                          <a:cs typeface="Arial" panose="020B0604020202020204" pitchFamily="34" charset="0"/>
                        </a:rPr>
                        <a:t> </a:t>
                      </a:r>
                      <a:r>
                        <a:rPr lang="es-ES" sz="1050" dirty="0" smtClean="0">
                          <a:effectLst/>
                          <a:latin typeface="Arial" panose="020B0604020202020204" pitchFamily="34" charset="0"/>
                          <a:cs typeface="Arial" panose="020B0604020202020204" pitchFamily="34" charset="0"/>
                        </a:rPr>
                        <a:t>de </a:t>
                      </a:r>
                      <a:r>
                        <a:rPr lang="es-ES" sz="1050" dirty="0">
                          <a:effectLst/>
                          <a:latin typeface="Arial" panose="020B0604020202020204" pitchFamily="34" charset="0"/>
                          <a:cs typeface="Arial" panose="020B0604020202020204" pitchFamily="34" charset="0"/>
                        </a:rPr>
                        <a:t>capacitación </a:t>
                      </a:r>
                      <a:r>
                        <a:rPr lang="es-ES" sz="1050" dirty="0" smtClean="0">
                          <a:effectLst/>
                          <a:latin typeface="Arial" panose="020B0604020202020204" pitchFamily="34" charset="0"/>
                          <a:cs typeface="Arial" panose="020B0604020202020204" pitchFamily="34" charset="0"/>
                        </a:rPr>
                        <a:t>anual</a:t>
                      </a:r>
                      <a:endParaRPr lang="es-EC" sz="1050" dirty="0">
                        <a:effectLst/>
                        <a:latin typeface="Arial" panose="020B0604020202020204" pitchFamily="34" charset="0"/>
                        <a:ea typeface="Calibri"/>
                        <a:cs typeface="Arial" panose="020B0604020202020204" pitchFamily="34" charset="0"/>
                      </a:endParaRPr>
                    </a:p>
                  </a:txBody>
                  <a:tcPr marL="68580" marR="68580" marT="0" marB="0"/>
                </a:tc>
              </a:tr>
              <a:tr h="1040890">
                <a:tc>
                  <a:txBody>
                    <a:bodyPr/>
                    <a:lstStyle/>
                    <a:p>
                      <a:pPr algn="just">
                        <a:lnSpc>
                          <a:spcPct val="150000"/>
                        </a:lnSpc>
                        <a:spcAft>
                          <a:spcPts val="0"/>
                        </a:spcAft>
                      </a:pPr>
                      <a:r>
                        <a:rPr lang="es-ES" sz="1050">
                          <a:effectLst/>
                          <a:latin typeface="Arial" panose="020B0604020202020204" pitchFamily="34" charset="0"/>
                          <a:cs typeface="Arial" panose="020B0604020202020204" pitchFamily="34" charset="0"/>
                        </a:rPr>
                        <a:t>5686</a:t>
                      </a:r>
                      <a:endParaRPr lang="es-EC" sz="1050">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50000"/>
                        </a:lnSpc>
                        <a:spcAft>
                          <a:spcPts val="0"/>
                        </a:spcAft>
                      </a:pPr>
                      <a:r>
                        <a:rPr lang="es-ES" sz="1050" dirty="0">
                          <a:effectLst/>
                          <a:latin typeface="Arial" panose="020B0604020202020204" pitchFamily="34" charset="0"/>
                          <a:cs typeface="Arial" panose="020B0604020202020204" pitchFamily="34" charset="0"/>
                        </a:rPr>
                        <a:t>Total de Horas: 675</a:t>
                      </a:r>
                      <a:endParaRPr lang="es-EC" sz="1050" dirty="0">
                        <a:effectLst/>
                        <a:latin typeface="Arial" panose="020B0604020202020204" pitchFamily="34" charset="0"/>
                        <a:cs typeface="Arial" panose="020B0604020202020204" pitchFamily="34" charset="0"/>
                      </a:endParaRPr>
                    </a:p>
                    <a:p>
                      <a:pPr algn="just">
                        <a:lnSpc>
                          <a:spcPct val="150000"/>
                        </a:lnSpc>
                        <a:spcAft>
                          <a:spcPts val="0"/>
                        </a:spcAft>
                      </a:pPr>
                      <a:r>
                        <a:rPr lang="es-ES" sz="1050" dirty="0">
                          <a:effectLst/>
                          <a:latin typeface="Arial" panose="020B0604020202020204" pitchFamily="34" charset="0"/>
                          <a:cs typeface="Arial" panose="020B0604020202020204" pitchFamily="34" charset="0"/>
                        </a:rPr>
                        <a:t>Presenciales 641</a:t>
                      </a:r>
                      <a:endParaRPr lang="es-EC" sz="1050" dirty="0">
                        <a:effectLst/>
                        <a:latin typeface="Arial" panose="020B0604020202020204" pitchFamily="34" charset="0"/>
                        <a:cs typeface="Arial" panose="020B0604020202020204" pitchFamily="34" charset="0"/>
                      </a:endParaRPr>
                    </a:p>
                    <a:p>
                      <a:pPr algn="just">
                        <a:lnSpc>
                          <a:spcPct val="150000"/>
                        </a:lnSpc>
                        <a:spcAft>
                          <a:spcPts val="0"/>
                        </a:spcAft>
                      </a:pPr>
                      <a:r>
                        <a:rPr lang="es-ES" sz="1050" dirty="0">
                          <a:effectLst/>
                          <a:latin typeface="Arial" panose="020B0604020202020204" pitchFamily="34" charset="0"/>
                          <a:cs typeface="Arial" panose="020B0604020202020204" pitchFamily="34" charset="0"/>
                        </a:rPr>
                        <a:t>A distancia: 34</a:t>
                      </a:r>
                      <a:endParaRPr lang="es-EC" sz="105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50000"/>
                        </a:lnSpc>
                        <a:spcAft>
                          <a:spcPts val="0"/>
                        </a:spcAft>
                      </a:pPr>
                      <a:r>
                        <a:rPr lang="es-ES" sz="1050">
                          <a:effectLst/>
                          <a:latin typeface="Arial" panose="020B0604020202020204" pitchFamily="34" charset="0"/>
                          <a:cs typeface="Arial" panose="020B0604020202020204" pitchFamily="34" charset="0"/>
                        </a:rPr>
                        <a:t>25 horas</a:t>
                      </a:r>
                      <a:endParaRPr lang="es-EC" sz="1050">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50000"/>
                        </a:lnSpc>
                        <a:spcAft>
                          <a:spcPts val="0"/>
                        </a:spcAft>
                      </a:pPr>
                      <a:r>
                        <a:rPr lang="es-ES" sz="1050" dirty="0">
                          <a:effectLst/>
                          <a:latin typeface="Arial" panose="020B0604020202020204" pitchFamily="34" charset="0"/>
                          <a:cs typeface="Arial" panose="020B0604020202020204" pitchFamily="34" charset="0"/>
                        </a:rPr>
                        <a:t>15 por provincia (capacidad mínima de las salas de capacitación)</a:t>
                      </a:r>
                      <a:endParaRPr lang="es-EC" sz="105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50000"/>
                        </a:lnSpc>
                        <a:spcAft>
                          <a:spcPts val="0"/>
                        </a:spcAft>
                      </a:pPr>
                      <a:r>
                        <a:rPr lang="es-ES" sz="1050" dirty="0">
                          <a:effectLst/>
                          <a:latin typeface="Arial" panose="020B0604020202020204" pitchFamily="34" charset="0"/>
                          <a:cs typeface="Arial" panose="020B0604020202020204" pitchFamily="34" charset="0"/>
                        </a:rPr>
                        <a:t>641h/25h= 26 semanas</a:t>
                      </a:r>
                      <a:endParaRPr lang="es-EC" sz="105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50000"/>
                        </a:lnSpc>
                        <a:spcAft>
                          <a:spcPts val="0"/>
                        </a:spcAft>
                      </a:pPr>
                      <a:r>
                        <a:rPr lang="es-ES" sz="1050" dirty="0">
                          <a:effectLst/>
                          <a:latin typeface="Arial" panose="020B0604020202020204" pitchFamily="34" charset="0"/>
                          <a:cs typeface="Arial" panose="020B0604020202020204" pitchFamily="34" charset="0"/>
                        </a:rPr>
                        <a:t>675h x 4 promociones  =  2700 horas  para 1440 empleados</a:t>
                      </a:r>
                      <a:endParaRPr lang="es-EC" sz="1050" dirty="0">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
        <p:nvSpPr>
          <p:cNvPr id="10" name="9 Rectángulo"/>
          <p:cNvSpPr/>
          <p:nvPr/>
        </p:nvSpPr>
        <p:spPr>
          <a:xfrm>
            <a:off x="611560" y="491877"/>
            <a:ext cx="7438706" cy="92333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rPr>
              <a:t>ANALISIS TECNICO</a:t>
            </a:r>
            <a:endParaRPr lang="es-E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9681" y="2132856"/>
            <a:ext cx="1946177" cy="1800200"/>
          </a:xfrm>
          <a:prstGeom prst="ellipse">
            <a:avLst/>
          </a:prstGeom>
          <a:ln>
            <a:noFill/>
          </a:ln>
          <a:effectLst>
            <a:softEdge rad="112500"/>
          </a:effectLst>
        </p:spPr>
      </p:pic>
      <p:sp>
        <p:nvSpPr>
          <p:cNvPr id="11" name="10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2" name="11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Tree>
    <p:extLst>
      <p:ext uri="{BB962C8B-B14F-4D97-AF65-F5344CB8AC3E}">
        <p14:creationId xmlns:p14="http://schemas.microsoft.com/office/powerpoint/2010/main" val="7511134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0" y="-10116"/>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12776"/>
            <a:ext cx="6761997" cy="4824536"/>
          </a:xfrm>
          <a:prstGeom prst="roundRect">
            <a:avLst/>
          </a:prstGeom>
          <a:effectLst>
            <a:glow rad="139700">
              <a:schemeClr val="accent4">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0" anchor="ctr"/>
          <a:lstStyle/>
          <a:p>
            <a:endParaRPr lang="es-ES" sz="1600" dirty="0" smtClean="0"/>
          </a:p>
          <a:p>
            <a:r>
              <a:rPr lang="es-ES" sz="1600" b="1" dirty="0" smtClean="0"/>
              <a:t>Factores </a:t>
            </a:r>
            <a:r>
              <a:rPr lang="es-ES" sz="1600" b="1" dirty="0"/>
              <a:t>demandantes y condicionantes:</a:t>
            </a:r>
            <a:endParaRPr lang="es-EC" sz="1600" b="1" dirty="0"/>
          </a:p>
          <a:p>
            <a:r>
              <a:rPr lang="es-ES" sz="1600" b="1" dirty="0"/>
              <a:t> </a:t>
            </a:r>
            <a:endParaRPr lang="es-EC" sz="1600" b="1" dirty="0"/>
          </a:p>
          <a:p>
            <a:pPr marL="285750" lvl="0" indent="-285750" algn="just">
              <a:buFont typeface="Arial" panose="020B0604020202020204" pitchFamily="34" charset="0"/>
              <a:buChar char="•"/>
            </a:pPr>
            <a:r>
              <a:rPr lang="es-ES" sz="1600" b="1" dirty="0"/>
              <a:t>Número de </a:t>
            </a:r>
            <a:r>
              <a:rPr lang="es-ES" sz="1600" b="1" dirty="0" smtClean="0"/>
              <a:t>usuarios: 5686</a:t>
            </a:r>
            <a:endParaRPr lang="es-ES" sz="1600" dirty="0"/>
          </a:p>
          <a:p>
            <a:pPr marL="285750" lvl="0" indent="-285750" algn="just">
              <a:buFont typeface="Arial" panose="020B0604020202020204" pitchFamily="34" charset="0"/>
              <a:buChar char="•"/>
            </a:pPr>
            <a:r>
              <a:rPr lang="es-ES" sz="1600" b="1" dirty="0" smtClean="0"/>
              <a:t>Disponibilidad </a:t>
            </a:r>
            <a:r>
              <a:rPr lang="es-ES" sz="1600" b="1" dirty="0"/>
              <a:t>de tiempo</a:t>
            </a:r>
            <a:r>
              <a:rPr lang="es-ES" sz="1600" dirty="0"/>
              <a:t>: </a:t>
            </a:r>
            <a:r>
              <a:rPr lang="es-ES" sz="1600" dirty="0" smtClean="0"/>
              <a:t>25 </a:t>
            </a:r>
            <a:r>
              <a:rPr lang="es-ES" sz="1600" dirty="0"/>
              <a:t>horas semanales.</a:t>
            </a:r>
            <a:endParaRPr lang="es-EC" sz="1600" dirty="0"/>
          </a:p>
          <a:p>
            <a:pPr marL="285750" lvl="0" indent="-285750" algn="just">
              <a:buFont typeface="Arial" panose="020B0604020202020204" pitchFamily="34" charset="0"/>
              <a:buChar char="•"/>
            </a:pPr>
            <a:r>
              <a:rPr lang="es-ES" sz="1600" b="1" dirty="0"/>
              <a:t>Disponibilidad de mano de obra</a:t>
            </a:r>
            <a:r>
              <a:rPr lang="es-ES" sz="1600" dirty="0"/>
              <a:t>: </a:t>
            </a:r>
            <a:r>
              <a:rPr lang="es-ES" sz="1600" dirty="0" smtClean="0"/>
              <a:t>contratar  </a:t>
            </a:r>
            <a:r>
              <a:rPr lang="es-ES" sz="1600" dirty="0"/>
              <a:t>instructores internos y </a:t>
            </a:r>
            <a:r>
              <a:rPr lang="es-ES" sz="1600" dirty="0" smtClean="0"/>
              <a:t>externos.</a:t>
            </a:r>
            <a:endParaRPr lang="es-EC" sz="1600" dirty="0"/>
          </a:p>
          <a:p>
            <a:pPr marL="285750" lvl="0" indent="-285750" algn="just">
              <a:buFont typeface="Arial" panose="020B0604020202020204" pitchFamily="34" charset="0"/>
              <a:buChar char="•"/>
            </a:pPr>
            <a:r>
              <a:rPr lang="es-ES" sz="1600" b="1" dirty="0"/>
              <a:t>Disponibilidad de recursos financieros</a:t>
            </a:r>
            <a:r>
              <a:rPr lang="es-ES" sz="1600" dirty="0"/>
              <a:t>: la CNT EP es una empresa </a:t>
            </a:r>
            <a:r>
              <a:rPr lang="es-ES" sz="1600" dirty="0" smtClean="0"/>
              <a:t>solvente.</a:t>
            </a:r>
            <a:endParaRPr lang="es-ES" sz="1600" dirty="0"/>
          </a:p>
          <a:p>
            <a:pPr marL="285750" lvl="0" indent="-285750" algn="just">
              <a:buFont typeface="Arial" panose="020B0604020202020204" pitchFamily="34" charset="0"/>
              <a:buChar char="•"/>
            </a:pPr>
            <a:r>
              <a:rPr lang="es-ES" sz="1600" b="1" dirty="0"/>
              <a:t>Disponibilidad de infraestructura física y tecnológica</a:t>
            </a:r>
            <a:r>
              <a:rPr lang="es-ES" sz="1600" dirty="0"/>
              <a:t>: se cuenta con  espacios destinados para la capacitación </a:t>
            </a:r>
            <a:r>
              <a:rPr lang="es-ES" sz="1600" dirty="0" smtClean="0"/>
              <a:t>y una plataforma </a:t>
            </a:r>
            <a:r>
              <a:rPr lang="es-ES" sz="1600" dirty="0" err="1"/>
              <a:t>elearning</a:t>
            </a:r>
            <a:r>
              <a:rPr lang="es-ES" sz="1600" dirty="0"/>
              <a:t> </a:t>
            </a:r>
            <a:r>
              <a:rPr lang="es-ES" sz="1600" dirty="0"/>
              <a:t> </a:t>
            </a:r>
            <a:r>
              <a:rPr lang="es-ES" sz="1600" dirty="0" smtClean="0"/>
              <a:t>para</a:t>
            </a:r>
            <a:r>
              <a:rPr lang="es-ES" sz="1600" dirty="0" smtClean="0"/>
              <a:t> </a:t>
            </a:r>
            <a:r>
              <a:rPr lang="es-ES" sz="1600" dirty="0"/>
              <a:t>800  usuarios en línea.</a:t>
            </a:r>
            <a:endParaRPr lang="es-EC" sz="1600" dirty="0"/>
          </a:p>
          <a:p>
            <a:pPr algn="just"/>
            <a:r>
              <a:rPr lang="es-ES" sz="1600" dirty="0"/>
              <a:t> </a:t>
            </a:r>
            <a:endParaRPr lang="es-EC" sz="1600" dirty="0"/>
          </a:p>
          <a:p>
            <a:pPr algn="just"/>
            <a:r>
              <a:rPr lang="es-ES" sz="1600" dirty="0"/>
              <a:t>La malla curricular </a:t>
            </a:r>
            <a:r>
              <a:rPr lang="es-ES" sz="1600" dirty="0" smtClean="0"/>
              <a:t>requiere 675 </a:t>
            </a:r>
            <a:r>
              <a:rPr lang="es-ES" sz="1600" dirty="0"/>
              <a:t>horas de capacitación, con estos datos ya se puede concluir que la escuela corporativa de proyectos estará en la capacidad de  producir 2700  horas de capacitación por año para 1440 empleados, es decir 4 promociones por año.</a:t>
            </a:r>
            <a:endParaRPr lang="es-EC" sz="1600" b="1" dirty="0"/>
          </a:p>
          <a:p>
            <a:pPr algn="ctr"/>
            <a:endParaRPr lang="es-ES" sz="1600" b="1" dirty="0">
              <a:solidFill>
                <a:schemeClr val="dk1"/>
              </a:solidFill>
              <a:latin typeface="Arial" panose="020B0604020202020204" pitchFamily="34" charset="0"/>
              <a:cs typeface="Arial" panose="020B0604020202020204" pitchFamily="34" charset="0"/>
            </a:endParaRPr>
          </a:p>
        </p:txBody>
      </p:sp>
      <p:sp>
        <p:nvSpPr>
          <p:cNvPr id="10" name="9 Rectángulo"/>
          <p:cNvSpPr/>
          <p:nvPr/>
        </p:nvSpPr>
        <p:spPr>
          <a:xfrm>
            <a:off x="611560" y="491877"/>
            <a:ext cx="7438706" cy="92333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rPr>
              <a:t>ANALISIS TECNICO</a:t>
            </a:r>
            <a:endParaRPr lang="es-E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9681" y="2132856"/>
            <a:ext cx="1946177" cy="1800200"/>
          </a:xfrm>
          <a:prstGeom prst="ellipse">
            <a:avLst/>
          </a:prstGeom>
          <a:ln>
            <a:noFill/>
          </a:ln>
          <a:effectLst>
            <a:softEdge rad="112500"/>
          </a:effectLst>
        </p:spPr>
      </p:pic>
      <p:sp>
        <p:nvSpPr>
          <p:cNvPr id="11" name="10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2" name="11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Tree>
    <p:extLst>
      <p:ext uri="{BB962C8B-B14F-4D97-AF65-F5344CB8AC3E}">
        <p14:creationId xmlns:p14="http://schemas.microsoft.com/office/powerpoint/2010/main" val="8231276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0" y="-10116"/>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12776"/>
            <a:ext cx="6761997" cy="4824536"/>
          </a:xfrm>
          <a:prstGeom prst="roundRect">
            <a:avLst/>
          </a:prstGeom>
          <a:effectLst>
            <a:glow rad="139700">
              <a:schemeClr val="accent4">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S" b="1" dirty="0">
              <a:latin typeface="Arial" panose="020B0604020202020204" pitchFamily="34" charset="0"/>
              <a:cs typeface="Arial" panose="020B0604020202020204" pitchFamily="34" charset="0"/>
            </a:endParaRPr>
          </a:p>
          <a:p>
            <a:pPr algn="ctr"/>
            <a:endParaRPr lang="es-ES" b="1" dirty="0" smtClean="0">
              <a:latin typeface="Arial" panose="020B0604020202020204" pitchFamily="34" charset="0"/>
              <a:cs typeface="Arial" panose="020B0604020202020204" pitchFamily="34" charset="0"/>
            </a:endParaRPr>
          </a:p>
          <a:p>
            <a:pPr algn="ctr"/>
            <a:endParaRPr lang="es-ES" b="1" dirty="0">
              <a:latin typeface="Arial" panose="020B0604020202020204" pitchFamily="34" charset="0"/>
              <a:cs typeface="Arial" panose="020B0604020202020204" pitchFamily="34" charset="0"/>
            </a:endParaRPr>
          </a:p>
          <a:p>
            <a:pPr algn="ctr"/>
            <a:endParaRPr lang="es-ES" b="1" dirty="0" smtClean="0">
              <a:latin typeface="Arial" panose="020B0604020202020204" pitchFamily="34" charset="0"/>
              <a:cs typeface="Arial" panose="020B0604020202020204" pitchFamily="34" charset="0"/>
            </a:endParaRPr>
          </a:p>
          <a:p>
            <a:pPr algn="ctr"/>
            <a:endParaRPr lang="es-ES" b="1" dirty="0">
              <a:latin typeface="Arial" panose="020B0604020202020204" pitchFamily="34" charset="0"/>
              <a:cs typeface="Arial" panose="020B0604020202020204" pitchFamily="34" charset="0"/>
            </a:endParaRPr>
          </a:p>
          <a:p>
            <a:pPr algn="ctr"/>
            <a:endParaRPr lang="es-ES" sz="1600" b="1" dirty="0" smtClean="0">
              <a:latin typeface="Arial" panose="020B0604020202020204" pitchFamily="34" charset="0"/>
              <a:cs typeface="Arial" panose="020B0604020202020204" pitchFamily="34" charset="0"/>
            </a:endParaRPr>
          </a:p>
          <a:p>
            <a:pPr algn="ctr"/>
            <a:r>
              <a:rPr lang="es-ES" sz="1600" b="1" dirty="0" smtClean="0">
                <a:latin typeface="Arial" panose="020B0604020202020204" pitchFamily="34" charset="0"/>
                <a:cs typeface="Arial" panose="020B0604020202020204" pitchFamily="34" charset="0"/>
              </a:rPr>
              <a:t>LOCALIZACION DEL PROYECTO</a:t>
            </a:r>
          </a:p>
          <a:p>
            <a:pPr algn="ctr"/>
            <a:endParaRPr lang="es-ES" sz="1600" b="1" dirty="0">
              <a:latin typeface="Arial" panose="020B0604020202020204" pitchFamily="34" charset="0"/>
              <a:cs typeface="Arial" panose="020B0604020202020204" pitchFamily="34" charset="0"/>
            </a:endParaRPr>
          </a:p>
          <a:p>
            <a:pPr algn="ctr"/>
            <a:r>
              <a:rPr lang="es-ES" sz="1600" b="1" u="sng" dirty="0" err="1" smtClean="0">
                <a:latin typeface="Arial" panose="020B0604020202020204" pitchFamily="34" charset="0"/>
                <a:cs typeface="Arial" panose="020B0604020202020204" pitchFamily="34" charset="0"/>
              </a:rPr>
              <a:t>Macrolocalización</a:t>
            </a:r>
            <a:endParaRPr lang="es-ES" sz="1600" b="1" u="sng" dirty="0" smtClean="0">
              <a:latin typeface="Arial" panose="020B0604020202020204" pitchFamily="34" charset="0"/>
              <a:cs typeface="Arial" panose="020B0604020202020204" pitchFamily="34" charset="0"/>
            </a:endParaRPr>
          </a:p>
          <a:p>
            <a:pPr algn="ctr"/>
            <a:endParaRPr lang="es-ES" sz="1600" b="1" dirty="0">
              <a:latin typeface="Arial" panose="020B0604020202020204" pitchFamily="34" charset="0"/>
              <a:cs typeface="Arial" panose="020B0604020202020204" pitchFamily="34" charset="0"/>
            </a:endParaRPr>
          </a:p>
          <a:p>
            <a:pPr algn="ctr"/>
            <a:endParaRPr lang="es-ES" sz="1600" b="1" dirty="0" smtClean="0">
              <a:latin typeface="Arial" panose="020B0604020202020204" pitchFamily="34" charset="0"/>
              <a:cs typeface="Arial" panose="020B0604020202020204" pitchFamily="34" charset="0"/>
            </a:endParaRPr>
          </a:p>
          <a:p>
            <a:pPr algn="ctr"/>
            <a:endParaRPr lang="es-ES" sz="1600" dirty="0" smtClean="0">
              <a:latin typeface="Arial" panose="020B0604020202020204" pitchFamily="34" charset="0"/>
              <a:cs typeface="Arial" panose="020B0604020202020204" pitchFamily="34" charset="0"/>
            </a:endParaRPr>
          </a:p>
          <a:p>
            <a:pPr algn="ctr"/>
            <a:endParaRPr lang="es-ES" dirty="0" smtClean="0">
              <a:solidFill>
                <a:schemeClr val="accent6">
                  <a:lumMod val="60000"/>
                  <a:lumOff val="40000"/>
                </a:schemeClr>
              </a:solidFill>
              <a:latin typeface="Arial" panose="020B0604020202020204" pitchFamily="34" charset="0"/>
              <a:cs typeface="Arial" panose="020B0604020202020204" pitchFamily="34" charset="0"/>
            </a:endParaRPr>
          </a:p>
          <a:p>
            <a:pPr algn="ctr"/>
            <a:r>
              <a:rPr lang="es-ES" dirty="0" smtClean="0">
                <a:solidFill>
                  <a:schemeClr val="accent6">
                    <a:lumMod val="60000"/>
                    <a:lumOff val="40000"/>
                  </a:schemeClr>
                </a:solidFill>
                <a:latin typeface="Arial" panose="020B0604020202020204" pitchFamily="34" charset="0"/>
                <a:cs typeface="Arial" panose="020B0604020202020204" pitchFamily="34" charset="0"/>
              </a:rPr>
              <a:t>Administrativa</a:t>
            </a:r>
            <a:r>
              <a:rPr lang="es-ES" sz="1600" dirty="0">
                <a:latin typeface="Arial" panose="020B0604020202020204" pitchFamily="34" charset="0"/>
                <a:cs typeface="Arial" panose="020B0604020202020204" pitchFamily="34" charset="0"/>
              </a:rPr>
              <a:t>			</a:t>
            </a:r>
            <a:r>
              <a:rPr lang="es-ES" sz="1600" dirty="0" smtClean="0">
                <a:solidFill>
                  <a:schemeClr val="accent5">
                    <a:lumMod val="40000"/>
                    <a:lumOff val="60000"/>
                  </a:schemeClr>
                </a:solidFill>
                <a:latin typeface="Arial" panose="020B0604020202020204" pitchFamily="34" charset="0"/>
                <a:cs typeface="Arial" panose="020B0604020202020204" pitchFamily="34" charset="0"/>
              </a:rPr>
              <a:t>Operativa</a:t>
            </a:r>
            <a:endParaRPr lang="es-ES" sz="1600" dirty="0">
              <a:solidFill>
                <a:schemeClr val="accent5">
                  <a:lumMod val="40000"/>
                  <a:lumOff val="60000"/>
                </a:schemeClr>
              </a:solidFill>
              <a:latin typeface="Arial" panose="020B0604020202020204" pitchFamily="34" charset="0"/>
              <a:cs typeface="Arial" panose="020B0604020202020204" pitchFamily="34" charset="0"/>
            </a:endParaRPr>
          </a:p>
          <a:p>
            <a:pPr algn="ctr"/>
            <a:endParaRPr lang="es-ES" b="1" dirty="0">
              <a:latin typeface="Arial" panose="020B0604020202020204" pitchFamily="34" charset="0"/>
              <a:cs typeface="Arial" panose="020B0604020202020204" pitchFamily="34" charset="0"/>
            </a:endParaRPr>
          </a:p>
          <a:p>
            <a:pPr algn="ctr"/>
            <a:endParaRPr lang="es-ES" b="1" dirty="0">
              <a:latin typeface="Arial" panose="020B0604020202020204" pitchFamily="34" charset="0"/>
              <a:cs typeface="Arial" panose="020B0604020202020204" pitchFamily="34" charset="0"/>
            </a:endParaRPr>
          </a:p>
          <a:p>
            <a:pPr algn="ctr"/>
            <a:endParaRPr lang="es-ES" b="1" dirty="0">
              <a:latin typeface="Arial" panose="020B0604020202020204" pitchFamily="34" charset="0"/>
              <a:cs typeface="Arial" panose="020B0604020202020204" pitchFamily="34" charset="0"/>
            </a:endParaRPr>
          </a:p>
          <a:p>
            <a:pPr algn="ctr"/>
            <a:endParaRPr lang="es-ES" b="1" dirty="0">
              <a:latin typeface="Arial" panose="020B0604020202020204" pitchFamily="34" charset="0"/>
              <a:cs typeface="Arial" panose="020B0604020202020204" pitchFamily="34" charset="0"/>
            </a:endParaRPr>
          </a:p>
          <a:p>
            <a:pPr algn="ctr"/>
            <a:endParaRPr lang="es-ES" b="1" dirty="0">
              <a:latin typeface="Arial" panose="020B0604020202020204" pitchFamily="34" charset="0"/>
              <a:cs typeface="Arial" panose="020B0604020202020204" pitchFamily="34" charset="0"/>
            </a:endParaRPr>
          </a:p>
          <a:p>
            <a:pPr algn="ctr"/>
            <a:endParaRPr lang="es-ES" b="1" dirty="0">
              <a:latin typeface="Arial" panose="020B0604020202020204" pitchFamily="34" charset="0"/>
              <a:cs typeface="Arial" panose="020B0604020202020204" pitchFamily="34" charset="0"/>
            </a:endParaRPr>
          </a:p>
          <a:p>
            <a:pPr algn="ctr"/>
            <a:endParaRPr lang="es-ES" b="1" dirty="0">
              <a:latin typeface="Arial" panose="020B0604020202020204" pitchFamily="34" charset="0"/>
              <a:cs typeface="Arial" panose="020B0604020202020204" pitchFamily="34" charset="0"/>
            </a:endParaRPr>
          </a:p>
          <a:p>
            <a:pPr algn="ctr"/>
            <a:endParaRPr lang="es-ES" b="1" dirty="0">
              <a:latin typeface="Arial" panose="020B0604020202020204" pitchFamily="34" charset="0"/>
              <a:cs typeface="Arial" panose="020B0604020202020204" pitchFamily="34" charset="0"/>
            </a:endParaRPr>
          </a:p>
          <a:p>
            <a:pPr algn="ctr"/>
            <a:endParaRPr lang="es-ES" b="1" dirty="0">
              <a:latin typeface="Arial" panose="020B0604020202020204" pitchFamily="34" charset="0"/>
              <a:cs typeface="Arial" panose="020B0604020202020204" pitchFamily="34" charset="0"/>
            </a:endParaRPr>
          </a:p>
          <a:p>
            <a:pPr algn="ctr"/>
            <a:endParaRPr lang="es-ES" b="1" dirty="0">
              <a:latin typeface="Arial" panose="020B0604020202020204" pitchFamily="34" charset="0"/>
              <a:cs typeface="Arial" panose="020B0604020202020204" pitchFamily="34" charset="0"/>
            </a:endParaRPr>
          </a:p>
          <a:p>
            <a:pPr algn="ctr"/>
            <a:endParaRPr lang="es-ES" b="1" dirty="0">
              <a:latin typeface="Arial" panose="020B0604020202020204" pitchFamily="34" charset="0"/>
              <a:cs typeface="Arial" panose="020B0604020202020204" pitchFamily="34" charset="0"/>
            </a:endParaRPr>
          </a:p>
          <a:p>
            <a:pPr algn="ctr"/>
            <a:endParaRPr lang="es-ES" b="1" dirty="0">
              <a:latin typeface="Arial" panose="020B0604020202020204" pitchFamily="34" charset="0"/>
              <a:cs typeface="Arial" panose="020B0604020202020204" pitchFamily="34" charset="0"/>
            </a:endParaRPr>
          </a:p>
          <a:p>
            <a:pPr algn="ctr"/>
            <a:endParaRPr lang="es-ES" b="1" dirty="0">
              <a:latin typeface="Arial" panose="020B0604020202020204" pitchFamily="34" charset="0"/>
              <a:cs typeface="Arial" panose="020B0604020202020204" pitchFamily="34" charset="0"/>
            </a:endParaRPr>
          </a:p>
          <a:p>
            <a:pPr algn="ctr"/>
            <a:endParaRPr lang="es-ES" b="1" dirty="0">
              <a:latin typeface="Arial" panose="020B0604020202020204" pitchFamily="34" charset="0"/>
              <a:cs typeface="Arial" panose="020B0604020202020204" pitchFamily="34" charset="0"/>
            </a:endParaRPr>
          </a:p>
          <a:p>
            <a:pPr algn="ctr"/>
            <a:endParaRPr lang="es-ES" b="1" dirty="0">
              <a:latin typeface="Arial" panose="020B0604020202020204" pitchFamily="34" charset="0"/>
              <a:cs typeface="Arial" panose="020B0604020202020204" pitchFamily="34" charset="0"/>
            </a:endParaRPr>
          </a:p>
        </p:txBody>
      </p:sp>
      <p:pic>
        <p:nvPicPr>
          <p:cNvPr id="10" name="9 Imagen"/>
          <p:cNvPicPr/>
          <p:nvPr/>
        </p:nvPicPr>
        <p:blipFill>
          <a:blip r:embed="rId4">
            <a:extLst>
              <a:ext uri="{28A0092B-C50C-407E-A947-70E740481C1C}">
                <a14:useLocalDpi xmlns:a14="http://schemas.microsoft.com/office/drawing/2010/main" val="0"/>
              </a:ext>
            </a:extLst>
          </a:blip>
          <a:srcRect/>
          <a:stretch>
            <a:fillRect/>
          </a:stretch>
        </p:blipFill>
        <p:spPr bwMode="auto">
          <a:xfrm>
            <a:off x="688771" y="3645024"/>
            <a:ext cx="3379173" cy="18296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0 Imagen"/>
          <p:cNvPicPr/>
          <p:nvPr/>
        </p:nvPicPr>
        <p:blipFill>
          <a:blip r:embed="rId5">
            <a:extLst>
              <a:ext uri="{28A0092B-C50C-407E-A947-70E740481C1C}">
                <a14:useLocalDpi xmlns:a14="http://schemas.microsoft.com/office/drawing/2010/main" val="0"/>
              </a:ext>
            </a:extLst>
          </a:blip>
          <a:stretch>
            <a:fillRect/>
          </a:stretch>
        </p:blipFill>
        <p:spPr>
          <a:xfrm>
            <a:off x="4637361" y="3615576"/>
            <a:ext cx="2334687" cy="18296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11 Rectángulo"/>
          <p:cNvSpPr/>
          <p:nvPr/>
        </p:nvSpPr>
        <p:spPr>
          <a:xfrm>
            <a:off x="1277888" y="491877"/>
            <a:ext cx="6772378" cy="92333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rPr>
              <a:t>ANALISIS TECNICO</a:t>
            </a:r>
            <a:endParaRPr lang="es-E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endParaRPr>
          </a:p>
        </p:txBody>
      </p:sp>
      <p:pic>
        <p:nvPicPr>
          <p:cNvPr id="13" name="12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9681" y="2132856"/>
            <a:ext cx="1946177" cy="1800200"/>
          </a:xfrm>
          <a:prstGeom prst="ellipse">
            <a:avLst/>
          </a:prstGeom>
          <a:ln>
            <a:noFill/>
          </a:ln>
          <a:effectLst>
            <a:softEdge rad="112500"/>
          </a:effectLst>
        </p:spPr>
      </p:pic>
      <p:sp>
        <p:nvSpPr>
          <p:cNvPr id="4" name="3 Flecha abajo"/>
          <p:cNvSpPr/>
          <p:nvPr/>
        </p:nvSpPr>
        <p:spPr>
          <a:xfrm rot="2359632">
            <a:off x="2269862" y="2432284"/>
            <a:ext cx="609467" cy="906201"/>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sp>
        <p:nvSpPr>
          <p:cNvPr id="15" name="14 Flecha abajo"/>
          <p:cNvSpPr/>
          <p:nvPr/>
        </p:nvSpPr>
        <p:spPr>
          <a:xfrm rot="19402941">
            <a:off x="4710110" y="2435471"/>
            <a:ext cx="609467" cy="906201"/>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
        <p:nvSpPr>
          <p:cNvPr id="14" name="13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6" name="15 Imagen"/>
          <p:cNvPicPr/>
          <p:nvPr/>
        </p:nvPicPr>
        <p:blipFill>
          <a:blip r:embed="rId7">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Tree>
    <p:extLst>
      <p:ext uri="{BB962C8B-B14F-4D97-AF65-F5344CB8AC3E}">
        <p14:creationId xmlns:p14="http://schemas.microsoft.com/office/powerpoint/2010/main" val="9600752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0" y="-10116"/>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6" name="5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graphicFrame>
        <p:nvGraphicFramePr>
          <p:cNvPr id="4" name="3 Diagrama"/>
          <p:cNvGraphicFramePr/>
          <p:nvPr>
            <p:extLst>
              <p:ext uri="{D42A27DB-BD31-4B8C-83A1-F6EECF244321}">
                <p14:modId xmlns:p14="http://schemas.microsoft.com/office/powerpoint/2010/main" val="961104492"/>
              </p:ext>
            </p:extLst>
          </p:nvPr>
        </p:nvGraphicFramePr>
        <p:xfrm>
          <a:off x="1277888" y="1532644"/>
          <a:ext cx="5454352" cy="38164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7 CuadroTexto"/>
          <p:cNvSpPr txBox="1"/>
          <p:nvPr/>
        </p:nvSpPr>
        <p:spPr>
          <a:xfrm>
            <a:off x="3491880" y="734096"/>
            <a:ext cx="2650441" cy="400110"/>
          </a:xfrm>
          <a:prstGeom prst="rect">
            <a:avLst/>
          </a:prstGeom>
          <a:noFill/>
        </p:spPr>
        <p:txBody>
          <a:bodyPr wrap="square" rtlCol="0">
            <a:spAutoFit/>
          </a:bodyPr>
          <a:lstStyle/>
          <a:p>
            <a:pPr algn="ctr"/>
            <a:r>
              <a:rPr lang="es-EC" sz="2000" b="1" dirty="0" smtClean="0">
                <a:solidFill>
                  <a:schemeClr val="tx2"/>
                </a:solidFill>
                <a:latin typeface="Arial" panose="020B0604020202020204" pitchFamily="34" charset="0"/>
                <a:cs typeface="Arial" panose="020B0604020202020204" pitchFamily="34" charset="0"/>
              </a:rPr>
              <a:t>AGENDA</a:t>
            </a:r>
            <a:endParaRPr lang="es-EC" b="1" dirty="0">
              <a:solidFill>
                <a:schemeClr val="tx2"/>
              </a:solidFill>
              <a:latin typeface="Arial" panose="020B0604020202020204" pitchFamily="34" charset="0"/>
              <a:cs typeface="Arial" panose="020B0604020202020204" pitchFamily="34" charset="0"/>
            </a:endParaRPr>
          </a:p>
        </p:txBody>
      </p:sp>
      <p:pic>
        <p:nvPicPr>
          <p:cNvPr id="9" name="8 Imagen"/>
          <p:cNvPicPr/>
          <p:nvPr/>
        </p:nvPicPr>
        <p:blipFill>
          <a:blip r:embed="rId9">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Tree>
    <p:extLst>
      <p:ext uri="{BB962C8B-B14F-4D97-AF65-F5344CB8AC3E}">
        <p14:creationId xmlns:p14="http://schemas.microsoft.com/office/powerpoint/2010/main" val="4298749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0" y="-10116"/>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12776"/>
            <a:ext cx="6860620" cy="4824536"/>
          </a:xfrm>
          <a:prstGeom prst="roundRect">
            <a:avLst/>
          </a:prstGeom>
          <a:effectLst>
            <a:glow rad="139700">
              <a:schemeClr val="accent4">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S" sz="1600" b="1" dirty="0" smtClean="0">
              <a:solidFill>
                <a:schemeClr val="lt1"/>
              </a:solidFill>
              <a:latin typeface="Arial" panose="020B0604020202020204" pitchFamily="34" charset="0"/>
              <a:cs typeface="Arial" panose="020B0604020202020204" pitchFamily="34" charset="0"/>
            </a:endParaRPr>
          </a:p>
          <a:p>
            <a:pPr algn="ctr"/>
            <a:endParaRPr lang="es-ES" sz="1600" b="1" dirty="0">
              <a:latin typeface="Arial" panose="020B0604020202020204" pitchFamily="34" charset="0"/>
              <a:cs typeface="Arial" panose="020B0604020202020204" pitchFamily="34" charset="0"/>
            </a:endParaRPr>
          </a:p>
          <a:p>
            <a:pPr algn="ctr"/>
            <a:endParaRPr lang="es-ES" sz="1600" b="1" dirty="0" smtClean="0">
              <a:solidFill>
                <a:schemeClr val="lt1"/>
              </a:solidFill>
              <a:latin typeface="Arial" panose="020B0604020202020204" pitchFamily="34" charset="0"/>
              <a:cs typeface="Arial" panose="020B0604020202020204" pitchFamily="34" charset="0"/>
            </a:endParaRPr>
          </a:p>
          <a:p>
            <a:pPr algn="ctr"/>
            <a:endParaRPr lang="es-ES" sz="1600" b="1" dirty="0">
              <a:latin typeface="Arial" panose="020B0604020202020204" pitchFamily="34" charset="0"/>
              <a:cs typeface="Arial" panose="020B0604020202020204" pitchFamily="34" charset="0"/>
            </a:endParaRPr>
          </a:p>
          <a:p>
            <a:pPr algn="ctr"/>
            <a:endParaRPr lang="es-ES" sz="1600" b="1" dirty="0" smtClean="0">
              <a:solidFill>
                <a:schemeClr val="lt1"/>
              </a:solidFill>
              <a:latin typeface="Arial" panose="020B0604020202020204" pitchFamily="34" charset="0"/>
              <a:cs typeface="Arial" panose="020B0604020202020204" pitchFamily="34" charset="0"/>
            </a:endParaRPr>
          </a:p>
          <a:p>
            <a:pPr algn="ctr"/>
            <a:r>
              <a:rPr lang="es-ES" sz="1600" b="1" dirty="0" smtClean="0">
                <a:solidFill>
                  <a:schemeClr val="lt1"/>
                </a:solidFill>
                <a:latin typeface="Arial" panose="020B0604020202020204" pitchFamily="34" charset="0"/>
                <a:cs typeface="Arial" panose="020B0604020202020204" pitchFamily="34" charset="0"/>
              </a:rPr>
              <a:t>LOCALIZACION DEL PROYECTO</a:t>
            </a:r>
          </a:p>
          <a:p>
            <a:r>
              <a:rPr lang="es-ES" sz="1600" u="sng" dirty="0" err="1" smtClean="0">
                <a:solidFill>
                  <a:schemeClr val="lt1"/>
                </a:solidFill>
                <a:latin typeface="Arial" panose="020B0604020202020204" pitchFamily="34" charset="0"/>
                <a:cs typeface="Arial" panose="020B0604020202020204" pitchFamily="34" charset="0"/>
              </a:rPr>
              <a:t>Microlocalización</a:t>
            </a:r>
            <a:r>
              <a:rPr lang="es-ES" sz="1600" dirty="0" smtClean="0">
                <a:solidFill>
                  <a:schemeClr val="lt1"/>
                </a:solidFill>
                <a:latin typeface="Arial" panose="020B0604020202020204" pitchFamily="34" charset="0"/>
                <a:cs typeface="Arial" panose="020B0604020202020204" pitchFamily="34" charset="0"/>
              </a:rPr>
              <a:t> </a:t>
            </a:r>
            <a:r>
              <a:rPr lang="es-ES" sz="1600" dirty="0" smtClean="0">
                <a:solidFill>
                  <a:schemeClr val="lt1"/>
                </a:solidFill>
                <a:latin typeface="Arial" panose="020B0604020202020204" pitchFamily="34" charset="0"/>
                <a:cs typeface="Arial" panose="020B0604020202020204" pitchFamily="34" charset="0"/>
                <a:sym typeface="Wingdings" panose="05000000000000000000" pitchFamily="2" charset="2"/>
              </a:rPr>
              <a:t>   </a:t>
            </a:r>
            <a:r>
              <a:rPr lang="es-ES" sz="1600" dirty="0" smtClean="0">
                <a:solidFill>
                  <a:schemeClr val="lt1"/>
                </a:solidFill>
                <a:latin typeface="Arial" panose="020B0604020202020204" pitchFamily="34" charset="0"/>
                <a:cs typeface="Arial" panose="020B0604020202020204" pitchFamily="34" charset="0"/>
              </a:rPr>
              <a:t>Administrativa</a:t>
            </a:r>
            <a:r>
              <a:rPr lang="es-ES" sz="1600" dirty="0">
                <a:solidFill>
                  <a:schemeClr val="lt1"/>
                </a:solidFill>
                <a:latin typeface="Arial" panose="020B0604020202020204" pitchFamily="34" charset="0"/>
                <a:cs typeface="Arial" panose="020B0604020202020204" pitchFamily="34" charset="0"/>
              </a:rPr>
              <a:t>			</a:t>
            </a:r>
          </a:p>
          <a:p>
            <a:r>
              <a:rPr lang="es-ES" sz="1600" dirty="0">
                <a:solidFill>
                  <a:schemeClr val="lt1"/>
                </a:solidFill>
                <a:latin typeface="Arial" panose="020B0604020202020204" pitchFamily="34" charset="0"/>
                <a:cs typeface="Arial" panose="020B0604020202020204" pitchFamily="34" charset="0"/>
              </a:rPr>
              <a:t>Norte: </a:t>
            </a:r>
            <a:r>
              <a:rPr lang="es-ES" sz="1600" dirty="0" smtClean="0">
                <a:solidFill>
                  <a:schemeClr val="lt1"/>
                </a:solidFill>
                <a:latin typeface="Arial" panose="020B0604020202020204" pitchFamily="34" charset="0"/>
                <a:cs typeface="Arial" panose="020B0604020202020204" pitchFamily="34" charset="0"/>
              </a:rPr>
              <a:t>Florida</a:t>
            </a:r>
            <a:r>
              <a:rPr lang="es-ES" sz="1600" dirty="0">
                <a:solidFill>
                  <a:schemeClr val="lt1"/>
                </a:solidFill>
                <a:latin typeface="Arial" panose="020B0604020202020204" pitchFamily="34" charset="0"/>
                <a:cs typeface="Arial" panose="020B0604020202020204" pitchFamily="34" charset="0"/>
              </a:rPr>
              <a:t>,   Fernando Dávalos </a:t>
            </a:r>
            <a:r>
              <a:rPr lang="es-ES" sz="1600" dirty="0" smtClean="0">
                <a:solidFill>
                  <a:schemeClr val="lt1"/>
                </a:solidFill>
                <a:latin typeface="Arial" panose="020B0604020202020204" pitchFamily="34" charset="0"/>
                <a:cs typeface="Arial" panose="020B0604020202020204" pitchFamily="34" charset="0"/>
              </a:rPr>
              <a:t>y Machala </a:t>
            </a:r>
          </a:p>
          <a:p>
            <a:r>
              <a:rPr lang="es-ES" sz="1600" dirty="0" smtClean="0">
                <a:solidFill>
                  <a:schemeClr val="lt1"/>
                </a:solidFill>
                <a:latin typeface="Arial" panose="020B0604020202020204" pitchFamily="34" charset="0"/>
                <a:cs typeface="Arial" panose="020B0604020202020204" pitchFamily="34" charset="0"/>
              </a:rPr>
              <a:t>Centro-norte</a:t>
            </a:r>
            <a:r>
              <a:rPr lang="es-ES" sz="1600" dirty="0">
                <a:solidFill>
                  <a:schemeClr val="lt1"/>
                </a:solidFill>
                <a:latin typeface="Arial" panose="020B0604020202020204" pitchFamily="34" charset="0"/>
                <a:cs typeface="Arial" panose="020B0604020202020204" pitchFamily="34" charset="0"/>
              </a:rPr>
              <a:t>: </a:t>
            </a:r>
            <a:r>
              <a:rPr lang="es-ES" sz="1600" dirty="0" smtClean="0">
                <a:solidFill>
                  <a:schemeClr val="lt1"/>
                </a:solidFill>
                <a:latin typeface="Arial" panose="020B0604020202020204" pitchFamily="34" charset="0"/>
                <a:cs typeface="Arial" panose="020B0604020202020204" pitchFamily="34" charset="0"/>
              </a:rPr>
              <a:t>Doral</a:t>
            </a:r>
            <a:r>
              <a:rPr lang="es-ES" sz="1600" dirty="0">
                <a:solidFill>
                  <a:schemeClr val="lt1"/>
                </a:solidFill>
                <a:latin typeface="Arial" panose="020B0604020202020204" pitchFamily="34" charset="0"/>
                <a:cs typeface="Arial" panose="020B0604020202020204" pitchFamily="34" charset="0"/>
              </a:rPr>
              <a:t>,  Av.9 de octubre y Eloy </a:t>
            </a:r>
            <a:r>
              <a:rPr lang="es-ES" sz="1600" dirty="0" smtClean="0">
                <a:solidFill>
                  <a:schemeClr val="lt1"/>
                </a:solidFill>
                <a:latin typeface="Arial" panose="020B0604020202020204" pitchFamily="34" charset="0"/>
                <a:cs typeface="Arial" panose="020B0604020202020204" pitchFamily="34" charset="0"/>
              </a:rPr>
              <a:t>Alfaro </a:t>
            </a:r>
          </a:p>
          <a:p>
            <a:r>
              <a:rPr lang="es-ES" sz="1600" dirty="0" smtClean="0">
                <a:solidFill>
                  <a:schemeClr val="lt1"/>
                </a:solidFill>
                <a:latin typeface="Arial" panose="020B0604020202020204" pitchFamily="34" charset="0"/>
                <a:cs typeface="Arial" panose="020B0604020202020204" pitchFamily="34" charset="0"/>
              </a:rPr>
              <a:t>Centro-norte</a:t>
            </a:r>
            <a:r>
              <a:rPr lang="es-ES" sz="1600" dirty="0">
                <a:solidFill>
                  <a:schemeClr val="lt1"/>
                </a:solidFill>
                <a:latin typeface="Arial" panose="020B0604020202020204" pitchFamily="34" charset="0"/>
                <a:cs typeface="Arial" panose="020B0604020202020204" pitchFamily="34" charset="0"/>
              </a:rPr>
              <a:t>: </a:t>
            </a:r>
            <a:r>
              <a:rPr lang="es-ES" sz="1600" dirty="0" err="1" smtClean="0">
                <a:solidFill>
                  <a:schemeClr val="lt1"/>
                </a:solidFill>
                <a:latin typeface="Arial" panose="020B0604020202020204" pitchFamily="34" charset="0"/>
                <a:cs typeface="Arial" panose="020B0604020202020204" pitchFamily="34" charset="0"/>
              </a:rPr>
              <a:t>Ceta</a:t>
            </a:r>
            <a:r>
              <a:rPr lang="es-ES" sz="1600" dirty="0">
                <a:solidFill>
                  <a:schemeClr val="lt1"/>
                </a:solidFill>
                <a:latin typeface="Arial" panose="020B0604020202020204" pitchFamily="34" charset="0"/>
                <a:cs typeface="Arial" panose="020B0604020202020204" pitchFamily="34" charset="0"/>
              </a:rPr>
              <a:t>,  Av. Amazonas y  </a:t>
            </a:r>
            <a:r>
              <a:rPr lang="es-ES" sz="1600" dirty="0" smtClean="0">
                <a:solidFill>
                  <a:schemeClr val="lt1"/>
                </a:solidFill>
                <a:latin typeface="Arial" panose="020B0604020202020204" pitchFamily="34" charset="0"/>
                <a:cs typeface="Arial" panose="020B0604020202020204" pitchFamily="34" charset="0"/>
              </a:rPr>
              <a:t>Veintimilla</a:t>
            </a:r>
          </a:p>
          <a:p>
            <a:endParaRPr lang="es-EC" sz="1600" dirty="0">
              <a:solidFill>
                <a:schemeClr val="lt1"/>
              </a:solidFill>
              <a:latin typeface="Arial" panose="020B0604020202020204" pitchFamily="34" charset="0"/>
              <a:cs typeface="Arial" panose="020B0604020202020204" pitchFamily="34" charset="0"/>
            </a:endParaRPr>
          </a:p>
          <a:p>
            <a:endParaRPr lang="es-ES" sz="1600" dirty="0">
              <a:solidFill>
                <a:schemeClr val="lt1"/>
              </a:solidFill>
              <a:latin typeface="Arial" panose="020B0604020202020204" pitchFamily="34" charset="0"/>
              <a:cs typeface="Arial" panose="020B0604020202020204" pitchFamily="34" charset="0"/>
            </a:endParaRPr>
          </a:p>
          <a:p>
            <a:endParaRPr lang="es-ES" sz="1600" dirty="0">
              <a:solidFill>
                <a:schemeClr val="lt1"/>
              </a:solidFill>
              <a:latin typeface="Arial" panose="020B0604020202020204" pitchFamily="34" charset="0"/>
              <a:cs typeface="Arial" panose="020B0604020202020204" pitchFamily="34" charset="0"/>
            </a:endParaRPr>
          </a:p>
          <a:p>
            <a:pPr algn="ctr"/>
            <a:endParaRPr lang="es-ES" sz="1600" b="1" dirty="0">
              <a:solidFill>
                <a:schemeClr val="lt1"/>
              </a:solidFill>
              <a:latin typeface="Arial" panose="020B0604020202020204" pitchFamily="34" charset="0"/>
              <a:cs typeface="Arial" panose="020B0604020202020204" pitchFamily="34" charset="0"/>
            </a:endParaRPr>
          </a:p>
          <a:p>
            <a:pPr algn="ctr"/>
            <a:endParaRPr lang="es-ES" sz="1600" b="1" dirty="0">
              <a:solidFill>
                <a:schemeClr val="lt1"/>
              </a:solidFill>
              <a:latin typeface="Arial" panose="020B0604020202020204" pitchFamily="34" charset="0"/>
              <a:cs typeface="Arial" panose="020B0604020202020204" pitchFamily="34" charset="0"/>
            </a:endParaRPr>
          </a:p>
          <a:p>
            <a:pPr algn="ctr"/>
            <a:endParaRPr lang="es-ES" sz="1600" b="1" dirty="0">
              <a:solidFill>
                <a:schemeClr val="lt1"/>
              </a:solidFill>
              <a:latin typeface="Arial" panose="020B0604020202020204" pitchFamily="34" charset="0"/>
              <a:cs typeface="Arial" panose="020B0604020202020204" pitchFamily="34" charset="0"/>
            </a:endParaRPr>
          </a:p>
          <a:p>
            <a:pPr algn="ctr"/>
            <a:endParaRPr lang="es-ES" sz="1600" b="1" dirty="0">
              <a:solidFill>
                <a:schemeClr val="lt1"/>
              </a:solidFill>
              <a:latin typeface="Arial" panose="020B0604020202020204" pitchFamily="34" charset="0"/>
              <a:cs typeface="Arial" panose="020B0604020202020204" pitchFamily="34" charset="0"/>
            </a:endParaRPr>
          </a:p>
          <a:p>
            <a:pPr algn="ctr"/>
            <a:endParaRPr lang="es-ES" sz="1600" b="1" dirty="0">
              <a:solidFill>
                <a:schemeClr val="lt1"/>
              </a:solidFill>
              <a:latin typeface="Arial" panose="020B0604020202020204" pitchFamily="34" charset="0"/>
              <a:cs typeface="Arial" panose="020B0604020202020204" pitchFamily="34" charset="0"/>
            </a:endParaRPr>
          </a:p>
          <a:p>
            <a:pPr algn="ctr"/>
            <a:endParaRPr lang="es-ES" sz="1600" b="1" dirty="0">
              <a:solidFill>
                <a:schemeClr val="lt1"/>
              </a:solidFill>
              <a:latin typeface="Arial" panose="020B0604020202020204" pitchFamily="34" charset="0"/>
              <a:cs typeface="Arial" panose="020B0604020202020204" pitchFamily="34" charset="0"/>
            </a:endParaRPr>
          </a:p>
          <a:p>
            <a:pPr algn="ctr"/>
            <a:endParaRPr lang="es-ES" sz="1600" b="1" dirty="0">
              <a:solidFill>
                <a:schemeClr val="lt1"/>
              </a:solidFill>
              <a:latin typeface="Arial" panose="020B0604020202020204" pitchFamily="34" charset="0"/>
              <a:cs typeface="Arial" panose="020B0604020202020204" pitchFamily="34" charset="0"/>
            </a:endParaRPr>
          </a:p>
          <a:p>
            <a:pPr algn="ctr"/>
            <a:endParaRPr lang="es-ES" sz="1600" b="1" dirty="0">
              <a:solidFill>
                <a:schemeClr val="lt1"/>
              </a:solidFill>
              <a:latin typeface="Arial" panose="020B0604020202020204" pitchFamily="34" charset="0"/>
              <a:cs typeface="Arial" panose="020B0604020202020204" pitchFamily="34" charset="0"/>
            </a:endParaRPr>
          </a:p>
          <a:p>
            <a:pPr algn="ctr"/>
            <a:endParaRPr lang="es-ES" sz="1600" b="1" dirty="0">
              <a:solidFill>
                <a:schemeClr val="lt1"/>
              </a:solidFill>
              <a:latin typeface="Arial" panose="020B0604020202020204" pitchFamily="34" charset="0"/>
              <a:cs typeface="Arial" panose="020B0604020202020204" pitchFamily="34" charset="0"/>
            </a:endParaRPr>
          </a:p>
          <a:p>
            <a:pPr algn="ctr"/>
            <a:endParaRPr lang="es-ES" sz="1600" b="1" dirty="0">
              <a:solidFill>
                <a:schemeClr val="lt1"/>
              </a:solidFill>
              <a:latin typeface="Arial" panose="020B0604020202020204" pitchFamily="34" charset="0"/>
              <a:cs typeface="Arial" panose="020B0604020202020204" pitchFamily="34" charset="0"/>
            </a:endParaRPr>
          </a:p>
          <a:p>
            <a:pPr algn="ctr"/>
            <a:endParaRPr lang="es-ES" sz="1600" b="1" dirty="0">
              <a:solidFill>
                <a:schemeClr val="lt1"/>
              </a:solidFill>
              <a:latin typeface="Arial" panose="020B0604020202020204" pitchFamily="34" charset="0"/>
              <a:cs typeface="Arial" panose="020B0604020202020204" pitchFamily="34" charset="0"/>
            </a:endParaRPr>
          </a:p>
          <a:p>
            <a:pPr algn="ctr"/>
            <a:endParaRPr lang="es-ES" sz="1600" b="1" dirty="0">
              <a:solidFill>
                <a:schemeClr val="lt1"/>
              </a:solidFill>
              <a:latin typeface="Arial" panose="020B0604020202020204" pitchFamily="34" charset="0"/>
              <a:cs typeface="Arial" panose="020B0604020202020204" pitchFamily="34" charset="0"/>
            </a:endParaRPr>
          </a:p>
          <a:p>
            <a:pPr algn="ctr"/>
            <a:endParaRPr lang="es-ES" sz="1600" b="1" dirty="0">
              <a:solidFill>
                <a:schemeClr val="lt1"/>
              </a:solidFill>
              <a:latin typeface="Arial" panose="020B0604020202020204" pitchFamily="34" charset="0"/>
              <a:cs typeface="Arial" panose="020B0604020202020204" pitchFamily="34" charset="0"/>
            </a:endParaRPr>
          </a:p>
          <a:p>
            <a:pPr algn="ctr"/>
            <a:endParaRPr lang="es-ES" sz="1600" b="1" dirty="0">
              <a:solidFill>
                <a:schemeClr val="lt1"/>
              </a:solidFill>
              <a:latin typeface="Arial" panose="020B0604020202020204" pitchFamily="34" charset="0"/>
              <a:cs typeface="Arial" panose="020B0604020202020204"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3287015293"/>
              </p:ext>
            </p:extLst>
          </p:nvPr>
        </p:nvGraphicFramePr>
        <p:xfrm>
          <a:off x="539552" y="2996952"/>
          <a:ext cx="6624740" cy="3022705"/>
        </p:xfrm>
        <a:graphic>
          <a:graphicData uri="http://schemas.openxmlformats.org/drawingml/2006/table">
            <a:tbl>
              <a:tblPr firstRow="1" firstCol="1" bandRow="1">
                <a:tableStyleId>{5C22544A-7EE6-4342-B048-85BDC9FD1C3A}</a:tableStyleId>
              </a:tblPr>
              <a:tblGrid>
                <a:gridCol w="2016224"/>
                <a:gridCol w="576064"/>
                <a:gridCol w="648072"/>
                <a:gridCol w="720080"/>
                <a:gridCol w="720080"/>
                <a:gridCol w="720080"/>
                <a:gridCol w="568946"/>
                <a:gridCol w="655194"/>
              </a:tblGrid>
              <a:tr h="153264">
                <a:tc rowSpan="2">
                  <a:txBody>
                    <a:bodyPr/>
                    <a:lstStyle/>
                    <a:p>
                      <a:pPr>
                        <a:lnSpc>
                          <a:spcPct val="115000"/>
                        </a:lnSpc>
                        <a:spcAft>
                          <a:spcPts val="0"/>
                        </a:spcAft>
                      </a:pPr>
                      <a:r>
                        <a:rPr lang="es-ES" sz="1200" dirty="0">
                          <a:effectLst/>
                          <a:latin typeface="Arial" panose="020B0604020202020204" pitchFamily="34" charset="0"/>
                          <a:cs typeface="Arial" panose="020B0604020202020204" pitchFamily="34" charset="0"/>
                        </a:rPr>
                        <a:t>Factores</a:t>
                      </a:r>
                      <a:endParaRPr lang="es-EC" sz="1200" dirty="0">
                        <a:effectLst/>
                        <a:latin typeface="Arial" panose="020B0604020202020204" pitchFamily="34" charset="0"/>
                        <a:ea typeface="Calibri"/>
                        <a:cs typeface="Arial" panose="020B0604020202020204" pitchFamily="34" charset="0"/>
                      </a:endParaRPr>
                    </a:p>
                  </a:txBody>
                  <a:tcPr marL="44450" marR="44450" marT="0" marB="0" anchor="ctr"/>
                </a:tc>
                <a:tc rowSpan="2">
                  <a:txBody>
                    <a:bodyPr/>
                    <a:lstStyle/>
                    <a:p>
                      <a:pPr algn="ctr">
                        <a:lnSpc>
                          <a:spcPct val="115000"/>
                        </a:lnSpc>
                        <a:spcAft>
                          <a:spcPts val="0"/>
                        </a:spcAft>
                      </a:pPr>
                      <a:r>
                        <a:rPr lang="es-ES" sz="1200" dirty="0">
                          <a:effectLst/>
                          <a:latin typeface="Arial" panose="020B0604020202020204" pitchFamily="34" charset="0"/>
                          <a:cs typeface="Arial" panose="020B0604020202020204" pitchFamily="34" charset="0"/>
                        </a:rPr>
                        <a:t>Peso</a:t>
                      </a:r>
                      <a:endParaRPr lang="es-EC" sz="1200" dirty="0">
                        <a:effectLst/>
                        <a:latin typeface="Arial" panose="020B0604020202020204" pitchFamily="34" charset="0"/>
                        <a:ea typeface="Calibri"/>
                        <a:cs typeface="Arial" panose="020B0604020202020204" pitchFamily="34" charset="0"/>
                      </a:endParaRPr>
                    </a:p>
                  </a:txBody>
                  <a:tcPr marL="44450" marR="44450" marT="0" marB="0" anchor="ctr"/>
                </a:tc>
                <a:tc gridSpan="2">
                  <a:txBody>
                    <a:bodyPr/>
                    <a:lstStyle/>
                    <a:p>
                      <a:pPr marL="899160" indent="-899160" algn="ctr">
                        <a:lnSpc>
                          <a:spcPct val="115000"/>
                        </a:lnSpc>
                        <a:spcAft>
                          <a:spcPts val="0"/>
                        </a:spcAft>
                      </a:pPr>
                      <a:r>
                        <a:rPr lang="es-ES" sz="1200">
                          <a:effectLst/>
                          <a:latin typeface="Arial" panose="020B0604020202020204" pitchFamily="34" charset="0"/>
                          <a:cs typeface="Arial" panose="020B0604020202020204" pitchFamily="34" charset="0"/>
                        </a:rPr>
                        <a:t>Florida</a:t>
                      </a:r>
                      <a:endParaRPr lang="es-EC" sz="1200">
                        <a:effectLst/>
                        <a:latin typeface="Arial" panose="020B0604020202020204" pitchFamily="34" charset="0"/>
                        <a:ea typeface="Calibri"/>
                        <a:cs typeface="Arial" panose="020B0604020202020204" pitchFamily="34" charset="0"/>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200">
                          <a:effectLst/>
                          <a:latin typeface="Arial" panose="020B0604020202020204" pitchFamily="34" charset="0"/>
                          <a:cs typeface="Arial" panose="020B0604020202020204" pitchFamily="34" charset="0"/>
                        </a:rPr>
                        <a:t>Doral</a:t>
                      </a:r>
                      <a:endParaRPr lang="es-EC" sz="1200">
                        <a:effectLst/>
                        <a:latin typeface="Arial" panose="020B0604020202020204" pitchFamily="34" charset="0"/>
                        <a:ea typeface="Calibri"/>
                        <a:cs typeface="Arial" panose="020B0604020202020204" pitchFamily="34" charset="0"/>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200">
                          <a:effectLst/>
                          <a:latin typeface="Arial" panose="020B0604020202020204" pitchFamily="34" charset="0"/>
                          <a:cs typeface="Arial" panose="020B0604020202020204" pitchFamily="34" charset="0"/>
                        </a:rPr>
                        <a:t>Ceta</a:t>
                      </a:r>
                      <a:endParaRPr lang="es-EC" sz="1200">
                        <a:effectLst/>
                        <a:latin typeface="Arial" panose="020B0604020202020204" pitchFamily="34" charset="0"/>
                        <a:ea typeface="Calibri"/>
                        <a:cs typeface="Arial" panose="020B0604020202020204" pitchFamily="34" charset="0"/>
                      </a:endParaRPr>
                    </a:p>
                  </a:txBody>
                  <a:tcPr marL="44450" marR="44450" marT="0" marB="0" anchor="ctr"/>
                </a:tc>
                <a:tc hMerge="1">
                  <a:txBody>
                    <a:bodyPr/>
                    <a:lstStyle/>
                    <a:p>
                      <a:endParaRPr lang="es-EC"/>
                    </a:p>
                  </a:txBody>
                  <a:tcPr/>
                </a:tc>
              </a:tr>
              <a:tr h="306528">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S" sz="1200">
                          <a:effectLst/>
                          <a:latin typeface="Arial" panose="020B0604020202020204" pitchFamily="34" charset="0"/>
                          <a:cs typeface="Arial" panose="020B0604020202020204" pitchFamily="34" charset="0"/>
                        </a:rPr>
                        <a:t>Calificación</a:t>
                      </a:r>
                      <a:endParaRPr lang="es-EC"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S" sz="1200">
                          <a:effectLst/>
                          <a:latin typeface="Arial" panose="020B0604020202020204" pitchFamily="34" charset="0"/>
                          <a:cs typeface="Arial" panose="020B0604020202020204" pitchFamily="34" charset="0"/>
                        </a:rPr>
                        <a:t>Ponderación</a:t>
                      </a:r>
                      <a:endParaRPr lang="es-EC"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S" sz="1200">
                          <a:effectLst/>
                          <a:latin typeface="Arial" panose="020B0604020202020204" pitchFamily="34" charset="0"/>
                          <a:cs typeface="Arial" panose="020B0604020202020204" pitchFamily="34" charset="0"/>
                        </a:rPr>
                        <a:t>Calificación</a:t>
                      </a:r>
                      <a:endParaRPr lang="es-EC"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S" sz="1200">
                          <a:effectLst/>
                          <a:latin typeface="Arial" panose="020B0604020202020204" pitchFamily="34" charset="0"/>
                          <a:cs typeface="Arial" panose="020B0604020202020204" pitchFamily="34" charset="0"/>
                        </a:rPr>
                        <a:t>Ponderación</a:t>
                      </a:r>
                      <a:endParaRPr lang="es-EC"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S" sz="1200">
                          <a:effectLst/>
                          <a:latin typeface="Arial" panose="020B0604020202020204" pitchFamily="34" charset="0"/>
                          <a:cs typeface="Arial" panose="020B0604020202020204" pitchFamily="34" charset="0"/>
                        </a:rPr>
                        <a:t>Calificación</a:t>
                      </a:r>
                      <a:endParaRPr lang="es-EC"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S" sz="1200">
                          <a:effectLst/>
                          <a:latin typeface="Arial" panose="020B0604020202020204" pitchFamily="34" charset="0"/>
                          <a:cs typeface="Arial" panose="020B0604020202020204" pitchFamily="34" charset="0"/>
                        </a:rPr>
                        <a:t>Ponderación</a:t>
                      </a:r>
                      <a:endParaRPr lang="es-EC" sz="1200">
                        <a:effectLst/>
                        <a:latin typeface="Arial" panose="020B0604020202020204" pitchFamily="34" charset="0"/>
                        <a:ea typeface="Calibri"/>
                        <a:cs typeface="Arial" panose="020B0604020202020204" pitchFamily="34" charset="0"/>
                      </a:endParaRPr>
                    </a:p>
                  </a:txBody>
                  <a:tcPr marL="44450" marR="44450" marT="0" marB="0" anchor="ctr"/>
                </a:tc>
              </a:tr>
              <a:tr h="613057">
                <a:tc>
                  <a:txBody>
                    <a:bodyPr/>
                    <a:lstStyle/>
                    <a:p>
                      <a:pPr>
                        <a:lnSpc>
                          <a:spcPct val="115000"/>
                        </a:lnSpc>
                        <a:spcAft>
                          <a:spcPts val="0"/>
                        </a:spcAft>
                      </a:pPr>
                      <a:r>
                        <a:rPr lang="es-ES" sz="1200" dirty="0">
                          <a:effectLst/>
                          <a:latin typeface="Arial" panose="020B0604020202020204" pitchFamily="34" charset="0"/>
                          <a:cs typeface="Arial" panose="020B0604020202020204" pitchFamily="34" charset="0"/>
                        </a:rPr>
                        <a:t>Cercanía a Proveedores </a:t>
                      </a:r>
                      <a:r>
                        <a:rPr lang="es-ES" sz="1200" dirty="0" smtClean="0">
                          <a:effectLst/>
                          <a:latin typeface="Arial" panose="020B0604020202020204" pitchFamily="34" charset="0"/>
                          <a:cs typeface="Arial" panose="020B0604020202020204" pitchFamily="34" charset="0"/>
                        </a:rPr>
                        <a:t>de servicios </a:t>
                      </a:r>
                      <a:r>
                        <a:rPr lang="es-ES" sz="1200" dirty="0">
                          <a:effectLst/>
                          <a:latin typeface="Arial" panose="020B0604020202020204" pitchFamily="34" charset="0"/>
                          <a:cs typeface="Arial" panose="020B0604020202020204" pitchFamily="34" charset="0"/>
                        </a:rPr>
                        <a:t>de capacitación</a:t>
                      </a:r>
                      <a:endParaRPr lang="es-EC" sz="12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S" sz="1200" dirty="0">
                          <a:effectLst/>
                          <a:latin typeface="Arial" panose="020B0604020202020204" pitchFamily="34" charset="0"/>
                          <a:cs typeface="Arial" panose="020B0604020202020204" pitchFamily="34" charset="0"/>
                        </a:rPr>
                        <a:t>0.2</a:t>
                      </a:r>
                      <a:endParaRPr lang="es-EC" sz="12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S" sz="1200" dirty="0">
                          <a:effectLst/>
                          <a:latin typeface="Arial" panose="020B0604020202020204" pitchFamily="34" charset="0"/>
                          <a:cs typeface="Arial" panose="020B0604020202020204" pitchFamily="34" charset="0"/>
                        </a:rPr>
                        <a:t>7</a:t>
                      </a:r>
                      <a:endParaRPr lang="es-EC" sz="12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1000"/>
                        </a:spcAft>
                      </a:pPr>
                      <a:r>
                        <a:rPr lang="es-ES" sz="1200" dirty="0">
                          <a:effectLst/>
                          <a:latin typeface="Arial" panose="020B0604020202020204" pitchFamily="34" charset="0"/>
                          <a:cs typeface="Arial" panose="020B0604020202020204" pitchFamily="34" charset="0"/>
                        </a:rPr>
                        <a:t>1,4</a:t>
                      </a:r>
                      <a:endParaRPr lang="es-EC" sz="12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S" sz="1200">
                          <a:effectLst/>
                          <a:latin typeface="Arial" panose="020B0604020202020204" pitchFamily="34" charset="0"/>
                          <a:cs typeface="Arial" panose="020B0604020202020204" pitchFamily="34" charset="0"/>
                        </a:rPr>
                        <a:t>9</a:t>
                      </a:r>
                      <a:endParaRPr lang="es-EC"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S" sz="1200">
                          <a:effectLst/>
                          <a:latin typeface="Arial" panose="020B0604020202020204" pitchFamily="34" charset="0"/>
                          <a:cs typeface="Arial" panose="020B0604020202020204" pitchFamily="34" charset="0"/>
                        </a:rPr>
                        <a:t>1,8</a:t>
                      </a:r>
                      <a:endParaRPr lang="es-EC"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S" sz="1200" dirty="0">
                          <a:effectLst/>
                          <a:latin typeface="Arial" panose="020B0604020202020204" pitchFamily="34" charset="0"/>
                          <a:cs typeface="Arial" panose="020B0604020202020204" pitchFamily="34" charset="0"/>
                        </a:rPr>
                        <a:t>9</a:t>
                      </a:r>
                      <a:endParaRPr lang="es-EC" sz="12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S" sz="1200">
                          <a:effectLst/>
                          <a:latin typeface="Arial" panose="020B0604020202020204" pitchFamily="34" charset="0"/>
                          <a:cs typeface="Arial" panose="020B0604020202020204" pitchFamily="34" charset="0"/>
                        </a:rPr>
                        <a:t>1,8</a:t>
                      </a:r>
                      <a:endParaRPr lang="es-EC" sz="1200">
                        <a:effectLst/>
                        <a:latin typeface="Arial" panose="020B0604020202020204" pitchFamily="34" charset="0"/>
                        <a:ea typeface="Calibri"/>
                        <a:cs typeface="Arial" panose="020B0604020202020204" pitchFamily="34" charset="0"/>
                      </a:endParaRPr>
                    </a:p>
                  </a:txBody>
                  <a:tcPr marL="44450" marR="44450" marT="0" marB="0" anchor="ctr"/>
                </a:tc>
              </a:tr>
              <a:tr h="61305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200" dirty="0">
                          <a:effectLst/>
                          <a:latin typeface="Arial" panose="020B0604020202020204" pitchFamily="34" charset="0"/>
                          <a:cs typeface="Arial" panose="020B0604020202020204" pitchFamily="34" charset="0"/>
                        </a:rPr>
                        <a:t>Cercanía  a la Gerencia de </a:t>
                      </a:r>
                      <a:r>
                        <a:rPr lang="es-ES" sz="1200" dirty="0" smtClean="0">
                          <a:effectLst/>
                          <a:latin typeface="Arial" panose="020B0604020202020204" pitchFamily="34" charset="0"/>
                          <a:cs typeface="Arial" panose="020B0604020202020204" pitchFamily="34" charset="0"/>
                        </a:rPr>
                        <a:t> </a:t>
                      </a:r>
                      <a:r>
                        <a:rPr lang="es-EC" sz="1200" dirty="0" smtClean="0">
                          <a:effectLst/>
                          <a:latin typeface="Arial" panose="020B0604020202020204" pitchFamily="34" charset="0"/>
                          <a:cs typeface="Arial" panose="020B0604020202020204" pitchFamily="34" charset="0"/>
                        </a:rPr>
                        <a:t>RRHH</a:t>
                      </a:r>
                      <a:endParaRPr lang="es-EC" sz="12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S" sz="1200">
                          <a:effectLst/>
                          <a:latin typeface="Arial" panose="020B0604020202020204" pitchFamily="34" charset="0"/>
                          <a:cs typeface="Arial" panose="020B0604020202020204" pitchFamily="34" charset="0"/>
                        </a:rPr>
                        <a:t>0.3</a:t>
                      </a:r>
                      <a:endParaRPr lang="es-EC"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S" sz="1200">
                          <a:effectLst/>
                          <a:latin typeface="Arial" panose="020B0604020202020204" pitchFamily="34" charset="0"/>
                          <a:cs typeface="Arial" panose="020B0604020202020204" pitchFamily="34" charset="0"/>
                        </a:rPr>
                        <a:t>8</a:t>
                      </a:r>
                      <a:endParaRPr lang="es-EC"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S" sz="1200" dirty="0">
                          <a:effectLst/>
                          <a:latin typeface="Arial" panose="020B0604020202020204" pitchFamily="34" charset="0"/>
                          <a:cs typeface="Arial" panose="020B0604020202020204" pitchFamily="34" charset="0"/>
                        </a:rPr>
                        <a:t>2,4</a:t>
                      </a:r>
                      <a:endParaRPr lang="es-EC" sz="12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S" sz="1200" dirty="0">
                          <a:effectLst/>
                          <a:latin typeface="Arial" panose="020B0604020202020204" pitchFamily="34" charset="0"/>
                          <a:cs typeface="Arial" panose="020B0604020202020204" pitchFamily="34" charset="0"/>
                        </a:rPr>
                        <a:t>10</a:t>
                      </a:r>
                      <a:endParaRPr lang="es-EC" sz="12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S" sz="1200" dirty="0">
                          <a:effectLst/>
                          <a:latin typeface="Arial" panose="020B0604020202020204" pitchFamily="34" charset="0"/>
                          <a:cs typeface="Arial" panose="020B0604020202020204" pitchFamily="34" charset="0"/>
                        </a:rPr>
                        <a:t>3,0</a:t>
                      </a:r>
                      <a:endParaRPr lang="es-EC" sz="12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S" sz="1200">
                          <a:effectLst/>
                          <a:latin typeface="Arial" panose="020B0604020202020204" pitchFamily="34" charset="0"/>
                          <a:cs typeface="Arial" panose="020B0604020202020204" pitchFamily="34" charset="0"/>
                        </a:rPr>
                        <a:t>9</a:t>
                      </a:r>
                      <a:endParaRPr lang="es-EC"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S" sz="1200" dirty="0">
                          <a:effectLst/>
                          <a:latin typeface="Arial" panose="020B0604020202020204" pitchFamily="34" charset="0"/>
                          <a:cs typeface="Arial" panose="020B0604020202020204" pitchFamily="34" charset="0"/>
                        </a:rPr>
                        <a:t>2,7</a:t>
                      </a:r>
                      <a:endParaRPr lang="es-EC" sz="1200" dirty="0">
                        <a:effectLst/>
                        <a:latin typeface="Arial" panose="020B0604020202020204" pitchFamily="34" charset="0"/>
                        <a:ea typeface="Calibri"/>
                        <a:cs typeface="Arial" panose="020B0604020202020204" pitchFamily="34" charset="0"/>
                      </a:endParaRPr>
                    </a:p>
                  </a:txBody>
                  <a:tcPr marL="44450" marR="44450" marT="0" marB="0" anchor="ctr"/>
                </a:tc>
              </a:tr>
              <a:tr h="306528">
                <a:tc>
                  <a:txBody>
                    <a:bodyPr/>
                    <a:lstStyle/>
                    <a:p>
                      <a:pPr>
                        <a:lnSpc>
                          <a:spcPct val="115000"/>
                        </a:lnSpc>
                        <a:spcAft>
                          <a:spcPts val="0"/>
                        </a:spcAft>
                      </a:pPr>
                      <a:r>
                        <a:rPr lang="es-ES" sz="1200" dirty="0" smtClean="0">
                          <a:effectLst/>
                          <a:latin typeface="Arial" panose="020B0604020202020204" pitchFamily="34" charset="0"/>
                          <a:cs typeface="Arial" panose="020B0604020202020204" pitchFamily="34" charset="0"/>
                        </a:rPr>
                        <a:t>Espacio </a:t>
                      </a:r>
                      <a:r>
                        <a:rPr lang="es-ES" sz="1200" dirty="0">
                          <a:effectLst/>
                          <a:latin typeface="Arial" panose="020B0604020202020204" pitchFamily="34" charset="0"/>
                          <a:cs typeface="Arial" panose="020B0604020202020204" pitchFamily="34" charset="0"/>
                        </a:rPr>
                        <a:t>físico</a:t>
                      </a:r>
                      <a:endParaRPr lang="es-EC" sz="12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S" sz="1200">
                          <a:effectLst/>
                          <a:latin typeface="Arial" panose="020B0604020202020204" pitchFamily="34" charset="0"/>
                          <a:cs typeface="Arial" panose="020B0604020202020204" pitchFamily="34" charset="0"/>
                        </a:rPr>
                        <a:t>0.4</a:t>
                      </a:r>
                      <a:endParaRPr lang="es-EC"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S" sz="1200">
                          <a:effectLst/>
                          <a:latin typeface="Arial" panose="020B0604020202020204" pitchFamily="34" charset="0"/>
                          <a:cs typeface="Arial" panose="020B0604020202020204" pitchFamily="34" charset="0"/>
                        </a:rPr>
                        <a:t>9</a:t>
                      </a:r>
                      <a:endParaRPr lang="es-EC"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S" sz="1200">
                          <a:effectLst/>
                          <a:latin typeface="Arial" panose="020B0604020202020204" pitchFamily="34" charset="0"/>
                          <a:cs typeface="Arial" panose="020B0604020202020204" pitchFamily="34" charset="0"/>
                        </a:rPr>
                        <a:t>3,6</a:t>
                      </a:r>
                      <a:endParaRPr lang="es-EC"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S" sz="1200">
                          <a:effectLst/>
                          <a:latin typeface="Arial" panose="020B0604020202020204" pitchFamily="34" charset="0"/>
                          <a:cs typeface="Arial" panose="020B0604020202020204" pitchFamily="34" charset="0"/>
                        </a:rPr>
                        <a:t>7</a:t>
                      </a:r>
                      <a:endParaRPr lang="es-EC"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S" sz="1200" dirty="0">
                          <a:effectLst/>
                          <a:latin typeface="Arial" panose="020B0604020202020204" pitchFamily="34" charset="0"/>
                          <a:cs typeface="Arial" panose="020B0604020202020204" pitchFamily="34" charset="0"/>
                        </a:rPr>
                        <a:t>2,8</a:t>
                      </a:r>
                      <a:endParaRPr lang="es-EC" sz="12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S" sz="1200" dirty="0">
                          <a:effectLst/>
                          <a:latin typeface="Arial" panose="020B0604020202020204" pitchFamily="34" charset="0"/>
                          <a:cs typeface="Arial" panose="020B0604020202020204" pitchFamily="34" charset="0"/>
                        </a:rPr>
                        <a:t>8</a:t>
                      </a:r>
                      <a:endParaRPr lang="es-EC" sz="12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S" sz="1200">
                          <a:effectLst/>
                          <a:latin typeface="Arial" panose="020B0604020202020204" pitchFamily="34" charset="0"/>
                          <a:cs typeface="Arial" panose="020B0604020202020204" pitchFamily="34" charset="0"/>
                        </a:rPr>
                        <a:t>3,2</a:t>
                      </a:r>
                      <a:endParaRPr lang="es-EC" sz="1200">
                        <a:effectLst/>
                        <a:latin typeface="Arial" panose="020B0604020202020204" pitchFamily="34" charset="0"/>
                        <a:ea typeface="Calibri"/>
                        <a:cs typeface="Arial" panose="020B0604020202020204" pitchFamily="34" charset="0"/>
                      </a:endParaRPr>
                    </a:p>
                  </a:txBody>
                  <a:tcPr marL="44450" marR="44450" marT="0" marB="0" anchor="ctr"/>
                </a:tc>
              </a:tr>
              <a:tr h="306528">
                <a:tc>
                  <a:txBody>
                    <a:bodyPr/>
                    <a:lstStyle/>
                    <a:p>
                      <a:pPr>
                        <a:lnSpc>
                          <a:spcPct val="115000"/>
                        </a:lnSpc>
                        <a:spcAft>
                          <a:spcPts val="0"/>
                        </a:spcAft>
                      </a:pPr>
                      <a:r>
                        <a:rPr lang="es-ES" sz="1200">
                          <a:effectLst/>
                          <a:latin typeface="Arial" panose="020B0604020202020204" pitchFamily="34" charset="0"/>
                          <a:cs typeface="Arial" panose="020B0604020202020204" pitchFamily="34" charset="0"/>
                        </a:rPr>
                        <a:t>Cercanía a aulas de capacitación</a:t>
                      </a:r>
                      <a:endParaRPr lang="es-EC"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S" sz="1200">
                          <a:effectLst/>
                          <a:latin typeface="Arial" panose="020B0604020202020204" pitchFamily="34" charset="0"/>
                          <a:cs typeface="Arial" panose="020B0604020202020204" pitchFamily="34" charset="0"/>
                        </a:rPr>
                        <a:t>0.1</a:t>
                      </a:r>
                      <a:endParaRPr lang="es-EC"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S" sz="1200">
                          <a:effectLst/>
                          <a:latin typeface="Arial" panose="020B0604020202020204" pitchFamily="34" charset="0"/>
                          <a:cs typeface="Arial" panose="020B0604020202020204" pitchFamily="34" charset="0"/>
                        </a:rPr>
                        <a:t>10</a:t>
                      </a:r>
                      <a:endParaRPr lang="es-EC"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S" sz="1200">
                          <a:effectLst/>
                          <a:latin typeface="Arial" panose="020B0604020202020204" pitchFamily="34" charset="0"/>
                          <a:cs typeface="Arial" panose="020B0604020202020204" pitchFamily="34" charset="0"/>
                        </a:rPr>
                        <a:t>1</a:t>
                      </a:r>
                      <a:endParaRPr lang="es-EC"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S" sz="1200">
                          <a:effectLst/>
                          <a:latin typeface="Arial" panose="020B0604020202020204" pitchFamily="34" charset="0"/>
                          <a:cs typeface="Arial" panose="020B0604020202020204" pitchFamily="34" charset="0"/>
                        </a:rPr>
                        <a:t>9</a:t>
                      </a:r>
                      <a:endParaRPr lang="es-EC"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S" sz="1200" dirty="0">
                          <a:effectLst/>
                          <a:latin typeface="Arial" panose="020B0604020202020204" pitchFamily="34" charset="0"/>
                          <a:cs typeface="Arial" panose="020B0604020202020204" pitchFamily="34" charset="0"/>
                        </a:rPr>
                        <a:t>0,9</a:t>
                      </a:r>
                      <a:endParaRPr lang="es-EC" sz="12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S" sz="1200" dirty="0">
                          <a:effectLst/>
                          <a:latin typeface="Arial" panose="020B0604020202020204" pitchFamily="34" charset="0"/>
                          <a:cs typeface="Arial" panose="020B0604020202020204" pitchFamily="34" charset="0"/>
                        </a:rPr>
                        <a:t>8</a:t>
                      </a:r>
                      <a:endParaRPr lang="es-EC" sz="12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S" sz="1200" dirty="0">
                          <a:effectLst/>
                          <a:latin typeface="Arial" panose="020B0604020202020204" pitchFamily="34" charset="0"/>
                          <a:cs typeface="Arial" panose="020B0604020202020204" pitchFamily="34" charset="0"/>
                        </a:rPr>
                        <a:t>0,8</a:t>
                      </a:r>
                      <a:endParaRPr lang="es-EC" sz="1200" dirty="0">
                        <a:effectLst/>
                        <a:latin typeface="Arial" panose="020B0604020202020204" pitchFamily="34" charset="0"/>
                        <a:ea typeface="Calibri"/>
                        <a:cs typeface="Arial" panose="020B0604020202020204" pitchFamily="34" charset="0"/>
                      </a:endParaRPr>
                    </a:p>
                  </a:txBody>
                  <a:tcPr marL="44450" marR="44450" marT="0" marB="0" anchor="ctr"/>
                </a:tc>
              </a:tr>
              <a:tr h="306528">
                <a:tc>
                  <a:txBody>
                    <a:bodyPr/>
                    <a:lstStyle/>
                    <a:p>
                      <a:pPr algn="ctr">
                        <a:lnSpc>
                          <a:spcPct val="115000"/>
                        </a:lnSpc>
                        <a:spcAft>
                          <a:spcPts val="0"/>
                        </a:spcAft>
                      </a:pPr>
                      <a:r>
                        <a:rPr lang="es-ES" sz="1200">
                          <a:effectLst/>
                          <a:latin typeface="Arial" panose="020B0604020202020204" pitchFamily="34" charset="0"/>
                          <a:cs typeface="Arial" panose="020B0604020202020204" pitchFamily="34" charset="0"/>
                        </a:rPr>
                        <a:t>TOTAL</a:t>
                      </a:r>
                      <a:endParaRPr lang="es-EC"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S" sz="1200" dirty="0">
                          <a:effectLst/>
                          <a:latin typeface="Arial" panose="020B0604020202020204" pitchFamily="34" charset="0"/>
                          <a:cs typeface="Arial" panose="020B0604020202020204" pitchFamily="34" charset="0"/>
                        </a:rPr>
                        <a:t>1</a:t>
                      </a:r>
                      <a:endParaRPr lang="es-EC" sz="12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nSpc>
                          <a:spcPct val="115000"/>
                        </a:lnSpc>
                      </a:pPr>
                      <a:endParaRPr lang="es-EC" sz="1200" dirty="0">
                        <a:effectLst/>
                        <a:latin typeface="Arial" panose="020B060402020202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S" sz="1200">
                          <a:effectLst/>
                          <a:latin typeface="Arial" panose="020B0604020202020204" pitchFamily="34" charset="0"/>
                          <a:cs typeface="Arial" panose="020B0604020202020204" pitchFamily="34" charset="0"/>
                        </a:rPr>
                        <a:t>8,4</a:t>
                      </a:r>
                      <a:endParaRPr lang="es-EC"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S" sz="12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S" sz="1200" dirty="0">
                          <a:effectLst/>
                          <a:latin typeface="Arial" panose="020B0604020202020204" pitchFamily="34" charset="0"/>
                          <a:cs typeface="Arial" panose="020B0604020202020204" pitchFamily="34" charset="0"/>
                        </a:rPr>
                        <a:t>8,5</a:t>
                      </a:r>
                      <a:endParaRPr lang="es-EC" sz="12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S"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S" sz="1200" dirty="0">
                          <a:effectLst/>
                          <a:latin typeface="Arial" panose="020B0604020202020204" pitchFamily="34" charset="0"/>
                          <a:cs typeface="Arial" panose="020B0604020202020204" pitchFamily="34" charset="0"/>
                        </a:rPr>
                        <a:t>8,5</a:t>
                      </a:r>
                      <a:endParaRPr lang="es-EC" sz="1200" dirty="0">
                        <a:effectLst/>
                        <a:latin typeface="Arial" panose="020B0604020202020204" pitchFamily="34" charset="0"/>
                        <a:cs typeface="Arial" panose="020B0604020202020204" pitchFamily="34" charset="0"/>
                      </a:endParaRPr>
                    </a:p>
                    <a:p>
                      <a:pPr algn="ctr">
                        <a:lnSpc>
                          <a:spcPct val="115000"/>
                        </a:lnSpc>
                        <a:spcAft>
                          <a:spcPts val="0"/>
                        </a:spcAft>
                      </a:pPr>
                      <a:r>
                        <a:rPr lang="es-ES" sz="12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a:cs typeface="Arial" panose="020B0604020202020204" pitchFamily="34" charset="0"/>
                      </a:endParaRPr>
                    </a:p>
                  </a:txBody>
                  <a:tcPr marL="44450" marR="44450" marT="0" marB="0" anchor="ctr"/>
                </a:tc>
              </a:tr>
            </a:tbl>
          </a:graphicData>
        </a:graphic>
      </p:graphicFrame>
      <p:sp>
        <p:nvSpPr>
          <p:cNvPr id="10" name="9 Rectángulo"/>
          <p:cNvSpPr/>
          <p:nvPr/>
        </p:nvSpPr>
        <p:spPr>
          <a:xfrm>
            <a:off x="1277888" y="491877"/>
            <a:ext cx="6772378" cy="92333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rPr>
              <a:t>ANALISIS TECNICO</a:t>
            </a:r>
            <a:endParaRPr lang="es-E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endParaRPr>
          </a:p>
        </p:txBody>
      </p:sp>
      <p:pic>
        <p:nvPicPr>
          <p:cNvPr id="11" name="10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9681" y="2132856"/>
            <a:ext cx="1946177" cy="1800200"/>
          </a:xfrm>
          <a:prstGeom prst="ellipse">
            <a:avLst/>
          </a:prstGeom>
          <a:ln>
            <a:noFill/>
          </a:ln>
          <a:effectLst>
            <a:softEdge rad="112500"/>
          </a:effectLst>
        </p:spPr>
      </p:pic>
      <p:sp>
        <p:nvSpPr>
          <p:cNvPr id="12" name="11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3" name="12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Tree>
    <p:extLst>
      <p:ext uri="{BB962C8B-B14F-4D97-AF65-F5344CB8AC3E}">
        <p14:creationId xmlns:p14="http://schemas.microsoft.com/office/powerpoint/2010/main" val="15640810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36004" y="-10116"/>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12776"/>
            <a:ext cx="6932628" cy="4824536"/>
          </a:xfrm>
          <a:prstGeom prst="roundRect">
            <a:avLst/>
          </a:prstGeom>
          <a:effectLst>
            <a:glow rad="139700">
              <a:schemeClr val="accent4">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S" sz="1600" b="1" dirty="0">
              <a:solidFill>
                <a:schemeClr val="lt1"/>
              </a:solidFill>
              <a:latin typeface="Arial" panose="020B0604020202020204" pitchFamily="34" charset="0"/>
              <a:cs typeface="Arial" panose="020B0604020202020204" pitchFamily="34" charset="0"/>
            </a:endParaRPr>
          </a:p>
          <a:p>
            <a:pPr algn="ctr"/>
            <a:r>
              <a:rPr lang="es-EC" sz="1600" b="1" dirty="0" smtClean="0">
                <a:solidFill>
                  <a:schemeClr val="lt1"/>
                </a:solidFill>
                <a:latin typeface="Arial" panose="020B0604020202020204" pitchFamily="34" charset="0"/>
                <a:cs typeface="Arial" panose="020B0604020202020204" pitchFamily="34" charset="0"/>
              </a:rPr>
              <a:t>CADENA DE VALOR</a:t>
            </a:r>
          </a:p>
          <a:p>
            <a:pPr algn="ctr"/>
            <a:endParaRPr lang="es-EC" b="1" dirty="0">
              <a:solidFill>
                <a:schemeClr val="lt1"/>
              </a:solidFill>
              <a:latin typeface="Arial" panose="020B0604020202020204" pitchFamily="34" charset="0"/>
              <a:cs typeface="Arial" panose="020B0604020202020204" pitchFamily="34" charset="0"/>
            </a:endParaRPr>
          </a:p>
          <a:p>
            <a:pPr algn="ctr"/>
            <a:endParaRPr lang="es-EC" b="1" dirty="0">
              <a:solidFill>
                <a:schemeClr val="lt1"/>
              </a:solidFill>
              <a:latin typeface="Arial" panose="020B0604020202020204" pitchFamily="34" charset="0"/>
              <a:cs typeface="Arial" panose="020B0604020202020204" pitchFamily="34" charset="0"/>
            </a:endParaRPr>
          </a:p>
          <a:p>
            <a:pPr algn="ctr"/>
            <a:endParaRPr lang="es-EC" b="1" dirty="0">
              <a:solidFill>
                <a:schemeClr val="lt1"/>
              </a:solidFill>
              <a:latin typeface="Arial" panose="020B0604020202020204" pitchFamily="34" charset="0"/>
              <a:cs typeface="Arial" panose="020B0604020202020204" pitchFamily="34" charset="0"/>
            </a:endParaRPr>
          </a:p>
          <a:p>
            <a:pPr algn="ctr"/>
            <a:endParaRPr lang="es-EC"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smtClean="0">
              <a:solidFill>
                <a:schemeClr val="lt1"/>
              </a:solidFill>
              <a:latin typeface="Arial" panose="020B0604020202020204" pitchFamily="34" charset="0"/>
              <a:cs typeface="Arial" panose="020B0604020202020204" pitchFamily="34" charset="0"/>
            </a:endParaRPr>
          </a:p>
          <a:p>
            <a:pPr algn="ctr"/>
            <a:endParaRPr lang="es-ES" b="1" dirty="0">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903849002"/>
              </p:ext>
            </p:extLst>
          </p:nvPr>
        </p:nvGraphicFramePr>
        <p:xfrm>
          <a:off x="447684" y="1804924"/>
          <a:ext cx="6752482" cy="4503420"/>
        </p:xfrm>
        <a:graphic>
          <a:graphicData uri="http://schemas.openxmlformats.org/drawingml/2006/table">
            <a:tbl>
              <a:tblPr firstRow="1" firstCol="1" bandRow="1">
                <a:tableStyleId>{5C22544A-7EE6-4342-B048-85BDC9FD1C3A}</a:tableStyleId>
              </a:tblPr>
              <a:tblGrid>
                <a:gridCol w="1099980"/>
                <a:gridCol w="1368152"/>
                <a:gridCol w="1800200"/>
                <a:gridCol w="1376743"/>
                <a:gridCol w="1107407"/>
              </a:tblGrid>
              <a:tr h="204990">
                <a:tc>
                  <a:txBody>
                    <a:bodyPr/>
                    <a:lstStyle/>
                    <a:p>
                      <a:pPr algn="just">
                        <a:lnSpc>
                          <a:spcPct val="150000"/>
                        </a:lnSpc>
                        <a:spcAft>
                          <a:spcPts val="0"/>
                        </a:spcAft>
                      </a:pPr>
                      <a:r>
                        <a:rPr lang="es-ES" sz="1050" dirty="0">
                          <a:solidFill>
                            <a:srgbClr val="7030A0"/>
                          </a:solidFill>
                          <a:effectLst/>
                          <a:latin typeface="Arial" panose="020B0604020202020204" pitchFamily="34" charset="0"/>
                          <a:cs typeface="Arial" panose="020B0604020202020204" pitchFamily="34" charset="0"/>
                        </a:rPr>
                        <a:t>Infraestructura</a:t>
                      </a:r>
                      <a:endParaRPr lang="es-EC" sz="1400" dirty="0">
                        <a:solidFill>
                          <a:srgbClr val="7030A0"/>
                        </a:solidFill>
                        <a:effectLst/>
                        <a:latin typeface="Arial" panose="020B0604020202020204" pitchFamily="34" charset="0"/>
                        <a:ea typeface="Calibri"/>
                        <a:cs typeface="Arial" panose="020B0604020202020204" pitchFamily="34" charset="0"/>
                      </a:endParaRPr>
                    </a:p>
                  </a:txBody>
                  <a:tcPr marL="68580" marR="68580" marT="0" marB="0"/>
                </a:tc>
                <a:tc gridSpan="4">
                  <a:txBody>
                    <a:bodyPr/>
                    <a:lstStyle/>
                    <a:p>
                      <a:pPr algn="just">
                        <a:lnSpc>
                          <a:spcPct val="150000"/>
                        </a:lnSpc>
                        <a:spcAft>
                          <a:spcPts val="0"/>
                        </a:spcAft>
                      </a:pPr>
                      <a:r>
                        <a:rPr lang="es-ES" sz="1050" dirty="0">
                          <a:effectLst/>
                          <a:latin typeface="Arial" panose="020B0604020202020204" pitchFamily="34" charset="0"/>
                          <a:cs typeface="Arial" panose="020B0604020202020204" pitchFamily="34" charset="0"/>
                        </a:rPr>
                        <a:t>Administración general, planificación  y gestión de calidad</a:t>
                      </a:r>
                      <a:endParaRPr lang="es-EC" sz="1400" dirty="0">
                        <a:effectLst/>
                        <a:latin typeface="Arial" panose="020B0604020202020204" pitchFamily="34" charset="0"/>
                        <a:ea typeface="Calibri"/>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388776">
                <a:tc>
                  <a:txBody>
                    <a:bodyPr/>
                    <a:lstStyle/>
                    <a:p>
                      <a:pPr algn="just">
                        <a:lnSpc>
                          <a:spcPct val="150000"/>
                        </a:lnSpc>
                        <a:spcAft>
                          <a:spcPts val="0"/>
                        </a:spcAft>
                      </a:pPr>
                      <a:r>
                        <a:rPr lang="es-ES" sz="1050" dirty="0">
                          <a:solidFill>
                            <a:srgbClr val="7030A0"/>
                          </a:solidFill>
                          <a:effectLst/>
                          <a:latin typeface="Arial" panose="020B0604020202020204" pitchFamily="34" charset="0"/>
                          <a:cs typeface="Arial" panose="020B0604020202020204" pitchFamily="34" charset="0"/>
                        </a:rPr>
                        <a:t>RRHH</a:t>
                      </a:r>
                      <a:endParaRPr lang="es-EC" sz="1400" dirty="0">
                        <a:solidFill>
                          <a:srgbClr val="7030A0"/>
                        </a:solidFill>
                        <a:effectLst/>
                        <a:latin typeface="Arial" panose="020B0604020202020204" pitchFamily="34" charset="0"/>
                        <a:ea typeface="Calibri"/>
                        <a:cs typeface="Arial" panose="020B0604020202020204" pitchFamily="34" charset="0"/>
                      </a:endParaRPr>
                    </a:p>
                  </a:txBody>
                  <a:tcPr marL="68580" marR="68580" marT="0" marB="0"/>
                </a:tc>
                <a:tc gridSpan="4">
                  <a:txBody>
                    <a:bodyPr/>
                    <a:lstStyle/>
                    <a:p>
                      <a:pPr algn="just">
                        <a:lnSpc>
                          <a:spcPct val="150000"/>
                        </a:lnSpc>
                        <a:spcAft>
                          <a:spcPts val="0"/>
                        </a:spcAft>
                      </a:pPr>
                      <a:r>
                        <a:rPr lang="es-ES" sz="1050" dirty="0">
                          <a:effectLst/>
                          <a:latin typeface="Arial" panose="020B0604020202020204" pitchFamily="34" charset="0"/>
                          <a:cs typeface="Arial" panose="020B0604020202020204" pitchFamily="34" charset="0"/>
                        </a:rPr>
                        <a:t>Para los procesos de selección, contratación, evaluación, formación, etc.  d</a:t>
                      </a:r>
                      <a:r>
                        <a:rPr lang="es-ES" sz="1050" dirty="0" smtClean="0">
                          <a:effectLst/>
                          <a:latin typeface="Arial" panose="020B0604020202020204" pitchFamily="34" charset="0"/>
                          <a:cs typeface="Arial" panose="020B0604020202020204" pitchFamily="34" charset="0"/>
                        </a:rPr>
                        <a:t>el </a:t>
                      </a:r>
                      <a:r>
                        <a:rPr lang="es-ES" sz="1050" dirty="0">
                          <a:effectLst/>
                          <a:latin typeface="Arial" panose="020B0604020202020204" pitchFamily="34" charset="0"/>
                          <a:cs typeface="Arial" panose="020B0604020202020204" pitchFamily="34" charset="0"/>
                        </a:rPr>
                        <a:t>RRHH </a:t>
                      </a:r>
                      <a:r>
                        <a:rPr lang="es-ES" sz="1050" baseline="0" dirty="0" smtClean="0">
                          <a:effectLst/>
                          <a:latin typeface="Arial" panose="020B0604020202020204" pitchFamily="34" charset="0"/>
                          <a:cs typeface="Arial" panose="020B0604020202020204" pitchFamily="34" charset="0"/>
                        </a:rPr>
                        <a:t> </a:t>
                      </a:r>
                      <a:r>
                        <a:rPr lang="es-ES" sz="1050" dirty="0" smtClean="0">
                          <a:effectLst/>
                          <a:latin typeface="Arial" panose="020B0604020202020204" pitchFamily="34" charset="0"/>
                          <a:cs typeface="Arial" panose="020B0604020202020204" pitchFamily="34" charset="0"/>
                        </a:rPr>
                        <a:t>se   </a:t>
                      </a:r>
                      <a:r>
                        <a:rPr lang="es-ES" sz="1050" dirty="0">
                          <a:effectLst/>
                          <a:latin typeface="Arial" panose="020B0604020202020204" pitchFamily="34" charset="0"/>
                          <a:cs typeface="Arial" panose="020B0604020202020204" pitchFamily="34" charset="0"/>
                        </a:rPr>
                        <a:t>apoyara con las diferentes áreas de la Gerencia Nacional de Desarrollo Organizacional de la CNT EP.</a:t>
                      </a:r>
                      <a:endParaRPr lang="es-EC" sz="1400" dirty="0">
                        <a:effectLst/>
                        <a:latin typeface="Arial" panose="020B0604020202020204" pitchFamily="34" charset="0"/>
                        <a:ea typeface="Calibri"/>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430549">
                <a:tc>
                  <a:txBody>
                    <a:bodyPr/>
                    <a:lstStyle/>
                    <a:p>
                      <a:pPr algn="just">
                        <a:lnSpc>
                          <a:spcPct val="150000"/>
                        </a:lnSpc>
                        <a:spcAft>
                          <a:spcPts val="0"/>
                        </a:spcAft>
                      </a:pPr>
                      <a:r>
                        <a:rPr lang="es-ES" sz="1050" dirty="0">
                          <a:solidFill>
                            <a:srgbClr val="7030A0"/>
                          </a:solidFill>
                          <a:effectLst/>
                          <a:latin typeface="Arial" panose="020B0604020202020204" pitchFamily="34" charset="0"/>
                          <a:cs typeface="Arial" panose="020B0604020202020204" pitchFamily="34" charset="0"/>
                        </a:rPr>
                        <a:t>Tecnología</a:t>
                      </a:r>
                      <a:endParaRPr lang="es-EC" sz="1400" dirty="0">
                        <a:solidFill>
                          <a:srgbClr val="7030A0"/>
                        </a:solidFill>
                        <a:effectLst/>
                        <a:latin typeface="Arial" panose="020B0604020202020204" pitchFamily="34" charset="0"/>
                        <a:ea typeface="Calibri"/>
                        <a:cs typeface="Arial" panose="020B0604020202020204" pitchFamily="34" charset="0"/>
                      </a:endParaRPr>
                    </a:p>
                  </a:txBody>
                  <a:tcPr marL="68580" marR="68580" marT="0" marB="0"/>
                </a:tc>
                <a:tc gridSpan="4">
                  <a:txBody>
                    <a:bodyPr/>
                    <a:lstStyle/>
                    <a:p>
                      <a:pPr algn="just">
                        <a:lnSpc>
                          <a:spcPct val="150000"/>
                        </a:lnSpc>
                        <a:spcAft>
                          <a:spcPts val="0"/>
                        </a:spcAft>
                      </a:pPr>
                      <a:r>
                        <a:rPr lang="es-ES" sz="1050" dirty="0">
                          <a:effectLst/>
                          <a:latin typeface="Arial" panose="020B0604020202020204" pitchFamily="34" charset="0"/>
                          <a:cs typeface="Arial" panose="020B0604020202020204" pitchFamily="34" charset="0"/>
                        </a:rPr>
                        <a:t>En la mejora del servicio y procesos así como en la inversión en sistemas informáticos la escuela de  proyectos  se apoyara de las Gerencias </a:t>
                      </a:r>
                      <a:r>
                        <a:rPr lang="es-ES" sz="1050" dirty="0" smtClean="0">
                          <a:effectLst/>
                          <a:latin typeface="Arial" panose="020B0604020202020204" pitchFamily="34" charset="0"/>
                          <a:cs typeface="Arial" panose="020B0604020202020204" pitchFamily="34" charset="0"/>
                        </a:rPr>
                        <a:t>DEO,PEM</a:t>
                      </a:r>
                      <a:r>
                        <a:rPr lang="es-ES" sz="1050" baseline="0" dirty="0" smtClean="0">
                          <a:effectLst/>
                          <a:latin typeface="Arial" panose="020B0604020202020204" pitchFamily="34" charset="0"/>
                          <a:cs typeface="Arial" panose="020B0604020202020204" pitchFamily="34" charset="0"/>
                        </a:rPr>
                        <a:t> Y TI.</a:t>
                      </a:r>
                      <a:endParaRPr lang="es-EC" sz="1400" dirty="0">
                        <a:effectLst/>
                        <a:latin typeface="Arial" panose="020B0604020202020204" pitchFamily="34" charset="0"/>
                        <a:ea typeface="Calibri"/>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388776">
                <a:tc>
                  <a:txBody>
                    <a:bodyPr/>
                    <a:lstStyle/>
                    <a:p>
                      <a:pPr algn="just">
                        <a:lnSpc>
                          <a:spcPct val="150000"/>
                        </a:lnSpc>
                        <a:spcAft>
                          <a:spcPts val="0"/>
                        </a:spcAft>
                      </a:pPr>
                      <a:r>
                        <a:rPr lang="es-ES" sz="1050" dirty="0">
                          <a:solidFill>
                            <a:srgbClr val="7030A0"/>
                          </a:solidFill>
                          <a:effectLst/>
                          <a:latin typeface="Arial" panose="020B0604020202020204" pitchFamily="34" charset="0"/>
                          <a:cs typeface="Arial" panose="020B0604020202020204" pitchFamily="34" charset="0"/>
                        </a:rPr>
                        <a:t>Adquisición </a:t>
                      </a:r>
                      <a:endParaRPr lang="es-EC" sz="1400" dirty="0">
                        <a:solidFill>
                          <a:srgbClr val="7030A0"/>
                        </a:solidFill>
                        <a:effectLst/>
                        <a:latin typeface="Arial" panose="020B0604020202020204" pitchFamily="34" charset="0"/>
                        <a:ea typeface="Calibri"/>
                        <a:cs typeface="Arial" panose="020B0604020202020204" pitchFamily="34" charset="0"/>
                      </a:endParaRPr>
                    </a:p>
                  </a:txBody>
                  <a:tcPr marL="68580" marR="68580" marT="0" marB="0"/>
                </a:tc>
                <a:tc gridSpan="4">
                  <a:txBody>
                    <a:bodyPr/>
                    <a:lstStyle/>
                    <a:p>
                      <a:pPr algn="just">
                        <a:lnSpc>
                          <a:spcPct val="150000"/>
                        </a:lnSpc>
                        <a:spcAft>
                          <a:spcPts val="0"/>
                        </a:spcAft>
                      </a:pPr>
                      <a:r>
                        <a:rPr lang="es-ES" sz="1050" dirty="0">
                          <a:effectLst/>
                          <a:latin typeface="Arial" panose="020B0604020202020204" pitchFamily="34" charset="0"/>
                          <a:cs typeface="Arial" panose="020B0604020202020204" pitchFamily="34" charset="0"/>
                        </a:rPr>
                        <a:t>Para los procesos de adquisición de materiales o contratación de proveedores, especialmente de capacitación  en temas  que la CNT EP no tenga experiencia  apoyaran la Gerencia de </a:t>
                      </a:r>
                      <a:r>
                        <a:rPr lang="es-ES" sz="1050" dirty="0" smtClean="0">
                          <a:effectLst/>
                          <a:latin typeface="Arial" panose="020B0604020202020204" pitchFamily="34" charset="0"/>
                          <a:cs typeface="Arial" panose="020B0604020202020204" pitchFamily="34" charset="0"/>
                        </a:rPr>
                        <a:t>Adquisiciones</a:t>
                      </a:r>
                      <a:endParaRPr lang="es-EC" sz="1400" dirty="0">
                        <a:effectLst/>
                        <a:latin typeface="Arial" panose="020B0604020202020204" pitchFamily="34" charset="0"/>
                        <a:ea typeface="Calibri"/>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1719529">
                <a:tc rowSpan="2">
                  <a:txBody>
                    <a:bodyPr/>
                    <a:lstStyle/>
                    <a:p>
                      <a:pPr algn="just">
                        <a:lnSpc>
                          <a:spcPct val="150000"/>
                        </a:lnSpc>
                        <a:spcAft>
                          <a:spcPts val="0"/>
                        </a:spcAft>
                      </a:pPr>
                      <a:endParaRPr lang="es-EC" sz="1400" dirty="0">
                        <a:effectLst/>
                        <a:latin typeface="Arial" panose="020B0604020202020204" pitchFamily="34" charset="0"/>
                        <a:cs typeface="Arial" panose="020B0604020202020204" pitchFamily="34" charset="0"/>
                      </a:endParaRPr>
                    </a:p>
                    <a:p>
                      <a:pPr algn="just">
                        <a:lnSpc>
                          <a:spcPct val="115000"/>
                        </a:lnSpc>
                        <a:spcAft>
                          <a:spcPts val="1000"/>
                        </a:spcAft>
                      </a:pPr>
                      <a:endParaRPr lang="es-EC" sz="1400" dirty="0" smtClean="0">
                        <a:effectLst/>
                        <a:latin typeface="Arial" panose="020B0604020202020204" pitchFamily="34" charset="0"/>
                        <a:cs typeface="Arial" panose="020B0604020202020204" pitchFamily="34" charset="0"/>
                      </a:endParaRPr>
                    </a:p>
                    <a:p>
                      <a:pPr algn="just">
                        <a:lnSpc>
                          <a:spcPct val="115000"/>
                        </a:lnSpc>
                        <a:spcAft>
                          <a:spcPts val="1000"/>
                        </a:spcAft>
                      </a:pPr>
                      <a:endParaRPr lang="es-EC" sz="1400" dirty="0" smtClean="0">
                        <a:effectLst/>
                        <a:latin typeface="Arial" panose="020B0604020202020204" pitchFamily="34" charset="0"/>
                        <a:cs typeface="Arial" panose="020B0604020202020204" pitchFamily="34" charset="0"/>
                      </a:endParaRPr>
                    </a:p>
                    <a:p>
                      <a:pPr algn="just">
                        <a:lnSpc>
                          <a:spcPct val="115000"/>
                        </a:lnSpc>
                        <a:spcAft>
                          <a:spcPts val="1000"/>
                        </a:spcAft>
                      </a:pPr>
                      <a:endParaRPr lang="es-EC" sz="1400" dirty="0" smtClean="0">
                        <a:effectLst/>
                        <a:latin typeface="Arial" panose="020B0604020202020204" pitchFamily="34" charset="0"/>
                        <a:cs typeface="Arial" panose="020B0604020202020204" pitchFamily="34" charset="0"/>
                      </a:endParaRPr>
                    </a:p>
                    <a:p>
                      <a:pPr algn="just">
                        <a:lnSpc>
                          <a:spcPct val="115000"/>
                        </a:lnSpc>
                        <a:spcAft>
                          <a:spcPts val="1000"/>
                        </a:spcAft>
                      </a:pPr>
                      <a:endParaRPr lang="es-EC" sz="1050" b="1" kern="1200" dirty="0" smtClean="0">
                        <a:solidFill>
                          <a:schemeClr val="lt1"/>
                        </a:solidFill>
                        <a:effectLst/>
                        <a:latin typeface="Arial" panose="020B0604020202020204" pitchFamily="34" charset="0"/>
                        <a:ea typeface="+mn-ea"/>
                        <a:cs typeface="Arial" panose="020B0604020202020204" pitchFamily="34" charset="0"/>
                      </a:endParaRPr>
                    </a:p>
                    <a:p>
                      <a:pPr algn="just">
                        <a:lnSpc>
                          <a:spcPct val="115000"/>
                        </a:lnSpc>
                        <a:spcAft>
                          <a:spcPts val="1000"/>
                        </a:spcAft>
                      </a:pPr>
                      <a:endParaRPr lang="es-EC" sz="1050" b="1" kern="1200" dirty="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342900" lvl="0" indent="-342900">
                        <a:lnSpc>
                          <a:spcPct val="115000"/>
                        </a:lnSpc>
                        <a:spcAft>
                          <a:spcPts val="0"/>
                        </a:spcAft>
                        <a:buFont typeface="Symbol"/>
                        <a:buChar char=""/>
                      </a:pPr>
                      <a:r>
                        <a:rPr lang="es-ES" sz="1050">
                          <a:effectLst/>
                          <a:latin typeface="Arial" panose="020B0604020202020204" pitchFamily="34" charset="0"/>
                          <a:cs typeface="Arial" panose="020B0604020202020204" pitchFamily="34" charset="0"/>
                        </a:rPr>
                        <a:t>Recepción de solicitudes de capacitación</a:t>
                      </a:r>
                      <a:endParaRPr lang="es-EC" sz="1400">
                        <a:effectLst/>
                        <a:latin typeface="Arial" panose="020B0604020202020204" pitchFamily="34" charset="0"/>
                        <a:cs typeface="Arial" panose="020B0604020202020204" pitchFamily="34" charset="0"/>
                      </a:endParaRPr>
                    </a:p>
                    <a:p>
                      <a:pPr marL="342900" lvl="0" indent="-342900">
                        <a:lnSpc>
                          <a:spcPct val="115000"/>
                        </a:lnSpc>
                        <a:spcAft>
                          <a:spcPts val="0"/>
                        </a:spcAft>
                        <a:buFont typeface="Symbol"/>
                        <a:buChar char=""/>
                      </a:pPr>
                      <a:r>
                        <a:rPr lang="es-ES" sz="1050">
                          <a:effectLst/>
                          <a:latin typeface="Arial" panose="020B0604020202020204" pitchFamily="34" charset="0"/>
                          <a:cs typeface="Arial" panose="020B0604020202020204" pitchFamily="34" charset="0"/>
                        </a:rPr>
                        <a:t>Selección de personal a capacitar</a:t>
                      </a:r>
                      <a:endParaRPr lang="es-EC" sz="1400">
                        <a:effectLst/>
                        <a:latin typeface="Arial" panose="020B0604020202020204" pitchFamily="34" charset="0"/>
                        <a:cs typeface="Arial" panose="020B0604020202020204" pitchFamily="34" charset="0"/>
                      </a:endParaRPr>
                    </a:p>
                    <a:p>
                      <a:pPr marL="228600">
                        <a:lnSpc>
                          <a:spcPct val="150000"/>
                        </a:lnSpc>
                        <a:spcAft>
                          <a:spcPts val="0"/>
                        </a:spcAft>
                      </a:pPr>
                      <a:r>
                        <a:rPr lang="es-ES" sz="1050">
                          <a:effectLst/>
                          <a:latin typeface="Arial" panose="020B0604020202020204" pitchFamily="34" charset="0"/>
                          <a:cs typeface="Arial" panose="020B0604020202020204" pitchFamily="34" charset="0"/>
                        </a:rPr>
                        <a:t> </a:t>
                      </a:r>
                      <a:endParaRPr lang="es-EC"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lvl="0" indent="-342900">
                        <a:lnSpc>
                          <a:spcPct val="115000"/>
                        </a:lnSpc>
                        <a:spcAft>
                          <a:spcPts val="0"/>
                        </a:spcAft>
                        <a:buFont typeface="Symbol"/>
                        <a:buChar char=""/>
                      </a:pPr>
                      <a:r>
                        <a:rPr lang="es-ES" sz="1050" dirty="0">
                          <a:effectLst/>
                          <a:latin typeface="Arial" panose="020B0604020202020204" pitchFamily="34" charset="0"/>
                          <a:cs typeface="Arial" panose="020B0604020202020204" pitchFamily="34" charset="0"/>
                        </a:rPr>
                        <a:t>Asignación de instructor</a:t>
                      </a:r>
                      <a:endParaRPr lang="es-EC" sz="1400" dirty="0">
                        <a:effectLst/>
                        <a:latin typeface="Arial" panose="020B0604020202020204" pitchFamily="34" charset="0"/>
                        <a:cs typeface="Arial" panose="020B0604020202020204" pitchFamily="34" charset="0"/>
                      </a:endParaRPr>
                    </a:p>
                    <a:p>
                      <a:pPr marL="342900" lvl="0" indent="-342900">
                        <a:lnSpc>
                          <a:spcPct val="115000"/>
                        </a:lnSpc>
                        <a:spcAft>
                          <a:spcPts val="0"/>
                        </a:spcAft>
                        <a:buFont typeface="Symbol"/>
                        <a:buChar char=""/>
                      </a:pPr>
                      <a:r>
                        <a:rPr lang="es-ES" sz="1050" dirty="0">
                          <a:effectLst/>
                          <a:latin typeface="Arial" panose="020B0604020202020204" pitchFamily="34" charset="0"/>
                          <a:cs typeface="Arial" panose="020B0604020202020204" pitchFamily="34" charset="0"/>
                        </a:rPr>
                        <a:t>Preparación de materiales y  equipos  para capacitación </a:t>
                      </a:r>
                      <a:endParaRPr lang="es-EC" sz="1400" dirty="0">
                        <a:effectLst/>
                        <a:latin typeface="Arial" panose="020B0604020202020204" pitchFamily="34" charset="0"/>
                        <a:cs typeface="Arial" panose="020B0604020202020204" pitchFamily="34" charset="0"/>
                      </a:endParaRPr>
                    </a:p>
                    <a:p>
                      <a:pPr marL="342900" lvl="0" indent="-342900">
                        <a:lnSpc>
                          <a:spcPct val="115000"/>
                        </a:lnSpc>
                        <a:spcAft>
                          <a:spcPts val="0"/>
                        </a:spcAft>
                        <a:buFont typeface="Symbol"/>
                        <a:buChar char=""/>
                      </a:pPr>
                      <a:r>
                        <a:rPr lang="es-ES" sz="1050" dirty="0">
                          <a:effectLst/>
                          <a:latin typeface="Arial" panose="020B0604020202020204" pitchFamily="34" charset="0"/>
                          <a:cs typeface="Arial" panose="020B0604020202020204" pitchFamily="34" charset="0"/>
                        </a:rPr>
                        <a:t>Ejecución de la capacitación</a:t>
                      </a:r>
                      <a:endParaRPr lang="es-EC" sz="1400" dirty="0">
                        <a:effectLst/>
                        <a:latin typeface="Arial" panose="020B0604020202020204" pitchFamily="34" charset="0"/>
                        <a:cs typeface="Arial" panose="020B0604020202020204" pitchFamily="34" charset="0"/>
                      </a:endParaRPr>
                    </a:p>
                    <a:p>
                      <a:pPr marL="342900" lvl="0" indent="-342900">
                        <a:lnSpc>
                          <a:spcPct val="115000"/>
                        </a:lnSpc>
                        <a:spcAft>
                          <a:spcPts val="0"/>
                        </a:spcAft>
                        <a:buFont typeface="Symbol"/>
                        <a:buChar char=""/>
                      </a:pPr>
                      <a:r>
                        <a:rPr lang="es-ES" sz="1050" dirty="0">
                          <a:effectLst/>
                          <a:latin typeface="Arial" panose="020B0604020202020204" pitchFamily="34" charset="0"/>
                          <a:cs typeface="Arial" panose="020B0604020202020204" pitchFamily="34" charset="0"/>
                        </a:rPr>
                        <a:t>Evaluación a participantes e </a:t>
                      </a:r>
                      <a:r>
                        <a:rPr lang="es-ES" sz="1050" dirty="0" smtClean="0">
                          <a:effectLst/>
                          <a:latin typeface="Arial" panose="020B0604020202020204" pitchFamily="34" charset="0"/>
                          <a:cs typeface="Arial" panose="020B0604020202020204" pitchFamily="34" charset="0"/>
                        </a:rPr>
                        <a:t>instructor</a:t>
                      </a:r>
                      <a:endParaRPr lang="es-EC" sz="1400" dirty="0">
                        <a:effectLst/>
                        <a:latin typeface="Arial" panose="020B0604020202020204" pitchFamily="34" charset="0"/>
                        <a:cs typeface="Arial" panose="020B0604020202020204" pitchFamily="34" charset="0"/>
                      </a:endParaRPr>
                    </a:p>
                  </a:txBody>
                  <a:tcPr marL="68580" marR="68580" marT="0" marB="0"/>
                </a:tc>
                <a:tc>
                  <a:txBody>
                    <a:bodyPr/>
                    <a:lstStyle/>
                    <a:p>
                      <a:pPr marL="342900" lvl="0" indent="-342900">
                        <a:lnSpc>
                          <a:spcPct val="115000"/>
                        </a:lnSpc>
                        <a:spcAft>
                          <a:spcPts val="0"/>
                        </a:spcAft>
                        <a:buFont typeface="Symbol"/>
                        <a:buChar char=""/>
                      </a:pPr>
                      <a:r>
                        <a:rPr lang="es-ES" sz="1050" dirty="0">
                          <a:effectLst/>
                          <a:latin typeface="Arial" panose="020B0604020202020204" pitchFamily="34" charset="0"/>
                          <a:cs typeface="Arial" panose="020B0604020202020204" pitchFamily="34" charset="0"/>
                        </a:rPr>
                        <a:t>Verificar aplicación de conocimientos en actividades laborales</a:t>
                      </a:r>
                      <a:endParaRPr lang="es-EC" sz="1400" dirty="0">
                        <a:effectLst/>
                        <a:latin typeface="Arial" panose="020B0604020202020204" pitchFamily="34" charset="0"/>
                        <a:cs typeface="Arial" panose="020B0604020202020204" pitchFamily="34" charset="0"/>
                      </a:endParaRPr>
                    </a:p>
                    <a:p>
                      <a:pPr marL="342900" lvl="0" indent="-342900">
                        <a:lnSpc>
                          <a:spcPct val="115000"/>
                        </a:lnSpc>
                        <a:spcAft>
                          <a:spcPts val="0"/>
                        </a:spcAft>
                        <a:buFont typeface="Symbol"/>
                        <a:buChar char=""/>
                      </a:pPr>
                      <a:r>
                        <a:rPr lang="es-ES" sz="1050" dirty="0">
                          <a:effectLst/>
                          <a:latin typeface="Arial" panose="020B0604020202020204" pitchFamily="34" charset="0"/>
                          <a:cs typeface="Arial" panose="020B0604020202020204" pitchFamily="34" charset="0"/>
                        </a:rPr>
                        <a:t>Medir mejora de competencias  del empleado.</a:t>
                      </a:r>
                      <a:endParaRPr lang="es-EC" sz="1400" dirty="0">
                        <a:effectLst/>
                        <a:latin typeface="Arial" panose="020B0604020202020204" pitchFamily="34" charset="0"/>
                        <a:cs typeface="Arial" panose="020B0604020202020204" pitchFamily="34" charset="0"/>
                      </a:endParaRPr>
                    </a:p>
                    <a:p>
                      <a:pPr marL="226695">
                        <a:lnSpc>
                          <a:spcPct val="115000"/>
                        </a:lnSpc>
                        <a:spcAft>
                          <a:spcPts val="0"/>
                        </a:spcAft>
                      </a:pPr>
                      <a:r>
                        <a:rPr lang="es-ES" sz="1050" dirty="0">
                          <a:effectLst/>
                          <a:latin typeface="Arial" panose="020B0604020202020204" pitchFamily="34" charset="0"/>
                          <a:cs typeface="Arial" panose="020B0604020202020204" pitchFamily="34" charset="0"/>
                        </a:rPr>
                        <a:t> </a:t>
                      </a:r>
                      <a:endParaRPr lang="es-EC"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lvl="0" indent="-342900">
                        <a:lnSpc>
                          <a:spcPct val="115000"/>
                        </a:lnSpc>
                        <a:spcAft>
                          <a:spcPts val="0"/>
                        </a:spcAft>
                        <a:buFont typeface="Symbol"/>
                        <a:buChar char=""/>
                      </a:pPr>
                      <a:r>
                        <a:rPr lang="es-ES" sz="1050" dirty="0">
                          <a:effectLst/>
                          <a:latin typeface="Arial" panose="020B0604020202020204" pitchFamily="34" charset="0"/>
                          <a:cs typeface="Arial" panose="020B0604020202020204" pitchFamily="34" charset="0"/>
                        </a:rPr>
                        <a:t>Actualización de plan académico</a:t>
                      </a:r>
                      <a:endParaRPr lang="es-EC" sz="1400" dirty="0">
                        <a:effectLst/>
                        <a:latin typeface="Arial" panose="020B0604020202020204" pitchFamily="34" charset="0"/>
                        <a:cs typeface="Arial" panose="020B0604020202020204" pitchFamily="34" charset="0"/>
                      </a:endParaRPr>
                    </a:p>
                    <a:p>
                      <a:pPr algn="just">
                        <a:lnSpc>
                          <a:spcPct val="150000"/>
                        </a:lnSpc>
                        <a:spcAft>
                          <a:spcPts val="0"/>
                        </a:spcAft>
                      </a:pPr>
                      <a:r>
                        <a:rPr lang="es-ES" sz="1050" dirty="0">
                          <a:effectLst/>
                          <a:latin typeface="Arial" panose="020B0604020202020204" pitchFamily="34" charset="0"/>
                          <a:cs typeface="Arial" panose="020B0604020202020204" pitchFamily="34" charset="0"/>
                        </a:rPr>
                        <a:t> </a:t>
                      </a:r>
                      <a:endParaRPr lang="es-EC" sz="1400" dirty="0">
                        <a:effectLst/>
                        <a:latin typeface="Arial" panose="020B0604020202020204" pitchFamily="34" charset="0"/>
                        <a:ea typeface="Calibri"/>
                        <a:cs typeface="Arial" panose="020B0604020202020204" pitchFamily="34" charset="0"/>
                      </a:endParaRPr>
                    </a:p>
                  </a:txBody>
                  <a:tcPr marL="68580" marR="68580" marT="0" marB="0"/>
                </a:tc>
              </a:tr>
              <a:tr h="204990">
                <a:tc vMerge="1">
                  <a:txBody>
                    <a:bodyPr/>
                    <a:lstStyle/>
                    <a:p>
                      <a:endParaRPr lang="es-EC"/>
                    </a:p>
                  </a:txBody>
                  <a:tcPr/>
                </a:tc>
                <a:tc>
                  <a:txBody>
                    <a:bodyPr/>
                    <a:lstStyle/>
                    <a:p>
                      <a:pPr algn="ctr">
                        <a:lnSpc>
                          <a:spcPct val="150000"/>
                        </a:lnSpc>
                        <a:spcAft>
                          <a:spcPts val="0"/>
                        </a:spcAft>
                      </a:pPr>
                      <a:r>
                        <a:rPr lang="es-ES" sz="1100" b="1" dirty="0" smtClean="0">
                          <a:solidFill>
                            <a:srgbClr val="FF0000"/>
                          </a:solidFill>
                          <a:effectLst/>
                          <a:latin typeface="Arial" panose="020B0604020202020204" pitchFamily="34" charset="0"/>
                          <a:cs typeface="Arial" panose="020B0604020202020204" pitchFamily="34" charset="0"/>
                        </a:rPr>
                        <a:t>Entrada</a:t>
                      </a:r>
                      <a:endParaRPr lang="es-EC" sz="1600" b="1" dirty="0">
                        <a:solidFill>
                          <a:srgbClr val="FF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50000"/>
                        </a:lnSpc>
                        <a:spcAft>
                          <a:spcPts val="0"/>
                        </a:spcAft>
                      </a:pPr>
                      <a:r>
                        <a:rPr lang="es-ES" sz="1100" b="1" dirty="0" smtClean="0">
                          <a:solidFill>
                            <a:srgbClr val="FF0000"/>
                          </a:solidFill>
                          <a:effectLst/>
                          <a:latin typeface="Arial" panose="020B0604020202020204" pitchFamily="34" charset="0"/>
                          <a:cs typeface="Arial" panose="020B0604020202020204" pitchFamily="34" charset="0"/>
                        </a:rPr>
                        <a:t>Operación</a:t>
                      </a:r>
                      <a:endParaRPr lang="es-EC" sz="1600" b="1" dirty="0">
                        <a:solidFill>
                          <a:srgbClr val="FF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50000"/>
                        </a:lnSpc>
                        <a:spcAft>
                          <a:spcPts val="0"/>
                        </a:spcAft>
                      </a:pPr>
                      <a:r>
                        <a:rPr lang="es-ES" sz="1100" b="1" dirty="0">
                          <a:solidFill>
                            <a:srgbClr val="FF0000"/>
                          </a:solidFill>
                          <a:effectLst/>
                          <a:latin typeface="Arial" panose="020B0604020202020204" pitchFamily="34" charset="0"/>
                          <a:cs typeface="Arial" panose="020B0604020202020204" pitchFamily="34" charset="0"/>
                        </a:rPr>
                        <a:t>Seguimiento </a:t>
                      </a:r>
                      <a:endParaRPr lang="es-EC" sz="1600" b="1" dirty="0">
                        <a:solidFill>
                          <a:srgbClr val="FF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50000"/>
                        </a:lnSpc>
                        <a:spcAft>
                          <a:spcPts val="0"/>
                        </a:spcAft>
                      </a:pPr>
                      <a:r>
                        <a:rPr lang="es-ES" sz="1100" b="1" dirty="0">
                          <a:solidFill>
                            <a:srgbClr val="FF0000"/>
                          </a:solidFill>
                          <a:effectLst/>
                          <a:latin typeface="Arial" panose="020B0604020202020204" pitchFamily="34" charset="0"/>
                          <a:cs typeface="Arial" panose="020B0604020202020204" pitchFamily="34" charset="0"/>
                        </a:rPr>
                        <a:t>Mantenimiento</a:t>
                      </a:r>
                      <a:endParaRPr lang="es-EC" sz="1600" b="1" dirty="0">
                        <a:solidFill>
                          <a:srgbClr val="FF0000"/>
                        </a:solidFill>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
        <p:nvSpPr>
          <p:cNvPr id="11" name="19526 Flecha arriba"/>
          <p:cNvSpPr/>
          <p:nvPr/>
        </p:nvSpPr>
        <p:spPr>
          <a:xfrm>
            <a:off x="0" y="1700808"/>
            <a:ext cx="485775" cy="2880320"/>
          </a:xfrm>
          <a:prstGeom prst="upArrow">
            <a:avLst/>
          </a:prstGeom>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s-ES" sz="900" b="1" dirty="0">
                <a:effectLst/>
                <a:ea typeface="Calibri"/>
                <a:cs typeface="Times New Roman"/>
              </a:rPr>
              <a:t>AUXILIARES</a:t>
            </a:r>
            <a:endParaRPr lang="es-EC" sz="1100" dirty="0">
              <a:effectLst/>
              <a:ea typeface="Calibri"/>
              <a:cs typeface="Times New Roman"/>
            </a:endParaRPr>
          </a:p>
        </p:txBody>
      </p:sp>
      <p:sp>
        <p:nvSpPr>
          <p:cNvPr id="12" name="19527 Flecha derecha"/>
          <p:cNvSpPr/>
          <p:nvPr/>
        </p:nvSpPr>
        <p:spPr>
          <a:xfrm>
            <a:off x="1547664" y="6021288"/>
            <a:ext cx="5693739" cy="552450"/>
          </a:xfrm>
          <a:prstGeom prst="rightArrow">
            <a:avLst/>
          </a:prstGeom>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100" b="1" dirty="0">
                <a:effectLst/>
                <a:ea typeface="Calibri"/>
                <a:cs typeface="Times New Roman"/>
              </a:rPr>
              <a:t>PRINCIPALES</a:t>
            </a:r>
            <a:endParaRPr lang="es-EC" sz="1100" dirty="0">
              <a:effectLst/>
              <a:ea typeface="Calibri"/>
              <a:cs typeface="Times New Roman"/>
            </a:endParaRPr>
          </a:p>
        </p:txBody>
      </p:sp>
      <p:sp>
        <p:nvSpPr>
          <p:cNvPr id="13" name="12 Rectángulo"/>
          <p:cNvSpPr/>
          <p:nvPr/>
        </p:nvSpPr>
        <p:spPr>
          <a:xfrm>
            <a:off x="683568" y="491877"/>
            <a:ext cx="7366698" cy="92333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rPr>
              <a:t>ANALISIS TECNICO</a:t>
            </a:r>
            <a:endParaRPr lang="es-E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endParaRPr>
          </a:p>
        </p:txBody>
      </p:sp>
      <p:pic>
        <p:nvPicPr>
          <p:cNvPr id="14" name="1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9681" y="2132856"/>
            <a:ext cx="1946177" cy="1800200"/>
          </a:xfrm>
          <a:prstGeom prst="ellipse">
            <a:avLst/>
          </a:prstGeom>
          <a:ln>
            <a:noFill/>
          </a:ln>
          <a:effectLst>
            <a:softEdge rad="112500"/>
          </a:effectLst>
        </p:spPr>
      </p:pic>
      <p:sp>
        <p:nvSpPr>
          <p:cNvPr id="15" name="14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6" name="15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Tree>
    <p:extLst>
      <p:ext uri="{BB962C8B-B14F-4D97-AF65-F5344CB8AC3E}">
        <p14:creationId xmlns:p14="http://schemas.microsoft.com/office/powerpoint/2010/main" val="27841281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36004" y="-10116"/>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12776"/>
            <a:ext cx="6932628" cy="4824536"/>
          </a:xfrm>
          <a:prstGeom prst="roundRect">
            <a:avLst/>
          </a:prstGeom>
          <a:effectLst>
            <a:glow rad="139700">
              <a:schemeClr val="accent4">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C" sz="1600" b="1" dirty="0" smtClean="0">
              <a:solidFill>
                <a:schemeClr val="lt1"/>
              </a:solidFill>
              <a:latin typeface="Arial" panose="020B0604020202020204" pitchFamily="34" charset="0"/>
              <a:cs typeface="Arial" panose="020B0604020202020204" pitchFamily="34" charset="0"/>
            </a:endParaRPr>
          </a:p>
          <a:p>
            <a:pPr algn="ctr"/>
            <a:r>
              <a:rPr lang="es-EC" sz="1600" b="1" dirty="0" smtClean="0">
                <a:solidFill>
                  <a:schemeClr val="lt1"/>
                </a:solidFill>
                <a:latin typeface="Arial" panose="020B0604020202020204" pitchFamily="34" charset="0"/>
                <a:cs typeface="Arial" panose="020B0604020202020204" pitchFamily="34" charset="0"/>
              </a:rPr>
              <a:t>DISTRIBUCION DE PLANTA</a:t>
            </a:r>
          </a:p>
          <a:p>
            <a:pPr algn="ctr"/>
            <a:endParaRPr lang="es-EC" b="1" dirty="0">
              <a:solidFill>
                <a:schemeClr val="lt1"/>
              </a:solidFill>
              <a:latin typeface="Arial" panose="020B0604020202020204" pitchFamily="34" charset="0"/>
              <a:cs typeface="Arial" panose="020B0604020202020204" pitchFamily="34" charset="0"/>
            </a:endParaRPr>
          </a:p>
          <a:p>
            <a:pPr algn="ctr"/>
            <a:endParaRPr lang="es-EC" b="1" dirty="0">
              <a:solidFill>
                <a:schemeClr val="lt1"/>
              </a:solidFill>
              <a:latin typeface="Arial" panose="020B0604020202020204" pitchFamily="34" charset="0"/>
              <a:cs typeface="Arial" panose="020B0604020202020204" pitchFamily="34" charset="0"/>
            </a:endParaRPr>
          </a:p>
          <a:p>
            <a:pPr algn="ctr"/>
            <a:endParaRPr lang="es-EC" b="1" dirty="0">
              <a:solidFill>
                <a:schemeClr val="lt1"/>
              </a:solidFill>
              <a:latin typeface="Arial" panose="020B0604020202020204" pitchFamily="34" charset="0"/>
              <a:cs typeface="Arial" panose="020B0604020202020204" pitchFamily="34" charset="0"/>
            </a:endParaRPr>
          </a:p>
          <a:p>
            <a:pPr algn="ctr"/>
            <a:endParaRPr lang="es-EC"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smtClean="0">
              <a:solidFill>
                <a:schemeClr val="lt1"/>
              </a:solidFill>
              <a:latin typeface="Arial" panose="020B0604020202020204" pitchFamily="34" charset="0"/>
              <a:cs typeface="Arial" panose="020B0604020202020204" pitchFamily="34" charset="0"/>
            </a:endParaRPr>
          </a:p>
          <a:p>
            <a:pPr algn="ctr"/>
            <a:endParaRPr lang="es-ES" b="1" dirty="0">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p:txBody>
      </p:sp>
      <p:sp>
        <p:nvSpPr>
          <p:cNvPr id="13" name="12 Rectángulo"/>
          <p:cNvSpPr/>
          <p:nvPr/>
        </p:nvSpPr>
        <p:spPr>
          <a:xfrm>
            <a:off x="683568" y="491877"/>
            <a:ext cx="7366698" cy="92333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rPr>
              <a:t>ANALISIS TECNICO</a:t>
            </a:r>
            <a:endParaRPr lang="es-E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endParaRPr>
          </a:p>
        </p:txBody>
      </p:sp>
      <p:pic>
        <p:nvPicPr>
          <p:cNvPr id="14" name="1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9681" y="2132856"/>
            <a:ext cx="1946177" cy="1800200"/>
          </a:xfrm>
          <a:prstGeom prst="ellipse">
            <a:avLst/>
          </a:prstGeom>
          <a:ln>
            <a:noFill/>
          </a:ln>
          <a:effectLst>
            <a:softEdge rad="112500"/>
          </a:effectLst>
        </p:spPr>
      </p:pic>
      <p:sp>
        <p:nvSpPr>
          <p:cNvPr id="15" name="14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6" name="15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pic>
        <p:nvPicPr>
          <p:cNvPr id="17" name="16 Imagen" descr="C:\Users\pgalarza\AppData\Local\Microsoft\Windows\Temporary Internet Files\Content.IE5\O1OOPWWO\resource_export_1411483815185.jpg"/>
          <p:cNvPicPr/>
          <p:nvPr/>
        </p:nvPicPr>
        <p:blipFill rotWithShape="1">
          <a:blip r:embed="rId6">
            <a:extLst>
              <a:ext uri="{28A0092B-C50C-407E-A947-70E740481C1C}">
                <a14:useLocalDpi xmlns:a14="http://schemas.microsoft.com/office/drawing/2010/main" val="0"/>
              </a:ext>
            </a:extLst>
          </a:blip>
          <a:srcRect l="7813" t="8854" r="8854" b="7291"/>
          <a:stretch/>
        </p:blipFill>
        <p:spPr bwMode="auto">
          <a:xfrm>
            <a:off x="1043608" y="1950598"/>
            <a:ext cx="3024336" cy="2846554"/>
          </a:xfrm>
          <a:prstGeom prst="rect">
            <a:avLst/>
          </a:prstGeom>
          <a:noFill/>
          <a:ln>
            <a:noFill/>
          </a:ln>
          <a:extLst>
            <a:ext uri="{53640926-AAD7-44D8-BBD7-CCE9431645EC}">
              <a14:shadowObscured xmlns:a14="http://schemas.microsoft.com/office/drawing/2010/main"/>
            </a:ext>
          </a:extLst>
        </p:spPr>
      </p:pic>
      <p:pic>
        <p:nvPicPr>
          <p:cNvPr id="18" name="17 Imagen" descr="C:\Users\pgalarza\AppData\Local\Microsoft\Windows\Temporary Internet Files\Content.IE5\Q00ZNYBN\resource_export_1411490103327.jpg"/>
          <p:cNvPicPr/>
          <p:nvPr/>
        </p:nvPicPr>
        <p:blipFill rotWithShape="1">
          <a:blip r:embed="rId7">
            <a:extLst>
              <a:ext uri="{28A0092B-C50C-407E-A947-70E740481C1C}">
                <a14:useLocalDpi xmlns:a14="http://schemas.microsoft.com/office/drawing/2010/main" val="0"/>
              </a:ext>
            </a:extLst>
          </a:blip>
          <a:srcRect t="6430" b="7426"/>
          <a:stretch/>
        </p:blipFill>
        <p:spPr bwMode="auto">
          <a:xfrm>
            <a:off x="4103948" y="1950598"/>
            <a:ext cx="2916324" cy="284655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1837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0" y="-10116"/>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12776"/>
            <a:ext cx="6761997" cy="4824536"/>
          </a:xfrm>
          <a:prstGeom prst="roundRect">
            <a:avLst/>
          </a:prstGeom>
          <a:effectLst>
            <a:glow rad="139700">
              <a:schemeClr val="accent4">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r>
              <a:rPr lang="es-EC" sz="1600" b="1" dirty="0" smtClean="0">
                <a:solidFill>
                  <a:schemeClr val="lt1"/>
                </a:solidFill>
                <a:latin typeface="Arial" panose="020B0604020202020204" pitchFamily="34" charset="0"/>
                <a:cs typeface="Arial" panose="020B0604020202020204" pitchFamily="34" charset="0"/>
              </a:rPr>
              <a:t>TALENTO HUMANO</a:t>
            </a:r>
          </a:p>
          <a:p>
            <a:pPr algn="ctr"/>
            <a:endParaRPr lang="es-EC" b="1" dirty="0">
              <a:solidFill>
                <a:schemeClr val="lt1"/>
              </a:solidFill>
              <a:latin typeface="Arial" panose="020B0604020202020204" pitchFamily="34" charset="0"/>
              <a:cs typeface="Arial" panose="020B0604020202020204" pitchFamily="34" charset="0"/>
            </a:endParaRPr>
          </a:p>
          <a:p>
            <a:pPr algn="ctr"/>
            <a:endParaRPr lang="es-EC" b="1" dirty="0">
              <a:solidFill>
                <a:schemeClr val="lt1"/>
              </a:solidFill>
              <a:latin typeface="Arial" panose="020B0604020202020204" pitchFamily="34" charset="0"/>
              <a:cs typeface="Arial" panose="020B0604020202020204" pitchFamily="34" charset="0"/>
            </a:endParaRPr>
          </a:p>
          <a:p>
            <a:pPr algn="ctr"/>
            <a:endParaRPr lang="es-EC" b="1" dirty="0">
              <a:solidFill>
                <a:schemeClr val="lt1"/>
              </a:solidFill>
              <a:latin typeface="Arial" panose="020B0604020202020204" pitchFamily="34" charset="0"/>
              <a:cs typeface="Arial" panose="020B0604020202020204" pitchFamily="34" charset="0"/>
            </a:endParaRPr>
          </a:p>
          <a:p>
            <a:pPr algn="ctr"/>
            <a:endParaRPr lang="es-EC"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3231499352"/>
              </p:ext>
            </p:extLst>
          </p:nvPr>
        </p:nvGraphicFramePr>
        <p:xfrm>
          <a:off x="683568" y="2798340"/>
          <a:ext cx="6318844" cy="1472184"/>
        </p:xfrm>
        <a:graphic>
          <a:graphicData uri="http://schemas.openxmlformats.org/drawingml/2006/table">
            <a:tbl>
              <a:tblPr firstRow="1" firstCol="1" bandRow="1">
                <a:tableStyleId>{5C22544A-7EE6-4342-B048-85BDC9FD1C3A}</a:tableStyleId>
              </a:tblPr>
              <a:tblGrid>
                <a:gridCol w="1745265"/>
                <a:gridCol w="1323166"/>
                <a:gridCol w="1447015"/>
                <a:gridCol w="1803398"/>
              </a:tblGrid>
              <a:tr h="174522">
                <a:tc>
                  <a:txBody>
                    <a:bodyPr/>
                    <a:lstStyle/>
                    <a:p>
                      <a:pPr algn="ctr">
                        <a:lnSpc>
                          <a:spcPct val="115000"/>
                        </a:lnSpc>
                        <a:spcAft>
                          <a:spcPts val="0"/>
                        </a:spcAft>
                      </a:pPr>
                      <a:r>
                        <a:rPr lang="es-ES" sz="1200" dirty="0">
                          <a:effectLst/>
                          <a:latin typeface="Arial" panose="020B0604020202020204" pitchFamily="34" charset="0"/>
                          <a:cs typeface="Arial" panose="020B0604020202020204" pitchFamily="34" charset="0"/>
                        </a:rPr>
                        <a:t>Cargo</a:t>
                      </a:r>
                      <a:endParaRPr lang="es-EC" sz="12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s-ES" sz="1200" dirty="0">
                          <a:effectLst/>
                          <a:latin typeface="Arial" panose="020B0604020202020204" pitchFamily="34" charset="0"/>
                          <a:cs typeface="Arial" panose="020B0604020202020204" pitchFamily="34" charset="0"/>
                        </a:rPr>
                        <a:t>Sueldo Mensual</a:t>
                      </a:r>
                      <a:endParaRPr lang="es-EC" sz="12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s-ES" sz="1200">
                          <a:effectLst/>
                          <a:latin typeface="Arial" panose="020B0604020202020204" pitchFamily="34" charset="0"/>
                          <a:cs typeface="Arial" panose="020B0604020202020204" pitchFamily="34" charset="0"/>
                        </a:rPr>
                        <a:t>Cantidad</a:t>
                      </a:r>
                      <a:endParaRPr lang="es-EC" sz="12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s-ES" sz="1200">
                          <a:effectLst/>
                          <a:latin typeface="Arial" panose="020B0604020202020204" pitchFamily="34" charset="0"/>
                          <a:cs typeface="Arial" panose="020B0604020202020204" pitchFamily="34" charset="0"/>
                        </a:rPr>
                        <a:t>Total Anual</a:t>
                      </a:r>
                      <a:endParaRPr lang="es-EC" sz="1200">
                        <a:effectLst/>
                        <a:latin typeface="Arial" panose="020B0604020202020204" pitchFamily="34" charset="0"/>
                        <a:ea typeface="Calibri"/>
                        <a:cs typeface="Arial" panose="020B0604020202020204" pitchFamily="34" charset="0"/>
                      </a:endParaRPr>
                    </a:p>
                  </a:txBody>
                  <a:tcPr marL="68580" marR="68580" marT="0" marB="0"/>
                </a:tc>
              </a:tr>
              <a:tr h="174522">
                <a:tc>
                  <a:txBody>
                    <a:bodyPr/>
                    <a:lstStyle/>
                    <a:p>
                      <a:pPr>
                        <a:lnSpc>
                          <a:spcPct val="115000"/>
                        </a:lnSpc>
                        <a:spcAft>
                          <a:spcPts val="0"/>
                        </a:spcAft>
                      </a:pPr>
                      <a:r>
                        <a:rPr lang="es-ES" sz="1200">
                          <a:effectLst/>
                          <a:latin typeface="Arial" panose="020B0604020202020204" pitchFamily="34" charset="0"/>
                          <a:cs typeface="Arial" panose="020B0604020202020204" pitchFamily="34" charset="0"/>
                        </a:rPr>
                        <a:t>Analista académico</a:t>
                      </a:r>
                      <a:endParaRPr lang="es-EC" sz="12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s-ES" sz="1200">
                          <a:effectLst/>
                          <a:latin typeface="Arial" panose="020B0604020202020204" pitchFamily="34" charset="0"/>
                          <a:cs typeface="Arial" panose="020B0604020202020204" pitchFamily="34" charset="0"/>
                        </a:rPr>
                        <a:t>1600</a:t>
                      </a:r>
                      <a:endParaRPr lang="es-EC" sz="12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s-ES" sz="1200">
                          <a:effectLst/>
                          <a:latin typeface="Arial" panose="020B0604020202020204" pitchFamily="34" charset="0"/>
                          <a:cs typeface="Arial" panose="020B0604020202020204" pitchFamily="34" charset="0"/>
                        </a:rPr>
                        <a:t>1</a:t>
                      </a:r>
                      <a:endParaRPr lang="es-EC" sz="12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s-ES" sz="1200">
                          <a:effectLst/>
                          <a:latin typeface="Arial" panose="020B0604020202020204" pitchFamily="34" charset="0"/>
                          <a:cs typeface="Arial" panose="020B0604020202020204" pitchFamily="34" charset="0"/>
                        </a:rPr>
                        <a:t>25.920,00</a:t>
                      </a:r>
                      <a:endParaRPr lang="es-EC" sz="1200">
                        <a:effectLst/>
                        <a:latin typeface="Arial" panose="020B0604020202020204" pitchFamily="34" charset="0"/>
                        <a:ea typeface="Calibri"/>
                        <a:cs typeface="Arial" panose="020B0604020202020204" pitchFamily="34" charset="0"/>
                      </a:endParaRPr>
                    </a:p>
                  </a:txBody>
                  <a:tcPr marL="68580" marR="68580" marT="0" marB="0"/>
                </a:tc>
              </a:tr>
              <a:tr h="174522">
                <a:tc>
                  <a:txBody>
                    <a:bodyPr/>
                    <a:lstStyle/>
                    <a:p>
                      <a:pPr>
                        <a:lnSpc>
                          <a:spcPct val="115000"/>
                        </a:lnSpc>
                        <a:spcAft>
                          <a:spcPts val="0"/>
                        </a:spcAft>
                      </a:pPr>
                      <a:r>
                        <a:rPr lang="es-ES" sz="1200">
                          <a:effectLst/>
                          <a:latin typeface="Arial" panose="020B0604020202020204" pitchFamily="34" charset="0"/>
                          <a:cs typeface="Arial" panose="020B0604020202020204" pitchFamily="34" charset="0"/>
                        </a:rPr>
                        <a:t>Instructor interno</a:t>
                      </a:r>
                      <a:endParaRPr lang="es-EC" sz="12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s-ES" sz="1200">
                          <a:effectLst/>
                          <a:latin typeface="Arial" panose="020B0604020202020204" pitchFamily="34" charset="0"/>
                          <a:cs typeface="Arial" panose="020B0604020202020204" pitchFamily="34" charset="0"/>
                        </a:rPr>
                        <a:t>1200</a:t>
                      </a:r>
                      <a:endParaRPr lang="es-EC" sz="12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s-ES" sz="1200">
                          <a:effectLst/>
                          <a:latin typeface="Arial" panose="020B0604020202020204" pitchFamily="34" charset="0"/>
                          <a:cs typeface="Arial" panose="020B0604020202020204" pitchFamily="34" charset="0"/>
                        </a:rPr>
                        <a:t>7</a:t>
                      </a:r>
                      <a:endParaRPr lang="es-EC" sz="12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s-ES" sz="1200">
                          <a:effectLst/>
                          <a:latin typeface="Arial" panose="020B0604020202020204" pitchFamily="34" charset="0"/>
                          <a:cs typeface="Arial" panose="020B0604020202020204" pitchFamily="34" charset="0"/>
                        </a:rPr>
                        <a:t>136.080,00</a:t>
                      </a:r>
                      <a:endParaRPr lang="es-EC" sz="1200">
                        <a:effectLst/>
                        <a:latin typeface="Arial" panose="020B0604020202020204" pitchFamily="34" charset="0"/>
                        <a:ea typeface="Calibri"/>
                        <a:cs typeface="Arial" panose="020B0604020202020204" pitchFamily="34" charset="0"/>
                      </a:endParaRPr>
                    </a:p>
                  </a:txBody>
                  <a:tcPr marL="68580" marR="68580" marT="0" marB="0"/>
                </a:tc>
              </a:tr>
              <a:tr h="174522">
                <a:tc>
                  <a:txBody>
                    <a:bodyPr/>
                    <a:lstStyle/>
                    <a:p>
                      <a:pPr>
                        <a:lnSpc>
                          <a:spcPct val="115000"/>
                        </a:lnSpc>
                        <a:spcAft>
                          <a:spcPts val="0"/>
                        </a:spcAft>
                      </a:pPr>
                      <a:r>
                        <a:rPr lang="es-ES" sz="1200">
                          <a:effectLst/>
                          <a:latin typeface="Arial" panose="020B0604020202020204" pitchFamily="34" charset="0"/>
                          <a:cs typeface="Arial" panose="020B0604020202020204" pitchFamily="34" charset="0"/>
                        </a:rPr>
                        <a:t>Instructor externo</a:t>
                      </a:r>
                      <a:endParaRPr lang="es-EC" sz="12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s-ES" sz="1200">
                          <a:effectLst/>
                          <a:latin typeface="Arial" panose="020B0604020202020204" pitchFamily="34" charset="0"/>
                          <a:cs typeface="Arial" panose="020B0604020202020204" pitchFamily="34" charset="0"/>
                        </a:rPr>
                        <a:t>4025</a:t>
                      </a:r>
                      <a:endParaRPr lang="es-EC" sz="12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s-ES" sz="1200">
                          <a:effectLst/>
                          <a:latin typeface="Arial" panose="020B0604020202020204" pitchFamily="34" charset="0"/>
                          <a:cs typeface="Arial" panose="020B0604020202020204" pitchFamily="34" charset="0"/>
                        </a:rPr>
                        <a:t>8</a:t>
                      </a:r>
                      <a:endParaRPr lang="es-EC" sz="12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s-ES" sz="1200">
                          <a:effectLst/>
                          <a:latin typeface="Arial" panose="020B0604020202020204" pitchFamily="34" charset="0"/>
                          <a:cs typeface="Arial" panose="020B0604020202020204" pitchFamily="34" charset="0"/>
                        </a:rPr>
                        <a:t>521.640,00</a:t>
                      </a:r>
                      <a:endParaRPr lang="es-EC" sz="1200">
                        <a:effectLst/>
                        <a:latin typeface="Arial" panose="020B0604020202020204" pitchFamily="34" charset="0"/>
                        <a:ea typeface="Calibri"/>
                        <a:cs typeface="Arial" panose="020B0604020202020204" pitchFamily="34" charset="0"/>
                      </a:endParaRPr>
                    </a:p>
                  </a:txBody>
                  <a:tcPr marL="68580" marR="68580" marT="0" marB="0"/>
                </a:tc>
              </a:tr>
              <a:tr h="174522">
                <a:tc>
                  <a:txBody>
                    <a:bodyPr/>
                    <a:lstStyle/>
                    <a:p>
                      <a:pPr>
                        <a:lnSpc>
                          <a:spcPct val="115000"/>
                        </a:lnSpc>
                        <a:spcAft>
                          <a:spcPts val="0"/>
                        </a:spcAft>
                      </a:pPr>
                      <a:r>
                        <a:rPr lang="es-ES" sz="1200">
                          <a:effectLst/>
                          <a:latin typeface="Arial" panose="020B0604020202020204" pitchFamily="34" charset="0"/>
                          <a:cs typeface="Arial" panose="020B0604020202020204" pitchFamily="34" charset="0"/>
                        </a:rPr>
                        <a:t>Jefe escuela corporativa</a:t>
                      </a:r>
                      <a:endParaRPr lang="es-EC" sz="12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s-ES" sz="1200">
                          <a:effectLst/>
                          <a:latin typeface="Arial" panose="020B0604020202020204" pitchFamily="34" charset="0"/>
                          <a:cs typeface="Arial" panose="020B0604020202020204" pitchFamily="34" charset="0"/>
                        </a:rPr>
                        <a:t>2200</a:t>
                      </a:r>
                      <a:endParaRPr lang="es-EC" sz="12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s-ES" sz="1200">
                          <a:effectLst/>
                          <a:latin typeface="Arial" panose="020B0604020202020204" pitchFamily="34" charset="0"/>
                          <a:cs typeface="Arial" panose="020B0604020202020204" pitchFamily="34" charset="0"/>
                        </a:rPr>
                        <a:t>1</a:t>
                      </a:r>
                      <a:endParaRPr lang="es-EC" sz="12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s-ES" sz="1200">
                          <a:effectLst/>
                          <a:latin typeface="Arial" panose="020B0604020202020204" pitchFamily="34" charset="0"/>
                          <a:cs typeface="Arial" panose="020B0604020202020204" pitchFamily="34" charset="0"/>
                        </a:rPr>
                        <a:t>35.640,00</a:t>
                      </a:r>
                      <a:endParaRPr lang="es-EC" sz="1200">
                        <a:effectLst/>
                        <a:latin typeface="Arial" panose="020B0604020202020204" pitchFamily="34" charset="0"/>
                        <a:ea typeface="Calibri"/>
                        <a:cs typeface="Arial" panose="020B0604020202020204" pitchFamily="34" charset="0"/>
                      </a:endParaRPr>
                    </a:p>
                  </a:txBody>
                  <a:tcPr marL="68580" marR="68580" marT="0" marB="0"/>
                </a:tc>
              </a:tr>
              <a:tr h="174522">
                <a:tc gridSpan="3">
                  <a:txBody>
                    <a:bodyPr/>
                    <a:lstStyle/>
                    <a:p>
                      <a:pPr>
                        <a:lnSpc>
                          <a:spcPct val="115000"/>
                        </a:lnSpc>
                        <a:spcAft>
                          <a:spcPts val="0"/>
                        </a:spcAft>
                      </a:pPr>
                      <a:r>
                        <a:rPr lang="es-ES" sz="1200">
                          <a:effectLst/>
                          <a:latin typeface="Arial" panose="020B0604020202020204" pitchFamily="34" charset="0"/>
                          <a:cs typeface="Arial" panose="020B0604020202020204" pitchFamily="34" charset="0"/>
                        </a:rPr>
                        <a:t>Total</a:t>
                      </a:r>
                      <a:endParaRPr lang="es-EC" sz="1200">
                        <a:effectLst/>
                        <a:latin typeface="Arial" panose="020B0604020202020204" pitchFamily="34" charset="0"/>
                        <a:ea typeface="Calibri"/>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c>
                  <a:txBody>
                    <a:bodyPr/>
                    <a:lstStyle/>
                    <a:p>
                      <a:pPr>
                        <a:lnSpc>
                          <a:spcPct val="115000"/>
                        </a:lnSpc>
                        <a:spcAft>
                          <a:spcPts val="0"/>
                        </a:spcAft>
                      </a:pPr>
                      <a:r>
                        <a:rPr lang="es-ES" sz="1200" dirty="0">
                          <a:effectLst/>
                          <a:latin typeface="Arial" panose="020B0604020202020204" pitchFamily="34" charset="0"/>
                          <a:cs typeface="Arial" panose="020B0604020202020204" pitchFamily="34" charset="0"/>
                        </a:rPr>
                        <a:t>719280,00</a:t>
                      </a:r>
                      <a:endParaRPr lang="es-EC" sz="1200" dirty="0">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
        <p:nvSpPr>
          <p:cNvPr id="10" name="9 Rectángulo"/>
          <p:cNvSpPr/>
          <p:nvPr/>
        </p:nvSpPr>
        <p:spPr>
          <a:xfrm>
            <a:off x="683568" y="491877"/>
            <a:ext cx="7366698" cy="92333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rPr>
              <a:t>ANALISIS TECNICO</a:t>
            </a:r>
            <a:endParaRPr lang="es-E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endParaRPr>
          </a:p>
        </p:txBody>
      </p:sp>
      <p:pic>
        <p:nvPicPr>
          <p:cNvPr id="11" name="10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9681" y="2132856"/>
            <a:ext cx="1946177" cy="1800200"/>
          </a:xfrm>
          <a:prstGeom prst="ellipse">
            <a:avLst/>
          </a:prstGeom>
          <a:ln>
            <a:noFill/>
          </a:ln>
          <a:effectLst>
            <a:softEdge rad="112500"/>
          </a:effectLst>
        </p:spPr>
      </p:pic>
      <p:sp>
        <p:nvSpPr>
          <p:cNvPr id="12" name="11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3" name="12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Tree>
    <p:extLst>
      <p:ext uri="{BB962C8B-B14F-4D97-AF65-F5344CB8AC3E}">
        <p14:creationId xmlns:p14="http://schemas.microsoft.com/office/powerpoint/2010/main" val="23288495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0" y="-10116"/>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12776"/>
            <a:ext cx="6932628" cy="4824536"/>
          </a:xfrm>
          <a:prstGeom prst="roundRect">
            <a:avLst/>
          </a:prstGeom>
          <a:effectLst>
            <a:glow rad="139700">
              <a:schemeClr val="accent4">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r>
              <a:rPr lang="es-EC" sz="1600" b="1" dirty="0" smtClean="0">
                <a:solidFill>
                  <a:schemeClr val="lt1"/>
                </a:solidFill>
                <a:latin typeface="Arial" panose="020B0604020202020204" pitchFamily="34" charset="0"/>
                <a:cs typeface="Arial" panose="020B0604020202020204" pitchFamily="34" charset="0"/>
              </a:rPr>
              <a:t>MATERIALES Y SERVICIOS</a:t>
            </a:r>
          </a:p>
          <a:p>
            <a:pPr algn="ctr"/>
            <a:endParaRPr lang="es-EC" b="1" dirty="0">
              <a:solidFill>
                <a:schemeClr val="lt1"/>
              </a:solidFill>
              <a:latin typeface="Arial" panose="020B0604020202020204" pitchFamily="34" charset="0"/>
              <a:cs typeface="Arial" panose="020B0604020202020204" pitchFamily="34" charset="0"/>
            </a:endParaRPr>
          </a:p>
          <a:p>
            <a:pPr algn="ctr"/>
            <a:endParaRPr lang="es-EC" b="1" dirty="0">
              <a:solidFill>
                <a:schemeClr val="lt1"/>
              </a:solidFill>
              <a:latin typeface="Arial" panose="020B0604020202020204" pitchFamily="34" charset="0"/>
              <a:cs typeface="Arial" panose="020B0604020202020204" pitchFamily="34" charset="0"/>
            </a:endParaRPr>
          </a:p>
          <a:p>
            <a:pPr algn="ctr"/>
            <a:endParaRPr lang="es-EC" b="1" dirty="0">
              <a:solidFill>
                <a:schemeClr val="lt1"/>
              </a:solidFill>
              <a:latin typeface="Arial" panose="020B0604020202020204" pitchFamily="34" charset="0"/>
              <a:cs typeface="Arial" panose="020B0604020202020204" pitchFamily="34" charset="0"/>
            </a:endParaRPr>
          </a:p>
          <a:p>
            <a:pPr algn="ctr"/>
            <a:endParaRPr lang="es-EC"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040508772"/>
              </p:ext>
            </p:extLst>
          </p:nvPr>
        </p:nvGraphicFramePr>
        <p:xfrm>
          <a:off x="504031" y="1916832"/>
          <a:ext cx="6732265" cy="4330497"/>
        </p:xfrm>
        <a:graphic>
          <a:graphicData uri="http://schemas.openxmlformats.org/drawingml/2006/table">
            <a:tbl>
              <a:tblPr firstRow="1" firstCol="1" bandRow="1">
                <a:tableStyleId>{5C22544A-7EE6-4342-B048-85BDC9FD1C3A}</a:tableStyleId>
              </a:tblPr>
              <a:tblGrid>
                <a:gridCol w="633586"/>
                <a:gridCol w="2210247"/>
                <a:gridCol w="1584176"/>
                <a:gridCol w="898009"/>
                <a:gridCol w="749261"/>
                <a:gridCol w="656986"/>
              </a:tblGrid>
              <a:tr h="443462">
                <a:tc>
                  <a:txBody>
                    <a:bodyPr/>
                    <a:lstStyle/>
                    <a:p>
                      <a:pPr algn="ctr">
                        <a:lnSpc>
                          <a:spcPct val="150000"/>
                        </a:lnSpc>
                        <a:spcAft>
                          <a:spcPts val="0"/>
                        </a:spcAft>
                      </a:pPr>
                      <a:r>
                        <a:rPr lang="es-ES" sz="1050" dirty="0">
                          <a:effectLst/>
                          <a:latin typeface="Arial" panose="020B0604020202020204" pitchFamily="34" charset="0"/>
                          <a:cs typeface="Arial" panose="020B0604020202020204" pitchFamily="34" charset="0"/>
                        </a:rPr>
                        <a:t>TIPO</a:t>
                      </a:r>
                      <a:endParaRPr lang="es-EC" sz="1050" dirty="0">
                        <a:effectLst/>
                        <a:latin typeface="Arial" panose="020B0604020202020204" pitchFamily="34" charset="0"/>
                        <a:ea typeface="Calibri"/>
                        <a:cs typeface="Arial" panose="020B0604020202020204" pitchFamily="34" charset="0"/>
                      </a:endParaRPr>
                    </a:p>
                  </a:txBody>
                  <a:tcPr marL="11786" marR="11786" marT="0" marB="0"/>
                </a:tc>
                <a:tc>
                  <a:txBody>
                    <a:bodyPr/>
                    <a:lstStyle/>
                    <a:p>
                      <a:pPr algn="ctr">
                        <a:lnSpc>
                          <a:spcPct val="150000"/>
                        </a:lnSpc>
                        <a:spcAft>
                          <a:spcPts val="0"/>
                        </a:spcAft>
                      </a:pPr>
                      <a:r>
                        <a:rPr lang="es-ES" sz="1050" dirty="0" smtClean="0">
                          <a:effectLst/>
                          <a:latin typeface="Arial" panose="020B0604020202020204" pitchFamily="34" charset="0"/>
                          <a:cs typeface="Arial" panose="020B0604020202020204" pitchFamily="34" charset="0"/>
                        </a:rPr>
                        <a:t>DESCRIPCION</a:t>
                      </a:r>
                      <a:endParaRPr lang="es-EC" sz="1050" dirty="0">
                        <a:effectLst/>
                        <a:latin typeface="Arial" panose="020B0604020202020204" pitchFamily="34" charset="0"/>
                        <a:ea typeface="Calibri"/>
                        <a:cs typeface="Arial" panose="020B0604020202020204" pitchFamily="34" charset="0"/>
                      </a:endParaRPr>
                    </a:p>
                  </a:txBody>
                  <a:tcPr marL="11786" marR="11786" marT="0" marB="0"/>
                </a:tc>
                <a:tc>
                  <a:txBody>
                    <a:bodyPr/>
                    <a:lstStyle/>
                    <a:p>
                      <a:pPr algn="ctr">
                        <a:lnSpc>
                          <a:spcPct val="150000"/>
                        </a:lnSpc>
                        <a:spcAft>
                          <a:spcPts val="0"/>
                        </a:spcAft>
                      </a:pPr>
                      <a:r>
                        <a:rPr lang="es-ES" sz="1050" dirty="0">
                          <a:effectLst/>
                          <a:latin typeface="Arial" panose="020B0604020202020204" pitchFamily="34" charset="0"/>
                          <a:cs typeface="Arial" panose="020B0604020202020204" pitchFamily="34" charset="0"/>
                        </a:rPr>
                        <a:t>CANTIDAD</a:t>
                      </a:r>
                      <a:endParaRPr lang="es-EC" sz="1050" dirty="0">
                        <a:effectLst/>
                        <a:latin typeface="Arial" panose="020B0604020202020204" pitchFamily="34" charset="0"/>
                        <a:ea typeface="Calibri"/>
                        <a:cs typeface="Arial" panose="020B0604020202020204" pitchFamily="34" charset="0"/>
                      </a:endParaRPr>
                    </a:p>
                  </a:txBody>
                  <a:tcPr marL="11786" marR="11786" marT="0" marB="0"/>
                </a:tc>
                <a:tc>
                  <a:txBody>
                    <a:bodyPr/>
                    <a:lstStyle/>
                    <a:p>
                      <a:pPr algn="ctr">
                        <a:lnSpc>
                          <a:spcPct val="150000"/>
                        </a:lnSpc>
                        <a:spcAft>
                          <a:spcPts val="0"/>
                        </a:spcAft>
                      </a:pPr>
                      <a:r>
                        <a:rPr lang="es-ES" sz="1050" dirty="0">
                          <a:effectLst/>
                          <a:latin typeface="Arial" panose="020B0604020202020204" pitchFamily="34" charset="0"/>
                          <a:cs typeface="Arial" panose="020B0604020202020204" pitchFamily="34" charset="0"/>
                        </a:rPr>
                        <a:t>MEDIDA</a:t>
                      </a:r>
                      <a:endParaRPr lang="es-EC" sz="1050" dirty="0">
                        <a:effectLst/>
                        <a:latin typeface="Arial" panose="020B0604020202020204" pitchFamily="34" charset="0"/>
                        <a:ea typeface="Calibri"/>
                        <a:cs typeface="Arial" panose="020B0604020202020204" pitchFamily="34" charset="0"/>
                      </a:endParaRPr>
                    </a:p>
                  </a:txBody>
                  <a:tcPr marL="11786" marR="11786" marT="0" marB="0"/>
                </a:tc>
                <a:tc>
                  <a:txBody>
                    <a:bodyPr/>
                    <a:lstStyle/>
                    <a:p>
                      <a:pPr algn="ctr">
                        <a:lnSpc>
                          <a:spcPct val="150000"/>
                        </a:lnSpc>
                        <a:spcAft>
                          <a:spcPts val="0"/>
                        </a:spcAft>
                      </a:pPr>
                      <a:r>
                        <a:rPr lang="es-ES" sz="1050" dirty="0">
                          <a:effectLst/>
                          <a:latin typeface="Arial" panose="020B0604020202020204" pitchFamily="34" charset="0"/>
                          <a:cs typeface="Arial" panose="020B0604020202020204" pitchFamily="34" charset="0"/>
                        </a:rPr>
                        <a:t>P. UNITARIO</a:t>
                      </a:r>
                      <a:endParaRPr lang="es-EC" sz="1050" dirty="0">
                        <a:effectLst/>
                        <a:latin typeface="Arial" panose="020B0604020202020204" pitchFamily="34" charset="0"/>
                        <a:ea typeface="Calibri"/>
                        <a:cs typeface="Arial" panose="020B0604020202020204" pitchFamily="34" charset="0"/>
                      </a:endParaRPr>
                    </a:p>
                  </a:txBody>
                  <a:tcPr marL="11786" marR="11786" marT="0" marB="0"/>
                </a:tc>
                <a:tc>
                  <a:txBody>
                    <a:bodyPr/>
                    <a:lstStyle/>
                    <a:p>
                      <a:pPr algn="ctr">
                        <a:lnSpc>
                          <a:spcPct val="150000"/>
                        </a:lnSpc>
                        <a:spcAft>
                          <a:spcPts val="0"/>
                        </a:spcAft>
                      </a:pPr>
                      <a:r>
                        <a:rPr lang="es-ES" sz="1050" dirty="0">
                          <a:effectLst/>
                          <a:latin typeface="Arial" panose="020B0604020202020204" pitchFamily="34" charset="0"/>
                          <a:cs typeface="Arial" panose="020B0604020202020204" pitchFamily="34" charset="0"/>
                        </a:rPr>
                        <a:t>TOTAL ANUAL</a:t>
                      </a:r>
                      <a:endParaRPr lang="es-EC" sz="1050" dirty="0">
                        <a:effectLst/>
                        <a:latin typeface="Arial" panose="020B0604020202020204" pitchFamily="34" charset="0"/>
                        <a:ea typeface="Calibri"/>
                        <a:cs typeface="Arial" panose="020B0604020202020204" pitchFamily="34" charset="0"/>
                      </a:endParaRPr>
                    </a:p>
                  </a:txBody>
                  <a:tcPr marL="11786" marR="11786" marT="0" marB="0"/>
                </a:tc>
              </a:tr>
              <a:tr h="221731">
                <a:tc rowSpan="7">
                  <a:txBody>
                    <a:bodyPr/>
                    <a:lstStyle/>
                    <a:p>
                      <a:pPr marL="71755" marR="71755" algn="ctr">
                        <a:lnSpc>
                          <a:spcPct val="150000"/>
                        </a:lnSpc>
                        <a:spcAft>
                          <a:spcPts val="0"/>
                        </a:spcAft>
                      </a:pPr>
                      <a:r>
                        <a:rPr lang="es-ES" sz="1050">
                          <a:effectLst/>
                          <a:latin typeface="Arial" panose="020B0604020202020204" pitchFamily="34" charset="0"/>
                          <a:cs typeface="Arial" panose="020B0604020202020204" pitchFamily="34" charset="0"/>
                        </a:rPr>
                        <a:t>MATERIALES</a:t>
                      </a:r>
                      <a:endParaRPr lang="es-EC" sz="1050">
                        <a:effectLst/>
                        <a:latin typeface="Arial" panose="020B0604020202020204" pitchFamily="34" charset="0"/>
                        <a:ea typeface="Calibri"/>
                        <a:cs typeface="Arial" panose="020B0604020202020204" pitchFamily="34" charset="0"/>
                      </a:endParaRPr>
                    </a:p>
                  </a:txBody>
                  <a:tcPr marL="11786" marR="11786" marT="0" marB="0" vert="vert270"/>
                </a:tc>
                <a:tc>
                  <a:txBody>
                    <a:bodyPr/>
                    <a:lstStyle/>
                    <a:p>
                      <a:pPr algn="just">
                        <a:lnSpc>
                          <a:spcPct val="150000"/>
                        </a:lnSpc>
                        <a:spcAft>
                          <a:spcPts val="0"/>
                        </a:spcAft>
                      </a:pPr>
                      <a:r>
                        <a:rPr lang="es-ES" sz="1050">
                          <a:effectLst/>
                          <a:latin typeface="Arial" panose="020B0604020202020204" pitchFamily="34" charset="0"/>
                          <a:cs typeface="Arial" panose="020B0604020202020204" pitchFamily="34" charset="0"/>
                        </a:rPr>
                        <a:t>Hojas de papel bond</a:t>
                      </a:r>
                      <a:endParaRPr lang="es-EC" sz="1050">
                        <a:effectLst/>
                        <a:latin typeface="Arial" panose="020B0604020202020204" pitchFamily="34" charset="0"/>
                        <a:ea typeface="Calibri"/>
                        <a:cs typeface="Arial" panose="020B0604020202020204" pitchFamily="34" charset="0"/>
                      </a:endParaRPr>
                    </a:p>
                  </a:txBody>
                  <a:tcPr marL="11786" marR="11786" marT="0" marB="0"/>
                </a:tc>
                <a:tc>
                  <a:txBody>
                    <a:bodyPr/>
                    <a:lstStyle/>
                    <a:p>
                      <a:pPr algn="just">
                        <a:lnSpc>
                          <a:spcPct val="150000"/>
                        </a:lnSpc>
                        <a:spcAft>
                          <a:spcPts val="0"/>
                        </a:spcAft>
                      </a:pPr>
                      <a:r>
                        <a:rPr lang="es-ES" sz="1050">
                          <a:effectLst/>
                          <a:latin typeface="Arial" panose="020B0604020202020204" pitchFamily="34" charset="0"/>
                          <a:cs typeface="Arial" panose="020B0604020202020204" pitchFamily="34" charset="0"/>
                        </a:rPr>
                        <a:t>50</a:t>
                      </a:r>
                      <a:endParaRPr lang="es-EC" sz="1050">
                        <a:effectLst/>
                        <a:latin typeface="Arial" panose="020B0604020202020204" pitchFamily="34" charset="0"/>
                        <a:ea typeface="Calibri"/>
                        <a:cs typeface="Arial" panose="020B0604020202020204" pitchFamily="34" charset="0"/>
                      </a:endParaRPr>
                    </a:p>
                  </a:txBody>
                  <a:tcPr marL="11786" marR="11786" marT="0" marB="0"/>
                </a:tc>
                <a:tc>
                  <a:txBody>
                    <a:bodyPr/>
                    <a:lstStyle/>
                    <a:p>
                      <a:pPr algn="just">
                        <a:lnSpc>
                          <a:spcPct val="150000"/>
                        </a:lnSpc>
                        <a:spcAft>
                          <a:spcPts val="0"/>
                        </a:spcAft>
                      </a:pPr>
                      <a:r>
                        <a:rPr lang="es-ES" sz="1050" dirty="0">
                          <a:effectLst/>
                          <a:latin typeface="Arial" panose="020B0604020202020204" pitchFamily="34" charset="0"/>
                          <a:cs typeface="Arial" panose="020B0604020202020204" pitchFamily="34" charset="0"/>
                        </a:rPr>
                        <a:t>Resma</a:t>
                      </a:r>
                      <a:endParaRPr lang="es-EC" sz="1050" dirty="0">
                        <a:effectLst/>
                        <a:latin typeface="Arial" panose="020B0604020202020204" pitchFamily="34" charset="0"/>
                        <a:ea typeface="Calibri"/>
                        <a:cs typeface="Arial" panose="020B0604020202020204" pitchFamily="34" charset="0"/>
                      </a:endParaRPr>
                    </a:p>
                  </a:txBody>
                  <a:tcPr marL="11786" marR="11786" marT="0" marB="0"/>
                </a:tc>
                <a:tc>
                  <a:txBody>
                    <a:bodyPr/>
                    <a:lstStyle/>
                    <a:p>
                      <a:pPr>
                        <a:lnSpc>
                          <a:spcPct val="150000"/>
                        </a:lnSpc>
                        <a:spcAft>
                          <a:spcPts val="0"/>
                        </a:spcAft>
                      </a:pPr>
                      <a:r>
                        <a:rPr lang="es-ES" sz="1050">
                          <a:effectLst/>
                          <a:latin typeface="Arial" panose="020B0604020202020204" pitchFamily="34" charset="0"/>
                          <a:cs typeface="Arial" panose="020B0604020202020204" pitchFamily="34" charset="0"/>
                        </a:rPr>
                        <a:t>4,50</a:t>
                      </a:r>
                      <a:endParaRPr lang="es-EC" sz="1050">
                        <a:effectLst/>
                        <a:latin typeface="Arial" panose="020B0604020202020204" pitchFamily="34" charset="0"/>
                        <a:ea typeface="Calibri"/>
                        <a:cs typeface="Arial" panose="020B0604020202020204" pitchFamily="34" charset="0"/>
                      </a:endParaRPr>
                    </a:p>
                  </a:txBody>
                  <a:tcPr marL="11786" marR="11786" marT="0" marB="0"/>
                </a:tc>
                <a:tc>
                  <a:txBody>
                    <a:bodyPr/>
                    <a:lstStyle/>
                    <a:p>
                      <a:pPr>
                        <a:lnSpc>
                          <a:spcPct val="150000"/>
                        </a:lnSpc>
                        <a:spcAft>
                          <a:spcPts val="0"/>
                        </a:spcAft>
                      </a:pPr>
                      <a:r>
                        <a:rPr lang="es-ES" sz="1050">
                          <a:effectLst/>
                          <a:latin typeface="Arial" panose="020B0604020202020204" pitchFamily="34" charset="0"/>
                          <a:cs typeface="Arial" panose="020B0604020202020204" pitchFamily="34" charset="0"/>
                        </a:rPr>
                        <a:t>225,00</a:t>
                      </a:r>
                      <a:endParaRPr lang="es-EC" sz="1050">
                        <a:effectLst/>
                        <a:latin typeface="Arial" panose="020B0604020202020204" pitchFamily="34" charset="0"/>
                        <a:ea typeface="Calibri"/>
                        <a:cs typeface="Arial" panose="020B0604020202020204" pitchFamily="34" charset="0"/>
                      </a:endParaRPr>
                    </a:p>
                  </a:txBody>
                  <a:tcPr marL="11786" marR="11786" marT="0" marB="0"/>
                </a:tc>
              </a:tr>
              <a:tr h="221731">
                <a:tc vMerge="1">
                  <a:txBody>
                    <a:bodyPr/>
                    <a:lstStyle/>
                    <a:p>
                      <a:endParaRPr lang="es-EC"/>
                    </a:p>
                  </a:txBody>
                  <a:tcPr/>
                </a:tc>
                <a:tc>
                  <a:txBody>
                    <a:bodyPr/>
                    <a:lstStyle/>
                    <a:p>
                      <a:pPr algn="just">
                        <a:lnSpc>
                          <a:spcPct val="150000"/>
                        </a:lnSpc>
                        <a:spcAft>
                          <a:spcPts val="0"/>
                        </a:spcAft>
                      </a:pPr>
                      <a:r>
                        <a:rPr lang="es-ES" sz="1050">
                          <a:effectLst/>
                          <a:latin typeface="Arial" panose="020B0604020202020204" pitchFamily="34" charset="0"/>
                          <a:cs typeface="Arial" panose="020B0604020202020204" pitchFamily="34" charset="0"/>
                        </a:rPr>
                        <a:t>Carpetas</a:t>
                      </a:r>
                      <a:endParaRPr lang="es-EC" sz="1050">
                        <a:effectLst/>
                        <a:latin typeface="Arial" panose="020B0604020202020204" pitchFamily="34" charset="0"/>
                        <a:ea typeface="Calibri"/>
                        <a:cs typeface="Arial" panose="020B0604020202020204" pitchFamily="34" charset="0"/>
                      </a:endParaRPr>
                    </a:p>
                  </a:txBody>
                  <a:tcPr marL="11786" marR="11786" marT="0" marB="0"/>
                </a:tc>
                <a:tc>
                  <a:txBody>
                    <a:bodyPr/>
                    <a:lstStyle/>
                    <a:p>
                      <a:pPr algn="just">
                        <a:lnSpc>
                          <a:spcPct val="150000"/>
                        </a:lnSpc>
                        <a:spcAft>
                          <a:spcPts val="0"/>
                        </a:spcAft>
                      </a:pPr>
                      <a:r>
                        <a:rPr lang="es-ES" sz="1050">
                          <a:effectLst/>
                          <a:latin typeface="Arial" panose="020B0604020202020204" pitchFamily="34" charset="0"/>
                          <a:cs typeface="Arial" panose="020B0604020202020204" pitchFamily="34" charset="0"/>
                        </a:rPr>
                        <a:t>1440 + 60 extras =1500</a:t>
                      </a:r>
                      <a:endParaRPr lang="es-EC" sz="1050">
                        <a:effectLst/>
                        <a:latin typeface="Arial" panose="020B0604020202020204" pitchFamily="34" charset="0"/>
                        <a:ea typeface="Calibri"/>
                        <a:cs typeface="Arial" panose="020B0604020202020204" pitchFamily="34" charset="0"/>
                      </a:endParaRPr>
                    </a:p>
                  </a:txBody>
                  <a:tcPr marL="11786" marR="11786" marT="0" marB="0"/>
                </a:tc>
                <a:tc>
                  <a:txBody>
                    <a:bodyPr/>
                    <a:lstStyle/>
                    <a:p>
                      <a:pPr algn="just">
                        <a:lnSpc>
                          <a:spcPct val="150000"/>
                        </a:lnSpc>
                        <a:spcAft>
                          <a:spcPts val="0"/>
                        </a:spcAft>
                      </a:pPr>
                      <a:r>
                        <a:rPr lang="es-ES" sz="1050" dirty="0">
                          <a:effectLst/>
                          <a:latin typeface="Arial" panose="020B0604020202020204" pitchFamily="34" charset="0"/>
                          <a:cs typeface="Arial" panose="020B0604020202020204" pitchFamily="34" charset="0"/>
                        </a:rPr>
                        <a:t>Unidad</a:t>
                      </a:r>
                      <a:endParaRPr lang="es-EC" sz="1050" dirty="0">
                        <a:effectLst/>
                        <a:latin typeface="Arial" panose="020B0604020202020204" pitchFamily="34" charset="0"/>
                        <a:ea typeface="Calibri"/>
                        <a:cs typeface="Arial" panose="020B0604020202020204" pitchFamily="34" charset="0"/>
                      </a:endParaRPr>
                    </a:p>
                  </a:txBody>
                  <a:tcPr marL="11786" marR="11786" marT="0" marB="0"/>
                </a:tc>
                <a:tc>
                  <a:txBody>
                    <a:bodyPr/>
                    <a:lstStyle/>
                    <a:p>
                      <a:pPr>
                        <a:lnSpc>
                          <a:spcPct val="150000"/>
                        </a:lnSpc>
                        <a:spcAft>
                          <a:spcPts val="0"/>
                        </a:spcAft>
                      </a:pPr>
                      <a:r>
                        <a:rPr lang="es-ES" sz="1050">
                          <a:effectLst/>
                          <a:latin typeface="Arial" panose="020B0604020202020204" pitchFamily="34" charset="0"/>
                          <a:cs typeface="Arial" panose="020B0604020202020204" pitchFamily="34" charset="0"/>
                        </a:rPr>
                        <a:t>0,61</a:t>
                      </a:r>
                      <a:endParaRPr lang="es-EC" sz="1050">
                        <a:effectLst/>
                        <a:latin typeface="Arial" panose="020B0604020202020204" pitchFamily="34" charset="0"/>
                        <a:ea typeface="Calibri"/>
                        <a:cs typeface="Arial" panose="020B0604020202020204" pitchFamily="34" charset="0"/>
                      </a:endParaRPr>
                    </a:p>
                  </a:txBody>
                  <a:tcPr marL="11786" marR="11786" marT="0" marB="0"/>
                </a:tc>
                <a:tc>
                  <a:txBody>
                    <a:bodyPr/>
                    <a:lstStyle/>
                    <a:p>
                      <a:pPr>
                        <a:lnSpc>
                          <a:spcPct val="150000"/>
                        </a:lnSpc>
                        <a:spcAft>
                          <a:spcPts val="0"/>
                        </a:spcAft>
                      </a:pPr>
                      <a:r>
                        <a:rPr lang="es-ES" sz="1050">
                          <a:effectLst/>
                          <a:latin typeface="Arial" panose="020B0604020202020204" pitchFamily="34" charset="0"/>
                          <a:cs typeface="Arial" panose="020B0604020202020204" pitchFamily="34" charset="0"/>
                        </a:rPr>
                        <a:t>915,00</a:t>
                      </a:r>
                      <a:endParaRPr lang="es-EC" sz="1050">
                        <a:effectLst/>
                        <a:latin typeface="Arial" panose="020B0604020202020204" pitchFamily="34" charset="0"/>
                        <a:ea typeface="Calibri"/>
                        <a:cs typeface="Arial" panose="020B0604020202020204" pitchFamily="34" charset="0"/>
                      </a:endParaRPr>
                    </a:p>
                  </a:txBody>
                  <a:tcPr marL="11786" marR="11786" marT="0" marB="0"/>
                </a:tc>
              </a:tr>
              <a:tr h="221731">
                <a:tc vMerge="1">
                  <a:txBody>
                    <a:bodyPr/>
                    <a:lstStyle/>
                    <a:p>
                      <a:endParaRPr lang="es-EC"/>
                    </a:p>
                  </a:txBody>
                  <a:tcPr/>
                </a:tc>
                <a:tc>
                  <a:txBody>
                    <a:bodyPr/>
                    <a:lstStyle/>
                    <a:p>
                      <a:pPr algn="just">
                        <a:lnSpc>
                          <a:spcPct val="150000"/>
                        </a:lnSpc>
                        <a:spcAft>
                          <a:spcPts val="0"/>
                        </a:spcAft>
                      </a:pPr>
                      <a:r>
                        <a:rPr lang="es-ES" sz="1050">
                          <a:effectLst/>
                          <a:latin typeface="Arial" panose="020B0604020202020204" pitchFamily="34" charset="0"/>
                          <a:cs typeface="Arial" panose="020B0604020202020204" pitchFamily="34" charset="0"/>
                        </a:rPr>
                        <a:t>Marcadores de tiza liquida</a:t>
                      </a:r>
                      <a:endParaRPr lang="es-EC" sz="1050">
                        <a:effectLst/>
                        <a:latin typeface="Arial" panose="020B0604020202020204" pitchFamily="34" charset="0"/>
                        <a:ea typeface="Calibri"/>
                        <a:cs typeface="Arial" panose="020B0604020202020204" pitchFamily="34" charset="0"/>
                      </a:endParaRPr>
                    </a:p>
                  </a:txBody>
                  <a:tcPr marL="11786" marR="11786" marT="0" marB="0"/>
                </a:tc>
                <a:tc>
                  <a:txBody>
                    <a:bodyPr/>
                    <a:lstStyle/>
                    <a:p>
                      <a:pPr algn="just">
                        <a:lnSpc>
                          <a:spcPct val="150000"/>
                        </a:lnSpc>
                        <a:spcAft>
                          <a:spcPts val="0"/>
                        </a:spcAft>
                      </a:pPr>
                      <a:r>
                        <a:rPr lang="es-ES" sz="1050">
                          <a:effectLst/>
                          <a:latin typeface="Arial" panose="020B0604020202020204" pitchFamily="34" charset="0"/>
                          <a:cs typeface="Arial" panose="020B0604020202020204" pitchFamily="34" charset="0"/>
                        </a:rPr>
                        <a:t>1620 </a:t>
                      </a:r>
                      <a:endParaRPr lang="es-EC" sz="1050">
                        <a:effectLst/>
                        <a:latin typeface="Arial" panose="020B0604020202020204" pitchFamily="34" charset="0"/>
                        <a:ea typeface="Calibri"/>
                        <a:cs typeface="Arial" panose="020B0604020202020204" pitchFamily="34" charset="0"/>
                      </a:endParaRPr>
                    </a:p>
                  </a:txBody>
                  <a:tcPr marL="11786" marR="11786" marT="0" marB="0"/>
                </a:tc>
                <a:tc>
                  <a:txBody>
                    <a:bodyPr/>
                    <a:lstStyle/>
                    <a:p>
                      <a:pPr algn="just">
                        <a:lnSpc>
                          <a:spcPct val="150000"/>
                        </a:lnSpc>
                        <a:spcAft>
                          <a:spcPts val="0"/>
                        </a:spcAft>
                      </a:pPr>
                      <a:r>
                        <a:rPr lang="es-ES" sz="1050" dirty="0">
                          <a:effectLst/>
                          <a:latin typeface="Arial" panose="020B0604020202020204" pitchFamily="34" charset="0"/>
                          <a:cs typeface="Arial" panose="020B0604020202020204" pitchFamily="34" charset="0"/>
                        </a:rPr>
                        <a:t>unidad </a:t>
                      </a:r>
                      <a:endParaRPr lang="es-EC" sz="1050" dirty="0">
                        <a:effectLst/>
                        <a:latin typeface="Arial" panose="020B0604020202020204" pitchFamily="34" charset="0"/>
                        <a:ea typeface="Calibri"/>
                        <a:cs typeface="Arial" panose="020B0604020202020204" pitchFamily="34" charset="0"/>
                      </a:endParaRPr>
                    </a:p>
                  </a:txBody>
                  <a:tcPr marL="11786" marR="11786" marT="0" marB="0"/>
                </a:tc>
                <a:tc>
                  <a:txBody>
                    <a:bodyPr/>
                    <a:lstStyle/>
                    <a:p>
                      <a:pPr>
                        <a:lnSpc>
                          <a:spcPct val="150000"/>
                        </a:lnSpc>
                        <a:spcAft>
                          <a:spcPts val="0"/>
                        </a:spcAft>
                      </a:pPr>
                      <a:r>
                        <a:rPr lang="es-ES" sz="1050">
                          <a:effectLst/>
                          <a:latin typeface="Arial" panose="020B0604020202020204" pitchFamily="34" charset="0"/>
                          <a:cs typeface="Arial" panose="020B0604020202020204" pitchFamily="34" charset="0"/>
                        </a:rPr>
                        <a:t>0,38</a:t>
                      </a:r>
                      <a:endParaRPr lang="es-EC" sz="1050">
                        <a:effectLst/>
                        <a:latin typeface="Arial" panose="020B0604020202020204" pitchFamily="34" charset="0"/>
                        <a:ea typeface="Calibri"/>
                        <a:cs typeface="Arial" panose="020B0604020202020204" pitchFamily="34" charset="0"/>
                      </a:endParaRPr>
                    </a:p>
                  </a:txBody>
                  <a:tcPr marL="11786" marR="11786" marT="0" marB="0"/>
                </a:tc>
                <a:tc>
                  <a:txBody>
                    <a:bodyPr/>
                    <a:lstStyle/>
                    <a:p>
                      <a:pPr>
                        <a:lnSpc>
                          <a:spcPct val="150000"/>
                        </a:lnSpc>
                        <a:spcAft>
                          <a:spcPts val="0"/>
                        </a:spcAft>
                      </a:pPr>
                      <a:r>
                        <a:rPr lang="es-ES" sz="1050">
                          <a:effectLst/>
                          <a:latin typeface="Arial" panose="020B0604020202020204" pitchFamily="34" charset="0"/>
                          <a:cs typeface="Arial" panose="020B0604020202020204" pitchFamily="34" charset="0"/>
                        </a:rPr>
                        <a:t>615,60</a:t>
                      </a:r>
                      <a:endParaRPr lang="es-EC" sz="1050">
                        <a:effectLst/>
                        <a:latin typeface="Arial" panose="020B0604020202020204" pitchFamily="34" charset="0"/>
                        <a:ea typeface="Calibri"/>
                        <a:cs typeface="Arial" panose="020B0604020202020204" pitchFamily="34" charset="0"/>
                      </a:endParaRPr>
                    </a:p>
                  </a:txBody>
                  <a:tcPr marL="11786" marR="11786" marT="0" marB="0"/>
                </a:tc>
              </a:tr>
              <a:tr h="221731">
                <a:tc vMerge="1">
                  <a:txBody>
                    <a:bodyPr/>
                    <a:lstStyle/>
                    <a:p>
                      <a:endParaRPr lang="es-EC"/>
                    </a:p>
                  </a:txBody>
                  <a:tcPr/>
                </a:tc>
                <a:tc>
                  <a:txBody>
                    <a:bodyPr/>
                    <a:lstStyle/>
                    <a:p>
                      <a:pPr algn="just">
                        <a:lnSpc>
                          <a:spcPct val="150000"/>
                        </a:lnSpc>
                        <a:spcAft>
                          <a:spcPts val="0"/>
                        </a:spcAft>
                      </a:pPr>
                      <a:r>
                        <a:rPr lang="es-ES" sz="1050">
                          <a:effectLst/>
                          <a:latin typeface="Arial" panose="020B0604020202020204" pitchFamily="34" charset="0"/>
                          <a:cs typeface="Arial" panose="020B0604020202020204" pitchFamily="34" charset="0"/>
                        </a:rPr>
                        <a:t>Esferos </a:t>
                      </a:r>
                      <a:endParaRPr lang="es-EC" sz="1050">
                        <a:effectLst/>
                        <a:latin typeface="Arial" panose="020B0604020202020204" pitchFamily="34" charset="0"/>
                        <a:ea typeface="Calibri"/>
                        <a:cs typeface="Arial" panose="020B0604020202020204" pitchFamily="34" charset="0"/>
                      </a:endParaRPr>
                    </a:p>
                  </a:txBody>
                  <a:tcPr marL="11786" marR="11786" marT="0" marB="0"/>
                </a:tc>
                <a:tc>
                  <a:txBody>
                    <a:bodyPr/>
                    <a:lstStyle/>
                    <a:p>
                      <a:pPr algn="just">
                        <a:lnSpc>
                          <a:spcPct val="150000"/>
                        </a:lnSpc>
                        <a:spcAft>
                          <a:spcPts val="0"/>
                        </a:spcAft>
                      </a:pPr>
                      <a:r>
                        <a:rPr lang="es-ES" sz="1050" dirty="0">
                          <a:effectLst/>
                          <a:latin typeface="Arial" panose="020B0604020202020204" pitchFamily="34" charset="0"/>
                          <a:cs typeface="Arial" panose="020B0604020202020204" pitchFamily="34" charset="0"/>
                        </a:rPr>
                        <a:t>1440 + 60 extras =1500</a:t>
                      </a:r>
                      <a:endParaRPr lang="es-EC" sz="1050" dirty="0">
                        <a:effectLst/>
                        <a:latin typeface="Arial" panose="020B0604020202020204" pitchFamily="34" charset="0"/>
                        <a:ea typeface="Calibri"/>
                        <a:cs typeface="Arial" panose="020B0604020202020204" pitchFamily="34" charset="0"/>
                      </a:endParaRPr>
                    </a:p>
                  </a:txBody>
                  <a:tcPr marL="11786" marR="11786" marT="0" marB="0"/>
                </a:tc>
                <a:tc>
                  <a:txBody>
                    <a:bodyPr/>
                    <a:lstStyle/>
                    <a:p>
                      <a:pPr algn="just">
                        <a:lnSpc>
                          <a:spcPct val="150000"/>
                        </a:lnSpc>
                        <a:spcAft>
                          <a:spcPts val="0"/>
                        </a:spcAft>
                      </a:pPr>
                      <a:r>
                        <a:rPr lang="es-ES" sz="1050">
                          <a:effectLst/>
                          <a:latin typeface="Arial" panose="020B0604020202020204" pitchFamily="34" charset="0"/>
                          <a:cs typeface="Arial" panose="020B0604020202020204" pitchFamily="34" charset="0"/>
                        </a:rPr>
                        <a:t>Unidad</a:t>
                      </a:r>
                      <a:endParaRPr lang="es-EC" sz="1050">
                        <a:effectLst/>
                        <a:latin typeface="Arial" panose="020B0604020202020204" pitchFamily="34" charset="0"/>
                        <a:ea typeface="Calibri"/>
                        <a:cs typeface="Arial" panose="020B0604020202020204" pitchFamily="34" charset="0"/>
                      </a:endParaRPr>
                    </a:p>
                  </a:txBody>
                  <a:tcPr marL="11786" marR="11786" marT="0" marB="0"/>
                </a:tc>
                <a:tc>
                  <a:txBody>
                    <a:bodyPr/>
                    <a:lstStyle/>
                    <a:p>
                      <a:pPr>
                        <a:lnSpc>
                          <a:spcPct val="150000"/>
                        </a:lnSpc>
                        <a:spcAft>
                          <a:spcPts val="0"/>
                        </a:spcAft>
                      </a:pPr>
                      <a:r>
                        <a:rPr lang="es-ES" sz="1050">
                          <a:effectLst/>
                          <a:latin typeface="Arial" panose="020B0604020202020204" pitchFamily="34" charset="0"/>
                          <a:cs typeface="Arial" panose="020B0604020202020204" pitchFamily="34" charset="0"/>
                        </a:rPr>
                        <a:t>0,21</a:t>
                      </a:r>
                      <a:endParaRPr lang="es-EC" sz="1050">
                        <a:effectLst/>
                        <a:latin typeface="Arial" panose="020B0604020202020204" pitchFamily="34" charset="0"/>
                        <a:ea typeface="Calibri"/>
                        <a:cs typeface="Arial" panose="020B0604020202020204" pitchFamily="34" charset="0"/>
                      </a:endParaRPr>
                    </a:p>
                  </a:txBody>
                  <a:tcPr marL="11786" marR="11786" marT="0" marB="0"/>
                </a:tc>
                <a:tc>
                  <a:txBody>
                    <a:bodyPr/>
                    <a:lstStyle/>
                    <a:p>
                      <a:pPr>
                        <a:lnSpc>
                          <a:spcPct val="150000"/>
                        </a:lnSpc>
                        <a:spcAft>
                          <a:spcPts val="0"/>
                        </a:spcAft>
                      </a:pPr>
                      <a:r>
                        <a:rPr lang="es-ES" sz="1050">
                          <a:effectLst/>
                          <a:latin typeface="Arial" panose="020B0604020202020204" pitchFamily="34" charset="0"/>
                          <a:cs typeface="Arial" panose="020B0604020202020204" pitchFamily="34" charset="0"/>
                        </a:rPr>
                        <a:t>315,00</a:t>
                      </a:r>
                      <a:endParaRPr lang="es-EC" sz="1050">
                        <a:effectLst/>
                        <a:latin typeface="Arial" panose="020B0604020202020204" pitchFamily="34" charset="0"/>
                        <a:ea typeface="Calibri"/>
                        <a:cs typeface="Arial" panose="020B0604020202020204" pitchFamily="34" charset="0"/>
                      </a:endParaRPr>
                    </a:p>
                  </a:txBody>
                  <a:tcPr marL="11786" marR="11786" marT="0" marB="0"/>
                </a:tc>
              </a:tr>
              <a:tr h="221731">
                <a:tc vMerge="1">
                  <a:txBody>
                    <a:bodyPr/>
                    <a:lstStyle/>
                    <a:p>
                      <a:endParaRPr lang="es-EC"/>
                    </a:p>
                  </a:txBody>
                  <a:tcPr/>
                </a:tc>
                <a:tc>
                  <a:txBody>
                    <a:bodyPr/>
                    <a:lstStyle/>
                    <a:p>
                      <a:pPr algn="just">
                        <a:lnSpc>
                          <a:spcPct val="150000"/>
                        </a:lnSpc>
                        <a:spcAft>
                          <a:spcPts val="0"/>
                        </a:spcAft>
                      </a:pPr>
                      <a:r>
                        <a:rPr lang="es-ES" sz="1050">
                          <a:effectLst/>
                          <a:latin typeface="Arial" panose="020B0604020202020204" pitchFamily="34" charset="0"/>
                          <a:cs typeface="Arial" panose="020B0604020202020204" pitchFamily="34" charset="0"/>
                        </a:rPr>
                        <a:t>Lápices</a:t>
                      </a:r>
                      <a:endParaRPr lang="es-EC" sz="1050">
                        <a:effectLst/>
                        <a:latin typeface="Arial" panose="020B0604020202020204" pitchFamily="34" charset="0"/>
                        <a:ea typeface="Calibri"/>
                        <a:cs typeface="Arial" panose="020B0604020202020204" pitchFamily="34" charset="0"/>
                      </a:endParaRPr>
                    </a:p>
                  </a:txBody>
                  <a:tcPr marL="11786" marR="11786" marT="0" marB="0"/>
                </a:tc>
                <a:tc>
                  <a:txBody>
                    <a:bodyPr/>
                    <a:lstStyle/>
                    <a:p>
                      <a:pPr algn="just">
                        <a:lnSpc>
                          <a:spcPct val="150000"/>
                        </a:lnSpc>
                        <a:spcAft>
                          <a:spcPts val="0"/>
                        </a:spcAft>
                      </a:pPr>
                      <a:r>
                        <a:rPr lang="es-ES" sz="1050" dirty="0">
                          <a:effectLst/>
                          <a:latin typeface="Arial" panose="020B0604020202020204" pitchFamily="34" charset="0"/>
                          <a:cs typeface="Arial" panose="020B0604020202020204" pitchFamily="34" charset="0"/>
                        </a:rPr>
                        <a:t>1440 + 60 extras =1500</a:t>
                      </a:r>
                      <a:endParaRPr lang="es-EC" sz="1050" dirty="0">
                        <a:effectLst/>
                        <a:latin typeface="Arial" panose="020B0604020202020204" pitchFamily="34" charset="0"/>
                        <a:ea typeface="Calibri"/>
                        <a:cs typeface="Arial" panose="020B0604020202020204" pitchFamily="34" charset="0"/>
                      </a:endParaRPr>
                    </a:p>
                  </a:txBody>
                  <a:tcPr marL="11786" marR="11786" marT="0" marB="0"/>
                </a:tc>
                <a:tc>
                  <a:txBody>
                    <a:bodyPr/>
                    <a:lstStyle/>
                    <a:p>
                      <a:pPr algn="just">
                        <a:lnSpc>
                          <a:spcPct val="150000"/>
                        </a:lnSpc>
                        <a:spcAft>
                          <a:spcPts val="0"/>
                        </a:spcAft>
                      </a:pPr>
                      <a:r>
                        <a:rPr lang="es-ES" sz="1050" dirty="0">
                          <a:effectLst/>
                          <a:latin typeface="Arial" panose="020B0604020202020204" pitchFamily="34" charset="0"/>
                          <a:cs typeface="Arial" panose="020B0604020202020204" pitchFamily="34" charset="0"/>
                        </a:rPr>
                        <a:t>Unidad</a:t>
                      </a:r>
                      <a:endParaRPr lang="es-EC" sz="1050" dirty="0">
                        <a:effectLst/>
                        <a:latin typeface="Arial" panose="020B0604020202020204" pitchFamily="34" charset="0"/>
                        <a:ea typeface="Calibri"/>
                        <a:cs typeface="Arial" panose="020B0604020202020204" pitchFamily="34" charset="0"/>
                      </a:endParaRPr>
                    </a:p>
                  </a:txBody>
                  <a:tcPr marL="11786" marR="11786" marT="0" marB="0"/>
                </a:tc>
                <a:tc>
                  <a:txBody>
                    <a:bodyPr/>
                    <a:lstStyle/>
                    <a:p>
                      <a:pPr>
                        <a:lnSpc>
                          <a:spcPct val="150000"/>
                        </a:lnSpc>
                        <a:spcAft>
                          <a:spcPts val="0"/>
                        </a:spcAft>
                      </a:pPr>
                      <a:r>
                        <a:rPr lang="es-ES" sz="1050">
                          <a:effectLst/>
                          <a:latin typeface="Arial" panose="020B0604020202020204" pitchFamily="34" charset="0"/>
                          <a:cs typeface="Arial" panose="020B0604020202020204" pitchFamily="34" charset="0"/>
                        </a:rPr>
                        <a:t>0,11</a:t>
                      </a:r>
                      <a:endParaRPr lang="es-EC" sz="1050">
                        <a:effectLst/>
                        <a:latin typeface="Arial" panose="020B0604020202020204" pitchFamily="34" charset="0"/>
                        <a:ea typeface="Calibri"/>
                        <a:cs typeface="Arial" panose="020B0604020202020204" pitchFamily="34" charset="0"/>
                      </a:endParaRPr>
                    </a:p>
                  </a:txBody>
                  <a:tcPr marL="11786" marR="11786" marT="0" marB="0"/>
                </a:tc>
                <a:tc>
                  <a:txBody>
                    <a:bodyPr/>
                    <a:lstStyle/>
                    <a:p>
                      <a:pPr>
                        <a:lnSpc>
                          <a:spcPct val="150000"/>
                        </a:lnSpc>
                        <a:spcAft>
                          <a:spcPts val="0"/>
                        </a:spcAft>
                      </a:pPr>
                      <a:r>
                        <a:rPr lang="es-ES" sz="1050">
                          <a:effectLst/>
                          <a:latin typeface="Arial" panose="020B0604020202020204" pitchFamily="34" charset="0"/>
                          <a:cs typeface="Arial" panose="020B0604020202020204" pitchFamily="34" charset="0"/>
                        </a:rPr>
                        <a:t>165,00</a:t>
                      </a:r>
                      <a:endParaRPr lang="es-EC" sz="1050">
                        <a:effectLst/>
                        <a:latin typeface="Arial" panose="020B0604020202020204" pitchFamily="34" charset="0"/>
                        <a:ea typeface="Calibri"/>
                        <a:cs typeface="Arial" panose="020B0604020202020204" pitchFamily="34" charset="0"/>
                      </a:endParaRPr>
                    </a:p>
                  </a:txBody>
                  <a:tcPr marL="11786" marR="11786" marT="0" marB="0"/>
                </a:tc>
              </a:tr>
              <a:tr h="221731">
                <a:tc vMerge="1">
                  <a:txBody>
                    <a:bodyPr/>
                    <a:lstStyle/>
                    <a:p>
                      <a:endParaRPr lang="es-EC"/>
                    </a:p>
                  </a:txBody>
                  <a:tcPr/>
                </a:tc>
                <a:tc>
                  <a:txBody>
                    <a:bodyPr/>
                    <a:lstStyle/>
                    <a:p>
                      <a:pPr algn="just">
                        <a:lnSpc>
                          <a:spcPct val="150000"/>
                        </a:lnSpc>
                        <a:spcAft>
                          <a:spcPts val="0"/>
                        </a:spcAft>
                      </a:pPr>
                      <a:r>
                        <a:rPr lang="es-ES" sz="1050">
                          <a:effectLst/>
                          <a:latin typeface="Arial" panose="020B0604020202020204" pitchFamily="34" charset="0"/>
                          <a:cs typeface="Arial" panose="020B0604020202020204" pitchFamily="34" charset="0"/>
                        </a:rPr>
                        <a:t>Diplomas</a:t>
                      </a:r>
                      <a:endParaRPr lang="es-EC" sz="1050">
                        <a:effectLst/>
                        <a:latin typeface="Arial" panose="020B0604020202020204" pitchFamily="34" charset="0"/>
                        <a:ea typeface="Calibri"/>
                        <a:cs typeface="Arial" panose="020B0604020202020204" pitchFamily="34" charset="0"/>
                      </a:endParaRPr>
                    </a:p>
                  </a:txBody>
                  <a:tcPr marL="11786" marR="11786" marT="0" marB="0"/>
                </a:tc>
                <a:tc>
                  <a:txBody>
                    <a:bodyPr/>
                    <a:lstStyle/>
                    <a:p>
                      <a:pPr algn="just">
                        <a:lnSpc>
                          <a:spcPct val="150000"/>
                        </a:lnSpc>
                        <a:spcAft>
                          <a:spcPts val="0"/>
                        </a:spcAft>
                      </a:pPr>
                      <a:r>
                        <a:rPr lang="es-ES" sz="1050">
                          <a:effectLst/>
                          <a:latin typeface="Arial" panose="020B0604020202020204" pitchFamily="34" charset="0"/>
                          <a:cs typeface="Arial" panose="020B0604020202020204" pitchFamily="34" charset="0"/>
                        </a:rPr>
                        <a:t>1440</a:t>
                      </a:r>
                      <a:endParaRPr lang="es-EC" sz="1050">
                        <a:effectLst/>
                        <a:latin typeface="Arial" panose="020B0604020202020204" pitchFamily="34" charset="0"/>
                        <a:ea typeface="Calibri"/>
                        <a:cs typeface="Arial" panose="020B0604020202020204" pitchFamily="34" charset="0"/>
                      </a:endParaRPr>
                    </a:p>
                  </a:txBody>
                  <a:tcPr marL="11786" marR="11786" marT="0" marB="0"/>
                </a:tc>
                <a:tc>
                  <a:txBody>
                    <a:bodyPr/>
                    <a:lstStyle/>
                    <a:p>
                      <a:pPr algn="just">
                        <a:lnSpc>
                          <a:spcPct val="150000"/>
                        </a:lnSpc>
                        <a:spcAft>
                          <a:spcPts val="0"/>
                        </a:spcAft>
                      </a:pPr>
                      <a:r>
                        <a:rPr lang="es-ES" sz="1050" dirty="0">
                          <a:effectLst/>
                          <a:latin typeface="Arial" panose="020B0604020202020204" pitchFamily="34" charset="0"/>
                          <a:cs typeface="Arial" panose="020B0604020202020204" pitchFamily="34" charset="0"/>
                        </a:rPr>
                        <a:t>Unidad</a:t>
                      </a:r>
                      <a:endParaRPr lang="es-EC" sz="1050" dirty="0">
                        <a:effectLst/>
                        <a:latin typeface="Arial" panose="020B0604020202020204" pitchFamily="34" charset="0"/>
                        <a:ea typeface="Calibri"/>
                        <a:cs typeface="Arial" panose="020B0604020202020204" pitchFamily="34" charset="0"/>
                      </a:endParaRPr>
                    </a:p>
                  </a:txBody>
                  <a:tcPr marL="11786" marR="11786" marT="0" marB="0"/>
                </a:tc>
                <a:tc>
                  <a:txBody>
                    <a:bodyPr/>
                    <a:lstStyle/>
                    <a:p>
                      <a:pPr>
                        <a:lnSpc>
                          <a:spcPct val="150000"/>
                        </a:lnSpc>
                        <a:spcAft>
                          <a:spcPts val="0"/>
                        </a:spcAft>
                      </a:pPr>
                      <a:r>
                        <a:rPr lang="es-ES" sz="1050">
                          <a:effectLst/>
                          <a:latin typeface="Arial" panose="020B0604020202020204" pitchFamily="34" charset="0"/>
                          <a:cs typeface="Arial" panose="020B0604020202020204" pitchFamily="34" charset="0"/>
                        </a:rPr>
                        <a:t>4,50</a:t>
                      </a:r>
                      <a:endParaRPr lang="es-EC" sz="1050">
                        <a:effectLst/>
                        <a:latin typeface="Arial" panose="020B0604020202020204" pitchFamily="34" charset="0"/>
                        <a:ea typeface="Calibri"/>
                        <a:cs typeface="Arial" panose="020B0604020202020204" pitchFamily="34" charset="0"/>
                      </a:endParaRPr>
                    </a:p>
                  </a:txBody>
                  <a:tcPr marL="11786" marR="11786" marT="0" marB="0"/>
                </a:tc>
                <a:tc>
                  <a:txBody>
                    <a:bodyPr/>
                    <a:lstStyle/>
                    <a:p>
                      <a:pPr>
                        <a:lnSpc>
                          <a:spcPct val="150000"/>
                        </a:lnSpc>
                        <a:spcAft>
                          <a:spcPts val="0"/>
                        </a:spcAft>
                      </a:pPr>
                      <a:r>
                        <a:rPr lang="es-ES" sz="1050">
                          <a:effectLst/>
                          <a:latin typeface="Arial" panose="020B0604020202020204" pitchFamily="34" charset="0"/>
                          <a:cs typeface="Arial" panose="020B0604020202020204" pitchFamily="34" charset="0"/>
                        </a:rPr>
                        <a:t>6.480,0</a:t>
                      </a:r>
                      <a:endParaRPr lang="es-EC" sz="1050">
                        <a:effectLst/>
                        <a:latin typeface="Arial" panose="020B0604020202020204" pitchFamily="34" charset="0"/>
                        <a:ea typeface="Calibri"/>
                        <a:cs typeface="Arial" panose="020B0604020202020204" pitchFamily="34" charset="0"/>
                      </a:endParaRPr>
                    </a:p>
                  </a:txBody>
                  <a:tcPr marL="11786" marR="11786" marT="0" marB="0"/>
                </a:tc>
              </a:tr>
              <a:tr h="221731">
                <a:tc vMerge="1">
                  <a:txBody>
                    <a:bodyPr/>
                    <a:lstStyle/>
                    <a:p>
                      <a:endParaRPr lang="es-EC"/>
                    </a:p>
                  </a:txBody>
                  <a:tcPr/>
                </a:tc>
                <a:tc gridSpan="4">
                  <a:txBody>
                    <a:bodyPr/>
                    <a:lstStyle/>
                    <a:p>
                      <a:pPr>
                        <a:lnSpc>
                          <a:spcPct val="150000"/>
                        </a:lnSpc>
                        <a:spcAft>
                          <a:spcPts val="0"/>
                        </a:spcAft>
                      </a:pPr>
                      <a:r>
                        <a:rPr lang="es-ES" sz="1050" dirty="0">
                          <a:effectLst/>
                          <a:latin typeface="Arial" panose="020B0604020202020204" pitchFamily="34" charset="0"/>
                          <a:cs typeface="Arial" panose="020B0604020202020204" pitchFamily="34" charset="0"/>
                        </a:rPr>
                        <a:t>Total sin IVA</a:t>
                      </a:r>
                      <a:endParaRPr lang="es-EC" sz="1050" dirty="0">
                        <a:effectLst/>
                        <a:latin typeface="Arial" panose="020B0604020202020204" pitchFamily="34" charset="0"/>
                        <a:ea typeface="Calibri"/>
                        <a:cs typeface="Arial" panose="020B0604020202020204" pitchFamily="34" charset="0"/>
                      </a:endParaRPr>
                    </a:p>
                  </a:txBody>
                  <a:tcPr marL="11786" marR="11786" marT="0" marB="0"/>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just">
                        <a:lnSpc>
                          <a:spcPct val="150000"/>
                        </a:lnSpc>
                        <a:spcAft>
                          <a:spcPts val="0"/>
                        </a:spcAft>
                      </a:pPr>
                      <a:r>
                        <a:rPr lang="es-ES" sz="1050" dirty="0">
                          <a:effectLst/>
                          <a:latin typeface="Arial" panose="020B0604020202020204" pitchFamily="34" charset="0"/>
                          <a:cs typeface="Arial" panose="020B0604020202020204" pitchFamily="34" charset="0"/>
                        </a:rPr>
                        <a:t>8715,60</a:t>
                      </a:r>
                      <a:endParaRPr lang="es-EC" sz="1050" dirty="0">
                        <a:effectLst/>
                        <a:latin typeface="Arial" panose="020B0604020202020204" pitchFamily="34" charset="0"/>
                        <a:ea typeface="Calibri"/>
                        <a:cs typeface="Arial" panose="020B0604020202020204" pitchFamily="34" charset="0"/>
                      </a:endParaRPr>
                    </a:p>
                  </a:txBody>
                  <a:tcPr marL="11786" marR="11786" marT="0" marB="0"/>
                </a:tc>
              </a:tr>
              <a:tr h="224989">
                <a:tc rowSpan="8">
                  <a:txBody>
                    <a:bodyPr/>
                    <a:lstStyle/>
                    <a:p>
                      <a:pPr marL="71755" marR="71755" algn="ctr">
                        <a:lnSpc>
                          <a:spcPct val="150000"/>
                        </a:lnSpc>
                        <a:spcAft>
                          <a:spcPts val="0"/>
                        </a:spcAft>
                      </a:pPr>
                      <a:r>
                        <a:rPr lang="es-ES" sz="1050">
                          <a:effectLst/>
                          <a:latin typeface="Arial" panose="020B0604020202020204" pitchFamily="34" charset="0"/>
                          <a:cs typeface="Arial" panose="020B0604020202020204" pitchFamily="34" charset="0"/>
                        </a:rPr>
                        <a:t>SERVICIOS</a:t>
                      </a:r>
                      <a:endParaRPr lang="es-EC" sz="1050">
                        <a:effectLst/>
                        <a:latin typeface="Arial" panose="020B0604020202020204" pitchFamily="34" charset="0"/>
                        <a:ea typeface="Calibri"/>
                        <a:cs typeface="Arial" panose="020B0604020202020204" pitchFamily="34" charset="0"/>
                      </a:endParaRPr>
                    </a:p>
                  </a:txBody>
                  <a:tcPr marL="11786" marR="11786" marT="0" marB="0" vert="vert270"/>
                </a:tc>
                <a:tc>
                  <a:txBody>
                    <a:bodyPr/>
                    <a:lstStyle/>
                    <a:p>
                      <a:pPr algn="just">
                        <a:lnSpc>
                          <a:spcPct val="150000"/>
                        </a:lnSpc>
                        <a:spcAft>
                          <a:spcPts val="0"/>
                        </a:spcAft>
                      </a:pPr>
                      <a:r>
                        <a:rPr lang="es-ES" sz="1050">
                          <a:effectLst/>
                          <a:latin typeface="Arial" panose="020B0604020202020204" pitchFamily="34" charset="0"/>
                          <a:cs typeface="Arial" panose="020B0604020202020204" pitchFamily="34" charset="0"/>
                        </a:rPr>
                        <a:t>Consumo de agua</a:t>
                      </a:r>
                      <a:endParaRPr lang="es-EC" sz="1050">
                        <a:effectLst/>
                        <a:latin typeface="Arial" panose="020B0604020202020204" pitchFamily="34" charset="0"/>
                        <a:ea typeface="Calibri"/>
                        <a:cs typeface="Arial" panose="020B0604020202020204" pitchFamily="34" charset="0"/>
                      </a:endParaRPr>
                    </a:p>
                  </a:txBody>
                  <a:tcPr marL="11786" marR="11786" marT="0" marB="0"/>
                </a:tc>
                <a:tc>
                  <a:txBody>
                    <a:bodyPr/>
                    <a:lstStyle/>
                    <a:p>
                      <a:pPr algn="just">
                        <a:lnSpc>
                          <a:spcPct val="150000"/>
                        </a:lnSpc>
                        <a:spcAft>
                          <a:spcPts val="0"/>
                        </a:spcAft>
                      </a:pPr>
                      <a:r>
                        <a:rPr lang="es-ES" sz="1050" dirty="0">
                          <a:effectLst/>
                          <a:latin typeface="Arial" panose="020B0604020202020204" pitchFamily="34" charset="0"/>
                          <a:cs typeface="Arial" panose="020B0604020202020204" pitchFamily="34" charset="0"/>
                        </a:rPr>
                        <a:t>12</a:t>
                      </a:r>
                      <a:endParaRPr lang="es-EC" sz="1050" dirty="0">
                        <a:effectLst/>
                        <a:latin typeface="Arial" panose="020B0604020202020204" pitchFamily="34" charset="0"/>
                        <a:ea typeface="Calibri"/>
                        <a:cs typeface="Arial" panose="020B0604020202020204" pitchFamily="34" charset="0"/>
                      </a:endParaRPr>
                    </a:p>
                  </a:txBody>
                  <a:tcPr marL="11786" marR="11786" marT="0" marB="0"/>
                </a:tc>
                <a:tc>
                  <a:txBody>
                    <a:bodyPr/>
                    <a:lstStyle/>
                    <a:p>
                      <a:pPr algn="just">
                        <a:lnSpc>
                          <a:spcPct val="150000"/>
                        </a:lnSpc>
                        <a:spcAft>
                          <a:spcPts val="0"/>
                        </a:spcAft>
                      </a:pPr>
                      <a:r>
                        <a:rPr lang="es-ES" sz="1050" dirty="0">
                          <a:effectLst/>
                          <a:latin typeface="Arial" panose="020B0604020202020204" pitchFamily="34" charset="0"/>
                          <a:cs typeface="Arial" panose="020B0604020202020204" pitchFamily="34" charset="0"/>
                        </a:rPr>
                        <a:t>Unidad</a:t>
                      </a:r>
                      <a:endParaRPr lang="es-EC" sz="1050" dirty="0">
                        <a:effectLst/>
                        <a:latin typeface="Arial" panose="020B0604020202020204" pitchFamily="34" charset="0"/>
                        <a:ea typeface="Calibri"/>
                        <a:cs typeface="Arial" panose="020B0604020202020204" pitchFamily="34" charset="0"/>
                      </a:endParaRPr>
                    </a:p>
                  </a:txBody>
                  <a:tcPr marL="11786" marR="11786" marT="0" marB="0"/>
                </a:tc>
                <a:tc>
                  <a:txBody>
                    <a:bodyPr/>
                    <a:lstStyle/>
                    <a:p>
                      <a:pPr>
                        <a:lnSpc>
                          <a:spcPct val="150000"/>
                        </a:lnSpc>
                        <a:spcAft>
                          <a:spcPts val="0"/>
                        </a:spcAft>
                      </a:pPr>
                      <a:r>
                        <a:rPr lang="es-ES" sz="1050" dirty="0">
                          <a:effectLst/>
                          <a:latin typeface="Arial" panose="020B0604020202020204" pitchFamily="34" charset="0"/>
                          <a:cs typeface="Arial" panose="020B0604020202020204" pitchFamily="34" charset="0"/>
                        </a:rPr>
                        <a:t>2400</a:t>
                      </a:r>
                      <a:endParaRPr lang="es-EC" sz="1050" dirty="0">
                        <a:effectLst/>
                        <a:latin typeface="Arial" panose="020B0604020202020204" pitchFamily="34" charset="0"/>
                        <a:ea typeface="Calibri"/>
                        <a:cs typeface="Arial" panose="020B0604020202020204" pitchFamily="34" charset="0"/>
                      </a:endParaRPr>
                    </a:p>
                  </a:txBody>
                  <a:tcPr marL="11786" marR="11786" marT="0" marB="0"/>
                </a:tc>
                <a:tc>
                  <a:txBody>
                    <a:bodyPr/>
                    <a:lstStyle/>
                    <a:p>
                      <a:pPr algn="just">
                        <a:lnSpc>
                          <a:spcPct val="150000"/>
                        </a:lnSpc>
                        <a:spcAft>
                          <a:spcPts val="0"/>
                        </a:spcAft>
                      </a:pPr>
                      <a:r>
                        <a:rPr lang="es-ES" sz="1050">
                          <a:effectLst/>
                          <a:latin typeface="Arial" panose="020B0604020202020204" pitchFamily="34" charset="0"/>
                          <a:cs typeface="Arial" panose="020B0604020202020204" pitchFamily="34" charset="0"/>
                        </a:rPr>
                        <a:t>28.800,00</a:t>
                      </a:r>
                      <a:endParaRPr lang="es-EC" sz="1050">
                        <a:effectLst/>
                        <a:latin typeface="Arial" panose="020B0604020202020204" pitchFamily="34" charset="0"/>
                        <a:ea typeface="Calibri"/>
                        <a:cs typeface="Arial" panose="020B0604020202020204" pitchFamily="34" charset="0"/>
                      </a:endParaRPr>
                    </a:p>
                  </a:txBody>
                  <a:tcPr marL="11786" marR="11786" marT="0" marB="0"/>
                </a:tc>
              </a:tr>
              <a:tr h="221731">
                <a:tc vMerge="1">
                  <a:txBody>
                    <a:bodyPr/>
                    <a:lstStyle/>
                    <a:p>
                      <a:endParaRPr lang="es-EC"/>
                    </a:p>
                  </a:txBody>
                  <a:tcPr/>
                </a:tc>
                <a:tc>
                  <a:txBody>
                    <a:bodyPr/>
                    <a:lstStyle/>
                    <a:p>
                      <a:pPr algn="just">
                        <a:lnSpc>
                          <a:spcPct val="150000"/>
                        </a:lnSpc>
                        <a:spcAft>
                          <a:spcPts val="0"/>
                        </a:spcAft>
                      </a:pPr>
                      <a:r>
                        <a:rPr lang="es-ES" sz="1050">
                          <a:effectLst/>
                          <a:latin typeface="Arial" panose="020B0604020202020204" pitchFamily="34" charset="0"/>
                          <a:cs typeface="Arial" panose="020B0604020202020204" pitchFamily="34" charset="0"/>
                        </a:rPr>
                        <a:t>Consumo de energía (24 provincias)</a:t>
                      </a:r>
                      <a:endParaRPr lang="es-EC" sz="1050">
                        <a:effectLst/>
                        <a:latin typeface="Arial" panose="020B0604020202020204" pitchFamily="34" charset="0"/>
                        <a:ea typeface="Calibri"/>
                        <a:cs typeface="Arial" panose="020B0604020202020204" pitchFamily="34" charset="0"/>
                      </a:endParaRPr>
                    </a:p>
                  </a:txBody>
                  <a:tcPr marL="11786" marR="11786" marT="0" marB="0"/>
                </a:tc>
                <a:tc>
                  <a:txBody>
                    <a:bodyPr/>
                    <a:lstStyle/>
                    <a:p>
                      <a:pPr algn="just">
                        <a:lnSpc>
                          <a:spcPct val="150000"/>
                        </a:lnSpc>
                        <a:spcAft>
                          <a:spcPts val="0"/>
                        </a:spcAft>
                      </a:pPr>
                      <a:r>
                        <a:rPr lang="es-ES" sz="1050">
                          <a:effectLst/>
                          <a:latin typeface="Arial" panose="020B0604020202020204" pitchFamily="34" charset="0"/>
                          <a:cs typeface="Arial" panose="020B0604020202020204" pitchFamily="34" charset="0"/>
                        </a:rPr>
                        <a:t>1</a:t>
                      </a:r>
                      <a:endParaRPr lang="es-EC" sz="1050">
                        <a:effectLst/>
                        <a:latin typeface="Arial" panose="020B0604020202020204" pitchFamily="34" charset="0"/>
                        <a:ea typeface="Calibri"/>
                        <a:cs typeface="Arial" panose="020B0604020202020204" pitchFamily="34" charset="0"/>
                      </a:endParaRPr>
                    </a:p>
                  </a:txBody>
                  <a:tcPr marL="11786" marR="11786" marT="0" marB="0"/>
                </a:tc>
                <a:tc>
                  <a:txBody>
                    <a:bodyPr/>
                    <a:lstStyle/>
                    <a:p>
                      <a:pPr algn="just">
                        <a:lnSpc>
                          <a:spcPct val="150000"/>
                        </a:lnSpc>
                        <a:spcAft>
                          <a:spcPts val="0"/>
                        </a:spcAft>
                      </a:pPr>
                      <a:r>
                        <a:rPr lang="es-ES" sz="1050" dirty="0">
                          <a:effectLst/>
                          <a:latin typeface="Arial" panose="020B0604020202020204" pitchFamily="34" charset="0"/>
                          <a:cs typeface="Arial" panose="020B0604020202020204" pitchFamily="34" charset="0"/>
                        </a:rPr>
                        <a:t>Unidad</a:t>
                      </a:r>
                      <a:endParaRPr lang="es-EC" sz="1050" dirty="0">
                        <a:effectLst/>
                        <a:latin typeface="Arial" panose="020B0604020202020204" pitchFamily="34" charset="0"/>
                        <a:ea typeface="Calibri"/>
                        <a:cs typeface="Arial" panose="020B0604020202020204" pitchFamily="34" charset="0"/>
                      </a:endParaRPr>
                    </a:p>
                  </a:txBody>
                  <a:tcPr marL="11786" marR="11786" marT="0" marB="0"/>
                </a:tc>
                <a:tc>
                  <a:txBody>
                    <a:bodyPr/>
                    <a:lstStyle/>
                    <a:p>
                      <a:pPr>
                        <a:lnSpc>
                          <a:spcPct val="150000"/>
                        </a:lnSpc>
                        <a:spcAft>
                          <a:spcPts val="0"/>
                        </a:spcAft>
                      </a:pPr>
                      <a:r>
                        <a:rPr lang="es-ES" sz="1050">
                          <a:effectLst/>
                          <a:latin typeface="Arial" panose="020B0604020202020204" pitchFamily="34" charset="0"/>
                          <a:cs typeface="Arial" panose="020B0604020202020204" pitchFamily="34" charset="0"/>
                        </a:rPr>
                        <a:t>6480</a:t>
                      </a:r>
                      <a:endParaRPr lang="es-EC" sz="1050">
                        <a:effectLst/>
                        <a:latin typeface="Arial" panose="020B0604020202020204" pitchFamily="34" charset="0"/>
                        <a:ea typeface="Calibri"/>
                        <a:cs typeface="Arial" panose="020B0604020202020204" pitchFamily="34" charset="0"/>
                      </a:endParaRPr>
                    </a:p>
                  </a:txBody>
                  <a:tcPr marL="11786" marR="11786" marT="0" marB="0"/>
                </a:tc>
                <a:tc>
                  <a:txBody>
                    <a:bodyPr/>
                    <a:lstStyle/>
                    <a:p>
                      <a:pPr algn="just">
                        <a:lnSpc>
                          <a:spcPct val="150000"/>
                        </a:lnSpc>
                        <a:spcAft>
                          <a:spcPts val="0"/>
                        </a:spcAft>
                      </a:pPr>
                      <a:r>
                        <a:rPr lang="es-ES" sz="1050">
                          <a:effectLst/>
                          <a:latin typeface="Arial" panose="020B0604020202020204" pitchFamily="34" charset="0"/>
                          <a:cs typeface="Arial" panose="020B0604020202020204" pitchFamily="34" charset="0"/>
                        </a:rPr>
                        <a:t>6.480,00</a:t>
                      </a:r>
                      <a:endParaRPr lang="es-EC" sz="1050">
                        <a:effectLst/>
                        <a:latin typeface="Arial" panose="020B0604020202020204" pitchFamily="34" charset="0"/>
                        <a:ea typeface="Calibri"/>
                        <a:cs typeface="Arial" panose="020B0604020202020204" pitchFamily="34" charset="0"/>
                      </a:endParaRPr>
                    </a:p>
                  </a:txBody>
                  <a:tcPr marL="11786" marR="11786" marT="0" marB="0"/>
                </a:tc>
              </a:tr>
              <a:tr h="221731">
                <a:tc vMerge="1">
                  <a:txBody>
                    <a:bodyPr/>
                    <a:lstStyle/>
                    <a:p>
                      <a:endParaRPr lang="es-EC"/>
                    </a:p>
                  </a:txBody>
                  <a:tcPr/>
                </a:tc>
                <a:tc>
                  <a:txBody>
                    <a:bodyPr/>
                    <a:lstStyle/>
                    <a:p>
                      <a:pPr algn="just">
                        <a:lnSpc>
                          <a:spcPct val="150000"/>
                        </a:lnSpc>
                        <a:spcAft>
                          <a:spcPts val="0"/>
                        </a:spcAft>
                      </a:pPr>
                      <a:r>
                        <a:rPr lang="es-ES" sz="1050">
                          <a:effectLst/>
                          <a:latin typeface="Arial" panose="020B0604020202020204" pitchFamily="34" charset="0"/>
                          <a:cs typeface="Arial" panose="020B0604020202020204" pitchFamily="34" charset="0"/>
                        </a:rPr>
                        <a:t>Consumo telefónico e internet</a:t>
                      </a:r>
                      <a:endParaRPr lang="es-EC" sz="1050">
                        <a:effectLst/>
                        <a:latin typeface="Arial" panose="020B0604020202020204" pitchFamily="34" charset="0"/>
                        <a:ea typeface="Calibri"/>
                        <a:cs typeface="Arial" panose="020B0604020202020204" pitchFamily="34" charset="0"/>
                      </a:endParaRPr>
                    </a:p>
                  </a:txBody>
                  <a:tcPr marL="11786" marR="11786" marT="0" marB="0"/>
                </a:tc>
                <a:tc>
                  <a:txBody>
                    <a:bodyPr/>
                    <a:lstStyle/>
                    <a:p>
                      <a:pPr algn="just">
                        <a:lnSpc>
                          <a:spcPct val="150000"/>
                        </a:lnSpc>
                        <a:spcAft>
                          <a:spcPts val="0"/>
                        </a:spcAft>
                      </a:pPr>
                      <a:r>
                        <a:rPr lang="es-ES" sz="1050">
                          <a:effectLst/>
                          <a:latin typeface="Arial" panose="020B0604020202020204" pitchFamily="34" charset="0"/>
                          <a:cs typeface="Arial" panose="020B0604020202020204" pitchFamily="34" charset="0"/>
                        </a:rPr>
                        <a:t>12</a:t>
                      </a:r>
                      <a:endParaRPr lang="es-EC" sz="1050">
                        <a:effectLst/>
                        <a:latin typeface="Arial" panose="020B0604020202020204" pitchFamily="34" charset="0"/>
                        <a:ea typeface="Calibri"/>
                        <a:cs typeface="Arial" panose="020B0604020202020204" pitchFamily="34" charset="0"/>
                      </a:endParaRPr>
                    </a:p>
                  </a:txBody>
                  <a:tcPr marL="11786" marR="11786" marT="0" marB="0"/>
                </a:tc>
                <a:tc>
                  <a:txBody>
                    <a:bodyPr/>
                    <a:lstStyle/>
                    <a:p>
                      <a:pPr algn="just">
                        <a:lnSpc>
                          <a:spcPct val="150000"/>
                        </a:lnSpc>
                        <a:spcAft>
                          <a:spcPts val="0"/>
                        </a:spcAft>
                      </a:pPr>
                      <a:r>
                        <a:rPr lang="es-ES" sz="1050" dirty="0">
                          <a:effectLst/>
                          <a:latin typeface="Arial" panose="020B0604020202020204" pitchFamily="34" charset="0"/>
                          <a:cs typeface="Arial" panose="020B0604020202020204" pitchFamily="34" charset="0"/>
                        </a:rPr>
                        <a:t>Unidad</a:t>
                      </a:r>
                      <a:endParaRPr lang="es-EC" sz="1050" dirty="0">
                        <a:effectLst/>
                        <a:latin typeface="Arial" panose="020B0604020202020204" pitchFamily="34" charset="0"/>
                        <a:ea typeface="Calibri"/>
                        <a:cs typeface="Arial" panose="020B0604020202020204" pitchFamily="34" charset="0"/>
                      </a:endParaRPr>
                    </a:p>
                  </a:txBody>
                  <a:tcPr marL="11786" marR="11786" marT="0" marB="0"/>
                </a:tc>
                <a:tc>
                  <a:txBody>
                    <a:bodyPr/>
                    <a:lstStyle/>
                    <a:p>
                      <a:pPr>
                        <a:lnSpc>
                          <a:spcPct val="150000"/>
                        </a:lnSpc>
                        <a:spcAft>
                          <a:spcPts val="0"/>
                        </a:spcAft>
                      </a:pPr>
                      <a:r>
                        <a:rPr lang="es-ES" sz="1050">
                          <a:effectLst/>
                          <a:latin typeface="Arial" panose="020B0604020202020204" pitchFamily="34" charset="0"/>
                          <a:cs typeface="Arial" panose="020B0604020202020204" pitchFamily="34" charset="0"/>
                        </a:rPr>
                        <a:t>60</a:t>
                      </a:r>
                      <a:endParaRPr lang="es-EC" sz="1050">
                        <a:effectLst/>
                        <a:latin typeface="Arial" panose="020B0604020202020204" pitchFamily="34" charset="0"/>
                        <a:ea typeface="Calibri"/>
                        <a:cs typeface="Arial" panose="020B0604020202020204" pitchFamily="34" charset="0"/>
                      </a:endParaRPr>
                    </a:p>
                  </a:txBody>
                  <a:tcPr marL="11786" marR="11786" marT="0" marB="0"/>
                </a:tc>
                <a:tc>
                  <a:txBody>
                    <a:bodyPr/>
                    <a:lstStyle/>
                    <a:p>
                      <a:pPr algn="just">
                        <a:lnSpc>
                          <a:spcPct val="150000"/>
                        </a:lnSpc>
                        <a:spcAft>
                          <a:spcPts val="0"/>
                        </a:spcAft>
                      </a:pPr>
                      <a:r>
                        <a:rPr lang="es-ES" sz="1050">
                          <a:effectLst/>
                          <a:latin typeface="Arial" panose="020B0604020202020204" pitchFamily="34" charset="0"/>
                          <a:cs typeface="Arial" panose="020B0604020202020204" pitchFamily="34" charset="0"/>
                        </a:rPr>
                        <a:t>720,00</a:t>
                      </a:r>
                      <a:endParaRPr lang="es-EC" sz="1050">
                        <a:effectLst/>
                        <a:latin typeface="Arial" panose="020B0604020202020204" pitchFamily="34" charset="0"/>
                        <a:ea typeface="Calibri"/>
                        <a:cs typeface="Arial" panose="020B0604020202020204" pitchFamily="34" charset="0"/>
                      </a:endParaRPr>
                    </a:p>
                  </a:txBody>
                  <a:tcPr marL="11786" marR="11786" marT="0" marB="0"/>
                </a:tc>
              </a:tr>
              <a:tr h="221731">
                <a:tc vMerge="1">
                  <a:txBody>
                    <a:bodyPr/>
                    <a:lstStyle/>
                    <a:p>
                      <a:endParaRPr lang="es-EC"/>
                    </a:p>
                  </a:txBody>
                  <a:tcPr/>
                </a:tc>
                <a:tc>
                  <a:txBody>
                    <a:bodyPr/>
                    <a:lstStyle/>
                    <a:p>
                      <a:pPr algn="just">
                        <a:lnSpc>
                          <a:spcPct val="150000"/>
                        </a:lnSpc>
                        <a:spcAft>
                          <a:spcPts val="0"/>
                        </a:spcAft>
                      </a:pPr>
                      <a:r>
                        <a:rPr lang="es-ES" sz="1050">
                          <a:effectLst/>
                          <a:latin typeface="Arial" panose="020B0604020202020204" pitchFamily="34" charset="0"/>
                          <a:cs typeface="Arial" panose="020B0604020202020204" pitchFamily="34" charset="0"/>
                        </a:rPr>
                        <a:t>Útiles de oficina y limpieza</a:t>
                      </a:r>
                      <a:endParaRPr lang="es-EC" sz="1050">
                        <a:effectLst/>
                        <a:latin typeface="Arial" panose="020B0604020202020204" pitchFamily="34" charset="0"/>
                        <a:ea typeface="Calibri"/>
                        <a:cs typeface="Arial" panose="020B0604020202020204" pitchFamily="34" charset="0"/>
                      </a:endParaRPr>
                    </a:p>
                  </a:txBody>
                  <a:tcPr marL="11786" marR="11786" marT="0" marB="0"/>
                </a:tc>
                <a:tc>
                  <a:txBody>
                    <a:bodyPr/>
                    <a:lstStyle/>
                    <a:p>
                      <a:pPr algn="just">
                        <a:lnSpc>
                          <a:spcPct val="150000"/>
                        </a:lnSpc>
                        <a:spcAft>
                          <a:spcPts val="0"/>
                        </a:spcAft>
                      </a:pPr>
                      <a:r>
                        <a:rPr lang="es-ES" sz="1050">
                          <a:effectLst/>
                          <a:latin typeface="Arial" panose="020B0604020202020204" pitchFamily="34" charset="0"/>
                          <a:cs typeface="Arial" panose="020B0604020202020204" pitchFamily="34" charset="0"/>
                        </a:rPr>
                        <a:t>12</a:t>
                      </a:r>
                      <a:endParaRPr lang="es-EC" sz="1050">
                        <a:effectLst/>
                        <a:latin typeface="Arial" panose="020B0604020202020204" pitchFamily="34" charset="0"/>
                        <a:ea typeface="Calibri"/>
                        <a:cs typeface="Arial" panose="020B0604020202020204" pitchFamily="34" charset="0"/>
                      </a:endParaRPr>
                    </a:p>
                  </a:txBody>
                  <a:tcPr marL="11786" marR="11786" marT="0" marB="0"/>
                </a:tc>
                <a:tc>
                  <a:txBody>
                    <a:bodyPr/>
                    <a:lstStyle/>
                    <a:p>
                      <a:pPr algn="just">
                        <a:lnSpc>
                          <a:spcPct val="150000"/>
                        </a:lnSpc>
                        <a:spcAft>
                          <a:spcPts val="0"/>
                        </a:spcAft>
                      </a:pPr>
                      <a:r>
                        <a:rPr lang="es-ES" sz="1050" dirty="0">
                          <a:effectLst/>
                          <a:latin typeface="Arial" panose="020B0604020202020204" pitchFamily="34" charset="0"/>
                          <a:cs typeface="Arial" panose="020B0604020202020204" pitchFamily="34" charset="0"/>
                        </a:rPr>
                        <a:t>Unidad</a:t>
                      </a:r>
                      <a:endParaRPr lang="es-EC" sz="1050" dirty="0">
                        <a:effectLst/>
                        <a:latin typeface="Arial" panose="020B0604020202020204" pitchFamily="34" charset="0"/>
                        <a:ea typeface="Calibri"/>
                        <a:cs typeface="Arial" panose="020B0604020202020204" pitchFamily="34" charset="0"/>
                      </a:endParaRPr>
                    </a:p>
                  </a:txBody>
                  <a:tcPr marL="11786" marR="11786" marT="0" marB="0"/>
                </a:tc>
                <a:tc>
                  <a:txBody>
                    <a:bodyPr/>
                    <a:lstStyle/>
                    <a:p>
                      <a:pPr>
                        <a:lnSpc>
                          <a:spcPct val="150000"/>
                        </a:lnSpc>
                        <a:spcAft>
                          <a:spcPts val="0"/>
                        </a:spcAft>
                      </a:pPr>
                      <a:r>
                        <a:rPr lang="es-ES" sz="1050">
                          <a:effectLst/>
                          <a:latin typeface="Arial" panose="020B0604020202020204" pitchFamily="34" charset="0"/>
                          <a:cs typeface="Arial" panose="020B0604020202020204" pitchFamily="34" charset="0"/>
                        </a:rPr>
                        <a:t>30</a:t>
                      </a:r>
                      <a:endParaRPr lang="es-EC" sz="1050">
                        <a:effectLst/>
                        <a:latin typeface="Arial" panose="020B0604020202020204" pitchFamily="34" charset="0"/>
                        <a:ea typeface="Calibri"/>
                        <a:cs typeface="Arial" panose="020B0604020202020204" pitchFamily="34" charset="0"/>
                      </a:endParaRPr>
                    </a:p>
                  </a:txBody>
                  <a:tcPr marL="11786" marR="11786" marT="0" marB="0"/>
                </a:tc>
                <a:tc>
                  <a:txBody>
                    <a:bodyPr/>
                    <a:lstStyle/>
                    <a:p>
                      <a:pPr algn="just">
                        <a:lnSpc>
                          <a:spcPct val="150000"/>
                        </a:lnSpc>
                        <a:spcAft>
                          <a:spcPts val="0"/>
                        </a:spcAft>
                      </a:pPr>
                      <a:r>
                        <a:rPr lang="es-ES" sz="1050">
                          <a:effectLst/>
                          <a:latin typeface="Arial" panose="020B0604020202020204" pitchFamily="34" charset="0"/>
                          <a:cs typeface="Arial" panose="020B0604020202020204" pitchFamily="34" charset="0"/>
                        </a:rPr>
                        <a:t>360,00</a:t>
                      </a:r>
                      <a:endParaRPr lang="es-EC" sz="1050">
                        <a:effectLst/>
                        <a:latin typeface="Arial" panose="020B0604020202020204" pitchFamily="34" charset="0"/>
                        <a:ea typeface="Calibri"/>
                        <a:cs typeface="Arial" panose="020B0604020202020204" pitchFamily="34" charset="0"/>
                      </a:endParaRPr>
                    </a:p>
                  </a:txBody>
                  <a:tcPr marL="11786" marR="11786" marT="0" marB="0"/>
                </a:tc>
              </a:tr>
              <a:tr h="221731">
                <a:tc vMerge="1">
                  <a:txBody>
                    <a:bodyPr/>
                    <a:lstStyle/>
                    <a:p>
                      <a:endParaRPr lang="es-EC"/>
                    </a:p>
                  </a:txBody>
                  <a:tcPr/>
                </a:tc>
                <a:tc>
                  <a:txBody>
                    <a:bodyPr/>
                    <a:lstStyle/>
                    <a:p>
                      <a:pPr algn="just">
                        <a:lnSpc>
                          <a:spcPct val="150000"/>
                        </a:lnSpc>
                        <a:spcAft>
                          <a:spcPts val="0"/>
                        </a:spcAft>
                      </a:pPr>
                      <a:r>
                        <a:rPr lang="es-ES" sz="1050">
                          <a:effectLst/>
                          <a:latin typeface="Arial" panose="020B0604020202020204" pitchFamily="34" charset="0"/>
                          <a:cs typeface="Arial" panose="020B0604020202020204" pitchFamily="34" charset="0"/>
                        </a:rPr>
                        <a:t>Uniformes</a:t>
                      </a:r>
                      <a:endParaRPr lang="es-EC" sz="1050">
                        <a:effectLst/>
                        <a:latin typeface="Arial" panose="020B0604020202020204" pitchFamily="34" charset="0"/>
                        <a:ea typeface="Calibri"/>
                        <a:cs typeface="Arial" panose="020B0604020202020204" pitchFamily="34" charset="0"/>
                      </a:endParaRPr>
                    </a:p>
                  </a:txBody>
                  <a:tcPr marL="11786" marR="11786" marT="0" marB="0"/>
                </a:tc>
                <a:tc>
                  <a:txBody>
                    <a:bodyPr/>
                    <a:lstStyle/>
                    <a:p>
                      <a:pPr algn="just">
                        <a:lnSpc>
                          <a:spcPct val="150000"/>
                        </a:lnSpc>
                        <a:spcAft>
                          <a:spcPts val="0"/>
                        </a:spcAft>
                      </a:pPr>
                      <a:r>
                        <a:rPr lang="es-ES" sz="1050">
                          <a:effectLst/>
                          <a:latin typeface="Arial" panose="020B0604020202020204" pitchFamily="34" charset="0"/>
                          <a:cs typeface="Arial" panose="020B0604020202020204" pitchFamily="34" charset="0"/>
                        </a:rPr>
                        <a:t>9</a:t>
                      </a:r>
                      <a:endParaRPr lang="es-EC" sz="1050">
                        <a:effectLst/>
                        <a:latin typeface="Arial" panose="020B0604020202020204" pitchFamily="34" charset="0"/>
                        <a:ea typeface="Calibri"/>
                        <a:cs typeface="Arial" panose="020B0604020202020204" pitchFamily="34" charset="0"/>
                      </a:endParaRPr>
                    </a:p>
                  </a:txBody>
                  <a:tcPr marL="11786" marR="11786" marT="0" marB="0"/>
                </a:tc>
                <a:tc>
                  <a:txBody>
                    <a:bodyPr/>
                    <a:lstStyle/>
                    <a:p>
                      <a:pPr algn="just">
                        <a:lnSpc>
                          <a:spcPct val="150000"/>
                        </a:lnSpc>
                        <a:spcAft>
                          <a:spcPts val="0"/>
                        </a:spcAft>
                      </a:pPr>
                      <a:r>
                        <a:rPr lang="es-ES" sz="1050" dirty="0">
                          <a:effectLst/>
                          <a:latin typeface="Arial" panose="020B0604020202020204" pitchFamily="34" charset="0"/>
                          <a:cs typeface="Arial" panose="020B0604020202020204" pitchFamily="34" charset="0"/>
                        </a:rPr>
                        <a:t>Grupo</a:t>
                      </a:r>
                      <a:endParaRPr lang="es-EC" sz="1050" dirty="0">
                        <a:effectLst/>
                        <a:latin typeface="Arial" panose="020B0604020202020204" pitchFamily="34" charset="0"/>
                        <a:ea typeface="Calibri"/>
                        <a:cs typeface="Arial" panose="020B0604020202020204" pitchFamily="34" charset="0"/>
                      </a:endParaRPr>
                    </a:p>
                  </a:txBody>
                  <a:tcPr marL="11786" marR="11786" marT="0" marB="0"/>
                </a:tc>
                <a:tc>
                  <a:txBody>
                    <a:bodyPr/>
                    <a:lstStyle/>
                    <a:p>
                      <a:pPr algn="just">
                        <a:lnSpc>
                          <a:spcPct val="150000"/>
                        </a:lnSpc>
                        <a:spcAft>
                          <a:spcPts val="0"/>
                        </a:spcAft>
                      </a:pPr>
                      <a:r>
                        <a:rPr lang="es-ES" sz="1050">
                          <a:effectLst/>
                          <a:latin typeface="Arial" panose="020B0604020202020204" pitchFamily="34" charset="0"/>
                          <a:cs typeface="Arial" panose="020B0604020202020204" pitchFamily="34" charset="0"/>
                        </a:rPr>
                        <a:t>450</a:t>
                      </a:r>
                      <a:endParaRPr lang="es-EC" sz="1050">
                        <a:effectLst/>
                        <a:latin typeface="Arial" panose="020B0604020202020204" pitchFamily="34" charset="0"/>
                        <a:ea typeface="Calibri"/>
                        <a:cs typeface="Arial" panose="020B0604020202020204" pitchFamily="34" charset="0"/>
                      </a:endParaRPr>
                    </a:p>
                  </a:txBody>
                  <a:tcPr marL="11786" marR="11786" marT="0" marB="0"/>
                </a:tc>
                <a:tc>
                  <a:txBody>
                    <a:bodyPr/>
                    <a:lstStyle/>
                    <a:p>
                      <a:pPr algn="just">
                        <a:lnSpc>
                          <a:spcPct val="150000"/>
                        </a:lnSpc>
                        <a:spcAft>
                          <a:spcPts val="0"/>
                        </a:spcAft>
                      </a:pPr>
                      <a:r>
                        <a:rPr lang="es-ES" sz="1050">
                          <a:effectLst/>
                          <a:latin typeface="Arial" panose="020B0604020202020204" pitchFamily="34" charset="0"/>
                          <a:cs typeface="Arial" panose="020B0604020202020204" pitchFamily="34" charset="0"/>
                        </a:rPr>
                        <a:t>4050,00</a:t>
                      </a:r>
                      <a:endParaRPr lang="es-EC" sz="1050">
                        <a:effectLst/>
                        <a:latin typeface="Arial" panose="020B0604020202020204" pitchFamily="34" charset="0"/>
                        <a:ea typeface="Calibri"/>
                        <a:cs typeface="Arial" panose="020B0604020202020204" pitchFamily="34" charset="0"/>
                      </a:endParaRPr>
                    </a:p>
                  </a:txBody>
                  <a:tcPr marL="11786" marR="11786" marT="0" marB="0"/>
                </a:tc>
              </a:tr>
              <a:tr h="224989">
                <a:tc vMerge="1">
                  <a:txBody>
                    <a:bodyPr/>
                    <a:lstStyle/>
                    <a:p>
                      <a:endParaRPr lang="es-EC"/>
                    </a:p>
                  </a:txBody>
                  <a:tcPr/>
                </a:tc>
                <a:tc>
                  <a:txBody>
                    <a:bodyPr/>
                    <a:lstStyle/>
                    <a:p>
                      <a:pPr algn="just">
                        <a:lnSpc>
                          <a:spcPct val="150000"/>
                        </a:lnSpc>
                        <a:spcAft>
                          <a:spcPts val="0"/>
                        </a:spcAft>
                      </a:pPr>
                      <a:r>
                        <a:rPr lang="es-ES" sz="1050">
                          <a:effectLst/>
                          <a:latin typeface="Arial" panose="020B0604020202020204" pitchFamily="34" charset="0"/>
                          <a:cs typeface="Arial" panose="020B0604020202020204" pitchFamily="34" charset="0"/>
                        </a:rPr>
                        <a:t>Capacitación </a:t>
                      </a:r>
                      <a:endParaRPr lang="es-EC" sz="1050">
                        <a:effectLst/>
                        <a:latin typeface="Arial" panose="020B0604020202020204" pitchFamily="34" charset="0"/>
                        <a:ea typeface="Calibri"/>
                        <a:cs typeface="Arial" panose="020B0604020202020204" pitchFamily="34" charset="0"/>
                      </a:endParaRPr>
                    </a:p>
                  </a:txBody>
                  <a:tcPr marL="11786" marR="11786" marT="0" marB="0"/>
                </a:tc>
                <a:tc>
                  <a:txBody>
                    <a:bodyPr/>
                    <a:lstStyle/>
                    <a:p>
                      <a:pPr algn="just">
                        <a:lnSpc>
                          <a:spcPct val="150000"/>
                        </a:lnSpc>
                        <a:spcAft>
                          <a:spcPts val="0"/>
                        </a:spcAft>
                      </a:pPr>
                      <a:r>
                        <a:rPr lang="es-ES" sz="1050">
                          <a:effectLst/>
                          <a:latin typeface="Arial" panose="020B0604020202020204" pitchFamily="34" charset="0"/>
                          <a:cs typeface="Arial" panose="020B0604020202020204" pitchFamily="34" charset="0"/>
                        </a:rPr>
                        <a:t>1</a:t>
                      </a:r>
                      <a:endParaRPr lang="es-EC" sz="1050">
                        <a:effectLst/>
                        <a:latin typeface="Arial" panose="020B0604020202020204" pitchFamily="34" charset="0"/>
                        <a:ea typeface="Calibri"/>
                        <a:cs typeface="Arial" panose="020B0604020202020204" pitchFamily="34" charset="0"/>
                      </a:endParaRPr>
                    </a:p>
                  </a:txBody>
                  <a:tcPr marL="11786" marR="11786" marT="0" marB="0"/>
                </a:tc>
                <a:tc>
                  <a:txBody>
                    <a:bodyPr/>
                    <a:lstStyle/>
                    <a:p>
                      <a:pPr algn="just">
                        <a:lnSpc>
                          <a:spcPct val="150000"/>
                        </a:lnSpc>
                        <a:spcAft>
                          <a:spcPts val="0"/>
                        </a:spcAft>
                      </a:pPr>
                      <a:r>
                        <a:rPr lang="es-ES" sz="1050" dirty="0">
                          <a:effectLst/>
                          <a:latin typeface="Arial" panose="020B0604020202020204" pitchFamily="34" charset="0"/>
                          <a:cs typeface="Arial" panose="020B0604020202020204" pitchFamily="34" charset="0"/>
                        </a:rPr>
                        <a:t>Unidad</a:t>
                      </a:r>
                      <a:endParaRPr lang="es-EC" sz="1050" dirty="0">
                        <a:effectLst/>
                        <a:latin typeface="Arial" panose="020B0604020202020204" pitchFamily="34" charset="0"/>
                        <a:ea typeface="Calibri"/>
                        <a:cs typeface="Arial" panose="020B0604020202020204" pitchFamily="34" charset="0"/>
                      </a:endParaRPr>
                    </a:p>
                  </a:txBody>
                  <a:tcPr marL="11786" marR="11786" marT="0" marB="0"/>
                </a:tc>
                <a:tc>
                  <a:txBody>
                    <a:bodyPr/>
                    <a:lstStyle/>
                    <a:p>
                      <a:pPr>
                        <a:lnSpc>
                          <a:spcPct val="150000"/>
                        </a:lnSpc>
                        <a:spcAft>
                          <a:spcPts val="0"/>
                        </a:spcAft>
                      </a:pPr>
                      <a:r>
                        <a:rPr lang="es-ES" sz="1050">
                          <a:effectLst/>
                          <a:latin typeface="Arial" panose="020B0604020202020204" pitchFamily="34" charset="0"/>
                          <a:cs typeface="Arial" panose="020B0604020202020204" pitchFamily="34" charset="0"/>
                        </a:rPr>
                        <a:t>10000</a:t>
                      </a:r>
                      <a:endParaRPr lang="es-EC" sz="1050">
                        <a:effectLst/>
                        <a:latin typeface="Arial" panose="020B0604020202020204" pitchFamily="34" charset="0"/>
                        <a:ea typeface="Calibri"/>
                        <a:cs typeface="Arial" panose="020B0604020202020204" pitchFamily="34" charset="0"/>
                      </a:endParaRPr>
                    </a:p>
                  </a:txBody>
                  <a:tcPr marL="11786" marR="11786" marT="0" marB="0"/>
                </a:tc>
                <a:tc>
                  <a:txBody>
                    <a:bodyPr/>
                    <a:lstStyle/>
                    <a:p>
                      <a:pPr algn="just">
                        <a:lnSpc>
                          <a:spcPct val="150000"/>
                        </a:lnSpc>
                        <a:spcAft>
                          <a:spcPts val="0"/>
                        </a:spcAft>
                      </a:pPr>
                      <a:r>
                        <a:rPr lang="es-ES" sz="1050">
                          <a:effectLst/>
                          <a:latin typeface="Arial" panose="020B0604020202020204" pitchFamily="34" charset="0"/>
                          <a:cs typeface="Arial" panose="020B0604020202020204" pitchFamily="34" charset="0"/>
                        </a:rPr>
                        <a:t>10.000,00</a:t>
                      </a:r>
                      <a:endParaRPr lang="es-EC" sz="1050">
                        <a:effectLst/>
                        <a:latin typeface="Arial" panose="020B0604020202020204" pitchFamily="34" charset="0"/>
                        <a:ea typeface="Calibri"/>
                        <a:cs typeface="Arial" panose="020B0604020202020204" pitchFamily="34" charset="0"/>
                      </a:endParaRPr>
                    </a:p>
                  </a:txBody>
                  <a:tcPr marL="11786" marR="11786" marT="0" marB="0"/>
                </a:tc>
              </a:tr>
              <a:tr h="224989">
                <a:tc vMerge="1">
                  <a:txBody>
                    <a:bodyPr/>
                    <a:lstStyle/>
                    <a:p>
                      <a:endParaRPr lang="es-EC"/>
                    </a:p>
                  </a:txBody>
                  <a:tcPr/>
                </a:tc>
                <a:tc>
                  <a:txBody>
                    <a:bodyPr/>
                    <a:lstStyle/>
                    <a:p>
                      <a:pPr algn="just">
                        <a:lnSpc>
                          <a:spcPct val="150000"/>
                        </a:lnSpc>
                        <a:spcAft>
                          <a:spcPts val="0"/>
                        </a:spcAft>
                      </a:pPr>
                      <a:r>
                        <a:rPr lang="es-ES" sz="1050">
                          <a:effectLst/>
                          <a:latin typeface="Arial" panose="020B0604020202020204" pitchFamily="34" charset="0"/>
                          <a:cs typeface="Arial" panose="020B0604020202020204" pitchFamily="34" charset="0"/>
                        </a:rPr>
                        <a:t>Coffe Break</a:t>
                      </a:r>
                      <a:endParaRPr lang="es-EC" sz="1050">
                        <a:effectLst/>
                        <a:latin typeface="Arial" panose="020B0604020202020204" pitchFamily="34" charset="0"/>
                        <a:ea typeface="Calibri"/>
                        <a:cs typeface="Arial" panose="020B0604020202020204" pitchFamily="34" charset="0"/>
                      </a:endParaRPr>
                    </a:p>
                  </a:txBody>
                  <a:tcPr marL="11786" marR="11786" marT="0" marB="0"/>
                </a:tc>
                <a:tc>
                  <a:txBody>
                    <a:bodyPr/>
                    <a:lstStyle/>
                    <a:p>
                      <a:pPr algn="just">
                        <a:lnSpc>
                          <a:spcPct val="150000"/>
                        </a:lnSpc>
                        <a:spcAft>
                          <a:spcPts val="0"/>
                        </a:spcAft>
                      </a:pPr>
                      <a:r>
                        <a:rPr lang="es-ES" sz="1050">
                          <a:effectLst/>
                          <a:latin typeface="Arial" panose="020B0604020202020204" pitchFamily="34" charset="0"/>
                          <a:cs typeface="Arial" panose="020B0604020202020204" pitchFamily="34" charset="0"/>
                        </a:rPr>
                        <a:t>1440 X 26=37440</a:t>
                      </a:r>
                      <a:endParaRPr lang="es-EC" sz="1050">
                        <a:effectLst/>
                        <a:latin typeface="Arial" panose="020B0604020202020204" pitchFamily="34" charset="0"/>
                        <a:ea typeface="Calibri"/>
                        <a:cs typeface="Arial" panose="020B0604020202020204" pitchFamily="34" charset="0"/>
                      </a:endParaRPr>
                    </a:p>
                  </a:txBody>
                  <a:tcPr marL="11786" marR="11786" marT="0" marB="0"/>
                </a:tc>
                <a:tc>
                  <a:txBody>
                    <a:bodyPr/>
                    <a:lstStyle/>
                    <a:p>
                      <a:pPr algn="just">
                        <a:lnSpc>
                          <a:spcPct val="150000"/>
                        </a:lnSpc>
                        <a:spcAft>
                          <a:spcPts val="0"/>
                        </a:spcAft>
                      </a:pPr>
                      <a:r>
                        <a:rPr lang="es-ES" sz="1050" dirty="0">
                          <a:effectLst/>
                          <a:latin typeface="Arial" panose="020B0604020202020204" pitchFamily="34" charset="0"/>
                          <a:cs typeface="Arial" panose="020B0604020202020204" pitchFamily="34" charset="0"/>
                        </a:rPr>
                        <a:t>Unidad</a:t>
                      </a:r>
                      <a:endParaRPr lang="es-EC" sz="1050" dirty="0">
                        <a:effectLst/>
                        <a:latin typeface="Arial" panose="020B0604020202020204" pitchFamily="34" charset="0"/>
                        <a:ea typeface="Calibri"/>
                        <a:cs typeface="Arial" panose="020B0604020202020204" pitchFamily="34" charset="0"/>
                      </a:endParaRPr>
                    </a:p>
                  </a:txBody>
                  <a:tcPr marL="11786" marR="11786" marT="0" marB="0"/>
                </a:tc>
                <a:tc>
                  <a:txBody>
                    <a:bodyPr/>
                    <a:lstStyle/>
                    <a:p>
                      <a:pPr>
                        <a:lnSpc>
                          <a:spcPct val="150000"/>
                        </a:lnSpc>
                        <a:spcAft>
                          <a:spcPts val="0"/>
                        </a:spcAft>
                      </a:pPr>
                      <a:r>
                        <a:rPr lang="es-ES" sz="1050">
                          <a:effectLst/>
                          <a:latin typeface="Arial" panose="020B0604020202020204" pitchFamily="34" charset="0"/>
                          <a:cs typeface="Arial" panose="020B0604020202020204" pitchFamily="34" charset="0"/>
                        </a:rPr>
                        <a:t>2,00</a:t>
                      </a:r>
                      <a:endParaRPr lang="es-EC" sz="1050">
                        <a:effectLst/>
                        <a:latin typeface="Arial" panose="020B0604020202020204" pitchFamily="34" charset="0"/>
                        <a:ea typeface="Calibri"/>
                        <a:cs typeface="Arial" panose="020B0604020202020204" pitchFamily="34" charset="0"/>
                      </a:endParaRPr>
                    </a:p>
                  </a:txBody>
                  <a:tcPr marL="11786" marR="11786" marT="0" marB="0"/>
                </a:tc>
                <a:tc>
                  <a:txBody>
                    <a:bodyPr/>
                    <a:lstStyle/>
                    <a:p>
                      <a:pPr algn="just">
                        <a:lnSpc>
                          <a:spcPct val="150000"/>
                        </a:lnSpc>
                        <a:spcAft>
                          <a:spcPts val="0"/>
                        </a:spcAft>
                      </a:pPr>
                      <a:r>
                        <a:rPr lang="es-ES" sz="1050">
                          <a:effectLst/>
                          <a:latin typeface="Arial" panose="020B0604020202020204" pitchFamily="34" charset="0"/>
                          <a:cs typeface="Arial" panose="020B0604020202020204" pitchFamily="34" charset="0"/>
                        </a:rPr>
                        <a:t>74.880,00</a:t>
                      </a:r>
                      <a:endParaRPr lang="es-EC" sz="1050">
                        <a:effectLst/>
                        <a:latin typeface="Arial" panose="020B0604020202020204" pitchFamily="34" charset="0"/>
                        <a:ea typeface="Calibri"/>
                        <a:cs typeface="Arial" panose="020B0604020202020204" pitchFamily="34" charset="0"/>
                      </a:endParaRPr>
                    </a:p>
                  </a:txBody>
                  <a:tcPr marL="11786" marR="11786" marT="0" marB="0"/>
                </a:tc>
              </a:tr>
              <a:tr h="249987">
                <a:tc vMerge="1">
                  <a:txBody>
                    <a:bodyPr/>
                    <a:lstStyle/>
                    <a:p>
                      <a:endParaRPr lang="es-EC" dirty="0"/>
                    </a:p>
                  </a:txBody>
                  <a:tcPr/>
                </a:tc>
                <a:tc gridSpan="4">
                  <a:txBody>
                    <a:bodyPr/>
                    <a:lstStyle/>
                    <a:p>
                      <a:pPr algn="just">
                        <a:lnSpc>
                          <a:spcPct val="150000"/>
                        </a:lnSpc>
                        <a:spcAft>
                          <a:spcPts val="0"/>
                        </a:spcAft>
                      </a:pPr>
                      <a:r>
                        <a:rPr lang="es-ES" sz="1050" dirty="0">
                          <a:effectLst/>
                          <a:latin typeface="Arial" panose="020B0604020202020204" pitchFamily="34" charset="0"/>
                          <a:cs typeface="Arial" panose="020B0604020202020204" pitchFamily="34" charset="0"/>
                        </a:rPr>
                        <a:t>Total sin IVA</a:t>
                      </a:r>
                      <a:endParaRPr lang="es-EC" sz="1050" dirty="0">
                        <a:effectLst/>
                        <a:latin typeface="Arial" panose="020B0604020202020204" pitchFamily="34" charset="0"/>
                        <a:ea typeface="Calibri"/>
                        <a:cs typeface="Arial" panose="020B0604020202020204" pitchFamily="34" charset="0"/>
                      </a:endParaRPr>
                    </a:p>
                  </a:txBody>
                  <a:tcPr marL="11786" marR="11786" marT="0" marB="0"/>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just">
                        <a:lnSpc>
                          <a:spcPct val="150000"/>
                        </a:lnSpc>
                        <a:spcAft>
                          <a:spcPts val="0"/>
                        </a:spcAft>
                      </a:pPr>
                      <a:r>
                        <a:rPr lang="es-ES" sz="1050" dirty="0" smtClean="0">
                          <a:effectLst/>
                          <a:latin typeface="Arial" panose="020B0604020202020204" pitchFamily="34" charset="0"/>
                          <a:cs typeface="Arial" panose="020B0604020202020204" pitchFamily="34" charset="0"/>
                        </a:rPr>
                        <a:t>125.290,0</a:t>
                      </a:r>
                      <a:endParaRPr lang="es-EC" sz="1050" dirty="0">
                        <a:effectLst/>
                        <a:latin typeface="Arial" panose="020B0604020202020204" pitchFamily="34" charset="0"/>
                        <a:ea typeface="Calibri"/>
                        <a:cs typeface="Arial" panose="020B0604020202020204" pitchFamily="34" charset="0"/>
                      </a:endParaRPr>
                    </a:p>
                  </a:txBody>
                  <a:tcPr marL="11786" marR="11786" marT="0" marB="0"/>
                </a:tc>
              </a:tr>
              <a:tr h="224989">
                <a:tc gridSpan="5">
                  <a:txBody>
                    <a:bodyPr/>
                    <a:lstStyle/>
                    <a:p>
                      <a:pPr algn="r">
                        <a:lnSpc>
                          <a:spcPct val="150000"/>
                        </a:lnSpc>
                        <a:spcAft>
                          <a:spcPts val="0"/>
                        </a:spcAft>
                      </a:pPr>
                      <a:r>
                        <a:rPr lang="es-ES" sz="1050" dirty="0">
                          <a:effectLst/>
                          <a:latin typeface="Arial" panose="020B0604020202020204" pitchFamily="34" charset="0"/>
                          <a:cs typeface="Arial" panose="020B0604020202020204" pitchFamily="34" charset="0"/>
                        </a:rPr>
                        <a:t>TOTAL</a:t>
                      </a:r>
                      <a:endParaRPr lang="es-EC" sz="1050" dirty="0">
                        <a:effectLst/>
                        <a:latin typeface="Arial" panose="020B0604020202020204" pitchFamily="34" charset="0"/>
                        <a:ea typeface="Calibri"/>
                        <a:cs typeface="Arial" panose="020B0604020202020204" pitchFamily="34" charset="0"/>
                      </a:endParaRPr>
                    </a:p>
                  </a:txBody>
                  <a:tcPr marL="11786" marR="11786"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50000"/>
                        </a:lnSpc>
                        <a:spcAft>
                          <a:spcPts val="0"/>
                        </a:spcAft>
                      </a:pPr>
                      <a:r>
                        <a:rPr lang="es-ES" sz="1050" dirty="0">
                          <a:effectLst/>
                          <a:latin typeface="Arial" panose="020B0604020202020204" pitchFamily="34" charset="0"/>
                          <a:cs typeface="Arial" panose="020B0604020202020204" pitchFamily="34" charset="0"/>
                        </a:rPr>
                        <a:t>134005,60</a:t>
                      </a:r>
                      <a:endParaRPr lang="es-EC" sz="1050" dirty="0">
                        <a:effectLst/>
                        <a:latin typeface="Arial" panose="020B0604020202020204" pitchFamily="34" charset="0"/>
                        <a:ea typeface="Calibri"/>
                        <a:cs typeface="Arial" panose="020B0604020202020204" pitchFamily="34" charset="0"/>
                      </a:endParaRPr>
                    </a:p>
                  </a:txBody>
                  <a:tcPr marL="11786" marR="11786" marT="0" marB="0"/>
                </a:tc>
              </a:tr>
            </a:tbl>
          </a:graphicData>
        </a:graphic>
      </p:graphicFrame>
      <p:sp>
        <p:nvSpPr>
          <p:cNvPr id="10" name="9 Rectángulo"/>
          <p:cNvSpPr/>
          <p:nvPr/>
        </p:nvSpPr>
        <p:spPr>
          <a:xfrm>
            <a:off x="899592" y="491877"/>
            <a:ext cx="7150674" cy="92333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rPr>
              <a:t>ANALISIS TECNICO</a:t>
            </a:r>
            <a:endParaRPr lang="es-E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endParaRPr>
          </a:p>
        </p:txBody>
      </p:sp>
      <p:pic>
        <p:nvPicPr>
          <p:cNvPr id="11" name="10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9681" y="2132856"/>
            <a:ext cx="1946177" cy="1800200"/>
          </a:xfrm>
          <a:prstGeom prst="ellipse">
            <a:avLst/>
          </a:prstGeom>
          <a:ln>
            <a:noFill/>
          </a:ln>
          <a:effectLst>
            <a:softEdge rad="112500"/>
          </a:effectLst>
        </p:spPr>
      </p:pic>
      <p:sp>
        <p:nvSpPr>
          <p:cNvPr id="12" name="11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3" name="12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Tree>
    <p:extLst>
      <p:ext uri="{BB962C8B-B14F-4D97-AF65-F5344CB8AC3E}">
        <p14:creationId xmlns:p14="http://schemas.microsoft.com/office/powerpoint/2010/main" val="37097728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3">
            <a:extLst>
              <a:ext uri="{28A0092B-C50C-407E-A947-70E740481C1C}">
                <a14:useLocalDpi xmlns:a14="http://schemas.microsoft.com/office/drawing/2010/main" val="0"/>
              </a:ext>
            </a:extLst>
          </a:blip>
          <a:srcRect b="2521"/>
          <a:stretch/>
        </p:blipFill>
        <p:spPr bwMode="auto">
          <a:xfrm>
            <a:off x="0" y="-10116"/>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12776"/>
            <a:ext cx="6932628" cy="4824536"/>
          </a:xfrm>
          <a:prstGeom prst="roundRect">
            <a:avLst/>
          </a:prstGeom>
          <a:effectLst>
            <a:glow rad="139700">
              <a:schemeClr val="accent4">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C" b="1" dirty="0">
              <a:solidFill>
                <a:schemeClr val="lt1"/>
              </a:solidFill>
              <a:latin typeface="Arial" panose="020B0604020202020204" pitchFamily="34" charset="0"/>
              <a:cs typeface="Arial" panose="020B0604020202020204" pitchFamily="34" charset="0"/>
            </a:endParaRPr>
          </a:p>
          <a:p>
            <a:pPr algn="ctr"/>
            <a:endParaRPr lang="es-EC" b="1" dirty="0">
              <a:solidFill>
                <a:schemeClr val="lt1"/>
              </a:solidFill>
              <a:latin typeface="Arial" panose="020B0604020202020204" pitchFamily="34" charset="0"/>
              <a:cs typeface="Arial" panose="020B0604020202020204" pitchFamily="34" charset="0"/>
            </a:endParaRPr>
          </a:p>
          <a:p>
            <a:pPr algn="ctr"/>
            <a:endParaRPr lang="es-EC" b="1" dirty="0">
              <a:solidFill>
                <a:schemeClr val="lt1"/>
              </a:solidFill>
              <a:latin typeface="Arial" panose="020B0604020202020204" pitchFamily="34" charset="0"/>
              <a:cs typeface="Arial" panose="020B0604020202020204" pitchFamily="34" charset="0"/>
            </a:endParaRPr>
          </a:p>
          <a:p>
            <a:pPr algn="ctr"/>
            <a:endParaRPr lang="es-EC"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p:txBody>
      </p:sp>
      <p:sp>
        <p:nvSpPr>
          <p:cNvPr id="10" name="9 Rectángulo"/>
          <p:cNvSpPr/>
          <p:nvPr/>
        </p:nvSpPr>
        <p:spPr>
          <a:xfrm>
            <a:off x="683568" y="491877"/>
            <a:ext cx="7366698" cy="92333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rPr>
              <a:t>ANALISIS TECNICO</a:t>
            </a:r>
            <a:endParaRPr lang="es-E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endParaRPr>
          </a:p>
        </p:txBody>
      </p:sp>
      <p:pic>
        <p:nvPicPr>
          <p:cNvPr id="11" name="10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9681" y="2132856"/>
            <a:ext cx="1946177" cy="1800200"/>
          </a:xfrm>
          <a:prstGeom prst="ellipse">
            <a:avLst/>
          </a:prstGeom>
          <a:ln>
            <a:noFill/>
          </a:ln>
          <a:effectLst>
            <a:softEdge rad="112500"/>
          </a:effectLst>
        </p:spPr>
      </p:pic>
      <p:sp>
        <p:nvSpPr>
          <p:cNvPr id="12" name="11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3" name="12 Imagen"/>
          <p:cNvPicPr/>
          <p:nvPr/>
        </p:nvPicPr>
        <p:blipFill>
          <a:blip r:embed="rId6">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graphicFrame>
        <p:nvGraphicFramePr>
          <p:cNvPr id="2" name="1 Tabla"/>
          <p:cNvGraphicFramePr>
            <a:graphicFrameLocks noGrp="1"/>
          </p:cNvGraphicFramePr>
          <p:nvPr>
            <p:extLst>
              <p:ext uri="{D42A27DB-BD31-4B8C-83A1-F6EECF244321}">
                <p14:modId xmlns:p14="http://schemas.microsoft.com/office/powerpoint/2010/main" val="3206015156"/>
              </p:ext>
            </p:extLst>
          </p:nvPr>
        </p:nvGraphicFramePr>
        <p:xfrm>
          <a:off x="656144" y="1688665"/>
          <a:ext cx="6526113" cy="4277629"/>
        </p:xfrm>
        <a:graphic>
          <a:graphicData uri="http://schemas.openxmlformats.org/drawingml/2006/table">
            <a:tbl>
              <a:tblPr firstRow="1" firstCol="1" bandRow="1">
                <a:tableStyleId>{5C22544A-7EE6-4342-B048-85BDC9FD1C3A}</a:tableStyleId>
              </a:tblPr>
              <a:tblGrid>
                <a:gridCol w="2402776"/>
                <a:gridCol w="655302"/>
                <a:gridCol w="1019359"/>
                <a:gridCol w="530164"/>
                <a:gridCol w="673187"/>
                <a:gridCol w="1245325"/>
              </a:tblGrid>
              <a:tr h="188350">
                <a:tc gridSpan="6">
                  <a:txBody>
                    <a:bodyPr/>
                    <a:lstStyle/>
                    <a:p>
                      <a:pPr algn="ctr">
                        <a:lnSpc>
                          <a:spcPct val="115000"/>
                        </a:lnSpc>
                        <a:spcAft>
                          <a:spcPts val="0"/>
                        </a:spcAft>
                      </a:pPr>
                      <a:r>
                        <a:rPr lang="es-ES" sz="1200" dirty="0">
                          <a:effectLst/>
                        </a:rPr>
                        <a:t>Activos Fijos</a:t>
                      </a:r>
                      <a:endParaRPr lang="es-EC" sz="1200" dirty="0">
                        <a:effectLst/>
                        <a:latin typeface="Calibri"/>
                        <a:ea typeface="Calibri"/>
                        <a:cs typeface="Times New Roman"/>
                      </a:endParaRPr>
                    </a:p>
                  </a:txBody>
                  <a:tcPr marL="26436" marR="26436"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88418">
                <a:tc>
                  <a:txBody>
                    <a:bodyPr/>
                    <a:lstStyle/>
                    <a:p>
                      <a:pPr>
                        <a:lnSpc>
                          <a:spcPct val="115000"/>
                        </a:lnSpc>
                        <a:spcAft>
                          <a:spcPts val="0"/>
                        </a:spcAft>
                      </a:pPr>
                      <a:r>
                        <a:rPr lang="es-ES" sz="1200" dirty="0">
                          <a:effectLst/>
                        </a:rPr>
                        <a:t>1.  Maquinaria y equipo para:</a:t>
                      </a:r>
                      <a:endParaRPr lang="es-EC" sz="1200" dirty="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dirty="0">
                          <a:effectLst/>
                        </a:rPr>
                        <a:t>Cantidad</a:t>
                      </a:r>
                      <a:endParaRPr lang="es-EC" sz="1200" dirty="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a:effectLst/>
                        </a:rPr>
                        <a:t>V. Unitario $</a:t>
                      </a:r>
                      <a:endParaRPr lang="es-EC" sz="120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a:effectLst/>
                        </a:rPr>
                        <a:t>V.  total</a:t>
                      </a:r>
                      <a:endParaRPr lang="es-EC" sz="120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a:effectLst/>
                        </a:rPr>
                        <a:t>Años de vida útil</a:t>
                      </a:r>
                      <a:endParaRPr lang="es-EC" sz="120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a:effectLst/>
                        </a:rPr>
                        <a:t>Inversión año Cero</a:t>
                      </a:r>
                      <a:endParaRPr lang="es-EC" sz="1200">
                        <a:effectLst/>
                        <a:latin typeface="Calibri"/>
                        <a:ea typeface="Calibri"/>
                        <a:cs typeface="Times New Roman"/>
                      </a:endParaRPr>
                    </a:p>
                  </a:txBody>
                  <a:tcPr marL="26436" marR="26436" marT="0" marB="0" anchor="ctr"/>
                </a:tc>
              </a:tr>
              <a:tr h="265452">
                <a:tc>
                  <a:txBody>
                    <a:bodyPr/>
                    <a:lstStyle/>
                    <a:p>
                      <a:pPr>
                        <a:lnSpc>
                          <a:spcPct val="115000"/>
                        </a:lnSpc>
                        <a:spcAft>
                          <a:spcPts val="0"/>
                        </a:spcAft>
                      </a:pPr>
                      <a:r>
                        <a:rPr lang="es-ES" sz="1200" dirty="0">
                          <a:effectLst/>
                        </a:rPr>
                        <a:t>Producción :</a:t>
                      </a:r>
                      <a:endParaRPr lang="es-EC" sz="1200" dirty="0">
                        <a:effectLst/>
                        <a:latin typeface="Calibri"/>
                        <a:ea typeface="Calibri"/>
                        <a:cs typeface="Times New Roman"/>
                      </a:endParaRPr>
                    </a:p>
                  </a:txBody>
                  <a:tcPr marL="26436" marR="26436" marT="0" marB="0" anchor="ctr"/>
                </a:tc>
                <a:tc>
                  <a:txBody>
                    <a:bodyPr/>
                    <a:lstStyle/>
                    <a:p>
                      <a:endParaRPr lang="es-EC" sz="1200" dirty="0"/>
                    </a:p>
                  </a:txBody>
                  <a:tcPr marL="26436" marR="26436" marT="0" marB="0" anchor="ctr"/>
                </a:tc>
                <a:tc>
                  <a:txBody>
                    <a:bodyPr/>
                    <a:lstStyle/>
                    <a:p>
                      <a:endParaRPr lang="es-EC" sz="1200" dirty="0"/>
                    </a:p>
                  </a:txBody>
                  <a:tcPr marL="26436" marR="26436" marT="0" marB="0" anchor="ctr"/>
                </a:tc>
                <a:tc>
                  <a:txBody>
                    <a:bodyPr/>
                    <a:lstStyle/>
                    <a:p>
                      <a:endParaRPr lang="es-EC" sz="1200"/>
                    </a:p>
                  </a:txBody>
                  <a:tcPr marL="26436" marR="26436" marT="0" marB="0" anchor="ctr"/>
                </a:tc>
                <a:tc>
                  <a:txBody>
                    <a:bodyPr/>
                    <a:lstStyle/>
                    <a:p>
                      <a:pPr>
                        <a:lnSpc>
                          <a:spcPct val="115000"/>
                        </a:lnSpc>
                      </a:pPr>
                      <a:endParaRPr lang="es-EC" sz="1200">
                        <a:effectLst/>
                        <a:latin typeface="Calibri"/>
                        <a:cs typeface="Times New Roman"/>
                      </a:endParaRPr>
                    </a:p>
                  </a:txBody>
                  <a:tcPr marL="26436" marR="26436" marT="0" marB="0" anchor="ctr"/>
                </a:tc>
                <a:tc>
                  <a:txBody>
                    <a:bodyPr/>
                    <a:lstStyle/>
                    <a:p>
                      <a:pPr>
                        <a:lnSpc>
                          <a:spcPct val="115000"/>
                        </a:lnSpc>
                      </a:pPr>
                      <a:endParaRPr lang="es-EC" sz="1200">
                        <a:effectLst/>
                        <a:latin typeface="Calibri"/>
                        <a:cs typeface="Times New Roman"/>
                      </a:endParaRPr>
                    </a:p>
                  </a:txBody>
                  <a:tcPr marL="26436" marR="26436" marT="0" marB="0" anchor="ctr"/>
                </a:tc>
              </a:tr>
              <a:tr h="353021">
                <a:tc>
                  <a:txBody>
                    <a:bodyPr/>
                    <a:lstStyle/>
                    <a:p>
                      <a:pPr>
                        <a:lnSpc>
                          <a:spcPct val="115000"/>
                        </a:lnSpc>
                        <a:spcAft>
                          <a:spcPts val="0"/>
                        </a:spcAft>
                      </a:pPr>
                      <a:r>
                        <a:rPr lang="es-ES" sz="1200" dirty="0">
                          <a:effectLst/>
                        </a:rPr>
                        <a:t>Laptops instructores</a:t>
                      </a:r>
                      <a:endParaRPr lang="es-EC" sz="1200" dirty="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a:effectLst/>
                        </a:rPr>
                        <a:t>7</a:t>
                      </a:r>
                      <a:endParaRPr lang="es-EC" sz="120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dirty="0">
                          <a:effectLst/>
                        </a:rPr>
                        <a:t>1600</a:t>
                      </a:r>
                      <a:endParaRPr lang="es-EC" sz="1200" dirty="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a:effectLst/>
                        </a:rPr>
                        <a:t>11200</a:t>
                      </a:r>
                      <a:endParaRPr lang="es-EC" sz="120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a:effectLst/>
                        </a:rPr>
                        <a:t>3</a:t>
                      </a:r>
                      <a:endParaRPr lang="es-EC" sz="120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a:effectLst/>
                        </a:rPr>
                        <a:t>11200</a:t>
                      </a:r>
                      <a:endParaRPr lang="es-EC" sz="1200">
                        <a:effectLst/>
                        <a:latin typeface="Calibri"/>
                        <a:ea typeface="Calibri"/>
                        <a:cs typeface="Times New Roman"/>
                      </a:endParaRPr>
                    </a:p>
                  </a:txBody>
                  <a:tcPr marL="26436" marR="26436" marT="0" marB="0" anchor="ctr"/>
                </a:tc>
              </a:tr>
              <a:tr h="282416">
                <a:tc>
                  <a:txBody>
                    <a:bodyPr/>
                    <a:lstStyle/>
                    <a:p>
                      <a:pPr>
                        <a:lnSpc>
                          <a:spcPct val="115000"/>
                        </a:lnSpc>
                        <a:spcAft>
                          <a:spcPts val="0"/>
                        </a:spcAft>
                      </a:pPr>
                      <a:r>
                        <a:rPr lang="es-ES" sz="1200" dirty="0">
                          <a:effectLst/>
                        </a:rPr>
                        <a:t>Proyectores </a:t>
                      </a:r>
                      <a:endParaRPr lang="es-EC" sz="1200" dirty="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dirty="0">
                          <a:effectLst/>
                        </a:rPr>
                        <a:t>2</a:t>
                      </a:r>
                      <a:endParaRPr lang="es-EC" sz="1200" dirty="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a:effectLst/>
                        </a:rPr>
                        <a:t>800</a:t>
                      </a:r>
                      <a:endParaRPr lang="es-EC" sz="120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a:effectLst/>
                        </a:rPr>
                        <a:t>1600</a:t>
                      </a:r>
                      <a:endParaRPr lang="es-EC" sz="120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a:effectLst/>
                        </a:rPr>
                        <a:t>3</a:t>
                      </a:r>
                      <a:endParaRPr lang="es-EC" sz="120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a:effectLst/>
                        </a:rPr>
                        <a:t>1600</a:t>
                      </a:r>
                      <a:endParaRPr lang="es-EC" sz="1200">
                        <a:effectLst/>
                        <a:latin typeface="Calibri"/>
                        <a:ea typeface="Calibri"/>
                        <a:cs typeface="Times New Roman"/>
                      </a:endParaRPr>
                    </a:p>
                  </a:txBody>
                  <a:tcPr marL="26436" marR="26436" marT="0" marB="0" anchor="ctr"/>
                </a:tc>
              </a:tr>
              <a:tr h="388418">
                <a:tc>
                  <a:txBody>
                    <a:bodyPr/>
                    <a:lstStyle/>
                    <a:p>
                      <a:pPr>
                        <a:lnSpc>
                          <a:spcPct val="115000"/>
                        </a:lnSpc>
                        <a:spcAft>
                          <a:spcPts val="0"/>
                        </a:spcAft>
                      </a:pPr>
                      <a:r>
                        <a:rPr lang="es-ES" sz="1200">
                          <a:effectLst/>
                        </a:rPr>
                        <a:t>Administración: 2 laptop, 1 impresora multifunción, 2 teléfonos</a:t>
                      </a:r>
                      <a:endParaRPr lang="es-EC" sz="120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dirty="0">
                          <a:effectLst/>
                        </a:rPr>
                        <a:t>1</a:t>
                      </a:r>
                      <a:endParaRPr lang="es-EC" sz="1200" dirty="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dirty="0">
                          <a:effectLst/>
                        </a:rPr>
                        <a:t>4100</a:t>
                      </a:r>
                      <a:endParaRPr lang="es-EC" sz="1200" dirty="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a:effectLst/>
                        </a:rPr>
                        <a:t>4100</a:t>
                      </a:r>
                      <a:endParaRPr lang="es-EC" sz="120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a:effectLst/>
                        </a:rPr>
                        <a:t>3</a:t>
                      </a:r>
                      <a:endParaRPr lang="es-EC" sz="120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a:effectLst/>
                        </a:rPr>
                        <a:t>4100</a:t>
                      </a:r>
                      <a:endParaRPr lang="es-EC" sz="1200">
                        <a:effectLst/>
                        <a:latin typeface="Calibri"/>
                        <a:ea typeface="Calibri"/>
                        <a:cs typeface="Times New Roman"/>
                      </a:endParaRPr>
                    </a:p>
                  </a:txBody>
                  <a:tcPr marL="26436" marR="26436" marT="0" marB="0" anchor="ctr"/>
                </a:tc>
              </a:tr>
              <a:tr h="211812">
                <a:tc>
                  <a:txBody>
                    <a:bodyPr/>
                    <a:lstStyle/>
                    <a:p>
                      <a:pPr>
                        <a:lnSpc>
                          <a:spcPct val="115000"/>
                        </a:lnSpc>
                        <a:spcAft>
                          <a:spcPts val="0"/>
                        </a:spcAft>
                      </a:pPr>
                      <a:r>
                        <a:rPr lang="es-ES" sz="1200" dirty="0">
                          <a:effectLst/>
                        </a:rPr>
                        <a:t>Repuestos y accesorios</a:t>
                      </a:r>
                      <a:endParaRPr lang="es-EC" sz="1200" dirty="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dirty="0">
                          <a:effectLst/>
                        </a:rPr>
                        <a:t>1</a:t>
                      </a:r>
                      <a:endParaRPr lang="es-EC" sz="1200" dirty="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dirty="0">
                          <a:effectLst/>
                        </a:rPr>
                        <a:t>845</a:t>
                      </a:r>
                      <a:endParaRPr lang="es-EC" sz="1200" dirty="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a:effectLst/>
                        </a:rPr>
                        <a:t>845</a:t>
                      </a:r>
                      <a:endParaRPr lang="es-EC" sz="120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a:effectLst/>
                        </a:rPr>
                        <a:t>5</a:t>
                      </a:r>
                      <a:endParaRPr lang="es-EC" sz="120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a:effectLst/>
                        </a:rPr>
                        <a:t>845</a:t>
                      </a:r>
                      <a:endParaRPr lang="es-EC" sz="1200">
                        <a:effectLst/>
                        <a:latin typeface="Calibri"/>
                        <a:ea typeface="Calibri"/>
                        <a:cs typeface="Times New Roman"/>
                      </a:endParaRPr>
                    </a:p>
                  </a:txBody>
                  <a:tcPr marL="26436" marR="26436" marT="0" marB="0" anchor="ctr"/>
                </a:tc>
              </a:tr>
              <a:tr h="265452">
                <a:tc>
                  <a:txBody>
                    <a:bodyPr/>
                    <a:lstStyle/>
                    <a:p>
                      <a:pPr>
                        <a:lnSpc>
                          <a:spcPct val="115000"/>
                        </a:lnSpc>
                      </a:pPr>
                      <a:endParaRPr lang="es-EC" sz="1200" dirty="0">
                        <a:effectLst/>
                        <a:latin typeface="Calibri"/>
                        <a:cs typeface="Times New Roman"/>
                      </a:endParaRPr>
                    </a:p>
                  </a:txBody>
                  <a:tcPr marL="26436" marR="26436" marT="0" marB="0" anchor="ctr"/>
                </a:tc>
                <a:tc>
                  <a:txBody>
                    <a:bodyPr/>
                    <a:lstStyle/>
                    <a:p>
                      <a:endParaRPr lang="es-EC" sz="1200"/>
                    </a:p>
                  </a:txBody>
                  <a:tcPr marL="26436" marR="26436" marT="0" marB="0" anchor="ctr"/>
                </a:tc>
                <a:tc>
                  <a:txBody>
                    <a:bodyPr/>
                    <a:lstStyle/>
                    <a:p>
                      <a:pPr algn="ctr">
                        <a:lnSpc>
                          <a:spcPct val="115000"/>
                        </a:lnSpc>
                        <a:spcAft>
                          <a:spcPts val="0"/>
                        </a:spcAft>
                      </a:pPr>
                      <a:r>
                        <a:rPr lang="es-ES" sz="1200" dirty="0">
                          <a:effectLst/>
                        </a:rPr>
                        <a:t>Suma</a:t>
                      </a:r>
                      <a:endParaRPr lang="es-EC" sz="1200" dirty="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a:effectLst/>
                        </a:rPr>
                        <a:t>17745</a:t>
                      </a:r>
                      <a:endParaRPr lang="es-EC" sz="1200">
                        <a:effectLst/>
                        <a:latin typeface="Calibri"/>
                        <a:ea typeface="Calibri"/>
                        <a:cs typeface="Times New Roman"/>
                      </a:endParaRPr>
                    </a:p>
                  </a:txBody>
                  <a:tcPr marL="26436" marR="26436" marT="0" marB="0" anchor="ctr"/>
                </a:tc>
                <a:tc>
                  <a:txBody>
                    <a:bodyPr/>
                    <a:lstStyle/>
                    <a:p>
                      <a:pPr>
                        <a:lnSpc>
                          <a:spcPct val="115000"/>
                        </a:lnSpc>
                      </a:pPr>
                      <a:endParaRPr lang="es-EC" sz="1200">
                        <a:effectLst/>
                        <a:latin typeface="Calibri"/>
                        <a:cs typeface="Times New Roman"/>
                      </a:endParaRPr>
                    </a:p>
                  </a:txBody>
                  <a:tcPr marL="26436" marR="26436" marT="0" marB="0" anchor="ctr"/>
                </a:tc>
                <a:tc>
                  <a:txBody>
                    <a:bodyPr/>
                    <a:lstStyle/>
                    <a:p>
                      <a:pPr algn="ctr">
                        <a:lnSpc>
                          <a:spcPct val="115000"/>
                        </a:lnSpc>
                        <a:spcAft>
                          <a:spcPts val="0"/>
                        </a:spcAft>
                      </a:pPr>
                      <a:r>
                        <a:rPr lang="es-ES" sz="1200" dirty="0">
                          <a:effectLst/>
                        </a:rPr>
                        <a:t>17745</a:t>
                      </a:r>
                      <a:endParaRPr lang="es-EC" sz="1200" dirty="0">
                        <a:effectLst/>
                        <a:latin typeface="Calibri"/>
                        <a:ea typeface="Calibri"/>
                        <a:cs typeface="Times New Roman"/>
                      </a:endParaRPr>
                    </a:p>
                  </a:txBody>
                  <a:tcPr marL="26436" marR="26436" marT="0" marB="0" anchor="ctr"/>
                </a:tc>
              </a:tr>
              <a:tr h="265452">
                <a:tc gridSpan="3">
                  <a:txBody>
                    <a:bodyPr/>
                    <a:lstStyle/>
                    <a:p>
                      <a:pPr>
                        <a:lnSpc>
                          <a:spcPct val="115000"/>
                        </a:lnSpc>
                        <a:spcAft>
                          <a:spcPts val="0"/>
                        </a:spcAft>
                      </a:pPr>
                      <a:r>
                        <a:rPr lang="es-ES" sz="1200" dirty="0">
                          <a:effectLst/>
                        </a:rPr>
                        <a:t>2. Muebles, enseres y otras inversiones para:</a:t>
                      </a:r>
                      <a:endParaRPr lang="es-EC" sz="1200" dirty="0">
                        <a:effectLst/>
                        <a:latin typeface="Calibri"/>
                        <a:ea typeface="Calibri"/>
                        <a:cs typeface="Times New Roman"/>
                      </a:endParaRPr>
                    </a:p>
                  </a:txBody>
                  <a:tcPr marL="26436" marR="26436" marT="0" marB="0" anchor="ctr"/>
                </a:tc>
                <a:tc hMerge="1">
                  <a:txBody>
                    <a:bodyPr/>
                    <a:lstStyle/>
                    <a:p>
                      <a:endParaRPr lang="es-EC"/>
                    </a:p>
                  </a:txBody>
                  <a:tcPr/>
                </a:tc>
                <a:tc hMerge="1">
                  <a:txBody>
                    <a:bodyPr/>
                    <a:lstStyle/>
                    <a:p>
                      <a:endParaRPr lang="es-EC"/>
                    </a:p>
                  </a:txBody>
                  <a:tcPr/>
                </a:tc>
                <a:tc>
                  <a:txBody>
                    <a:bodyPr/>
                    <a:lstStyle/>
                    <a:p>
                      <a:endParaRPr lang="es-EC" sz="1200"/>
                    </a:p>
                  </a:txBody>
                  <a:tcPr marL="26436" marR="26436" marT="0" marB="0" anchor="ctr"/>
                </a:tc>
                <a:tc>
                  <a:txBody>
                    <a:bodyPr/>
                    <a:lstStyle/>
                    <a:p>
                      <a:pPr>
                        <a:lnSpc>
                          <a:spcPct val="115000"/>
                        </a:lnSpc>
                      </a:pPr>
                      <a:endParaRPr lang="es-EC" sz="1200">
                        <a:effectLst/>
                        <a:latin typeface="Calibri"/>
                        <a:cs typeface="Times New Roman"/>
                      </a:endParaRPr>
                    </a:p>
                  </a:txBody>
                  <a:tcPr marL="26436" marR="26436" marT="0" marB="0" anchor="ctr"/>
                </a:tc>
                <a:tc>
                  <a:txBody>
                    <a:bodyPr/>
                    <a:lstStyle/>
                    <a:p>
                      <a:pPr>
                        <a:lnSpc>
                          <a:spcPct val="115000"/>
                        </a:lnSpc>
                      </a:pPr>
                      <a:endParaRPr lang="es-EC" sz="1200">
                        <a:effectLst/>
                        <a:latin typeface="Calibri"/>
                        <a:cs typeface="Times New Roman"/>
                      </a:endParaRPr>
                    </a:p>
                  </a:txBody>
                  <a:tcPr marL="26436" marR="26436" marT="0" marB="0" anchor="ctr"/>
                </a:tc>
              </a:tr>
              <a:tr h="265452">
                <a:tc>
                  <a:txBody>
                    <a:bodyPr/>
                    <a:lstStyle/>
                    <a:p>
                      <a:pPr>
                        <a:lnSpc>
                          <a:spcPct val="115000"/>
                        </a:lnSpc>
                        <a:spcAft>
                          <a:spcPts val="0"/>
                        </a:spcAft>
                      </a:pPr>
                      <a:r>
                        <a:rPr lang="es-ES" sz="1200">
                          <a:effectLst/>
                        </a:rPr>
                        <a:t>Producción: </a:t>
                      </a:r>
                      <a:endParaRPr lang="es-EC" sz="1200">
                        <a:effectLst/>
                        <a:latin typeface="Calibri"/>
                        <a:ea typeface="Calibri"/>
                        <a:cs typeface="Times New Roman"/>
                      </a:endParaRPr>
                    </a:p>
                  </a:txBody>
                  <a:tcPr marL="26436" marR="26436" marT="0" marB="0" anchor="ctr"/>
                </a:tc>
                <a:tc>
                  <a:txBody>
                    <a:bodyPr/>
                    <a:lstStyle/>
                    <a:p>
                      <a:endParaRPr lang="es-EC" sz="1200"/>
                    </a:p>
                  </a:txBody>
                  <a:tcPr marL="26436" marR="26436" marT="0" marB="0" anchor="ctr"/>
                </a:tc>
                <a:tc>
                  <a:txBody>
                    <a:bodyPr/>
                    <a:lstStyle/>
                    <a:p>
                      <a:endParaRPr lang="es-EC" sz="1200"/>
                    </a:p>
                  </a:txBody>
                  <a:tcPr marL="26436" marR="26436" marT="0" marB="0" anchor="ctr"/>
                </a:tc>
                <a:tc>
                  <a:txBody>
                    <a:bodyPr/>
                    <a:lstStyle/>
                    <a:p>
                      <a:endParaRPr lang="es-EC" sz="1200"/>
                    </a:p>
                  </a:txBody>
                  <a:tcPr marL="26436" marR="26436" marT="0" marB="0" anchor="ctr"/>
                </a:tc>
                <a:tc>
                  <a:txBody>
                    <a:bodyPr/>
                    <a:lstStyle/>
                    <a:p>
                      <a:pPr>
                        <a:lnSpc>
                          <a:spcPct val="115000"/>
                        </a:lnSpc>
                      </a:pPr>
                      <a:endParaRPr lang="es-EC" sz="1200">
                        <a:effectLst/>
                        <a:latin typeface="Calibri"/>
                        <a:cs typeface="Times New Roman"/>
                      </a:endParaRPr>
                    </a:p>
                  </a:txBody>
                  <a:tcPr marL="26436" marR="26436" marT="0" marB="0" anchor="ctr"/>
                </a:tc>
                <a:tc>
                  <a:txBody>
                    <a:bodyPr/>
                    <a:lstStyle/>
                    <a:p>
                      <a:pPr>
                        <a:lnSpc>
                          <a:spcPct val="115000"/>
                        </a:lnSpc>
                      </a:pPr>
                      <a:endParaRPr lang="es-EC" sz="1200">
                        <a:effectLst/>
                        <a:latin typeface="Calibri"/>
                        <a:cs typeface="Times New Roman"/>
                      </a:endParaRPr>
                    </a:p>
                  </a:txBody>
                  <a:tcPr marL="26436" marR="26436" marT="0" marB="0" anchor="ctr"/>
                </a:tc>
              </a:tr>
              <a:tr h="788556">
                <a:tc>
                  <a:txBody>
                    <a:bodyPr/>
                    <a:lstStyle/>
                    <a:p>
                      <a:pPr>
                        <a:lnSpc>
                          <a:spcPct val="115000"/>
                        </a:lnSpc>
                        <a:spcAft>
                          <a:spcPts val="0"/>
                        </a:spcAft>
                      </a:pPr>
                      <a:r>
                        <a:rPr lang="es-ES" sz="1200" dirty="0">
                          <a:effectLst/>
                        </a:rPr>
                        <a:t>Administración: 2 escritorio y 6 sillas,  2 </a:t>
                      </a:r>
                      <a:r>
                        <a:rPr lang="es-ES" sz="1200" dirty="0" err="1">
                          <a:effectLst/>
                        </a:rPr>
                        <a:t>credenzas</a:t>
                      </a:r>
                      <a:r>
                        <a:rPr lang="es-ES" sz="1200" dirty="0">
                          <a:effectLst/>
                        </a:rPr>
                        <a:t>,  2 estanterías, pizarra de tiza liquida, un sillón para visitas</a:t>
                      </a:r>
                      <a:endParaRPr lang="es-EC" sz="1200" dirty="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a:effectLst/>
                        </a:rPr>
                        <a:t>1</a:t>
                      </a:r>
                      <a:endParaRPr lang="es-EC" sz="120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dirty="0">
                          <a:effectLst/>
                        </a:rPr>
                        <a:t>1405</a:t>
                      </a:r>
                      <a:endParaRPr lang="es-EC" sz="1200" dirty="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dirty="0">
                          <a:effectLst/>
                        </a:rPr>
                        <a:t>1405</a:t>
                      </a:r>
                      <a:endParaRPr lang="es-EC" sz="1200" dirty="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dirty="0">
                          <a:effectLst/>
                        </a:rPr>
                        <a:t>10</a:t>
                      </a:r>
                      <a:endParaRPr lang="es-EC" sz="1200" dirty="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a:effectLst/>
                        </a:rPr>
                        <a:t>1405</a:t>
                      </a:r>
                      <a:endParaRPr lang="es-EC" sz="1200">
                        <a:effectLst/>
                        <a:latin typeface="Calibri"/>
                        <a:ea typeface="Calibri"/>
                        <a:cs typeface="Times New Roman"/>
                      </a:endParaRPr>
                    </a:p>
                  </a:txBody>
                  <a:tcPr marL="26436" marR="26436" marT="0" marB="0" anchor="ctr"/>
                </a:tc>
              </a:tr>
              <a:tr h="265452">
                <a:tc>
                  <a:txBody>
                    <a:bodyPr/>
                    <a:lstStyle/>
                    <a:p>
                      <a:pPr>
                        <a:lnSpc>
                          <a:spcPct val="115000"/>
                        </a:lnSpc>
                      </a:pPr>
                      <a:endParaRPr lang="es-EC" sz="1200">
                        <a:effectLst/>
                        <a:latin typeface="Calibri"/>
                        <a:cs typeface="Times New Roman"/>
                      </a:endParaRPr>
                    </a:p>
                  </a:txBody>
                  <a:tcPr marL="26436" marR="26436" marT="0" marB="0" anchor="ctr"/>
                </a:tc>
                <a:tc>
                  <a:txBody>
                    <a:bodyPr/>
                    <a:lstStyle/>
                    <a:p>
                      <a:endParaRPr lang="es-EC" sz="1200"/>
                    </a:p>
                  </a:txBody>
                  <a:tcPr marL="26436" marR="26436" marT="0" marB="0" anchor="ctr"/>
                </a:tc>
                <a:tc>
                  <a:txBody>
                    <a:bodyPr/>
                    <a:lstStyle/>
                    <a:p>
                      <a:pPr algn="ctr">
                        <a:lnSpc>
                          <a:spcPct val="115000"/>
                        </a:lnSpc>
                        <a:spcAft>
                          <a:spcPts val="0"/>
                        </a:spcAft>
                      </a:pPr>
                      <a:r>
                        <a:rPr lang="es-ES" sz="1200" dirty="0">
                          <a:effectLst/>
                        </a:rPr>
                        <a:t>Suma</a:t>
                      </a:r>
                      <a:endParaRPr lang="es-EC" sz="1200" dirty="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a:effectLst/>
                        </a:rPr>
                        <a:t>1405</a:t>
                      </a:r>
                      <a:endParaRPr lang="es-EC" sz="1200">
                        <a:effectLst/>
                        <a:latin typeface="Calibri"/>
                        <a:ea typeface="Calibri"/>
                        <a:cs typeface="Times New Roman"/>
                      </a:endParaRPr>
                    </a:p>
                  </a:txBody>
                  <a:tcPr marL="26436" marR="26436" marT="0" marB="0" anchor="ctr"/>
                </a:tc>
                <a:tc>
                  <a:txBody>
                    <a:bodyPr/>
                    <a:lstStyle/>
                    <a:p>
                      <a:pPr>
                        <a:lnSpc>
                          <a:spcPct val="115000"/>
                        </a:lnSpc>
                      </a:pPr>
                      <a:endParaRPr lang="es-EC" sz="1200" dirty="0">
                        <a:effectLst/>
                        <a:latin typeface="Calibri"/>
                        <a:cs typeface="Times New Roman"/>
                      </a:endParaRPr>
                    </a:p>
                  </a:txBody>
                  <a:tcPr marL="26436" marR="26436" marT="0" marB="0" anchor="ctr"/>
                </a:tc>
                <a:tc>
                  <a:txBody>
                    <a:bodyPr/>
                    <a:lstStyle/>
                    <a:p>
                      <a:pPr algn="ctr">
                        <a:lnSpc>
                          <a:spcPct val="115000"/>
                        </a:lnSpc>
                        <a:spcAft>
                          <a:spcPts val="0"/>
                        </a:spcAft>
                      </a:pPr>
                      <a:r>
                        <a:rPr lang="es-ES" sz="1200" dirty="0">
                          <a:effectLst/>
                        </a:rPr>
                        <a:t>1405</a:t>
                      </a:r>
                      <a:endParaRPr lang="es-EC" sz="1200" dirty="0">
                        <a:effectLst/>
                        <a:latin typeface="Calibri"/>
                        <a:ea typeface="Calibri"/>
                        <a:cs typeface="Times New Roman"/>
                      </a:endParaRPr>
                    </a:p>
                  </a:txBody>
                  <a:tcPr marL="26436" marR="26436" marT="0" marB="0" anchor="ctr"/>
                </a:tc>
              </a:tr>
              <a:tr h="188350">
                <a:tc>
                  <a:txBody>
                    <a:bodyPr/>
                    <a:lstStyle/>
                    <a:p>
                      <a:pPr>
                        <a:lnSpc>
                          <a:spcPct val="115000"/>
                        </a:lnSpc>
                        <a:spcAft>
                          <a:spcPts val="0"/>
                        </a:spcAft>
                      </a:pPr>
                      <a:r>
                        <a:rPr lang="es-ES" sz="1200" dirty="0">
                          <a:effectLst/>
                        </a:rPr>
                        <a:t>Total Activos Fijos</a:t>
                      </a:r>
                      <a:endParaRPr lang="es-EC" sz="1200" dirty="0">
                        <a:effectLst/>
                        <a:latin typeface="Calibri"/>
                        <a:ea typeface="Calibri"/>
                        <a:cs typeface="Times New Roman"/>
                      </a:endParaRPr>
                    </a:p>
                  </a:txBody>
                  <a:tcPr marL="26436" marR="26436" marT="0" marB="0" anchor="b"/>
                </a:tc>
                <a:tc>
                  <a:txBody>
                    <a:bodyPr/>
                    <a:lstStyle/>
                    <a:p>
                      <a:pPr algn="ctr">
                        <a:lnSpc>
                          <a:spcPct val="115000"/>
                        </a:lnSpc>
                        <a:spcAft>
                          <a:spcPts val="0"/>
                        </a:spcAft>
                      </a:pPr>
                      <a:r>
                        <a:rPr lang="es-ES" sz="1200">
                          <a:effectLst/>
                        </a:rPr>
                        <a:t> </a:t>
                      </a:r>
                      <a:endParaRPr lang="es-EC" sz="120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a:effectLst/>
                        </a:rPr>
                        <a:t> </a:t>
                      </a:r>
                      <a:endParaRPr lang="es-EC" sz="120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a:effectLst/>
                        </a:rPr>
                        <a:t> </a:t>
                      </a:r>
                      <a:endParaRPr lang="es-EC" sz="120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dirty="0">
                          <a:effectLst/>
                        </a:rPr>
                        <a:t> </a:t>
                      </a:r>
                      <a:endParaRPr lang="es-EC" sz="1200" dirty="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dirty="0">
                          <a:effectLst/>
                        </a:rPr>
                        <a:t>19150</a:t>
                      </a:r>
                      <a:endParaRPr lang="es-EC" sz="1200" dirty="0">
                        <a:effectLst/>
                        <a:latin typeface="Calibri"/>
                        <a:ea typeface="Calibri"/>
                        <a:cs typeface="Times New Roman"/>
                      </a:endParaRPr>
                    </a:p>
                  </a:txBody>
                  <a:tcPr marL="26436" marR="26436" marT="0" marB="0" anchor="ctr"/>
                </a:tc>
              </a:tr>
            </a:tbl>
          </a:graphicData>
        </a:graphic>
      </p:graphicFrame>
    </p:spTree>
    <p:extLst>
      <p:ext uri="{BB962C8B-B14F-4D97-AF65-F5344CB8AC3E}">
        <p14:creationId xmlns:p14="http://schemas.microsoft.com/office/powerpoint/2010/main" val="12040974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3">
            <a:extLst>
              <a:ext uri="{28A0092B-C50C-407E-A947-70E740481C1C}">
                <a14:useLocalDpi xmlns:a14="http://schemas.microsoft.com/office/drawing/2010/main" val="0"/>
              </a:ext>
            </a:extLst>
          </a:blip>
          <a:srcRect b="2521"/>
          <a:stretch/>
        </p:blipFill>
        <p:spPr bwMode="auto">
          <a:xfrm>
            <a:off x="0" y="-10116"/>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12776"/>
            <a:ext cx="6932628" cy="4824536"/>
          </a:xfrm>
          <a:prstGeom prst="roundRect">
            <a:avLst/>
          </a:prstGeom>
          <a:effectLst>
            <a:glow rad="139700">
              <a:schemeClr val="accent4">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C" b="1" dirty="0">
              <a:solidFill>
                <a:schemeClr val="lt1"/>
              </a:solidFill>
              <a:latin typeface="Arial" panose="020B0604020202020204" pitchFamily="34" charset="0"/>
              <a:cs typeface="Arial" panose="020B0604020202020204" pitchFamily="34" charset="0"/>
            </a:endParaRPr>
          </a:p>
          <a:p>
            <a:pPr algn="ctr"/>
            <a:endParaRPr lang="es-EC" b="1" dirty="0">
              <a:solidFill>
                <a:schemeClr val="lt1"/>
              </a:solidFill>
              <a:latin typeface="Arial" panose="020B0604020202020204" pitchFamily="34" charset="0"/>
              <a:cs typeface="Arial" panose="020B0604020202020204" pitchFamily="34" charset="0"/>
            </a:endParaRPr>
          </a:p>
          <a:p>
            <a:pPr algn="ctr"/>
            <a:endParaRPr lang="es-EC" b="1" dirty="0">
              <a:solidFill>
                <a:schemeClr val="lt1"/>
              </a:solidFill>
              <a:latin typeface="Arial" panose="020B0604020202020204" pitchFamily="34" charset="0"/>
              <a:cs typeface="Arial" panose="020B0604020202020204" pitchFamily="34" charset="0"/>
            </a:endParaRPr>
          </a:p>
          <a:p>
            <a:pPr algn="ctr"/>
            <a:endParaRPr lang="es-EC"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p:txBody>
      </p:sp>
      <p:sp>
        <p:nvSpPr>
          <p:cNvPr id="10" name="9 Rectángulo"/>
          <p:cNvSpPr/>
          <p:nvPr/>
        </p:nvSpPr>
        <p:spPr>
          <a:xfrm>
            <a:off x="683568" y="491877"/>
            <a:ext cx="7366698" cy="92333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rPr>
              <a:t>ANALISIS TECNICO</a:t>
            </a:r>
            <a:endParaRPr lang="es-E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endParaRPr>
          </a:p>
        </p:txBody>
      </p:sp>
      <p:pic>
        <p:nvPicPr>
          <p:cNvPr id="11" name="10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9681" y="2132856"/>
            <a:ext cx="1946177" cy="1800200"/>
          </a:xfrm>
          <a:prstGeom prst="ellipse">
            <a:avLst/>
          </a:prstGeom>
          <a:ln>
            <a:noFill/>
          </a:ln>
          <a:effectLst>
            <a:softEdge rad="112500"/>
          </a:effectLst>
        </p:spPr>
      </p:pic>
      <p:sp>
        <p:nvSpPr>
          <p:cNvPr id="12" name="11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3" name="12 Imagen"/>
          <p:cNvPicPr/>
          <p:nvPr/>
        </p:nvPicPr>
        <p:blipFill>
          <a:blip r:embed="rId6">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graphicFrame>
        <p:nvGraphicFramePr>
          <p:cNvPr id="2" name="1 Tabla"/>
          <p:cNvGraphicFramePr>
            <a:graphicFrameLocks noGrp="1"/>
          </p:cNvGraphicFramePr>
          <p:nvPr>
            <p:extLst>
              <p:ext uri="{D42A27DB-BD31-4B8C-83A1-F6EECF244321}">
                <p14:modId xmlns:p14="http://schemas.microsoft.com/office/powerpoint/2010/main" val="972901770"/>
              </p:ext>
            </p:extLst>
          </p:nvPr>
        </p:nvGraphicFramePr>
        <p:xfrm>
          <a:off x="539551" y="1971124"/>
          <a:ext cx="6670129" cy="1875510"/>
        </p:xfrm>
        <a:graphic>
          <a:graphicData uri="http://schemas.openxmlformats.org/drawingml/2006/table">
            <a:tbl>
              <a:tblPr firstRow="1" firstCol="1" bandRow="1">
                <a:tableStyleId>{5C22544A-7EE6-4342-B048-85BDC9FD1C3A}</a:tableStyleId>
              </a:tblPr>
              <a:tblGrid>
                <a:gridCol w="2455799"/>
                <a:gridCol w="669763"/>
                <a:gridCol w="1041854"/>
                <a:gridCol w="469528"/>
                <a:gridCol w="760378"/>
                <a:gridCol w="1272807"/>
              </a:tblGrid>
              <a:tr h="244251">
                <a:tc gridSpan="6">
                  <a:txBody>
                    <a:bodyPr/>
                    <a:lstStyle/>
                    <a:p>
                      <a:pPr algn="ctr">
                        <a:lnSpc>
                          <a:spcPct val="115000"/>
                        </a:lnSpc>
                        <a:spcAft>
                          <a:spcPts val="0"/>
                        </a:spcAft>
                      </a:pPr>
                      <a:r>
                        <a:rPr lang="es-ES" sz="1200" dirty="0">
                          <a:effectLst/>
                        </a:rPr>
                        <a:t>Activos Diferidos</a:t>
                      </a:r>
                      <a:endParaRPr lang="es-EC" sz="1200" dirty="0">
                        <a:effectLst/>
                        <a:latin typeface="Calibri"/>
                        <a:ea typeface="Calibri"/>
                        <a:cs typeface="Times New Roman"/>
                      </a:endParaRPr>
                    </a:p>
                  </a:txBody>
                  <a:tcPr marL="26436" marR="26436"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44251">
                <a:tc gridSpan="6">
                  <a:txBody>
                    <a:bodyPr/>
                    <a:lstStyle/>
                    <a:p>
                      <a:pPr algn="ctr">
                        <a:lnSpc>
                          <a:spcPct val="115000"/>
                        </a:lnSpc>
                        <a:spcAft>
                          <a:spcPts val="0"/>
                        </a:spcAft>
                      </a:pPr>
                      <a:r>
                        <a:rPr lang="es-ES" sz="1200" dirty="0">
                          <a:effectLst/>
                        </a:rPr>
                        <a:t>4. Diferidas y otras amortizables</a:t>
                      </a:r>
                      <a:endParaRPr lang="es-EC" sz="1200" dirty="0">
                        <a:effectLst/>
                        <a:latin typeface="Calibri"/>
                        <a:ea typeface="Calibri"/>
                        <a:cs typeface="Times New Roman"/>
                      </a:endParaRPr>
                    </a:p>
                  </a:txBody>
                  <a:tcPr marL="26436" marR="26436"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63029">
                <a:tc>
                  <a:txBody>
                    <a:bodyPr/>
                    <a:lstStyle/>
                    <a:p>
                      <a:pPr>
                        <a:lnSpc>
                          <a:spcPct val="115000"/>
                        </a:lnSpc>
                        <a:spcAft>
                          <a:spcPts val="0"/>
                        </a:spcAft>
                      </a:pPr>
                      <a:r>
                        <a:rPr lang="es-ES" sz="1200" dirty="0">
                          <a:effectLst/>
                        </a:rPr>
                        <a:t>Gastos de sistemas de información</a:t>
                      </a:r>
                      <a:endParaRPr lang="es-EC" sz="1200" dirty="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dirty="0">
                          <a:effectLst/>
                        </a:rPr>
                        <a:t>1</a:t>
                      </a:r>
                      <a:endParaRPr lang="es-EC" sz="1200" dirty="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dirty="0">
                          <a:effectLst/>
                        </a:rPr>
                        <a:t>150000</a:t>
                      </a:r>
                      <a:endParaRPr lang="es-EC" sz="1200" dirty="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dirty="0">
                          <a:effectLst/>
                        </a:rPr>
                        <a:t>150000</a:t>
                      </a:r>
                      <a:endParaRPr lang="es-EC" sz="1200" dirty="0">
                        <a:effectLst/>
                        <a:latin typeface="Calibri"/>
                        <a:ea typeface="Calibri"/>
                        <a:cs typeface="Times New Roman"/>
                      </a:endParaRPr>
                    </a:p>
                  </a:txBody>
                  <a:tcPr marL="26436" marR="26436" marT="0" marB="0" anchor="ctr"/>
                </a:tc>
                <a:tc>
                  <a:txBody>
                    <a:bodyPr/>
                    <a:lstStyle/>
                    <a:p>
                      <a:pPr>
                        <a:lnSpc>
                          <a:spcPct val="115000"/>
                        </a:lnSpc>
                      </a:pPr>
                      <a:endParaRPr lang="es-EC" sz="1200" dirty="0">
                        <a:effectLst/>
                        <a:latin typeface="Calibri"/>
                        <a:cs typeface="Times New Roman"/>
                      </a:endParaRPr>
                    </a:p>
                  </a:txBody>
                  <a:tcPr marL="26436" marR="26436" marT="0" marB="0" anchor="ctr"/>
                </a:tc>
                <a:tc>
                  <a:txBody>
                    <a:bodyPr/>
                    <a:lstStyle/>
                    <a:p>
                      <a:pPr algn="ctr">
                        <a:lnSpc>
                          <a:spcPct val="115000"/>
                        </a:lnSpc>
                        <a:spcAft>
                          <a:spcPts val="0"/>
                        </a:spcAft>
                      </a:pPr>
                      <a:r>
                        <a:rPr lang="es-ES" sz="1200" dirty="0">
                          <a:effectLst/>
                        </a:rPr>
                        <a:t>150000</a:t>
                      </a:r>
                      <a:endParaRPr lang="es-EC" sz="1200" dirty="0">
                        <a:effectLst/>
                        <a:latin typeface="Calibri"/>
                        <a:ea typeface="Calibri"/>
                        <a:cs typeface="Times New Roman"/>
                      </a:endParaRPr>
                    </a:p>
                  </a:txBody>
                  <a:tcPr marL="26436" marR="26436" marT="0" marB="0" anchor="ctr"/>
                </a:tc>
              </a:tr>
              <a:tr h="477882">
                <a:tc>
                  <a:txBody>
                    <a:bodyPr/>
                    <a:lstStyle/>
                    <a:p>
                      <a:pPr>
                        <a:lnSpc>
                          <a:spcPct val="115000"/>
                        </a:lnSpc>
                        <a:spcAft>
                          <a:spcPts val="0"/>
                        </a:spcAft>
                      </a:pPr>
                      <a:r>
                        <a:rPr lang="es-ES" sz="1200" dirty="0">
                          <a:effectLst/>
                        </a:rPr>
                        <a:t>Suma:</a:t>
                      </a:r>
                      <a:endParaRPr lang="es-EC" sz="1200" dirty="0">
                        <a:effectLst/>
                        <a:latin typeface="Calibri"/>
                        <a:ea typeface="Calibri"/>
                        <a:cs typeface="Times New Roman"/>
                      </a:endParaRPr>
                    </a:p>
                  </a:txBody>
                  <a:tcPr marL="26436" marR="26436" marT="0" marB="0" anchor="ctr"/>
                </a:tc>
                <a:tc>
                  <a:txBody>
                    <a:bodyPr/>
                    <a:lstStyle/>
                    <a:p>
                      <a:endParaRPr lang="es-EC" sz="1200" dirty="0"/>
                    </a:p>
                  </a:txBody>
                  <a:tcPr marL="26436" marR="26436" marT="0" marB="0" anchor="ctr"/>
                </a:tc>
                <a:tc>
                  <a:txBody>
                    <a:bodyPr/>
                    <a:lstStyle/>
                    <a:p>
                      <a:endParaRPr lang="es-EC" sz="1200" dirty="0"/>
                    </a:p>
                  </a:txBody>
                  <a:tcPr marL="26436" marR="26436" marT="0" marB="0" anchor="ctr"/>
                </a:tc>
                <a:tc>
                  <a:txBody>
                    <a:bodyPr/>
                    <a:lstStyle/>
                    <a:p>
                      <a:pPr algn="ctr">
                        <a:lnSpc>
                          <a:spcPct val="115000"/>
                        </a:lnSpc>
                        <a:spcAft>
                          <a:spcPts val="0"/>
                        </a:spcAft>
                      </a:pPr>
                      <a:r>
                        <a:rPr lang="es-ES" sz="1200">
                          <a:effectLst/>
                        </a:rPr>
                        <a:t>150000</a:t>
                      </a:r>
                      <a:endParaRPr lang="es-EC" sz="1200">
                        <a:effectLst/>
                        <a:latin typeface="Calibri"/>
                        <a:ea typeface="Calibri"/>
                        <a:cs typeface="Times New Roman"/>
                      </a:endParaRPr>
                    </a:p>
                  </a:txBody>
                  <a:tcPr marL="26436" marR="26436" marT="0" marB="0" anchor="ctr"/>
                </a:tc>
                <a:tc>
                  <a:txBody>
                    <a:bodyPr/>
                    <a:lstStyle/>
                    <a:p>
                      <a:pPr>
                        <a:lnSpc>
                          <a:spcPct val="115000"/>
                        </a:lnSpc>
                      </a:pPr>
                      <a:endParaRPr lang="es-EC" sz="1200" dirty="0">
                        <a:effectLst/>
                        <a:latin typeface="Calibri"/>
                        <a:cs typeface="Times New Roman"/>
                      </a:endParaRPr>
                    </a:p>
                  </a:txBody>
                  <a:tcPr marL="26436" marR="26436" marT="0" marB="0" anchor="ctr"/>
                </a:tc>
                <a:tc>
                  <a:txBody>
                    <a:bodyPr/>
                    <a:lstStyle/>
                    <a:p>
                      <a:pPr algn="ctr">
                        <a:lnSpc>
                          <a:spcPct val="115000"/>
                        </a:lnSpc>
                        <a:spcAft>
                          <a:spcPts val="0"/>
                        </a:spcAft>
                      </a:pPr>
                      <a:r>
                        <a:rPr lang="es-ES" sz="1200" dirty="0">
                          <a:effectLst/>
                        </a:rPr>
                        <a:t>150000</a:t>
                      </a:r>
                      <a:endParaRPr lang="es-EC" sz="1200" dirty="0">
                        <a:effectLst/>
                        <a:latin typeface="Calibri"/>
                        <a:ea typeface="Calibri"/>
                        <a:cs typeface="Times New Roman"/>
                      </a:endParaRPr>
                    </a:p>
                  </a:txBody>
                  <a:tcPr marL="26436" marR="26436" marT="0" marB="0" anchor="ctr"/>
                </a:tc>
              </a:tr>
              <a:tr h="244251">
                <a:tc>
                  <a:txBody>
                    <a:bodyPr/>
                    <a:lstStyle/>
                    <a:p>
                      <a:pPr>
                        <a:lnSpc>
                          <a:spcPct val="115000"/>
                        </a:lnSpc>
                        <a:spcAft>
                          <a:spcPts val="0"/>
                        </a:spcAft>
                      </a:pPr>
                      <a:r>
                        <a:rPr lang="es-ES" sz="1200">
                          <a:effectLst/>
                        </a:rPr>
                        <a:t>Total  de  activos diferidos</a:t>
                      </a:r>
                      <a:endParaRPr lang="es-EC" sz="120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a:effectLst/>
                        </a:rPr>
                        <a:t> </a:t>
                      </a:r>
                      <a:endParaRPr lang="es-EC" sz="120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dirty="0">
                          <a:effectLst/>
                        </a:rPr>
                        <a:t> </a:t>
                      </a:r>
                      <a:endParaRPr lang="es-EC" sz="1200" dirty="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a:effectLst/>
                        </a:rPr>
                        <a:t> </a:t>
                      </a:r>
                      <a:endParaRPr lang="es-EC" sz="120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a:effectLst/>
                        </a:rPr>
                        <a:t> </a:t>
                      </a:r>
                      <a:endParaRPr lang="es-EC" sz="120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dirty="0">
                          <a:effectLst/>
                        </a:rPr>
                        <a:t>150000</a:t>
                      </a:r>
                      <a:endParaRPr lang="es-EC" sz="1200" dirty="0">
                        <a:effectLst/>
                        <a:latin typeface="Calibri"/>
                        <a:ea typeface="Calibri"/>
                        <a:cs typeface="Times New Roman"/>
                      </a:endParaRPr>
                    </a:p>
                  </a:txBody>
                  <a:tcPr marL="26436" marR="26436" marT="0" marB="0" anchor="ctr"/>
                </a:tc>
              </a:tr>
              <a:tr h="244251">
                <a:tc>
                  <a:txBody>
                    <a:bodyPr/>
                    <a:lstStyle/>
                    <a:p>
                      <a:pPr>
                        <a:lnSpc>
                          <a:spcPct val="115000"/>
                        </a:lnSpc>
                        <a:spcAft>
                          <a:spcPts val="0"/>
                        </a:spcAft>
                      </a:pPr>
                      <a:r>
                        <a:rPr lang="es-ES" sz="1200">
                          <a:effectLst/>
                        </a:rPr>
                        <a:t>TOTAL INVERSIONES</a:t>
                      </a:r>
                      <a:endParaRPr lang="es-EC" sz="120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a:effectLst/>
                        </a:rPr>
                        <a:t> </a:t>
                      </a:r>
                      <a:endParaRPr lang="es-EC" sz="120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dirty="0">
                          <a:effectLst/>
                        </a:rPr>
                        <a:t> </a:t>
                      </a:r>
                      <a:endParaRPr lang="es-EC" sz="1200" dirty="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dirty="0">
                          <a:effectLst/>
                        </a:rPr>
                        <a:t> </a:t>
                      </a:r>
                      <a:endParaRPr lang="es-EC" sz="1200" dirty="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dirty="0">
                          <a:effectLst/>
                        </a:rPr>
                        <a:t> </a:t>
                      </a:r>
                      <a:endParaRPr lang="es-EC" sz="1200" dirty="0">
                        <a:effectLst/>
                        <a:latin typeface="Calibri"/>
                        <a:ea typeface="Calibri"/>
                        <a:cs typeface="Times New Roman"/>
                      </a:endParaRPr>
                    </a:p>
                  </a:txBody>
                  <a:tcPr marL="26436" marR="26436" marT="0" marB="0" anchor="ctr"/>
                </a:tc>
                <a:tc>
                  <a:txBody>
                    <a:bodyPr/>
                    <a:lstStyle/>
                    <a:p>
                      <a:pPr algn="ctr">
                        <a:lnSpc>
                          <a:spcPct val="115000"/>
                        </a:lnSpc>
                        <a:spcAft>
                          <a:spcPts val="0"/>
                        </a:spcAft>
                      </a:pPr>
                      <a:r>
                        <a:rPr lang="es-ES" sz="1200" dirty="0">
                          <a:effectLst/>
                        </a:rPr>
                        <a:t>169150</a:t>
                      </a:r>
                      <a:endParaRPr lang="es-EC" sz="1200" dirty="0">
                        <a:effectLst/>
                        <a:latin typeface="Calibri"/>
                        <a:ea typeface="Calibri"/>
                        <a:cs typeface="Times New Roman"/>
                      </a:endParaRPr>
                    </a:p>
                  </a:txBody>
                  <a:tcPr marL="26436" marR="26436" marT="0" marB="0" anchor="ctr"/>
                </a:tc>
              </a:tr>
            </a:tbl>
          </a:graphicData>
        </a:graphic>
      </p:graphicFrame>
    </p:spTree>
    <p:extLst>
      <p:ext uri="{BB962C8B-B14F-4D97-AF65-F5344CB8AC3E}">
        <p14:creationId xmlns:p14="http://schemas.microsoft.com/office/powerpoint/2010/main" val="7307930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35496" y="17268"/>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25887"/>
            <a:ext cx="6761997" cy="4824536"/>
          </a:xfrm>
          <a:prstGeom prst="roundRect">
            <a:avLst/>
          </a:prstGeom>
          <a:effectLst>
            <a:glow rad="139700">
              <a:schemeClr val="accent5">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r>
              <a:rPr lang="es-ES" b="1" dirty="0">
                <a:solidFill>
                  <a:schemeClr val="lt1"/>
                </a:solidFill>
                <a:latin typeface="Arial" panose="020B0604020202020204" pitchFamily="34" charset="0"/>
                <a:cs typeface="Arial" panose="020B0604020202020204" pitchFamily="34" charset="0"/>
              </a:rPr>
              <a:t> </a:t>
            </a:r>
            <a:endParaRPr lang="es-EC"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p:txBody>
      </p:sp>
      <p:cxnSp>
        <p:nvCxnSpPr>
          <p:cNvPr id="11" name="19532 Conector recto"/>
          <p:cNvCxnSpPr/>
          <p:nvPr/>
        </p:nvCxnSpPr>
        <p:spPr>
          <a:xfrm>
            <a:off x="5746750" y="-3551238"/>
            <a:ext cx="1995488" cy="7683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4" name="3 Diagrama"/>
          <p:cNvGraphicFramePr/>
          <p:nvPr>
            <p:extLst>
              <p:ext uri="{D42A27DB-BD31-4B8C-83A1-F6EECF244321}">
                <p14:modId xmlns:p14="http://schemas.microsoft.com/office/powerpoint/2010/main" val="1965866086"/>
              </p:ext>
            </p:extLst>
          </p:nvPr>
        </p:nvGraphicFramePr>
        <p:xfrm>
          <a:off x="899592" y="2132856"/>
          <a:ext cx="5688632"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11 Rectángulo"/>
          <p:cNvSpPr/>
          <p:nvPr/>
        </p:nvSpPr>
        <p:spPr>
          <a:xfrm>
            <a:off x="-324544" y="491877"/>
            <a:ext cx="9937104" cy="83099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rPr>
              <a:t>ANALISIS organizacional</a:t>
            </a:r>
            <a:endParaRPr lang="es-ES"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endParaRPr>
          </a:p>
        </p:txBody>
      </p:sp>
      <p:pic>
        <p:nvPicPr>
          <p:cNvPr id="2" name="1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09681" y="2280251"/>
            <a:ext cx="1969815" cy="1724813"/>
          </a:xfrm>
          <a:prstGeom prst="ellipse">
            <a:avLst/>
          </a:prstGeom>
          <a:ln>
            <a:noFill/>
          </a:ln>
          <a:effectLst>
            <a:softEdge rad="112500"/>
          </a:effectLst>
        </p:spPr>
      </p:pic>
      <p:sp>
        <p:nvSpPr>
          <p:cNvPr id="13" name="12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4" name="13 Imagen"/>
          <p:cNvPicPr/>
          <p:nvPr/>
        </p:nvPicPr>
        <p:blipFill>
          <a:blip r:embed="rId10">
            <a:extLst>
              <a:ext uri="{28A0092B-C50C-407E-A947-70E740481C1C}">
                <a14:useLocalDpi xmlns:a14="http://schemas.microsoft.com/office/drawing/2010/main" val="0"/>
              </a:ext>
            </a:extLst>
          </a:blip>
          <a:srcRect/>
          <a:stretch>
            <a:fillRect/>
          </a:stretch>
        </p:blipFill>
        <p:spPr bwMode="auto">
          <a:xfrm>
            <a:off x="0" y="26431"/>
            <a:ext cx="2627784" cy="666265"/>
          </a:xfrm>
          <a:prstGeom prst="rect">
            <a:avLst/>
          </a:prstGeom>
          <a:noFill/>
          <a:ln>
            <a:noFill/>
          </a:ln>
        </p:spPr>
      </p:pic>
    </p:spTree>
    <p:extLst>
      <p:ext uri="{BB962C8B-B14F-4D97-AF65-F5344CB8AC3E}">
        <p14:creationId xmlns:p14="http://schemas.microsoft.com/office/powerpoint/2010/main" val="29925896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35496" y="17268"/>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25887"/>
            <a:ext cx="6761997" cy="4824536"/>
          </a:xfrm>
          <a:prstGeom prst="roundRect">
            <a:avLst/>
          </a:prstGeom>
          <a:effectLst>
            <a:glow rad="139700">
              <a:schemeClr val="accent5">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r>
              <a:rPr lang="es-ES" b="1" dirty="0">
                <a:solidFill>
                  <a:schemeClr val="lt1"/>
                </a:solidFill>
                <a:latin typeface="Arial" panose="020B0604020202020204" pitchFamily="34" charset="0"/>
                <a:cs typeface="Arial" panose="020B0604020202020204" pitchFamily="34" charset="0"/>
              </a:rPr>
              <a:t> </a:t>
            </a:r>
            <a:endParaRPr lang="es-EC"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a:p>
            <a:pPr algn="ctr"/>
            <a:endParaRPr lang="es-ES" b="1" dirty="0">
              <a:solidFill>
                <a:schemeClr val="lt1"/>
              </a:solidFill>
              <a:latin typeface="Arial" panose="020B0604020202020204" pitchFamily="34" charset="0"/>
              <a:cs typeface="Arial" panose="020B0604020202020204" pitchFamily="34" charset="0"/>
            </a:endParaRPr>
          </a:p>
        </p:txBody>
      </p:sp>
      <p:cxnSp>
        <p:nvCxnSpPr>
          <p:cNvPr id="11" name="19532 Conector recto"/>
          <p:cNvCxnSpPr/>
          <p:nvPr/>
        </p:nvCxnSpPr>
        <p:spPr>
          <a:xfrm>
            <a:off x="5746750" y="-3551238"/>
            <a:ext cx="1995488" cy="7683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11 Rectángulo"/>
          <p:cNvSpPr/>
          <p:nvPr/>
        </p:nvSpPr>
        <p:spPr>
          <a:xfrm>
            <a:off x="-324544" y="491877"/>
            <a:ext cx="9937104" cy="83099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rPr>
              <a:t>ANALISIS organizacional</a:t>
            </a:r>
            <a:endParaRPr lang="es-ES"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endParaRPr>
          </a:p>
        </p:txBody>
      </p:sp>
      <p:pic>
        <p:nvPicPr>
          <p:cNvPr id="2" name="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9681" y="2280251"/>
            <a:ext cx="1969815" cy="1724813"/>
          </a:xfrm>
          <a:prstGeom prst="ellipse">
            <a:avLst/>
          </a:prstGeom>
          <a:ln>
            <a:noFill/>
          </a:ln>
          <a:effectLst>
            <a:softEdge rad="112500"/>
          </a:effectLst>
        </p:spPr>
      </p:pic>
      <p:sp>
        <p:nvSpPr>
          <p:cNvPr id="13" name="12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4" name="13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666265"/>
          </a:xfrm>
          <a:prstGeom prst="rect">
            <a:avLst/>
          </a:prstGeom>
          <a:noFill/>
          <a:ln>
            <a:noFill/>
          </a:ln>
        </p:spPr>
      </p:pic>
      <p:sp>
        <p:nvSpPr>
          <p:cNvPr id="6" name="Rectángulo 5"/>
          <p:cNvSpPr/>
          <p:nvPr/>
        </p:nvSpPr>
        <p:spPr>
          <a:xfrm>
            <a:off x="539553" y="1674164"/>
            <a:ext cx="6705624" cy="4154984"/>
          </a:xfrm>
          <a:prstGeom prst="rect">
            <a:avLst/>
          </a:prstGeom>
        </p:spPr>
        <p:txBody>
          <a:bodyPr wrap="square">
            <a:spAutoFit/>
          </a:bodyPr>
          <a:lstStyle/>
          <a:p>
            <a:pPr marL="285750" indent="-285750" algn="just">
              <a:lnSpc>
                <a:spcPct val="150000"/>
              </a:lnSpc>
              <a:spcAft>
                <a:spcPts val="0"/>
              </a:spcAft>
              <a:buFont typeface="Arial" panose="020B0604020202020204" pitchFamily="34" charset="0"/>
              <a:buChar char="•"/>
            </a:pPr>
            <a:r>
              <a:rPr lang="es-ES" sz="1600" dirty="0"/>
              <a:t>La escuela corporativa de proyectos  se debe  implementar  como una área dentro de la estructura orgánica actual de la </a:t>
            </a:r>
            <a:r>
              <a:rPr lang="es-ES" sz="1600" dirty="0" smtClean="0"/>
              <a:t>empresa.</a:t>
            </a:r>
          </a:p>
          <a:p>
            <a:pPr marL="285750" indent="-285750" algn="just">
              <a:lnSpc>
                <a:spcPct val="150000"/>
              </a:lnSpc>
              <a:spcAft>
                <a:spcPts val="0"/>
              </a:spcAft>
              <a:buFont typeface="Arial" panose="020B0604020202020204" pitchFamily="34" charset="0"/>
              <a:buChar char="•"/>
            </a:pPr>
            <a:r>
              <a:rPr lang="es-ES" sz="1600" dirty="0" smtClean="0">
                <a:solidFill>
                  <a:schemeClr val="accent6">
                    <a:lumMod val="75000"/>
                  </a:schemeClr>
                </a:solidFill>
              </a:rPr>
              <a:t>El </a:t>
            </a:r>
            <a:r>
              <a:rPr lang="es-ES" sz="1600" dirty="0">
                <a:solidFill>
                  <a:schemeClr val="accent6">
                    <a:lumMod val="75000"/>
                  </a:schemeClr>
                </a:solidFill>
              </a:rPr>
              <a:t>artículo 9, numeral 7 de la Ley Orgánica de Empresas Públicas establece, entre otras atribuciones del Directorio de la empresa: “7. Aprobar y modificar el Orgánico Funcional de la Empresa sobre la base del proyecto presentado por el Gerente General”. </a:t>
            </a:r>
            <a:endParaRPr lang="es-ES" sz="1600" dirty="0" smtClean="0">
              <a:solidFill>
                <a:schemeClr val="accent6">
                  <a:lumMod val="75000"/>
                </a:schemeClr>
              </a:solidFill>
            </a:endParaRPr>
          </a:p>
          <a:p>
            <a:pPr marL="285750" indent="-285750" algn="just">
              <a:lnSpc>
                <a:spcPct val="150000"/>
              </a:lnSpc>
              <a:spcAft>
                <a:spcPts val="0"/>
              </a:spcAft>
              <a:buFont typeface="Arial" panose="020B0604020202020204" pitchFamily="34" charset="0"/>
              <a:buChar char="•"/>
            </a:pPr>
            <a:endParaRPr lang="es-ES" sz="1600" dirty="0">
              <a:solidFill>
                <a:schemeClr val="accent6">
                  <a:lumMod val="75000"/>
                </a:schemeClr>
              </a:solidFill>
            </a:endParaRPr>
          </a:p>
          <a:p>
            <a:pPr marL="285750" indent="-285750" algn="just">
              <a:lnSpc>
                <a:spcPct val="150000"/>
              </a:lnSpc>
              <a:spcAft>
                <a:spcPts val="0"/>
              </a:spcAft>
              <a:buFont typeface="Arial" panose="020B0604020202020204" pitchFamily="34" charset="0"/>
              <a:buChar char="•"/>
            </a:pPr>
            <a:endParaRPr lang="es-ES" sz="1600" dirty="0" smtClean="0">
              <a:solidFill>
                <a:schemeClr val="accent6">
                  <a:lumMod val="75000"/>
                </a:schemeClr>
              </a:solidFill>
            </a:endParaRPr>
          </a:p>
          <a:p>
            <a:pPr marL="285750" indent="-285750" algn="just">
              <a:lnSpc>
                <a:spcPct val="150000"/>
              </a:lnSpc>
              <a:spcAft>
                <a:spcPts val="0"/>
              </a:spcAft>
              <a:buFont typeface="Arial" panose="020B0604020202020204" pitchFamily="34" charset="0"/>
              <a:buChar char="•"/>
            </a:pPr>
            <a:endParaRPr lang="es-ES" sz="1600" dirty="0">
              <a:solidFill>
                <a:schemeClr val="accent6">
                  <a:lumMod val="75000"/>
                </a:schemeClr>
              </a:solidFill>
            </a:endParaRPr>
          </a:p>
          <a:p>
            <a:pPr marL="285750" indent="-285750" algn="just">
              <a:lnSpc>
                <a:spcPct val="150000"/>
              </a:lnSpc>
              <a:spcAft>
                <a:spcPts val="0"/>
              </a:spcAft>
              <a:buFont typeface="Arial" panose="020B0604020202020204" pitchFamily="34" charset="0"/>
              <a:buChar char="•"/>
            </a:pPr>
            <a:endParaRPr lang="es-ES" sz="1600" dirty="0" smtClean="0">
              <a:solidFill>
                <a:schemeClr val="accent6">
                  <a:lumMod val="75000"/>
                </a:schemeClr>
              </a:solidFill>
            </a:endParaRPr>
          </a:p>
          <a:p>
            <a:pPr marL="285750" indent="-285750" algn="just">
              <a:lnSpc>
                <a:spcPct val="150000"/>
              </a:lnSpc>
              <a:spcAft>
                <a:spcPts val="0"/>
              </a:spcAft>
              <a:buFont typeface="Arial" panose="020B0604020202020204" pitchFamily="34" charset="0"/>
              <a:buChar char="•"/>
            </a:pPr>
            <a:endParaRPr lang="es-EC" sz="1600" dirty="0">
              <a:solidFill>
                <a:schemeClr val="accent6">
                  <a:lumMod val="75000"/>
                </a:schemeClr>
              </a:solidFill>
            </a:endParaRPr>
          </a:p>
        </p:txBody>
      </p:sp>
    </p:spTree>
    <p:extLst>
      <p:ext uri="{BB962C8B-B14F-4D97-AF65-F5344CB8AC3E}">
        <p14:creationId xmlns:p14="http://schemas.microsoft.com/office/powerpoint/2010/main" val="215259446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35496" y="17268"/>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25887"/>
            <a:ext cx="6761997" cy="4824536"/>
          </a:xfrm>
          <a:prstGeom prst="roundRect">
            <a:avLst/>
          </a:prstGeom>
          <a:effectLst>
            <a:glow rad="139700">
              <a:schemeClr val="accent5">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b="1" dirty="0">
              <a:solidFill>
                <a:schemeClr val="lt1"/>
              </a:solidFill>
              <a:latin typeface="Arial" panose="020B0604020202020204" pitchFamily="34" charset="0"/>
              <a:cs typeface="Arial" panose="020B0604020202020204" pitchFamily="34" charset="0"/>
            </a:endParaRPr>
          </a:p>
        </p:txBody>
      </p:sp>
      <p:cxnSp>
        <p:nvCxnSpPr>
          <p:cNvPr id="11" name="19532 Conector recto"/>
          <p:cNvCxnSpPr/>
          <p:nvPr/>
        </p:nvCxnSpPr>
        <p:spPr>
          <a:xfrm>
            <a:off x="5746750" y="-3551238"/>
            <a:ext cx="1995488" cy="7683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11 Rectángulo"/>
          <p:cNvSpPr/>
          <p:nvPr/>
        </p:nvSpPr>
        <p:spPr>
          <a:xfrm>
            <a:off x="-324544" y="491877"/>
            <a:ext cx="9937104" cy="83099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rPr>
              <a:t>ANALISIS organizacional</a:t>
            </a:r>
            <a:endParaRPr lang="es-ES"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endParaRPr>
          </a:p>
        </p:txBody>
      </p:sp>
      <p:pic>
        <p:nvPicPr>
          <p:cNvPr id="2" name="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9681" y="2280251"/>
            <a:ext cx="1969815" cy="1724813"/>
          </a:xfrm>
          <a:prstGeom prst="ellipse">
            <a:avLst/>
          </a:prstGeom>
          <a:ln>
            <a:noFill/>
          </a:ln>
          <a:effectLst>
            <a:softEdge rad="112500"/>
          </a:effectLst>
        </p:spPr>
      </p:pic>
      <p:sp>
        <p:nvSpPr>
          <p:cNvPr id="13" name="12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4" name="13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666265"/>
          </a:xfrm>
          <a:prstGeom prst="rect">
            <a:avLst/>
          </a:prstGeom>
          <a:noFill/>
          <a:ln>
            <a:noFill/>
          </a:ln>
        </p:spPr>
      </p:pic>
      <p:pic>
        <p:nvPicPr>
          <p:cNvPr id="15"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5465" t="22727" r="13961" b="11320"/>
          <a:stretch/>
        </p:blipFill>
        <p:spPr bwMode="auto">
          <a:xfrm>
            <a:off x="1403648" y="1854125"/>
            <a:ext cx="6238081" cy="410792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uadroTexto 6"/>
          <p:cNvSpPr txBox="1"/>
          <p:nvPr/>
        </p:nvSpPr>
        <p:spPr>
          <a:xfrm>
            <a:off x="139969" y="3878856"/>
            <a:ext cx="2396124" cy="289310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s-EC" sz="1400" dirty="0" smtClean="0"/>
              <a:t>Jefe de escuela: </a:t>
            </a:r>
          </a:p>
          <a:p>
            <a:pPr marL="285750" indent="-285750">
              <a:buFont typeface="Arial" panose="020B0604020202020204" pitchFamily="34" charset="0"/>
              <a:buChar char="•"/>
            </a:pPr>
            <a:r>
              <a:rPr lang="es-ES" sz="1400" dirty="0" smtClean="0"/>
              <a:t>Dirigir </a:t>
            </a:r>
            <a:r>
              <a:rPr lang="es-ES" sz="1400" dirty="0"/>
              <a:t>y supervisar  la gestión administrativa y </a:t>
            </a:r>
            <a:r>
              <a:rPr lang="es-ES" sz="1400" dirty="0" smtClean="0"/>
              <a:t>operativa</a:t>
            </a:r>
          </a:p>
          <a:p>
            <a:pPr marL="285750" indent="-285750">
              <a:buFont typeface="Arial" panose="020B0604020202020204" pitchFamily="34" charset="0"/>
              <a:buChar char="•"/>
            </a:pPr>
            <a:r>
              <a:rPr lang="es-ES" sz="1400" dirty="0"/>
              <a:t>Revisar  y autorizar los planes académicos </a:t>
            </a:r>
            <a:endParaRPr lang="es-ES" sz="1400" dirty="0" smtClean="0"/>
          </a:p>
          <a:p>
            <a:pPr marL="285750" indent="-285750">
              <a:buFont typeface="Arial" panose="020B0604020202020204" pitchFamily="34" charset="0"/>
              <a:buChar char="•"/>
            </a:pPr>
            <a:r>
              <a:rPr lang="es-ES" sz="1400" dirty="0"/>
              <a:t>Establecer e implantar políticas, normativa y procedimientos </a:t>
            </a:r>
            <a:endParaRPr lang="es-ES" sz="1400" dirty="0" smtClean="0"/>
          </a:p>
          <a:p>
            <a:pPr marL="285750" indent="-285750">
              <a:buFont typeface="Arial" panose="020B0604020202020204" pitchFamily="34" charset="0"/>
              <a:buChar char="•"/>
            </a:pPr>
            <a:r>
              <a:rPr lang="es-ES" sz="1400" dirty="0"/>
              <a:t>Realizar la evaluación de las capacitaciones </a:t>
            </a:r>
            <a:endParaRPr lang="es-ES" sz="1400" dirty="0" smtClean="0"/>
          </a:p>
          <a:p>
            <a:pPr marL="285750" indent="-285750">
              <a:buFont typeface="Arial" panose="020B0604020202020204" pitchFamily="34" charset="0"/>
              <a:buChar char="•"/>
            </a:pPr>
            <a:r>
              <a:rPr lang="es-ES" sz="1400" dirty="0"/>
              <a:t>Generar e implementar proyectos de mejora </a:t>
            </a:r>
            <a:endParaRPr lang="es-EC" sz="1400" dirty="0"/>
          </a:p>
        </p:txBody>
      </p:sp>
      <p:sp>
        <p:nvSpPr>
          <p:cNvPr id="8" name="Flecha derecha 7"/>
          <p:cNvSpPr/>
          <p:nvPr/>
        </p:nvSpPr>
        <p:spPr>
          <a:xfrm>
            <a:off x="2536093" y="5325406"/>
            <a:ext cx="451731" cy="335842"/>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C"/>
          </a:p>
        </p:txBody>
      </p:sp>
      <p:sp>
        <p:nvSpPr>
          <p:cNvPr id="16" name="CuadroTexto 15"/>
          <p:cNvSpPr txBox="1"/>
          <p:nvPr/>
        </p:nvSpPr>
        <p:spPr>
          <a:xfrm>
            <a:off x="6744494" y="1463028"/>
            <a:ext cx="2317551" cy="39703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s-EC" sz="1400" dirty="0" smtClean="0"/>
              <a:t>Analista académico: </a:t>
            </a:r>
          </a:p>
          <a:p>
            <a:pPr marL="285750" indent="-285750">
              <a:buFont typeface="Arial" panose="020B0604020202020204" pitchFamily="34" charset="0"/>
              <a:buChar char="•"/>
            </a:pPr>
            <a:r>
              <a:rPr lang="es-ES" sz="1400" dirty="0"/>
              <a:t>Desarrollar o actualizar los planes </a:t>
            </a:r>
            <a:r>
              <a:rPr lang="es-ES" sz="1400" dirty="0" smtClean="0"/>
              <a:t>académicos.</a:t>
            </a:r>
          </a:p>
          <a:p>
            <a:pPr marL="285750" indent="-285750">
              <a:buFont typeface="Arial" panose="020B0604020202020204" pitchFamily="34" charset="0"/>
              <a:buChar char="•"/>
            </a:pPr>
            <a:r>
              <a:rPr lang="es-ES" sz="1400" dirty="0"/>
              <a:t>Programar </a:t>
            </a:r>
            <a:r>
              <a:rPr lang="es-ES" sz="1400" dirty="0" smtClean="0"/>
              <a:t> capacitaciones</a:t>
            </a:r>
          </a:p>
          <a:p>
            <a:pPr marL="285750" indent="-285750">
              <a:buFont typeface="Arial" panose="020B0604020202020204" pitchFamily="34" charset="0"/>
              <a:buChar char="•"/>
            </a:pPr>
            <a:r>
              <a:rPr lang="es-ES" sz="1400" dirty="0"/>
              <a:t>Desarrollar o actualizar los contenidos de </a:t>
            </a:r>
            <a:r>
              <a:rPr lang="es-ES" sz="1400" dirty="0" smtClean="0"/>
              <a:t>capacitación</a:t>
            </a:r>
          </a:p>
          <a:p>
            <a:pPr marL="285750" indent="-285750">
              <a:buFont typeface="Arial" panose="020B0604020202020204" pitchFamily="34" charset="0"/>
              <a:buChar char="•"/>
            </a:pPr>
            <a:r>
              <a:rPr lang="es-ES" sz="1400" dirty="0"/>
              <a:t>Monitorear y controlar indicadores operativos </a:t>
            </a:r>
            <a:endParaRPr lang="es-ES" sz="1400" dirty="0" smtClean="0"/>
          </a:p>
          <a:p>
            <a:pPr marL="285750" indent="-285750">
              <a:buFont typeface="Arial" panose="020B0604020202020204" pitchFamily="34" charset="0"/>
              <a:buChar char="•"/>
            </a:pPr>
            <a:r>
              <a:rPr lang="es-ES" sz="1400" dirty="0"/>
              <a:t>Administrar la herramienta informática para registro de </a:t>
            </a:r>
            <a:r>
              <a:rPr lang="es-ES" sz="1400" dirty="0" smtClean="0"/>
              <a:t>capacitaciones</a:t>
            </a:r>
          </a:p>
          <a:p>
            <a:pPr marL="285750" lvl="0" indent="-285750">
              <a:buFont typeface="Arial" panose="020B0604020202020204" pitchFamily="34" charset="0"/>
              <a:buChar char="•"/>
            </a:pPr>
            <a:r>
              <a:rPr lang="es-ES" sz="1400" dirty="0"/>
              <a:t>Ejecutar la selección de los </a:t>
            </a:r>
            <a:r>
              <a:rPr lang="es-ES" sz="1400" dirty="0" smtClean="0"/>
              <a:t>participantes</a:t>
            </a:r>
            <a:endParaRPr lang="es-EC" sz="1400" dirty="0"/>
          </a:p>
          <a:p>
            <a:pPr marL="285750" lvl="0" indent="-285750">
              <a:buFont typeface="Arial" panose="020B0604020202020204" pitchFamily="34" charset="0"/>
              <a:buChar char="•"/>
            </a:pPr>
            <a:r>
              <a:rPr lang="es-ES" sz="1400" dirty="0" smtClean="0"/>
              <a:t>Ejecutar </a:t>
            </a:r>
            <a:r>
              <a:rPr lang="es-ES" sz="1400" dirty="0"/>
              <a:t>procesos de </a:t>
            </a:r>
            <a:r>
              <a:rPr lang="es-ES" sz="1400" dirty="0" smtClean="0"/>
              <a:t>contratación. </a:t>
            </a:r>
            <a:endParaRPr lang="es-EC" sz="1400" dirty="0"/>
          </a:p>
        </p:txBody>
      </p:sp>
      <p:sp>
        <p:nvSpPr>
          <p:cNvPr id="9" name="Flecha izquierda 8"/>
          <p:cNvSpPr/>
          <p:nvPr/>
        </p:nvSpPr>
        <p:spPr>
          <a:xfrm>
            <a:off x="4860032" y="4653136"/>
            <a:ext cx="1884462" cy="36004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48867582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3">
            <a:extLst>
              <a:ext uri="{28A0092B-C50C-407E-A947-70E740481C1C}">
                <a14:useLocalDpi xmlns:a14="http://schemas.microsoft.com/office/drawing/2010/main" val="0"/>
              </a:ext>
            </a:extLst>
          </a:blip>
          <a:srcRect b="2521"/>
          <a:stretch/>
        </p:blipFill>
        <p:spPr bwMode="auto">
          <a:xfrm>
            <a:off x="0" y="-10116"/>
            <a:ext cx="9144000" cy="686811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67543" y="1412776"/>
            <a:ext cx="6480721" cy="4536504"/>
          </a:xfrm>
          <a:prstGeom prst="roundRect">
            <a:avLst/>
          </a:prstGeom>
          <a:solidFill>
            <a:schemeClr val="accent2">
              <a:lumMod val="50000"/>
            </a:schemeClr>
          </a:solidFill>
          <a:effectLst>
            <a:glow rad="635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marL="285750" indent="-285750" algn="just">
              <a:buFont typeface="Arial" panose="020B0604020202020204" pitchFamily="34" charset="0"/>
              <a:buChar char="•"/>
            </a:pPr>
            <a:r>
              <a:rPr lang="es-EC" sz="1600" dirty="0" smtClean="0">
                <a:solidFill>
                  <a:schemeClr val="bg1"/>
                </a:solidFill>
                <a:latin typeface="Arial" panose="020B0604020202020204" pitchFamily="34" charset="0"/>
                <a:cs typeface="Arial" panose="020B0604020202020204" pitchFamily="34" charset="0"/>
              </a:rPr>
              <a:t>La globalización </a:t>
            </a:r>
            <a:r>
              <a:rPr lang="es-EC" sz="1600" dirty="0">
                <a:solidFill>
                  <a:schemeClr val="bg1"/>
                </a:solidFill>
                <a:latin typeface="Arial" panose="020B0604020202020204" pitchFamily="34" charset="0"/>
                <a:cs typeface="Arial" panose="020B0604020202020204" pitchFamily="34" charset="0"/>
              </a:rPr>
              <a:t>y a los  rápidos avances tecnológicos </a:t>
            </a:r>
            <a:r>
              <a:rPr lang="es-EC" sz="1600" dirty="0" smtClean="0">
                <a:solidFill>
                  <a:schemeClr val="bg1"/>
                </a:solidFill>
                <a:latin typeface="Arial" panose="020B0604020202020204" pitchFamily="34" charset="0"/>
                <a:cs typeface="Arial" panose="020B0604020202020204" pitchFamily="34" charset="0"/>
              </a:rPr>
              <a:t>precisan </a:t>
            </a:r>
            <a:r>
              <a:rPr lang="es-EC" sz="1600" dirty="0">
                <a:solidFill>
                  <a:schemeClr val="bg1"/>
                </a:solidFill>
                <a:latin typeface="Arial" panose="020B0604020202020204" pitchFamily="34" charset="0"/>
                <a:cs typeface="Arial" panose="020B0604020202020204" pitchFamily="34" charset="0"/>
              </a:rPr>
              <a:t>que países como el Ecuador, busquen que sus sectores productivos sean cada vez más </a:t>
            </a:r>
            <a:r>
              <a:rPr lang="es-EC" sz="1600" dirty="0" smtClean="0">
                <a:solidFill>
                  <a:schemeClr val="bg1"/>
                </a:solidFill>
                <a:latin typeface="Arial" panose="020B0604020202020204" pitchFamily="34" charset="0"/>
                <a:cs typeface="Arial" panose="020B0604020202020204" pitchFamily="34" charset="0"/>
              </a:rPr>
              <a:t>competitivos.</a:t>
            </a:r>
          </a:p>
          <a:p>
            <a:pPr marL="285750" indent="-285750" algn="just">
              <a:buFont typeface="Arial" panose="020B0604020202020204" pitchFamily="34" charset="0"/>
              <a:buChar char="•"/>
            </a:pPr>
            <a:endParaRPr lang="es-EC" sz="1600" dirty="0" smtClean="0">
              <a:solidFill>
                <a:schemeClr val="bg1"/>
              </a:solidFill>
              <a:latin typeface="Arial" panose="020B0604020202020204" pitchFamily="34" charset="0"/>
              <a:cs typeface="Arial" panose="020B0604020202020204" pitchFamily="34" charset="0"/>
            </a:endParaRPr>
          </a:p>
          <a:p>
            <a:pPr lvl="1" algn="just"/>
            <a:r>
              <a:rPr lang="es-EC" sz="1600" dirty="0">
                <a:solidFill>
                  <a:srgbClr val="FFFF00"/>
                </a:solidFill>
              </a:rPr>
              <a:t>(</a:t>
            </a:r>
            <a:r>
              <a:rPr lang="es-EC" sz="1600" dirty="0" err="1">
                <a:solidFill>
                  <a:srgbClr val="FFFF00"/>
                </a:solidFill>
              </a:rPr>
              <a:t>Porter</a:t>
            </a:r>
            <a:r>
              <a:rPr lang="es-EC" sz="1600" dirty="0">
                <a:solidFill>
                  <a:srgbClr val="FFFF00"/>
                </a:solidFill>
              </a:rPr>
              <a:t>, 1985), La competitividad “</a:t>
            </a:r>
            <a:r>
              <a:rPr lang="es-EC" sz="1600" i="1" dirty="0">
                <a:solidFill>
                  <a:srgbClr val="FFFF00"/>
                </a:solidFill>
              </a:rPr>
              <a:t>es la capacidad  comparativa de una empresa para crear un valor para sus clientes que excede el costo de crear dicho valor</a:t>
            </a:r>
            <a:r>
              <a:rPr lang="es-EC" sz="1600" dirty="0" smtClean="0">
                <a:solidFill>
                  <a:srgbClr val="FFFF00"/>
                </a:solidFill>
              </a:rPr>
              <a:t>”.</a:t>
            </a:r>
            <a:endParaRPr lang="es-EC" sz="1600" dirty="0">
              <a:solidFill>
                <a:srgbClr val="FFFF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smtClean="0">
                <a:solidFill>
                  <a:schemeClr val="bg1"/>
                </a:solidFill>
                <a:latin typeface="Arial" panose="020B0604020202020204" pitchFamily="34" charset="0"/>
                <a:cs typeface="Arial" panose="020B0604020202020204" pitchFamily="34" charset="0"/>
              </a:rPr>
              <a:t>La Corporación Nacional de Telecomunicaciones CNT EP.</a:t>
            </a:r>
          </a:p>
          <a:p>
            <a:pPr marL="285750" indent="-285750" algn="just">
              <a:buFont typeface="Arial" panose="020B0604020202020204" pitchFamily="34" charset="0"/>
              <a:buChar char="•"/>
            </a:pPr>
            <a:endParaRPr lang="es-ES" sz="1600" dirty="0" smtClean="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ES" sz="1600" dirty="0" smtClean="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ES" sz="1600" dirty="0" smtClean="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ES" sz="1600" dirty="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ES" sz="1600" dirty="0" smtClean="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C" sz="1600" dirty="0" smtClean="0">
                <a:solidFill>
                  <a:schemeClr val="bg1"/>
                </a:solidFill>
                <a:latin typeface="Arial" panose="020B0604020202020204" pitchFamily="34" charset="0"/>
                <a:cs typeface="Arial" panose="020B0604020202020204" pitchFamily="34" charset="0"/>
              </a:rPr>
              <a:t>La CNT EP ejecuta acciones </a:t>
            </a:r>
            <a:r>
              <a:rPr lang="es-EC" sz="1600" dirty="0">
                <a:solidFill>
                  <a:schemeClr val="bg1"/>
                </a:solidFill>
                <a:latin typeface="Arial" panose="020B0604020202020204" pitchFamily="34" charset="0"/>
                <a:cs typeface="Arial" panose="020B0604020202020204" pitchFamily="34" charset="0"/>
              </a:rPr>
              <a:t>para mejorar su  productividad y por ende su </a:t>
            </a:r>
            <a:r>
              <a:rPr lang="es-EC" sz="1600" dirty="0" smtClean="0">
                <a:solidFill>
                  <a:schemeClr val="bg1"/>
                </a:solidFill>
                <a:latin typeface="Arial" panose="020B0604020202020204" pitchFamily="34" charset="0"/>
                <a:cs typeface="Arial" panose="020B0604020202020204" pitchFamily="34" charset="0"/>
              </a:rPr>
              <a:t>competitividad (potenciar </a:t>
            </a:r>
            <a:r>
              <a:rPr lang="es-EC" sz="1600" dirty="0">
                <a:solidFill>
                  <a:schemeClr val="bg1"/>
                </a:solidFill>
                <a:latin typeface="Arial" panose="020B0604020202020204" pitchFamily="34" charset="0"/>
                <a:cs typeface="Arial" panose="020B0604020202020204" pitchFamily="34" charset="0"/>
              </a:rPr>
              <a:t>los conocimientos habilidades y capacidades de  los </a:t>
            </a:r>
            <a:r>
              <a:rPr lang="es-EC" sz="1600" dirty="0" smtClean="0">
                <a:solidFill>
                  <a:schemeClr val="bg1"/>
                </a:solidFill>
                <a:latin typeface="Arial" panose="020B0604020202020204" pitchFamily="34" charset="0"/>
                <a:cs typeface="Arial" panose="020B0604020202020204" pitchFamily="34" charset="0"/>
              </a:rPr>
              <a:t>empleados)</a:t>
            </a:r>
            <a:endParaRPr lang="es-ES" sz="1600" dirty="0" smtClean="0">
              <a:solidFill>
                <a:schemeClr val="bg1"/>
              </a:solidFill>
              <a:latin typeface="Arial" panose="020B0604020202020204" pitchFamily="34" charset="0"/>
              <a:cs typeface="Arial" panose="020B0604020202020204" pitchFamily="34" charset="0"/>
            </a:endParaRPr>
          </a:p>
          <a:p>
            <a:pPr algn="just"/>
            <a:endParaRPr lang="es-EC" sz="1600" dirty="0">
              <a:solidFill>
                <a:schemeClr val="bg1"/>
              </a:solidFill>
              <a:latin typeface="Arial" panose="020B0604020202020204" pitchFamily="34" charset="0"/>
              <a:cs typeface="Arial" panose="020B0604020202020204" pitchFamily="34" charset="0"/>
            </a:endParaRPr>
          </a:p>
        </p:txBody>
      </p:sp>
      <p:sp>
        <p:nvSpPr>
          <p:cNvPr id="9" name="8 Rectángulo"/>
          <p:cNvSpPr/>
          <p:nvPr/>
        </p:nvSpPr>
        <p:spPr>
          <a:xfrm>
            <a:off x="1963561" y="491877"/>
            <a:ext cx="564770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INTRODUCCION</a:t>
            </a:r>
            <a:endParaRPr lang="es-E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pic>
        <p:nvPicPr>
          <p:cNvPr id="2" name="1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0043" y="2132856"/>
            <a:ext cx="2094058" cy="1646314"/>
          </a:xfrm>
          <a:prstGeom prst="ellipse">
            <a:avLst/>
          </a:prstGeom>
          <a:ln>
            <a:noFill/>
          </a:ln>
          <a:effectLst>
            <a:softEdge rad="112500"/>
          </a:effectLst>
        </p:spPr>
      </p:pic>
      <p:sp>
        <p:nvSpPr>
          <p:cNvPr id="8" name="7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0" name="9 Imagen"/>
          <p:cNvPicPr/>
          <p:nvPr/>
        </p:nvPicPr>
        <p:blipFill>
          <a:blip r:embed="rId6">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pic>
        <p:nvPicPr>
          <p:cNvPr id="11"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20195" t="13035" r="39453" b="75000"/>
          <a:stretch/>
        </p:blipFill>
        <p:spPr bwMode="auto">
          <a:xfrm>
            <a:off x="1157868" y="3681028"/>
            <a:ext cx="3450136" cy="113998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39685" t="43137" r="42814" b="28432"/>
          <a:stretch/>
        </p:blipFill>
        <p:spPr bwMode="auto">
          <a:xfrm>
            <a:off x="4787410" y="3573016"/>
            <a:ext cx="1440773" cy="131598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88943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35496" y="17268"/>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216510" y="1268760"/>
            <a:ext cx="6993171" cy="4824536"/>
          </a:xfrm>
          <a:prstGeom prst="roundRect">
            <a:avLst/>
          </a:prstGeom>
          <a:effectLst>
            <a:glow rad="139700">
              <a:schemeClr val="accent5">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sz="1600" b="1" dirty="0">
              <a:solidFill>
                <a:schemeClr val="tx1"/>
              </a:solidFill>
              <a:latin typeface="Arial" panose="020B0604020202020204" pitchFamily="34" charset="0"/>
              <a:cs typeface="Arial" panose="020B0604020202020204" pitchFamily="34" charset="0"/>
            </a:endParaRPr>
          </a:p>
          <a:p>
            <a:pPr algn="ctr"/>
            <a:endParaRPr lang="es-EC" sz="1600" b="1" dirty="0">
              <a:solidFill>
                <a:schemeClr val="tx1"/>
              </a:solidFill>
              <a:latin typeface="Arial" panose="020B0604020202020204" pitchFamily="34" charset="0"/>
              <a:cs typeface="Arial" panose="020B0604020202020204" pitchFamily="34" charset="0"/>
            </a:endParaRPr>
          </a:p>
          <a:p>
            <a:pPr algn="ctr"/>
            <a:endParaRPr lang="es-EC" sz="1600" b="1" dirty="0">
              <a:solidFill>
                <a:schemeClr val="tx1"/>
              </a:solidFill>
              <a:latin typeface="Arial" panose="020B0604020202020204" pitchFamily="34" charset="0"/>
              <a:cs typeface="Arial" panose="020B0604020202020204" pitchFamily="34" charset="0"/>
            </a:endParaRPr>
          </a:p>
          <a:p>
            <a:pPr algn="ctr"/>
            <a:endParaRPr lang="es-EC" sz="1600" b="1" dirty="0">
              <a:solidFill>
                <a:schemeClr val="tx1"/>
              </a:solidFill>
              <a:latin typeface="Arial" panose="020B0604020202020204" pitchFamily="34" charset="0"/>
              <a:cs typeface="Arial" panose="020B0604020202020204" pitchFamily="34" charset="0"/>
            </a:endParaRPr>
          </a:p>
          <a:p>
            <a:pPr algn="ctr"/>
            <a:endParaRPr lang="es-EC" sz="1600" b="1" dirty="0">
              <a:solidFill>
                <a:schemeClr val="tx1"/>
              </a:solidFill>
              <a:latin typeface="Arial" panose="020B0604020202020204" pitchFamily="34" charset="0"/>
              <a:cs typeface="Arial" panose="020B0604020202020204" pitchFamily="34" charset="0"/>
            </a:endParaRPr>
          </a:p>
          <a:p>
            <a:pPr algn="ctr"/>
            <a:endParaRPr lang="es-EC" sz="1600" b="1" dirty="0">
              <a:solidFill>
                <a:schemeClr val="tx1"/>
              </a:solidFill>
              <a:latin typeface="Arial" panose="020B0604020202020204" pitchFamily="34" charset="0"/>
              <a:cs typeface="Arial" panose="020B0604020202020204" pitchFamily="34" charset="0"/>
            </a:endParaRPr>
          </a:p>
          <a:p>
            <a:pPr algn="ctr"/>
            <a:endParaRPr lang="es-EC" sz="1600" b="1" dirty="0">
              <a:solidFill>
                <a:schemeClr val="tx1"/>
              </a:solidFill>
              <a:latin typeface="Arial" panose="020B0604020202020204" pitchFamily="34" charset="0"/>
              <a:cs typeface="Arial" panose="020B0604020202020204" pitchFamily="34" charset="0"/>
            </a:endParaRPr>
          </a:p>
          <a:p>
            <a:pPr algn="ctr"/>
            <a:endParaRPr lang="es-EC" sz="1600" b="1" dirty="0">
              <a:solidFill>
                <a:schemeClr val="tx1"/>
              </a:solidFill>
              <a:latin typeface="Arial" panose="020B0604020202020204" pitchFamily="34" charset="0"/>
              <a:cs typeface="Arial" panose="020B0604020202020204" pitchFamily="34" charset="0"/>
            </a:endParaRPr>
          </a:p>
          <a:p>
            <a:pPr algn="ctr"/>
            <a:endParaRPr lang="es-EC" sz="1600" b="1" dirty="0">
              <a:solidFill>
                <a:schemeClr val="tx1"/>
              </a:solidFill>
              <a:latin typeface="Arial" panose="020B0604020202020204" pitchFamily="34" charset="0"/>
              <a:cs typeface="Arial" panose="020B0604020202020204" pitchFamily="34" charset="0"/>
            </a:endParaRPr>
          </a:p>
          <a:p>
            <a:pPr algn="ctr"/>
            <a:endParaRPr lang="es-EC" sz="1600" b="1" dirty="0">
              <a:solidFill>
                <a:schemeClr val="tx1"/>
              </a:solidFill>
              <a:latin typeface="Arial" panose="020B0604020202020204" pitchFamily="34" charset="0"/>
              <a:cs typeface="Arial" panose="020B0604020202020204" pitchFamily="34" charset="0"/>
            </a:endParaRPr>
          </a:p>
          <a:p>
            <a:pPr algn="ctr"/>
            <a:endParaRPr lang="es-EC" sz="1600" b="1" dirty="0">
              <a:solidFill>
                <a:schemeClr val="tx1"/>
              </a:solidFill>
              <a:latin typeface="Arial" panose="020B0604020202020204" pitchFamily="34" charset="0"/>
              <a:cs typeface="Arial" panose="020B0604020202020204" pitchFamily="34" charset="0"/>
            </a:endParaRPr>
          </a:p>
          <a:p>
            <a:pPr algn="ctr"/>
            <a:endParaRPr lang="es-EC" sz="1600" b="1" dirty="0">
              <a:solidFill>
                <a:schemeClr val="tx1"/>
              </a:solidFill>
              <a:latin typeface="Arial" panose="020B0604020202020204" pitchFamily="34" charset="0"/>
              <a:cs typeface="Arial" panose="020B0604020202020204" pitchFamily="34" charset="0"/>
            </a:endParaRPr>
          </a:p>
          <a:p>
            <a:pPr algn="ctr"/>
            <a:endParaRPr lang="es-EC" sz="1600" b="1" dirty="0">
              <a:solidFill>
                <a:schemeClr val="tx1"/>
              </a:solidFill>
              <a:latin typeface="Arial" panose="020B0604020202020204" pitchFamily="34" charset="0"/>
              <a:cs typeface="Arial" panose="020B0604020202020204" pitchFamily="34" charset="0"/>
            </a:endParaRPr>
          </a:p>
          <a:p>
            <a:pPr algn="ctr"/>
            <a:endParaRPr lang="es-EC" sz="1600" b="1" dirty="0">
              <a:solidFill>
                <a:schemeClr val="tx1"/>
              </a:solidFill>
              <a:latin typeface="Arial" panose="020B0604020202020204" pitchFamily="34" charset="0"/>
              <a:cs typeface="Arial" panose="020B0604020202020204" pitchFamily="34" charset="0"/>
            </a:endParaRPr>
          </a:p>
          <a:p>
            <a:pPr algn="ctr"/>
            <a:endParaRPr lang="es-EC" sz="1600" b="1" dirty="0">
              <a:solidFill>
                <a:schemeClr val="tx1"/>
              </a:solidFill>
              <a:latin typeface="Arial" panose="020B0604020202020204" pitchFamily="34" charset="0"/>
              <a:cs typeface="Arial" panose="020B0604020202020204" pitchFamily="34" charset="0"/>
            </a:endParaRPr>
          </a:p>
          <a:p>
            <a:pPr algn="ctr"/>
            <a:endParaRPr lang="es-EC" sz="1600" b="1" dirty="0">
              <a:solidFill>
                <a:schemeClr val="tx1"/>
              </a:solidFill>
              <a:latin typeface="Arial" panose="020B0604020202020204" pitchFamily="34" charset="0"/>
              <a:cs typeface="Arial" panose="020B0604020202020204" pitchFamily="34" charset="0"/>
            </a:endParaRPr>
          </a:p>
          <a:p>
            <a:pPr algn="ctr"/>
            <a:endParaRPr lang="es-EC" sz="1600" b="1" dirty="0">
              <a:solidFill>
                <a:schemeClr val="tx1"/>
              </a:solidFill>
              <a:latin typeface="Arial" panose="020B0604020202020204" pitchFamily="34" charset="0"/>
              <a:cs typeface="Arial" panose="020B0604020202020204" pitchFamily="34" charset="0"/>
            </a:endParaRPr>
          </a:p>
          <a:p>
            <a:pPr algn="ctr"/>
            <a:endParaRPr lang="es-EC" sz="1600" b="1" dirty="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smtClean="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just"/>
            <a:endParaRPr lang="es-EC" sz="1600" dirty="0" smtClean="0">
              <a:solidFill>
                <a:schemeClr val="tx1"/>
              </a:solidFill>
              <a:latin typeface="Arial" panose="020B0604020202020204" pitchFamily="34" charset="0"/>
              <a:cs typeface="Arial" panose="020B0604020202020204" pitchFamily="34" charset="0"/>
            </a:endParaRPr>
          </a:p>
          <a:p>
            <a:pPr algn="just"/>
            <a:r>
              <a:rPr lang="es-EC" sz="1600" b="1" dirty="0" smtClean="0">
                <a:solidFill>
                  <a:schemeClr val="tx1"/>
                </a:solidFill>
                <a:latin typeface="Arial" panose="020B0604020202020204" pitchFamily="34" charset="0"/>
                <a:cs typeface="Arial" panose="020B0604020202020204" pitchFamily="34" charset="0"/>
              </a:rPr>
              <a:t>Visión</a:t>
            </a:r>
            <a:r>
              <a:rPr lang="es-EC" sz="1600" dirty="0">
                <a:solidFill>
                  <a:schemeClr val="tx1"/>
                </a:solidFill>
                <a:latin typeface="Arial" panose="020B0604020202020204" pitchFamily="34" charset="0"/>
                <a:cs typeface="Arial" panose="020B0604020202020204" pitchFamily="34" charset="0"/>
              </a:rPr>
              <a:t>: </a:t>
            </a:r>
            <a:r>
              <a:rPr lang="es-ES" sz="1600" dirty="0">
                <a:solidFill>
                  <a:schemeClr val="tx1"/>
                </a:solidFill>
              </a:rPr>
              <a:t>En los próximos 3 años ser una de las escuelas corporativas de la CNT EP,  que  superen las expectativas de sus usuarios,  a través de sus servicios de capacitación  continuos, integrales  y  apegados a las necesidades reales de la empresa en el manejo efectivo de proyectos</a:t>
            </a:r>
            <a:r>
              <a:rPr lang="es-ES" sz="1600" dirty="0" smtClean="0">
                <a:solidFill>
                  <a:schemeClr val="tx1"/>
                </a:solidFill>
              </a:rPr>
              <a:t>.</a:t>
            </a:r>
            <a:endParaRPr lang="es-ES" sz="1600" dirty="0">
              <a:solidFill>
                <a:schemeClr val="tx1"/>
              </a:solidFill>
              <a:latin typeface="Arial" panose="020B0604020202020204" pitchFamily="34" charset="0"/>
              <a:cs typeface="Arial" panose="020B0604020202020204" pitchFamily="34" charset="0"/>
            </a:endParaRPr>
          </a:p>
          <a:p>
            <a:pPr algn="just"/>
            <a:endParaRPr lang="es-EC" sz="1600" dirty="0">
              <a:solidFill>
                <a:schemeClr val="tx1"/>
              </a:solidFill>
              <a:latin typeface="Arial" panose="020B0604020202020204" pitchFamily="34" charset="0"/>
              <a:cs typeface="Arial" panose="020B0604020202020204" pitchFamily="34" charset="0"/>
            </a:endParaRPr>
          </a:p>
          <a:p>
            <a:pPr algn="just"/>
            <a:r>
              <a:rPr lang="es-EC" sz="1600" b="1" dirty="0" smtClean="0">
                <a:solidFill>
                  <a:schemeClr val="tx1"/>
                </a:solidFill>
                <a:latin typeface="Arial" panose="020B0604020202020204" pitchFamily="34" charset="0"/>
                <a:cs typeface="Arial" panose="020B0604020202020204" pitchFamily="34" charset="0"/>
              </a:rPr>
              <a:t>Misión:</a:t>
            </a:r>
            <a:r>
              <a:rPr lang="es-ES" sz="1600" dirty="0">
                <a:solidFill>
                  <a:schemeClr val="tx1"/>
                </a:solidFill>
              </a:rPr>
              <a:t>Contribuir al desarrollo  del talento humano de la CNT EP,  formando empleados con las competencias necesarias para gestionar exitosamente los proyectos y programas  que apalancan el plan estratégico empresarial, esto se logrará gracias al apoyo y compromiso de todos los involucrados usuarios, personal operativo y administrativo de la escuela corporativa de proyectos, lo que finalmente  permitirá a la CNT EP ser más productiva y obtener una ventaja </a:t>
            </a:r>
            <a:r>
              <a:rPr lang="es-ES" sz="1600" dirty="0" smtClean="0">
                <a:solidFill>
                  <a:schemeClr val="tx1"/>
                </a:solidFill>
              </a:rPr>
              <a:t>competitiva</a:t>
            </a:r>
            <a:r>
              <a:rPr lang="es-ES" sz="1600" b="1" dirty="0">
                <a:solidFill>
                  <a:schemeClr val="bg1"/>
                </a:solidFill>
                <a:latin typeface="Arial" panose="020B0604020202020204" pitchFamily="34" charset="0"/>
                <a:cs typeface="Arial" panose="020B0604020202020204" pitchFamily="34" charset="0"/>
              </a:rPr>
              <a:t>.</a:t>
            </a:r>
            <a:endParaRPr lang="es-EC" sz="1600" b="1" dirty="0">
              <a:solidFill>
                <a:schemeClr val="bg1"/>
              </a:solidFill>
              <a:latin typeface="Arial" panose="020B0604020202020204" pitchFamily="34" charset="0"/>
              <a:cs typeface="Arial" panose="020B0604020202020204" pitchFamily="34" charset="0"/>
            </a:endParaRPr>
          </a:p>
          <a:p>
            <a:pPr algn="ctr"/>
            <a:endParaRPr lang="es-ES" sz="1600" b="1" dirty="0">
              <a:solidFill>
                <a:schemeClr val="tx1"/>
              </a:solidFill>
              <a:latin typeface="Arial" panose="020B0604020202020204" pitchFamily="34" charset="0"/>
              <a:cs typeface="Arial" panose="020B0604020202020204" pitchFamily="34" charset="0"/>
            </a:endParaRPr>
          </a:p>
          <a:p>
            <a:pPr algn="ctr"/>
            <a:endParaRPr lang="es-ES" sz="1600" b="1" dirty="0">
              <a:solidFill>
                <a:schemeClr val="tx1"/>
              </a:solidFill>
              <a:latin typeface="Arial" panose="020B0604020202020204" pitchFamily="34" charset="0"/>
              <a:cs typeface="Arial" panose="020B0604020202020204" pitchFamily="34" charset="0"/>
            </a:endParaRPr>
          </a:p>
          <a:p>
            <a:pPr algn="ctr"/>
            <a:endParaRPr lang="es-ES" sz="1600" b="1" dirty="0">
              <a:solidFill>
                <a:schemeClr val="tx1"/>
              </a:solidFill>
              <a:latin typeface="Arial" panose="020B0604020202020204" pitchFamily="34" charset="0"/>
              <a:cs typeface="Arial" panose="020B0604020202020204" pitchFamily="34" charset="0"/>
            </a:endParaRPr>
          </a:p>
          <a:p>
            <a:pPr algn="ctr"/>
            <a:endParaRPr lang="es-ES" sz="1600" b="1" dirty="0">
              <a:solidFill>
                <a:schemeClr val="tx1"/>
              </a:solidFill>
              <a:latin typeface="Arial" panose="020B0604020202020204" pitchFamily="34" charset="0"/>
              <a:cs typeface="Arial" panose="020B0604020202020204" pitchFamily="34" charset="0"/>
            </a:endParaRPr>
          </a:p>
          <a:p>
            <a:pPr algn="ctr"/>
            <a:endParaRPr lang="es-ES" sz="1600" b="1" dirty="0">
              <a:solidFill>
                <a:schemeClr val="tx1"/>
              </a:solidFill>
              <a:latin typeface="Arial" panose="020B0604020202020204" pitchFamily="34" charset="0"/>
              <a:cs typeface="Arial" panose="020B0604020202020204" pitchFamily="34" charset="0"/>
            </a:endParaRPr>
          </a:p>
          <a:p>
            <a:pPr algn="ctr"/>
            <a:endParaRPr lang="es-ES" sz="1600" b="1" dirty="0">
              <a:solidFill>
                <a:schemeClr val="tx1"/>
              </a:solidFill>
              <a:latin typeface="Arial" panose="020B0604020202020204" pitchFamily="34" charset="0"/>
              <a:cs typeface="Arial" panose="020B0604020202020204" pitchFamily="34" charset="0"/>
            </a:endParaRPr>
          </a:p>
          <a:p>
            <a:pPr algn="ctr"/>
            <a:endParaRPr lang="es-ES" sz="1600" b="1" dirty="0">
              <a:solidFill>
                <a:schemeClr val="tx1"/>
              </a:solidFill>
              <a:latin typeface="Arial" panose="020B0604020202020204" pitchFamily="34" charset="0"/>
              <a:cs typeface="Arial" panose="020B0604020202020204" pitchFamily="34" charset="0"/>
            </a:endParaRPr>
          </a:p>
          <a:p>
            <a:pPr algn="ctr"/>
            <a:endParaRPr lang="es-ES" sz="1600" b="1" dirty="0">
              <a:solidFill>
                <a:schemeClr val="tx1"/>
              </a:solidFill>
              <a:latin typeface="Arial" panose="020B0604020202020204" pitchFamily="34" charset="0"/>
              <a:cs typeface="Arial" panose="020B0604020202020204" pitchFamily="34" charset="0"/>
            </a:endParaRPr>
          </a:p>
          <a:p>
            <a:pPr algn="ctr"/>
            <a:endParaRPr lang="es-ES" sz="1600" b="1" dirty="0">
              <a:solidFill>
                <a:schemeClr val="tx1"/>
              </a:solidFill>
              <a:latin typeface="Arial" panose="020B0604020202020204" pitchFamily="34" charset="0"/>
              <a:cs typeface="Arial" panose="020B0604020202020204" pitchFamily="34" charset="0"/>
            </a:endParaRPr>
          </a:p>
          <a:p>
            <a:pPr algn="ctr"/>
            <a:endParaRPr lang="es-ES" sz="1600" b="1" dirty="0">
              <a:solidFill>
                <a:schemeClr val="tx1"/>
              </a:solidFill>
              <a:latin typeface="Arial" panose="020B0604020202020204" pitchFamily="34" charset="0"/>
              <a:cs typeface="Arial" panose="020B0604020202020204" pitchFamily="34" charset="0"/>
            </a:endParaRPr>
          </a:p>
          <a:p>
            <a:pPr algn="ctr"/>
            <a:endParaRPr lang="es-ES" sz="1600" b="1" dirty="0">
              <a:solidFill>
                <a:schemeClr val="tx1"/>
              </a:solidFill>
              <a:latin typeface="Arial" panose="020B0604020202020204" pitchFamily="34" charset="0"/>
              <a:cs typeface="Arial" panose="020B0604020202020204" pitchFamily="34" charset="0"/>
            </a:endParaRPr>
          </a:p>
          <a:p>
            <a:pPr algn="ctr"/>
            <a:endParaRPr lang="es-ES" sz="1600" b="1" dirty="0">
              <a:solidFill>
                <a:schemeClr val="tx1"/>
              </a:solidFill>
              <a:latin typeface="Arial" panose="020B0604020202020204" pitchFamily="34" charset="0"/>
              <a:cs typeface="Arial" panose="020B0604020202020204" pitchFamily="34" charset="0"/>
            </a:endParaRPr>
          </a:p>
          <a:p>
            <a:pPr algn="ctr"/>
            <a:endParaRPr lang="es-ES" sz="1600" b="1" dirty="0">
              <a:solidFill>
                <a:schemeClr val="tx1"/>
              </a:solidFill>
              <a:latin typeface="Arial" panose="020B0604020202020204" pitchFamily="34" charset="0"/>
              <a:cs typeface="Arial" panose="020B0604020202020204" pitchFamily="34" charset="0"/>
            </a:endParaRPr>
          </a:p>
          <a:p>
            <a:pPr algn="ctr"/>
            <a:endParaRPr lang="es-ES" sz="1600" b="1" dirty="0">
              <a:solidFill>
                <a:schemeClr val="tx1"/>
              </a:solidFill>
              <a:latin typeface="Arial" panose="020B0604020202020204" pitchFamily="34" charset="0"/>
              <a:cs typeface="Arial" panose="020B0604020202020204" pitchFamily="34" charset="0"/>
            </a:endParaRPr>
          </a:p>
          <a:p>
            <a:pPr algn="ctr"/>
            <a:endParaRPr lang="es-ES" sz="1600" b="1" dirty="0">
              <a:solidFill>
                <a:schemeClr val="tx1"/>
              </a:solidFill>
              <a:latin typeface="Arial" panose="020B0604020202020204" pitchFamily="34" charset="0"/>
              <a:cs typeface="Arial" panose="020B0604020202020204" pitchFamily="34" charset="0"/>
            </a:endParaRPr>
          </a:p>
          <a:p>
            <a:pPr algn="ctr"/>
            <a:endParaRPr lang="es-ES" sz="1600" b="1" dirty="0">
              <a:solidFill>
                <a:schemeClr val="tx1"/>
              </a:solidFill>
              <a:latin typeface="Arial" panose="020B0604020202020204" pitchFamily="34" charset="0"/>
              <a:cs typeface="Arial" panose="020B0604020202020204" pitchFamily="34" charset="0"/>
            </a:endParaRPr>
          </a:p>
          <a:p>
            <a:pPr algn="ctr"/>
            <a:endParaRPr lang="es-ES" sz="1600" b="1" dirty="0">
              <a:solidFill>
                <a:schemeClr val="tx1"/>
              </a:solidFill>
              <a:latin typeface="Arial" panose="020B0604020202020204" pitchFamily="34" charset="0"/>
              <a:cs typeface="Arial" panose="020B0604020202020204" pitchFamily="34" charset="0"/>
            </a:endParaRPr>
          </a:p>
          <a:p>
            <a:pPr algn="ctr"/>
            <a:endParaRPr lang="es-ES" sz="1600" b="1" dirty="0">
              <a:solidFill>
                <a:schemeClr val="tx1"/>
              </a:solidFill>
              <a:latin typeface="Arial" panose="020B0604020202020204" pitchFamily="34" charset="0"/>
              <a:cs typeface="Arial" panose="020B0604020202020204" pitchFamily="34" charset="0"/>
            </a:endParaRPr>
          </a:p>
          <a:p>
            <a:pPr algn="ctr"/>
            <a:endParaRPr lang="es-ES" sz="1600" b="1" dirty="0">
              <a:solidFill>
                <a:schemeClr val="tx1"/>
              </a:solidFill>
              <a:latin typeface="Arial" panose="020B0604020202020204" pitchFamily="34" charset="0"/>
              <a:cs typeface="Arial" panose="020B0604020202020204" pitchFamily="34" charset="0"/>
            </a:endParaRPr>
          </a:p>
          <a:p>
            <a:pPr algn="ctr"/>
            <a:endParaRPr lang="es-ES" sz="1600" b="1" dirty="0">
              <a:solidFill>
                <a:schemeClr val="tx1"/>
              </a:solidFill>
              <a:latin typeface="Arial" panose="020B0604020202020204" pitchFamily="34" charset="0"/>
              <a:cs typeface="Arial" panose="020B0604020202020204" pitchFamily="34" charset="0"/>
            </a:endParaRPr>
          </a:p>
          <a:p>
            <a:pPr algn="ctr"/>
            <a:endParaRPr lang="es-ES" sz="1600" b="1" dirty="0">
              <a:solidFill>
                <a:schemeClr val="tx1"/>
              </a:solidFill>
              <a:latin typeface="Arial" panose="020B0604020202020204" pitchFamily="34" charset="0"/>
              <a:cs typeface="Arial" panose="020B0604020202020204" pitchFamily="34" charset="0"/>
            </a:endParaRPr>
          </a:p>
          <a:p>
            <a:pPr algn="ctr"/>
            <a:endParaRPr lang="es-ES" sz="1600" b="1" dirty="0">
              <a:solidFill>
                <a:schemeClr val="tx1"/>
              </a:solidFill>
              <a:latin typeface="Arial" panose="020B0604020202020204" pitchFamily="34" charset="0"/>
              <a:cs typeface="Arial" panose="020B0604020202020204" pitchFamily="34" charset="0"/>
            </a:endParaRPr>
          </a:p>
        </p:txBody>
      </p:sp>
      <p:cxnSp>
        <p:nvCxnSpPr>
          <p:cNvPr id="11" name="19532 Conector recto"/>
          <p:cNvCxnSpPr/>
          <p:nvPr/>
        </p:nvCxnSpPr>
        <p:spPr>
          <a:xfrm>
            <a:off x="5746750" y="-3551238"/>
            <a:ext cx="1995488" cy="7683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1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9681" y="2280251"/>
            <a:ext cx="1969815" cy="1724813"/>
          </a:xfrm>
          <a:prstGeom prst="ellipse">
            <a:avLst/>
          </a:prstGeom>
          <a:ln>
            <a:noFill/>
          </a:ln>
          <a:effectLst>
            <a:softEdge rad="112500"/>
          </a:effectLst>
        </p:spPr>
      </p:pic>
      <p:sp>
        <p:nvSpPr>
          <p:cNvPr id="14" name="13 Rectángulo"/>
          <p:cNvSpPr/>
          <p:nvPr/>
        </p:nvSpPr>
        <p:spPr>
          <a:xfrm>
            <a:off x="-324544" y="491877"/>
            <a:ext cx="9937104" cy="83099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rPr>
              <a:t>ANALISIS organizacional</a:t>
            </a:r>
            <a:endParaRPr lang="es-ES"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endParaRPr>
          </a:p>
        </p:txBody>
      </p:sp>
      <p:sp>
        <p:nvSpPr>
          <p:cNvPr id="10" name="9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3" name="12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666265"/>
          </a:xfrm>
          <a:prstGeom prst="rect">
            <a:avLst/>
          </a:prstGeom>
          <a:noFill/>
          <a:ln>
            <a:noFill/>
          </a:ln>
        </p:spPr>
      </p:pic>
    </p:spTree>
    <p:extLst>
      <p:ext uri="{BB962C8B-B14F-4D97-AF65-F5344CB8AC3E}">
        <p14:creationId xmlns:p14="http://schemas.microsoft.com/office/powerpoint/2010/main" val="33374024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35496" y="17268"/>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237938" y="1398353"/>
            <a:ext cx="7091794" cy="4824536"/>
          </a:xfrm>
          <a:prstGeom prst="roundRect">
            <a:avLst/>
          </a:prstGeom>
          <a:effectLst>
            <a:glow rad="139700">
              <a:schemeClr val="accent5">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smtClean="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smtClean="0">
              <a:solidFill>
                <a:schemeClr val="tx1"/>
              </a:solidFill>
              <a:latin typeface="Arial" panose="020B0604020202020204" pitchFamily="34" charset="0"/>
              <a:cs typeface="Arial" panose="020B0604020202020204" pitchFamily="34" charset="0"/>
            </a:endParaRPr>
          </a:p>
          <a:p>
            <a:pPr algn="ctr"/>
            <a:endParaRPr lang="es-EC" sz="1600" b="1" dirty="0">
              <a:solidFill>
                <a:schemeClr val="tx1"/>
              </a:solidFill>
              <a:latin typeface="Arial" panose="020B0604020202020204" pitchFamily="34" charset="0"/>
              <a:cs typeface="Arial" panose="020B0604020202020204" pitchFamily="34" charset="0"/>
            </a:endParaRPr>
          </a:p>
          <a:p>
            <a:pPr algn="ctr"/>
            <a:r>
              <a:rPr lang="es-EC" sz="1600" b="1" dirty="0" smtClean="0">
                <a:solidFill>
                  <a:schemeClr val="tx1"/>
                </a:solidFill>
                <a:latin typeface="Arial" panose="020B0604020202020204" pitchFamily="34" charset="0"/>
                <a:cs typeface="Arial" panose="020B0604020202020204" pitchFamily="34" charset="0"/>
              </a:rPr>
              <a:t>Objetivos estratégicos</a:t>
            </a:r>
            <a:r>
              <a:rPr lang="es-EC" sz="1600" dirty="0" smtClean="0">
                <a:solidFill>
                  <a:schemeClr val="tx1"/>
                </a:solidFill>
                <a:latin typeface="Arial" panose="020B0604020202020204" pitchFamily="34" charset="0"/>
                <a:cs typeface="Arial" panose="020B0604020202020204" pitchFamily="34" charset="0"/>
              </a:rPr>
              <a:t>.</a:t>
            </a:r>
          </a:p>
          <a:p>
            <a:pPr algn="ctr"/>
            <a:endParaRPr lang="es-EC" sz="1600" dirty="0" smtClean="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smtClean="0">
                <a:solidFill>
                  <a:schemeClr val="tx1"/>
                </a:solidFill>
                <a:latin typeface="Arial" panose="020B0604020202020204" pitchFamily="34" charset="0"/>
                <a:cs typeface="Arial" panose="020B0604020202020204" pitchFamily="34" charset="0"/>
              </a:rPr>
              <a:t>Superar </a:t>
            </a:r>
            <a:r>
              <a:rPr lang="es-ES" sz="1600" dirty="0">
                <a:solidFill>
                  <a:schemeClr val="tx1"/>
                </a:solidFill>
                <a:latin typeface="Arial" panose="020B0604020202020204" pitchFamily="34" charset="0"/>
                <a:cs typeface="Arial" panose="020B0604020202020204" pitchFamily="34" charset="0"/>
              </a:rPr>
              <a:t>las expectativas de nuestros usuarios, brindando servicios de capacitación en gestión de proyectos, continuos, actualizados y  de calidad.</a:t>
            </a:r>
            <a:endParaRPr lang="es-EC" sz="16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solidFill>
                  <a:schemeClr val="tx1"/>
                </a:solidFill>
                <a:latin typeface="Arial" panose="020B0604020202020204" pitchFamily="34" charset="0"/>
                <a:cs typeface="Arial" panose="020B0604020202020204" pitchFamily="34" charset="0"/>
              </a:rPr>
              <a:t>Fortalecer  en los empleados de la CNT EP sus capacidades para gestionar proyectos y programas exitosos.</a:t>
            </a:r>
            <a:endParaRPr lang="es-EC" sz="16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solidFill>
                  <a:schemeClr val="tx1"/>
                </a:solidFill>
                <a:latin typeface="Arial" panose="020B0604020202020204" pitchFamily="34" charset="0"/>
                <a:cs typeface="Arial" panose="020B0604020202020204" pitchFamily="34" charset="0"/>
              </a:rPr>
              <a:t>Dar a la CNT EP una alternativa de capacitación continua y orientada a los objetivos estratégicos de la misma para formar  empleados más productivos y por ende una ventaja competitiva para la empresa.</a:t>
            </a:r>
            <a:endParaRPr lang="es-EC" sz="16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solidFill>
                  <a:schemeClr val="tx1"/>
                </a:solidFill>
                <a:latin typeface="Arial" panose="020B0604020202020204" pitchFamily="34" charset="0"/>
                <a:cs typeface="Arial" panose="020B0604020202020204" pitchFamily="34" charset="0"/>
              </a:rPr>
              <a:t>Consolidar en los próximos tres años a la escuela de proyectos, como una escuela corporativa líder en gestión de conocimientos. </a:t>
            </a:r>
            <a:endParaRPr lang="es-EC" sz="1600" dirty="0">
              <a:solidFill>
                <a:schemeClr val="tx1"/>
              </a:solidFill>
              <a:latin typeface="Arial" panose="020B0604020202020204" pitchFamily="34" charset="0"/>
              <a:cs typeface="Arial" panose="020B0604020202020204" pitchFamily="34" charset="0"/>
            </a:endParaRPr>
          </a:p>
          <a:p>
            <a:pPr algn="just"/>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p:txBody>
      </p:sp>
      <p:cxnSp>
        <p:nvCxnSpPr>
          <p:cNvPr id="11" name="19532 Conector recto"/>
          <p:cNvCxnSpPr/>
          <p:nvPr/>
        </p:nvCxnSpPr>
        <p:spPr>
          <a:xfrm>
            <a:off x="5746750" y="-3551238"/>
            <a:ext cx="1995488" cy="7683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1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9681" y="2280251"/>
            <a:ext cx="1969815" cy="1724813"/>
          </a:xfrm>
          <a:prstGeom prst="ellipse">
            <a:avLst/>
          </a:prstGeom>
          <a:ln>
            <a:noFill/>
          </a:ln>
          <a:effectLst>
            <a:softEdge rad="112500"/>
          </a:effectLst>
        </p:spPr>
      </p:pic>
      <p:sp>
        <p:nvSpPr>
          <p:cNvPr id="14" name="13 Rectángulo"/>
          <p:cNvSpPr/>
          <p:nvPr/>
        </p:nvSpPr>
        <p:spPr>
          <a:xfrm>
            <a:off x="-324544" y="491877"/>
            <a:ext cx="9937104" cy="83099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rPr>
              <a:t>ANALISIS organizacional</a:t>
            </a:r>
            <a:endParaRPr lang="es-ES"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endParaRPr>
          </a:p>
        </p:txBody>
      </p:sp>
      <p:sp>
        <p:nvSpPr>
          <p:cNvPr id="10" name="9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3" name="12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666265"/>
          </a:xfrm>
          <a:prstGeom prst="rect">
            <a:avLst/>
          </a:prstGeom>
          <a:noFill/>
          <a:ln>
            <a:noFill/>
          </a:ln>
        </p:spPr>
      </p:pic>
    </p:spTree>
    <p:extLst>
      <p:ext uri="{BB962C8B-B14F-4D97-AF65-F5344CB8AC3E}">
        <p14:creationId xmlns:p14="http://schemas.microsoft.com/office/powerpoint/2010/main" val="32647192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35496" y="17268"/>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237938" y="1398353"/>
            <a:ext cx="7091794" cy="4824536"/>
          </a:xfrm>
          <a:prstGeom prst="roundRect">
            <a:avLst/>
          </a:prstGeom>
          <a:effectLst>
            <a:glow rad="139700">
              <a:schemeClr val="accent5">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smtClean="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smtClean="0">
              <a:solidFill>
                <a:schemeClr val="tx1"/>
              </a:solidFill>
              <a:latin typeface="Arial" panose="020B0604020202020204" pitchFamily="34" charset="0"/>
              <a:cs typeface="Arial" panose="020B0604020202020204" pitchFamily="34" charset="0"/>
            </a:endParaRPr>
          </a:p>
          <a:p>
            <a:pPr algn="ctr"/>
            <a:r>
              <a:rPr lang="es-EC" sz="1600" b="1" dirty="0" smtClean="0">
                <a:solidFill>
                  <a:schemeClr val="tx1"/>
                </a:solidFill>
                <a:latin typeface="Arial" panose="020B0604020202020204" pitchFamily="34" charset="0"/>
                <a:cs typeface="Arial" panose="020B0604020202020204" pitchFamily="34" charset="0"/>
              </a:rPr>
              <a:t>Principios y valores</a:t>
            </a: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smtClean="0">
              <a:solidFill>
                <a:schemeClr val="tx1"/>
              </a:solidFill>
              <a:latin typeface="Arial" panose="020B0604020202020204" pitchFamily="34" charset="0"/>
              <a:cs typeface="Arial" panose="020B0604020202020204" pitchFamily="34" charset="0"/>
            </a:endParaRPr>
          </a:p>
          <a:p>
            <a:pPr algn="ctr"/>
            <a:r>
              <a:rPr lang="es-EC" sz="1600" dirty="0" smtClean="0">
                <a:solidFill>
                  <a:schemeClr val="tx1"/>
                </a:solidFill>
                <a:latin typeface="Arial" panose="020B0604020202020204" pitchFamily="34" charset="0"/>
                <a:cs typeface="Arial" panose="020B0604020202020204" pitchFamily="34" charset="0"/>
              </a:rPr>
              <a:t> </a:t>
            </a:r>
            <a:endParaRPr lang="es-EC" sz="1600" dirty="0" smtClean="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smtClean="0">
                <a:solidFill>
                  <a:schemeClr val="tx1"/>
                </a:solidFill>
                <a:latin typeface="+mj-lt"/>
                <a:cs typeface="Arial" panose="020B0604020202020204" pitchFamily="34" charset="0"/>
              </a:rPr>
              <a:t>Respeto</a:t>
            </a:r>
          </a:p>
          <a:p>
            <a:pPr marL="285750" indent="-285750" algn="just">
              <a:buFont typeface="Arial" panose="020B0604020202020204" pitchFamily="34" charset="0"/>
              <a:buChar char="•"/>
            </a:pPr>
            <a:r>
              <a:rPr lang="es-ES" sz="1600" dirty="0" smtClean="0">
                <a:solidFill>
                  <a:schemeClr val="tx1"/>
                </a:solidFill>
                <a:latin typeface="+mj-lt"/>
              </a:rPr>
              <a:t>Calidad</a:t>
            </a:r>
          </a:p>
          <a:p>
            <a:pPr marL="285750" indent="-285750" algn="just">
              <a:buFont typeface="Arial" panose="020B0604020202020204" pitchFamily="34" charset="0"/>
              <a:buChar char="•"/>
            </a:pPr>
            <a:r>
              <a:rPr lang="es-ES" sz="1600" dirty="0">
                <a:solidFill>
                  <a:schemeClr val="tx1"/>
                </a:solidFill>
                <a:latin typeface="+mj-lt"/>
              </a:rPr>
              <a:t>Compromiso y trabajo en </a:t>
            </a:r>
            <a:r>
              <a:rPr lang="es-ES" sz="1600" dirty="0" smtClean="0">
                <a:solidFill>
                  <a:schemeClr val="tx1"/>
                </a:solidFill>
                <a:latin typeface="+mj-lt"/>
              </a:rPr>
              <a:t>equipo</a:t>
            </a:r>
          </a:p>
          <a:p>
            <a:pPr marL="285750" indent="-285750" algn="just">
              <a:buFont typeface="Arial" panose="020B0604020202020204" pitchFamily="34" charset="0"/>
              <a:buChar char="•"/>
            </a:pPr>
            <a:r>
              <a:rPr lang="es-ES" sz="1600" dirty="0" smtClean="0">
                <a:solidFill>
                  <a:schemeClr val="tx1"/>
                </a:solidFill>
                <a:latin typeface="+mj-lt"/>
              </a:rPr>
              <a:t>Responsabilidad (tanto de alumnos como instructores)</a:t>
            </a:r>
          </a:p>
          <a:p>
            <a:pPr marL="285750" indent="-285750" algn="just">
              <a:buFont typeface="Arial" panose="020B0604020202020204" pitchFamily="34" charset="0"/>
              <a:buChar char="•"/>
            </a:pPr>
            <a:r>
              <a:rPr lang="es-ES" sz="1600" dirty="0" smtClean="0">
                <a:solidFill>
                  <a:schemeClr val="tx1"/>
                </a:solidFill>
                <a:latin typeface="+mj-lt"/>
              </a:rPr>
              <a:t>Equidad (selección de participantes)</a:t>
            </a:r>
            <a:endParaRPr lang="es-ES" sz="1600" dirty="0">
              <a:solidFill>
                <a:schemeClr val="tx1"/>
              </a:solidFill>
              <a:latin typeface="+mj-lt"/>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p:txBody>
      </p:sp>
      <p:cxnSp>
        <p:nvCxnSpPr>
          <p:cNvPr id="11" name="19532 Conector recto"/>
          <p:cNvCxnSpPr/>
          <p:nvPr/>
        </p:nvCxnSpPr>
        <p:spPr>
          <a:xfrm>
            <a:off x="5746750" y="-3551238"/>
            <a:ext cx="1995488" cy="7683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1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9681" y="2280251"/>
            <a:ext cx="1969815" cy="1724813"/>
          </a:xfrm>
          <a:prstGeom prst="ellipse">
            <a:avLst/>
          </a:prstGeom>
          <a:ln>
            <a:noFill/>
          </a:ln>
          <a:effectLst>
            <a:softEdge rad="112500"/>
          </a:effectLst>
        </p:spPr>
      </p:pic>
      <p:sp>
        <p:nvSpPr>
          <p:cNvPr id="14" name="13 Rectángulo"/>
          <p:cNvSpPr/>
          <p:nvPr/>
        </p:nvSpPr>
        <p:spPr>
          <a:xfrm>
            <a:off x="-324544" y="491877"/>
            <a:ext cx="9937104" cy="83099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rPr>
              <a:t>ANALISIS organizacional</a:t>
            </a:r>
            <a:endParaRPr lang="es-ES"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endParaRPr>
          </a:p>
        </p:txBody>
      </p:sp>
      <p:sp>
        <p:nvSpPr>
          <p:cNvPr id="10" name="9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3" name="12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666265"/>
          </a:xfrm>
          <a:prstGeom prst="rect">
            <a:avLst/>
          </a:prstGeom>
          <a:noFill/>
          <a:ln>
            <a:noFill/>
          </a:ln>
        </p:spPr>
      </p:pic>
    </p:spTree>
    <p:extLst>
      <p:ext uri="{BB962C8B-B14F-4D97-AF65-F5344CB8AC3E}">
        <p14:creationId xmlns:p14="http://schemas.microsoft.com/office/powerpoint/2010/main" val="391954984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0" y="-10116"/>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25887"/>
            <a:ext cx="6761997" cy="4824536"/>
          </a:xfrm>
          <a:prstGeom prst="roundRect">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just"/>
            <a:endParaRPr lang="es-ES" dirty="0" smtClean="0"/>
          </a:p>
          <a:p>
            <a:pPr marL="285750" indent="-285750" algn="just">
              <a:buFont typeface="Arial" panose="020B0604020202020204" pitchFamily="34" charset="0"/>
              <a:buChar char="•"/>
            </a:pPr>
            <a:r>
              <a:rPr lang="es-ES" dirty="0" smtClean="0"/>
              <a:t>La </a:t>
            </a:r>
            <a:r>
              <a:rPr lang="es-ES" dirty="0"/>
              <a:t>evaluación financiera se realizará mediante las proyecciones de un flujo de caja en el cual se determinan los ingresos y egresos del proyecto</a:t>
            </a:r>
            <a:r>
              <a:rPr lang="es-ES" dirty="0" smtClean="0"/>
              <a:t>.</a:t>
            </a:r>
          </a:p>
          <a:p>
            <a:pPr marL="285750" indent="-285750" algn="just">
              <a:buFont typeface="Arial" panose="020B0604020202020204" pitchFamily="34" charset="0"/>
              <a:buChar char="•"/>
            </a:pPr>
            <a:endParaRPr lang="es-ES" dirty="0" smtClean="0"/>
          </a:p>
          <a:p>
            <a:pPr marL="285750" indent="-285750" algn="just">
              <a:buFont typeface="Arial" panose="020B0604020202020204" pitchFamily="34" charset="0"/>
              <a:buChar char="•"/>
            </a:pPr>
            <a:r>
              <a:rPr lang="es-ES" dirty="0" smtClean="0"/>
              <a:t>Ingresos</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endParaRPr lang="es-ES" dirty="0" smtClean="0"/>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endParaRPr lang="es-ES" dirty="0" smtClean="0"/>
          </a:p>
          <a:p>
            <a:pPr marL="285750" lvl="0" indent="-285750">
              <a:buFont typeface="Arial" panose="020B0604020202020204" pitchFamily="34" charset="0"/>
              <a:buChar char="•"/>
            </a:pPr>
            <a:endParaRPr lang="es-ES" dirty="0" smtClean="0"/>
          </a:p>
          <a:p>
            <a:pPr marL="285750" lvl="0" indent="-285750">
              <a:buFont typeface="Arial" panose="020B0604020202020204" pitchFamily="34" charset="0"/>
              <a:buChar char="•"/>
            </a:pPr>
            <a:endParaRPr lang="es-ES" dirty="0" smtClean="0"/>
          </a:p>
          <a:p>
            <a:pPr marL="285750" lvl="0" indent="-285750">
              <a:buFont typeface="Arial" panose="020B0604020202020204" pitchFamily="34" charset="0"/>
              <a:buChar char="•"/>
            </a:pPr>
            <a:r>
              <a:rPr lang="es-ES" dirty="0" smtClean="0"/>
              <a:t>Se evaluarán los siguientes indicadores financieros</a:t>
            </a:r>
          </a:p>
          <a:p>
            <a:pPr marL="800100" lvl="1" indent="-342900">
              <a:buFont typeface="+mj-lt"/>
              <a:buAutoNum type="arabicPeriod"/>
            </a:pPr>
            <a:r>
              <a:rPr lang="es-ES" dirty="0" smtClean="0"/>
              <a:t>Relación </a:t>
            </a:r>
            <a:r>
              <a:rPr lang="es-ES" dirty="0"/>
              <a:t>beneficio costo R B/C</a:t>
            </a:r>
            <a:endParaRPr lang="es-EC" dirty="0"/>
          </a:p>
          <a:p>
            <a:pPr marL="800100" lvl="1" indent="-342900">
              <a:buFont typeface="+mj-lt"/>
              <a:buAutoNum type="arabicPeriod"/>
            </a:pPr>
            <a:r>
              <a:rPr lang="es-ES" dirty="0"/>
              <a:t>Valor presente neto VAN</a:t>
            </a:r>
            <a:endParaRPr lang="es-EC" dirty="0"/>
          </a:p>
          <a:p>
            <a:pPr marL="800100" lvl="1" indent="-342900">
              <a:buFont typeface="+mj-lt"/>
              <a:buAutoNum type="arabicPeriod"/>
            </a:pPr>
            <a:r>
              <a:rPr lang="es-ES" dirty="0"/>
              <a:t>Tasa interna de retorno TIR </a:t>
            </a:r>
            <a:endParaRPr lang="es-EC" dirty="0"/>
          </a:p>
          <a:p>
            <a:pPr marL="800100" lvl="1" indent="-342900">
              <a:buFont typeface="+mj-lt"/>
              <a:buAutoNum type="arabicPeriod"/>
            </a:pPr>
            <a:r>
              <a:rPr lang="es-ES" dirty="0"/>
              <a:t>Periodo de recuperación de la inversión  REPAGO </a:t>
            </a:r>
            <a:r>
              <a:rPr lang="es-ES" dirty="0" err="1"/>
              <a:t>ó</a:t>
            </a:r>
            <a:r>
              <a:rPr lang="es-ES" dirty="0"/>
              <a:t> PAYBACK</a:t>
            </a:r>
            <a:endParaRPr lang="es-EC" dirty="0"/>
          </a:p>
          <a:p>
            <a:pPr algn="ctr"/>
            <a:endParaRPr lang="es-ES" dirty="0">
              <a:solidFill>
                <a:schemeClr val="tx1"/>
              </a:solidFill>
              <a:latin typeface="Arial" panose="020B0604020202020204" pitchFamily="34" charset="0"/>
              <a:cs typeface="Arial" panose="020B0604020202020204" pitchFamily="34" charset="0"/>
            </a:endParaRPr>
          </a:p>
        </p:txBody>
      </p:sp>
      <p:cxnSp>
        <p:nvCxnSpPr>
          <p:cNvPr id="11" name="19532 Conector recto"/>
          <p:cNvCxnSpPr/>
          <p:nvPr/>
        </p:nvCxnSpPr>
        <p:spPr>
          <a:xfrm>
            <a:off x="5746750" y="-3551238"/>
            <a:ext cx="1995488" cy="7683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11 Rectángulo"/>
          <p:cNvSpPr/>
          <p:nvPr/>
        </p:nvSpPr>
        <p:spPr>
          <a:xfrm>
            <a:off x="447684" y="491877"/>
            <a:ext cx="8731812"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ANALISIS FINANCIERO</a:t>
            </a:r>
            <a:endParaRPr lang="es-E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anose="020B0604020202020204" pitchFamily="34" charset="0"/>
              <a:cs typeface="Arial" panose="020B0604020202020204"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8828" y="1772816"/>
            <a:ext cx="1857375" cy="2466975"/>
          </a:xfrm>
          <a:prstGeom prst="ellipse">
            <a:avLst/>
          </a:prstGeom>
          <a:ln>
            <a:noFill/>
          </a:ln>
          <a:effectLst>
            <a:softEdge rad="112500"/>
          </a:effectLst>
        </p:spPr>
      </p:pic>
      <p:sp>
        <p:nvSpPr>
          <p:cNvPr id="13" name="12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4" name="13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graphicFrame>
        <p:nvGraphicFramePr>
          <p:cNvPr id="2" name="Diagrama 1"/>
          <p:cNvGraphicFramePr/>
          <p:nvPr>
            <p:extLst>
              <p:ext uri="{D42A27DB-BD31-4B8C-83A1-F6EECF244321}">
                <p14:modId xmlns:p14="http://schemas.microsoft.com/office/powerpoint/2010/main" val="1267467933"/>
              </p:ext>
            </p:extLst>
          </p:nvPr>
        </p:nvGraphicFramePr>
        <p:xfrm>
          <a:off x="1691680" y="2636912"/>
          <a:ext cx="3768080" cy="23920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9987635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0" y="-10116"/>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25887"/>
            <a:ext cx="6761997" cy="4824536"/>
          </a:xfrm>
          <a:prstGeom prst="roundRect">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just"/>
            <a:endParaRPr lang="es-ES" dirty="0" smtClean="0"/>
          </a:p>
          <a:p>
            <a:pPr algn="ctr"/>
            <a:r>
              <a:rPr lang="es-ES" dirty="0" smtClean="0"/>
              <a:t>PRESUPUESTO DE INVERSION</a:t>
            </a:r>
          </a:p>
          <a:p>
            <a:pPr algn="ctr"/>
            <a:endParaRPr lang="es-ES" dirty="0">
              <a:solidFill>
                <a:schemeClr val="tx1"/>
              </a:solidFill>
              <a:latin typeface="Arial" panose="020B0604020202020204" pitchFamily="34" charset="0"/>
              <a:cs typeface="Arial" panose="020B0604020202020204" pitchFamily="34" charset="0"/>
            </a:endParaRPr>
          </a:p>
          <a:p>
            <a:pPr algn="ctr"/>
            <a:endParaRPr lang="es-ES" dirty="0" smtClean="0">
              <a:solidFill>
                <a:schemeClr val="tx1"/>
              </a:solidFill>
              <a:latin typeface="Arial" panose="020B0604020202020204" pitchFamily="34" charset="0"/>
              <a:cs typeface="Arial" panose="020B0604020202020204" pitchFamily="34" charset="0"/>
            </a:endParaRPr>
          </a:p>
          <a:p>
            <a:pPr algn="ctr"/>
            <a:endParaRPr lang="es-ES" dirty="0">
              <a:solidFill>
                <a:schemeClr val="tx1"/>
              </a:solidFill>
              <a:latin typeface="Arial" panose="020B0604020202020204" pitchFamily="34" charset="0"/>
              <a:cs typeface="Arial" panose="020B0604020202020204" pitchFamily="34" charset="0"/>
            </a:endParaRPr>
          </a:p>
          <a:p>
            <a:pPr algn="ctr"/>
            <a:endParaRPr lang="es-ES" dirty="0" smtClean="0">
              <a:solidFill>
                <a:schemeClr val="tx1"/>
              </a:solidFill>
              <a:latin typeface="Arial" panose="020B0604020202020204" pitchFamily="34" charset="0"/>
              <a:cs typeface="Arial" panose="020B0604020202020204" pitchFamily="34" charset="0"/>
            </a:endParaRPr>
          </a:p>
          <a:p>
            <a:pPr algn="ctr"/>
            <a:endParaRPr lang="es-ES" dirty="0">
              <a:solidFill>
                <a:schemeClr val="tx1"/>
              </a:solidFill>
              <a:latin typeface="Arial" panose="020B0604020202020204" pitchFamily="34" charset="0"/>
              <a:cs typeface="Arial" panose="020B0604020202020204" pitchFamily="34" charset="0"/>
            </a:endParaRPr>
          </a:p>
          <a:p>
            <a:pPr algn="ctr"/>
            <a:endParaRPr lang="es-ES" dirty="0" smtClean="0">
              <a:solidFill>
                <a:schemeClr val="tx1"/>
              </a:solidFill>
              <a:latin typeface="Arial" panose="020B0604020202020204" pitchFamily="34" charset="0"/>
              <a:cs typeface="Arial" panose="020B0604020202020204" pitchFamily="34" charset="0"/>
            </a:endParaRPr>
          </a:p>
          <a:p>
            <a:pPr algn="ctr"/>
            <a:endParaRPr lang="es-ES" dirty="0">
              <a:solidFill>
                <a:schemeClr val="tx1"/>
              </a:solidFill>
              <a:latin typeface="Arial" panose="020B0604020202020204" pitchFamily="34" charset="0"/>
              <a:cs typeface="Arial" panose="020B0604020202020204" pitchFamily="34" charset="0"/>
            </a:endParaRPr>
          </a:p>
          <a:p>
            <a:pPr algn="ctr"/>
            <a:endParaRPr lang="es-ES" dirty="0" smtClean="0">
              <a:solidFill>
                <a:schemeClr val="tx1"/>
              </a:solidFill>
              <a:latin typeface="Arial" panose="020B0604020202020204" pitchFamily="34" charset="0"/>
              <a:cs typeface="Arial" panose="020B0604020202020204" pitchFamily="34" charset="0"/>
            </a:endParaRPr>
          </a:p>
          <a:p>
            <a:pPr algn="ctr"/>
            <a:endParaRPr lang="es-ES" dirty="0">
              <a:solidFill>
                <a:schemeClr val="tx1"/>
              </a:solidFill>
              <a:latin typeface="Arial" panose="020B0604020202020204" pitchFamily="34" charset="0"/>
              <a:cs typeface="Arial" panose="020B0604020202020204" pitchFamily="34" charset="0"/>
            </a:endParaRPr>
          </a:p>
          <a:p>
            <a:pPr algn="ctr"/>
            <a:endParaRPr lang="es-ES" dirty="0" smtClean="0">
              <a:solidFill>
                <a:schemeClr val="tx1"/>
              </a:solidFill>
              <a:latin typeface="Arial" panose="020B0604020202020204" pitchFamily="34" charset="0"/>
              <a:cs typeface="Arial" panose="020B0604020202020204" pitchFamily="34" charset="0"/>
            </a:endParaRPr>
          </a:p>
          <a:p>
            <a:pPr algn="ctr"/>
            <a:endParaRPr lang="es-ES" dirty="0">
              <a:solidFill>
                <a:schemeClr val="tx1"/>
              </a:solidFill>
              <a:latin typeface="Arial" panose="020B0604020202020204" pitchFamily="34" charset="0"/>
              <a:cs typeface="Arial" panose="020B0604020202020204" pitchFamily="34" charset="0"/>
            </a:endParaRPr>
          </a:p>
          <a:p>
            <a:pPr algn="ctr"/>
            <a:endParaRPr lang="es-ES" dirty="0" smtClean="0">
              <a:solidFill>
                <a:schemeClr val="tx1"/>
              </a:solidFill>
              <a:latin typeface="Arial" panose="020B0604020202020204" pitchFamily="34" charset="0"/>
              <a:cs typeface="Arial" panose="020B0604020202020204" pitchFamily="34" charset="0"/>
            </a:endParaRPr>
          </a:p>
          <a:p>
            <a:pPr algn="ctr"/>
            <a:endParaRPr lang="es-ES" dirty="0">
              <a:solidFill>
                <a:schemeClr val="tx1"/>
              </a:solidFill>
              <a:latin typeface="Arial" panose="020B0604020202020204" pitchFamily="34" charset="0"/>
              <a:cs typeface="Arial" panose="020B0604020202020204" pitchFamily="34" charset="0"/>
            </a:endParaRPr>
          </a:p>
          <a:p>
            <a:pPr algn="ctr"/>
            <a:endParaRPr lang="es-ES" dirty="0" smtClean="0">
              <a:solidFill>
                <a:schemeClr val="tx1"/>
              </a:solidFill>
              <a:latin typeface="Arial" panose="020B0604020202020204" pitchFamily="34" charset="0"/>
              <a:cs typeface="Arial" panose="020B0604020202020204" pitchFamily="34" charset="0"/>
            </a:endParaRPr>
          </a:p>
          <a:p>
            <a:pPr algn="ctr"/>
            <a:endParaRPr lang="es-ES" dirty="0">
              <a:solidFill>
                <a:schemeClr val="tx1"/>
              </a:solidFill>
              <a:latin typeface="Arial" panose="020B0604020202020204" pitchFamily="34" charset="0"/>
              <a:cs typeface="Arial" panose="020B0604020202020204" pitchFamily="34" charset="0"/>
            </a:endParaRPr>
          </a:p>
        </p:txBody>
      </p:sp>
      <p:cxnSp>
        <p:nvCxnSpPr>
          <p:cNvPr id="11" name="19532 Conector recto"/>
          <p:cNvCxnSpPr/>
          <p:nvPr/>
        </p:nvCxnSpPr>
        <p:spPr>
          <a:xfrm>
            <a:off x="5746750" y="-3551238"/>
            <a:ext cx="1995488" cy="7683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11 Rectángulo"/>
          <p:cNvSpPr/>
          <p:nvPr/>
        </p:nvSpPr>
        <p:spPr>
          <a:xfrm>
            <a:off x="447684" y="491877"/>
            <a:ext cx="8731812"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ANALISIS FINANCIERO</a:t>
            </a:r>
            <a:endParaRPr lang="es-E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anose="020B0604020202020204" pitchFamily="34" charset="0"/>
              <a:cs typeface="Arial" panose="020B0604020202020204"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8828" y="1772816"/>
            <a:ext cx="1857375" cy="2466975"/>
          </a:xfrm>
          <a:prstGeom prst="ellipse">
            <a:avLst/>
          </a:prstGeom>
          <a:ln>
            <a:noFill/>
          </a:ln>
          <a:effectLst>
            <a:softEdge rad="112500"/>
          </a:effectLst>
        </p:spPr>
      </p:pic>
      <p:sp>
        <p:nvSpPr>
          <p:cNvPr id="13" name="12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4" name="13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graphicFrame>
        <p:nvGraphicFramePr>
          <p:cNvPr id="6" name="5 Tabla"/>
          <p:cNvGraphicFramePr>
            <a:graphicFrameLocks noGrp="1"/>
          </p:cNvGraphicFramePr>
          <p:nvPr>
            <p:extLst>
              <p:ext uri="{D42A27DB-BD31-4B8C-83A1-F6EECF244321}">
                <p14:modId xmlns:p14="http://schemas.microsoft.com/office/powerpoint/2010/main" val="1135087443"/>
              </p:ext>
            </p:extLst>
          </p:nvPr>
        </p:nvGraphicFramePr>
        <p:xfrm>
          <a:off x="731943" y="2348880"/>
          <a:ext cx="6193477" cy="3600400"/>
        </p:xfrm>
        <a:graphic>
          <a:graphicData uri="http://schemas.openxmlformats.org/drawingml/2006/table">
            <a:tbl>
              <a:tblPr firstRow="1" firstCol="1" bandRow="1">
                <a:tableStyleId>{93296810-A885-4BE3-A3E7-6D5BEEA58F35}</a:tableStyleId>
              </a:tblPr>
              <a:tblGrid>
                <a:gridCol w="3863491"/>
                <a:gridCol w="2329986"/>
              </a:tblGrid>
              <a:tr h="450050">
                <a:tc gridSpan="2">
                  <a:txBody>
                    <a:bodyPr/>
                    <a:lstStyle/>
                    <a:p>
                      <a:pPr algn="ctr">
                        <a:lnSpc>
                          <a:spcPct val="115000"/>
                        </a:lnSpc>
                        <a:spcAft>
                          <a:spcPts val="0"/>
                        </a:spcAft>
                      </a:pPr>
                      <a:r>
                        <a:rPr lang="es-ES" sz="1200" dirty="0">
                          <a:effectLst/>
                        </a:rPr>
                        <a:t>Activo fijo o tangible</a:t>
                      </a:r>
                      <a:endParaRPr lang="es-EC" sz="1200" dirty="0">
                        <a:effectLst/>
                        <a:latin typeface="Calibri"/>
                        <a:ea typeface="Calibri"/>
                        <a:cs typeface="Times New Roman"/>
                      </a:endParaRPr>
                    </a:p>
                  </a:txBody>
                  <a:tcPr marL="44450" marR="44450" marT="0" marB="0" anchor="ctr"/>
                </a:tc>
                <a:tc hMerge="1">
                  <a:txBody>
                    <a:bodyPr/>
                    <a:lstStyle/>
                    <a:p>
                      <a:endParaRPr lang="es-EC"/>
                    </a:p>
                  </a:txBody>
                  <a:tcPr/>
                </a:tc>
              </a:tr>
              <a:tr h="450050">
                <a:tc>
                  <a:txBody>
                    <a:bodyPr/>
                    <a:lstStyle/>
                    <a:p>
                      <a:pPr algn="ctr">
                        <a:lnSpc>
                          <a:spcPct val="115000"/>
                        </a:lnSpc>
                        <a:spcAft>
                          <a:spcPts val="0"/>
                        </a:spcAft>
                      </a:pPr>
                      <a:r>
                        <a:rPr lang="es-ES" sz="1200">
                          <a:effectLst/>
                        </a:rPr>
                        <a:t>Maquinaria y equipo</a:t>
                      </a:r>
                      <a:endParaRPr lang="es-EC"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effectLst/>
                        </a:rPr>
                        <a:t>17745</a:t>
                      </a:r>
                      <a:endParaRPr lang="es-EC" sz="1200">
                        <a:effectLst/>
                        <a:latin typeface="Calibri"/>
                        <a:ea typeface="Calibri"/>
                        <a:cs typeface="Times New Roman"/>
                      </a:endParaRPr>
                    </a:p>
                  </a:txBody>
                  <a:tcPr marL="44450" marR="44450" marT="0" marB="0" anchor="ctr"/>
                </a:tc>
              </a:tr>
              <a:tr h="450050">
                <a:tc>
                  <a:txBody>
                    <a:bodyPr/>
                    <a:lstStyle/>
                    <a:p>
                      <a:pPr algn="ctr">
                        <a:lnSpc>
                          <a:spcPct val="115000"/>
                        </a:lnSpc>
                        <a:spcAft>
                          <a:spcPts val="0"/>
                        </a:spcAft>
                      </a:pPr>
                      <a:r>
                        <a:rPr lang="es-ES" sz="1200" dirty="0">
                          <a:effectLst/>
                        </a:rPr>
                        <a:t>Muebles y enseres</a:t>
                      </a:r>
                      <a:endParaRPr lang="es-EC" sz="12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effectLst/>
                        </a:rPr>
                        <a:t>1405</a:t>
                      </a:r>
                      <a:endParaRPr lang="es-EC" sz="1200">
                        <a:effectLst/>
                        <a:latin typeface="Calibri"/>
                        <a:ea typeface="Calibri"/>
                        <a:cs typeface="Times New Roman"/>
                      </a:endParaRPr>
                    </a:p>
                  </a:txBody>
                  <a:tcPr marL="44450" marR="44450" marT="0" marB="0" anchor="ctr"/>
                </a:tc>
              </a:tr>
              <a:tr h="450050">
                <a:tc>
                  <a:txBody>
                    <a:bodyPr/>
                    <a:lstStyle/>
                    <a:p>
                      <a:pPr algn="ctr">
                        <a:lnSpc>
                          <a:spcPct val="115000"/>
                        </a:lnSpc>
                        <a:spcAft>
                          <a:spcPts val="0"/>
                        </a:spcAft>
                      </a:pPr>
                      <a:r>
                        <a:rPr lang="es-ES" sz="1200" dirty="0">
                          <a:effectLst/>
                        </a:rPr>
                        <a:t>Suma</a:t>
                      </a:r>
                      <a:endParaRPr lang="es-EC" sz="12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effectLst/>
                        </a:rPr>
                        <a:t>19150</a:t>
                      </a:r>
                      <a:endParaRPr lang="es-EC" sz="1200">
                        <a:effectLst/>
                        <a:latin typeface="Calibri"/>
                        <a:ea typeface="Calibri"/>
                        <a:cs typeface="Times New Roman"/>
                      </a:endParaRPr>
                    </a:p>
                  </a:txBody>
                  <a:tcPr marL="44450" marR="44450" marT="0" marB="0" anchor="ctr"/>
                </a:tc>
              </a:tr>
              <a:tr h="450050">
                <a:tc gridSpan="2">
                  <a:txBody>
                    <a:bodyPr/>
                    <a:lstStyle/>
                    <a:p>
                      <a:pPr algn="ctr">
                        <a:lnSpc>
                          <a:spcPct val="115000"/>
                        </a:lnSpc>
                        <a:spcAft>
                          <a:spcPts val="0"/>
                        </a:spcAft>
                      </a:pPr>
                      <a:r>
                        <a:rPr lang="es-ES" sz="1200">
                          <a:effectLst/>
                        </a:rPr>
                        <a:t>Activo diferido o intangible</a:t>
                      </a:r>
                      <a:endParaRPr lang="es-EC" sz="1200">
                        <a:effectLst/>
                        <a:latin typeface="Calibri"/>
                        <a:ea typeface="Calibri"/>
                        <a:cs typeface="Times New Roman"/>
                      </a:endParaRPr>
                    </a:p>
                  </a:txBody>
                  <a:tcPr marL="44450" marR="44450" marT="0" marB="0" anchor="ctr"/>
                </a:tc>
                <a:tc hMerge="1">
                  <a:txBody>
                    <a:bodyPr/>
                    <a:lstStyle/>
                    <a:p>
                      <a:endParaRPr lang="es-EC"/>
                    </a:p>
                  </a:txBody>
                  <a:tcPr/>
                </a:tc>
              </a:tr>
              <a:tr h="450050">
                <a:tc>
                  <a:txBody>
                    <a:bodyPr/>
                    <a:lstStyle/>
                    <a:p>
                      <a:pPr algn="ctr">
                        <a:lnSpc>
                          <a:spcPct val="115000"/>
                        </a:lnSpc>
                        <a:spcAft>
                          <a:spcPts val="0"/>
                        </a:spcAft>
                      </a:pPr>
                      <a:r>
                        <a:rPr lang="es-ES" sz="1200">
                          <a:effectLst/>
                        </a:rPr>
                        <a:t>Gastos de sistemas de información</a:t>
                      </a:r>
                      <a:endParaRPr lang="es-EC"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effectLst/>
                        </a:rPr>
                        <a:t>150000</a:t>
                      </a:r>
                      <a:endParaRPr lang="es-EC" sz="1200">
                        <a:effectLst/>
                        <a:latin typeface="Calibri"/>
                        <a:ea typeface="Calibri"/>
                        <a:cs typeface="Times New Roman"/>
                      </a:endParaRPr>
                    </a:p>
                  </a:txBody>
                  <a:tcPr marL="44450" marR="44450" marT="0" marB="0" anchor="ctr"/>
                </a:tc>
              </a:tr>
              <a:tr h="450050">
                <a:tc>
                  <a:txBody>
                    <a:bodyPr/>
                    <a:lstStyle/>
                    <a:p>
                      <a:pPr algn="ctr">
                        <a:lnSpc>
                          <a:spcPct val="115000"/>
                        </a:lnSpc>
                        <a:spcAft>
                          <a:spcPts val="0"/>
                        </a:spcAft>
                      </a:pPr>
                      <a:r>
                        <a:rPr lang="es-ES" sz="1200">
                          <a:effectLst/>
                        </a:rPr>
                        <a:t>Suma</a:t>
                      </a:r>
                      <a:endParaRPr lang="es-EC"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effectLst/>
                        </a:rPr>
                        <a:t>150000</a:t>
                      </a:r>
                      <a:endParaRPr lang="es-EC" sz="1200">
                        <a:effectLst/>
                        <a:latin typeface="Calibri"/>
                        <a:ea typeface="Calibri"/>
                        <a:cs typeface="Times New Roman"/>
                      </a:endParaRPr>
                    </a:p>
                  </a:txBody>
                  <a:tcPr marL="44450" marR="44450" marT="0" marB="0" anchor="ctr"/>
                </a:tc>
              </a:tr>
              <a:tr h="450050">
                <a:tc>
                  <a:txBody>
                    <a:bodyPr/>
                    <a:lstStyle/>
                    <a:p>
                      <a:pPr algn="ctr">
                        <a:lnSpc>
                          <a:spcPct val="115000"/>
                        </a:lnSpc>
                        <a:spcAft>
                          <a:spcPts val="0"/>
                        </a:spcAft>
                      </a:pPr>
                      <a:r>
                        <a:rPr lang="es-ES" sz="1200" dirty="0">
                          <a:effectLst/>
                        </a:rPr>
                        <a:t>Total Inversión</a:t>
                      </a:r>
                      <a:endParaRPr lang="es-EC" sz="12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dirty="0">
                          <a:effectLst/>
                        </a:rPr>
                        <a:t>169150</a:t>
                      </a:r>
                      <a:endParaRPr lang="es-EC" sz="120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293009200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35496" y="17268"/>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25887"/>
            <a:ext cx="6932628" cy="4824536"/>
          </a:xfrm>
          <a:prstGeom prst="roundRect">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dirty="0" smtClean="0">
              <a:solidFill>
                <a:schemeClr val="bg1"/>
              </a:solidFill>
              <a:cs typeface="Arial" panose="020B0604020202020204" pitchFamily="34" charset="0"/>
            </a:endParaRPr>
          </a:p>
          <a:p>
            <a:pPr algn="ctr"/>
            <a:endParaRPr lang="es-ES" dirty="0">
              <a:solidFill>
                <a:schemeClr val="bg1"/>
              </a:solidFill>
              <a:cs typeface="Arial" panose="020B0604020202020204" pitchFamily="34" charset="0"/>
            </a:endParaRPr>
          </a:p>
          <a:p>
            <a:pPr algn="ctr"/>
            <a:endParaRPr lang="es-ES" dirty="0" smtClean="0">
              <a:solidFill>
                <a:schemeClr val="bg1"/>
              </a:solidFill>
              <a:cs typeface="Arial" panose="020B0604020202020204" pitchFamily="34" charset="0"/>
            </a:endParaRPr>
          </a:p>
          <a:p>
            <a:pPr algn="ctr"/>
            <a:endParaRPr lang="es-ES" dirty="0">
              <a:solidFill>
                <a:schemeClr val="bg1"/>
              </a:solidFill>
              <a:cs typeface="Arial" panose="020B0604020202020204" pitchFamily="34" charset="0"/>
            </a:endParaRPr>
          </a:p>
          <a:p>
            <a:pPr algn="ctr"/>
            <a:endParaRPr lang="es-ES" dirty="0" smtClean="0">
              <a:solidFill>
                <a:schemeClr val="bg1"/>
              </a:solidFill>
              <a:cs typeface="Arial" panose="020B0604020202020204" pitchFamily="34" charset="0"/>
            </a:endParaRPr>
          </a:p>
          <a:p>
            <a:pPr algn="ctr"/>
            <a:endParaRPr lang="es-ES" dirty="0">
              <a:solidFill>
                <a:schemeClr val="bg1"/>
              </a:solidFill>
              <a:cs typeface="Arial" panose="020B0604020202020204" pitchFamily="34" charset="0"/>
            </a:endParaRPr>
          </a:p>
          <a:p>
            <a:pPr algn="ctr"/>
            <a:endParaRPr lang="es-ES" dirty="0" smtClean="0">
              <a:solidFill>
                <a:schemeClr val="bg1"/>
              </a:solidFill>
              <a:cs typeface="Arial" panose="020B0604020202020204" pitchFamily="34" charset="0"/>
            </a:endParaRPr>
          </a:p>
          <a:p>
            <a:pPr algn="ctr"/>
            <a:r>
              <a:rPr lang="es-ES" dirty="0" smtClean="0">
                <a:solidFill>
                  <a:schemeClr val="bg1"/>
                </a:solidFill>
                <a:cs typeface="Arial" panose="020B0604020202020204" pitchFamily="34" charset="0"/>
              </a:rPr>
              <a:t>PRESUPUESTO DE OPERACIÓN</a:t>
            </a:r>
          </a:p>
          <a:p>
            <a:r>
              <a:rPr lang="es-ES" dirty="0" smtClean="0">
                <a:solidFill>
                  <a:schemeClr val="bg1"/>
                </a:solidFill>
                <a:cs typeface="Arial" panose="020B0604020202020204" pitchFamily="34" charset="0"/>
              </a:rPr>
              <a:t>Presupuesto de egresos:</a:t>
            </a:r>
          </a:p>
          <a:p>
            <a:endParaRPr lang="es-ES" dirty="0" smtClean="0">
              <a:solidFill>
                <a:schemeClr val="bg1"/>
              </a:solidFill>
              <a:cs typeface="Arial" panose="020B0604020202020204" pitchFamily="34" charset="0"/>
            </a:endParaRPr>
          </a:p>
          <a:p>
            <a:pPr marL="742950" lvl="1" indent="-285750">
              <a:buFont typeface="Arial" panose="020B0604020202020204" pitchFamily="34" charset="0"/>
              <a:buChar char="•"/>
            </a:pPr>
            <a:r>
              <a:rPr lang="es-EC" dirty="0"/>
              <a:t>Talento humano </a:t>
            </a:r>
            <a:endParaRPr lang="es-EC" sz="1600" dirty="0"/>
          </a:p>
          <a:p>
            <a:pPr marL="1200150" lvl="2" indent="-285750">
              <a:buFont typeface="Arial" panose="020B0604020202020204" pitchFamily="34" charset="0"/>
              <a:buChar char="•"/>
            </a:pPr>
            <a:r>
              <a:rPr lang="es-EC" dirty="0"/>
              <a:t>Mano de obra directa</a:t>
            </a:r>
            <a:endParaRPr lang="es-EC" sz="1600" dirty="0"/>
          </a:p>
          <a:p>
            <a:pPr marL="1200150" lvl="2" indent="-285750">
              <a:buFont typeface="Arial" panose="020B0604020202020204" pitchFamily="34" charset="0"/>
              <a:buChar char="•"/>
            </a:pPr>
            <a:r>
              <a:rPr lang="es-EC" dirty="0"/>
              <a:t>Mano de obra indirecta</a:t>
            </a:r>
            <a:endParaRPr lang="es-EC" sz="1600" dirty="0"/>
          </a:p>
          <a:p>
            <a:pPr marL="1200150" lvl="2" indent="-285750">
              <a:buFont typeface="Arial" panose="020B0604020202020204" pitchFamily="34" charset="0"/>
              <a:buChar char="•"/>
            </a:pPr>
            <a:r>
              <a:rPr lang="es-EC" dirty="0"/>
              <a:t>Personal administrativo</a:t>
            </a:r>
            <a:endParaRPr lang="es-EC" sz="1600" dirty="0"/>
          </a:p>
          <a:p>
            <a:pPr marL="742950" lvl="1" indent="-285750">
              <a:buFont typeface="Arial" panose="020B0604020202020204" pitchFamily="34" charset="0"/>
              <a:buChar char="•"/>
            </a:pPr>
            <a:r>
              <a:rPr lang="es-EC" dirty="0"/>
              <a:t>Materias primas y/o materiales directos</a:t>
            </a:r>
            <a:endParaRPr lang="es-EC" sz="1600" dirty="0"/>
          </a:p>
          <a:p>
            <a:pPr marL="742950" lvl="1" indent="-285750">
              <a:buFont typeface="Arial" panose="020B0604020202020204" pitchFamily="34" charset="0"/>
              <a:buChar char="•"/>
            </a:pPr>
            <a:r>
              <a:rPr lang="es-EC" dirty="0"/>
              <a:t>Suministros, servicios y otros</a:t>
            </a:r>
            <a:endParaRPr lang="es-EC" sz="1600" dirty="0"/>
          </a:p>
          <a:p>
            <a:pPr marL="742950" lvl="1" indent="-285750">
              <a:buFont typeface="Arial" panose="020B0604020202020204" pitchFamily="34" charset="0"/>
              <a:buChar char="•"/>
            </a:pPr>
            <a:r>
              <a:rPr lang="es-EC" dirty="0"/>
              <a:t>Mantenimiento</a:t>
            </a:r>
            <a:endParaRPr lang="es-EC" sz="1600" dirty="0"/>
          </a:p>
          <a:p>
            <a:pPr marL="742950" lvl="1" indent="-285750">
              <a:buFont typeface="Arial" panose="020B0604020202020204" pitchFamily="34" charset="0"/>
              <a:buChar char="•"/>
            </a:pPr>
            <a:r>
              <a:rPr lang="es-EC" dirty="0"/>
              <a:t>Depreciación  y </a:t>
            </a:r>
            <a:r>
              <a:rPr lang="es-EC" dirty="0" smtClean="0"/>
              <a:t>amortizaciones</a:t>
            </a:r>
            <a:endParaRPr lang="es-EC" sz="1600" dirty="0"/>
          </a:p>
        </p:txBody>
      </p:sp>
      <p:cxnSp>
        <p:nvCxnSpPr>
          <p:cNvPr id="11" name="19532 Conector recto"/>
          <p:cNvCxnSpPr/>
          <p:nvPr/>
        </p:nvCxnSpPr>
        <p:spPr>
          <a:xfrm>
            <a:off x="5746750" y="-3551238"/>
            <a:ext cx="1995488" cy="7683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9 Rectángulo"/>
          <p:cNvSpPr/>
          <p:nvPr/>
        </p:nvSpPr>
        <p:spPr>
          <a:xfrm>
            <a:off x="447684" y="491877"/>
            <a:ext cx="8731812"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ANALISIS FINANCIERO</a:t>
            </a:r>
            <a:endParaRPr lang="es-E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anose="020B0604020202020204" pitchFamily="34" charset="0"/>
              <a:cs typeface="Arial" panose="020B0604020202020204" pitchFamily="34" charset="0"/>
            </a:endParaRPr>
          </a:p>
        </p:txBody>
      </p:sp>
      <p:pic>
        <p:nvPicPr>
          <p:cNvPr id="12" name="1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8828" y="1772816"/>
            <a:ext cx="1857375" cy="2466975"/>
          </a:xfrm>
          <a:prstGeom prst="ellipse">
            <a:avLst/>
          </a:prstGeom>
          <a:ln>
            <a:noFill/>
          </a:ln>
          <a:effectLst>
            <a:softEdge rad="112500"/>
          </a:effectLst>
        </p:spPr>
      </p:pic>
      <p:sp>
        <p:nvSpPr>
          <p:cNvPr id="13" name="12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4" name="13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graphicFrame>
        <p:nvGraphicFramePr>
          <p:cNvPr id="2" name="1 Tabla"/>
          <p:cNvGraphicFramePr>
            <a:graphicFrameLocks noGrp="1"/>
          </p:cNvGraphicFramePr>
          <p:nvPr>
            <p:extLst>
              <p:ext uri="{D42A27DB-BD31-4B8C-83A1-F6EECF244321}">
                <p14:modId xmlns:p14="http://schemas.microsoft.com/office/powerpoint/2010/main" val="2249256252"/>
              </p:ext>
            </p:extLst>
          </p:nvPr>
        </p:nvGraphicFramePr>
        <p:xfrm>
          <a:off x="683568" y="1806775"/>
          <a:ext cx="6386138" cy="1383097"/>
        </p:xfrm>
        <a:graphic>
          <a:graphicData uri="http://schemas.openxmlformats.org/drawingml/2006/table">
            <a:tbl>
              <a:tblPr firstRow="1" firstCol="1" bandRow="1">
                <a:tableStyleId>{93296810-A885-4BE3-A3E7-6D5BEEA58F35}</a:tableStyleId>
              </a:tblPr>
              <a:tblGrid>
                <a:gridCol w="1835376"/>
                <a:gridCol w="2194277"/>
                <a:gridCol w="2356485"/>
              </a:tblGrid>
              <a:tr h="344740">
                <a:tc gridSpan="3">
                  <a:txBody>
                    <a:bodyPr/>
                    <a:lstStyle/>
                    <a:p>
                      <a:pPr algn="ctr">
                        <a:lnSpc>
                          <a:spcPct val="115000"/>
                        </a:lnSpc>
                        <a:spcAft>
                          <a:spcPts val="0"/>
                        </a:spcAft>
                      </a:pPr>
                      <a:r>
                        <a:rPr lang="es-ES" sz="1200" dirty="0">
                          <a:effectLst/>
                        </a:rPr>
                        <a:t>Financiamiento</a:t>
                      </a:r>
                      <a:endParaRPr lang="es-EC" sz="1200" dirty="0">
                        <a:effectLst/>
                        <a:latin typeface="Calibri"/>
                        <a:ea typeface="Calibri"/>
                        <a:cs typeface="Times New Roman"/>
                      </a:endParaRPr>
                    </a:p>
                  </a:txBody>
                  <a:tcPr marL="44450" marR="44450" marT="0" marB="0" anchor="ctr"/>
                </a:tc>
                <a:tc hMerge="1">
                  <a:txBody>
                    <a:bodyPr/>
                    <a:lstStyle/>
                    <a:p>
                      <a:endParaRPr lang="es-EC"/>
                    </a:p>
                  </a:txBody>
                  <a:tcPr/>
                </a:tc>
                <a:tc hMerge="1">
                  <a:txBody>
                    <a:bodyPr/>
                    <a:lstStyle/>
                    <a:p>
                      <a:endParaRPr lang="es-EC"/>
                    </a:p>
                  </a:txBody>
                  <a:tcPr/>
                </a:tc>
              </a:tr>
              <a:tr h="344740">
                <a:tc>
                  <a:txBody>
                    <a:bodyPr/>
                    <a:lstStyle/>
                    <a:p>
                      <a:pPr algn="ctr">
                        <a:lnSpc>
                          <a:spcPct val="115000"/>
                        </a:lnSpc>
                        <a:spcAft>
                          <a:spcPts val="0"/>
                        </a:spcAft>
                      </a:pPr>
                      <a:r>
                        <a:rPr lang="es-ES" sz="1200">
                          <a:effectLst/>
                        </a:rPr>
                        <a:t>Capital propio</a:t>
                      </a:r>
                      <a:endParaRPr lang="es-EC"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effectLst/>
                        </a:rPr>
                        <a:t>100%</a:t>
                      </a:r>
                      <a:endParaRPr lang="es-EC"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effectLst/>
                        </a:rPr>
                        <a:t>169150</a:t>
                      </a:r>
                      <a:endParaRPr lang="es-EC" sz="1200">
                        <a:effectLst/>
                        <a:latin typeface="Calibri"/>
                        <a:ea typeface="Calibri"/>
                        <a:cs typeface="Times New Roman"/>
                      </a:endParaRPr>
                    </a:p>
                  </a:txBody>
                  <a:tcPr marL="44450" marR="44450" marT="0" marB="0" anchor="ctr"/>
                </a:tc>
              </a:tr>
              <a:tr h="348877">
                <a:tc>
                  <a:txBody>
                    <a:bodyPr/>
                    <a:lstStyle/>
                    <a:p>
                      <a:pPr algn="ctr">
                        <a:lnSpc>
                          <a:spcPct val="115000"/>
                        </a:lnSpc>
                        <a:spcAft>
                          <a:spcPts val="0"/>
                        </a:spcAft>
                      </a:pPr>
                      <a:r>
                        <a:rPr lang="es-ES" sz="1200">
                          <a:effectLst/>
                        </a:rPr>
                        <a:t>Capital crédito</a:t>
                      </a:r>
                      <a:endParaRPr lang="es-EC" sz="1200">
                        <a:effectLst/>
                        <a:latin typeface="Calibri"/>
                        <a:ea typeface="Calibri"/>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r>
              <a:tr h="344740">
                <a:tc>
                  <a:txBody>
                    <a:bodyPr/>
                    <a:lstStyle/>
                    <a:p>
                      <a:pPr algn="ctr">
                        <a:lnSpc>
                          <a:spcPct val="115000"/>
                        </a:lnSpc>
                        <a:spcAft>
                          <a:spcPts val="0"/>
                        </a:spcAft>
                      </a:pPr>
                      <a:r>
                        <a:rPr lang="es-ES" sz="1200">
                          <a:effectLst/>
                        </a:rPr>
                        <a:t>Suma:</a:t>
                      </a:r>
                      <a:endParaRPr lang="es-EC"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effectLst/>
                        </a:rPr>
                        <a:t>100%</a:t>
                      </a:r>
                      <a:endParaRPr lang="es-EC"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dirty="0">
                          <a:effectLst/>
                        </a:rPr>
                        <a:t>169150</a:t>
                      </a:r>
                      <a:endParaRPr lang="es-EC" sz="120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6123716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35496" y="17268"/>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15207"/>
            <a:ext cx="6932628" cy="4824536"/>
          </a:xfrm>
          <a:prstGeom prst="roundRect">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b="1" dirty="0" smtClean="0">
              <a:solidFill>
                <a:schemeClr val="bg1"/>
              </a:solidFill>
              <a:cs typeface="Arial" panose="020B0604020202020204" pitchFamily="34" charset="0"/>
            </a:endParaRPr>
          </a:p>
          <a:p>
            <a:pPr algn="ctr"/>
            <a:r>
              <a:rPr lang="es-ES" b="1" dirty="0" smtClean="0">
                <a:solidFill>
                  <a:schemeClr val="bg1"/>
                </a:solidFill>
                <a:cs typeface="Arial" panose="020B0604020202020204" pitchFamily="34" charset="0"/>
              </a:rPr>
              <a:t>PRESUPUESTO DE INGRESOS</a:t>
            </a:r>
          </a:p>
          <a:p>
            <a:pPr algn="ctr"/>
            <a:endParaRPr lang="es-ES" b="1" dirty="0" smtClean="0">
              <a:solidFill>
                <a:schemeClr val="bg1"/>
              </a:solidFill>
              <a:cs typeface="Arial" panose="020B0604020202020204" pitchFamily="34" charset="0"/>
            </a:endParaRPr>
          </a:p>
          <a:p>
            <a:r>
              <a:rPr lang="es-ES" b="1" dirty="0" smtClean="0"/>
              <a:t>Costos </a:t>
            </a:r>
            <a:r>
              <a:rPr lang="es-ES" b="1" dirty="0"/>
              <a:t>incurridos</a:t>
            </a:r>
            <a:r>
              <a:rPr lang="es-ES" dirty="0"/>
              <a:t>: </a:t>
            </a:r>
            <a:r>
              <a:rPr lang="es-ES" dirty="0"/>
              <a:t> </a:t>
            </a:r>
            <a:r>
              <a:rPr lang="es-ES" dirty="0" smtClean="0"/>
              <a:t>considera todos los costos (salarios </a:t>
            </a:r>
            <a:r>
              <a:rPr lang="es-ES" dirty="0"/>
              <a:t>del personal, arrendamiento de salas de </a:t>
            </a:r>
            <a:r>
              <a:rPr lang="es-ES" dirty="0" smtClean="0"/>
              <a:t>capacitación y oficinas </a:t>
            </a:r>
            <a:r>
              <a:rPr lang="es-ES" dirty="0"/>
              <a:t>administrativas, etc</a:t>
            </a:r>
            <a:r>
              <a:rPr lang="es-ES" dirty="0" smtClean="0"/>
              <a:t>.), </a:t>
            </a:r>
            <a:r>
              <a:rPr lang="es-ES" dirty="0"/>
              <a:t>este valor  es </a:t>
            </a:r>
            <a:r>
              <a:rPr lang="es-ES" dirty="0" smtClean="0"/>
              <a:t>USD1118838.</a:t>
            </a:r>
          </a:p>
          <a:p>
            <a:r>
              <a:rPr lang="es-ES" dirty="0" smtClean="0"/>
              <a:t>1118838/2700 = </a:t>
            </a:r>
            <a:r>
              <a:rPr lang="es-ES" dirty="0"/>
              <a:t>USD. </a:t>
            </a:r>
            <a:r>
              <a:rPr lang="es-ES" dirty="0" smtClean="0"/>
              <a:t>414,38 </a:t>
            </a:r>
            <a:r>
              <a:rPr lang="es-ES" dirty="0" smtClean="0">
                <a:sym typeface="Wingdings" panose="05000000000000000000" pitchFamily="2" charset="2"/>
              </a:rPr>
              <a:t> </a:t>
            </a:r>
            <a:r>
              <a:rPr lang="es-ES" dirty="0" smtClean="0"/>
              <a:t>costo x hora </a:t>
            </a:r>
            <a:r>
              <a:rPr lang="es-ES" dirty="0"/>
              <a:t>de </a:t>
            </a:r>
            <a:r>
              <a:rPr lang="es-ES" dirty="0" smtClean="0"/>
              <a:t>capacitación.                                                                </a:t>
            </a:r>
          </a:p>
          <a:p>
            <a:r>
              <a:rPr lang="es-ES" dirty="0"/>
              <a:t> </a:t>
            </a:r>
            <a:r>
              <a:rPr lang="es-ES" dirty="0" smtClean="0"/>
              <a:t>                             USD 435,10 </a:t>
            </a:r>
            <a:r>
              <a:rPr lang="es-ES" dirty="0" smtClean="0">
                <a:sym typeface="Wingdings" panose="05000000000000000000" pitchFamily="2" charset="2"/>
              </a:rPr>
              <a:t> </a:t>
            </a:r>
            <a:r>
              <a:rPr lang="es-ES" dirty="0"/>
              <a:t>costo </a:t>
            </a:r>
            <a:r>
              <a:rPr lang="es-ES" dirty="0" smtClean="0"/>
              <a:t>x hora </a:t>
            </a:r>
            <a:r>
              <a:rPr lang="es-ES" dirty="0"/>
              <a:t>de capacitación </a:t>
            </a:r>
            <a:r>
              <a:rPr lang="es-ES" dirty="0" smtClean="0"/>
              <a:t>+ 5 %</a:t>
            </a:r>
            <a:endParaRPr lang="es-EC" dirty="0"/>
          </a:p>
          <a:p>
            <a:r>
              <a:rPr lang="es-ES" b="1" dirty="0" smtClean="0"/>
              <a:t>                               USD 1174779,90  </a:t>
            </a:r>
            <a:r>
              <a:rPr lang="es-ES" b="1" dirty="0" smtClean="0">
                <a:sym typeface="Wingdings" panose="05000000000000000000" pitchFamily="2" charset="2"/>
              </a:rPr>
              <a:t></a:t>
            </a:r>
            <a:r>
              <a:rPr lang="es-ES" dirty="0" smtClean="0"/>
              <a:t>ingreso </a:t>
            </a:r>
            <a:r>
              <a:rPr lang="es-ES" dirty="0"/>
              <a:t>total </a:t>
            </a:r>
            <a:r>
              <a:rPr lang="es-ES" dirty="0" smtClean="0"/>
              <a:t>anual.</a:t>
            </a:r>
          </a:p>
          <a:p>
            <a:r>
              <a:rPr lang="es-ES" b="1" dirty="0"/>
              <a:t>Costos </a:t>
            </a:r>
            <a:r>
              <a:rPr lang="es-ES" b="1" dirty="0" smtClean="0"/>
              <a:t>evitados</a:t>
            </a:r>
            <a:r>
              <a:rPr lang="es-ES" dirty="0" smtClean="0"/>
              <a:t>:  </a:t>
            </a:r>
            <a:r>
              <a:rPr lang="es-ES" dirty="0"/>
              <a:t>considera </a:t>
            </a:r>
            <a:r>
              <a:rPr lang="es-ES" dirty="0" smtClean="0"/>
              <a:t>datos de costos  de capacitación externa, </a:t>
            </a:r>
            <a:r>
              <a:rPr lang="es-ES" dirty="0"/>
              <a:t>este valor  es </a:t>
            </a:r>
            <a:r>
              <a:rPr lang="es-ES" dirty="0" smtClean="0"/>
              <a:t>USD 630 por hora.</a:t>
            </a:r>
            <a:endParaRPr lang="es-ES" dirty="0"/>
          </a:p>
          <a:p>
            <a:r>
              <a:rPr lang="es-ES" dirty="0" smtClean="0"/>
              <a:t>630  *  620 h= </a:t>
            </a:r>
            <a:r>
              <a:rPr lang="es-ES" dirty="0"/>
              <a:t>USD. </a:t>
            </a:r>
            <a:r>
              <a:rPr lang="es-ES" dirty="0" smtClean="0"/>
              <a:t>390600 </a:t>
            </a:r>
            <a:r>
              <a:rPr lang="es-ES" dirty="0">
                <a:sym typeface="Wingdings" panose="05000000000000000000" pitchFamily="2" charset="2"/>
              </a:rPr>
              <a:t> </a:t>
            </a:r>
            <a:r>
              <a:rPr lang="es-ES" dirty="0"/>
              <a:t>costo x hora de capacitación.                                                                </a:t>
            </a:r>
          </a:p>
          <a:p>
            <a:r>
              <a:rPr lang="es-ES" dirty="0" smtClean="0"/>
              <a:t>USD 390600 * 4 promociones anuales =</a:t>
            </a:r>
            <a:r>
              <a:rPr lang="es-ES" b="1" dirty="0" smtClean="0"/>
              <a:t>   USD 1562400 </a:t>
            </a:r>
            <a:r>
              <a:rPr lang="es-ES" b="1" dirty="0" smtClean="0">
                <a:sym typeface="Wingdings" panose="05000000000000000000" pitchFamily="2" charset="2"/>
              </a:rPr>
              <a:t></a:t>
            </a:r>
            <a:r>
              <a:rPr lang="es-ES" dirty="0"/>
              <a:t>ingreso total anual </a:t>
            </a:r>
            <a:endParaRPr lang="es-EC" dirty="0"/>
          </a:p>
          <a:p>
            <a:endParaRPr lang="es-EC" dirty="0"/>
          </a:p>
        </p:txBody>
      </p:sp>
      <p:cxnSp>
        <p:nvCxnSpPr>
          <p:cNvPr id="11" name="19532 Conector recto"/>
          <p:cNvCxnSpPr/>
          <p:nvPr/>
        </p:nvCxnSpPr>
        <p:spPr>
          <a:xfrm>
            <a:off x="5746750" y="-3551238"/>
            <a:ext cx="1995488" cy="7683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9 Rectángulo"/>
          <p:cNvSpPr/>
          <p:nvPr/>
        </p:nvSpPr>
        <p:spPr>
          <a:xfrm>
            <a:off x="447684" y="491877"/>
            <a:ext cx="8731812"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ANALISIS FINANCIERO</a:t>
            </a:r>
            <a:endParaRPr lang="es-E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anose="020B0604020202020204" pitchFamily="34" charset="0"/>
              <a:cs typeface="Arial" panose="020B0604020202020204" pitchFamily="34" charset="0"/>
            </a:endParaRPr>
          </a:p>
        </p:txBody>
      </p:sp>
      <p:pic>
        <p:nvPicPr>
          <p:cNvPr id="12" name="1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8828" y="1772816"/>
            <a:ext cx="1857375" cy="2466975"/>
          </a:xfrm>
          <a:prstGeom prst="ellipse">
            <a:avLst/>
          </a:prstGeom>
          <a:ln>
            <a:noFill/>
          </a:ln>
          <a:effectLst>
            <a:softEdge rad="112500"/>
          </a:effectLst>
        </p:spPr>
      </p:pic>
      <p:sp>
        <p:nvSpPr>
          <p:cNvPr id="13" name="12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4" name="13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
        <p:nvSpPr>
          <p:cNvPr id="4" name="Rectángulo 3"/>
          <p:cNvSpPr/>
          <p:nvPr/>
        </p:nvSpPr>
        <p:spPr>
          <a:xfrm>
            <a:off x="212805" y="2176170"/>
            <a:ext cx="542135" cy="923330"/>
          </a:xfrm>
          <a:prstGeom prst="rect">
            <a:avLst/>
          </a:prstGeom>
          <a:noFill/>
        </p:spPr>
        <p:txBody>
          <a:bodyPr wrap="none" lIns="91440" tIns="45720" rIns="91440" bIns="45720">
            <a:spAutoFit/>
          </a:bodyPr>
          <a:lstStyle/>
          <a:p>
            <a:pPr algn="ctr"/>
            <a:r>
              <a:rPr lang="es-ES" sz="5400" b="1" cap="none" spc="50" dirty="0" smtClean="0">
                <a:ln w="0"/>
                <a:solidFill>
                  <a:schemeClr val="bg2"/>
                </a:solidFill>
                <a:effectLst>
                  <a:innerShdw blurRad="63500" dist="50800" dir="13500000">
                    <a:srgbClr val="000000">
                      <a:alpha val="50000"/>
                    </a:srgbClr>
                  </a:innerShdw>
                </a:effectLst>
              </a:rPr>
              <a:t>1</a:t>
            </a:r>
            <a:endParaRPr lang="es-EC" sz="5400" b="1" cap="none" spc="50" dirty="0">
              <a:ln w="0"/>
              <a:solidFill>
                <a:schemeClr val="bg2"/>
              </a:solidFill>
              <a:effectLst>
                <a:innerShdw blurRad="63500" dist="50800" dir="13500000">
                  <a:srgbClr val="000000">
                    <a:alpha val="50000"/>
                  </a:srgbClr>
                </a:innerShdw>
              </a:effectLst>
            </a:endParaRPr>
          </a:p>
        </p:txBody>
      </p:sp>
      <p:sp>
        <p:nvSpPr>
          <p:cNvPr id="15" name="Rectángulo 14"/>
          <p:cNvSpPr/>
          <p:nvPr/>
        </p:nvSpPr>
        <p:spPr>
          <a:xfrm>
            <a:off x="227633" y="3853603"/>
            <a:ext cx="705642" cy="923330"/>
          </a:xfrm>
          <a:prstGeom prst="rect">
            <a:avLst/>
          </a:prstGeom>
          <a:noFill/>
        </p:spPr>
        <p:txBody>
          <a:bodyPr wrap="none" lIns="91440" tIns="45720" rIns="91440" bIns="45720">
            <a:spAutoFit/>
          </a:bodyPr>
          <a:lstStyle/>
          <a:p>
            <a:pPr algn="ctr"/>
            <a:r>
              <a:rPr lang="es-ES" sz="5400" b="1" spc="50" dirty="0" smtClean="0">
                <a:ln w="0"/>
                <a:solidFill>
                  <a:schemeClr val="bg2"/>
                </a:solidFill>
                <a:effectLst>
                  <a:innerShdw blurRad="63500" dist="50800" dir="13500000">
                    <a:srgbClr val="000000">
                      <a:alpha val="50000"/>
                    </a:srgbClr>
                  </a:innerShdw>
                </a:effectLst>
              </a:rPr>
              <a:t>2 </a:t>
            </a:r>
            <a:endParaRPr lang="es-EC" sz="5400" b="1" cap="none" spc="50" dirty="0">
              <a:ln w="0"/>
              <a:solidFill>
                <a:schemeClr val="bg2"/>
              </a:solidFill>
              <a:effectLst>
                <a:innerShdw blurRad="63500" dist="50800" dir="13500000">
                  <a:srgbClr val="000000">
                    <a:alpha val="50000"/>
                  </a:srgbClr>
                </a:innerShdw>
              </a:effectLst>
            </a:endParaRPr>
          </a:p>
        </p:txBody>
      </p:sp>
      <p:sp>
        <p:nvSpPr>
          <p:cNvPr id="7" name="Flecha izquierda 6"/>
          <p:cNvSpPr/>
          <p:nvPr/>
        </p:nvSpPr>
        <p:spPr>
          <a:xfrm>
            <a:off x="6244755" y="4008345"/>
            <a:ext cx="966325" cy="361760"/>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01897747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35496" y="17268"/>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15207"/>
            <a:ext cx="6932628" cy="4824536"/>
          </a:xfrm>
          <a:prstGeom prst="roundRect">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b="1" dirty="0" smtClean="0">
              <a:solidFill>
                <a:schemeClr val="bg1"/>
              </a:solidFill>
              <a:cs typeface="Arial" panose="020B0604020202020204" pitchFamily="34" charset="0"/>
            </a:endParaRPr>
          </a:p>
          <a:p>
            <a:pPr algn="ctr"/>
            <a:r>
              <a:rPr lang="es-ES" b="1" dirty="0" smtClean="0">
                <a:solidFill>
                  <a:schemeClr val="bg1"/>
                </a:solidFill>
                <a:cs typeface="Arial" panose="020B0604020202020204" pitchFamily="34" charset="0"/>
              </a:rPr>
              <a:t>FLUJO DE FONDOS</a:t>
            </a:r>
            <a:endParaRPr lang="es-ES" b="1" dirty="0" smtClean="0">
              <a:solidFill>
                <a:schemeClr val="bg1"/>
              </a:solidFill>
              <a:cs typeface="Arial" panose="020B0604020202020204" pitchFamily="34" charset="0"/>
            </a:endParaRPr>
          </a:p>
          <a:p>
            <a:pPr algn="ctr"/>
            <a:endParaRPr lang="es-ES" b="1" dirty="0" smtClean="0">
              <a:solidFill>
                <a:schemeClr val="bg1"/>
              </a:solidFill>
              <a:cs typeface="Arial" panose="020B0604020202020204" pitchFamily="34" charset="0"/>
            </a:endParaRPr>
          </a:p>
          <a:p>
            <a:endParaRPr lang="es-EC" dirty="0" smtClean="0"/>
          </a:p>
          <a:p>
            <a:endParaRPr lang="es-EC" dirty="0"/>
          </a:p>
          <a:p>
            <a:endParaRPr lang="es-EC" dirty="0" smtClean="0"/>
          </a:p>
          <a:p>
            <a:endParaRPr lang="es-EC" dirty="0"/>
          </a:p>
          <a:p>
            <a:endParaRPr lang="es-EC" dirty="0" smtClean="0"/>
          </a:p>
          <a:p>
            <a:endParaRPr lang="es-EC" dirty="0"/>
          </a:p>
          <a:p>
            <a:endParaRPr lang="es-EC" dirty="0" smtClean="0"/>
          </a:p>
          <a:p>
            <a:endParaRPr lang="es-EC" dirty="0"/>
          </a:p>
          <a:p>
            <a:endParaRPr lang="es-EC" dirty="0" smtClean="0"/>
          </a:p>
          <a:p>
            <a:endParaRPr lang="es-EC" dirty="0"/>
          </a:p>
          <a:p>
            <a:endParaRPr lang="es-EC" dirty="0" smtClean="0"/>
          </a:p>
          <a:p>
            <a:endParaRPr lang="es-EC" dirty="0"/>
          </a:p>
          <a:p>
            <a:endParaRPr lang="es-EC" dirty="0" smtClean="0"/>
          </a:p>
          <a:p>
            <a:endParaRPr lang="es-EC" dirty="0"/>
          </a:p>
          <a:p>
            <a:endParaRPr lang="es-EC" dirty="0"/>
          </a:p>
        </p:txBody>
      </p:sp>
      <p:cxnSp>
        <p:nvCxnSpPr>
          <p:cNvPr id="11" name="19532 Conector recto"/>
          <p:cNvCxnSpPr/>
          <p:nvPr/>
        </p:nvCxnSpPr>
        <p:spPr>
          <a:xfrm>
            <a:off x="5746750" y="-3551238"/>
            <a:ext cx="1995488" cy="7683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9 Rectángulo"/>
          <p:cNvSpPr/>
          <p:nvPr/>
        </p:nvSpPr>
        <p:spPr>
          <a:xfrm>
            <a:off x="447684" y="491877"/>
            <a:ext cx="8731812"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ANALISIS FINANCIERO</a:t>
            </a:r>
            <a:endParaRPr lang="es-E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anose="020B0604020202020204" pitchFamily="34" charset="0"/>
              <a:cs typeface="Arial" panose="020B0604020202020204" pitchFamily="34" charset="0"/>
            </a:endParaRPr>
          </a:p>
        </p:txBody>
      </p:sp>
      <p:pic>
        <p:nvPicPr>
          <p:cNvPr id="12" name="1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8828" y="1772816"/>
            <a:ext cx="1857375" cy="2466975"/>
          </a:xfrm>
          <a:prstGeom prst="ellipse">
            <a:avLst/>
          </a:prstGeom>
          <a:ln>
            <a:noFill/>
          </a:ln>
          <a:effectLst>
            <a:softEdge rad="112500"/>
          </a:effectLst>
        </p:spPr>
      </p:pic>
      <p:sp>
        <p:nvSpPr>
          <p:cNvPr id="13" name="12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4" name="13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graphicFrame>
        <p:nvGraphicFramePr>
          <p:cNvPr id="8" name="Tabla 7"/>
          <p:cNvGraphicFramePr>
            <a:graphicFrameLocks noGrp="1"/>
          </p:cNvGraphicFramePr>
          <p:nvPr>
            <p:extLst>
              <p:ext uri="{D42A27DB-BD31-4B8C-83A1-F6EECF244321}">
                <p14:modId xmlns:p14="http://schemas.microsoft.com/office/powerpoint/2010/main" val="1057941379"/>
              </p:ext>
            </p:extLst>
          </p:nvPr>
        </p:nvGraphicFramePr>
        <p:xfrm>
          <a:off x="580642" y="1988839"/>
          <a:ext cx="6648185" cy="4029562"/>
        </p:xfrm>
        <a:graphic>
          <a:graphicData uri="http://schemas.openxmlformats.org/drawingml/2006/table">
            <a:tbl>
              <a:tblPr firstRow="1" firstCol="1" bandRow="1">
                <a:tableStyleId>{93296810-A885-4BE3-A3E7-6D5BEEA58F35}</a:tableStyleId>
              </a:tblPr>
              <a:tblGrid>
                <a:gridCol w="846979"/>
                <a:gridCol w="425484"/>
                <a:gridCol w="566425"/>
                <a:gridCol w="559776"/>
                <a:gridCol w="571744"/>
                <a:gridCol w="565096"/>
                <a:gridCol w="566425"/>
                <a:gridCol w="562436"/>
                <a:gridCol w="565096"/>
                <a:gridCol w="561107"/>
                <a:gridCol w="570415"/>
                <a:gridCol w="287202"/>
              </a:tblGrid>
              <a:tr h="313605">
                <a:tc gridSpan="12">
                  <a:txBody>
                    <a:bodyPr/>
                    <a:lstStyle/>
                    <a:p>
                      <a:pPr algn="ctr">
                        <a:lnSpc>
                          <a:spcPct val="115000"/>
                        </a:lnSpc>
                        <a:spcAft>
                          <a:spcPts val="0"/>
                        </a:spcAft>
                      </a:pPr>
                      <a:r>
                        <a:rPr lang="es-EC" sz="900" dirty="0">
                          <a:effectLst/>
                        </a:rPr>
                        <a:t>Flujo de fondos del proyecto  expresado en dólares (sin crédito)</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53871">
                <a:tc>
                  <a:txBody>
                    <a:bodyPr/>
                    <a:lstStyle/>
                    <a:p>
                      <a:pPr algn="ctr">
                        <a:lnSpc>
                          <a:spcPct val="115000"/>
                        </a:lnSpc>
                        <a:spcAft>
                          <a:spcPts val="0"/>
                        </a:spcAft>
                      </a:pPr>
                      <a:r>
                        <a:rPr lang="es-EC" sz="900">
                          <a:effectLst/>
                        </a:rPr>
                        <a:t> </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11">
                  <a:txBody>
                    <a:bodyPr/>
                    <a:lstStyle/>
                    <a:p>
                      <a:pPr algn="ctr">
                        <a:lnSpc>
                          <a:spcPct val="115000"/>
                        </a:lnSpc>
                        <a:spcAft>
                          <a:spcPts val="0"/>
                        </a:spcAft>
                      </a:pPr>
                      <a:r>
                        <a:rPr lang="es-EC" sz="900">
                          <a:effectLst/>
                        </a:rPr>
                        <a:t>Años</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53871">
                <a:tc>
                  <a:txBody>
                    <a:bodyPr/>
                    <a:lstStyle/>
                    <a:p>
                      <a:pPr algn="ctr">
                        <a:lnSpc>
                          <a:spcPct val="115000"/>
                        </a:lnSpc>
                        <a:spcAft>
                          <a:spcPts val="0"/>
                        </a:spcAft>
                      </a:pPr>
                      <a:r>
                        <a:rPr lang="es-EC" sz="900">
                          <a:effectLst/>
                        </a:rPr>
                        <a:t>concepto/años</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4</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6</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7</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8</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10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577033">
                <a:tc>
                  <a:txBody>
                    <a:bodyPr/>
                    <a:lstStyle/>
                    <a:p>
                      <a:pPr algn="ctr">
                        <a:lnSpc>
                          <a:spcPct val="115000"/>
                        </a:lnSpc>
                        <a:spcAft>
                          <a:spcPts val="0"/>
                        </a:spcAft>
                      </a:pPr>
                      <a:r>
                        <a:rPr lang="es-EC" sz="900">
                          <a:effectLst/>
                        </a:rPr>
                        <a:t>+ ingresos de la operación</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pPr>
                      <a:endParaRPr lang="es-EC" sz="900">
                        <a:effectLst/>
                        <a:latin typeface="Calibri" panose="020F0502020204030204" pitchFamily="34" charset="0"/>
                      </a:endParaRPr>
                    </a:p>
                  </a:txBody>
                  <a:tcPr marL="44450" marR="44450" marT="0" marB="0" anchor="ctr"/>
                </a:tc>
                <a:tc>
                  <a:txBody>
                    <a:bodyPr/>
                    <a:lstStyle/>
                    <a:p>
                      <a:pPr algn="ctr">
                        <a:lnSpc>
                          <a:spcPct val="115000"/>
                        </a:lnSpc>
                        <a:spcAft>
                          <a:spcPts val="0"/>
                        </a:spcAft>
                      </a:pPr>
                      <a:r>
                        <a:rPr lang="es-EC" sz="900">
                          <a:effectLst/>
                        </a:rPr>
                        <a:t>1174779,90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1174779,90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1175624,90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1174779,90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1292257,89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1293102,89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1292257,89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1292257,89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1422328,68</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1429127,76</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577033">
                <a:tc>
                  <a:txBody>
                    <a:bodyPr/>
                    <a:lstStyle/>
                    <a:p>
                      <a:pPr algn="ctr">
                        <a:lnSpc>
                          <a:spcPct val="115000"/>
                        </a:lnSpc>
                        <a:spcAft>
                          <a:spcPts val="0"/>
                        </a:spcAft>
                      </a:pPr>
                      <a:r>
                        <a:rPr lang="es-EC" sz="900">
                          <a:effectLst/>
                        </a:rPr>
                        <a:t>- costo de operación</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pPr>
                      <a:endParaRPr lang="es-EC" sz="900">
                        <a:effectLst/>
                        <a:latin typeface="Calibri" panose="020F0502020204030204" pitchFamily="34" charset="0"/>
                      </a:endParaRPr>
                    </a:p>
                  </a:txBody>
                  <a:tcPr marL="44450" marR="44450" marT="0" marB="0" anchor="ctr"/>
                </a:tc>
                <a:tc>
                  <a:txBody>
                    <a:bodyPr/>
                    <a:lstStyle/>
                    <a:p>
                      <a:pPr algn="ctr">
                        <a:lnSpc>
                          <a:spcPct val="115000"/>
                        </a:lnSpc>
                        <a:spcAft>
                          <a:spcPts val="0"/>
                        </a:spcAft>
                      </a:pPr>
                      <a:r>
                        <a:rPr lang="es-EC" sz="900">
                          <a:effectLst/>
                        </a:rPr>
                        <a:t>1118837,65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1118837,65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1135737,65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1168669,78</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1119682,65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1135737,65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1118837,65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1168669,78</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1135737,65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1121087,65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84689">
                <a:tc>
                  <a:txBody>
                    <a:bodyPr/>
                    <a:lstStyle/>
                    <a:p>
                      <a:pPr algn="ctr">
                        <a:lnSpc>
                          <a:spcPct val="115000"/>
                        </a:lnSpc>
                        <a:spcAft>
                          <a:spcPts val="0"/>
                        </a:spcAft>
                      </a:pPr>
                      <a:r>
                        <a:rPr lang="es-EC" sz="900">
                          <a:effectLst/>
                        </a:rPr>
                        <a:t>- depreciación</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pPr>
                      <a:endParaRPr lang="es-EC" sz="900">
                        <a:effectLst/>
                        <a:latin typeface="Calibri" panose="020F0502020204030204" pitchFamily="34" charset="0"/>
                      </a:endParaRPr>
                    </a:p>
                  </a:txBody>
                  <a:tcPr marL="44450" marR="44450" marT="0" marB="0" anchor="ctr"/>
                </a:tc>
                <a:tc>
                  <a:txBody>
                    <a:bodyPr/>
                    <a:lstStyle/>
                    <a:p>
                      <a:pPr algn="ctr">
                        <a:lnSpc>
                          <a:spcPct val="115000"/>
                        </a:lnSpc>
                        <a:spcAft>
                          <a:spcPts val="0"/>
                        </a:spcAft>
                      </a:pPr>
                      <a:r>
                        <a:rPr lang="es-EC" sz="900">
                          <a:effectLst/>
                        </a:rPr>
                        <a:t>5942,83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5942,83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5942,83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5942,83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5942,83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5942,83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5942,83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5942,83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5942,83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5942,83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02256">
                <a:tc>
                  <a:txBody>
                    <a:bodyPr/>
                    <a:lstStyle/>
                    <a:p>
                      <a:pPr algn="ctr">
                        <a:lnSpc>
                          <a:spcPct val="115000"/>
                        </a:lnSpc>
                        <a:spcAft>
                          <a:spcPts val="0"/>
                        </a:spcAft>
                      </a:pPr>
                      <a:r>
                        <a:rPr lang="es-EC" sz="900">
                          <a:effectLst/>
                        </a:rPr>
                        <a:t>- amortización</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pPr>
                      <a:endParaRPr lang="es-EC" sz="900">
                        <a:effectLst/>
                        <a:latin typeface="Calibri" panose="020F0502020204030204" pitchFamily="34" charset="0"/>
                      </a:endParaRPr>
                    </a:p>
                  </a:txBody>
                  <a:tcPr marL="44450" marR="44450" marT="0" marB="0" anchor="ctr"/>
                </a:tc>
                <a:tc>
                  <a:txBody>
                    <a:bodyPr/>
                    <a:lstStyle/>
                    <a:p>
                      <a:pPr algn="ctr">
                        <a:lnSpc>
                          <a:spcPct val="115000"/>
                        </a:lnSpc>
                        <a:spcAft>
                          <a:spcPts val="0"/>
                        </a:spcAft>
                      </a:pPr>
                      <a:r>
                        <a:rPr lang="es-EC" sz="900">
                          <a:effectLst/>
                        </a:rPr>
                        <a:t>30000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30000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30000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30000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30000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577033">
                <a:tc>
                  <a:txBody>
                    <a:bodyPr/>
                    <a:lstStyle/>
                    <a:p>
                      <a:pPr algn="ctr">
                        <a:lnSpc>
                          <a:spcPct val="115000"/>
                        </a:lnSpc>
                        <a:spcAft>
                          <a:spcPts val="0"/>
                        </a:spcAft>
                      </a:pPr>
                      <a:r>
                        <a:rPr lang="es-EC" sz="900">
                          <a:effectLst/>
                        </a:rPr>
                        <a:t>Utilidad antes de participación e impuestos</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19999,42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19999,42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3944,42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-29832,71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136632,41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151422,41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167477,41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117645,28</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280648,20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302097,28</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577033">
                <a:tc>
                  <a:txBody>
                    <a:bodyPr/>
                    <a:lstStyle/>
                    <a:p>
                      <a:pPr algn="ctr">
                        <a:lnSpc>
                          <a:spcPct val="115000"/>
                        </a:lnSpc>
                        <a:spcAft>
                          <a:spcPts val="0"/>
                        </a:spcAft>
                      </a:pPr>
                      <a:r>
                        <a:rPr lang="es-EC" sz="900">
                          <a:effectLst/>
                        </a:rPr>
                        <a:t>Utilidad antes del impuesto a la renta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19999,42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19999,42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3944,42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-29832,71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136632,41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151422,41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167477,41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a:effectLst/>
                        </a:rPr>
                        <a:t>117645,28</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dirty="0">
                          <a:effectLst/>
                        </a:rPr>
                        <a:t>280648,20</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900" dirty="0">
                          <a:effectLst/>
                        </a:rPr>
                        <a:t>302097,28</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Tree>
    <p:extLst>
      <p:ext uri="{BB962C8B-B14F-4D97-AF65-F5344CB8AC3E}">
        <p14:creationId xmlns:p14="http://schemas.microsoft.com/office/powerpoint/2010/main" val="427279123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35496" y="17268"/>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15207"/>
            <a:ext cx="6932628" cy="4824536"/>
          </a:xfrm>
          <a:prstGeom prst="roundRect">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b="1" dirty="0" smtClean="0">
              <a:solidFill>
                <a:schemeClr val="bg1"/>
              </a:solidFill>
              <a:cs typeface="Arial" panose="020B0604020202020204" pitchFamily="34" charset="0"/>
            </a:endParaRPr>
          </a:p>
          <a:p>
            <a:pPr algn="ctr"/>
            <a:r>
              <a:rPr lang="es-ES" b="1" dirty="0" smtClean="0">
                <a:solidFill>
                  <a:schemeClr val="bg1"/>
                </a:solidFill>
                <a:cs typeface="Arial" panose="020B0604020202020204" pitchFamily="34" charset="0"/>
              </a:rPr>
              <a:t>FLUJO DE FONDOS</a:t>
            </a:r>
            <a:endParaRPr lang="es-ES" b="1" dirty="0" smtClean="0">
              <a:solidFill>
                <a:schemeClr val="bg1"/>
              </a:solidFill>
              <a:cs typeface="Arial" panose="020B0604020202020204" pitchFamily="34" charset="0"/>
            </a:endParaRPr>
          </a:p>
          <a:p>
            <a:pPr algn="ctr"/>
            <a:endParaRPr lang="es-ES" b="1" dirty="0" smtClean="0">
              <a:solidFill>
                <a:schemeClr val="bg1"/>
              </a:solidFill>
              <a:cs typeface="Arial" panose="020B0604020202020204" pitchFamily="34" charset="0"/>
            </a:endParaRPr>
          </a:p>
          <a:p>
            <a:endParaRPr lang="es-EC" dirty="0" smtClean="0"/>
          </a:p>
          <a:p>
            <a:endParaRPr lang="es-EC" dirty="0"/>
          </a:p>
          <a:p>
            <a:endParaRPr lang="es-EC" dirty="0" smtClean="0"/>
          </a:p>
          <a:p>
            <a:endParaRPr lang="es-EC" dirty="0"/>
          </a:p>
          <a:p>
            <a:endParaRPr lang="es-EC" dirty="0" smtClean="0"/>
          </a:p>
          <a:p>
            <a:endParaRPr lang="es-EC" dirty="0"/>
          </a:p>
          <a:p>
            <a:endParaRPr lang="es-EC" dirty="0" smtClean="0"/>
          </a:p>
          <a:p>
            <a:endParaRPr lang="es-EC" dirty="0"/>
          </a:p>
          <a:p>
            <a:endParaRPr lang="es-EC" dirty="0" smtClean="0"/>
          </a:p>
          <a:p>
            <a:endParaRPr lang="es-EC" dirty="0"/>
          </a:p>
          <a:p>
            <a:endParaRPr lang="es-EC" dirty="0" smtClean="0"/>
          </a:p>
          <a:p>
            <a:endParaRPr lang="es-EC" dirty="0"/>
          </a:p>
          <a:p>
            <a:endParaRPr lang="es-EC" dirty="0" smtClean="0"/>
          </a:p>
          <a:p>
            <a:endParaRPr lang="es-EC" dirty="0"/>
          </a:p>
          <a:p>
            <a:endParaRPr lang="es-EC" dirty="0"/>
          </a:p>
        </p:txBody>
      </p:sp>
      <p:cxnSp>
        <p:nvCxnSpPr>
          <p:cNvPr id="11" name="19532 Conector recto"/>
          <p:cNvCxnSpPr/>
          <p:nvPr/>
        </p:nvCxnSpPr>
        <p:spPr>
          <a:xfrm>
            <a:off x="5746750" y="-3551238"/>
            <a:ext cx="1995488" cy="7683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9 Rectángulo"/>
          <p:cNvSpPr/>
          <p:nvPr/>
        </p:nvSpPr>
        <p:spPr>
          <a:xfrm>
            <a:off x="447684" y="491877"/>
            <a:ext cx="8731812"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ANALISIS FINANCIERO</a:t>
            </a:r>
            <a:endParaRPr lang="es-E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anose="020B0604020202020204" pitchFamily="34" charset="0"/>
              <a:cs typeface="Arial" panose="020B0604020202020204" pitchFamily="34" charset="0"/>
            </a:endParaRPr>
          </a:p>
        </p:txBody>
      </p:sp>
      <p:pic>
        <p:nvPicPr>
          <p:cNvPr id="12" name="1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8828" y="1772816"/>
            <a:ext cx="1857375" cy="2466975"/>
          </a:xfrm>
          <a:prstGeom prst="ellipse">
            <a:avLst/>
          </a:prstGeom>
          <a:ln>
            <a:noFill/>
          </a:ln>
          <a:effectLst>
            <a:softEdge rad="112500"/>
          </a:effectLst>
        </p:spPr>
      </p:pic>
      <p:sp>
        <p:nvSpPr>
          <p:cNvPr id="13" name="12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4" name="13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graphicFrame>
        <p:nvGraphicFramePr>
          <p:cNvPr id="4" name="Tabla 3"/>
          <p:cNvGraphicFramePr>
            <a:graphicFrameLocks noGrp="1"/>
          </p:cNvGraphicFramePr>
          <p:nvPr>
            <p:extLst>
              <p:ext uri="{D42A27DB-BD31-4B8C-83A1-F6EECF244321}">
                <p14:modId xmlns:p14="http://schemas.microsoft.com/office/powerpoint/2010/main" val="178221687"/>
              </p:ext>
            </p:extLst>
          </p:nvPr>
        </p:nvGraphicFramePr>
        <p:xfrm>
          <a:off x="580643" y="2276872"/>
          <a:ext cx="6648184" cy="3438500"/>
        </p:xfrm>
        <a:graphic>
          <a:graphicData uri="http://schemas.openxmlformats.org/drawingml/2006/table">
            <a:tbl>
              <a:tblPr firstRow="1" firstCol="1" bandRow="1">
                <a:tableStyleId>{93296810-A885-4BE3-A3E7-6D5BEEA58F35}</a:tableStyleId>
              </a:tblPr>
              <a:tblGrid>
                <a:gridCol w="856450"/>
                <a:gridCol w="430242"/>
                <a:gridCol w="572759"/>
                <a:gridCol w="566036"/>
                <a:gridCol w="578137"/>
                <a:gridCol w="571414"/>
                <a:gridCol w="572759"/>
                <a:gridCol w="568725"/>
                <a:gridCol w="571414"/>
                <a:gridCol w="567381"/>
                <a:gridCol w="576793"/>
                <a:gridCol w="216074"/>
              </a:tblGrid>
              <a:tr h="326201">
                <a:tc>
                  <a:txBody>
                    <a:bodyPr/>
                    <a:lstStyle/>
                    <a:p>
                      <a:pPr algn="ctr">
                        <a:lnSpc>
                          <a:spcPct val="115000"/>
                        </a:lnSpc>
                        <a:spcAft>
                          <a:spcPts val="0"/>
                        </a:spcAft>
                      </a:pPr>
                      <a:r>
                        <a:rPr lang="es-EC" sz="800" dirty="0">
                          <a:effectLst/>
                        </a:rPr>
                        <a:t>- impuesto a la renta 22%</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4399,87</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4399,87</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867,77</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30059,13</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33312,93</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36845,03</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25881,96</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61742,60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66461,40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89302">
                <a:tc>
                  <a:txBody>
                    <a:bodyPr/>
                    <a:lstStyle/>
                    <a:p>
                      <a:pPr algn="ctr">
                        <a:lnSpc>
                          <a:spcPct val="115000"/>
                        </a:lnSpc>
                        <a:spcAft>
                          <a:spcPts val="0"/>
                        </a:spcAft>
                      </a:pPr>
                      <a:r>
                        <a:rPr lang="es-EC" sz="800">
                          <a:effectLst/>
                        </a:rPr>
                        <a:t>utilidad/pérdida neta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15599,55</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15599,55</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3076,65</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-29832,71</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106573,28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118109,48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130632,38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91763,32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218905,59</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235635,88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26201">
                <a:tc>
                  <a:txBody>
                    <a:bodyPr/>
                    <a:lstStyle/>
                    <a:p>
                      <a:pPr algn="ctr">
                        <a:lnSpc>
                          <a:spcPct val="115000"/>
                        </a:lnSpc>
                        <a:spcAft>
                          <a:spcPts val="0"/>
                        </a:spcAft>
                      </a:pPr>
                      <a:r>
                        <a:rPr lang="es-EC" sz="800">
                          <a:effectLst/>
                        </a:rPr>
                        <a:t>+ depreciación</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pPr>
                      <a:endParaRPr lang="es-EC" sz="800">
                        <a:effectLst/>
                        <a:latin typeface="Calibri" panose="020F0502020204030204" pitchFamily="34" charset="0"/>
                      </a:endParaRPr>
                    </a:p>
                  </a:txBody>
                  <a:tcPr marL="44450" marR="44450" marT="0" marB="0" anchor="ctr"/>
                </a:tc>
                <a:tc>
                  <a:txBody>
                    <a:bodyPr/>
                    <a:lstStyle/>
                    <a:p>
                      <a:pPr algn="ctr">
                        <a:lnSpc>
                          <a:spcPct val="115000"/>
                        </a:lnSpc>
                        <a:spcAft>
                          <a:spcPts val="0"/>
                        </a:spcAft>
                      </a:pPr>
                      <a:r>
                        <a:rPr lang="es-EC" sz="800">
                          <a:effectLst/>
                        </a:rPr>
                        <a:t>5942,83</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5942,83</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dirty="0">
                          <a:effectLst/>
                        </a:rPr>
                        <a:t>5942,83</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dirty="0">
                          <a:effectLst/>
                        </a:rPr>
                        <a:t>5942,83</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dirty="0">
                          <a:effectLst/>
                        </a:rPr>
                        <a:t>5942,83</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5942,83</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5942,83</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5942,83</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5942,83</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5942,83</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26201">
                <a:tc>
                  <a:txBody>
                    <a:bodyPr/>
                    <a:lstStyle/>
                    <a:p>
                      <a:pPr algn="ctr">
                        <a:lnSpc>
                          <a:spcPct val="115000"/>
                        </a:lnSpc>
                        <a:spcAft>
                          <a:spcPts val="0"/>
                        </a:spcAft>
                      </a:pPr>
                      <a:r>
                        <a:rPr lang="es-EC" sz="800">
                          <a:effectLst/>
                        </a:rPr>
                        <a:t>+amortización activos diferidos</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pPr>
                      <a:endParaRPr lang="es-EC" sz="800">
                        <a:effectLst/>
                        <a:latin typeface="Calibri" panose="020F0502020204030204" pitchFamily="34" charset="0"/>
                      </a:endParaRPr>
                    </a:p>
                  </a:txBody>
                  <a:tcPr marL="44450" marR="44450" marT="0" marB="0" anchor="ctr"/>
                </a:tc>
                <a:tc>
                  <a:txBody>
                    <a:bodyPr/>
                    <a:lstStyle/>
                    <a:p>
                      <a:pPr algn="ctr">
                        <a:lnSpc>
                          <a:spcPct val="115000"/>
                        </a:lnSpc>
                        <a:spcAft>
                          <a:spcPts val="0"/>
                        </a:spcAft>
                      </a:pPr>
                      <a:r>
                        <a:rPr lang="es-EC" sz="800" dirty="0">
                          <a:effectLst/>
                        </a:rPr>
                        <a:t>30000</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30000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30000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dirty="0">
                          <a:effectLst/>
                        </a:rPr>
                        <a:t>30000</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30000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pPr>
                      <a:endParaRPr lang="es-EC" sz="800" dirty="0">
                        <a:effectLst/>
                        <a:latin typeface="Calibri" panose="020F0502020204030204" pitchFamily="34" charset="0"/>
                      </a:endParaRPr>
                    </a:p>
                  </a:txBody>
                  <a:tcPr marL="44450" marR="44450" marT="0" marB="0" anchor="ctr"/>
                </a:tc>
                <a:tc>
                  <a:txBody>
                    <a:bodyPr/>
                    <a:lstStyle/>
                    <a:p>
                      <a:pPr>
                        <a:lnSpc>
                          <a:spcPct val="115000"/>
                        </a:lnSpc>
                      </a:pPr>
                      <a:endParaRPr lang="es-EC" sz="800" dirty="0">
                        <a:effectLst/>
                        <a:latin typeface="Calibri" panose="020F0502020204030204" pitchFamily="34" charset="0"/>
                      </a:endParaRPr>
                    </a:p>
                  </a:txBody>
                  <a:tcPr marL="44450" marR="44450" marT="0" marB="0" anchor="ctr"/>
                </a:tc>
                <a:tc>
                  <a:txBody>
                    <a:bodyPr/>
                    <a:lstStyle/>
                    <a:p>
                      <a:pPr>
                        <a:lnSpc>
                          <a:spcPct val="115000"/>
                        </a:lnSpc>
                      </a:pPr>
                      <a:endParaRPr lang="es-EC" sz="800">
                        <a:effectLst/>
                        <a:latin typeface="Calibri" panose="020F0502020204030204" pitchFamily="34" charset="0"/>
                      </a:endParaRPr>
                    </a:p>
                  </a:txBody>
                  <a:tcPr marL="44450" marR="44450" marT="0" marB="0" anchor="ctr"/>
                </a:tc>
                <a:tc>
                  <a:txBody>
                    <a:bodyPr/>
                    <a:lstStyle/>
                    <a:p>
                      <a:pPr>
                        <a:lnSpc>
                          <a:spcPct val="115000"/>
                        </a:lnSpc>
                      </a:pPr>
                      <a:endParaRPr lang="es-EC" sz="800">
                        <a:effectLst/>
                        <a:latin typeface="Calibri" panose="020F0502020204030204" pitchFamily="34" charset="0"/>
                      </a:endParaRPr>
                    </a:p>
                  </a:txBody>
                  <a:tcPr marL="44450" marR="44450" marT="0" marB="0" anchor="ctr"/>
                </a:tc>
                <a:tc>
                  <a:txBody>
                    <a:bodyPr/>
                    <a:lstStyle/>
                    <a:p>
                      <a:pPr>
                        <a:lnSpc>
                          <a:spcPct val="115000"/>
                        </a:lnSpc>
                      </a:pPr>
                      <a:endParaRPr lang="es-EC" sz="800">
                        <a:effectLst/>
                        <a:latin typeface="Calibri" panose="020F0502020204030204" pitchFamily="34" charset="0"/>
                      </a:endParaRPr>
                    </a:p>
                  </a:txBody>
                  <a:tcPr marL="44450" marR="44450" marT="0" marB="0" anchor="ctr"/>
                </a:tc>
              </a:tr>
              <a:tr h="489302">
                <a:tc>
                  <a:txBody>
                    <a:bodyPr/>
                    <a:lstStyle/>
                    <a:p>
                      <a:pPr algn="ctr">
                        <a:lnSpc>
                          <a:spcPct val="115000"/>
                        </a:lnSpc>
                        <a:spcAft>
                          <a:spcPts val="0"/>
                        </a:spcAft>
                      </a:pPr>
                      <a:r>
                        <a:rPr lang="es-EC" sz="800">
                          <a:effectLst/>
                        </a:rPr>
                        <a:t>- valor de la inversión y reinversión</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169150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16900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dirty="0">
                          <a:effectLst/>
                        </a:rPr>
                        <a:t>845</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dirty="0">
                          <a:effectLst/>
                        </a:rPr>
                        <a:t>16900</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dirty="0">
                          <a:effectLst/>
                        </a:rPr>
                        <a:t>-</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dirty="0">
                          <a:effectLst/>
                        </a:rPr>
                        <a:t>-</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16900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2250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89302">
                <a:tc>
                  <a:txBody>
                    <a:bodyPr/>
                    <a:lstStyle/>
                    <a:p>
                      <a:pPr algn="ctr">
                        <a:lnSpc>
                          <a:spcPct val="115000"/>
                        </a:lnSpc>
                        <a:spcAft>
                          <a:spcPts val="0"/>
                        </a:spcAft>
                      </a:pPr>
                      <a:r>
                        <a:rPr lang="es-EC" sz="800">
                          <a:effectLst/>
                        </a:rPr>
                        <a:t>flujo de fondos netos del proyecto</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-169150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51542,38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51542,38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22119,48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6110,12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141671,11</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107152,31</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dirty="0">
                          <a:effectLst/>
                        </a:rPr>
                        <a:t>136575,21</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dirty="0">
                          <a:effectLst/>
                        </a:rPr>
                        <a:t>97706,15</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dirty="0">
                          <a:effectLst/>
                        </a:rPr>
                        <a:t>207948,43</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dirty="0">
                          <a:effectLst/>
                        </a:rPr>
                        <a:t>239328,71</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89302">
                <a:tc gridSpan="2">
                  <a:txBody>
                    <a:bodyPr/>
                    <a:lstStyle/>
                    <a:p>
                      <a:pPr algn="ctr">
                        <a:lnSpc>
                          <a:spcPct val="115000"/>
                        </a:lnSpc>
                        <a:spcAft>
                          <a:spcPts val="0"/>
                        </a:spcAft>
                      </a:pPr>
                      <a:r>
                        <a:rPr lang="es-EC" sz="800">
                          <a:effectLst/>
                        </a:rPr>
                        <a:t>flujo de fondos puro =(año uno a año diez: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C" sz="800">
                          <a:effectLst/>
                        </a:rPr>
                        <a:t>-117607,62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51542,38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22119,48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6110,12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141671,11</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107152,31</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a:effectLst/>
                        </a:rPr>
                        <a:t>136575,21</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dirty="0">
                          <a:effectLst/>
                        </a:rPr>
                        <a:t>97706,15</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dirty="0">
                          <a:effectLst/>
                        </a:rPr>
                        <a:t>207948,43</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800" dirty="0">
                          <a:effectLst/>
                        </a:rPr>
                        <a:t>239328,71</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Tree>
    <p:extLst>
      <p:ext uri="{BB962C8B-B14F-4D97-AF65-F5344CB8AC3E}">
        <p14:creationId xmlns:p14="http://schemas.microsoft.com/office/powerpoint/2010/main" val="378082125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35496" y="17268"/>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25887"/>
            <a:ext cx="6781144" cy="4824536"/>
          </a:xfrm>
          <a:prstGeom prst="roundRect">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sz="1600" dirty="0" smtClean="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r>
              <a:rPr lang="es-ES" sz="1600" dirty="0" smtClean="0">
                <a:solidFill>
                  <a:schemeClr val="bg1"/>
                </a:solidFill>
                <a:cs typeface="Arial" panose="020B0604020202020204" pitchFamily="34" charset="0"/>
              </a:rPr>
              <a:t>EVALUACION FINANCIERA</a:t>
            </a:r>
          </a:p>
          <a:p>
            <a:pPr algn="ctr"/>
            <a:endParaRPr lang="es-ES" sz="1600" dirty="0" smtClean="0">
              <a:solidFill>
                <a:schemeClr val="bg1"/>
              </a:solidFill>
              <a:cs typeface="Arial" panose="020B0604020202020204" pitchFamily="34" charset="0"/>
            </a:endParaRPr>
          </a:p>
          <a:p>
            <a:pPr algn="ctr"/>
            <a:r>
              <a:rPr lang="es-ES" sz="1600" dirty="0">
                <a:solidFill>
                  <a:schemeClr val="bg1"/>
                </a:solidFill>
                <a:cs typeface="Arial" panose="020B0604020202020204" pitchFamily="34" charset="0"/>
              </a:rPr>
              <a:t> </a:t>
            </a:r>
            <a:r>
              <a:rPr lang="es-ES" sz="2000" b="1" dirty="0" smtClean="0">
                <a:solidFill>
                  <a:schemeClr val="bg1"/>
                </a:solidFill>
                <a:cs typeface="Arial" panose="020B0604020202020204" pitchFamily="34" charset="0"/>
              </a:rPr>
              <a:t>TMAR</a:t>
            </a:r>
            <a:r>
              <a:rPr lang="es-ES" sz="2000" dirty="0" smtClean="0">
                <a:solidFill>
                  <a:schemeClr val="bg1"/>
                </a:solidFill>
                <a:cs typeface="Arial" panose="020B0604020202020204" pitchFamily="34" charset="0"/>
              </a:rPr>
              <a:t> </a:t>
            </a:r>
            <a:r>
              <a:rPr lang="es-ES" sz="1600" dirty="0" smtClean="0">
                <a:solidFill>
                  <a:schemeClr val="bg1"/>
                </a:solidFill>
                <a:cs typeface="Arial" panose="020B0604020202020204" pitchFamily="34" charset="0"/>
              </a:rPr>
              <a:t>=12% (Tasa pasiva a largo plazo</a:t>
            </a:r>
            <a:r>
              <a:rPr lang="es-ES" sz="1600" dirty="0" smtClean="0">
                <a:solidFill>
                  <a:schemeClr val="bg1"/>
                </a:solidFill>
                <a:cs typeface="Arial" panose="020B0604020202020204" pitchFamily="34" charset="0"/>
                <a:sym typeface="Wingdings" panose="05000000000000000000" pitchFamily="2" charset="2"/>
              </a:rPr>
              <a:t>8% + Tasa pasiva ahorros 2% + Tasa de riesgo 2%</a:t>
            </a:r>
            <a:r>
              <a:rPr lang="es-ES" sz="1600" dirty="0" smtClean="0">
                <a:solidFill>
                  <a:schemeClr val="bg1"/>
                </a:solidFill>
                <a:cs typeface="Arial" panose="020B0604020202020204" pitchFamily="34" charset="0"/>
              </a:rPr>
              <a:t>)</a:t>
            </a:r>
            <a:endParaRPr lang="es-ES" sz="1600" dirty="0" smtClean="0">
              <a:solidFill>
                <a:schemeClr val="bg1"/>
              </a:solidFill>
              <a:cs typeface="Arial" panose="020B0604020202020204" pitchFamily="34" charset="0"/>
            </a:endParaRPr>
          </a:p>
          <a:p>
            <a:pPr algn="ctr"/>
            <a:endParaRPr lang="es-ES" dirty="0">
              <a:solidFill>
                <a:schemeClr val="tx1"/>
              </a:solidFill>
              <a:latin typeface="Arial" panose="020B0604020202020204" pitchFamily="34" charset="0"/>
              <a:cs typeface="Arial" panose="020B0604020202020204" pitchFamily="34" charset="0"/>
            </a:endParaRPr>
          </a:p>
          <a:p>
            <a:pPr algn="ctr"/>
            <a:endParaRPr lang="es-ES" dirty="0" smtClean="0">
              <a:solidFill>
                <a:schemeClr val="tx1"/>
              </a:solidFill>
              <a:latin typeface="Arial" panose="020B0604020202020204" pitchFamily="34" charset="0"/>
              <a:cs typeface="Arial" panose="020B0604020202020204" pitchFamily="34" charset="0"/>
            </a:endParaRPr>
          </a:p>
          <a:p>
            <a:pPr algn="ctr"/>
            <a:endParaRPr lang="es-ES" dirty="0">
              <a:solidFill>
                <a:schemeClr val="tx1"/>
              </a:solidFill>
              <a:latin typeface="Arial" panose="020B0604020202020204" pitchFamily="34" charset="0"/>
              <a:cs typeface="Arial" panose="020B0604020202020204" pitchFamily="34" charset="0"/>
            </a:endParaRPr>
          </a:p>
          <a:p>
            <a:pPr algn="ctr"/>
            <a:endParaRPr lang="es-ES" dirty="0" smtClean="0">
              <a:solidFill>
                <a:schemeClr val="tx1"/>
              </a:solidFill>
              <a:latin typeface="Arial" panose="020B0604020202020204" pitchFamily="34" charset="0"/>
              <a:cs typeface="Arial" panose="020B0604020202020204" pitchFamily="34" charset="0"/>
            </a:endParaRPr>
          </a:p>
          <a:p>
            <a:pPr algn="ctr"/>
            <a:endParaRPr lang="es-ES" dirty="0">
              <a:solidFill>
                <a:schemeClr val="tx1"/>
              </a:solidFill>
              <a:latin typeface="Arial" panose="020B0604020202020204" pitchFamily="34" charset="0"/>
              <a:cs typeface="Arial" panose="020B0604020202020204" pitchFamily="34" charset="0"/>
            </a:endParaRPr>
          </a:p>
          <a:p>
            <a:pPr algn="ctr"/>
            <a:endParaRPr lang="es-ES" dirty="0" smtClean="0">
              <a:solidFill>
                <a:schemeClr val="tx1"/>
              </a:solidFill>
              <a:latin typeface="Arial" panose="020B0604020202020204" pitchFamily="34" charset="0"/>
              <a:cs typeface="Arial" panose="020B0604020202020204" pitchFamily="34" charset="0"/>
            </a:endParaRPr>
          </a:p>
          <a:p>
            <a:pPr algn="ctr"/>
            <a:endParaRPr lang="es-ES" dirty="0">
              <a:solidFill>
                <a:schemeClr val="tx1"/>
              </a:solidFill>
              <a:latin typeface="Arial" panose="020B0604020202020204" pitchFamily="34" charset="0"/>
              <a:cs typeface="Arial" panose="020B0604020202020204" pitchFamily="34" charset="0"/>
            </a:endParaRPr>
          </a:p>
          <a:p>
            <a:pPr algn="ctr"/>
            <a:endParaRPr lang="es-ES" dirty="0" smtClean="0">
              <a:solidFill>
                <a:schemeClr val="tx1"/>
              </a:solidFill>
              <a:latin typeface="Arial" panose="020B0604020202020204" pitchFamily="34" charset="0"/>
              <a:cs typeface="Arial" panose="020B0604020202020204" pitchFamily="34" charset="0"/>
            </a:endParaRPr>
          </a:p>
          <a:p>
            <a:pPr algn="ctr"/>
            <a:endParaRPr lang="es-ES" dirty="0">
              <a:solidFill>
                <a:schemeClr val="tx1"/>
              </a:solidFill>
              <a:latin typeface="Arial" panose="020B0604020202020204" pitchFamily="34" charset="0"/>
              <a:cs typeface="Arial" panose="020B0604020202020204" pitchFamily="34" charset="0"/>
            </a:endParaRPr>
          </a:p>
          <a:p>
            <a:pPr algn="ctr"/>
            <a:endParaRPr lang="es-ES" dirty="0" smtClean="0">
              <a:solidFill>
                <a:schemeClr val="tx1"/>
              </a:solidFill>
              <a:latin typeface="Arial" panose="020B0604020202020204" pitchFamily="34" charset="0"/>
              <a:cs typeface="Arial" panose="020B0604020202020204" pitchFamily="34" charset="0"/>
            </a:endParaRPr>
          </a:p>
          <a:p>
            <a:pPr algn="ctr"/>
            <a:endParaRPr lang="es-ES" dirty="0">
              <a:solidFill>
                <a:schemeClr val="tx1"/>
              </a:solidFill>
              <a:latin typeface="Arial" panose="020B0604020202020204" pitchFamily="34" charset="0"/>
              <a:cs typeface="Arial" panose="020B0604020202020204" pitchFamily="34" charset="0"/>
            </a:endParaRPr>
          </a:p>
          <a:p>
            <a:pPr algn="ctr"/>
            <a:endParaRPr lang="es-ES" dirty="0" smtClean="0">
              <a:solidFill>
                <a:schemeClr val="tx1"/>
              </a:solidFill>
              <a:latin typeface="Arial" panose="020B0604020202020204" pitchFamily="34" charset="0"/>
              <a:cs typeface="Arial" panose="020B0604020202020204" pitchFamily="34" charset="0"/>
            </a:endParaRPr>
          </a:p>
          <a:p>
            <a:pPr algn="ctr"/>
            <a:endParaRPr lang="es-ES" dirty="0">
              <a:solidFill>
                <a:schemeClr val="tx1"/>
              </a:solidFill>
              <a:latin typeface="Arial" panose="020B0604020202020204" pitchFamily="34" charset="0"/>
              <a:cs typeface="Arial" panose="020B0604020202020204" pitchFamily="34" charset="0"/>
            </a:endParaRPr>
          </a:p>
          <a:p>
            <a:pPr algn="ctr"/>
            <a:endParaRPr lang="es-ES" dirty="0" smtClean="0">
              <a:solidFill>
                <a:schemeClr val="tx1"/>
              </a:solidFill>
              <a:latin typeface="Arial" panose="020B0604020202020204" pitchFamily="34" charset="0"/>
              <a:cs typeface="Arial" panose="020B0604020202020204" pitchFamily="34" charset="0"/>
            </a:endParaRPr>
          </a:p>
          <a:p>
            <a:pPr algn="ctr"/>
            <a:endParaRPr lang="es-ES" dirty="0">
              <a:solidFill>
                <a:schemeClr val="tx1"/>
              </a:solidFill>
              <a:latin typeface="Arial" panose="020B0604020202020204" pitchFamily="34" charset="0"/>
              <a:cs typeface="Arial" panose="020B0604020202020204" pitchFamily="34" charset="0"/>
            </a:endParaRPr>
          </a:p>
        </p:txBody>
      </p:sp>
      <p:cxnSp>
        <p:nvCxnSpPr>
          <p:cNvPr id="11" name="19532 Conector recto"/>
          <p:cNvCxnSpPr/>
          <p:nvPr/>
        </p:nvCxnSpPr>
        <p:spPr>
          <a:xfrm>
            <a:off x="5746750" y="-3551238"/>
            <a:ext cx="1995488" cy="7683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11 Rectángulo"/>
          <p:cNvSpPr/>
          <p:nvPr/>
        </p:nvSpPr>
        <p:spPr>
          <a:xfrm>
            <a:off x="447684" y="491877"/>
            <a:ext cx="8731812"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ANALISIS FINANCIERO</a:t>
            </a:r>
            <a:endParaRPr lang="es-E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anose="020B0604020202020204" pitchFamily="34" charset="0"/>
              <a:cs typeface="Arial" panose="020B0604020202020204" pitchFamily="34" charset="0"/>
            </a:endParaRPr>
          </a:p>
        </p:txBody>
      </p:sp>
      <p:pic>
        <p:nvPicPr>
          <p:cNvPr id="13" name="1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8828" y="1772816"/>
            <a:ext cx="1857375" cy="2466975"/>
          </a:xfrm>
          <a:prstGeom prst="ellipse">
            <a:avLst/>
          </a:prstGeom>
          <a:ln>
            <a:noFill/>
          </a:ln>
          <a:effectLst>
            <a:softEdge rad="112500"/>
          </a:effectLst>
        </p:spPr>
      </p:pic>
      <p:sp>
        <p:nvSpPr>
          <p:cNvPr id="14" name="13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5" name="14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graphicFrame>
        <p:nvGraphicFramePr>
          <p:cNvPr id="16" name="1 Tabla"/>
          <p:cNvGraphicFramePr>
            <a:graphicFrameLocks noGrp="1"/>
          </p:cNvGraphicFramePr>
          <p:nvPr>
            <p:extLst>
              <p:ext uri="{D42A27DB-BD31-4B8C-83A1-F6EECF244321}">
                <p14:modId xmlns:p14="http://schemas.microsoft.com/office/powerpoint/2010/main" val="790359804"/>
              </p:ext>
            </p:extLst>
          </p:nvPr>
        </p:nvGraphicFramePr>
        <p:xfrm>
          <a:off x="677976" y="2636911"/>
          <a:ext cx="6367620" cy="3456385"/>
        </p:xfrm>
        <a:graphic>
          <a:graphicData uri="http://schemas.openxmlformats.org/drawingml/2006/table">
            <a:tbl>
              <a:tblPr firstRow="1" firstCol="1" bandRow="1">
                <a:tableStyleId>{93296810-A885-4BE3-A3E7-6D5BEEA58F35}</a:tableStyleId>
              </a:tblPr>
              <a:tblGrid>
                <a:gridCol w="3228383"/>
                <a:gridCol w="1244233"/>
                <a:gridCol w="1189472"/>
                <a:gridCol w="705532"/>
              </a:tblGrid>
              <a:tr h="411474">
                <a:tc gridSpan="4">
                  <a:txBody>
                    <a:bodyPr/>
                    <a:lstStyle/>
                    <a:p>
                      <a:pPr algn="ctr">
                        <a:lnSpc>
                          <a:spcPct val="115000"/>
                        </a:lnSpc>
                        <a:spcAft>
                          <a:spcPts val="0"/>
                        </a:spcAft>
                      </a:pPr>
                      <a:r>
                        <a:rPr lang="es-EC" sz="1200" dirty="0">
                          <a:effectLst/>
                        </a:rPr>
                        <a:t>Evaluación financiera </a:t>
                      </a:r>
                      <a:endParaRPr lang="es-EC" sz="1200" dirty="0">
                        <a:effectLst/>
                        <a:latin typeface="Calibri"/>
                        <a:ea typeface="Calibri"/>
                        <a:cs typeface="Times New Roman"/>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432048">
                <a:tc>
                  <a:txBody>
                    <a:bodyPr/>
                    <a:lstStyle/>
                    <a:p>
                      <a:pPr>
                        <a:lnSpc>
                          <a:spcPct val="115000"/>
                        </a:lnSpc>
                        <a:spcAft>
                          <a:spcPts val="0"/>
                        </a:spcAft>
                      </a:pPr>
                      <a:r>
                        <a:rPr lang="es-EC" sz="1200">
                          <a:effectLst/>
                        </a:rPr>
                        <a:t>Item</a:t>
                      </a:r>
                      <a:endParaRPr lang="es-EC"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Recomendación</a:t>
                      </a:r>
                      <a:endParaRPr lang="es-EC"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Valor</a:t>
                      </a:r>
                      <a:endParaRPr lang="es-EC"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Resultado</a:t>
                      </a:r>
                      <a:endParaRPr lang="es-EC" sz="1200">
                        <a:effectLst/>
                        <a:latin typeface="Calibri"/>
                        <a:ea typeface="Calibri"/>
                        <a:cs typeface="Times New Roman"/>
                      </a:endParaRPr>
                    </a:p>
                  </a:txBody>
                  <a:tcPr marL="44450" marR="44450" marT="0" marB="0" anchor="ctr"/>
                </a:tc>
              </a:tr>
              <a:tr h="432048">
                <a:tc>
                  <a:txBody>
                    <a:bodyPr/>
                    <a:lstStyle/>
                    <a:p>
                      <a:pPr>
                        <a:lnSpc>
                          <a:spcPct val="115000"/>
                        </a:lnSpc>
                        <a:spcAft>
                          <a:spcPts val="0"/>
                        </a:spcAft>
                      </a:pPr>
                      <a:r>
                        <a:rPr lang="es-EC" sz="1200">
                          <a:effectLst/>
                        </a:rPr>
                        <a:t>(Tasa Interna de Retorno) TIR% =</a:t>
                      </a:r>
                      <a:endParaRPr lang="es-EC"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TIR% &gt; =TMAR%</a:t>
                      </a:r>
                      <a:endParaRPr lang="es-EC"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36,51%</a:t>
                      </a:r>
                      <a:endParaRPr lang="es-EC"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O.K.</a:t>
                      </a:r>
                      <a:endParaRPr lang="es-EC" sz="1200">
                        <a:effectLst/>
                        <a:latin typeface="Calibri"/>
                        <a:ea typeface="Calibri"/>
                        <a:cs typeface="Times New Roman"/>
                      </a:endParaRPr>
                    </a:p>
                  </a:txBody>
                  <a:tcPr marL="44450" marR="44450" marT="0" marB="0" anchor="ctr"/>
                </a:tc>
              </a:tr>
              <a:tr h="432048">
                <a:tc>
                  <a:txBody>
                    <a:bodyPr/>
                    <a:lstStyle/>
                    <a:p>
                      <a:pPr>
                        <a:lnSpc>
                          <a:spcPct val="115000"/>
                        </a:lnSpc>
                        <a:spcAft>
                          <a:spcPts val="0"/>
                        </a:spcAft>
                      </a:pPr>
                      <a:r>
                        <a:rPr lang="es-EC" sz="1200">
                          <a:effectLst/>
                        </a:rPr>
                        <a:t>(Valor Actual Neto) VAN =</a:t>
                      </a:r>
                      <a:endParaRPr lang="es-EC"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VAN &gt; = 0</a:t>
                      </a:r>
                      <a:endParaRPr lang="es-EC"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325548,53</a:t>
                      </a:r>
                      <a:endParaRPr lang="es-EC"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O.K.</a:t>
                      </a:r>
                      <a:endParaRPr lang="es-EC" sz="1200">
                        <a:effectLst/>
                        <a:latin typeface="Calibri"/>
                        <a:ea typeface="Calibri"/>
                        <a:cs typeface="Times New Roman"/>
                      </a:endParaRPr>
                    </a:p>
                  </a:txBody>
                  <a:tcPr marL="44450" marR="44450" marT="0" marB="0" anchor="ctr"/>
                </a:tc>
              </a:tr>
              <a:tr h="432048">
                <a:tc>
                  <a:txBody>
                    <a:bodyPr/>
                    <a:lstStyle/>
                    <a:p>
                      <a:pPr>
                        <a:lnSpc>
                          <a:spcPct val="115000"/>
                        </a:lnSpc>
                        <a:spcAft>
                          <a:spcPts val="0"/>
                        </a:spcAft>
                      </a:pPr>
                      <a:r>
                        <a:rPr lang="es-EC" sz="1200">
                          <a:effectLst/>
                        </a:rPr>
                        <a:t>(Coeficiente Beneficio Costo) CBC =</a:t>
                      </a:r>
                      <a:endParaRPr lang="es-EC"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IngAct/EgreAct &gt; 1</a:t>
                      </a:r>
                      <a:endParaRPr lang="es-EC"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1,05</a:t>
                      </a:r>
                      <a:endParaRPr lang="es-EC"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O.K.</a:t>
                      </a:r>
                      <a:endParaRPr lang="es-EC" sz="1200">
                        <a:effectLst/>
                        <a:latin typeface="Calibri"/>
                        <a:ea typeface="Calibri"/>
                        <a:cs typeface="Times New Roman"/>
                      </a:endParaRPr>
                    </a:p>
                  </a:txBody>
                  <a:tcPr marL="44450" marR="44450" marT="0" marB="0" anchor="ctr"/>
                </a:tc>
              </a:tr>
              <a:tr h="432048">
                <a:tc>
                  <a:txBody>
                    <a:bodyPr/>
                    <a:lstStyle/>
                    <a:p>
                      <a:pPr>
                        <a:lnSpc>
                          <a:spcPct val="115000"/>
                        </a:lnSpc>
                        <a:spcAft>
                          <a:spcPts val="0"/>
                        </a:spcAft>
                      </a:pPr>
                      <a:r>
                        <a:rPr lang="es-EC" sz="1200">
                          <a:effectLst/>
                        </a:rPr>
                        <a:t>Periodo de recuperación de la Inversión Inicial : Repago =</a:t>
                      </a:r>
                      <a:endParaRPr lang="es-EC"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X Vida Util &gt; PRII</a:t>
                      </a:r>
                      <a:endParaRPr lang="es-EC"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4,78</a:t>
                      </a:r>
                      <a:endParaRPr lang="es-EC"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O.K.</a:t>
                      </a:r>
                      <a:endParaRPr lang="es-EC" sz="1200">
                        <a:effectLst/>
                        <a:latin typeface="Calibri"/>
                        <a:ea typeface="Calibri"/>
                        <a:cs typeface="Times New Roman"/>
                      </a:endParaRPr>
                    </a:p>
                  </a:txBody>
                  <a:tcPr marL="44450" marR="44450" marT="0" marB="0" anchor="ctr"/>
                </a:tc>
              </a:tr>
              <a:tr h="452623">
                <a:tc>
                  <a:txBody>
                    <a:bodyPr/>
                    <a:lstStyle/>
                    <a:p>
                      <a:pPr>
                        <a:lnSpc>
                          <a:spcPct val="115000"/>
                        </a:lnSpc>
                        <a:spcAft>
                          <a:spcPts val="0"/>
                        </a:spcAft>
                      </a:pPr>
                      <a:r>
                        <a:rPr lang="es-EC" sz="1200">
                          <a:effectLst/>
                        </a:rPr>
                        <a:t>( Relación Beneficio/Costo)  R B/C =</a:t>
                      </a:r>
                      <a:endParaRPr lang="es-EC"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 FFAct/InvInicial &gt; 1</a:t>
                      </a:r>
                      <a:endParaRPr lang="es-EC"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2,92</a:t>
                      </a:r>
                      <a:endParaRPr lang="es-EC"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O.K.</a:t>
                      </a:r>
                      <a:endParaRPr lang="es-EC" sz="1200">
                        <a:effectLst/>
                        <a:latin typeface="Calibri"/>
                        <a:ea typeface="Calibri"/>
                        <a:cs typeface="Times New Roman"/>
                      </a:endParaRPr>
                    </a:p>
                  </a:txBody>
                  <a:tcPr marL="44450" marR="44450" marT="0" marB="0" anchor="ctr"/>
                </a:tc>
              </a:tr>
              <a:tr h="432048">
                <a:tc>
                  <a:txBody>
                    <a:bodyPr/>
                    <a:lstStyle/>
                    <a:p>
                      <a:pPr>
                        <a:lnSpc>
                          <a:spcPct val="115000"/>
                        </a:lnSpc>
                        <a:spcAft>
                          <a:spcPts val="0"/>
                        </a:spcAft>
                      </a:pPr>
                      <a:r>
                        <a:rPr lang="es-EC" sz="1200">
                          <a:effectLst/>
                        </a:rPr>
                        <a:t>TMAR DEL PROYECTO =</a:t>
                      </a:r>
                      <a:endParaRPr lang="es-EC" sz="1200">
                        <a:effectLst/>
                        <a:latin typeface="Calibri"/>
                        <a:ea typeface="Calibri"/>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c>
                  <a:txBody>
                    <a:bodyPr/>
                    <a:lstStyle/>
                    <a:p>
                      <a:pPr algn="ctr">
                        <a:lnSpc>
                          <a:spcPct val="115000"/>
                        </a:lnSpc>
                        <a:spcAft>
                          <a:spcPts val="0"/>
                        </a:spcAft>
                      </a:pPr>
                      <a:r>
                        <a:rPr lang="es-EC" sz="1200">
                          <a:effectLst/>
                        </a:rPr>
                        <a:t>12%</a:t>
                      </a:r>
                      <a:endParaRPr lang="es-EC" sz="1200">
                        <a:effectLst/>
                        <a:latin typeface="Calibri"/>
                        <a:ea typeface="Calibri"/>
                        <a:cs typeface="Times New Roman"/>
                      </a:endParaRPr>
                    </a:p>
                  </a:txBody>
                  <a:tcPr marL="44450" marR="44450" marT="0" marB="0" anchor="ctr"/>
                </a:tc>
                <a:tc>
                  <a:txBody>
                    <a:bodyPr/>
                    <a:lstStyle/>
                    <a:p>
                      <a:pPr>
                        <a:lnSpc>
                          <a:spcPct val="115000"/>
                        </a:lnSpc>
                      </a:pPr>
                      <a:endParaRPr lang="es-EC" sz="1200" dirty="0">
                        <a:effectLst/>
                        <a:latin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25636901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3">
            <a:extLst>
              <a:ext uri="{28A0092B-C50C-407E-A947-70E740481C1C}">
                <a14:useLocalDpi xmlns:a14="http://schemas.microsoft.com/office/drawing/2010/main" val="0"/>
              </a:ext>
            </a:extLst>
          </a:blip>
          <a:srcRect b="2521"/>
          <a:stretch/>
        </p:blipFill>
        <p:spPr bwMode="auto">
          <a:xfrm>
            <a:off x="0" y="-10116"/>
            <a:ext cx="9144000" cy="686811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67543" y="1412776"/>
            <a:ext cx="6480721" cy="4536504"/>
          </a:xfrm>
          <a:prstGeom prst="roundRect">
            <a:avLst/>
          </a:prstGeom>
          <a:solidFill>
            <a:schemeClr val="accent2">
              <a:lumMod val="50000"/>
            </a:schemeClr>
          </a:solidFill>
          <a:effectLst>
            <a:glow rad="635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just"/>
            <a:endParaRPr lang="es-EC" sz="1600" dirty="0" smtClean="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EC" sz="1600" dirty="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EC" sz="1600" dirty="0" smtClean="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EC" sz="1600" dirty="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C" sz="1600" dirty="0" smtClean="0">
                <a:solidFill>
                  <a:schemeClr val="bg1"/>
                </a:solidFill>
                <a:latin typeface="Arial" panose="020B0604020202020204" pitchFamily="34" charset="0"/>
                <a:cs typeface="Arial" panose="020B0604020202020204" pitchFamily="34" charset="0"/>
              </a:rPr>
              <a:t>La </a:t>
            </a:r>
            <a:r>
              <a:rPr lang="es-EC" sz="1600" dirty="0">
                <a:solidFill>
                  <a:schemeClr val="bg1"/>
                </a:solidFill>
                <a:latin typeface="Arial" panose="020B0604020202020204" pitchFamily="34" charset="0"/>
                <a:cs typeface="Arial" panose="020B0604020202020204" pitchFamily="34" charset="0"/>
              </a:rPr>
              <a:t>PMO de  la CNT EP,  </a:t>
            </a:r>
            <a:r>
              <a:rPr lang="es-EC" sz="1600" dirty="0" smtClean="0">
                <a:solidFill>
                  <a:schemeClr val="bg1"/>
                </a:solidFill>
                <a:latin typeface="Arial" panose="020B0604020202020204" pitchFamily="34" charset="0"/>
                <a:cs typeface="Arial" panose="020B0604020202020204" pitchFamily="34" charset="0"/>
              </a:rPr>
              <a:t>diagnosticó </a:t>
            </a:r>
            <a:r>
              <a:rPr lang="es-EC" sz="2000" i="1" u="sng" dirty="0" smtClean="0">
                <a:solidFill>
                  <a:schemeClr val="bg1"/>
                </a:solidFill>
                <a:latin typeface="Arial" panose="020B0604020202020204" pitchFamily="34" charset="0"/>
                <a:cs typeface="Arial" panose="020B0604020202020204" pitchFamily="34" charset="0"/>
              </a:rPr>
              <a:t>decrecimiento </a:t>
            </a:r>
            <a:r>
              <a:rPr lang="es-EC" sz="2000" i="1" u="sng" dirty="0">
                <a:solidFill>
                  <a:schemeClr val="bg1"/>
                </a:solidFill>
                <a:latin typeface="Arial" panose="020B0604020202020204" pitchFamily="34" charset="0"/>
                <a:cs typeface="Arial" panose="020B0604020202020204" pitchFamily="34" charset="0"/>
              </a:rPr>
              <a:t>de las competencias en gestión de </a:t>
            </a:r>
            <a:r>
              <a:rPr lang="es-EC" sz="2000" i="1" u="sng" dirty="0" smtClean="0">
                <a:solidFill>
                  <a:schemeClr val="bg1"/>
                </a:solidFill>
                <a:latin typeface="Arial" panose="020B0604020202020204" pitchFamily="34" charset="0"/>
                <a:cs typeface="Arial" panose="020B0604020202020204" pitchFamily="34" charset="0"/>
              </a:rPr>
              <a:t>proyectos</a:t>
            </a:r>
            <a:r>
              <a:rPr lang="es-EC" sz="2000" i="1" u="sng" dirty="0" smtClean="0">
                <a:solidFill>
                  <a:schemeClr val="bg1"/>
                </a:solidFill>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endParaRPr lang="es-EC" sz="2000" i="1" u="sng" dirty="0" smtClean="0">
              <a:solidFill>
                <a:schemeClr val="bg1"/>
              </a:solidFill>
              <a:latin typeface="Arial" panose="020B0604020202020204" pitchFamily="34" charset="0"/>
              <a:cs typeface="Arial" panose="020B0604020202020204" pitchFamily="34" charset="0"/>
            </a:endParaRPr>
          </a:p>
          <a:p>
            <a:pPr lvl="1" algn="just"/>
            <a:endParaRPr lang="es-EC" sz="1600" i="1" dirty="0" smtClean="0">
              <a:solidFill>
                <a:srgbClr val="FFFF00"/>
              </a:solidFill>
              <a:latin typeface="Arial" panose="020B0604020202020204" pitchFamily="34" charset="0"/>
              <a:cs typeface="Arial" panose="020B0604020202020204" pitchFamily="34" charset="0"/>
            </a:endParaRPr>
          </a:p>
          <a:p>
            <a:pPr lvl="1" algn="just"/>
            <a:r>
              <a:rPr lang="es-EC" sz="1600" i="1" dirty="0" smtClean="0">
                <a:solidFill>
                  <a:srgbClr val="FFFF00"/>
                </a:solidFill>
                <a:latin typeface="Arial" panose="020B0604020202020204" pitchFamily="34" charset="0"/>
                <a:cs typeface="Arial" panose="020B0604020202020204" pitchFamily="34" charset="0"/>
              </a:rPr>
              <a:t>Según  </a:t>
            </a:r>
            <a:r>
              <a:rPr lang="es-EC" sz="1600" i="1" dirty="0">
                <a:solidFill>
                  <a:srgbClr val="FFFF00"/>
                </a:solidFill>
                <a:latin typeface="Arial" panose="020B0604020202020204" pitchFamily="34" charset="0"/>
                <a:cs typeface="Arial" panose="020B0604020202020204" pitchFamily="34" charset="0"/>
              </a:rPr>
              <a:t>la Organización Internacional del Trabajo (OIT), las competencias son "la capacidad efectiva para llevar a cabo exitosamente una actividad laboral plenamente identificada". </a:t>
            </a:r>
            <a:endParaRPr lang="es-EC" sz="1600" i="1" dirty="0" smtClean="0">
              <a:solidFill>
                <a:srgbClr val="FFFF00"/>
              </a:solidFill>
              <a:latin typeface="Arial" panose="020B0604020202020204" pitchFamily="34" charset="0"/>
              <a:cs typeface="Arial" panose="020B0604020202020204" pitchFamily="34" charset="0"/>
            </a:endParaRPr>
          </a:p>
          <a:p>
            <a:pPr lvl="1" algn="just"/>
            <a:endParaRPr lang="es-EC" sz="1600" i="1" dirty="0">
              <a:solidFill>
                <a:srgbClr val="FFFF00"/>
              </a:solidFill>
              <a:latin typeface="Arial" panose="020B0604020202020204" pitchFamily="34" charset="0"/>
              <a:cs typeface="Arial" panose="020B0604020202020204" pitchFamily="34" charset="0"/>
            </a:endParaRPr>
          </a:p>
          <a:p>
            <a:pPr marL="285750" indent="-285750" algn="just">
              <a:buFont typeface="Arial" pitchFamily="34" charset="0"/>
              <a:buChar char="•"/>
            </a:pPr>
            <a:r>
              <a:rPr lang="es-EC" sz="1600" dirty="0" smtClean="0">
                <a:solidFill>
                  <a:schemeClr val="bg1"/>
                </a:solidFill>
                <a:latin typeface="Arial" panose="020B0604020202020204" pitchFamily="34" charset="0"/>
                <a:cs typeface="Arial" panose="020B0604020202020204" pitchFamily="34" charset="0"/>
              </a:rPr>
              <a:t>Brindar </a:t>
            </a:r>
            <a:r>
              <a:rPr lang="es-EC" sz="1600" dirty="0">
                <a:solidFill>
                  <a:schemeClr val="bg1"/>
                </a:solidFill>
                <a:latin typeface="Arial" panose="020B0604020202020204" pitchFamily="34" charset="0"/>
                <a:cs typeface="Arial" panose="020B0604020202020204" pitchFamily="34" charset="0"/>
              </a:rPr>
              <a:t>una formación adecuada  y  de calidad, para que así el individuo pueda resolver problemas, es decir </a:t>
            </a:r>
            <a:r>
              <a:rPr lang="es-EC" sz="2000" u="sng" dirty="0" smtClean="0">
                <a:solidFill>
                  <a:schemeClr val="bg1"/>
                </a:solidFill>
                <a:latin typeface="Arial" panose="020B0604020202020204" pitchFamily="34" charset="0"/>
                <a:cs typeface="Arial" panose="020B0604020202020204" pitchFamily="34" charset="0"/>
              </a:rPr>
              <a:t>Transferir su saber, su saber hacer y su saber ser ante distintas situaciones. </a:t>
            </a:r>
          </a:p>
          <a:p>
            <a:pPr lvl="1" algn="just"/>
            <a:endParaRPr lang="es-ES" sz="1600" i="1" dirty="0">
              <a:solidFill>
                <a:srgbClr val="FFFF00"/>
              </a:solidFill>
              <a:latin typeface="Arial" panose="020B0604020202020204" pitchFamily="34" charset="0"/>
              <a:cs typeface="Arial" panose="020B0604020202020204" pitchFamily="34" charset="0"/>
            </a:endParaRPr>
          </a:p>
          <a:p>
            <a:pPr algn="just"/>
            <a:endParaRPr lang="es-EC" sz="1600" dirty="0">
              <a:solidFill>
                <a:schemeClr val="bg1"/>
              </a:solidFill>
              <a:latin typeface="Arial" panose="020B0604020202020204" pitchFamily="34" charset="0"/>
              <a:cs typeface="Arial" panose="020B0604020202020204" pitchFamily="34" charset="0"/>
            </a:endParaRPr>
          </a:p>
        </p:txBody>
      </p:sp>
      <p:sp>
        <p:nvSpPr>
          <p:cNvPr id="9" name="8 Rectángulo"/>
          <p:cNvSpPr/>
          <p:nvPr/>
        </p:nvSpPr>
        <p:spPr>
          <a:xfrm>
            <a:off x="1963561" y="491877"/>
            <a:ext cx="564770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INTRODUCCION</a:t>
            </a:r>
            <a:endParaRPr lang="es-E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pic>
        <p:nvPicPr>
          <p:cNvPr id="2" name="1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0043" y="2132856"/>
            <a:ext cx="2094058" cy="1646314"/>
          </a:xfrm>
          <a:prstGeom prst="ellipse">
            <a:avLst/>
          </a:prstGeom>
          <a:ln>
            <a:noFill/>
          </a:ln>
          <a:effectLst>
            <a:softEdge rad="112500"/>
          </a:effectLst>
        </p:spPr>
      </p:pic>
      <p:sp>
        <p:nvSpPr>
          <p:cNvPr id="8" name="7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0" name="9 Imagen"/>
          <p:cNvPicPr/>
          <p:nvPr/>
        </p:nvPicPr>
        <p:blipFill>
          <a:blip r:embed="rId6">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
        <p:nvSpPr>
          <p:cNvPr id="4" name="3 Flecha a la derecha con bandas"/>
          <p:cNvSpPr/>
          <p:nvPr/>
        </p:nvSpPr>
        <p:spPr>
          <a:xfrm>
            <a:off x="3059832" y="2800457"/>
            <a:ext cx="1997931" cy="504056"/>
          </a:xfrm>
          <a:prstGeom prst="strip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400" b="1" dirty="0" smtClean="0">
                <a:solidFill>
                  <a:srgbClr val="FF0000"/>
                </a:solidFill>
              </a:rPr>
              <a:t>Retraso de proyectos</a:t>
            </a:r>
            <a:endParaRPr lang="es-EC" sz="1400" b="1" dirty="0">
              <a:solidFill>
                <a:srgbClr val="FF0000"/>
              </a:solidFill>
            </a:endParaRPr>
          </a:p>
        </p:txBody>
      </p:sp>
    </p:spTree>
    <p:extLst>
      <p:ext uri="{BB962C8B-B14F-4D97-AF65-F5344CB8AC3E}">
        <p14:creationId xmlns:p14="http://schemas.microsoft.com/office/powerpoint/2010/main" val="4965804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35496" y="17268"/>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25887"/>
            <a:ext cx="6716604" cy="4824536"/>
          </a:xfrm>
          <a:prstGeom prst="roundRect">
            <a:avLst/>
          </a:prstGeom>
          <a:effectLst>
            <a:glow rad="1397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dirty="0">
              <a:solidFill>
                <a:schemeClr val="tx1"/>
              </a:solidFill>
              <a:latin typeface="Arial" panose="020B0604020202020204" pitchFamily="34" charset="0"/>
              <a:cs typeface="Arial" panose="020B0604020202020204" pitchFamily="34" charset="0"/>
            </a:endParaRPr>
          </a:p>
          <a:p>
            <a:pPr algn="ctr"/>
            <a:endParaRPr lang="es-EC" dirty="0">
              <a:solidFill>
                <a:schemeClr val="tx1"/>
              </a:solidFill>
              <a:latin typeface="Arial" panose="020B0604020202020204" pitchFamily="34" charset="0"/>
              <a:cs typeface="Arial" panose="020B0604020202020204" pitchFamily="34" charset="0"/>
            </a:endParaRPr>
          </a:p>
          <a:p>
            <a:pPr algn="ctr"/>
            <a:endParaRPr lang="es-ES" dirty="0">
              <a:solidFill>
                <a:schemeClr val="tx1"/>
              </a:solidFill>
              <a:latin typeface="Arial" panose="020B0604020202020204" pitchFamily="34" charset="0"/>
              <a:cs typeface="Arial" panose="020B0604020202020204" pitchFamily="34" charset="0"/>
            </a:endParaRPr>
          </a:p>
          <a:p>
            <a:pPr algn="ctr"/>
            <a:r>
              <a:rPr lang="es-ES" dirty="0">
                <a:solidFill>
                  <a:schemeClr val="tx1"/>
                </a:solidFill>
                <a:latin typeface="Arial" panose="020B0604020202020204" pitchFamily="34" charset="0"/>
                <a:cs typeface="Arial" panose="020B0604020202020204" pitchFamily="34" charset="0"/>
              </a:rPr>
              <a:t> </a:t>
            </a:r>
            <a:endParaRPr lang="es-EC" dirty="0">
              <a:solidFill>
                <a:schemeClr val="tx1"/>
              </a:solidFill>
              <a:latin typeface="Arial" panose="020B0604020202020204" pitchFamily="34" charset="0"/>
              <a:cs typeface="Arial" panose="020B0604020202020204" pitchFamily="34" charset="0"/>
            </a:endParaRPr>
          </a:p>
          <a:p>
            <a:pPr algn="ctr"/>
            <a:endParaRPr lang="es-ES" dirty="0">
              <a:solidFill>
                <a:schemeClr val="tx1"/>
              </a:solidFill>
              <a:latin typeface="Arial" panose="020B0604020202020204" pitchFamily="34" charset="0"/>
              <a:cs typeface="Arial" panose="020B0604020202020204" pitchFamily="34" charset="0"/>
            </a:endParaRPr>
          </a:p>
          <a:p>
            <a:pPr algn="ctr"/>
            <a:endParaRPr lang="es-ES" dirty="0">
              <a:solidFill>
                <a:schemeClr val="tx1"/>
              </a:solidFill>
              <a:latin typeface="Arial" panose="020B0604020202020204" pitchFamily="34" charset="0"/>
              <a:cs typeface="Arial" panose="020B0604020202020204" pitchFamily="34" charset="0"/>
            </a:endParaRPr>
          </a:p>
          <a:p>
            <a:pPr algn="ctr"/>
            <a:endParaRPr lang="es-ES" dirty="0">
              <a:solidFill>
                <a:schemeClr val="tx1"/>
              </a:solidFill>
              <a:latin typeface="Arial" panose="020B0604020202020204" pitchFamily="34" charset="0"/>
              <a:cs typeface="Arial" panose="020B0604020202020204" pitchFamily="34" charset="0"/>
            </a:endParaRPr>
          </a:p>
          <a:p>
            <a:pPr algn="ctr"/>
            <a:endParaRPr lang="es-ES" dirty="0">
              <a:solidFill>
                <a:schemeClr val="tx1"/>
              </a:solidFill>
              <a:latin typeface="Arial" panose="020B0604020202020204" pitchFamily="34" charset="0"/>
              <a:cs typeface="Arial" panose="020B0604020202020204" pitchFamily="34" charset="0"/>
            </a:endParaRPr>
          </a:p>
          <a:p>
            <a:pPr algn="ctr"/>
            <a:endParaRPr lang="es-ES" dirty="0">
              <a:solidFill>
                <a:schemeClr val="tx1"/>
              </a:solidFill>
              <a:latin typeface="Arial" panose="020B0604020202020204" pitchFamily="34" charset="0"/>
              <a:cs typeface="Arial" panose="020B0604020202020204" pitchFamily="34" charset="0"/>
            </a:endParaRPr>
          </a:p>
          <a:p>
            <a:pPr algn="ctr"/>
            <a:endParaRPr lang="es-ES" dirty="0">
              <a:solidFill>
                <a:schemeClr val="tx1"/>
              </a:solidFill>
              <a:latin typeface="Arial" panose="020B0604020202020204" pitchFamily="34" charset="0"/>
              <a:cs typeface="Arial" panose="020B0604020202020204" pitchFamily="34" charset="0"/>
            </a:endParaRPr>
          </a:p>
          <a:p>
            <a:pPr algn="ctr"/>
            <a:endParaRPr lang="es-ES" dirty="0">
              <a:solidFill>
                <a:schemeClr val="tx1"/>
              </a:solidFill>
              <a:latin typeface="Arial" panose="020B0604020202020204" pitchFamily="34" charset="0"/>
              <a:cs typeface="Arial" panose="020B0604020202020204" pitchFamily="34" charset="0"/>
            </a:endParaRPr>
          </a:p>
          <a:p>
            <a:pPr algn="ctr"/>
            <a:endParaRPr lang="es-ES" dirty="0">
              <a:solidFill>
                <a:schemeClr val="tx1"/>
              </a:solidFill>
              <a:latin typeface="Arial" panose="020B0604020202020204" pitchFamily="34" charset="0"/>
              <a:cs typeface="Arial" panose="020B0604020202020204" pitchFamily="34" charset="0"/>
            </a:endParaRPr>
          </a:p>
          <a:p>
            <a:pPr algn="ctr"/>
            <a:endParaRPr lang="es-ES" dirty="0">
              <a:solidFill>
                <a:schemeClr val="tx1"/>
              </a:solidFill>
              <a:latin typeface="Arial" panose="020B0604020202020204" pitchFamily="34" charset="0"/>
              <a:cs typeface="Arial" panose="020B0604020202020204" pitchFamily="34" charset="0"/>
            </a:endParaRPr>
          </a:p>
          <a:p>
            <a:pPr algn="ctr"/>
            <a:endParaRPr lang="es-ES" dirty="0">
              <a:solidFill>
                <a:schemeClr val="tx1"/>
              </a:solidFill>
              <a:latin typeface="Arial" panose="020B0604020202020204" pitchFamily="34" charset="0"/>
              <a:cs typeface="Arial" panose="020B0604020202020204" pitchFamily="34" charset="0"/>
            </a:endParaRPr>
          </a:p>
          <a:p>
            <a:pPr algn="ctr"/>
            <a:endParaRPr lang="es-ES" dirty="0">
              <a:solidFill>
                <a:schemeClr val="tx1"/>
              </a:solidFill>
              <a:latin typeface="Arial" panose="020B0604020202020204" pitchFamily="34" charset="0"/>
              <a:cs typeface="Arial" panose="020B0604020202020204" pitchFamily="34" charset="0"/>
            </a:endParaRPr>
          </a:p>
          <a:p>
            <a:pPr algn="ctr"/>
            <a:endParaRPr lang="es-ES" dirty="0">
              <a:solidFill>
                <a:schemeClr val="tx1"/>
              </a:solidFill>
              <a:latin typeface="Arial" panose="020B0604020202020204" pitchFamily="34" charset="0"/>
              <a:cs typeface="Arial" panose="020B0604020202020204" pitchFamily="34" charset="0"/>
            </a:endParaRPr>
          </a:p>
          <a:p>
            <a:pPr algn="ctr"/>
            <a:endParaRPr lang="es-ES" dirty="0">
              <a:solidFill>
                <a:schemeClr val="tx1"/>
              </a:solidFill>
              <a:latin typeface="Arial" panose="020B0604020202020204" pitchFamily="34" charset="0"/>
              <a:cs typeface="Arial" panose="020B0604020202020204" pitchFamily="34" charset="0"/>
            </a:endParaRPr>
          </a:p>
          <a:p>
            <a:pPr algn="ctr"/>
            <a:endParaRPr lang="es-ES" dirty="0">
              <a:solidFill>
                <a:schemeClr val="tx1"/>
              </a:solidFill>
              <a:latin typeface="Arial" panose="020B0604020202020204" pitchFamily="34" charset="0"/>
              <a:cs typeface="Arial" panose="020B0604020202020204" pitchFamily="34" charset="0"/>
            </a:endParaRPr>
          </a:p>
          <a:p>
            <a:pPr algn="ctr"/>
            <a:endParaRPr lang="es-ES" dirty="0">
              <a:solidFill>
                <a:schemeClr val="tx1"/>
              </a:solidFill>
              <a:latin typeface="Arial" panose="020B0604020202020204" pitchFamily="34" charset="0"/>
              <a:cs typeface="Arial" panose="020B0604020202020204" pitchFamily="34" charset="0"/>
            </a:endParaRPr>
          </a:p>
          <a:p>
            <a:pPr algn="ctr"/>
            <a:endParaRPr lang="es-ES" dirty="0">
              <a:solidFill>
                <a:schemeClr val="tx1"/>
              </a:solidFill>
              <a:latin typeface="Arial" panose="020B0604020202020204" pitchFamily="34" charset="0"/>
              <a:cs typeface="Arial" panose="020B0604020202020204" pitchFamily="34" charset="0"/>
            </a:endParaRPr>
          </a:p>
          <a:p>
            <a:pPr algn="ctr"/>
            <a:endParaRPr lang="es-ES" dirty="0">
              <a:solidFill>
                <a:schemeClr val="tx1"/>
              </a:solidFill>
              <a:latin typeface="Arial" panose="020B0604020202020204" pitchFamily="34" charset="0"/>
              <a:cs typeface="Arial" panose="020B0604020202020204" pitchFamily="34" charset="0"/>
            </a:endParaRPr>
          </a:p>
          <a:p>
            <a:pPr algn="ctr"/>
            <a:endParaRPr lang="es-ES" dirty="0">
              <a:solidFill>
                <a:schemeClr val="tx1"/>
              </a:solidFill>
              <a:latin typeface="Arial" panose="020B0604020202020204" pitchFamily="34" charset="0"/>
              <a:cs typeface="Arial" panose="020B0604020202020204" pitchFamily="34" charset="0"/>
            </a:endParaRPr>
          </a:p>
          <a:p>
            <a:pPr algn="ctr"/>
            <a:endParaRPr lang="es-ES" dirty="0">
              <a:solidFill>
                <a:schemeClr val="tx1"/>
              </a:solidFill>
              <a:latin typeface="Arial" panose="020B0604020202020204" pitchFamily="34" charset="0"/>
              <a:cs typeface="Arial" panose="020B0604020202020204" pitchFamily="34" charset="0"/>
            </a:endParaRPr>
          </a:p>
          <a:p>
            <a:pPr algn="ctr"/>
            <a:endParaRPr lang="es-ES" dirty="0">
              <a:solidFill>
                <a:schemeClr val="tx1"/>
              </a:solidFill>
              <a:latin typeface="Arial" panose="020B0604020202020204" pitchFamily="34" charset="0"/>
              <a:cs typeface="Arial" panose="020B0604020202020204" pitchFamily="34" charset="0"/>
            </a:endParaRPr>
          </a:p>
          <a:p>
            <a:pPr algn="ctr"/>
            <a:endParaRPr lang="es-ES" dirty="0">
              <a:solidFill>
                <a:schemeClr val="tx1"/>
              </a:solidFill>
              <a:latin typeface="Arial" panose="020B0604020202020204" pitchFamily="34" charset="0"/>
              <a:cs typeface="Arial" panose="020B0604020202020204" pitchFamily="34" charset="0"/>
            </a:endParaRPr>
          </a:p>
          <a:p>
            <a:pPr algn="ctr"/>
            <a:endParaRPr lang="es-ES" dirty="0">
              <a:solidFill>
                <a:schemeClr val="tx1"/>
              </a:solidFill>
              <a:latin typeface="Arial" panose="020B0604020202020204" pitchFamily="34" charset="0"/>
              <a:cs typeface="Arial" panose="020B0604020202020204" pitchFamily="34" charset="0"/>
            </a:endParaRPr>
          </a:p>
          <a:p>
            <a:pPr algn="ctr"/>
            <a:endParaRPr lang="es-ES" dirty="0">
              <a:solidFill>
                <a:schemeClr val="tx1"/>
              </a:solidFill>
              <a:latin typeface="Arial" panose="020B0604020202020204" pitchFamily="34" charset="0"/>
              <a:cs typeface="Arial" panose="020B0604020202020204" pitchFamily="34" charset="0"/>
            </a:endParaRPr>
          </a:p>
          <a:p>
            <a:pPr algn="ctr"/>
            <a:endParaRPr lang="es-ES" dirty="0">
              <a:solidFill>
                <a:schemeClr val="tx1"/>
              </a:solidFill>
              <a:latin typeface="Arial" panose="020B0604020202020204" pitchFamily="34" charset="0"/>
              <a:cs typeface="Arial" panose="020B0604020202020204" pitchFamily="34" charset="0"/>
            </a:endParaRPr>
          </a:p>
          <a:p>
            <a:pPr algn="ctr"/>
            <a:endParaRPr lang="es-ES" dirty="0">
              <a:solidFill>
                <a:schemeClr val="tx1"/>
              </a:solidFill>
              <a:latin typeface="Arial" panose="020B0604020202020204" pitchFamily="34" charset="0"/>
              <a:cs typeface="Arial" panose="020B0604020202020204" pitchFamily="34" charset="0"/>
            </a:endParaRPr>
          </a:p>
          <a:p>
            <a:pPr algn="ctr"/>
            <a:endParaRPr lang="es-ES" dirty="0">
              <a:solidFill>
                <a:schemeClr val="tx1"/>
              </a:solidFill>
              <a:latin typeface="Arial" panose="020B0604020202020204" pitchFamily="34" charset="0"/>
              <a:cs typeface="Arial" panose="020B0604020202020204" pitchFamily="34" charset="0"/>
            </a:endParaRPr>
          </a:p>
        </p:txBody>
      </p:sp>
      <p:cxnSp>
        <p:nvCxnSpPr>
          <p:cNvPr id="11" name="19532 Conector recto"/>
          <p:cNvCxnSpPr/>
          <p:nvPr/>
        </p:nvCxnSpPr>
        <p:spPr>
          <a:xfrm>
            <a:off x="5746750" y="-3551238"/>
            <a:ext cx="1995488" cy="7683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2" name="1 Diagrama"/>
          <p:cNvGraphicFramePr/>
          <p:nvPr>
            <p:extLst>
              <p:ext uri="{D42A27DB-BD31-4B8C-83A1-F6EECF244321}">
                <p14:modId xmlns:p14="http://schemas.microsoft.com/office/powerpoint/2010/main" val="2729735541"/>
              </p:ext>
            </p:extLst>
          </p:nvPr>
        </p:nvGraphicFramePr>
        <p:xfrm>
          <a:off x="757986" y="1806155"/>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11 Rectángulo"/>
          <p:cNvSpPr/>
          <p:nvPr/>
        </p:nvSpPr>
        <p:spPr>
          <a:xfrm>
            <a:off x="-107504" y="581779"/>
            <a:ext cx="9360024"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PLAN DE IMPLEMENTACION</a:t>
            </a:r>
            <a:endParaRPr lang="es-E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pic>
        <p:nvPicPr>
          <p:cNvPr id="4" name="3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15200" y="2009354"/>
            <a:ext cx="1828800" cy="1995709"/>
          </a:xfrm>
          <a:prstGeom prst="ellipse">
            <a:avLst/>
          </a:prstGeom>
          <a:ln>
            <a:noFill/>
          </a:ln>
          <a:effectLst>
            <a:softEdge rad="112500"/>
          </a:effectLst>
        </p:spPr>
      </p:pic>
      <p:sp>
        <p:nvSpPr>
          <p:cNvPr id="13" name="12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4" name="13 Imagen"/>
          <p:cNvPicPr/>
          <p:nvPr/>
        </p:nvPicPr>
        <p:blipFill>
          <a:blip r:embed="rId10">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Tree>
    <p:extLst>
      <p:ext uri="{BB962C8B-B14F-4D97-AF65-F5344CB8AC3E}">
        <p14:creationId xmlns:p14="http://schemas.microsoft.com/office/powerpoint/2010/main" val="32670458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35496" y="17268"/>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25887"/>
            <a:ext cx="6867516" cy="4824536"/>
          </a:xfrm>
          <a:prstGeom prst="roundRect">
            <a:avLst/>
          </a:prstGeom>
          <a:effectLst>
            <a:glow rad="1397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r>
              <a:rPr lang="es-ES" sz="1600" dirty="0">
                <a:solidFill>
                  <a:schemeClr val="tx1"/>
                </a:solidFill>
                <a:latin typeface="Arial" panose="020B0604020202020204" pitchFamily="34" charset="0"/>
                <a:cs typeface="Arial" panose="020B0604020202020204" pitchFamily="34" charset="0"/>
              </a:rPr>
              <a:t> </a:t>
            </a:r>
            <a:endParaRPr lang="es-EC"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r>
              <a:rPr lang="es-ES" sz="1600" b="1" dirty="0" smtClean="0">
                <a:solidFill>
                  <a:schemeClr val="bg1"/>
                </a:solidFill>
                <a:latin typeface="Arial" panose="020B0604020202020204" pitchFamily="34" charset="0"/>
                <a:cs typeface="Arial" panose="020B0604020202020204" pitchFamily="34" charset="0"/>
              </a:rPr>
              <a:t>PLAN ORGANIZACIONAL</a:t>
            </a:r>
          </a:p>
          <a:p>
            <a:pPr algn="just"/>
            <a:endParaRPr lang="es-ES" sz="1600" dirty="0" smtClean="0"/>
          </a:p>
          <a:p>
            <a:pPr algn="just"/>
            <a:r>
              <a:rPr lang="es-ES" sz="1600" dirty="0" smtClean="0"/>
              <a:t>La </a:t>
            </a:r>
            <a:r>
              <a:rPr lang="es-ES" sz="1600" dirty="0"/>
              <a:t>escuela corporativa de proyectos se debe crear como un área más de la CNT EP,  esta área  estará respaldada por un equipo de profesionales  comprometidos con la misión y visión de la escuela corporativa  de </a:t>
            </a:r>
            <a:r>
              <a:rPr lang="es-ES" sz="1600" dirty="0" smtClean="0"/>
              <a:t>proyectos.</a:t>
            </a: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p:txBody>
      </p:sp>
      <p:cxnSp>
        <p:nvCxnSpPr>
          <p:cNvPr id="11" name="19532 Conector recto"/>
          <p:cNvCxnSpPr/>
          <p:nvPr/>
        </p:nvCxnSpPr>
        <p:spPr>
          <a:xfrm>
            <a:off x="5746750" y="-3551238"/>
            <a:ext cx="1995488" cy="7683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1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2009354"/>
            <a:ext cx="1828800" cy="1995709"/>
          </a:xfrm>
          <a:prstGeom prst="ellipse">
            <a:avLst/>
          </a:prstGeom>
          <a:ln>
            <a:noFill/>
          </a:ln>
          <a:effectLst>
            <a:softEdge rad="112500"/>
          </a:effectLst>
        </p:spPr>
      </p:pic>
      <p:sp>
        <p:nvSpPr>
          <p:cNvPr id="13" name="12 Rectángulo"/>
          <p:cNvSpPr/>
          <p:nvPr/>
        </p:nvSpPr>
        <p:spPr>
          <a:xfrm>
            <a:off x="-107504" y="581779"/>
            <a:ext cx="9360024"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PLAN DE IMPLEMENTACION</a:t>
            </a:r>
            <a:endParaRPr lang="es-E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10" name="9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4" name="13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Tree>
    <p:extLst>
      <p:ext uri="{BB962C8B-B14F-4D97-AF65-F5344CB8AC3E}">
        <p14:creationId xmlns:p14="http://schemas.microsoft.com/office/powerpoint/2010/main" val="25175680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3">
            <a:extLst>
              <a:ext uri="{28A0092B-C50C-407E-A947-70E740481C1C}">
                <a14:useLocalDpi xmlns:a14="http://schemas.microsoft.com/office/drawing/2010/main" val="0"/>
              </a:ext>
            </a:extLst>
          </a:blip>
          <a:srcRect b="2521"/>
          <a:stretch/>
        </p:blipFill>
        <p:spPr bwMode="auto">
          <a:xfrm>
            <a:off x="0" y="-10116"/>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12776"/>
            <a:ext cx="6932628" cy="4824536"/>
          </a:xfrm>
          <a:prstGeom prst="roundRect">
            <a:avLst/>
          </a:prstGeom>
          <a:effectLst>
            <a:glow rad="1397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C"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p:txBody>
      </p:sp>
      <p:graphicFrame>
        <p:nvGraphicFramePr>
          <p:cNvPr id="10" name="9 Diagrama"/>
          <p:cNvGraphicFramePr/>
          <p:nvPr>
            <p:extLst>
              <p:ext uri="{D42A27DB-BD31-4B8C-83A1-F6EECF244321}">
                <p14:modId xmlns:p14="http://schemas.microsoft.com/office/powerpoint/2010/main" val="333697910"/>
              </p:ext>
            </p:extLst>
          </p:nvPr>
        </p:nvGraphicFramePr>
        <p:xfrm>
          <a:off x="323527" y="1487215"/>
          <a:ext cx="6886153" cy="48221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12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4" name="13 Imagen"/>
          <p:cNvPicPr/>
          <p:nvPr/>
        </p:nvPicPr>
        <p:blipFill>
          <a:blip r:embed="rId10">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
        <p:nvSpPr>
          <p:cNvPr id="15" name="12 Rectángulo"/>
          <p:cNvSpPr/>
          <p:nvPr/>
        </p:nvSpPr>
        <p:spPr>
          <a:xfrm>
            <a:off x="-107504" y="581779"/>
            <a:ext cx="9360024"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PLAN DE IMPLEMENTACION</a:t>
            </a:r>
            <a:endParaRPr lang="es-E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pic>
        <p:nvPicPr>
          <p:cNvPr id="16" name="11 Imagen"/>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15200" y="2009354"/>
            <a:ext cx="1828800" cy="1995709"/>
          </a:xfrm>
          <a:prstGeom prst="ellipse">
            <a:avLst/>
          </a:prstGeom>
          <a:ln>
            <a:noFill/>
          </a:ln>
          <a:effectLst>
            <a:softEdge rad="112500"/>
          </a:effectLst>
        </p:spPr>
      </p:pic>
    </p:spTree>
    <p:extLst>
      <p:ext uri="{BB962C8B-B14F-4D97-AF65-F5344CB8AC3E}">
        <p14:creationId xmlns:p14="http://schemas.microsoft.com/office/powerpoint/2010/main" val="15567301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35496" y="17268"/>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25887"/>
            <a:ext cx="6867516" cy="4824536"/>
          </a:xfrm>
          <a:prstGeom prst="roundRect">
            <a:avLst/>
          </a:prstGeom>
          <a:effectLst>
            <a:glow rad="1397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pPr lvl="0" algn="ctr"/>
            <a:r>
              <a:rPr lang="es-EC" sz="1600" b="1" dirty="0" smtClean="0"/>
              <a:t>PLAN ACADEMICO</a:t>
            </a:r>
          </a:p>
          <a:p>
            <a:pPr lvl="0"/>
            <a:endParaRPr lang="es-EC" sz="1600" dirty="0" smtClean="0"/>
          </a:p>
          <a:p>
            <a:pPr marL="285750" lvl="0" indent="-285750">
              <a:buFont typeface="Arial" panose="020B0604020202020204" pitchFamily="34" charset="0"/>
              <a:buChar char="•"/>
            </a:pPr>
            <a:r>
              <a:rPr lang="es-EC" sz="1600" dirty="0" smtClean="0"/>
              <a:t>Este plan académico contiene la </a:t>
            </a:r>
            <a:r>
              <a:rPr lang="es-EC" sz="1600" dirty="0"/>
              <a:t>malla curricular de la escuela de proyectos, para el diseño de esta malla se utilizó el modelo  de la  Secretaría Técnica de Capacitación y Formación Profesional  </a:t>
            </a:r>
            <a:r>
              <a:rPr lang="es-EC" sz="1600" dirty="0" smtClean="0"/>
              <a:t>SETEC.</a:t>
            </a:r>
          </a:p>
          <a:p>
            <a:pPr marL="285750" lvl="0" indent="-285750">
              <a:buFont typeface="Arial" panose="020B0604020202020204" pitchFamily="34" charset="0"/>
              <a:buChar char="•"/>
            </a:pPr>
            <a:r>
              <a:rPr lang="es-EC" sz="1600" dirty="0" smtClean="0"/>
              <a:t>SETEC  </a:t>
            </a:r>
            <a:r>
              <a:rPr lang="es-EC" sz="1600" dirty="0"/>
              <a:t>es la encargada de ejecutar la  política de capacitación  y formación  en el Ecuador. </a:t>
            </a:r>
            <a:endParaRPr lang="es-EC" sz="1600" dirty="0" smtClean="0"/>
          </a:p>
          <a:p>
            <a:pPr marL="285750" lvl="0" indent="-285750">
              <a:buFont typeface="Arial" panose="020B0604020202020204" pitchFamily="34" charset="0"/>
              <a:buChar char="•"/>
            </a:pPr>
            <a:r>
              <a:rPr lang="es-EC" sz="1600" dirty="0" smtClean="0"/>
              <a:t>Las </a:t>
            </a:r>
            <a:r>
              <a:rPr lang="es-EC" sz="1600" dirty="0"/>
              <a:t>actividades de capacitación y formación que la SETEC imparte  utilizan  </a:t>
            </a:r>
            <a:r>
              <a:rPr lang="es-EC" sz="1600" dirty="0" smtClean="0"/>
              <a:t>el  </a:t>
            </a:r>
            <a:r>
              <a:rPr lang="es-EC" b="1" u="sng" dirty="0" smtClean="0"/>
              <a:t>ENFOQUE POR  COMPETENCIAS.</a:t>
            </a:r>
          </a:p>
          <a:p>
            <a:pPr marL="285750" lvl="0" indent="-285750">
              <a:buFont typeface="Arial" panose="020B0604020202020204" pitchFamily="34" charset="0"/>
              <a:buChar char="•"/>
            </a:pPr>
            <a:endParaRPr lang="es-EC" sz="1600" b="1" u="sng" dirty="0"/>
          </a:p>
          <a:p>
            <a:pPr marL="285750" lvl="0" indent="-285750">
              <a:buFont typeface="Arial" panose="020B0604020202020204" pitchFamily="34" charset="0"/>
              <a:buChar char="•"/>
            </a:pPr>
            <a:endParaRPr lang="es-EC" sz="1600" b="1" u="sng" dirty="0" smtClean="0"/>
          </a:p>
          <a:p>
            <a:pPr marL="285750" lvl="0" indent="-285750">
              <a:buFont typeface="Arial" panose="020B0604020202020204" pitchFamily="34" charset="0"/>
              <a:buChar char="•"/>
            </a:pPr>
            <a:endParaRPr lang="es-EC" sz="1600" b="1" u="sng" dirty="0"/>
          </a:p>
          <a:p>
            <a:pPr marL="285750" lvl="0" indent="-285750">
              <a:buFont typeface="Arial" panose="020B0604020202020204" pitchFamily="34" charset="0"/>
              <a:buChar char="•"/>
            </a:pPr>
            <a:endParaRPr lang="es-EC" sz="1600" b="1" u="sng" dirty="0" smtClean="0"/>
          </a:p>
          <a:p>
            <a:pPr marL="285750" lvl="0" indent="-285750">
              <a:buFont typeface="Arial" panose="020B0604020202020204" pitchFamily="34" charset="0"/>
              <a:buChar char="•"/>
            </a:pPr>
            <a:endParaRPr lang="es-EC" sz="1600" b="1" u="sng" dirty="0"/>
          </a:p>
          <a:p>
            <a:pPr marL="285750" lvl="0" indent="-285750">
              <a:buFont typeface="Arial" panose="020B0604020202020204" pitchFamily="34" charset="0"/>
              <a:buChar char="•"/>
            </a:pPr>
            <a:endParaRPr lang="es-EC" sz="1600" b="1" u="sng" dirty="0" smtClean="0"/>
          </a:p>
          <a:p>
            <a:pPr marL="285750" lvl="0" indent="-285750">
              <a:buFont typeface="Arial" panose="020B0604020202020204" pitchFamily="34" charset="0"/>
              <a:buChar char="•"/>
            </a:pPr>
            <a:endParaRPr lang="es-EC" sz="1600" b="1" u="sng" dirty="0"/>
          </a:p>
          <a:p>
            <a:r>
              <a:rPr lang="es-EC" sz="1600" dirty="0"/>
              <a:t> </a:t>
            </a:r>
          </a:p>
          <a:p>
            <a:pPr algn="ctr"/>
            <a:endParaRPr lang="es-ES" sz="1600" dirty="0">
              <a:solidFill>
                <a:schemeClr val="tx1"/>
              </a:solidFill>
              <a:latin typeface="Arial" panose="020B0604020202020204" pitchFamily="34" charset="0"/>
              <a:cs typeface="Arial" panose="020B0604020202020204" pitchFamily="34" charset="0"/>
            </a:endParaRPr>
          </a:p>
        </p:txBody>
      </p:sp>
      <p:cxnSp>
        <p:nvCxnSpPr>
          <p:cNvPr id="11" name="19532 Conector recto"/>
          <p:cNvCxnSpPr/>
          <p:nvPr/>
        </p:nvCxnSpPr>
        <p:spPr>
          <a:xfrm>
            <a:off x="5746750" y="-3551238"/>
            <a:ext cx="1995488" cy="7683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1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2009354"/>
            <a:ext cx="1828800" cy="1995709"/>
          </a:xfrm>
          <a:prstGeom prst="ellipse">
            <a:avLst/>
          </a:prstGeom>
          <a:ln>
            <a:noFill/>
          </a:ln>
          <a:effectLst>
            <a:softEdge rad="112500"/>
          </a:effectLst>
        </p:spPr>
      </p:pic>
      <p:sp>
        <p:nvSpPr>
          <p:cNvPr id="13" name="12 Rectángulo"/>
          <p:cNvSpPr/>
          <p:nvPr/>
        </p:nvSpPr>
        <p:spPr>
          <a:xfrm>
            <a:off x="-107504" y="581779"/>
            <a:ext cx="9360024"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PLAN DE IMPLEMENTACION</a:t>
            </a:r>
            <a:endParaRPr lang="es-E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10" name="9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4" name="13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pic>
        <p:nvPicPr>
          <p:cNvPr id="15" name="Imagen 14"/>
          <p:cNvPicPr/>
          <p:nvPr/>
        </p:nvPicPr>
        <p:blipFill rotWithShape="1">
          <a:blip r:embed="rId6"/>
          <a:srcRect l="7372" t="25883" r="29330" b="26660"/>
          <a:stretch/>
        </p:blipFill>
        <p:spPr bwMode="auto">
          <a:xfrm>
            <a:off x="683568" y="3975741"/>
            <a:ext cx="6480720" cy="1986313"/>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91909949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0" y="-10116"/>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12776"/>
            <a:ext cx="6761997" cy="4824536"/>
          </a:xfrm>
          <a:prstGeom prst="roundRect">
            <a:avLst/>
          </a:prstGeom>
          <a:effectLst>
            <a:glow rad="1397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sz="1600" dirty="0" smtClean="0">
              <a:solidFill>
                <a:schemeClr val="bg1"/>
              </a:solidFill>
              <a:cs typeface="Arial" panose="020B0604020202020204" pitchFamily="34" charset="0"/>
            </a:endParaRPr>
          </a:p>
          <a:p>
            <a:pPr algn="ctr"/>
            <a:r>
              <a:rPr lang="es-ES" sz="1600" dirty="0" smtClean="0">
                <a:solidFill>
                  <a:schemeClr val="bg1"/>
                </a:solidFill>
                <a:cs typeface="Arial" panose="020B0604020202020204" pitchFamily="34" charset="0"/>
              </a:rPr>
              <a:t>DISEÑO </a:t>
            </a:r>
            <a:r>
              <a:rPr lang="es-ES" sz="1600" dirty="0">
                <a:solidFill>
                  <a:schemeClr val="bg1"/>
                </a:solidFill>
                <a:cs typeface="Arial" panose="020B0604020202020204" pitchFamily="34" charset="0"/>
              </a:rPr>
              <a:t>MALLA </a:t>
            </a:r>
            <a:r>
              <a:rPr lang="es-ES" sz="1600" dirty="0" smtClean="0">
                <a:solidFill>
                  <a:schemeClr val="bg1"/>
                </a:solidFill>
                <a:cs typeface="Arial" panose="020B0604020202020204" pitchFamily="34" charset="0"/>
              </a:rPr>
              <a:t>CURRICULAR</a:t>
            </a:r>
          </a:p>
          <a:p>
            <a:pPr algn="just"/>
            <a:r>
              <a:rPr lang="es-ES" sz="1600" dirty="0"/>
              <a:t>Para la elaboración de los perfiles profesionales, la SETEC </a:t>
            </a:r>
            <a:r>
              <a:rPr lang="es-ES" sz="1600" dirty="0" smtClean="0"/>
              <a:t> utiliza el </a:t>
            </a:r>
            <a:r>
              <a:rPr lang="es-EC" sz="1600" dirty="0" smtClean="0"/>
              <a:t>método de </a:t>
            </a:r>
            <a:r>
              <a:rPr lang="es-EC" sz="2000" b="1" u="sng" dirty="0" smtClean="0"/>
              <a:t>análisis funcional</a:t>
            </a:r>
            <a:r>
              <a:rPr lang="es-EC" sz="1600" dirty="0" smtClean="0"/>
              <a:t>: desarticular </a:t>
            </a:r>
            <a:r>
              <a:rPr lang="es-EC" sz="1600" dirty="0"/>
              <a:t>las funciones de una ocupación, en funciones cada vez más </a:t>
            </a:r>
            <a:r>
              <a:rPr lang="es-EC" sz="1600" dirty="0" smtClean="0"/>
              <a:t>específicas.</a:t>
            </a:r>
          </a:p>
          <a:p>
            <a:pPr algn="just"/>
            <a:endParaRPr lang="es-EC" sz="1600" dirty="0">
              <a:solidFill>
                <a:schemeClr val="bg1"/>
              </a:solidFill>
              <a:cs typeface="Arial" panose="020B0604020202020204" pitchFamily="34" charset="0"/>
            </a:endParaRPr>
          </a:p>
          <a:p>
            <a:pPr algn="just"/>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p:txBody>
      </p:sp>
      <p:pic>
        <p:nvPicPr>
          <p:cNvPr id="11" name="10 Imagen"/>
          <p:cNvPicPr/>
          <p:nvPr/>
        </p:nvPicPr>
        <p:blipFill rotWithShape="1">
          <a:blip r:embed="rId4"/>
          <a:srcRect l="27346" t="16308" r="24753" b="12881"/>
          <a:stretch/>
        </p:blipFill>
        <p:spPr bwMode="auto">
          <a:xfrm>
            <a:off x="827584" y="2636913"/>
            <a:ext cx="6048672" cy="3456384"/>
          </a:xfrm>
          <a:prstGeom prst="rect">
            <a:avLst/>
          </a:prstGeom>
          <a:ln>
            <a:noFill/>
          </a:ln>
          <a:effectLst>
            <a:softEdge rad="112500"/>
          </a:effectLst>
          <a:extLst>
            <a:ext uri="{53640926-AAD7-44D8-BBD7-CCE9431645EC}">
              <a14:shadowObscured xmlns:a14="http://schemas.microsoft.com/office/drawing/2010/main"/>
            </a:ext>
          </a:extLst>
        </p:spPr>
      </p:pic>
      <p:sp>
        <p:nvSpPr>
          <p:cNvPr id="15" name="14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6" name="15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
        <p:nvSpPr>
          <p:cNvPr id="13" name="12 Rectángulo"/>
          <p:cNvSpPr/>
          <p:nvPr/>
        </p:nvSpPr>
        <p:spPr>
          <a:xfrm>
            <a:off x="-107504" y="581779"/>
            <a:ext cx="9360024"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PLAN DE IMPLEMENTACION</a:t>
            </a:r>
            <a:endParaRPr lang="es-E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pic>
        <p:nvPicPr>
          <p:cNvPr id="14" name="11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5200" y="2009354"/>
            <a:ext cx="1828800" cy="1995709"/>
          </a:xfrm>
          <a:prstGeom prst="ellipse">
            <a:avLst/>
          </a:prstGeom>
          <a:ln>
            <a:noFill/>
          </a:ln>
          <a:effectLst>
            <a:softEdge rad="112500"/>
          </a:effectLst>
        </p:spPr>
      </p:pic>
    </p:spTree>
    <p:extLst>
      <p:ext uri="{BB962C8B-B14F-4D97-AF65-F5344CB8AC3E}">
        <p14:creationId xmlns:p14="http://schemas.microsoft.com/office/powerpoint/2010/main" val="19522463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0" y="-10116"/>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12776"/>
            <a:ext cx="6761997" cy="4824536"/>
          </a:xfrm>
          <a:prstGeom prst="roundRect">
            <a:avLst/>
          </a:prstGeom>
          <a:effectLst>
            <a:glow rad="1397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1600" dirty="0">
                <a:solidFill>
                  <a:schemeClr val="bg1"/>
                </a:solidFill>
                <a:cs typeface="Arial" panose="020B0604020202020204" pitchFamily="34" charset="0"/>
              </a:rPr>
              <a:t>DISEÑO MALLA CURRICULAR</a:t>
            </a:r>
          </a:p>
          <a:p>
            <a:pPr algn="ctr"/>
            <a:r>
              <a:rPr lang="es-ES" sz="1600" dirty="0">
                <a:solidFill>
                  <a:schemeClr val="bg1"/>
                </a:solidFill>
                <a:cs typeface="Arial" panose="020B0604020202020204" pitchFamily="34" charset="0"/>
              </a:rPr>
              <a:t>elementos del perfil profesional </a:t>
            </a:r>
            <a:r>
              <a:rPr lang="es-ES" sz="1600" dirty="0">
                <a:solidFill>
                  <a:schemeClr val="bg1"/>
                </a:solidFill>
                <a:cs typeface="Arial" panose="020B0604020202020204" pitchFamily="34" charset="0"/>
                <a:sym typeface="Wingdings" panose="05000000000000000000" pitchFamily="2" charset="2"/>
              </a:rPr>
              <a:t></a:t>
            </a:r>
            <a:r>
              <a:rPr lang="es-ES" sz="1600" dirty="0">
                <a:solidFill>
                  <a:schemeClr val="bg1"/>
                </a:solidFill>
                <a:cs typeface="Arial" panose="020B0604020202020204" pitchFamily="34" charset="0"/>
              </a:rPr>
              <a:t> </a:t>
            </a:r>
            <a:r>
              <a:rPr lang="es-ES" sz="1600" dirty="0">
                <a:solidFill>
                  <a:schemeClr val="bg1"/>
                </a:solidFill>
                <a:cs typeface="Arial" panose="020B0604020202020204" pitchFamily="34" charset="0"/>
              </a:rPr>
              <a:t>contenidos formativos de la malla curricular</a:t>
            </a: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p:txBody>
      </p:sp>
      <p:pic>
        <p:nvPicPr>
          <p:cNvPr id="10" name="9 Imagen"/>
          <p:cNvPicPr/>
          <p:nvPr/>
        </p:nvPicPr>
        <p:blipFill rotWithShape="1">
          <a:blip r:embed="rId4"/>
          <a:srcRect l="25920" t="27707" r="22238" b="15800"/>
          <a:stretch/>
        </p:blipFill>
        <p:spPr bwMode="auto">
          <a:xfrm>
            <a:off x="827584" y="2263140"/>
            <a:ext cx="6048672" cy="3686140"/>
          </a:xfrm>
          <a:prstGeom prst="rect">
            <a:avLst/>
          </a:prstGeom>
          <a:ln>
            <a:noFill/>
          </a:ln>
          <a:effectLst>
            <a:softEdge rad="112500"/>
          </a:effectLst>
          <a:extLst>
            <a:ext uri="{53640926-AAD7-44D8-BBD7-CCE9431645EC}">
              <a14:shadowObscured xmlns:a14="http://schemas.microsoft.com/office/drawing/2010/main"/>
            </a:ext>
          </a:extLst>
        </p:spPr>
      </p:pic>
      <p:sp>
        <p:nvSpPr>
          <p:cNvPr id="13" name="12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4" name="13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
        <p:nvSpPr>
          <p:cNvPr id="15" name="12 Rectángulo"/>
          <p:cNvSpPr/>
          <p:nvPr/>
        </p:nvSpPr>
        <p:spPr>
          <a:xfrm>
            <a:off x="-107504" y="581779"/>
            <a:ext cx="9360024"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PLAN DE IMPLEMENTACION</a:t>
            </a:r>
            <a:endParaRPr lang="es-E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pic>
        <p:nvPicPr>
          <p:cNvPr id="16" name="11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5200" y="2009354"/>
            <a:ext cx="1828800" cy="1995709"/>
          </a:xfrm>
          <a:prstGeom prst="ellipse">
            <a:avLst/>
          </a:prstGeom>
          <a:ln>
            <a:noFill/>
          </a:ln>
          <a:effectLst>
            <a:softEdge rad="112500"/>
          </a:effectLst>
        </p:spPr>
      </p:pic>
    </p:spTree>
    <p:extLst>
      <p:ext uri="{BB962C8B-B14F-4D97-AF65-F5344CB8AC3E}">
        <p14:creationId xmlns:p14="http://schemas.microsoft.com/office/powerpoint/2010/main" val="5394605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36512" y="44624"/>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12776"/>
            <a:ext cx="6932628" cy="4824536"/>
          </a:xfrm>
          <a:prstGeom prst="roundRect">
            <a:avLst/>
          </a:prstGeom>
          <a:effectLst>
            <a:glow rad="1397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r>
              <a:rPr lang="es-ES" sz="1600" dirty="0">
                <a:solidFill>
                  <a:schemeClr val="bg1"/>
                </a:solidFill>
                <a:cs typeface="Arial" panose="020B0604020202020204" pitchFamily="34" charset="0"/>
              </a:rPr>
              <a:t>DISEÑO MALLA CURRICULAR.</a:t>
            </a: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r>
              <a:rPr lang="es-ES" sz="1600" dirty="0">
                <a:solidFill>
                  <a:schemeClr val="bg1"/>
                </a:solidFill>
                <a:cs typeface="Arial" panose="020B0604020202020204" pitchFamily="34" charset="0"/>
              </a:rPr>
              <a:t> </a:t>
            </a:r>
            <a:endParaRPr lang="es-EC"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p:txBody>
      </p:sp>
      <p:sp>
        <p:nvSpPr>
          <p:cNvPr id="12" name="11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3" name="12 Imagen"/>
          <p:cNvPicPr/>
          <p:nvPr/>
        </p:nvPicPr>
        <p:blipFill>
          <a:blip r:embed="rId4">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graphicFrame>
        <p:nvGraphicFramePr>
          <p:cNvPr id="4" name="Tabla 3"/>
          <p:cNvGraphicFramePr>
            <a:graphicFrameLocks noGrp="1"/>
          </p:cNvGraphicFramePr>
          <p:nvPr>
            <p:extLst>
              <p:ext uri="{D42A27DB-BD31-4B8C-83A1-F6EECF244321}">
                <p14:modId xmlns:p14="http://schemas.microsoft.com/office/powerpoint/2010/main" val="3481675811"/>
              </p:ext>
            </p:extLst>
          </p:nvPr>
        </p:nvGraphicFramePr>
        <p:xfrm>
          <a:off x="669852" y="2497138"/>
          <a:ext cx="6520689" cy="2635504"/>
        </p:xfrm>
        <a:graphic>
          <a:graphicData uri="http://schemas.openxmlformats.org/drawingml/2006/table">
            <a:tbl>
              <a:tblPr firstRow="1" firstCol="1" bandRow="1">
                <a:tableStyleId>{21E4AEA4-8DFA-4A89-87EB-49C32662AFE0}</a:tableStyleId>
              </a:tblPr>
              <a:tblGrid>
                <a:gridCol w="3239478"/>
                <a:gridCol w="3281211"/>
              </a:tblGrid>
              <a:tr h="0">
                <a:tc>
                  <a:txBody>
                    <a:bodyPr/>
                    <a:lstStyle/>
                    <a:p>
                      <a:pPr algn="ctr">
                        <a:lnSpc>
                          <a:spcPct val="115000"/>
                        </a:lnSpc>
                        <a:spcAft>
                          <a:spcPts val="0"/>
                        </a:spcAft>
                      </a:pPr>
                      <a:r>
                        <a:rPr lang="es-ES" sz="1200" dirty="0">
                          <a:effectLst/>
                        </a:rPr>
                        <a:t>Cargo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Área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s-ES" sz="1200">
                          <a:effectLst/>
                        </a:rPr>
                        <a:t>Gerente de programa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200">
                          <a:effectLst/>
                        </a:rPr>
                        <a:t>Coordinación PMO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s-ES" sz="1200">
                          <a:effectLst/>
                        </a:rPr>
                        <a:t>Analistas de control y seguimiento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200">
                          <a:effectLst/>
                        </a:rPr>
                        <a:t>Coordinación de control y seguimiento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s-ES" sz="1200">
                          <a:effectLst/>
                        </a:rPr>
                        <a:t>Analista de proyectos regionales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200">
                          <a:effectLst/>
                        </a:rPr>
                        <a:t>Agencias regionales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s-ES" sz="1200">
                          <a:effectLst/>
                        </a:rPr>
                        <a:t>Analistas de proyectos sociales y gerente de inclusión social</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200">
                          <a:effectLst/>
                        </a:rPr>
                        <a:t>Gerencia de inclusión social</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s-ES" sz="1200">
                          <a:effectLst/>
                        </a:rPr>
                        <a:t>Analistas de inclusión social</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200">
                          <a:effectLst/>
                        </a:rPr>
                        <a:t>Agencias provinciales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s-ES" sz="1200">
                          <a:effectLst/>
                        </a:rPr>
                        <a:t>Analista de control de proyectos del área técnica, analista de proyectos de implementación y proyectista de redes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200">
                          <a:effectLst/>
                        </a:rPr>
                        <a:t>Gerencia de implementación - jefatura de control de proyectos del área técnica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s-ES" sz="1200">
                          <a:effectLst/>
                        </a:rPr>
                        <a:t>Analista evaluación promoción y planes comerciales, analista de evaluación de proyectos de inversión.</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200" dirty="0">
                          <a:effectLst/>
                        </a:rPr>
                        <a:t>Evaluación de proyectos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Rectangle 1"/>
          <p:cNvSpPr>
            <a:spLocks noChangeArrowheads="1"/>
          </p:cNvSpPr>
          <p:nvPr/>
        </p:nvSpPr>
        <p:spPr bwMode="auto">
          <a:xfrm>
            <a:off x="571500" y="30749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4" name="11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0" y="2009354"/>
            <a:ext cx="1828800" cy="1995709"/>
          </a:xfrm>
          <a:prstGeom prst="ellipse">
            <a:avLst/>
          </a:prstGeom>
          <a:ln>
            <a:noFill/>
          </a:ln>
          <a:effectLst>
            <a:softEdge rad="112500"/>
          </a:effectLst>
        </p:spPr>
      </p:pic>
    </p:spTree>
    <p:extLst>
      <p:ext uri="{BB962C8B-B14F-4D97-AF65-F5344CB8AC3E}">
        <p14:creationId xmlns:p14="http://schemas.microsoft.com/office/powerpoint/2010/main" val="20196266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36512" y="44624"/>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12776"/>
            <a:ext cx="6932628" cy="4824536"/>
          </a:xfrm>
          <a:prstGeom prst="roundRect">
            <a:avLst/>
          </a:prstGeom>
          <a:effectLst>
            <a:glow rad="1397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r>
              <a:rPr lang="es-ES" sz="1600" dirty="0">
                <a:solidFill>
                  <a:schemeClr val="bg1"/>
                </a:solidFill>
                <a:cs typeface="Arial" panose="020B0604020202020204" pitchFamily="34" charset="0"/>
              </a:rPr>
              <a:t>DISEÑO MALLA CURRICULAR.</a:t>
            </a: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r>
              <a:rPr lang="es-ES" sz="1600" dirty="0">
                <a:solidFill>
                  <a:schemeClr val="bg1"/>
                </a:solidFill>
                <a:cs typeface="Arial" panose="020B0604020202020204" pitchFamily="34" charset="0"/>
              </a:rPr>
              <a:t> </a:t>
            </a:r>
            <a:endParaRPr lang="es-EC"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p:txBody>
      </p:sp>
      <p:graphicFrame>
        <p:nvGraphicFramePr>
          <p:cNvPr id="2" name="1 Diagrama"/>
          <p:cNvGraphicFramePr/>
          <p:nvPr>
            <p:extLst/>
          </p:nvPr>
        </p:nvGraphicFramePr>
        <p:xfrm>
          <a:off x="67278" y="1916832"/>
          <a:ext cx="7313034" cy="40227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11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3" name="12 Imagen"/>
          <p:cNvPicPr/>
          <p:nvPr/>
        </p:nvPicPr>
        <p:blipFill>
          <a:blip r:embed="rId9">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
        <p:nvSpPr>
          <p:cNvPr id="14" name="12 Rectángulo"/>
          <p:cNvSpPr/>
          <p:nvPr/>
        </p:nvSpPr>
        <p:spPr>
          <a:xfrm>
            <a:off x="-107504" y="581779"/>
            <a:ext cx="9360024"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PLAN DE IMPLEMENTACION</a:t>
            </a:r>
            <a:endParaRPr lang="es-E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pic>
        <p:nvPicPr>
          <p:cNvPr id="15" name="11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15200" y="2009354"/>
            <a:ext cx="1828800" cy="1995709"/>
          </a:xfrm>
          <a:prstGeom prst="ellipse">
            <a:avLst/>
          </a:prstGeom>
          <a:ln>
            <a:noFill/>
          </a:ln>
          <a:effectLst>
            <a:softEdge rad="112500"/>
          </a:effectLst>
        </p:spPr>
      </p:pic>
    </p:spTree>
    <p:extLst>
      <p:ext uri="{BB962C8B-B14F-4D97-AF65-F5344CB8AC3E}">
        <p14:creationId xmlns:p14="http://schemas.microsoft.com/office/powerpoint/2010/main" val="34083858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36512" y="17268"/>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12776"/>
            <a:ext cx="6932628" cy="4824536"/>
          </a:xfrm>
          <a:prstGeom prst="roundRect">
            <a:avLst/>
          </a:prstGeom>
          <a:effectLst>
            <a:glow rad="1397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r>
              <a:rPr lang="es-ES" sz="1600" dirty="0">
                <a:solidFill>
                  <a:schemeClr val="bg1"/>
                </a:solidFill>
                <a:cs typeface="Arial" panose="020B0604020202020204" pitchFamily="34" charset="0"/>
              </a:rPr>
              <a:t>CASO GERENTE DE PROYECTO</a:t>
            </a:r>
          </a:p>
          <a:p>
            <a:pPr algn="ctr"/>
            <a:endParaRPr lang="es-ES" sz="1600" dirty="0" smtClean="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smtClean="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r>
              <a:rPr lang="es-ES" sz="1600" dirty="0">
                <a:solidFill>
                  <a:schemeClr val="bg1"/>
                </a:solidFill>
                <a:cs typeface="Arial" panose="020B0604020202020204" pitchFamily="34" charset="0"/>
              </a:rPr>
              <a:t> </a:t>
            </a:r>
            <a:endParaRPr lang="es-EC"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p:txBody>
      </p:sp>
      <p:pic>
        <p:nvPicPr>
          <p:cNvPr id="286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84" y="1880653"/>
            <a:ext cx="6932628" cy="4140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3" name="12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
        <p:nvSpPr>
          <p:cNvPr id="14" name="12 Rectángulo"/>
          <p:cNvSpPr/>
          <p:nvPr/>
        </p:nvSpPr>
        <p:spPr>
          <a:xfrm>
            <a:off x="-107504" y="581779"/>
            <a:ext cx="9360024"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PLAN DE IMPLEMENTACION</a:t>
            </a:r>
            <a:endParaRPr lang="es-E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pic>
        <p:nvPicPr>
          <p:cNvPr id="15" name="11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5200" y="2009354"/>
            <a:ext cx="1828800" cy="1995709"/>
          </a:xfrm>
          <a:prstGeom prst="ellipse">
            <a:avLst/>
          </a:prstGeom>
          <a:ln>
            <a:noFill/>
          </a:ln>
          <a:effectLst>
            <a:softEdge rad="112500"/>
          </a:effectLst>
        </p:spPr>
      </p:pic>
    </p:spTree>
    <p:extLst>
      <p:ext uri="{BB962C8B-B14F-4D97-AF65-F5344CB8AC3E}">
        <p14:creationId xmlns:p14="http://schemas.microsoft.com/office/powerpoint/2010/main" val="37896394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36512" y="17268"/>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12776"/>
            <a:ext cx="6761997" cy="4824536"/>
          </a:xfrm>
          <a:prstGeom prst="roundRect">
            <a:avLst/>
          </a:prstGeom>
          <a:effectLst>
            <a:glow rad="1397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r>
              <a:rPr lang="es-ES" sz="1600" dirty="0">
                <a:solidFill>
                  <a:schemeClr val="bg1"/>
                </a:solidFill>
                <a:cs typeface="Arial" panose="020B0604020202020204" pitchFamily="34" charset="0"/>
              </a:rPr>
              <a:t>CASO GERENTE DE PROYECTO</a:t>
            </a:r>
          </a:p>
          <a:p>
            <a:pPr algn="ctr"/>
            <a:endParaRPr lang="es-ES" sz="1600" dirty="0">
              <a:solidFill>
                <a:schemeClr val="bg1"/>
              </a:solidFill>
              <a:cs typeface="Arial" panose="020B0604020202020204" pitchFamily="34" charset="0"/>
            </a:endParaRPr>
          </a:p>
          <a:p>
            <a:pPr algn="ctr"/>
            <a:r>
              <a:rPr lang="es-ES" sz="1600" dirty="0">
                <a:solidFill>
                  <a:schemeClr val="bg1"/>
                </a:solidFill>
                <a:cs typeface="Arial" panose="020B0604020202020204" pitchFamily="34" charset="0"/>
              </a:rPr>
              <a:t> </a:t>
            </a:r>
            <a:endParaRPr lang="es-EC"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p:txBody>
      </p:sp>
      <p:pic>
        <p:nvPicPr>
          <p:cNvPr id="297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2132856"/>
            <a:ext cx="6408712"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3" name="12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
        <p:nvSpPr>
          <p:cNvPr id="14" name="12 Rectángulo"/>
          <p:cNvSpPr/>
          <p:nvPr/>
        </p:nvSpPr>
        <p:spPr>
          <a:xfrm>
            <a:off x="-107504" y="581779"/>
            <a:ext cx="9360024"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PLAN DE IMPLEMENTACION</a:t>
            </a:r>
            <a:endParaRPr lang="es-E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pic>
        <p:nvPicPr>
          <p:cNvPr id="15" name="11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5200" y="2009354"/>
            <a:ext cx="1828800" cy="1995709"/>
          </a:xfrm>
          <a:prstGeom prst="ellipse">
            <a:avLst/>
          </a:prstGeom>
          <a:ln>
            <a:noFill/>
          </a:ln>
          <a:effectLst>
            <a:softEdge rad="112500"/>
          </a:effectLst>
        </p:spPr>
      </p:pic>
    </p:spTree>
    <p:extLst>
      <p:ext uri="{BB962C8B-B14F-4D97-AF65-F5344CB8AC3E}">
        <p14:creationId xmlns:p14="http://schemas.microsoft.com/office/powerpoint/2010/main" val="24044635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3">
            <a:extLst>
              <a:ext uri="{28A0092B-C50C-407E-A947-70E740481C1C}">
                <a14:useLocalDpi xmlns:a14="http://schemas.microsoft.com/office/drawing/2010/main" val="0"/>
              </a:ext>
            </a:extLst>
          </a:blip>
          <a:srcRect b="2521"/>
          <a:stretch/>
        </p:blipFill>
        <p:spPr bwMode="auto">
          <a:xfrm>
            <a:off x="0" y="-10116"/>
            <a:ext cx="9144000" cy="686811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67543" y="1412776"/>
            <a:ext cx="6480721" cy="4536504"/>
          </a:xfrm>
          <a:prstGeom prst="roundRect">
            <a:avLst/>
          </a:prstGeom>
          <a:solidFill>
            <a:schemeClr val="accent2">
              <a:lumMod val="50000"/>
            </a:schemeClr>
          </a:solidFill>
          <a:effectLst>
            <a:glow rad="635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marL="285750" indent="-285750" algn="just">
              <a:buFont typeface="Arial" panose="020B0604020202020204" pitchFamily="34" charset="0"/>
              <a:buChar char="•"/>
            </a:pPr>
            <a:r>
              <a:rPr lang="es-EC" sz="1600" dirty="0">
                <a:solidFill>
                  <a:schemeClr val="bg1"/>
                </a:solidFill>
                <a:latin typeface="Arial" panose="020B0604020202020204" pitchFamily="34" charset="0"/>
                <a:cs typeface="Arial" panose="020B0604020202020204" pitchFamily="34" charset="0"/>
              </a:rPr>
              <a:t>Desarrollo de modelos  de </a:t>
            </a:r>
            <a:r>
              <a:rPr lang="es-EC" sz="1600" dirty="0" smtClean="0">
                <a:solidFill>
                  <a:schemeClr val="bg1"/>
                </a:solidFill>
                <a:latin typeface="Arial" panose="020B0604020202020204" pitchFamily="34" charset="0"/>
                <a:cs typeface="Arial" panose="020B0604020202020204" pitchFamily="34" charset="0"/>
              </a:rPr>
              <a:t>capacitación (</a:t>
            </a:r>
            <a:r>
              <a:rPr lang="es-ES" sz="1600" dirty="0" smtClean="0">
                <a:solidFill>
                  <a:schemeClr val="bg1"/>
                </a:solidFill>
                <a:latin typeface="Arial" panose="020B0604020202020204" pitchFamily="34" charset="0"/>
                <a:cs typeface="Arial" panose="020B0604020202020204" pitchFamily="34" charset="0"/>
              </a:rPr>
              <a:t>UC </a:t>
            </a:r>
            <a:r>
              <a:rPr lang="es-ES" sz="1600" dirty="0">
                <a:solidFill>
                  <a:schemeClr val="bg1"/>
                </a:solidFill>
                <a:latin typeface="Arial" panose="020B0604020202020204" pitchFamily="34" charset="0"/>
                <a:cs typeface="Arial" panose="020B0604020202020204" pitchFamily="34" charset="0"/>
              </a:rPr>
              <a:t>vienen  </a:t>
            </a:r>
            <a:r>
              <a:rPr lang="es-ES" sz="1600" dirty="0" smtClean="0">
                <a:solidFill>
                  <a:schemeClr val="bg1"/>
                </a:solidFill>
                <a:latin typeface="Arial" panose="020B0604020202020204" pitchFamily="34" charset="0"/>
                <a:cs typeface="Arial" panose="020B0604020202020204" pitchFamily="34" charset="0"/>
              </a:rPr>
              <a:t>1940)</a:t>
            </a:r>
            <a:r>
              <a:rPr lang="es-EC" sz="1600" dirty="0" smtClean="0">
                <a:solidFill>
                  <a:schemeClr val="bg1"/>
                </a:solidFill>
                <a:latin typeface="Arial" panose="020B0604020202020204" pitchFamily="34" charset="0"/>
                <a:cs typeface="Arial" panose="020B0604020202020204" pitchFamily="34" charset="0"/>
              </a:rPr>
              <a:t>:</a:t>
            </a:r>
          </a:p>
          <a:p>
            <a:pPr lvl="1" algn="just"/>
            <a:r>
              <a:rPr lang="es-ES" sz="1600" i="1" dirty="0" smtClean="0">
                <a:solidFill>
                  <a:srgbClr val="FFFF00"/>
                </a:solidFill>
              </a:rPr>
              <a:t>El </a:t>
            </a:r>
            <a:r>
              <a:rPr lang="es-ES" sz="1600" i="1" dirty="0">
                <a:solidFill>
                  <a:srgbClr val="FFFF00"/>
                </a:solidFill>
              </a:rPr>
              <a:t>diseño de una Universidad Corporativa o Escuela Corporativa, es una estrategia que permite garantizar que la empresa proporcione la educación correcta y oportuna, y que esa educación esté alineada con los objetivos de la empresa. De esta manera optimizar los recursos, porque se invierten en un aprendizaje que realmente impacta al negocio y aumenta la competitividad. </a:t>
            </a:r>
            <a:r>
              <a:rPr lang="es-ES" sz="1600" i="1" dirty="0" smtClean="0">
                <a:solidFill>
                  <a:srgbClr val="FFFF00"/>
                </a:solidFill>
              </a:rPr>
              <a:t>……………..</a:t>
            </a:r>
            <a:r>
              <a:rPr lang="es-ES" sz="1600" dirty="0" smtClean="0">
                <a:solidFill>
                  <a:srgbClr val="FFFF00"/>
                </a:solidFill>
              </a:rPr>
              <a:t> </a:t>
            </a:r>
            <a:r>
              <a:rPr lang="es-EC" sz="1600" dirty="0">
                <a:solidFill>
                  <a:srgbClr val="FFFF00"/>
                </a:solidFill>
              </a:rPr>
              <a:t>(Gallardo, 2010)</a:t>
            </a:r>
            <a:r>
              <a:rPr lang="es-ES" sz="1600" dirty="0">
                <a:solidFill>
                  <a:srgbClr val="FFFF00"/>
                </a:solidFill>
              </a:rPr>
              <a:t>.</a:t>
            </a:r>
            <a:endParaRPr lang="es-EC" sz="1600" dirty="0">
              <a:solidFill>
                <a:srgbClr val="FFFF00"/>
              </a:solidFill>
            </a:endParaRPr>
          </a:p>
          <a:p>
            <a:pPr marL="285750" indent="-285750" algn="just">
              <a:buFont typeface="Arial" panose="020B0604020202020204" pitchFamily="34" charset="0"/>
              <a:buChar char="•"/>
            </a:pPr>
            <a:endParaRPr lang="es-EC" sz="1600" dirty="0" smtClean="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C" sz="1600" dirty="0" smtClean="0">
                <a:solidFill>
                  <a:schemeClr val="bg1"/>
                </a:solidFill>
                <a:latin typeface="Arial" panose="020B0604020202020204" pitchFamily="34" charset="0"/>
                <a:cs typeface="Arial" panose="020B0604020202020204" pitchFamily="34" charset="0"/>
              </a:rPr>
              <a:t>CNT EP.</a:t>
            </a:r>
          </a:p>
          <a:p>
            <a:pPr marL="285750" indent="-285750" algn="just">
              <a:buFont typeface="Arial" panose="020B0604020202020204" pitchFamily="34" charset="0"/>
              <a:buChar char="•"/>
            </a:pPr>
            <a:endParaRPr lang="es-EC" sz="1600" dirty="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EC" sz="1600" dirty="0" smtClean="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EC" sz="1600" dirty="0" smtClean="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EC" sz="1600" dirty="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EC" sz="1600" dirty="0" smtClean="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EC" sz="1600" dirty="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EC" sz="1600" dirty="0" smtClean="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EC" sz="1600" dirty="0">
              <a:solidFill>
                <a:schemeClr val="bg1"/>
              </a:solidFill>
              <a:latin typeface="Arial" panose="020B0604020202020204" pitchFamily="34" charset="0"/>
              <a:cs typeface="Arial" panose="020B0604020202020204" pitchFamily="34" charset="0"/>
            </a:endParaRPr>
          </a:p>
        </p:txBody>
      </p:sp>
      <p:sp>
        <p:nvSpPr>
          <p:cNvPr id="9" name="8 Rectángulo"/>
          <p:cNvSpPr/>
          <p:nvPr/>
        </p:nvSpPr>
        <p:spPr>
          <a:xfrm>
            <a:off x="1963561" y="491877"/>
            <a:ext cx="564770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INTRODUCCION</a:t>
            </a:r>
            <a:endParaRPr lang="es-E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pic>
        <p:nvPicPr>
          <p:cNvPr id="2" name="1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0043" y="2132856"/>
            <a:ext cx="2094058" cy="1646314"/>
          </a:xfrm>
          <a:prstGeom prst="ellipse">
            <a:avLst/>
          </a:prstGeom>
          <a:ln>
            <a:noFill/>
          </a:ln>
          <a:effectLst>
            <a:softEdge rad="112500"/>
          </a:effectLst>
        </p:spPr>
      </p:pic>
      <p:sp>
        <p:nvSpPr>
          <p:cNvPr id="8" name="7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0" name="9 Imagen"/>
          <p:cNvPicPr/>
          <p:nvPr/>
        </p:nvPicPr>
        <p:blipFill>
          <a:blip r:embed="rId6">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graphicFrame>
        <p:nvGraphicFramePr>
          <p:cNvPr id="4" name="3 Diagrama"/>
          <p:cNvGraphicFramePr/>
          <p:nvPr>
            <p:extLst>
              <p:ext uri="{D42A27DB-BD31-4B8C-83A1-F6EECF244321}">
                <p14:modId xmlns:p14="http://schemas.microsoft.com/office/powerpoint/2010/main" val="249729146"/>
              </p:ext>
            </p:extLst>
          </p:nvPr>
        </p:nvGraphicFramePr>
        <p:xfrm>
          <a:off x="1408924" y="4503858"/>
          <a:ext cx="5179299" cy="13119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6 CuadroTexto"/>
          <p:cNvSpPr txBox="1"/>
          <p:nvPr/>
        </p:nvSpPr>
        <p:spPr>
          <a:xfrm>
            <a:off x="467542" y="4653136"/>
            <a:ext cx="2016225" cy="1046440"/>
          </a:xfrm>
          <a:prstGeom prst="rect">
            <a:avLst/>
          </a:prstGeom>
          <a:noFill/>
        </p:spPr>
        <p:txBody>
          <a:bodyPr wrap="square" rtlCol="0">
            <a:spAutoFit/>
          </a:bodyPr>
          <a:lstStyle/>
          <a:p>
            <a:pPr marL="0" lvl="1" algn="just"/>
            <a:r>
              <a:rPr lang="es-ES" sz="1100" dirty="0">
                <a:solidFill>
                  <a:schemeClr val="bg1"/>
                </a:solidFill>
                <a:latin typeface="Arial" panose="020B0604020202020204" pitchFamily="34" charset="0"/>
                <a:cs typeface="Arial" panose="020B0604020202020204" pitchFamily="34" charset="0"/>
              </a:rPr>
              <a:t>Universidades Corporativas: aportes y desafíos en una empresa ecuatoriana caso CNT EP</a:t>
            </a:r>
          </a:p>
          <a:p>
            <a:endParaRPr lang="es-EC" dirty="0"/>
          </a:p>
        </p:txBody>
      </p:sp>
      <p:sp>
        <p:nvSpPr>
          <p:cNvPr id="11" name="10 CuadroTexto"/>
          <p:cNvSpPr txBox="1"/>
          <p:nvPr/>
        </p:nvSpPr>
        <p:spPr>
          <a:xfrm>
            <a:off x="1963561" y="4317099"/>
            <a:ext cx="2211169" cy="430887"/>
          </a:xfrm>
          <a:prstGeom prst="rect">
            <a:avLst/>
          </a:prstGeom>
          <a:noFill/>
        </p:spPr>
        <p:txBody>
          <a:bodyPr wrap="square" rtlCol="0">
            <a:spAutoFit/>
          </a:bodyPr>
          <a:lstStyle/>
          <a:p>
            <a:pPr marL="0" lvl="1" algn="just"/>
            <a:r>
              <a:rPr lang="es-ES" sz="1100" dirty="0">
                <a:solidFill>
                  <a:srgbClr val="66FF66"/>
                </a:solidFill>
                <a:latin typeface="Arial" panose="020B0604020202020204" pitchFamily="34" charset="0"/>
                <a:cs typeface="Arial" panose="020B0604020202020204" pitchFamily="34" charset="0"/>
              </a:rPr>
              <a:t>Implementación 3 escuelas corporativas</a:t>
            </a:r>
            <a:endParaRPr lang="es-EC" sz="1100" dirty="0">
              <a:solidFill>
                <a:srgbClr val="66FF66"/>
              </a:solidFill>
              <a:latin typeface="Arial" panose="020B0604020202020204" pitchFamily="34" charset="0"/>
              <a:cs typeface="Arial" panose="020B0604020202020204" pitchFamily="34" charset="0"/>
            </a:endParaRPr>
          </a:p>
        </p:txBody>
      </p:sp>
      <p:sp>
        <p:nvSpPr>
          <p:cNvPr id="14" name="13 CuadroTexto"/>
          <p:cNvSpPr txBox="1"/>
          <p:nvPr/>
        </p:nvSpPr>
        <p:spPr>
          <a:xfrm>
            <a:off x="4455632" y="3932378"/>
            <a:ext cx="2492632" cy="615553"/>
          </a:xfrm>
          <a:prstGeom prst="rect">
            <a:avLst/>
          </a:prstGeom>
          <a:noFill/>
        </p:spPr>
        <p:txBody>
          <a:bodyPr wrap="square" rtlCol="0">
            <a:spAutoFit/>
          </a:bodyPr>
          <a:lstStyle/>
          <a:p>
            <a:pPr marL="0" lvl="1" algn="just"/>
            <a:r>
              <a:rPr lang="es-ES" sz="1100" dirty="0" smtClean="0">
                <a:solidFill>
                  <a:schemeClr val="accent6">
                    <a:lumMod val="60000"/>
                    <a:lumOff val="40000"/>
                  </a:schemeClr>
                </a:solidFill>
                <a:latin typeface="Arial" panose="020B0604020202020204" pitchFamily="34" charset="0"/>
                <a:cs typeface="Arial" panose="020B0604020202020204" pitchFamily="34" charset="0"/>
              </a:rPr>
              <a:t>Factibilidad y diseño del plan para la implementación de  escuela de </a:t>
            </a:r>
            <a:r>
              <a:rPr lang="es-ES" sz="1200" b="1" i="1" dirty="0" smtClean="0">
                <a:solidFill>
                  <a:schemeClr val="accent6">
                    <a:lumMod val="60000"/>
                    <a:lumOff val="40000"/>
                  </a:schemeClr>
                </a:solidFill>
                <a:latin typeface="Arial" panose="020B0604020202020204" pitchFamily="34" charset="0"/>
                <a:cs typeface="Arial" panose="020B0604020202020204" pitchFamily="34" charset="0"/>
              </a:rPr>
              <a:t>proyectos</a:t>
            </a:r>
            <a:endParaRPr lang="es-EC" sz="1100" b="1" i="1" dirty="0">
              <a:solidFill>
                <a:schemeClr val="accent6">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11646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36512" y="17268"/>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12776"/>
            <a:ext cx="6761997" cy="4824536"/>
          </a:xfrm>
          <a:prstGeom prst="roundRect">
            <a:avLst/>
          </a:prstGeom>
          <a:effectLst>
            <a:glow rad="1397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r>
              <a:rPr lang="es-ES" sz="1600" dirty="0">
                <a:solidFill>
                  <a:schemeClr val="bg1"/>
                </a:solidFill>
                <a:cs typeface="Arial" panose="020B0604020202020204" pitchFamily="34" charset="0"/>
              </a:rPr>
              <a:t>CASO GERENTE DE PROYECTO</a:t>
            </a:r>
          </a:p>
          <a:p>
            <a:pPr algn="ctr"/>
            <a:endParaRPr lang="es-ES" sz="1600" dirty="0">
              <a:solidFill>
                <a:schemeClr val="bg1"/>
              </a:solidFill>
              <a:cs typeface="Arial" panose="020B0604020202020204" pitchFamily="34" charset="0"/>
            </a:endParaRPr>
          </a:p>
          <a:p>
            <a:pPr algn="ctr"/>
            <a:r>
              <a:rPr lang="es-ES" sz="1600" dirty="0">
                <a:solidFill>
                  <a:schemeClr val="bg1"/>
                </a:solidFill>
                <a:cs typeface="Arial" panose="020B0604020202020204" pitchFamily="34" charset="0"/>
              </a:rPr>
              <a:t> </a:t>
            </a:r>
            <a:endParaRPr lang="es-EC"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p:txBody>
      </p:sp>
      <p:pic>
        <p:nvPicPr>
          <p:cNvPr id="3789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372" b="8029"/>
          <a:stretch/>
        </p:blipFill>
        <p:spPr bwMode="auto">
          <a:xfrm>
            <a:off x="556447" y="2132856"/>
            <a:ext cx="6607841"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3" name="12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
        <p:nvSpPr>
          <p:cNvPr id="14" name="12 Rectángulo"/>
          <p:cNvSpPr/>
          <p:nvPr/>
        </p:nvSpPr>
        <p:spPr>
          <a:xfrm>
            <a:off x="-107504" y="581779"/>
            <a:ext cx="9360024"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PLAN DE IMPLEMENTACION</a:t>
            </a:r>
            <a:endParaRPr lang="es-E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pic>
        <p:nvPicPr>
          <p:cNvPr id="15" name="11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5200" y="2009354"/>
            <a:ext cx="1828800" cy="1995709"/>
          </a:xfrm>
          <a:prstGeom prst="ellipse">
            <a:avLst/>
          </a:prstGeom>
          <a:ln>
            <a:noFill/>
          </a:ln>
          <a:effectLst>
            <a:softEdge rad="112500"/>
          </a:effectLst>
        </p:spPr>
      </p:pic>
    </p:spTree>
    <p:extLst>
      <p:ext uri="{BB962C8B-B14F-4D97-AF65-F5344CB8AC3E}">
        <p14:creationId xmlns:p14="http://schemas.microsoft.com/office/powerpoint/2010/main" val="19732405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36512" y="17268"/>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12776"/>
            <a:ext cx="6860620" cy="4824536"/>
          </a:xfrm>
          <a:prstGeom prst="roundRect">
            <a:avLst/>
          </a:prstGeom>
          <a:effectLst>
            <a:glow rad="1397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r>
              <a:rPr lang="es-ES" sz="1600" dirty="0">
                <a:solidFill>
                  <a:schemeClr val="bg1"/>
                </a:solidFill>
                <a:cs typeface="Arial" panose="020B0604020202020204" pitchFamily="34" charset="0"/>
              </a:rPr>
              <a:t>CASO GERENTE DE PROYECTO</a:t>
            </a:r>
          </a:p>
          <a:p>
            <a:pPr algn="ctr"/>
            <a:endParaRPr lang="es-ES" sz="1600" dirty="0" smtClean="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r>
              <a:rPr lang="es-ES" sz="1600" dirty="0">
                <a:solidFill>
                  <a:schemeClr val="bg1"/>
                </a:solidFill>
                <a:cs typeface="Arial" panose="020B0604020202020204" pitchFamily="34" charset="0"/>
              </a:rPr>
              <a:t> </a:t>
            </a:r>
            <a:endParaRPr lang="es-EC"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p:txBody>
      </p:sp>
      <p:pic>
        <p:nvPicPr>
          <p:cNvPr id="3891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896"/>
          <a:stretch/>
        </p:blipFill>
        <p:spPr bwMode="auto">
          <a:xfrm>
            <a:off x="739321" y="1988840"/>
            <a:ext cx="6352960" cy="4104456"/>
          </a:xfrm>
          <a:prstGeom prst="rect">
            <a:avLst/>
          </a:prstGeom>
          <a:solidFill>
            <a:schemeClr val="accent6">
              <a:lumMod val="20000"/>
              <a:lumOff val="80000"/>
            </a:schemeClr>
          </a:solidFill>
          <a:ln>
            <a:noFill/>
          </a:ln>
          <a:effectLst/>
          <a:extLst/>
        </p:spPr>
      </p:pic>
      <p:sp>
        <p:nvSpPr>
          <p:cNvPr id="12" name="11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3" name="12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
        <p:nvSpPr>
          <p:cNvPr id="14" name="12 Rectángulo"/>
          <p:cNvSpPr/>
          <p:nvPr/>
        </p:nvSpPr>
        <p:spPr>
          <a:xfrm>
            <a:off x="-107504" y="581779"/>
            <a:ext cx="9360024"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PLAN DE IMPLEMENTACION</a:t>
            </a:r>
            <a:endParaRPr lang="es-E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pic>
        <p:nvPicPr>
          <p:cNvPr id="15" name="11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5200" y="2009354"/>
            <a:ext cx="1828800" cy="1995709"/>
          </a:xfrm>
          <a:prstGeom prst="ellipse">
            <a:avLst/>
          </a:prstGeom>
          <a:ln>
            <a:noFill/>
          </a:ln>
          <a:effectLst>
            <a:softEdge rad="112500"/>
          </a:effectLst>
        </p:spPr>
      </p:pic>
    </p:spTree>
    <p:extLst>
      <p:ext uri="{BB962C8B-B14F-4D97-AF65-F5344CB8AC3E}">
        <p14:creationId xmlns:p14="http://schemas.microsoft.com/office/powerpoint/2010/main" val="27268586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36512" y="17268"/>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12776"/>
            <a:ext cx="6860620" cy="4824536"/>
          </a:xfrm>
          <a:prstGeom prst="roundRect">
            <a:avLst/>
          </a:prstGeom>
          <a:effectLst>
            <a:glow rad="1397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r>
              <a:rPr lang="es-ES" sz="1600" dirty="0">
                <a:solidFill>
                  <a:schemeClr val="bg1"/>
                </a:solidFill>
                <a:cs typeface="Arial" panose="020B0604020202020204" pitchFamily="34" charset="0"/>
              </a:rPr>
              <a:t>CASO GERENTE DE </a:t>
            </a:r>
            <a:r>
              <a:rPr lang="es-ES" sz="1600" dirty="0" smtClean="0">
                <a:solidFill>
                  <a:schemeClr val="bg1"/>
                </a:solidFill>
                <a:cs typeface="Arial" panose="020B0604020202020204" pitchFamily="34" charset="0"/>
              </a:rPr>
              <a:t>PROYECTO</a:t>
            </a: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r>
              <a:rPr lang="es-ES" sz="1600" dirty="0">
                <a:solidFill>
                  <a:schemeClr val="bg1"/>
                </a:solidFill>
                <a:cs typeface="Arial" panose="020B0604020202020204" pitchFamily="34" charset="0"/>
              </a:rPr>
              <a:t> </a:t>
            </a:r>
            <a:endParaRPr lang="es-EC"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p:txBody>
      </p:sp>
      <p:pic>
        <p:nvPicPr>
          <p:cNvPr id="399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5" y="1988840"/>
            <a:ext cx="6192688" cy="4104456"/>
          </a:xfrm>
          <a:prstGeom prst="rect">
            <a:avLst/>
          </a:prstGeom>
          <a:solidFill>
            <a:schemeClr val="accent6">
              <a:lumMod val="40000"/>
              <a:lumOff val="60000"/>
            </a:schemeClr>
          </a:solidFill>
          <a:ln>
            <a:noFill/>
          </a:ln>
          <a:effectLst/>
          <a:extLst/>
        </p:spPr>
      </p:pic>
      <p:sp>
        <p:nvSpPr>
          <p:cNvPr id="12" name="11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3" name="12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
        <p:nvSpPr>
          <p:cNvPr id="14" name="12 Rectángulo"/>
          <p:cNvSpPr/>
          <p:nvPr/>
        </p:nvSpPr>
        <p:spPr>
          <a:xfrm>
            <a:off x="-107504" y="581779"/>
            <a:ext cx="9360024"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PLAN DE IMPLEMENTACION</a:t>
            </a:r>
            <a:endParaRPr lang="es-E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pic>
        <p:nvPicPr>
          <p:cNvPr id="15" name="11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5200" y="2009354"/>
            <a:ext cx="1828800" cy="1995709"/>
          </a:xfrm>
          <a:prstGeom prst="ellipse">
            <a:avLst/>
          </a:prstGeom>
          <a:ln>
            <a:noFill/>
          </a:ln>
          <a:effectLst>
            <a:softEdge rad="112500"/>
          </a:effectLst>
        </p:spPr>
      </p:pic>
    </p:spTree>
    <p:extLst>
      <p:ext uri="{BB962C8B-B14F-4D97-AF65-F5344CB8AC3E}">
        <p14:creationId xmlns:p14="http://schemas.microsoft.com/office/powerpoint/2010/main" val="24020728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36512" y="17268"/>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12776"/>
            <a:ext cx="6860620" cy="4824536"/>
          </a:xfrm>
          <a:prstGeom prst="roundRect">
            <a:avLst/>
          </a:prstGeom>
          <a:effectLst>
            <a:glow rad="1397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r>
              <a:rPr lang="es-ES" sz="1600" dirty="0">
                <a:solidFill>
                  <a:schemeClr val="bg1"/>
                </a:solidFill>
                <a:cs typeface="Arial" panose="020B0604020202020204" pitchFamily="34" charset="0"/>
              </a:rPr>
              <a:t>CASO GERENTE DE </a:t>
            </a:r>
            <a:r>
              <a:rPr lang="es-ES" sz="1600" dirty="0" smtClean="0">
                <a:solidFill>
                  <a:schemeClr val="bg1"/>
                </a:solidFill>
                <a:cs typeface="Arial" panose="020B0604020202020204" pitchFamily="34" charset="0"/>
              </a:rPr>
              <a:t>PROYECTO</a:t>
            </a: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r>
              <a:rPr lang="es-ES" sz="1600" dirty="0">
                <a:solidFill>
                  <a:schemeClr val="bg1"/>
                </a:solidFill>
                <a:cs typeface="Arial" panose="020B0604020202020204" pitchFamily="34" charset="0"/>
              </a:rPr>
              <a:t> </a:t>
            </a:r>
            <a:endParaRPr lang="es-EC"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p:txBody>
      </p:sp>
      <p:pic>
        <p:nvPicPr>
          <p:cNvPr id="4096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364"/>
          <a:stretch/>
        </p:blipFill>
        <p:spPr bwMode="auto">
          <a:xfrm>
            <a:off x="827584" y="1993694"/>
            <a:ext cx="6192688" cy="4099602"/>
          </a:xfrm>
          <a:prstGeom prst="rect">
            <a:avLst/>
          </a:prstGeom>
          <a:solidFill>
            <a:schemeClr val="accent2">
              <a:lumMod val="40000"/>
              <a:lumOff val="60000"/>
            </a:schemeClr>
          </a:solidFill>
          <a:ln>
            <a:noFill/>
          </a:ln>
          <a:effectLst/>
          <a:extLst/>
        </p:spPr>
      </p:pic>
      <p:sp>
        <p:nvSpPr>
          <p:cNvPr id="12" name="11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3" name="12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
        <p:nvSpPr>
          <p:cNvPr id="14" name="12 Rectángulo"/>
          <p:cNvSpPr/>
          <p:nvPr/>
        </p:nvSpPr>
        <p:spPr>
          <a:xfrm>
            <a:off x="-107504" y="581779"/>
            <a:ext cx="9360024"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PLAN DE IMPLEMENTACION</a:t>
            </a:r>
            <a:endParaRPr lang="es-E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pic>
        <p:nvPicPr>
          <p:cNvPr id="15" name="11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5200" y="2009354"/>
            <a:ext cx="1828800" cy="1995709"/>
          </a:xfrm>
          <a:prstGeom prst="ellipse">
            <a:avLst/>
          </a:prstGeom>
          <a:ln>
            <a:noFill/>
          </a:ln>
          <a:effectLst>
            <a:softEdge rad="112500"/>
          </a:effectLst>
        </p:spPr>
      </p:pic>
    </p:spTree>
    <p:extLst>
      <p:ext uri="{BB962C8B-B14F-4D97-AF65-F5344CB8AC3E}">
        <p14:creationId xmlns:p14="http://schemas.microsoft.com/office/powerpoint/2010/main" val="42598454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35496" y="17268"/>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179512" y="1298606"/>
            <a:ext cx="8835102" cy="4866697"/>
          </a:xfrm>
          <a:prstGeom prst="roundRect">
            <a:avLst/>
          </a:prstGeom>
          <a:effectLst>
            <a:glow rad="1397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1600" dirty="0" smtClean="0">
                <a:solidFill>
                  <a:schemeClr val="bg1"/>
                </a:solidFill>
                <a:cs typeface="Arial" panose="020B0604020202020204" pitchFamily="34" charset="0"/>
              </a:rPr>
              <a:t>MALLA CURRICULAR GENERAL</a:t>
            </a:r>
          </a:p>
          <a:p>
            <a:pPr algn="ctr"/>
            <a:endParaRPr lang="es-ES" sz="1600" dirty="0">
              <a:solidFill>
                <a:schemeClr val="bg1"/>
              </a:solidFill>
              <a:cs typeface="Arial" panose="020B0604020202020204" pitchFamily="34" charset="0"/>
            </a:endParaRPr>
          </a:p>
          <a:p>
            <a:pPr algn="ctr"/>
            <a:endParaRPr lang="es-ES" sz="1600" dirty="0" smtClean="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smtClean="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smtClean="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smtClean="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smtClean="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smtClean="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smtClean="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smtClean="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1099202127"/>
              </p:ext>
            </p:extLst>
          </p:nvPr>
        </p:nvGraphicFramePr>
        <p:xfrm>
          <a:off x="395537" y="1671248"/>
          <a:ext cx="8525634" cy="4522724"/>
        </p:xfrm>
        <a:graphic>
          <a:graphicData uri="http://schemas.openxmlformats.org/drawingml/2006/table">
            <a:tbl>
              <a:tblPr firstRow="1" firstCol="1" bandRow="1">
                <a:tableStyleId>{21E4AEA4-8DFA-4A89-87EB-49C32662AFE0}</a:tableStyleId>
              </a:tblPr>
              <a:tblGrid>
                <a:gridCol w="1111533"/>
                <a:gridCol w="990890"/>
                <a:gridCol w="1403870"/>
                <a:gridCol w="1229912"/>
                <a:gridCol w="1240458"/>
                <a:gridCol w="2548971"/>
              </a:tblGrid>
              <a:tr h="1022244">
                <a:tc>
                  <a:txBody>
                    <a:bodyPr/>
                    <a:lstStyle/>
                    <a:p>
                      <a:pPr>
                        <a:lnSpc>
                          <a:spcPct val="150000"/>
                        </a:lnSpc>
                        <a:spcAft>
                          <a:spcPts val="0"/>
                        </a:spcAft>
                      </a:pPr>
                      <a:endParaRPr lang="es-ES" sz="1000" dirty="0">
                        <a:effectLst/>
                      </a:endParaRPr>
                    </a:p>
                    <a:p>
                      <a:pPr algn="l">
                        <a:lnSpc>
                          <a:spcPct val="150000"/>
                        </a:lnSpc>
                        <a:spcAft>
                          <a:spcPts val="0"/>
                        </a:spcAft>
                      </a:pPr>
                      <a:r>
                        <a:rPr lang="es-ES" sz="1000" dirty="0">
                          <a:effectLst/>
                        </a:rPr>
                        <a:t>NIVEL</a:t>
                      </a:r>
                      <a:endParaRPr lang="es-EC" sz="1000" dirty="0">
                        <a:effectLst/>
                      </a:endParaRPr>
                    </a:p>
                    <a:p>
                      <a:pPr>
                        <a:lnSpc>
                          <a:spcPct val="150000"/>
                        </a:lnSpc>
                        <a:spcAft>
                          <a:spcPts val="0"/>
                        </a:spcAft>
                      </a:pPr>
                      <a:r>
                        <a:rPr lang="es-ES" sz="1000" dirty="0">
                          <a:effectLst/>
                        </a:rPr>
                        <a:t>MODULOS</a:t>
                      </a:r>
                      <a:endParaRPr lang="es-EC" sz="1000" dirty="0">
                        <a:effectLst/>
                      </a:endParaRPr>
                    </a:p>
                    <a:p>
                      <a:pPr>
                        <a:lnSpc>
                          <a:spcPct val="150000"/>
                        </a:lnSpc>
                        <a:spcAft>
                          <a:spcPts val="0"/>
                        </a:spcAft>
                      </a:pPr>
                      <a:r>
                        <a:rPr lang="es-ES" sz="1000" dirty="0">
                          <a:effectLst/>
                        </a:rPr>
                        <a:t>TRANSVERSALES</a:t>
                      </a:r>
                      <a:endParaRPr lang="es-EC" sz="1000" dirty="0">
                        <a:effectLst/>
                        <a:latin typeface="Arial" panose="020B0604020202020204" pitchFamily="34" charset="0"/>
                        <a:ea typeface="Calibri"/>
                        <a:cs typeface="Arial" panose="020B0604020202020204" pitchFamily="34" charset="0"/>
                      </a:endParaRPr>
                    </a:p>
                  </a:txBody>
                  <a:tcPr marL="2510" marR="2510" marT="0" marB="0"/>
                </a:tc>
                <a:tc>
                  <a:txBody>
                    <a:bodyPr/>
                    <a:lstStyle/>
                    <a:p>
                      <a:pPr>
                        <a:lnSpc>
                          <a:spcPct val="150000"/>
                        </a:lnSpc>
                        <a:spcAft>
                          <a:spcPts val="0"/>
                        </a:spcAft>
                      </a:pPr>
                      <a:r>
                        <a:rPr lang="es-ES" sz="1000" dirty="0">
                          <a:effectLst/>
                        </a:rPr>
                        <a:t>Nivel1: Básico -&gt; Conocimiento General</a:t>
                      </a:r>
                      <a:endParaRPr lang="es-EC" sz="1000" dirty="0">
                        <a:effectLst/>
                        <a:latin typeface="Arial" panose="020B0604020202020204" pitchFamily="34" charset="0"/>
                        <a:ea typeface="Calibri"/>
                        <a:cs typeface="Arial" panose="020B0604020202020204" pitchFamily="34" charset="0"/>
                      </a:endParaRPr>
                    </a:p>
                  </a:txBody>
                  <a:tcPr marL="2510" marR="2510" marT="0" marB="0"/>
                </a:tc>
                <a:tc>
                  <a:txBody>
                    <a:bodyPr/>
                    <a:lstStyle/>
                    <a:p>
                      <a:pPr>
                        <a:lnSpc>
                          <a:spcPct val="150000"/>
                        </a:lnSpc>
                        <a:spcAft>
                          <a:spcPts val="0"/>
                        </a:spcAft>
                      </a:pPr>
                      <a:r>
                        <a:rPr lang="es-ES" sz="1000" dirty="0">
                          <a:effectLst/>
                        </a:rPr>
                        <a:t>Nivel2:</a:t>
                      </a:r>
                      <a:endParaRPr lang="es-EC" sz="1000" dirty="0">
                        <a:effectLst/>
                      </a:endParaRPr>
                    </a:p>
                    <a:p>
                      <a:pPr>
                        <a:lnSpc>
                          <a:spcPct val="150000"/>
                        </a:lnSpc>
                        <a:spcAft>
                          <a:spcPts val="0"/>
                        </a:spcAft>
                      </a:pPr>
                      <a:r>
                        <a:rPr lang="es-ES" sz="1000" dirty="0">
                          <a:effectLst/>
                        </a:rPr>
                        <a:t>Intermedio1 -&gt; Fase de Inicio</a:t>
                      </a:r>
                      <a:endParaRPr lang="es-EC" sz="1000" dirty="0">
                        <a:effectLst/>
                        <a:latin typeface="Arial" panose="020B0604020202020204" pitchFamily="34" charset="0"/>
                        <a:ea typeface="Calibri"/>
                        <a:cs typeface="Arial" panose="020B0604020202020204" pitchFamily="34" charset="0"/>
                      </a:endParaRPr>
                    </a:p>
                  </a:txBody>
                  <a:tcPr marL="2510" marR="2510" marT="0" marB="0"/>
                </a:tc>
                <a:tc>
                  <a:txBody>
                    <a:bodyPr/>
                    <a:lstStyle/>
                    <a:p>
                      <a:pPr>
                        <a:lnSpc>
                          <a:spcPct val="150000"/>
                        </a:lnSpc>
                        <a:spcAft>
                          <a:spcPts val="0"/>
                        </a:spcAft>
                      </a:pPr>
                      <a:r>
                        <a:rPr lang="es-ES" sz="1000" dirty="0">
                          <a:effectLst/>
                        </a:rPr>
                        <a:t>Nivel3:</a:t>
                      </a:r>
                      <a:endParaRPr lang="es-EC" sz="1000" dirty="0">
                        <a:effectLst/>
                      </a:endParaRPr>
                    </a:p>
                    <a:p>
                      <a:pPr>
                        <a:lnSpc>
                          <a:spcPct val="150000"/>
                        </a:lnSpc>
                        <a:spcAft>
                          <a:spcPts val="0"/>
                        </a:spcAft>
                      </a:pPr>
                      <a:r>
                        <a:rPr lang="es-ES" sz="1000" dirty="0">
                          <a:effectLst/>
                        </a:rPr>
                        <a:t>Intermedio2  -&gt;</a:t>
                      </a:r>
                      <a:endParaRPr lang="es-EC" sz="1000" dirty="0">
                        <a:effectLst/>
                      </a:endParaRPr>
                    </a:p>
                    <a:p>
                      <a:pPr>
                        <a:lnSpc>
                          <a:spcPct val="150000"/>
                        </a:lnSpc>
                        <a:spcAft>
                          <a:spcPts val="0"/>
                        </a:spcAft>
                      </a:pPr>
                      <a:r>
                        <a:rPr lang="es-ES" sz="1000" dirty="0">
                          <a:effectLst/>
                        </a:rPr>
                        <a:t>Fases: Planificación, Ejecución y Seguimiento</a:t>
                      </a:r>
                      <a:endParaRPr lang="es-EC" sz="1000" dirty="0">
                        <a:effectLst/>
                        <a:latin typeface="Arial" panose="020B0604020202020204" pitchFamily="34" charset="0"/>
                        <a:ea typeface="Calibri"/>
                        <a:cs typeface="Arial" panose="020B0604020202020204" pitchFamily="34" charset="0"/>
                      </a:endParaRPr>
                    </a:p>
                  </a:txBody>
                  <a:tcPr marL="2510" marR="2510" marT="0" marB="0"/>
                </a:tc>
                <a:tc>
                  <a:txBody>
                    <a:bodyPr/>
                    <a:lstStyle/>
                    <a:p>
                      <a:pPr>
                        <a:lnSpc>
                          <a:spcPct val="150000"/>
                        </a:lnSpc>
                        <a:spcAft>
                          <a:spcPts val="0"/>
                        </a:spcAft>
                      </a:pPr>
                      <a:r>
                        <a:rPr lang="es-ES" sz="1000" dirty="0">
                          <a:effectLst/>
                        </a:rPr>
                        <a:t>Nivel4:</a:t>
                      </a:r>
                      <a:endParaRPr lang="es-EC" sz="1000" dirty="0">
                        <a:effectLst/>
                      </a:endParaRPr>
                    </a:p>
                    <a:p>
                      <a:pPr>
                        <a:lnSpc>
                          <a:spcPct val="150000"/>
                        </a:lnSpc>
                        <a:spcAft>
                          <a:spcPts val="0"/>
                        </a:spcAft>
                      </a:pPr>
                      <a:r>
                        <a:rPr lang="es-ES" sz="1000" dirty="0">
                          <a:effectLst/>
                        </a:rPr>
                        <a:t>Intermedio 3.&gt; </a:t>
                      </a:r>
                      <a:endParaRPr lang="es-EC" sz="1000" dirty="0">
                        <a:effectLst/>
                      </a:endParaRPr>
                    </a:p>
                    <a:p>
                      <a:pPr>
                        <a:lnSpc>
                          <a:spcPct val="150000"/>
                        </a:lnSpc>
                        <a:spcAft>
                          <a:spcPts val="0"/>
                        </a:spcAft>
                      </a:pPr>
                      <a:r>
                        <a:rPr lang="es-ES" sz="1000" dirty="0">
                          <a:effectLst/>
                        </a:rPr>
                        <a:t>Fase de Cierre</a:t>
                      </a:r>
                      <a:endParaRPr lang="es-EC" sz="1000" dirty="0">
                        <a:effectLst/>
                        <a:latin typeface="Arial" panose="020B0604020202020204" pitchFamily="34" charset="0"/>
                        <a:ea typeface="Calibri"/>
                        <a:cs typeface="Arial" panose="020B0604020202020204" pitchFamily="34" charset="0"/>
                      </a:endParaRPr>
                    </a:p>
                  </a:txBody>
                  <a:tcPr marL="2510" marR="2510" marT="0" marB="0"/>
                </a:tc>
                <a:tc>
                  <a:txBody>
                    <a:bodyPr/>
                    <a:lstStyle/>
                    <a:p>
                      <a:pPr>
                        <a:lnSpc>
                          <a:spcPct val="150000"/>
                        </a:lnSpc>
                        <a:spcAft>
                          <a:spcPts val="0"/>
                        </a:spcAft>
                      </a:pPr>
                      <a:r>
                        <a:rPr lang="es-ES" sz="1000" dirty="0">
                          <a:effectLst/>
                        </a:rPr>
                        <a:t>Nivel 5: Avanzado -&gt; Actualización.</a:t>
                      </a:r>
                      <a:endParaRPr lang="es-EC" sz="1000" dirty="0">
                        <a:effectLst/>
                        <a:latin typeface="Arial" panose="020B0604020202020204" pitchFamily="34" charset="0"/>
                        <a:ea typeface="Calibri"/>
                        <a:cs typeface="Arial" panose="020B0604020202020204" pitchFamily="34" charset="0"/>
                      </a:endParaRPr>
                    </a:p>
                  </a:txBody>
                  <a:tcPr marL="2510" marR="2510" marT="0" marB="0"/>
                </a:tc>
              </a:tr>
              <a:tr h="3111772">
                <a:tc>
                  <a:txBody>
                    <a:bodyPr/>
                    <a:lstStyle/>
                    <a:p>
                      <a:pPr>
                        <a:lnSpc>
                          <a:spcPct val="150000"/>
                        </a:lnSpc>
                        <a:spcAft>
                          <a:spcPts val="0"/>
                        </a:spcAft>
                      </a:pPr>
                      <a:r>
                        <a:rPr lang="es-ES" sz="1000" dirty="0">
                          <a:effectLst/>
                        </a:rPr>
                        <a:t> </a:t>
                      </a:r>
                      <a:endParaRPr lang="es-EC" sz="1000" dirty="0">
                        <a:effectLst/>
                      </a:endParaRPr>
                    </a:p>
                    <a:p>
                      <a:pPr>
                        <a:lnSpc>
                          <a:spcPct val="150000"/>
                        </a:lnSpc>
                        <a:spcAft>
                          <a:spcPts val="0"/>
                        </a:spcAft>
                      </a:pPr>
                      <a:r>
                        <a:rPr lang="es-ES" sz="1000" dirty="0">
                          <a:effectLst/>
                        </a:rPr>
                        <a:t>Organizacional</a:t>
                      </a:r>
                      <a:endParaRPr lang="es-EC" sz="1000" dirty="0">
                        <a:effectLst/>
                      </a:endParaRPr>
                    </a:p>
                    <a:p>
                      <a:pPr>
                        <a:lnSpc>
                          <a:spcPct val="150000"/>
                        </a:lnSpc>
                        <a:spcAft>
                          <a:spcPts val="0"/>
                        </a:spcAft>
                      </a:pPr>
                      <a:r>
                        <a:rPr lang="es-ES" sz="1000" dirty="0">
                          <a:effectLst/>
                        </a:rPr>
                        <a:t> </a:t>
                      </a:r>
                      <a:endParaRPr lang="es-EC" sz="1000" dirty="0">
                        <a:effectLst/>
                      </a:endParaRPr>
                    </a:p>
                    <a:p>
                      <a:pPr marL="342900" lvl="0" indent="-342900">
                        <a:lnSpc>
                          <a:spcPct val="150000"/>
                        </a:lnSpc>
                        <a:spcAft>
                          <a:spcPts val="0"/>
                        </a:spcAft>
                        <a:buFont typeface="Symbol"/>
                        <a:buChar char=""/>
                      </a:pPr>
                      <a:r>
                        <a:rPr lang="es-ES" sz="1000" dirty="0">
                          <a:effectLst/>
                        </a:rPr>
                        <a:t>Comunicación</a:t>
                      </a:r>
                      <a:endParaRPr lang="es-EC" sz="1000" dirty="0">
                        <a:effectLst/>
                      </a:endParaRPr>
                    </a:p>
                    <a:p>
                      <a:pPr marL="342900" lvl="0" indent="-342900">
                        <a:lnSpc>
                          <a:spcPct val="150000"/>
                        </a:lnSpc>
                        <a:spcAft>
                          <a:spcPts val="0"/>
                        </a:spcAft>
                        <a:buFont typeface="Symbol"/>
                        <a:buChar char=""/>
                      </a:pPr>
                      <a:r>
                        <a:rPr lang="es-ES" sz="1000" dirty="0">
                          <a:effectLst/>
                        </a:rPr>
                        <a:t>Enfoque en los resultados</a:t>
                      </a:r>
                      <a:endParaRPr lang="es-EC" sz="1000" dirty="0">
                        <a:effectLst/>
                      </a:endParaRPr>
                    </a:p>
                    <a:p>
                      <a:pPr marL="342900" lvl="0" indent="-342900">
                        <a:lnSpc>
                          <a:spcPct val="150000"/>
                        </a:lnSpc>
                        <a:spcAft>
                          <a:spcPts val="0"/>
                        </a:spcAft>
                        <a:buFont typeface="Symbol"/>
                        <a:buChar char=""/>
                      </a:pPr>
                      <a:r>
                        <a:rPr lang="es-ES" sz="1000" dirty="0">
                          <a:effectLst/>
                        </a:rPr>
                        <a:t>Trabajo en equipo</a:t>
                      </a:r>
                      <a:endParaRPr lang="es-EC" sz="1000" dirty="0">
                        <a:effectLst/>
                      </a:endParaRPr>
                    </a:p>
                    <a:p>
                      <a:pPr marL="342900" lvl="0" indent="-342900">
                        <a:lnSpc>
                          <a:spcPct val="150000"/>
                        </a:lnSpc>
                        <a:spcAft>
                          <a:spcPts val="0"/>
                        </a:spcAft>
                        <a:buFont typeface="Symbol"/>
                        <a:buChar char=""/>
                      </a:pPr>
                      <a:r>
                        <a:rPr lang="es-ES" sz="1000" dirty="0">
                          <a:effectLst/>
                        </a:rPr>
                        <a:t>Integridad</a:t>
                      </a:r>
                      <a:endParaRPr lang="es-EC" sz="1000" dirty="0">
                        <a:effectLst/>
                      </a:endParaRPr>
                    </a:p>
                    <a:p>
                      <a:pPr marL="342900" lvl="0" indent="-342900">
                        <a:lnSpc>
                          <a:spcPct val="150000"/>
                        </a:lnSpc>
                        <a:spcAft>
                          <a:spcPts val="0"/>
                        </a:spcAft>
                        <a:buFont typeface="Symbol"/>
                        <a:buChar char=""/>
                      </a:pPr>
                      <a:r>
                        <a:rPr lang="es-ES" sz="1000" dirty="0">
                          <a:effectLst/>
                        </a:rPr>
                        <a:t>Orientación al servicio.</a:t>
                      </a:r>
                      <a:endParaRPr lang="es-EC" sz="1000" dirty="0">
                        <a:effectLst/>
                        <a:latin typeface="Arial" panose="020B0604020202020204" pitchFamily="34" charset="0"/>
                        <a:ea typeface="Calibri"/>
                        <a:cs typeface="Arial" panose="020B0604020202020204" pitchFamily="34" charset="0"/>
                      </a:endParaRPr>
                    </a:p>
                  </a:txBody>
                  <a:tcPr marL="2510" marR="2510" marT="0" marB="0"/>
                </a:tc>
                <a:tc>
                  <a:txBody>
                    <a:bodyPr/>
                    <a:lstStyle/>
                    <a:p>
                      <a:pPr>
                        <a:lnSpc>
                          <a:spcPct val="150000"/>
                        </a:lnSpc>
                        <a:spcAft>
                          <a:spcPts val="0"/>
                        </a:spcAft>
                      </a:pPr>
                      <a:r>
                        <a:rPr lang="es-ES" sz="1000" dirty="0">
                          <a:effectLst/>
                        </a:rPr>
                        <a:t>Módulo 1: Metodología de  gestión de proyectos de CNT EP</a:t>
                      </a:r>
                      <a:endParaRPr lang="es-EC" sz="1000" dirty="0">
                        <a:effectLst/>
                      </a:endParaRPr>
                    </a:p>
                    <a:p>
                      <a:pPr>
                        <a:lnSpc>
                          <a:spcPct val="150000"/>
                        </a:lnSpc>
                        <a:spcAft>
                          <a:spcPts val="0"/>
                        </a:spcAft>
                      </a:pPr>
                      <a:r>
                        <a:rPr lang="es-ES" sz="1000" dirty="0">
                          <a:effectLst/>
                        </a:rPr>
                        <a:t>Módulo 2: Plan estratégico CNT EP</a:t>
                      </a:r>
                      <a:endParaRPr lang="es-EC" sz="1000" dirty="0">
                        <a:effectLst/>
                      </a:endParaRPr>
                    </a:p>
                    <a:p>
                      <a:pPr>
                        <a:lnSpc>
                          <a:spcPct val="150000"/>
                        </a:lnSpc>
                        <a:spcAft>
                          <a:spcPts val="0"/>
                        </a:spcAft>
                      </a:pPr>
                      <a:r>
                        <a:rPr lang="es-ES" sz="1000" dirty="0">
                          <a:effectLst/>
                        </a:rPr>
                        <a:t>Módulo 3: Formatos y plantillas de CNT </a:t>
                      </a:r>
                      <a:r>
                        <a:rPr lang="es-ES" sz="1000" dirty="0" smtClean="0">
                          <a:effectLst/>
                        </a:rPr>
                        <a:t>EP</a:t>
                      </a:r>
                      <a:endParaRPr lang="es-EC" sz="1000" dirty="0">
                        <a:effectLst/>
                        <a:latin typeface="Arial" panose="020B0604020202020204" pitchFamily="34" charset="0"/>
                        <a:ea typeface="Calibri"/>
                        <a:cs typeface="Arial" panose="020B0604020202020204" pitchFamily="34" charset="0"/>
                      </a:endParaRPr>
                    </a:p>
                  </a:txBody>
                  <a:tcPr marL="2510" marR="2510" marT="0" marB="0"/>
                </a:tc>
                <a:tc>
                  <a:txBody>
                    <a:bodyPr/>
                    <a:lstStyle/>
                    <a:p>
                      <a:pPr>
                        <a:lnSpc>
                          <a:spcPct val="150000"/>
                        </a:lnSpc>
                        <a:spcAft>
                          <a:spcPts val="0"/>
                        </a:spcAft>
                      </a:pPr>
                      <a:r>
                        <a:rPr lang="es-ES" sz="1000" dirty="0">
                          <a:effectLst/>
                        </a:rPr>
                        <a:t>Módulo 1: Dirección de proyectos del PMI</a:t>
                      </a:r>
                      <a:endParaRPr lang="es-EC" sz="1000" dirty="0">
                        <a:effectLst/>
                      </a:endParaRPr>
                    </a:p>
                    <a:p>
                      <a:pPr>
                        <a:lnSpc>
                          <a:spcPct val="150000"/>
                        </a:lnSpc>
                        <a:spcAft>
                          <a:spcPts val="0"/>
                        </a:spcAft>
                      </a:pPr>
                      <a:r>
                        <a:rPr lang="es-ES" sz="1000" dirty="0">
                          <a:effectLst/>
                        </a:rPr>
                        <a:t>Módulo 2: Formulación y evaluación de proyectos (Análisis </a:t>
                      </a:r>
                      <a:r>
                        <a:rPr lang="es-ES" sz="1000" dirty="0" smtClean="0">
                          <a:effectLst/>
                        </a:rPr>
                        <a:t>situacional, factibilidad</a:t>
                      </a:r>
                      <a:r>
                        <a:rPr lang="es-ES" sz="1000" baseline="0" dirty="0" smtClean="0">
                          <a:effectLst/>
                        </a:rPr>
                        <a:t> de proyectos</a:t>
                      </a:r>
                      <a:r>
                        <a:rPr lang="es-ES" sz="1000" dirty="0" smtClean="0">
                          <a:effectLst/>
                        </a:rPr>
                        <a:t>)</a:t>
                      </a:r>
                      <a:endParaRPr lang="es-EC" sz="1000" dirty="0">
                        <a:effectLst/>
                      </a:endParaRPr>
                    </a:p>
                    <a:p>
                      <a:pPr>
                        <a:lnSpc>
                          <a:spcPct val="150000"/>
                        </a:lnSpc>
                        <a:spcAft>
                          <a:spcPts val="0"/>
                        </a:spcAft>
                      </a:pPr>
                      <a:r>
                        <a:rPr lang="es-ES" sz="1000" dirty="0">
                          <a:effectLst/>
                        </a:rPr>
                        <a:t>Módulo 3: Herramientas par a gestión de proyectos: EPM, PROJECT, WBS, nivel básico</a:t>
                      </a:r>
                      <a:endParaRPr lang="es-EC" sz="1000" dirty="0">
                        <a:effectLst/>
                      </a:endParaRPr>
                    </a:p>
                    <a:p>
                      <a:pPr>
                        <a:lnSpc>
                          <a:spcPct val="150000"/>
                        </a:lnSpc>
                        <a:spcAft>
                          <a:spcPts val="0"/>
                        </a:spcAft>
                      </a:pPr>
                      <a:r>
                        <a:rPr lang="es-ES" sz="1000" dirty="0">
                          <a:effectLst/>
                        </a:rPr>
                        <a:t>Módulo 4: Estudios de Mercado.</a:t>
                      </a:r>
                      <a:endParaRPr lang="es-EC" sz="1000" dirty="0">
                        <a:effectLst/>
                      </a:endParaRPr>
                    </a:p>
                    <a:p>
                      <a:pPr>
                        <a:lnSpc>
                          <a:spcPct val="150000"/>
                        </a:lnSpc>
                        <a:spcAft>
                          <a:spcPts val="0"/>
                        </a:spcAft>
                      </a:pPr>
                      <a:r>
                        <a:rPr lang="es-ES" sz="1000" dirty="0">
                          <a:effectLst/>
                        </a:rPr>
                        <a:t>Módulo5: Evaluación de </a:t>
                      </a:r>
                      <a:r>
                        <a:rPr lang="es-ES" sz="1000" dirty="0" smtClean="0">
                          <a:effectLst/>
                        </a:rPr>
                        <a:t>Impacto </a:t>
                      </a:r>
                      <a:r>
                        <a:rPr lang="es-ES" sz="1000" dirty="0">
                          <a:effectLst/>
                        </a:rPr>
                        <a:t>Ambiental</a:t>
                      </a:r>
                      <a:endParaRPr lang="es-EC" sz="1000" dirty="0">
                        <a:effectLst/>
                        <a:latin typeface="Arial" panose="020B0604020202020204" pitchFamily="34" charset="0"/>
                        <a:ea typeface="Calibri"/>
                        <a:cs typeface="Arial" panose="020B0604020202020204" pitchFamily="34" charset="0"/>
                      </a:endParaRPr>
                    </a:p>
                  </a:txBody>
                  <a:tcPr marL="2510" marR="2510" marT="0" marB="0"/>
                </a:tc>
                <a:tc>
                  <a:txBody>
                    <a:bodyPr/>
                    <a:lstStyle/>
                    <a:p>
                      <a:pPr>
                        <a:lnSpc>
                          <a:spcPct val="150000"/>
                        </a:lnSpc>
                        <a:spcAft>
                          <a:spcPts val="0"/>
                        </a:spcAft>
                      </a:pPr>
                      <a:r>
                        <a:rPr lang="es-ES" sz="1000" dirty="0">
                          <a:effectLst/>
                        </a:rPr>
                        <a:t>Módulo 1: Dirección de proyectos Profundización  en planificación, ejecución y  seguimiento.</a:t>
                      </a:r>
                      <a:endParaRPr lang="es-EC" sz="1000" dirty="0">
                        <a:effectLst/>
                      </a:endParaRPr>
                    </a:p>
                    <a:p>
                      <a:pPr>
                        <a:lnSpc>
                          <a:spcPct val="150000"/>
                        </a:lnSpc>
                        <a:spcAft>
                          <a:spcPts val="0"/>
                        </a:spcAft>
                      </a:pPr>
                      <a:r>
                        <a:rPr lang="es-ES" sz="1000" dirty="0" smtClean="0">
                          <a:effectLst/>
                        </a:rPr>
                        <a:t>Módulo </a:t>
                      </a:r>
                      <a:r>
                        <a:rPr lang="es-ES" sz="1000" dirty="0">
                          <a:effectLst/>
                        </a:rPr>
                        <a:t>2: Herramientas  para gestión de proyectos: EPM, PROJECT, WBS nivel intermedio</a:t>
                      </a:r>
                      <a:endParaRPr lang="es-EC" sz="1000" dirty="0">
                        <a:effectLst/>
                      </a:endParaRPr>
                    </a:p>
                    <a:p>
                      <a:pPr>
                        <a:lnSpc>
                          <a:spcPct val="150000"/>
                        </a:lnSpc>
                        <a:spcAft>
                          <a:spcPts val="0"/>
                        </a:spcAft>
                      </a:pPr>
                      <a:r>
                        <a:rPr lang="es-ES" sz="1000" dirty="0">
                          <a:effectLst/>
                        </a:rPr>
                        <a:t>Módulo 3: Construcción y Desarrollo de Equipos</a:t>
                      </a:r>
                      <a:endParaRPr lang="es-EC" sz="1000" dirty="0">
                        <a:effectLst/>
                        <a:latin typeface="Arial" panose="020B0604020202020204" pitchFamily="34" charset="0"/>
                        <a:ea typeface="Calibri"/>
                        <a:cs typeface="Arial" panose="020B0604020202020204" pitchFamily="34" charset="0"/>
                      </a:endParaRPr>
                    </a:p>
                  </a:txBody>
                  <a:tcPr marL="2510" marR="2510" marT="0" marB="0"/>
                </a:tc>
                <a:tc>
                  <a:txBody>
                    <a:bodyPr/>
                    <a:lstStyle/>
                    <a:p>
                      <a:pPr>
                        <a:lnSpc>
                          <a:spcPct val="150000"/>
                        </a:lnSpc>
                        <a:spcAft>
                          <a:spcPts val="0"/>
                        </a:spcAft>
                      </a:pPr>
                      <a:r>
                        <a:rPr lang="es-ES" sz="1000" dirty="0">
                          <a:effectLst/>
                        </a:rPr>
                        <a:t>Módulo 1: Dirección de proyectos Profundización  en  cierre de proyectos (cierre de fases de proyectos, cierre de contratos, cierre de convenios, etc.)</a:t>
                      </a:r>
                      <a:endParaRPr lang="es-EC" sz="1000" dirty="0">
                        <a:effectLst/>
                      </a:endParaRPr>
                    </a:p>
                    <a:p>
                      <a:pPr>
                        <a:lnSpc>
                          <a:spcPct val="150000"/>
                        </a:lnSpc>
                        <a:spcAft>
                          <a:spcPts val="0"/>
                        </a:spcAft>
                      </a:pPr>
                      <a:r>
                        <a:rPr lang="es-ES" sz="1000" dirty="0">
                          <a:effectLst/>
                        </a:rPr>
                        <a:t>Módulo 2: Documentación de  proyectos (registrar lecciones aprendidas,  sistema de información  de dirección de proyectos, etc</a:t>
                      </a:r>
                      <a:r>
                        <a:rPr lang="es-ES" sz="1000" dirty="0" smtClean="0">
                          <a:effectLst/>
                        </a:rPr>
                        <a:t>.)</a:t>
                      </a:r>
                      <a:endParaRPr lang="es-EC" sz="1000" dirty="0">
                        <a:effectLst/>
                        <a:latin typeface="Arial" panose="020B0604020202020204" pitchFamily="34" charset="0"/>
                        <a:cs typeface="Arial" panose="020B0604020202020204" pitchFamily="34" charset="0"/>
                      </a:endParaRPr>
                    </a:p>
                  </a:txBody>
                  <a:tcPr marL="2510" marR="2510" marT="0" marB="0"/>
                </a:tc>
                <a:tc>
                  <a:txBody>
                    <a:bodyPr/>
                    <a:lstStyle/>
                    <a:p>
                      <a:pPr>
                        <a:lnSpc>
                          <a:spcPct val="150000"/>
                        </a:lnSpc>
                        <a:spcAft>
                          <a:spcPts val="0"/>
                        </a:spcAft>
                      </a:pPr>
                      <a:r>
                        <a:rPr lang="es-ES" sz="1000" dirty="0">
                          <a:effectLst/>
                        </a:rPr>
                        <a:t>Módulo 1: Gestión de programas  (Preparación para certificación  </a:t>
                      </a:r>
                      <a:r>
                        <a:rPr lang="es-ES" sz="1000" dirty="0" err="1">
                          <a:effectLst/>
                        </a:rPr>
                        <a:t>PgMP</a:t>
                      </a:r>
                      <a:r>
                        <a:rPr lang="es-ES" sz="1000" dirty="0">
                          <a:effectLst/>
                        </a:rPr>
                        <a:t>)</a:t>
                      </a:r>
                      <a:endParaRPr lang="es-EC" sz="1000" dirty="0">
                        <a:effectLst/>
                      </a:endParaRPr>
                    </a:p>
                    <a:p>
                      <a:pPr>
                        <a:lnSpc>
                          <a:spcPct val="150000"/>
                        </a:lnSpc>
                        <a:spcAft>
                          <a:spcPts val="0"/>
                        </a:spcAft>
                      </a:pPr>
                      <a:r>
                        <a:rPr lang="es-ES" sz="1000" dirty="0">
                          <a:effectLst/>
                        </a:rPr>
                        <a:t>Módulo 2: Dirección de proyectos (Preparación para certificación PMP).</a:t>
                      </a:r>
                      <a:endParaRPr lang="es-EC" sz="1000" dirty="0">
                        <a:effectLst/>
                      </a:endParaRPr>
                    </a:p>
                    <a:p>
                      <a:pPr>
                        <a:lnSpc>
                          <a:spcPct val="150000"/>
                        </a:lnSpc>
                        <a:spcAft>
                          <a:spcPts val="0"/>
                        </a:spcAft>
                      </a:pPr>
                      <a:r>
                        <a:rPr lang="es-ES" sz="1000" dirty="0">
                          <a:effectLst/>
                        </a:rPr>
                        <a:t>Módulo 3:  Metodologías , buenas prácticas y herramientas para gestión de programas y proyectos (AGILE, SCRUM, EPM y PROJECT avanzado)</a:t>
                      </a:r>
                      <a:endParaRPr lang="es-EC" sz="1000" dirty="0">
                        <a:effectLst/>
                      </a:endParaRPr>
                    </a:p>
                    <a:p>
                      <a:pPr>
                        <a:lnSpc>
                          <a:spcPct val="150000"/>
                        </a:lnSpc>
                        <a:spcAft>
                          <a:spcPts val="0"/>
                        </a:spcAft>
                      </a:pPr>
                      <a:r>
                        <a:rPr lang="es-ES" sz="1000" dirty="0">
                          <a:effectLst/>
                        </a:rPr>
                        <a:t>Módulo 4: Metodologías para evaluar nivel de madurez de programas y proyectos (Metodología de la investigación, técnicas para evaluar el nivel de madurez de proyectos.)</a:t>
                      </a:r>
                      <a:endParaRPr lang="es-EC" sz="1000" dirty="0">
                        <a:effectLst/>
                      </a:endParaRPr>
                    </a:p>
                    <a:p>
                      <a:pPr>
                        <a:lnSpc>
                          <a:spcPct val="150000"/>
                        </a:lnSpc>
                        <a:spcAft>
                          <a:spcPts val="0"/>
                        </a:spcAft>
                      </a:pPr>
                      <a:r>
                        <a:rPr lang="es-ES" sz="1000" dirty="0">
                          <a:effectLst/>
                        </a:rPr>
                        <a:t>Módulo 5: </a:t>
                      </a:r>
                      <a:r>
                        <a:rPr lang="es-ES" sz="1000" dirty="0" err="1">
                          <a:effectLst/>
                        </a:rPr>
                        <a:t>Balanced</a:t>
                      </a:r>
                      <a:r>
                        <a:rPr lang="es-ES" sz="1000" dirty="0">
                          <a:effectLst/>
                        </a:rPr>
                        <a:t> </a:t>
                      </a:r>
                      <a:r>
                        <a:rPr lang="es-ES" sz="1000" dirty="0" err="1">
                          <a:effectLst/>
                        </a:rPr>
                        <a:t>Scorecard</a:t>
                      </a:r>
                      <a:r>
                        <a:rPr lang="es-ES" sz="1000" dirty="0">
                          <a:effectLst/>
                        </a:rPr>
                        <a:t> de Proyectos.</a:t>
                      </a:r>
                      <a:endParaRPr lang="es-EC" sz="1000" dirty="0">
                        <a:effectLst/>
                      </a:endParaRPr>
                    </a:p>
                    <a:p>
                      <a:pPr>
                        <a:lnSpc>
                          <a:spcPct val="150000"/>
                        </a:lnSpc>
                        <a:spcAft>
                          <a:spcPts val="0"/>
                        </a:spcAft>
                      </a:pPr>
                      <a:r>
                        <a:rPr lang="es-ES" sz="1000" dirty="0">
                          <a:effectLst/>
                        </a:rPr>
                        <a:t>Módulo 6: Evaluación </a:t>
                      </a:r>
                      <a:r>
                        <a:rPr lang="es-ES" sz="1000" dirty="0" err="1">
                          <a:effectLst/>
                        </a:rPr>
                        <a:t>expost</a:t>
                      </a:r>
                      <a:endParaRPr lang="es-EC" sz="1000" dirty="0">
                        <a:effectLst/>
                        <a:latin typeface="Arial" panose="020B0604020202020204" pitchFamily="34" charset="0"/>
                        <a:ea typeface="Calibri"/>
                        <a:cs typeface="Arial" panose="020B0604020202020204" pitchFamily="34" charset="0"/>
                      </a:endParaRPr>
                    </a:p>
                  </a:txBody>
                  <a:tcPr marL="2510" marR="2510" marT="0" marB="0"/>
                </a:tc>
              </a:tr>
            </a:tbl>
          </a:graphicData>
        </a:graphic>
      </p:graphicFrame>
      <p:cxnSp>
        <p:nvCxnSpPr>
          <p:cNvPr id="11" name="19532 Conector recto"/>
          <p:cNvCxnSpPr/>
          <p:nvPr/>
        </p:nvCxnSpPr>
        <p:spPr>
          <a:xfrm>
            <a:off x="5746750" y="-3551238"/>
            <a:ext cx="1995488" cy="7683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9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3" name="12 Imagen"/>
          <p:cNvPicPr/>
          <p:nvPr/>
        </p:nvPicPr>
        <p:blipFill>
          <a:blip r:embed="rId4">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
        <p:nvSpPr>
          <p:cNvPr id="14" name="12 Rectángulo"/>
          <p:cNvSpPr/>
          <p:nvPr/>
        </p:nvSpPr>
        <p:spPr>
          <a:xfrm>
            <a:off x="-107504" y="581779"/>
            <a:ext cx="9360024"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PLAN DE IMPLEMENTACION</a:t>
            </a:r>
            <a:endParaRPr lang="es-E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292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35496" y="17268"/>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12776"/>
            <a:ext cx="6860620" cy="4824536"/>
          </a:xfrm>
          <a:prstGeom prst="roundRect">
            <a:avLst/>
          </a:prstGeom>
          <a:effectLst>
            <a:glow rad="1397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r>
              <a:rPr lang="es-ES" sz="1600" dirty="0">
                <a:solidFill>
                  <a:schemeClr val="bg1"/>
                </a:solidFill>
                <a:cs typeface="Arial" panose="020B0604020202020204" pitchFamily="34" charset="0"/>
              </a:rPr>
              <a:t> </a:t>
            </a:r>
            <a:endParaRPr lang="es-EC"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3547521086"/>
              </p:ext>
            </p:extLst>
          </p:nvPr>
        </p:nvGraphicFramePr>
        <p:xfrm>
          <a:off x="683568" y="1663028"/>
          <a:ext cx="6377926" cy="4156904"/>
        </p:xfrm>
        <a:graphic>
          <a:graphicData uri="http://schemas.openxmlformats.org/drawingml/2006/table">
            <a:tbl>
              <a:tblPr firstRow="1" firstCol="1" bandRow="1">
                <a:tableStyleId>{21E4AEA4-8DFA-4A89-87EB-49C32662AFE0}</a:tableStyleId>
              </a:tblPr>
              <a:tblGrid>
                <a:gridCol w="2181705"/>
                <a:gridCol w="603054"/>
                <a:gridCol w="827648"/>
                <a:gridCol w="1207660"/>
                <a:gridCol w="829199"/>
                <a:gridCol w="728660"/>
              </a:tblGrid>
              <a:tr h="442785">
                <a:tc gridSpan="6">
                  <a:txBody>
                    <a:bodyPr/>
                    <a:lstStyle/>
                    <a:p>
                      <a:pPr algn="ctr">
                        <a:lnSpc>
                          <a:spcPct val="150000"/>
                        </a:lnSpc>
                        <a:spcAft>
                          <a:spcPts val="0"/>
                        </a:spcAft>
                      </a:pPr>
                      <a:r>
                        <a:rPr lang="es-ES" sz="1000" dirty="0">
                          <a:effectLst/>
                        </a:rPr>
                        <a:t> </a:t>
                      </a:r>
                      <a:endParaRPr lang="es-EC" sz="1000" dirty="0">
                        <a:effectLst/>
                      </a:endParaRPr>
                    </a:p>
                    <a:p>
                      <a:pPr algn="ctr">
                        <a:lnSpc>
                          <a:spcPct val="150000"/>
                        </a:lnSpc>
                        <a:spcAft>
                          <a:spcPts val="0"/>
                        </a:spcAft>
                      </a:pPr>
                      <a:r>
                        <a:rPr lang="es-ES" sz="1000" dirty="0">
                          <a:effectLst/>
                        </a:rPr>
                        <a:t>MALLA CURRICULAR PARA LA ESCUELA CORPORATIVA DE PROYECTOS DE LA CNT EP- SERVICIO FORMACION</a:t>
                      </a:r>
                      <a:endParaRPr lang="es-EC" sz="1000" dirty="0">
                        <a:effectLst/>
                        <a:latin typeface="Arial" panose="020B0604020202020204" pitchFamily="34" charset="0"/>
                        <a:ea typeface="Calibri"/>
                        <a:cs typeface="Arial" panose="020B0604020202020204" pitchFamily="34" charset="0"/>
                      </a:endParaRPr>
                    </a:p>
                  </a:txBody>
                  <a:tcPr marL="2510" marR="251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080582">
                <a:tc>
                  <a:txBody>
                    <a:bodyPr/>
                    <a:lstStyle/>
                    <a:p>
                      <a:pPr algn="r">
                        <a:lnSpc>
                          <a:spcPct val="150000"/>
                        </a:lnSpc>
                        <a:spcAft>
                          <a:spcPts val="0"/>
                        </a:spcAft>
                      </a:pPr>
                      <a:endParaRPr lang="es-ES" sz="1000" dirty="0">
                        <a:effectLst/>
                      </a:endParaRPr>
                    </a:p>
                    <a:p>
                      <a:pPr algn="l">
                        <a:lnSpc>
                          <a:spcPct val="150000"/>
                        </a:lnSpc>
                        <a:spcAft>
                          <a:spcPts val="0"/>
                        </a:spcAft>
                      </a:pPr>
                      <a:r>
                        <a:rPr lang="es-ES" sz="1000" dirty="0" smtClean="0">
                          <a:effectLst/>
                        </a:rPr>
                        <a:t>NIVEL</a:t>
                      </a:r>
                      <a:endParaRPr lang="es-EC" sz="1000" dirty="0">
                        <a:effectLst/>
                      </a:endParaRPr>
                    </a:p>
                    <a:p>
                      <a:pPr>
                        <a:lnSpc>
                          <a:spcPct val="150000"/>
                        </a:lnSpc>
                        <a:spcAft>
                          <a:spcPts val="0"/>
                        </a:spcAft>
                      </a:pPr>
                      <a:r>
                        <a:rPr lang="es-ES" sz="1000" dirty="0">
                          <a:effectLst/>
                        </a:rPr>
                        <a:t>MODULOS</a:t>
                      </a:r>
                      <a:endParaRPr lang="es-EC" sz="1000" dirty="0">
                        <a:effectLst/>
                      </a:endParaRPr>
                    </a:p>
                    <a:p>
                      <a:pPr>
                        <a:lnSpc>
                          <a:spcPct val="150000"/>
                        </a:lnSpc>
                        <a:spcAft>
                          <a:spcPts val="0"/>
                        </a:spcAft>
                      </a:pPr>
                      <a:r>
                        <a:rPr lang="es-ES" sz="1000" dirty="0">
                          <a:effectLst/>
                        </a:rPr>
                        <a:t>TRANSVERSALES</a:t>
                      </a:r>
                      <a:endParaRPr lang="es-EC" sz="1000" dirty="0">
                        <a:effectLst/>
                        <a:latin typeface="Arial" panose="020B0604020202020204" pitchFamily="34" charset="0"/>
                        <a:ea typeface="Calibri"/>
                        <a:cs typeface="Arial" panose="020B0604020202020204" pitchFamily="34" charset="0"/>
                      </a:endParaRPr>
                    </a:p>
                  </a:txBody>
                  <a:tcPr marL="2510" marR="2510" marT="0" marB="0"/>
                </a:tc>
                <a:tc>
                  <a:txBody>
                    <a:bodyPr/>
                    <a:lstStyle/>
                    <a:p>
                      <a:pPr>
                        <a:lnSpc>
                          <a:spcPct val="150000"/>
                        </a:lnSpc>
                        <a:spcAft>
                          <a:spcPts val="0"/>
                        </a:spcAft>
                      </a:pPr>
                      <a:r>
                        <a:rPr lang="es-ES" sz="1000">
                          <a:effectLst/>
                        </a:rPr>
                        <a:t>Nivel1: Básico -&gt; Conocimiento General</a:t>
                      </a:r>
                      <a:endParaRPr lang="es-EC" sz="1000">
                        <a:effectLst/>
                        <a:latin typeface="Arial" panose="020B0604020202020204" pitchFamily="34" charset="0"/>
                        <a:ea typeface="Calibri"/>
                        <a:cs typeface="Arial" panose="020B0604020202020204" pitchFamily="34" charset="0"/>
                      </a:endParaRPr>
                    </a:p>
                  </a:txBody>
                  <a:tcPr marL="2510" marR="2510" marT="0" marB="0"/>
                </a:tc>
                <a:tc>
                  <a:txBody>
                    <a:bodyPr/>
                    <a:lstStyle/>
                    <a:p>
                      <a:pPr>
                        <a:lnSpc>
                          <a:spcPct val="150000"/>
                        </a:lnSpc>
                        <a:spcAft>
                          <a:spcPts val="0"/>
                        </a:spcAft>
                      </a:pPr>
                      <a:r>
                        <a:rPr lang="es-ES" sz="1000">
                          <a:effectLst/>
                        </a:rPr>
                        <a:t>Nivel2:</a:t>
                      </a:r>
                      <a:endParaRPr lang="es-EC" sz="1000">
                        <a:effectLst/>
                      </a:endParaRPr>
                    </a:p>
                    <a:p>
                      <a:pPr>
                        <a:lnSpc>
                          <a:spcPct val="150000"/>
                        </a:lnSpc>
                        <a:spcAft>
                          <a:spcPts val="0"/>
                        </a:spcAft>
                      </a:pPr>
                      <a:r>
                        <a:rPr lang="es-ES" sz="1000">
                          <a:effectLst/>
                        </a:rPr>
                        <a:t>Intermedio1 -&gt; Fase de Inicio</a:t>
                      </a:r>
                      <a:endParaRPr lang="es-EC" sz="1000">
                        <a:effectLst/>
                        <a:latin typeface="Arial" panose="020B0604020202020204" pitchFamily="34" charset="0"/>
                        <a:ea typeface="Calibri"/>
                        <a:cs typeface="Arial" panose="020B0604020202020204" pitchFamily="34" charset="0"/>
                      </a:endParaRPr>
                    </a:p>
                  </a:txBody>
                  <a:tcPr marL="2510" marR="2510" marT="0" marB="0"/>
                </a:tc>
                <a:tc>
                  <a:txBody>
                    <a:bodyPr/>
                    <a:lstStyle/>
                    <a:p>
                      <a:pPr>
                        <a:lnSpc>
                          <a:spcPct val="150000"/>
                        </a:lnSpc>
                        <a:spcAft>
                          <a:spcPts val="0"/>
                        </a:spcAft>
                      </a:pPr>
                      <a:r>
                        <a:rPr lang="es-ES" sz="1000">
                          <a:effectLst/>
                        </a:rPr>
                        <a:t>Nivel3:</a:t>
                      </a:r>
                      <a:endParaRPr lang="es-EC" sz="1000">
                        <a:effectLst/>
                      </a:endParaRPr>
                    </a:p>
                    <a:p>
                      <a:pPr>
                        <a:lnSpc>
                          <a:spcPct val="150000"/>
                        </a:lnSpc>
                        <a:spcAft>
                          <a:spcPts val="0"/>
                        </a:spcAft>
                      </a:pPr>
                      <a:r>
                        <a:rPr lang="es-ES" sz="1000">
                          <a:effectLst/>
                        </a:rPr>
                        <a:t>Intermedio2  -&gt;</a:t>
                      </a:r>
                      <a:endParaRPr lang="es-EC" sz="1000">
                        <a:effectLst/>
                      </a:endParaRPr>
                    </a:p>
                    <a:p>
                      <a:pPr>
                        <a:lnSpc>
                          <a:spcPct val="150000"/>
                        </a:lnSpc>
                        <a:spcAft>
                          <a:spcPts val="0"/>
                        </a:spcAft>
                      </a:pPr>
                      <a:r>
                        <a:rPr lang="es-ES" sz="1000">
                          <a:effectLst/>
                        </a:rPr>
                        <a:t>Fases: Planificación, Ejecución y Seguimiento</a:t>
                      </a:r>
                      <a:endParaRPr lang="es-EC" sz="1000">
                        <a:effectLst/>
                        <a:latin typeface="Arial" panose="020B0604020202020204" pitchFamily="34" charset="0"/>
                        <a:ea typeface="Calibri"/>
                        <a:cs typeface="Arial" panose="020B0604020202020204" pitchFamily="34" charset="0"/>
                      </a:endParaRPr>
                    </a:p>
                  </a:txBody>
                  <a:tcPr marL="2510" marR="2510" marT="0" marB="0"/>
                </a:tc>
                <a:tc>
                  <a:txBody>
                    <a:bodyPr/>
                    <a:lstStyle/>
                    <a:p>
                      <a:pPr>
                        <a:lnSpc>
                          <a:spcPct val="150000"/>
                        </a:lnSpc>
                        <a:spcAft>
                          <a:spcPts val="0"/>
                        </a:spcAft>
                      </a:pPr>
                      <a:r>
                        <a:rPr lang="es-ES" sz="1000">
                          <a:effectLst/>
                        </a:rPr>
                        <a:t>Nivel4:</a:t>
                      </a:r>
                      <a:endParaRPr lang="es-EC" sz="1000">
                        <a:effectLst/>
                      </a:endParaRPr>
                    </a:p>
                    <a:p>
                      <a:pPr>
                        <a:lnSpc>
                          <a:spcPct val="150000"/>
                        </a:lnSpc>
                        <a:spcAft>
                          <a:spcPts val="0"/>
                        </a:spcAft>
                      </a:pPr>
                      <a:r>
                        <a:rPr lang="es-ES" sz="1000">
                          <a:effectLst/>
                        </a:rPr>
                        <a:t>Intermedio 3.&gt; </a:t>
                      </a:r>
                      <a:endParaRPr lang="es-EC" sz="1000">
                        <a:effectLst/>
                      </a:endParaRPr>
                    </a:p>
                    <a:p>
                      <a:pPr>
                        <a:lnSpc>
                          <a:spcPct val="150000"/>
                        </a:lnSpc>
                        <a:spcAft>
                          <a:spcPts val="0"/>
                        </a:spcAft>
                      </a:pPr>
                      <a:r>
                        <a:rPr lang="es-ES" sz="1000">
                          <a:effectLst/>
                        </a:rPr>
                        <a:t>Fase de Cierre</a:t>
                      </a:r>
                      <a:endParaRPr lang="es-EC" sz="1000">
                        <a:effectLst/>
                        <a:latin typeface="Arial" panose="020B0604020202020204" pitchFamily="34" charset="0"/>
                        <a:ea typeface="Calibri"/>
                        <a:cs typeface="Arial" panose="020B0604020202020204" pitchFamily="34" charset="0"/>
                      </a:endParaRPr>
                    </a:p>
                  </a:txBody>
                  <a:tcPr marL="2510" marR="2510" marT="0" marB="0"/>
                </a:tc>
                <a:tc>
                  <a:txBody>
                    <a:bodyPr/>
                    <a:lstStyle/>
                    <a:p>
                      <a:pPr>
                        <a:lnSpc>
                          <a:spcPct val="150000"/>
                        </a:lnSpc>
                        <a:spcAft>
                          <a:spcPts val="0"/>
                        </a:spcAft>
                      </a:pPr>
                      <a:r>
                        <a:rPr lang="es-ES" sz="1000">
                          <a:effectLst/>
                        </a:rPr>
                        <a:t>Nivel 5: Avanzado -&gt; Actualización.</a:t>
                      </a:r>
                      <a:endParaRPr lang="es-EC" sz="1000">
                        <a:effectLst/>
                        <a:latin typeface="Arial" panose="020B0604020202020204" pitchFamily="34" charset="0"/>
                        <a:ea typeface="Calibri"/>
                        <a:cs typeface="Arial" panose="020B0604020202020204" pitchFamily="34" charset="0"/>
                      </a:endParaRPr>
                    </a:p>
                  </a:txBody>
                  <a:tcPr marL="2510" marR="2510" marT="0" marB="0"/>
                </a:tc>
              </a:tr>
              <a:tr h="2595757">
                <a:tc>
                  <a:txBody>
                    <a:bodyPr/>
                    <a:lstStyle/>
                    <a:p>
                      <a:pPr>
                        <a:lnSpc>
                          <a:spcPct val="150000"/>
                        </a:lnSpc>
                        <a:spcAft>
                          <a:spcPts val="0"/>
                        </a:spcAft>
                      </a:pPr>
                      <a:r>
                        <a:rPr lang="es-ES" sz="1000" dirty="0">
                          <a:effectLst/>
                        </a:rPr>
                        <a:t> </a:t>
                      </a:r>
                      <a:endParaRPr lang="es-EC" sz="1000" dirty="0">
                        <a:effectLst/>
                      </a:endParaRPr>
                    </a:p>
                    <a:p>
                      <a:pPr>
                        <a:lnSpc>
                          <a:spcPct val="150000"/>
                        </a:lnSpc>
                        <a:spcAft>
                          <a:spcPts val="0"/>
                        </a:spcAft>
                      </a:pPr>
                      <a:r>
                        <a:rPr lang="es-ES" sz="1000" dirty="0">
                          <a:effectLst/>
                        </a:rPr>
                        <a:t>Genéricas </a:t>
                      </a:r>
                      <a:endParaRPr lang="es-EC" sz="1000" dirty="0">
                        <a:effectLst/>
                      </a:endParaRPr>
                    </a:p>
                    <a:p>
                      <a:pPr>
                        <a:lnSpc>
                          <a:spcPct val="150000"/>
                        </a:lnSpc>
                        <a:spcAft>
                          <a:spcPts val="0"/>
                        </a:spcAft>
                      </a:pPr>
                      <a:r>
                        <a:rPr lang="es-ES" sz="1000" dirty="0">
                          <a:effectLst/>
                        </a:rPr>
                        <a:t>Gerente de programa:</a:t>
                      </a:r>
                      <a:endParaRPr lang="es-EC" sz="1000" dirty="0">
                        <a:effectLst/>
                      </a:endParaRPr>
                    </a:p>
                    <a:p>
                      <a:pPr marL="342900" lvl="0" indent="-342900">
                        <a:lnSpc>
                          <a:spcPct val="150000"/>
                        </a:lnSpc>
                        <a:spcAft>
                          <a:spcPts val="0"/>
                        </a:spcAft>
                        <a:buFont typeface="Symbol"/>
                        <a:buChar char=""/>
                      </a:pPr>
                      <a:r>
                        <a:rPr lang="es-ES" sz="1000" dirty="0">
                          <a:effectLst/>
                        </a:rPr>
                        <a:t>Liderazgo</a:t>
                      </a:r>
                      <a:endParaRPr lang="es-EC" sz="1000" dirty="0">
                        <a:effectLst/>
                      </a:endParaRPr>
                    </a:p>
                    <a:p>
                      <a:pPr marL="342900" lvl="0" indent="-342900">
                        <a:lnSpc>
                          <a:spcPct val="150000"/>
                        </a:lnSpc>
                        <a:spcAft>
                          <a:spcPts val="0"/>
                        </a:spcAft>
                        <a:buFont typeface="Symbol"/>
                        <a:buChar char=""/>
                      </a:pPr>
                      <a:r>
                        <a:rPr lang="es-ES" sz="1000" dirty="0">
                          <a:effectLst/>
                        </a:rPr>
                        <a:t>Empoderamiento</a:t>
                      </a:r>
                      <a:endParaRPr lang="es-EC" sz="1000" dirty="0">
                        <a:effectLst/>
                      </a:endParaRPr>
                    </a:p>
                    <a:p>
                      <a:pPr>
                        <a:lnSpc>
                          <a:spcPct val="150000"/>
                        </a:lnSpc>
                        <a:spcAft>
                          <a:spcPts val="0"/>
                        </a:spcAft>
                      </a:pPr>
                      <a:r>
                        <a:rPr lang="es-ES" sz="1000" dirty="0">
                          <a:effectLst/>
                        </a:rPr>
                        <a:t>Analistas: Control y seguimiento, proyectos provincial, proyectos sociales, inclusión social, control de proyectos del área técnica</a:t>
                      </a:r>
                      <a:endParaRPr lang="es-EC" sz="1000" dirty="0">
                        <a:effectLst/>
                      </a:endParaRPr>
                    </a:p>
                    <a:p>
                      <a:pPr marL="342900" lvl="0" indent="-342900">
                        <a:lnSpc>
                          <a:spcPct val="150000"/>
                        </a:lnSpc>
                        <a:spcAft>
                          <a:spcPts val="0"/>
                        </a:spcAft>
                        <a:buFont typeface="Symbol"/>
                        <a:buChar char=""/>
                      </a:pPr>
                      <a:r>
                        <a:rPr lang="es-ES" sz="1000" dirty="0">
                          <a:effectLst/>
                        </a:rPr>
                        <a:t>Pensamiento analítico</a:t>
                      </a:r>
                      <a:endParaRPr lang="es-EC" sz="1000" dirty="0">
                        <a:effectLst/>
                      </a:endParaRPr>
                    </a:p>
                    <a:p>
                      <a:pPr marL="342900" lvl="0" indent="-342900">
                        <a:lnSpc>
                          <a:spcPct val="150000"/>
                        </a:lnSpc>
                        <a:spcAft>
                          <a:spcPts val="0"/>
                        </a:spcAft>
                        <a:buFont typeface="Symbol"/>
                        <a:buChar char=""/>
                      </a:pPr>
                      <a:r>
                        <a:rPr lang="es-ES" sz="1000" dirty="0">
                          <a:effectLst/>
                        </a:rPr>
                        <a:t>Calidad de trabajo.</a:t>
                      </a:r>
                      <a:endParaRPr lang="es-EC" sz="1000" dirty="0">
                        <a:effectLst/>
                        <a:latin typeface="Arial" panose="020B0604020202020204" pitchFamily="34" charset="0"/>
                        <a:ea typeface="Calibri"/>
                        <a:cs typeface="Arial" panose="020B0604020202020204" pitchFamily="34" charset="0"/>
                      </a:endParaRPr>
                    </a:p>
                  </a:txBody>
                  <a:tcPr marL="2510" marR="2510" marT="0" marB="0"/>
                </a:tc>
                <a:tc>
                  <a:txBody>
                    <a:bodyPr/>
                    <a:lstStyle/>
                    <a:p>
                      <a:pPr>
                        <a:lnSpc>
                          <a:spcPct val="150000"/>
                        </a:lnSpc>
                        <a:spcAft>
                          <a:spcPts val="0"/>
                        </a:spcAft>
                      </a:pPr>
                      <a:r>
                        <a:rPr lang="es-ES" sz="1000">
                          <a:effectLst/>
                        </a:rPr>
                        <a:t>Pensamiento analítico</a:t>
                      </a:r>
                      <a:endParaRPr lang="es-EC" sz="1000">
                        <a:effectLst/>
                      </a:endParaRPr>
                    </a:p>
                    <a:p>
                      <a:pPr>
                        <a:lnSpc>
                          <a:spcPct val="150000"/>
                        </a:lnSpc>
                        <a:spcAft>
                          <a:spcPts val="0"/>
                        </a:spcAft>
                      </a:pPr>
                      <a:r>
                        <a:rPr lang="es-ES" sz="1000">
                          <a:effectLst/>
                        </a:rPr>
                        <a:t>Calidad de trabajo</a:t>
                      </a:r>
                      <a:endParaRPr lang="es-EC" sz="1000">
                        <a:effectLst/>
                        <a:latin typeface="Arial" panose="020B0604020202020204" pitchFamily="34" charset="0"/>
                        <a:ea typeface="Calibri"/>
                        <a:cs typeface="Arial" panose="020B0604020202020204" pitchFamily="34" charset="0"/>
                      </a:endParaRPr>
                    </a:p>
                  </a:txBody>
                  <a:tcPr marL="2510" marR="2510" marT="0" marB="0"/>
                </a:tc>
                <a:tc>
                  <a:txBody>
                    <a:bodyPr/>
                    <a:lstStyle/>
                    <a:p>
                      <a:pPr>
                        <a:lnSpc>
                          <a:spcPct val="150000"/>
                        </a:lnSpc>
                        <a:spcAft>
                          <a:spcPts val="0"/>
                        </a:spcAft>
                      </a:pPr>
                      <a:r>
                        <a:rPr lang="es-ES" sz="1000">
                          <a:effectLst/>
                        </a:rPr>
                        <a:t>Pensamiento analítico</a:t>
                      </a:r>
                      <a:endParaRPr lang="es-EC" sz="1000">
                        <a:effectLst/>
                      </a:endParaRPr>
                    </a:p>
                    <a:p>
                      <a:pPr>
                        <a:lnSpc>
                          <a:spcPct val="150000"/>
                        </a:lnSpc>
                        <a:spcAft>
                          <a:spcPts val="0"/>
                        </a:spcAft>
                      </a:pPr>
                      <a:r>
                        <a:rPr lang="es-ES" sz="1000">
                          <a:effectLst/>
                        </a:rPr>
                        <a:t>Calidad de trabajo</a:t>
                      </a:r>
                      <a:endParaRPr lang="es-EC" sz="1000">
                        <a:effectLst/>
                        <a:latin typeface="Arial" panose="020B0604020202020204" pitchFamily="34" charset="0"/>
                        <a:ea typeface="Calibri"/>
                        <a:cs typeface="Arial" panose="020B0604020202020204" pitchFamily="34" charset="0"/>
                      </a:endParaRPr>
                    </a:p>
                  </a:txBody>
                  <a:tcPr marL="2510" marR="2510" marT="0" marB="0"/>
                </a:tc>
                <a:tc>
                  <a:txBody>
                    <a:bodyPr/>
                    <a:lstStyle/>
                    <a:p>
                      <a:pPr>
                        <a:lnSpc>
                          <a:spcPct val="150000"/>
                        </a:lnSpc>
                        <a:spcAft>
                          <a:spcPts val="0"/>
                        </a:spcAft>
                      </a:pPr>
                      <a:r>
                        <a:rPr lang="es-ES" sz="1000">
                          <a:effectLst/>
                        </a:rPr>
                        <a:t>Liderazgo</a:t>
                      </a:r>
                      <a:endParaRPr lang="es-EC" sz="1000">
                        <a:effectLst/>
                      </a:endParaRPr>
                    </a:p>
                    <a:p>
                      <a:pPr>
                        <a:lnSpc>
                          <a:spcPct val="150000"/>
                        </a:lnSpc>
                        <a:spcAft>
                          <a:spcPts val="0"/>
                        </a:spcAft>
                      </a:pPr>
                      <a:r>
                        <a:rPr lang="es-ES" sz="1000">
                          <a:effectLst/>
                        </a:rPr>
                        <a:t>Empoderamiento</a:t>
                      </a:r>
                      <a:endParaRPr lang="es-EC" sz="1000">
                        <a:effectLst/>
                      </a:endParaRPr>
                    </a:p>
                    <a:p>
                      <a:pPr>
                        <a:lnSpc>
                          <a:spcPct val="150000"/>
                        </a:lnSpc>
                        <a:spcAft>
                          <a:spcPts val="0"/>
                        </a:spcAft>
                      </a:pPr>
                      <a:r>
                        <a:rPr lang="es-ES" sz="1000">
                          <a:effectLst/>
                        </a:rPr>
                        <a:t>Pensamiento analítico</a:t>
                      </a:r>
                      <a:endParaRPr lang="es-EC" sz="1000">
                        <a:effectLst/>
                      </a:endParaRPr>
                    </a:p>
                    <a:p>
                      <a:pPr>
                        <a:lnSpc>
                          <a:spcPct val="150000"/>
                        </a:lnSpc>
                        <a:spcAft>
                          <a:spcPts val="0"/>
                        </a:spcAft>
                      </a:pPr>
                      <a:r>
                        <a:rPr lang="es-ES" sz="1000">
                          <a:effectLst/>
                        </a:rPr>
                        <a:t>Calidad de trabajo</a:t>
                      </a:r>
                      <a:endParaRPr lang="es-EC" sz="1000">
                        <a:effectLst/>
                        <a:latin typeface="Arial" panose="020B0604020202020204" pitchFamily="34" charset="0"/>
                        <a:ea typeface="Calibri"/>
                        <a:cs typeface="Arial" panose="020B0604020202020204" pitchFamily="34" charset="0"/>
                      </a:endParaRPr>
                    </a:p>
                  </a:txBody>
                  <a:tcPr marL="2510" marR="2510" marT="0" marB="0"/>
                </a:tc>
                <a:tc>
                  <a:txBody>
                    <a:bodyPr/>
                    <a:lstStyle/>
                    <a:p>
                      <a:pPr>
                        <a:lnSpc>
                          <a:spcPct val="150000"/>
                        </a:lnSpc>
                        <a:spcAft>
                          <a:spcPts val="0"/>
                        </a:spcAft>
                      </a:pPr>
                      <a:r>
                        <a:rPr lang="es-ES" sz="1000">
                          <a:effectLst/>
                        </a:rPr>
                        <a:t>Pensamiento analítico</a:t>
                      </a:r>
                      <a:endParaRPr lang="es-EC" sz="1000">
                        <a:effectLst/>
                      </a:endParaRPr>
                    </a:p>
                    <a:p>
                      <a:pPr>
                        <a:lnSpc>
                          <a:spcPct val="150000"/>
                        </a:lnSpc>
                        <a:spcAft>
                          <a:spcPts val="0"/>
                        </a:spcAft>
                      </a:pPr>
                      <a:r>
                        <a:rPr lang="es-ES" sz="1000">
                          <a:effectLst/>
                        </a:rPr>
                        <a:t>Calidad de trabajo</a:t>
                      </a:r>
                      <a:endParaRPr lang="es-EC" sz="1000">
                        <a:effectLst/>
                        <a:latin typeface="Arial" panose="020B0604020202020204" pitchFamily="34" charset="0"/>
                        <a:ea typeface="Calibri"/>
                        <a:cs typeface="Arial" panose="020B0604020202020204" pitchFamily="34" charset="0"/>
                      </a:endParaRPr>
                    </a:p>
                  </a:txBody>
                  <a:tcPr marL="2510" marR="2510" marT="0" marB="0"/>
                </a:tc>
                <a:tc>
                  <a:txBody>
                    <a:bodyPr/>
                    <a:lstStyle/>
                    <a:p>
                      <a:pPr marL="228600">
                        <a:lnSpc>
                          <a:spcPct val="150000"/>
                        </a:lnSpc>
                        <a:spcAft>
                          <a:spcPts val="0"/>
                        </a:spcAft>
                      </a:pPr>
                      <a:r>
                        <a:rPr lang="es-ES" sz="1000" dirty="0">
                          <a:effectLst/>
                        </a:rPr>
                        <a:t>Liderazgo</a:t>
                      </a:r>
                      <a:endParaRPr lang="es-EC" sz="1000" dirty="0">
                        <a:effectLst/>
                      </a:endParaRPr>
                    </a:p>
                    <a:p>
                      <a:pPr marL="228600">
                        <a:lnSpc>
                          <a:spcPct val="150000"/>
                        </a:lnSpc>
                        <a:spcAft>
                          <a:spcPts val="0"/>
                        </a:spcAft>
                      </a:pPr>
                      <a:r>
                        <a:rPr lang="es-ES" sz="1000" dirty="0">
                          <a:effectLst/>
                        </a:rPr>
                        <a:t>Empoderamiento</a:t>
                      </a:r>
                      <a:endParaRPr lang="es-EC" sz="1000" dirty="0">
                        <a:effectLst/>
                        <a:latin typeface="Arial" panose="020B0604020202020204" pitchFamily="34" charset="0"/>
                        <a:ea typeface="Calibri"/>
                        <a:cs typeface="Arial" panose="020B0604020202020204" pitchFamily="34" charset="0"/>
                      </a:endParaRPr>
                    </a:p>
                  </a:txBody>
                  <a:tcPr marL="2510" marR="2510" marT="0" marB="0"/>
                </a:tc>
              </a:tr>
            </a:tbl>
          </a:graphicData>
        </a:graphic>
      </p:graphicFrame>
      <p:cxnSp>
        <p:nvCxnSpPr>
          <p:cNvPr id="11" name="19532 Conector recto"/>
          <p:cNvCxnSpPr/>
          <p:nvPr/>
        </p:nvCxnSpPr>
        <p:spPr>
          <a:xfrm>
            <a:off x="5746750" y="-3551238"/>
            <a:ext cx="1995488" cy="7683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13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5" name="14 Imagen"/>
          <p:cNvPicPr/>
          <p:nvPr/>
        </p:nvPicPr>
        <p:blipFill>
          <a:blip r:embed="rId4">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
        <p:nvSpPr>
          <p:cNvPr id="16" name="12 Rectángulo"/>
          <p:cNvSpPr/>
          <p:nvPr/>
        </p:nvSpPr>
        <p:spPr>
          <a:xfrm>
            <a:off x="-107504" y="581779"/>
            <a:ext cx="9360024"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PLAN DE IMPLEMENTACION</a:t>
            </a:r>
            <a:endParaRPr lang="es-E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pic>
        <p:nvPicPr>
          <p:cNvPr id="17" name="11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0" y="2009354"/>
            <a:ext cx="1828800" cy="1995709"/>
          </a:xfrm>
          <a:prstGeom prst="ellipse">
            <a:avLst/>
          </a:prstGeom>
          <a:ln>
            <a:noFill/>
          </a:ln>
          <a:effectLst>
            <a:softEdge rad="112500"/>
          </a:effectLst>
        </p:spPr>
      </p:pic>
    </p:spTree>
    <p:extLst>
      <p:ext uri="{BB962C8B-B14F-4D97-AF65-F5344CB8AC3E}">
        <p14:creationId xmlns:p14="http://schemas.microsoft.com/office/powerpoint/2010/main" val="18712096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35496" y="17268"/>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251520" y="1268760"/>
            <a:ext cx="8763094" cy="4824536"/>
          </a:xfrm>
          <a:prstGeom prst="roundRect">
            <a:avLst/>
          </a:prstGeom>
          <a:effectLst>
            <a:glow rad="1397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a:p>
            <a:pPr algn="ctr"/>
            <a:endParaRPr lang="es-ES" sz="1600" dirty="0">
              <a:solidFill>
                <a:schemeClr val="bg1"/>
              </a:solidFill>
              <a:cs typeface="Arial" panose="020B0604020202020204"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3089191225"/>
              </p:ext>
            </p:extLst>
          </p:nvPr>
        </p:nvGraphicFramePr>
        <p:xfrm>
          <a:off x="467545" y="1470837"/>
          <a:ext cx="8352928" cy="4517001"/>
        </p:xfrm>
        <a:graphic>
          <a:graphicData uri="http://schemas.openxmlformats.org/drawingml/2006/table">
            <a:tbl>
              <a:tblPr firstRow="1" firstCol="1" bandRow="1">
                <a:tableStyleId>{21E4AEA4-8DFA-4A89-87EB-49C32662AFE0}</a:tableStyleId>
              </a:tblPr>
              <a:tblGrid>
                <a:gridCol w="1998320"/>
                <a:gridCol w="1053224"/>
                <a:gridCol w="1556967"/>
                <a:gridCol w="122521"/>
                <a:gridCol w="1252526"/>
                <a:gridCol w="281137"/>
                <a:gridCol w="595722"/>
                <a:gridCol w="268374"/>
                <a:gridCol w="1224137"/>
              </a:tblGrid>
              <a:tr h="1208269">
                <a:tc>
                  <a:txBody>
                    <a:bodyPr/>
                    <a:lstStyle/>
                    <a:p>
                      <a:pPr algn="l">
                        <a:lnSpc>
                          <a:spcPct val="150000"/>
                        </a:lnSpc>
                        <a:spcAft>
                          <a:spcPts val="0"/>
                        </a:spcAft>
                      </a:pPr>
                      <a:endParaRPr lang="es-ES" sz="1050" dirty="0">
                        <a:effectLst/>
                      </a:endParaRPr>
                    </a:p>
                    <a:p>
                      <a:pPr algn="l">
                        <a:lnSpc>
                          <a:spcPct val="150000"/>
                        </a:lnSpc>
                        <a:spcAft>
                          <a:spcPts val="0"/>
                        </a:spcAft>
                      </a:pPr>
                      <a:r>
                        <a:rPr lang="es-ES" sz="1050" dirty="0" smtClean="0">
                          <a:effectLst/>
                        </a:rPr>
                        <a:t>NIVEL</a:t>
                      </a:r>
                      <a:endParaRPr lang="es-EC" sz="1050" dirty="0">
                        <a:effectLst/>
                      </a:endParaRPr>
                    </a:p>
                    <a:p>
                      <a:pPr>
                        <a:lnSpc>
                          <a:spcPct val="150000"/>
                        </a:lnSpc>
                        <a:spcAft>
                          <a:spcPts val="0"/>
                        </a:spcAft>
                      </a:pPr>
                      <a:r>
                        <a:rPr lang="es-ES" sz="1050" dirty="0">
                          <a:effectLst/>
                        </a:rPr>
                        <a:t>MODULOS</a:t>
                      </a:r>
                      <a:endParaRPr lang="es-EC" sz="1050" dirty="0">
                        <a:effectLst/>
                      </a:endParaRPr>
                    </a:p>
                    <a:p>
                      <a:pPr>
                        <a:lnSpc>
                          <a:spcPct val="150000"/>
                        </a:lnSpc>
                        <a:spcAft>
                          <a:spcPts val="0"/>
                        </a:spcAft>
                      </a:pPr>
                      <a:r>
                        <a:rPr lang="es-ES" sz="1050" dirty="0">
                          <a:effectLst/>
                        </a:rPr>
                        <a:t>TRANSVERSALES</a:t>
                      </a:r>
                      <a:endParaRPr lang="es-EC" sz="1050" dirty="0">
                        <a:effectLst/>
                        <a:latin typeface="Arial" panose="020B0604020202020204" pitchFamily="34" charset="0"/>
                        <a:ea typeface="Calibri"/>
                        <a:cs typeface="Arial" panose="020B0604020202020204" pitchFamily="34" charset="0"/>
                      </a:endParaRPr>
                    </a:p>
                  </a:txBody>
                  <a:tcPr marL="2510" marR="2510" marT="0" marB="0"/>
                </a:tc>
                <a:tc>
                  <a:txBody>
                    <a:bodyPr/>
                    <a:lstStyle/>
                    <a:p>
                      <a:pPr>
                        <a:lnSpc>
                          <a:spcPct val="150000"/>
                        </a:lnSpc>
                        <a:spcAft>
                          <a:spcPts val="0"/>
                        </a:spcAft>
                      </a:pPr>
                      <a:r>
                        <a:rPr lang="es-ES" sz="1050" dirty="0">
                          <a:effectLst/>
                        </a:rPr>
                        <a:t>Nivel1: Básico -&gt; Conocimiento General</a:t>
                      </a:r>
                      <a:endParaRPr lang="es-EC" sz="1050" dirty="0">
                        <a:effectLst/>
                        <a:latin typeface="Arial" panose="020B0604020202020204" pitchFamily="34" charset="0"/>
                        <a:ea typeface="Calibri"/>
                        <a:cs typeface="Arial" panose="020B0604020202020204" pitchFamily="34" charset="0"/>
                      </a:endParaRPr>
                    </a:p>
                  </a:txBody>
                  <a:tcPr marL="2510" marR="2510" marT="0" marB="0"/>
                </a:tc>
                <a:tc>
                  <a:txBody>
                    <a:bodyPr/>
                    <a:lstStyle/>
                    <a:p>
                      <a:pPr>
                        <a:lnSpc>
                          <a:spcPct val="150000"/>
                        </a:lnSpc>
                        <a:spcAft>
                          <a:spcPts val="0"/>
                        </a:spcAft>
                      </a:pPr>
                      <a:r>
                        <a:rPr lang="es-ES" sz="1050">
                          <a:effectLst/>
                        </a:rPr>
                        <a:t>Nivel2:</a:t>
                      </a:r>
                      <a:endParaRPr lang="es-EC" sz="1050">
                        <a:effectLst/>
                      </a:endParaRPr>
                    </a:p>
                    <a:p>
                      <a:pPr>
                        <a:lnSpc>
                          <a:spcPct val="150000"/>
                        </a:lnSpc>
                        <a:spcAft>
                          <a:spcPts val="0"/>
                        </a:spcAft>
                      </a:pPr>
                      <a:r>
                        <a:rPr lang="es-ES" sz="1050">
                          <a:effectLst/>
                        </a:rPr>
                        <a:t>Intermedio1 -&gt; Fase de Inicio</a:t>
                      </a:r>
                      <a:endParaRPr lang="es-EC" sz="1050">
                        <a:effectLst/>
                        <a:latin typeface="Arial" panose="020B0604020202020204" pitchFamily="34" charset="0"/>
                        <a:ea typeface="Calibri"/>
                        <a:cs typeface="Arial" panose="020B0604020202020204" pitchFamily="34" charset="0"/>
                      </a:endParaRPr>
                    </a:p>
                  </a:txBody>
                  <a:tcPr marL="2510" marR="2510" marT="0" marB="0"/>
                </a:tc>
                <a:tc gridSpan="3">
                  <a:txBody>
                    <a:bodyPr/>
                    <a:lstStyle/>
                    <a:p>
                      <a:pPr>
                        <a:lnSpc>
                          <a:spcPct val="150000"/>
                        </a:lnSpc>
                        <a:spcAft>
                          <a:spcPts val="0"/>
                        </a:spcAft>
                      </a:pPr>
                      <a:r>
                        <a:rPr lang="es-ES" sz="1050">
                          <a:effectLst/>
                        </a:rPr>
                        <a:t>Nivel3:</a:t>
                      </a:r>
                      <a:endParaRPr lang="es-EC" sz="1050">
                        <a:effectLst/>
                      </a:endParaRPr>
                    </a:p>
                    <a:p>
                      <a:pPr>
                        <a:lnSpc>
                          <a:spcPct val="150000"/>
                        </a:lnSpc>
                        <a:spcAft>
                          <a:spcPts val="0"/>
                        </a:spcAft>
                      </a:pPr>
                      <a:r>
                        <a:rPr lang="es-ES" sz="1050">
                          <a:effectLst/>
                        </a:rPr>
                        <a:t>Intermedio2  -&gt;</a:t>
                      </a:r>
                      <a:endParaRPr lang="es-EC" sz="1050">
                        <a:effectLst/>
                      </a:endParaRPr>
                    </a:p>
                    <a:p>
                      <a:pPr>
                        <a:lnSpc>
                          <a:spcPct val="150000"/>
                        </a:lnSpc>
                        <a:spcAft>
                          <a:spcPts val="0"/>
                        </a:spcAft>
                      </a:pPr>
                      <a:r>
                        <a:rPr lang="es-ES" sz="1050">
                          <a:effectLst/>
                        </a:rPr>
                        <a:t>Fases: Planificación, Ejecución y Seguimiento</a:t>
                      </a:r>
                      <a:endParaRPr lang="es-EC" sz="1050">
                        <a:effectLst/>
                        <a:latin typeface="Arial" panose="020B0604020202020204" pitchFamily="34" charset="0"/>
                        <a:ea typeface="Calibri"/>
                        <a:cs typeface="Arial" panose="020B0604020202020204" pitchFamily="34" charset="0"/>
                      </a:endParaRPr>
                    </a:p>
                  </a:txBody>
                  <a:tcPr marL="2510" marR="2510" marT="0" marB="0"/>
                </a:tc>
                <a:tc hMerge="1">
                  <a:txBody>
                    <a:bodyPr/>
                    <a:lstStyle/>
                    <a:p>
                      <a:pPr>
                        <a:lnSpc>
                          <a:spcPct val="150000"/>
                        </a:lnSpc>
                        <a:spcAft>
                          <a:spcPts val="0"/>
                        </a:spcAft>
                      </a:pPr>
                      <a:endParaRPr lang="es-EC" sz="1050">
                        <a:effectLst/>
                        <a:latin typeface="Arial" panose="020B0604020202020204" pitchFamily="34" charset="0"/>
                        <a:ea typeface="Calibri"/>
                        <a:cs typeface="Arial" panose="020B0604020202020204" pitchFamily="34" charset="0"/>
                      </a:endParaRPr>
                    </a:p>
                  </a:txBody>
                  <a:tcPr marL="2510" marR="2510" marT="0" marB="0"/>
                </a:tc>
                <a:tc hMerge="1">
                  <a:txBody>
                    <a:bodyPr/>
                    <a:lstStyle/>
                    <a:p>
                      <a:pPr>
                        <a:lnSpc>
                          <a:spcPct val="150000"/>
                        </a:lnSpc>
                        <a:spcAft>
                          <a:spcPts val="0"/>
                        </a:spcAft>
                      </a:pPr>
                      <a:endParaRPr lang="es-EC" sz="1050" dirty="0">
                        <a:effectLst/>
                        <a:latin typeface="Arial" panose="020B0604020202020204" pitchFamily="34" charset="0"/>
                        <a:ea typeface="Calibri"/>
                        <a:cs typeface="Arial" panose="020B0604020202020204" pitchFamily="34" charset="0"/>
                      </a:endParaRPr>
                    </a:p>
                  </a:txBody>
                  <a:tcPr marL="2510" marR="2510" marT="0" marB="0"/>
                </a:tc>
                <a:tc gridSpan="2">
                  <a:txBody>
                    <a:bodyPr/>
                    <a:lstStyle/>
                    <a:p>
                      <a:pPr>
                        <a:lnSpc>
                          <a:spcPct val="150000"/>
                        </a:lnSpc>
                        <a:spcAft>
                          <a:spcPts val="0"/>
                        </a:spcAft>
                      </a:pPr>
                      <a:r>
                        <a:rPr lang="es-ES" sz="1050" dirty="0">
                          <a:effectLst/>
                        </a:rPr>
                        <a:t>Nivel4:</a:t>
                      </a:r>
                      <a:endParaRPr lang="es-EC" sz="1050" dirty="0">
                        <a:effectLst/>
                      </a:endParaRPr>
                    </a:p>
                    <a:p>
                      <a:pPr>
                        <a:lnSpc>
                          <a:spcPct val="150000"/>
                        </a:lnSpc>
                        <a:spcAft>
                          <a:spcPts val="0"/>
                        </a:spcAft>
                      </a:pPr>
                      <a:r>
                        <a:rPr lang="es-ES" sz="1050" dirty="0">
                          <a:effectLst/>
                        </a:rPr>
                        <a:t>Intermedio 3.&gt; </a:t>
                      </a:r>
                      <a:endParaRPr lang="es-EC" sz="1050" dirty="0">
                        <a:effectLst/>
                      </a:endParaRPr>
                    </a:p>
                    <a:p>
                      <a:pPr>
                        <a:lnSpc>
                          <a:spcPct val="150000"/>
                        </a:lnSpc>
                        <a:spcAft>
                          <a:spcPts val="0"/>
                        </a:spcAft>
                      </a:pPr>
                      <a:r>
                        <a:rPr lang="es-ES" sz="1050" dirty="0">
                          <a:effectLst/>
                        </a:rPr>
                        <a:t>Fase de Cierre</a:t>
                      </a:r>
                      <a:endParaRPr lang="es-EC" sz="1050" dirty="0">
                        <a:effectLst/>
                        <a:latin typeface="Arial" panose="020B0604020202020204" pitchFamily="34" charset="0"/>
                        <a:ea typeface="Calibri"/>
                        <a:cs typeface="Arial" panose="020B0604020202020204" pitchFamily="34" charset="0"/>
                      </a:endParaRPr>
                    </a:p>
                  </a:txBody>
                  <a:tcPr marL="2510" marR="2510" marT="0" marB="0"/>
                </a:tc>
                <a:tc hMerge="1">
                  <a:txBody>
                    <a:bodyPr/>
                    <a:lstStyle/>
                    <a:p>
                      <a:pPr>
                        <a:lnSpc>
                          <a:spcPct val="150000"/>
                        </a:lnSpc>
                        <a:spcAft>
                          <a:spcPts val="0"/>
                        </a:spcAft>
                      </a:pPr>
                      <a:endParaRPr lang="es-EC" sz="1050">
                        <a:effectLst/>
                        <a:latin typeface="Arial" panose="020B0604020202020204" pitchFamily="34" charset="0"/>
                        <a:ea typeface="Calibri"/>
                        <a:cs typeface="Arial" panose="020B0604020202020204" pitchFamily="34" charset="0"/>
                      </a:endParaRPr>
                    </a:p>
                  </a:txBody>
                  <a:tcPr marL="2510" marR="2510" marT="0" marB="0"/>
                </a:tc>
                <a:tc>
                  <a:txBody>
                    <a:bodyPr/>
                    <a:lstStyle/>
                    <a:p>
                      <a:pPr>
                        <a:lnSpc>
                          <a:spcPct val="150000"/>
                        </a:lnSpc>
                        <a:spcAft>
                          <a:spcPts val="0"/>
                        </a:spcAft>
                      </a:pPr>
                      <a:r>
                        <a:rPr lang="es-ES" sz="1050">
                          <a:effectLst/>
                        </a:rPr>
                        <a:t>Nivel 5: Avanzado -&gt; Actualización.</a:t>
                      </a:r>
                      <a:endParaRPr lang="es-EC" sz="1050">
                        <a:effectLst/>
                        <a:latin typeface="Arial" panose="020B0604020202020204" pitchFamily="34" charset="0"/>
                        <a:ea typeface="Calibri"/>
                        <a:cs typeface="Arial" panose="020B0604020202020204" pitchFamily="34" charset="0"/>
                      </a:endParaRPr>
                    </a:p>
                  </a:txBody>
                  <a:tcPr marL="2510" marR="2510" marT="0" marB="0"/>
                </a:tc>
              </a:tr>
              <a:tr h="2527119">
                <a:tc>
                  <a:txBody>
                    <a:bodyPr/>
                    <a:lstStyle/>
                    <a:p>
                      <a:pPr>
                        <a:lnSpc>
                          <a:spcPct val="150000"/>
                        </a:lnSpc>
                        <a:spcAft>
                          <a:spcPts val="0"/>
                        </a:spcAft>
                      </a:pPr>
                      <a:r>
                        <a:rPr lang="es-ES" sz="1050" dirty="0">
                          <a:effectLst/>
                        </a:rPr>
                        <a:t>Específicos</a:t>
                      </a:r>
                      <a:endParaRPr lang="es-EC" sz="1050" dirty="0">
                        <a:effectLst/>
                      </a:endParaRPr>
                    </a:p>
                    <a:p>
                      <a:pPr>
                        <a:lnSpc>
                          <a:spcPct val="150000"/>
                        </a:lnSpc>
                        <a:spcAft>
                          <a:spcPts val="0"/>
                        </a:spcAft>
                      </a:pPr>
                      <a:r>
                        <a:rPr lang="es-ES" sz="1050" dirty="0">
                          <a:effectLst/>
                        </a:rPr>
                        <a:t> </a:t>
                      </a:r>
                      <a:endParaRPr lang="es-EC" sz="1050" dirty="0">
                        <a:effectLst/>
                        <a:latin typeface="Arial" panose="020B0604020202020204" pitchFamily="34" charset="0"/>
                        <a:ea typeface="Calibri"/>
                        <a:cs typeface="Arial" panose="020B0604020202020204" pitchFamily="34" charset="0"/>
                      </a:endParaRPr>
                    </a:p>
                  </a:txBody>
                  <a:tcPr marL="2510" marR="2510" marT="0" marB="0"/>
                </a:tc>
                <a:tc gridSpan="8">
                  <a:txBody>
                    <a:bodyPr/>
                    <a:lstStyle/>
                    <a:p>
                      <a:pPr>
                        <a:lnSpc>
                          <a:spcPct val="150000"/>
                        </a:lnSpc>
                        <a:spcAft>
                          <a:spcPts val="0"/>
                        </a:spcAft>
                      </a:pPr>
                      <a:r>
                        <a:rPr lang="es-ES" sz="1050" u="sng" dirty="0" smtClean="0">
                          <a:effectLst/>
                        </a:rPr>
                        <a:t>Gerente </a:t>
                      </a:r>
                      <a:r>
                        <a:rPr lang="es-ES" sz="1050" u="sng" dirty="0">
                          <a:effectLst/>
                        </a:rPr>
                        <a:t>de programa:</a:t>
                      </a:r>
                      <a:endParaRPr lang="es-EC" sz="1050" u="sng" dirty="0">
                        <a:effectLst/>
                      </a:endParaRPr>
                    </a:p>
                    <a:p>
                      <a:pPr marL="171450" lvl="0" indent="-171450">
                        <a:lnSpc>
                          <a:spcPct val="150000"/>
                        </a:lnSpc>
                        <a:spcAft>
                          <a:spcPts val="0"/>
                        </a:spcAft>
                        <a:buFont typeface="Arial" panose="020B0604020202020204" pitchFamily="34" charset="0"/>
                        <a:buChar char="•"/>
                      </a:pPr>
                      <a:r>
                        <a:rPr lang="es-ES" sz="1050" dirty="0">
                          <a:effectLst/>
                        </a:rPr>
                        <a:t>Pensamiento </a:t>
                      </a:r>
                      <a:r>
                        <a:rPr lang="es-ES" sz="1050" dirty="0" smtClean="0">
                          <a:effectLst/>
                        </a:rPr>
                        <a:t>estratégico  &lt;&lt;&gt;&gt; </a:t>
                      </a:r>
                      <a:r>
                        <a:rPr lang="es-EC" sz="1050" baseline="0" dirty="0" smtClean="0">
                          <a:effectLst/>
                        </a:rPr>
                        <a:t>  </a:t>
                      </a:r>
                      <a:r>
                        <a:rPr lang="es-ES" sz="1050" dirty="0" smtClean="0">
                          <a:effectLst/>
                        </a:rPr>
                        <a:t>Conocimiento </a:t>
                      </a:r>
                      <a:r>
                        <a:rPr lang="es-ES" sz="1050" dirty="0">
                          <a:effectLst/>
                        </a:rPr>
                        <a:t>de la Industria y del </a:t>
                      </a:r>
                      <a:r>
                        <a:rPr lang="es-ES" sz="1050" dirty="0" smtClean="0">
                          <a:effectLst/>
                        </a:rPr>
                        <a:t>mercado &lt;&lt;&gt;&gt;Innovación</a:t>
                      </a:r>
                      <a:endParaRPr lang="es-EC" sz="1050" dirty="0">
                        <a:effectLst/>
                      </a:endParaRPr>
                    </a:p>
                    <a:p>
                      <a:pPr>
                        <a:lnSpc>
                          <a:spcPct val="150000"/>
                        </a:lnSpc>
                        <a:spcAft>
                          <a:spcPts val="0"/>
                        </a:spcAft>
                      </a:pPr>
                      <a:r>
                        <a:rPr lang="es-ES" sz="1050" u="sng" dirty="0" smtClean="0">
                          <a:effectLst/>
                        </a:rPr>
                        <a:t>Analista </a:t>
                      </a:r>
                      <a:r>
                        <a:rPr lang="es-ES" sz="1050" u="sng" dirty="0">
                          <a:effectLst/>
                        </a:rPr>
                        <a:t>de control y seguimiento</a:t>
                      </a:r>
                      <a:endParaRPr lang="es-EC" sz="1050" u="sng" dirty="0">
                        <a:effectLst/>
                      </a:endParaRPr>
                    </a:p>
                    <a:p>
                      <a:pPr marL="171450" indent="-171450">
                        <a:lnSpc>
                          <a:spcPct val="150000"/>
                        </a:lnSpc>
                        <a:spcAft>
                          <a:spcPts val="0"/>
                        </a:spcAft>
                        <a:buFont typeface="Arial" panose="020B0604020202020204" pitchFamily="34" charset="0"/>
                        <a:buChar char="•"/>
                      </a:pPr>
                      <a:r>
                        <a:rPr lang="es-ES" sz="1050" dirty="0" smtClean="0">
                          <a:effectLst/>
                        </a:rPr>
                        <a:t>Orientación Estratégica </a:t>
                      </a:r>
                      <a:r>
                        <a:rPr lang="es-ES" sz="1050" baseline="0" dirty="0" smtClean="0">
                          <a:effectLst/>
                        </a:rPr>
                        <a:t>  &lt;&lt;&gt;&gt;  </a:t>
                      </a:r>
                      <a:r>
                        <a:rPr lang="es-ES" sz="1050" dirty="0" smtClean="0">
                          <a:effectLst/>
                        </a:rPr>
                        <a:t>Monitoreo </a:t>
                      </a:r>
                      <a:r>
                        <a:rPr lang="es-ES" sz="1050" dirty="0">
                          <a:effectLst/>
                        </a:rPr>
                        <a:t>y </a:t>
                      </a:r>
                      <a:r>
                        <a:rPr lang="es-ES" sz="1050" dirty="0" smtClean="0">
                          <a:effectLst/>
                        </a:rPr>
                        <a:t>Control &lt;&lt;&gt;&gt; Organización </a:t>
                      </a:r>
                      <a:r>
                        <a:rPr lang="es-ES" sz="1050" dirty="0">
                          <a:effectLst/>
                        </a:rPr>
                        <a:t>de la información</a:t>
                      </a:r>
                      <a:endParaRPr lang="es-EC" sz="1050" dirty="0">
                        <a:effectLst/>
                      </a:endParaRPr>
                    </a:p>
                    <a:p>
                      <a:pPr>
                        <a:lnSpc>
                          <a:spcPct val="150000"/>
                        </a:lnSpc>
                        <a:spcAft>
                          <a:spcPts val="0"/>
                        </a:spcAft>
                      </a:pPr>
                      <a:r>
                        <a:rPr lang="es-ES" sz="1050" u="sng" dirty="0">
                          <a:effectLst/>
                        </a:rPr>
                        <a:t>Analista de proyectos provincial</a:t>
                      </a:r>
                      <a:endParaRPr lang="es-EC" sz="1050" u="sng" dirty="0">
                        <a:effectLst/>
                      </a:endParaRPr>
                    </a:p>
                    <a:p>
                      <a:pPr marL="171450" lvl="0" indent="-171450">
                        <a:lnSpc>
                          <a:spcPct val="150000"/>
                        </a:lnSpc>
                        <a:spcAft>
                          <a:spcPts val="0"/>
                        </a:spcAft>
                        <a:buFont typeface="Arial" panose="020B0604020202020204" pitchFamily="34" charset="0"/>
                        <a:buChar char="•"/>
                      </a:pPr>
                      <a:r>
                        <a:rPr lang="es-ES" sz="1050" dirty="0">
                          <a:effectLst/>
                        </a:rPr>
                        <a:t>Profundidad en el conocimiento de productos y </a:t>
                      </a:r>
                      <a:r>
                        <a:rPr lang="es-ES" sz="1050" dirty="0" smtClean="0">
                          <a:effectLst/>
                        </a:rPr>
                        <a:t>servicios &lt;&lt;&gt;&gt;  Razonamiento deductivo &lt;&lt;&gt;&gt; Capacidad </a:t>
                      </a:r>
                      <a:r>
                        <a:rPr lang="es-ES" sz="1050" dirty="0">
                          <a:effectLst/>
                        </a:rPr>
                        <a:t>de Planificación y Organización.</a:t>
                      </a:r>
                      <a:endParaRPr lang="es-EC" sz="1050" dirty="0">
                        <a:effectLst/>
                      </a:endParaRPr>
                    </a:p>
                    <a:p>
                      <a:pPr>
                        <a:lnSpc>
                          <a:spcPct val="150000"/>
                        </a:lnSpc>
                        <a:spcAft>
                          <a:spcPts val="0"/>
                        </a:spcAft>
                      </a:pPr>
                      <a:r>
                        <a:rPr lang="es-ES" sz="1050" u="sng" dirty="0">
                          <a:effectLst/>
                        </a:rPr>
                        <a:t>Analista de proyectos sociales e inclusión social</a:t>
                      </a:r>
                      <a:endParaRPr lang="es-EC" sz="1050" u="sng" dirty="0">
                        <a:effectLst/>
                      </a:endParaRPr>
                    </a:p>
                    <a:p>
                      <a:pPr marL="171450" lvl="0" indent="-171450">
                        <a:lnSpc>
                          <a:spcPct val="150000"/>
                        </a:lnSpc>
                        <a:spcAft>
                          <a:spcPts val="0"/>
                        </a:spcAft>
                        <a:buFont typeface="Arial" panose="020B0604020202020204" pitchFamily="34" charset="0"/>
                        <a:buChar char="•"/>
                      </a:pPr>
                      <a:r>
                        <a:rPr lang="es-ES" sz="1050" dirty="0">
                          <a:effectLst/>
                        </a:rPr>
                        <a:t>Orientación al cliente interno y </a:t>
                      </a:r>
                      <a:r>
                        <a:rPr lang="es-ES" sz="1050" dirty="0" smtClean="0">
                          <a:effectLst/>
                        </a:rPr>
                        <a:t>externo &lt;&lt;&gt;&gt;</a:t>
                      </a:r>
                      <a:r>
                        <a:rPr lang="es-ES" sz="1050" baseline="0" dirty="0" smtClean="0">
                          <a:effectLst/>
                        </a:rPr>
                        <a:t> </a:t>
                      </a:r>
                      <a:r>
                        <a:rPr lang="es-ES" sz="1050" dirty="0" smtClean="0">
                          <a:effectLst/>
                        </a:rPr>
                        <a:t>Capacidad </a:t>
                      </a:r>
                      <a:r>
                        <a:rPr lang="es-ES" sz="1050" dirty="0">
                          <a:effectLst/>
                        </a:rPr>
                        <a:t>de </a:t>
                      </a:r>
                      <a:r>
                        <a:rPr lang="es-ES" sz="1050" dirty="0" smtClean="0">
                          <a:effectLst/>
                        </a:rPr>
                        <a:t>Gestión&lt;&lt;&gt;&gt;Adaptabilidad </a:t>
                      </a:r>
                      <a:r>
                        <a:rPr lang="es-ES" sz="1050" dirty="0">
                          <a:effectLst/>
                        </a:rPr>
                        <a:t>de cambio</a:t>
                      </a:r>
                      <a:endParaRPr lang="es-EC" sz="1050" dirty="0">
                        <a:effectLst/>
                      </a:endParaRPr>
                    </a:p>
                    <a:p>
                      <a:pPr>
                        <a:lnSpc>
                          <a:spcPct val="150000"/>
                        </a:lnSpc>
                        <a:spcAft>
                          <a:spcPts val="0"/>
                        </a:spcAft>
                      </a:pPr>
                      <a:r>
                        <a:rPr lang="es-ES" sz="1050" u="sng" dirty="0">
                          <a:effectLst/>
                        </a:rPr>
                        <a:t>Analista de control de proyectos del área técnica</a:t>
                      </a:r>
                      <a:endParaRPr lang="es-EC" sz="1050" u="sng" dirty="0">
                        <a:effectLst/>
                      </a:endParaRPr>
                    </a:p>
                    <a:p>
                      <a:pPr marL="171450" lvl="0" indent="-171450">
                        <a:lnSpc>
                          <a:spcPct val="150000"/>
                        </a:lnSpc>
                        <a:spcAft>
                          <a:spcPts val="0"/>
                        </a:spcAft>
                        <a:buFont typeface="Arial" panose="020B0604020202020204" pitchFamily="34" charset="0"/>
                        <a:buChar char="•"/>
                      </a:pPr>
                      <a:r>
                        <a:rPr lang="es-ES" sz="1050" dirty="0">
                          <a:effectLst/>
                        </a:rPr>
                        <a:t>Capacidad de planificación y </a:t>
                      </a:r>
                      <a:r>
                        <a:rPr lang="es-ES" sz="1050" dirty="0" smtClean="0">
                          <a:effectLst/>
                        </a:rPr>
                        <a:t>organización &lt;&lt;&gt;&gt; Razonamiento deductivo &lt;&lt;&gt;&gt;Capacidad </a:t>
                      </a:r>
                      <a:r>
                        <a:rPr lang="es-ES" sz="1050" dirty="0">
                          <a:effectLst/>
                        </a:rPr>
                        <a:t>de Gestión</a:t>
                      </a:r>
                      <a:endParaRPr lang="es-EC" sz="1050" dirty="0">
                        <a:effectLst/>
                        <a:latin typeface="Arial" panose="020B0604020202020204" pitchFamily="34" charset="0"/>
                        <a:ea typeface="Calibri"/>
                        <a:cs typeface="Arial" panose="020B0604020202020204" pitchFamily="34" charset="0"/>
                      </a:endParaRPr>
                    </a:p>
                  </a:txBody>
                  <a:tcPr marL="2510" marR="251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671047">
                <a:tc>
                  <a:txBody>
                    <a:bodyPr/>
                    <a:lstStyle/>
                    <a:p>
                      <a:pPr>
                        <a:lnSpc>
                          <a:spcPct val="150000"/>
                        </a:lnSpc>
                        <a:spcAft>
                          <a:spcPts val="0"/>
                        </a:spcAft>
                      </a:pPr>
                      <a:r>
                        <a:rPr lang="es-ES" sz="1050" dirty="0">
                          <a:effectLst/>
                        </a:rPr>
                        <a:t>Duración</a:t>
                      </a:r>
                      <a:endParaRPr lang="es-EC" sz="1050" dirty="0">
                        <a:effectLst/>
                        <a:latin typeface="Arial" panose="020B0604020202020204" pitchFamily="34" charset="0"/>
                        <a:ea typeface="Calibri"/>
                        <a:cs typeface="Arial" panose="020B0604020202020204" pitchFamily="34" charset="0"/>
                      </a:endParaRPr>
                    </a:p>
                  </a:txBody>
                  <a:tcPr marL="2510" marR="2510" marT="0" marB="0"/>
                </a:tc>
                <a:tc>
                  <a:txBody>
                    <a:bodyPr/>
                    <a:lstStyle/>
                    <a:p>
                      <a:pPr>
                        <a:lnSpc>
                          <a:spcPct val="150000"/>
                        </a:lnSpc>
                        <a:spcAft>
                          <a:spcPts val="0"/>
                        </a:spcAft>
                      </a:pPr>
                      <a:r>
                        <a:rPr lang="en-US" sz="1050" dirty="0">
                          <a:effectLst/>
                        </a:rPr>
                        <a:t>M1:3  + M2:3 + M3: 2 + MT:47</a:t>
                      </a:r>
                      <a:endParaRPr lang="es-EC" sz="1050" dirty="0">
                        <a:effectLst/>
                      </a:endParaRPr>
                    </a:p>
                    <a:p>
                      <a:pPr>
                        <a:lnSpc>
                          <a:spcPct val="150000"/>
                        </a:lnSpc>
                        <a:spcAft>
                          <a:spcPts val="0"/>
                        </a:spcAft>
                      </a:pPr>
                      <a:r>
                        <a:rPr lang="en-US" sz="1050" dirty="0">
                          <a:effectLst/>
                        </a:rPr>
                        <a:t>TOTAL 55</a:t>
                      </a:r>
                      <a:endParaRPr lang="es-EC" sz="1050" dirty="0">
                        <a:effectLst/>
                        <a:latin typeface="Arial" panose="020B0604020202020204" pitchFamily="34" charset="0"/>
                        <a:ea typeface="Calibri"/>
                        <a:cs typeface="Arial" panose="020B0604020202020204" pitchFamily="34" charset="0"/>
                      </a:endParaRPr>
                    </a:p>
                  </a:txBody>
                  <a:tcPr marL="2510" marR="2510" marT="0" marB="0"/>
                </a:tc>
                <a:tc gridSpan="2">
                  <a:txBody>
                    <a:bodyPr/>
                    <a:lstStyle/>
                    <a:p>
                      <a:pPr>
                        <a:lnSpc>
                          <a:spcPct val="150000"/>
                        </a:lnSpc>
                        <a:spcAft>
                          <a:spcPts val="0"/>
                        </a:spcAft>
                      </a:pPr>
                      <a:r>
                        <a:rPr lang="es-ES" sz="1050" dirty="0">
                          <a:effectLst/>
                        </a:rPr>
                        <a:t>M1: 50 +M2: 92 +</a:t>
                      </a:r>
                      <a:endParaRPr lang="es-EC" sz="1050" dirty="0">
                        <a:effectLst/>
                      </a:endParaRPr>
                    </a:p>
                    <a:p>
                      <a:pPr>
                        <a:lnSpc>
                          <a:spcPct val="150000"/>
                        </a:lnSpc>
                        <a:spcAft>
                          <a:spcPts val="0"/>
                        </a:spcAft>
                      </a:pPr>
                      <a:r>
                        <a:rPr lang="es-ES" sz="1050" dirty="0">
                          <a:effectLst/>
                        </a:rPr>
                        <a:t>M3: 40+ M4:16+ M5:16 </a:t>
                      </a:r>
                      <a:endParaRPr lang="es-EC" sz="1050" dirty="0">
                        <a:effectLst/>
                      </a:endParaRPr>
                    </a:p>
                    <a:p>
                      <a:pPr>
                        <a:lnSpc>
                          <a:spcPct val="150000"/>
                        </a:lnSpc>
                        <a:spcAft>
                          <a:spcPts val="0"/>
                        </a:spcAft>
                      </a:pPr>
                      <a:r>
                        <a:rPr lang="es-ES" sz="1050" dirty="0">
                          <a:effectLst/>
                        </a:rPr>
                        <a:t>TOTAL 214</a:t>
                      </a:r>
                      <a:endParaRPr lang="es-EC" sz="1050" dirty="0">
                        <a:effectLst/>
                        <a:latin typeface="Arial" panose="020B0604020202020204" pitchFamily="34" charset="0"/>
                        <a:ea typeface="Calibri"/>
                        <a:cs typeface="Arial" panose="020B0604020202020204" pitchFamily="34" charset="0"/>
                      </a:endParaRPr>
                    </a:p>
                  </a:txBody>
                  <a:tcPr marL="2510" marR="2510" marT="0" marB="0"/>
                </a:tc>
                <a:tc hMerge="1">
                  <a:txBody>
                    <a:bodyPr/>
                    <a:lstStyle/>
                    <a:p>
                      <a:endParaRPr lang="es-EC"/>
                    </a:p>
                  </a:txBody>
                  <a:tcPr/>
                </a:tc>
                <a:tc>
                  <a:txBody>
                    <a:bodyPr/>
                    <a:lstStyle/>
                    <a:p>
                      <a:pPr>
                        <a:lnSpc>
                          <a:spcPct val="150000"/>
                        </a:lnSpc>
                        <a:spcAft>
                          <a:spcPts val="0"/>
                        </a:spcAft>
                      </a:pPr>
                      <a:r>
                        <a:rPr lang="es-ES" sz="1050" dirty="0">
                          <a:effectLst/>
                        </a:rPr>
                        <a:t>M1: 84  + M2: 40+ M3: 16</a:t>
                      </a:r>
                      <a:endParaRPr lang="es-EC" sz="1050" dirty="0">
                        <a:effectLst/>
                      </a:endParaRPr>
                    </a:p>
                    <a:p>
                      <a:pPr>
                        <a:lnSpc>
                          <a:spcPct val="150000"/>
                        </a:lnSpc>
                        <a:spcAft>
                          <a:spcPts val="0"/>
                        </a:spcAft>
                      </a:pPr>
                      <a:r>
                        <a:rPr lang="es-ES" sz="1050" dirty="0">
                          <a:effectLst/>
                        </a:rPr>
                        <a:t>TOTAL 140</a:t>
                      </a:r>
                      <a:endParaRPr lang="es-EC" sz="1050" dirty="0">
                        <a:effectLst/>
                        <a:latin typeface="Arial" panose="020B0604020202020204" pitchFamily="34" charset="0"/>
                        <a:ea typeface="Calibri"/>
                        <a:cs typeface="Arial" panose="020B0604020202020204" pitchFamily="34" charset="0"/>
                      </a:endParaRPr>
                    </a:p>
                  </a:txBody>
                  <a:tcPr marL="2510" marR="2510" marT="0" marB="0"/>
                </a:tc>
                <a:tc gridSpan="2">
                  <a:txBody>
                    <a:bodyPr/>
                    <a:lstStyle/>
                    <a:p>
                      <a:pPr>
                        <a:lnSpc>
                          <a:spcPct val="150000"/>
                        </a:lnSpc>
                        <a:spcAft>
                          <a:spcPts val="0"/>
                        </a:spcAft>
                      </a:pPr>
                      <a:r>
                        <a:rPr lang="es-ES" sz="1050" dirty="0">
                          <a:effectLst/>
                        </a:rPr>
                        <a:t>M1:20 +M2:8</a:t>
                      </a:r>
                      <a:endParaRPr lang="es-EC" sz="1050" dirty="0">
                        <a:effectLst/>
                      </a:endParaRPr>
                    </a:p>
                    <a:p>
                      <a:pPr>
                        <a:lnSpc>
                          <a:spcPct val="150000"/>
                        </a:lnSpc>
                        <a:spcAft>
                          <a:spcPts val="0"/>
                        </a:spcAft>
                      </a:pPr>
                      <a:r>
                        <a:rPr lang="es-ES" sz="1050" dirty="0">
                          <a:effectLst/>
                        </a:rPr>
                        <a:t>TOTAL 28</a:t>
                      </a:r>
                      <a:endParaRPr lang="es-EC" sz="1050" dirty="0">
                        <a:effectLst/>
                        <a:latin typeface="Arial" panose="020B0604020202020204" pitchFamily="34" charset="0"/>
                        <a:ea typeface="Calibri"/>
                        <a:cs typeface="Arial" panose="020B0604020202020204" pitchFamily="34" charset="0"/>
                      </a:endParaRPr>
                    </a:p>
                  </a:txBody>
                  <a:tcPr marL="2510" marR="2510" marT="0" marB="0"/>
                </a:tc>
                <a:tc hMerge="1">
                  <a:txBody>
                    <a:bodyPr/>
                    <a:lstStyle/>
                    <a:p>
                      <a:endParaRPr lang="es-EC"/>
                    </a:p>
                  </a:txBody>
                  <a:tcPr/>
                </a:tc>
                <a:tc gridSpan="2">
                  <a:txBody>
                    <a:bodyPr/>
                    <a:lstStyle/>
                    <a:p>
                      <a:pPr algn="just">
                        <a:lnSpc>
                          <a:spcPct val="150000"/>
                        </a:lnSpc>
                        <a:spcAft>
                          <a:spcPts val="0"/>
                        </a:spcAft>
                      </a:pPr>
                      <a:r>
                        <a:rPr lang="es-ES" sz="1050" dirty="0">
                          <a:effectLst/>
                        </a:rPr>
                        <a:t>M1:80 + M2:80+ M3:22</a:t>
                      </a:r>
                      <a:endParaRPr lang="es-EC" sz="1050" dirty="0">
                        <a:effectLst/>
                      </a:endParaRPr>
                    </a:p>
                    <a:p>
                      <a:pPr algn="just">
                        <a:lnSpc>
                          <a:spcPct val="150000"/>
                        </a:lnSpc>
                        <a:spcAft>
                          <a:spcPts val="0"/>
                        </a:spcAft>
                      </a:pPr>
                      <a:r>
                        <a:rPr lang="es-ES" sz="1050" dirty="0">
                          <a:effectLst/>
                        </a:rPr>
                        <a:t>M4:24 +M5:16+M6: 16 </a:t>
                      </a:r>
                      <a:endParaRPr lang="es-EC" sz="1050" dirty="0">
                        <a:effectLst/>
                      </a:endParaRPr>
                    </a:p>
                    <a:p>
                      <a:pPr algn="just">
                        <a:lnSpc>
                          <a:spcPct val="150000"/>
                        </a:lnSpc>
                        <a:spcAft>
                          <a:spcPts val="0"/>
                        </a:spcAft>
                      </a:pPr>
                      <a:r>
                        <a:rPr lang="es-ES" sz="1050" dirty="0">
                          <a:effectLst/>
                        </a:rPr>
                        <a:t>TOTAL 238</a:t>
                      </a:r>
                      <a:endParaRPr lang="es-EC" sz="1050" dirty="0">
                        <a:effectLst/>
                        <a:latin typeface="Arial" panose="020B0604020202020204" pitchFamily="34" charset="0"/>
                        <a:ea typeface="Calibri"/>
                        <a:cs typeface="Arial" panose="020B0604020202020204" pitchFamily="34" charset="0"/>
                      </a:endParaRPr>
                    </a:p>
                  </a:txBody>
                  <a:tcPr marL="2510" marR="2510" marT="0" marB="0"/>
                </a:tc>
                <a:tc hMerge="1">
                  <a:txBody>
                    <a:bodyPr/>
                    <a:lstStyle/>
                    <a:p>
                      <a:endParaRPr lang="es-EC"/>
                    </a:p>
                  </a:txBody>
                  <a:tcPr/>
                </a:tc>
              </a:tr>
            </a:tbl>
          </a:graphicData>
        </a:graphic>
      </p:graphicFrame>
      <p:cxnSp>
        <p:nvCxnSpPr>
          <p:cNvPr id="11" name="19532 Conector recto"/>
          <p:cNvCxnSpPr/>
          <p:nvPr/>
        </p:nvCxnSpPr>
        <p:spPr>
          <a:xfrm>
            <a:off x="5746750" y="-3551238"/>
            <a:ext cx="1995488" cy="7683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9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3" name="12 Imagen"/>
          <p:cNvPicPr/>
          <p:nvPr/>
        </p:nvPicPr>
        <p:blipFill>
          <a:blip r:embed="rId4">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
        <p:nvSpPr>
          <p:cNvPr id="14" name="12 Rectángulo"/>
          <p:cNvSpPr/>
          <p:nvPr/>
        </p:nvSpPr>
        <p:spPr>
          <a:xfrm>
            <a:off x="-107504" y="548680"/>
            <a:ext cx="9360024"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PLAN DE IMPLEMENTACION</a:t>
            </a:r>
            <a:endParaRPr lang="es-E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69330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35496" y="17268"/>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35915" y="1556792"/>
            <a:ext cx="7279285" cy="4824536"/>
          </a:xfrm>
          <a:prstGeom prst="roundRect">
            <a:avLst/>
          </a:prstGeom>
          <a:effectLst>
            <a:glow rad="1397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endParaRPr lang="es-ES" sz="1600" dirty="0" smtClean="0">
              <a:solidFill>
                <a:schemeClr val="bg1"/>
              </a:solidFill>
              <a:latin typeface="Arial" panose="020B0604020202020204" pitchFamily="34" charset="0"/>
              <a:cs typeface="Arial" panose="020B0604020202020204" pitchFamily="34" charset="0"/>
            </a:endParaRPr>
          </a:p>
          <a:p>
            <a:r>
              <a:rPr lang="es-ES" sz="1600" b="1" dirty="0">
                <a:solidFill>
                  <a:schemeClr val="bg1"/>
                </a:solidFill>
                <a:latin typeface="Arial" panose="020B0604020202020204" pitchFamily="34" charset="0"/>
                <a:cs typeface="Arial" panose="020B0604020202020204" pitchFamily="34" charset="0"/>
              </a:rPr>
              <a:t>PLAN DE FUNCIONAMIENTO</a:t>
            </a:r>
            <a:endParaRPr lang="es-ES" sz="1600" dirty="0">
              <a:solidFill>
                <a:schemeClr val="bg1"/>
              </a:solidFill>
              <a:latin typeface="Arial" panose="020B0604020202020204" pitchFamily="34" charset="0"/>
              <a:cs typeface="Arial" panose="020B0604020202020204" pitchFamily="34" charset="0"/>
            </a:endParaRPr>
          </a:p>
          <a:p>
            <a:endParaRPr lang="es-ES" sz="1600" b="1" dirty="0" smtClean="0">
              <a:solidFill>
                <a:schemeClr val="bg1"/>
              </a:solidFill>
              <a:latin typeface="Arial" panose="020B0604020202020204" pitchFamily="34" charset="0"/>
              <a:cs typeface="Arial" panose="020B0604020202020204" pitchFamily="34" charset="0"/>
            </a:endParaRPr>
          </a:p>
          <a:p>
            <a:r>
              <a:rPr lang="es-ES" sz="1600" b="1" dirty="0" smtClean="0">
                <a:solidFill>
                  <a:schemeClr val="bg1"/>
                </a:solidFill>
                <a:latin typeface="Arial" panose="020B0604020202020204" pitchFamily="34" charset="0"/>
                <a:cs typeface="Arial" panose="020B0604020202020204" pitchFamily="34" charset="0"/>
              </a:rPr>
              <a:t>EVALUACIONES</a:t>
            </a:r>
          </a:p>
          <a:p>
            <a:endParaRPr lang="es-ES"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600" dirty="0">
                <a:solidFill>
                  <a:schemeClr val="bg1"/>
                </a:solidFill>
                <a:latin typeface="Arial" panose="020B0604020202020204" pitchFamily="34" charset="0"/>
                <a:cs typeface="Arial" panose="020B0604020202020204" pitchFamily="34" charset="0"/>
              </a:rPr>
              <a:t>A</a:t>
            </a:r>
            <a:r>
              <a:rPr lang="es-ES" sz="1600" dirty="0" smtClean="0">
                <a:solidFill>
                  <a:schemeClr val="bg1"/>
                </a:solidFill>
                <a:latin typeface="Arial" panose="020B0604020202020204" pitchFamily="34" charset="0"/>
                <a:cs typeface="Arial" panose="020B0604020202020204" pitchFamily="34" charset="0"/>
              </a:rPr>
              <a:t>probar </a:t>
            </a:r>
            <a:r>
              <a:rPr lang="es-ES" sz="1600" dirty="0">
                <a:solidFill>
                  <a:schemeClr val="bg1"/>
                </a:solidFill>
                <a:latin typeface="Arial" panose="020B0604020202020204" pitchFamily="34" charset="0"/>
                <a:cs typeface="Arial" panose="020B0604020202020204" pitchFamily="34" charset="0"/>
              </a:rPr>
              <a:t>cada módulo con  un mínimo de 8 sobre 10 puntos. </a:t>
            </a:r>
            <a:r>
              <a:rPr lang="es-ES" sz="1600" dirty="0" smtClean="0">
                <a:solidFill>
                  <a:schemeClr val="bg1"/>
                </a:solidFill>
                <a:latin typeface="Arial" panose="020B0604020202020204" pitchFamily="34" charset="0"/>
                <a:cs typeface="Arial" panose="020B0604020202020204" pitchFamily="34" charset="0"/>
              </a:rPr>
              <a:t>Si </a:t>
            </a:r>
            <a:r>
              <a:rPr lang="es-ES" sz="1600" dirty="0">
                <a:solidFill>
                  <a:schemeClr val="bg1"/>
                </a:solidFill>
                <a:latin typeface="Arial" panose="020B0604020202020204" pitchFamily="34" charset="0"/>
                <a:cs typeface="Arial" panose="020B0604020202020204" pitchFamily="34" charset="0"/>
              </a:rPr>
              <a:t>el puntaje alcanzado  está entre 7 y 7.9 tiene la posibilidad de  una nueva oportunidad, el instructor determinará el trabajo que debe realizar el participante, para pasar el </a:t>
            </a:r>
            <a:r>
              <a:rPr lang="es-ES" sz="1600" dirty="0" smtClean="0">
                <a:solidFill>
                  <a:schemeClr val="bg1"/>
                </a:solidFill>
                <a:latin typeface="Arial" panose="020B0604020202020204" pitchFamily="34" charset="0"/>
                <a:cs typeface="Arial" panose="020B0604020202020204" pitchFamily="34" charset="0"/>
              </a:rPr>
              <a:t>módulo.</a:t>
            </a:r>
            <a:endParaRPr lang="es-EC"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600" dirty="0" smtClean="0">
                <a:solidFill>
                  <a:schemeClr val="bg1"/>
                </a:solidFill>
                <a:latin typeface="Arial" panose="020B0604020202020204" pitchFamily="34" charset="0"/>
                <a:cs typeface="Arial" panose="020B0604020202020204" pitchFamily="34" charset="0"/>
              </a:rPr>
              <a:t>Si </a:t>
            </a:r>
            <a:r>
              <a:rPr lang="es-ES" sz="1600" dirty="0">
                <a:solidFill>
                  <a:schemeClr val="bg1"/>
                </a:solidFill>
                <a:latin typeface="Arial" panose="020B0604020202020204" pitchFamily="34" charset="0"/>
                <a:cs typeface="Arial" panose="020B0604020202020204" pitchFamily="34" charset="0"/>
              </a:rPr>
              <a:t>el puntaje es menor a 7 el participante pierde el </a:t>
            </a:r>
            <a:r>
              <a:rPr lang="es-ES" sz="1600" dirty="0" smtClean="0">
                <a:solidFill>
                  <a:schemeClr val="bg1"/>
                </a:solidFill>
                <a:latin typeface="Arial" panose="020B0604020202020204" pitchFamily="34" charset="0"/>
                <a:cs typeface="Arial" panose="020B0604020202020204" pitchFamily="34" charset="0"/>
              </a:rPr>
              <a:t>módulo</a:t>
            </a:r>
            <a:endParaRPr lang="es-EC"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600" dirty="0" smtClean="0">
                <a:solidFill>
                  <a:schemeClr val="bg1"/>
                </a:solidFill>
                <a:latin typeface="Arial" panose="020B0604020202020204" pitchFamily="34" charset="0"/>
                <a:cs typeface="Arial" panose="020B0604020202020204" pitchFamily="34" charset="0"/>
              </a:rPr>
              <a:t>Para </a:t>
            </a:r>
            <a:r>
              <a:rPr lang="es-ES" sz="1600" dirty="0">
                <a:solidFill>
                  <a:schemeClr val="bg1"/>
                </a:solidFill>
                <a:latin typeface="Arial" panose="020B0604020202020204" pitchFamily="34" charset="0"/>
                <a:cs typeface="Arial" panose="020B0604020202020204" pitchFamily="34" charset="0"/>
              </a:rPr>
              <a:t>aprobar un nivel se debe aprobar todos los módulos, en el caso de que el participante haya perdido un módulo del total de módulos de cada nivel, tiene la oportunidad de  seguir nuevamente el módulo en horarios y fechas  establecidos para un nuevo grupo de participantes. sin embargo este antecedente quedará registrado en los datos del empleado, en caso de que tenga más de 3 módulos perdidos no podrá acceder en un tiempo determinado a los cursos de capacitación que la empresa ejecute.</a:t>
            </a:r>
            <a:endParaRPr lang="es-EC" sz="1600" dirty="0">
              <a:solidFill>
                <a:schemeClr val="bg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p:txBody>
      </p:sp>
      <p:cxnSp>
        <p:nvCxnSpPr>
          <p:cNvPr id="11" name="19532 Conector recto"/>
          <p:cNvCxnSpPr/>
          <p:nvPr/>
        </p:nvCxnSpPr>
        <p:spPr>
          <a:xfrm>
            <a:off x="5746750" y="-3551238"/>
            <a:ext cx="1995488" cy="7683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9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2009354"/>
            <a:ext cx="1828800" cy="1995709"/>
          </a:xfrm>
          <a:prstGeom prst="ellipse">
            <a:avLst/>
          </a:prstGeom>
          <a:ln>
            <a:noFill/>
          </a:ln>
          <a:effectLst>
            <a:softEdge rad="112500"/>
          </a:effectLst>
        </p:spPr>
      </p:pic>
      <p:sp>
        <p:nvSpPr>
          <p:cNvPr id="12" name="11 Rectángulo"/>
          <p:cNvSpPr/>
          <p:nvPr/>
        </p:nvSpPr>
        <p:spPr>
          <a:xfrm>
            <a:off x="-107504" y="581779"/>
            <a:ext cx="9360024"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PLAN DE IMPLEMENTACION</a:t>
            </a:r>
            <a:endParaRPr lang="es-E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13" name="12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4" name="13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Tree>
    <p:extLst>
      <p:ext uri="{BB962C8B-B14F-4D97-AF65-F5344CB8AC3E}">
        <p14:creationId xmlns:p14="http://schemas.microsoft.com/office/powerpoint/2010/main" val="9734900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35496" y="17268"/>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35915" y="1556792"/>
            <a:ext cx="7344397" cy="4824536"/>
          </a:xfrm>
          <a:prstGeom prst="roundRect">
            <a:avLst/>
          </a:prstGeom>
          <a:effectLst>
            <a:glow rad="1397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endParaRPr lang="es-ES" sz="1600" dirty="0" smtClean="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smtClean="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smtClean="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smtClean="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smtClean="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smtClean="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r>
              <a:rPr lang="es-ES" sz="1600" b="1" dirty="0">
                <a:solidFill>
                  <a:schemeClr val="bg1"/>
                </a:solidFill>
                <a:latin typeface="Arial" panose="020B0604020202020204" pitchFamily="34" charset="0"/>
                <a:cs typeface="Arial" panose="020B0604020202020204" pitchFamily="34" charset="0"/>
              </a:rPr>
              <a:t>PLAN DE FUNCIONAMIENTO</a:t>
            </a:r>
            <a:endParaRPr lang="es-ES" sz="1600" dirty="0">
              <a:solidFill>
                <a:schemeClr val="bg1"/>
              </a:solidFill>
              <a:latin typeface="Arial" panose="020B0604020202020204" pitchFamily="34" charset="0"/>
              <a:cs typeface="Arial" panose="020B0604020202020204" pitchFamily="34" charset="0"/>
            </a:endParaRPr>
          </a:p>
          <a:p>
            <a:endParaRPr lang="es-ES" sz="1600" dirty="0" smtClean="0">
              <a:solidFill>
                <a:schemeClr val="bg1"/>
              </a:solidFill>
              <a:latin typeface="Arial" panose="020B0604020202020204" pitchFamily="34" charset="0"/>
              <a:cs typeface="Arial" panose="020B0604020202020204" pitchFamily="34" charset="0"/>
            </a:endParaRPr>
          </a:p>
          <a:p>
            <a:r>
              <a:rPr lang="es-ES" sz="1600" b="1" dirty="0" smtClean="0">
                <a:solidFill>
                  <a:schemeClr val="bg1"/>
                </a:solidFill>
                <a:latin typeface="Arial" panose="020B0604020202020204" pitchFamily="34" charset="0"/>
                <a:cs typeface="Arial" panose="020B0604020202020204" pitchFamily="34" charset="0"/>
              </a:rPr>
              <a:t>EVALUACIONES</a:t>
            </a:r>
            <a:endParaRPr lang="es-ES" sz="1600" b="1"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r>
              <a:rPr lang="es-ES" sz="1600" dirty="0" smtClean="0">
                <a:solidFill>
                  <a:schemeClr val="bg1"/>
                </a:solidFill>
                <a:latin typeface="Arial" panose="020B0604020202020204" pitchFamily="34" charset="0"/>
                <a:cs typeface="Arial" panose="020B0604020202020204" pitchFamily="34" charset="0"/>
              </a:rPr>
              <a:t>Si el participante decide antes de tomar el módulo, rendir un examen de exoneración,  puede realizarlo, el puntaje mínimo para exonerarse es de 8 puntos sobre 10.</a:t>
            </a:r>
            <a:endParaRPr lang="es-EC" sz="1600" dirty="0" smtClean="0">
              <a:solidFill>
                <a:schemeClr val="bg1"/>
              </a:solidFill>
              <a:latin typeface="Arial" panose="020B0604020202020204" pitchFamily="34" charset="0"/>
              <a:cs typeface="Arial" panose="020B0604020202020204" pitchFamily="34" charset="0"/>
            </a:endParaRPr>
          </a:p>
          <a:p>
            <a:r>
              <a:rPr lang="es-ES" sz="1600" dirty="0" smtClean="0">
                <a:solidFill>
                  <a:schemeClr val="bg1"/>
                </a:solidFill>
                <a:latin typeface="Arial" panose="020B0604020202020204" pitchFamily="34" charset="0"/>
                <a:cs typeface="Arial" panose="020B0604020202020204" pitchFamily="34" charset="0"/>
              </a:rPr>
              <a:t>Los participantes deben cumplir con un porcentaje mínimo del 90 % de asistencia a los módulos presenciales, en lo que respecta a los módulos a distancia deberán finalizar el curso en el tiempo establecido.</a:t>
            </a:r>
            <a:endParaRPr lang="es-EC" sz="1600" dirty="0" smtClean="0">
              <a:solidFill>
                <a:schemeClr val="bg1"/>
              </a:solidFill>
              <a:latin typeface="Arial" panose="020B0604020202020204" pitchFamily="34" charset="0"/>
              <a:cs typeface="Arial" panose="020B0604020202020204" pitchFamily="34" charset="0"/>
            </a:endParaRPr>
          </a:p>
          <a:p>
            <a:r>
              <a:rPr lang="es-ES" sz="1600" dirty="0" smtClean="0">
                <a:solidFill>
                  <a:schemeClr val="bg1"/>
                </a:solidFill>
                <a:latin typeface="Arial" panose="020B0604020202020204" pitchFamily="34" charset="0"/>
                <a:cs typeface="Arial" panose="020B0604020202020204" pitchFamily="34" charset="0"/>
              </a:rPr>
              <a:t>Los exámenes que se rindan  de los cursos  tomados a distancia deben ser presenciales.</a:t>
            </a:r>
          </a:p>
          <a:p>
            <a:pPr algn="ctr"/>
            <a:endParaRPr lang="es-ES" sz="1600" dirty="0" smtClean="0">
              <a:solidFill>
                <a:schemeClr val="tx1"/>
              </a:solidFill>
              <a:latin typeface="Arial" panose="020B0604020202020204" pitchFamily="34" charset="0"/>
              <a:cs typeface="Arial" panose="020B0604020202020204" pitchFamily="34" charset="0"/>
            </a:endParaRPr>
          </a:p>
          <a:p>
            <a:pPr algn="ctr"/>
            <a:endParaRPr lang="es-ES" sz="1600" dirty="0" smtClean="0">
              <a:solidFill>
                <a:schemeClr val="tx1"/>
              </a:solidFill>
              <a:latin typeface="Arial" panose="020B0604020202020204" pitchFamily="34" charset="0"/>
              <a:cs typeface="Arial" panose="020B0604020202020204" pitchFamily="34" charset="0"/>
            </a:endParaRPr>
          </a:p>
          <a:p>
            <a:pPr algn="ctr"/>
            <a:endParaRPr lang="es-ES" sz="1600" dirty="0" smtClean="0">
              <a:solidFill>
                <a:schemeClr val="tx1"/>
              </a:solidFill>
              <a:latin typeface="Arial" panose="020B0604020202020204" pitchFamily="34" charset="0"/>
              <a:cs typeface="Arial" panose="020B0604020202020204" pitchFamily="34" charset="0"/>
            </a:endParaRPr>
          </a:p>
          <a:p>
            <a:pPr algn="ctr"/>
            <a:endParaRPr lang="es-ES" sz="1600" dirty="0" smtClean="0">
              <a:solidFill>
                <a:schemeClr val="tx1"/>
              </a:solidFill>
              <a:latin typeface="Arial" panose="020B0604020202020204" pitchFamily="34" charset="0"/>
              <a:cs typeface="Arial" panose="020B0604020202020204" pitchFamily="34" charset="0"/>
            </a:endParaRPr>
          </a:p>
          <a:p>
            <a:pPr algn="ctr"/>
            <a:endParaRPr lang="es-ES" sz="1600" dirty="0" smtClean="0">
              <a:solidFill>
                <a:schemeClr val="tx1"/>
              </a:solidFill>
              <a:latin typeface="Arial" panose="020B0604020202020204" pitchFamily="34" charset="0"/>
              <a:cs typeface="Arial" panose="020B0604020202020204" pitchFamily="34" charset="0"/>
            </a:endParaRPr>
          </a:p>
          <a:p>
            <a:pPr algn="ctr"/>
            <a:endParaRPr lang="es-ES" sz="1600" dirty="0" smtClean="0">
              <a:solidFill>
                <a:schemeClr val="tx1"/>
              </a:solidFill>
              <a:latin typeface="Arial" panose="020B0604020202020204" pitchFamily="34" charset="0"/>
              <a:cs typeface="Arial" panose="020B0604020202020204" pitchFamily="34" charset="0"/>
            </a:endParaRPr>
          </a:p>
          <a:p>
            <a:pPr algn="ctr"/>
            <a:endParaRPr lang="es-ES" sz="1600" dirty="0" smtClean="0">
              <a:solidFill>
                <a:schemeClr val="tx1"/>
              </a:solidFill>
              <a:latin typeface="Arial" panose="020B0604020202020204" pitchFamily="34" charset="0"/>
              <a:cs typeface="Arial" panose="020B0604020202020204" pitchFamily="34" charset="0"/>
            </a:endParaRPr>
          </a:p>
          <a:p>
            <a:pPr algn="ctr"/>
            <a:endParaRPr lang="es-ES" sz="1600" dirty="0" smtClean="0">
              <a:solidFill>
                <a:schemeClr val="tx1"/>
              </a:solidFill>
              <a:latin typeface="Arial" panose="020B0604020202020204" pitchFamily="34" charset="0"/>
              <a:cs typeface="Arial" panose="020B0604020202020204" pitchFamily="34" charset="0"/>
            </a:endParaRPr>
          </a:p>
          <a:p>
            <a:pPr algn="ctr"/>
            <a:endParaRPr lang="es-ES" sz="1600" dirty="0" smtClean="0">
              <a:solidFill>
                <a:schemeClr val="tx1"/>
              </a:solidFill>
              <a:latin typeface="Arial" panose="020B0604020202020204" pitchFamily="34" charset="0"/>
              <a:cs typeface="Arial" panose="020B0604020202020204" pitchFamily="34" charset="0"/>
            </a:endParaRPr>
          </a:p>
          <a:p>
            <a:pPr algn="ctr"/>
            <a:endParaRPr lang="es-ES" sz="1600" dirty="0" smtClean="0">
              <a:solidFill>
                <a:schemeClr val="tx1"/>
              </a:solidFill>
              <a:latin typeface="Arial" panose="020B0604020202020204" pitchFamily="34" charset="0"/>
              <a:cs typeface="Arial" panose="020B0604020202020204" pitchFamily="34" charset="0"/>
            </a:endParaRPr>
          </a:p>
          <a:p>
            <a:pPr algn="ctr"/>
            <a:endParaRPr lang="es-ES" sz="1600" dirty="0" smtClean="0">
              <a:solidFill>
                <a:schemeClr val="tx1"/>
              </a:solidFill>
              <a:latin typeface="Arial" panose="020B0604020202020204" pitchFamily="34" charset="0"/>
              <a:cs typeface="Arial" panose="020B0604020202020204" pitchFamily="34" charset="0"/>
            </a:endParaRPr>
          </a:p>
          <a:p>
            <a:pPr algn="ctr"/>
            <a:endParaRPr lang="es-ES" sz="1600" dirty="0" smtClean="0">
              <a:solidFill>
                <a:schemeClr val="tx1"/>
              </a:solidFill>
              <a:latin typeface="Arial" panose="020B0604020202020204" pitchFamily="34" charset="0"/>
              <a:cs typeface="Arial" panose="020B0604020202020204" pitchFamily="34" charset="0"/>
            </a:endParaRPr>
          </a:p>
          <a:p>
            <a:pPr algn="ctr"/>
            <a:endParaRPr lang="es-ES" sz="1600" dirty="0" smtClean="0">
              <a:solidFill>
                <a:schemeClr val="tx1"/>
              </a:solidFill>
              <a:latin typeface="Arial" panose="020B0604020202020204" pitchFamily="34" charset="0"/>
              <a:cs typeface="Arial" panose="020B0604020202020204" pitchFamily="34" charset="0"/>
            </a:endParaRPr>
          </a:p>
          <a:p>
            <a:pPr algn="ctr"/>
            <a:endParaRPr lang="es-ES" sz="1600" dirty="0" smtClean="0">
              <a:solidFill>
                <a:schemeClr val="tx1"/>
              </a:solidFill>
              <a:latin typeface="Arial" panose="020B0604020202020204" pitchFamily="34" charset="0"/>
              <a:cs typeface="Arial" panose="020B0604020202020204" pitchFamily="34" charset="0"/>
            </a:endParaRPr>
          </a:p>
          <a:p>
            <a:pPr algn="ctr"/>
            <a:endParaRPr lang="es-ES" sz="1600" dirty="0">
              <a:solidFill>
                <a:schemeClr val="tx1"/>
              </a:solidFill>
              <a:latin typeface="Arial" panose="020B0604020202020204" pitchFamily="34" charset="0"/>
              <a:cs typeface="Arial" panose="020B0604020202020204" pitchFamily="34" charset="0"/>
            </a:endParaRPr>
          </a:p>
        </p:txBody>
      </p:sp>
      <p:cxnSp>
        <p:nvCxnSpPr>
          <p:cNvPr id="11" name="19532 Conector recto"/>
          <p:cNvCxnSpPr/>
          <p:nvPr/>
        </p:nvCxnSpPr>
        <p:spPr>
          <a:xfrm>
            <a:off x="5746750" y="-3551238"/>
            <a:ext cx="1995488" cy="7683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1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2009354"/>
            <a:ext cx="1828800" cy="1995709"/>
          </a:xfrm>
          <a:prstGeom prst="ellipse">
            <a:avLst/>
          </a:prstGeom>
          <a:ln>
            <a:noFill/>
          </a:ln>
          <a:effectLst>
            <a:softEdge rad="112500"/>
          </a:effectLst>
        </p:spPr>
      </p:pic>
      <p:sp>
        <p:nvSpPr>
          <p:cNvPr id="13" name="12 Rectángulo"/>
          <p:cNvSpPr/>
          <p:nvPr/>
        </p:nvSpPr>
        <p:spPr>
          <a:xfrm>
            <a:off x="-107504" y="581779"/>
            <a:ext cx="9360024"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PLAN DE IMPLEMENTACION</a:t>
            </a:r>
            <a:endParaRPr lang="es-E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10" name="9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4" name="13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Tree>
    <p:extLst>
      <p:ext uri="{BB962C8B-B14F-4D97-AF65-F5344CB8AC3E}">
        <p14:creationId xmlns:p14="http://schemas.microsoft.com/office/powerpoint/2010/main" val="40656122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35496" y="17268"/>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216510" y="1484784"/>
            <a:ext cx="7098690" cy="4824536"/>
          </a:xfrm>
          <a:prstGeom prst="roundRect">
            <a:avLst/>
          </a:prstGeom>
          <a:effectLst>
            <a:glow rad="1397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endParaRPr lang="es-ES" sz="1600" dirty="0">
              <a:solidFill>
                <a:schemeClr val="bg1"/>
              </a:solidFill>
              <a:latin typeface="Arial" panose="020B0604020202020204" pitchFamily="34" charset="0"/>
              <a:cs typeface="Arial" panose="020B0604020202020204" pitchFamily="34" charset="0"/>
            </a:endParaRPr>
          </a:p>
          <a:p>
            <a:endParaRPr lang="es-EC"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r>
              <a:rPr lang="es-ES" sz="1600" dirty="0">
                <a:solidFill>
                  <a:schemeClr val="bg1"/>
                </a:solidFill>
                <a:latin typeface="Arial" panose="020B0604020202020204" pitchFamily="34" charset="0"/>
                <a:cs typeface="Arial" panose="020B0604020202020204" pitchFamily="34" charset="0"/>
              </a:rPr>
              <a:t> </a:t>
            </a:r>
            <a:endParaRPr lang="es-EC"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r>
              <a:rPr lang="es-ES" sz="1600" b="1" dirty="0">
                <a:solidFill>
                  <a:schemeClr val="bg1"/>
                </a:solidFill>
                <a:latin typeface="Arial" panose="020B0604020202020204" pitchFamily="34" charset="0"/>
                <a:cs typeface="Arial" panose="020B0604020202020204" pitchFamily="34" charset="0"/>
              </a:rPr>
              <a:t>PLAN DE FUNCIONAMIENTO</a:t>
            </a:r>
            <a:endParaRPr lang="es-ES" sz="1600" dirty="0">
              <a:solidFill>
                <a:schemeClr val="bg1"/>
              </a:solidFill>
              <a:latin typeface="Arial" panose="020B0604020202020204" pitchFamily="34" charset="0"/>
              <a:cs typeface="Arial" panose="020B0604020202020204" pitchFamily="34" charset="0"/>
            </a:endParaRPr>
          </a:p>
          <a:p>
            <a:endParaRPr lang="es-ES" sz="1600" b="1" dirty="0" smtClean="0">
              <a:solidFill>
                <a:schemeClr val="bg1"/>
              </a:solidFill>
              <a:latin typeface="Arial" panose="020B0604020202020204" pitchFamily="34" charset="0"/>
              <a:cs typeface="Arial" panose="020B0604020202020204" pitchFamily="34" charset="0"/>
            </a:endParaRPr>
          </a:p>
          <a:p>
            <a:r>
              <a:rPr lang="es-ES" sz="1600" b="1" dirty="0" smtClean="0">
                <a:solidFill>
                  <a:schemeClr val="bg1"/>
                </a:solidFill>
                <a:latin typeface="Arial" panose="020B0604020202020204" pitchFamily="34" charset="0"/>
                <a:cs typeface="Arial" panose="020B0604020202020204" pitchFamily="34" charset="0"/>
              </a:rPr>
              <a:t>INSTRUCTORES</a:t>
            </a:r>
            <a:endParaRPr lang="es-ES" sz="1600" b="1"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r>
              <a:rPr lang="es-ES" sz="1600" dirty="0" smtClean="0">
                <a:solidFill>
                  <a:schemeClr val="bg1"/>
                </a:solidFill>
                <a:latin typeface="Arial" panose="020B0604020202020204" pitchFamily="34" charset="0"/>
                <a:cs typeface="Arial" panose="020B0604020202020204" pitchFamily="34" charset="0"/>
              </a:rPr>
              <a:t>El </a:t>
            </a:r>
            <a:r>
              <a:rPr lang="es-ES" sz="1600" dirty="0">
                <a:solidFill>
                  <a:schemeClr val="bg1"/>
                </a:solidFill>
                <a:latin typeface="Arial" panose="020B0604020202020204" pitchFamily="34" charset="0"/>
                <a:cs typeface="Arial" panose="020B0604020202020204" pitchFamily="34" charset="0"/>
              </a:rPr>
              <a:t>equipo de instructores  debe conformarse por instructores internos y </a:t>
            </a:r>
            <a:r>
              <a:rPr lang="es-ES" sz="1600" dirty="0" smtClean="0">
                <a:solidFill>
                  <a:schemeClr val="bg1"/>
                </a:solidFill>
                <a:latin typeface="Arial" panose="020B0604020202020204" pitchFamily="34" charset="0"/>
                <a:cs typeface="Arial" panose="020B0604020202020204" pitchFamily="34" charset="0"/>
              </a:rPr>
              <a:t>externos.</a:t>
            </a:r>
            <a:endParaRPr lang="es-EC" sz="1600" dirty="0">
              <a:solidFill>
                <a:schemeClr val="bg1"/>
              </a:solidFill>
              <a:latin typeface="Arial" panose="020B0604020202020204" pitchFamily="34" charset="0"/>
              <a:cs typeface="Arial" panose="020B0604020202020204" pitchFamily="34" charset="0"/>
            </a:endParaRPr>
          </a:p>
          <a:p>
            <a:r>
              <a:rPr lang="es-ES" sz="1600" dirty="0">
                <a:solidFill>
                  <a:schemeClr val="bg1"/>
                </a:solidFill>
                <a:latin typeface="Arial" panose="020B0604020202020204" pitchFamily="34" charset="0"/>
                <a:cs typeface="Arial" panose="020B0604020202020204" pitchFamily="34" charset="0"/>
              </a:rPr>
              <a:t>Como se había indicado antes para los temas que no manejen los instructores internos, se debe contratar un instructor externo especializado o una empresa de capacitación que tenga experiencia en el tema.</a:t>
            </a:r>
            <a:endParaRPr lang="es-EC" sz="1600" dirty="0">
              <a:solidFill>
                <a:schemeClr val="bg1"/>
              </a:solidFill>
              <a:latin typeface="Arial" panose="020B0604020202020204" pitchFamily="34" charset="0"/>
              <a:cs typeface="Arial" panose="020B0604020202020204" pitchFamily="34" charset="0"/>
            </a:endParaRPr>
          </a:p>
          <a:p>
            <a:r>
              <a:rPr lang="es-ES" sz="1600" dirty="0">
                <a:solidFill>
                  <a:schemeClr val="bg1"/>
                </a:solidFill>
                <a:latin typeface="Arial" panose="020B0604020202020204" pitchFamily="34" charset="0"/>
                <a:cs typeface="Arial" panose="020B0604020202020204" pitchFamily="34" charset="0"/>
              </a:rPr>
              <a:t>De acuerdo al análisis de situación actual que se hizo en el capítulo 2 de este documento se puede concluir que la CNT EP cuenta con personal preparado en gestión de proyectos que puede replicar  sus conocimientos al resto de personal.</a:t>
            </a:r>
            <a:endParaRPr lang="es-EC"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p:txBody>
      </p:sp>
      <p:cxnSp>
        <p:nvCxnSpPr>
          <p:cNvPr id="11" name="19532 Conector recto"/>
          <p:cNvCxnSpPr/>
          <p:nvPr/>
        </p:nvCxnSpPr>
        <p:spPr>
          <a:xfrm>
            <a:off x="5746750" y="-3551238"/>
            <a:ext cx="1995488" cy="7683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1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2009354"/>
            <a:ext cx="1828800" cy="1995709"/>
          </a:xfrm>
          <a:prstGeom prst="ellipse">
            <a:avLst/>
          </a:prstGeom>
          <a:ln>
            <a:noFill/>
          </a:ln>
          <a:effectLst>
            <a:softEdge rad="112500"/>
          </a:effectLst>
        </p:spPr>
      </p:pic>
      <p:sp>
        <p:nvSpPr>
          <p:cNvPr id="13" name="12 Rectángulo"/>
          <p:cNvSpPr/>
          <p:nvPr/>
        </p:nvSpPr>
        <p:spPr>
          <a:xfrm>
            <a:off x="-107504" y="581779"/>
            <a:ext cx="9360024"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PLAN DE IMPLEMENTACION</a:t>
            </a:r>
            <a:endParaRPr lang="es-E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10" name="9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4" name="13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Tree>
    <p:extLst>
      <p:ext uri="{BB962C8B-B14F-4D97-AF65-F5344CB8AC3E}">
        <p14:creationId xmlns:p14="http://schemas.microsoft.com/office/powerpoint/2010/main" val="8761358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0" y="-10116"/>
            <a:ext cx="9144000" cy="686811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67544" y="1412776"/>
            <a:ext cx="6572499" cy="4536504"/>
          </a:xfrm>
          <a:prstGeom prst="roundRect">
            <a:avLst/>
          </a:prstGeom>
          <a:solidFill>
            <a:schemeClr val="accent2">
              <a:lumMod val="50000"/>
            </a:schemeClr>
          </a:solidFill>
          <a:effectLst>
            <a:glow rad="635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marL="285750" indent="-285750" algn="just">
              <a:buFont typeface="Arial" panose="020B0604020202020204" pitchFamily="34" charset="0"/>
              <a:buChar char="•"/>
            </a:pPr>
            <a:r>
              <a:rPr lang="es-ES" sz="1600" dirty="0" smtClean="0">
                <a:solidFill>
                  <a:schemeClr val="bg1"/>
                </a:solidFill>
                <a:latin typeface="Arial" panose="020B0604020202020204" pitchFamily="34" charset="0"/>
                <a:cs typeface="Arial" panose="020B0604020202020204" pitchFamily="34" charset="0"/>
              </a:rPr>
              <a:t> </a:t>
            </a:r>
            <a:r>
              <a:rPr lang="es-ES" sz="1600" dirty="0">
                <a:solidFill>
                  <a:schemeClr val="bg1"/>
                </a:solidFill>
                <a:latin typeface="Arial" panose="020B0604020202020204" pitchFamily="34" charset="0"/>
                <a:cs typeface="Arial" panose="020B0604020202020204" pitchFamily="34" charset="0"/>
              </a:rPr>
              <a:t>ESCUELA CORPORATIVA DE PROYECTOS DE LA CNT EP</a:t>
            </a:r>
            <a:r>
              <a:rPr lang="es-ES" sz="1600" dirty="0" smtClean="0">
                <a:solidFill>
                  <a:schemeClr val="bg1"/>
                </a:solidFill>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endParaRPr lang="es-ES" sz="1600" dirty="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ES" sz="1600" dirty="0" smtClean="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ES" sz="1600" dirty="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ES" sz="1600" dirty="0" smtClean="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ES" sz="1600" dirty="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ES" sz="1600" dirty="0" smtClean="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ES" sz="1600" dirty="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ES" sz="1600" dirty="0" smtClean="0">
              <a:solidFill>
                <a:schemeClr val="bg1"/>
              </a:solidFill>
              <a:latin typeface="Arial" panose="020B0604020202020204" pitchFamily="34" charset="0"/>
              <a:cs typeface="Arial" panose="020B0604020202020204" pitchFamily="34" charset="0"/>
            </a:endParaRPr>
          </a:p>
          <a:p>
            <a:pPr algn="just"/>
            <a:endParaRPr lang="es-ES" sz="1600" dirty="0">
              <a:solidFill>
                <a:schemeClr val="bg1"/>
              </a:solidFill>
              <a:latin typeface="Arial" panose="020B0604020202020204" pitchFamily="34" charset="0"/>
              <a:cs typeface="Arial" panose="020B0604020202020204" pitchFamily="34" charset="0"/>
            </a:endParaRPr>
          </a:p>
        </p:txBody>
      </p:sp>
      <p:sp>
        <p:nvSpPr>
          <p:cNvPr id="9" name="8 Rectángulo"/>
          <p:cNvSpPr/>
          <p:nvPr/>
        </p:nvSpPr>
        <p:spPr>
          <a:xfrm>
            <a:off x="1963561" y="491877"/>
            <a:ext cx="564770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INTRODUCCION</a:t>
            </a:r>
            <a:endParaRPr lang="es-E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pic>
        <p:nvPicPr>
          <p:cNvPr id="10" name="9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0043" y="2132856"/>
            <a:ext cx="2094058" cy="1646314"/>
          </a:xfrm>
          <a:prstGeom prst="ellipse">
            <a:avLst/>
          </a:prstGeom>
          <a:ln>
            <a:noFill/>
          </a:ln>
          <a:effectLst>
            <a:softEdge rad="112500"/>
          </a:effectLst>
        </p:spPr>
      </p:pic>
      <p:sp>
        <p:nvSpPr>
          <p:cNvPr id="11" name="10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2" name="11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pic>
        <p:nvPicPr>
          <p:cNvPr id="2" name="Picture 2" descr="http://espanholnarede.com/Ejercicios_interactivos/j042982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752" y="3212976"/>
            <a:ext cx="1828800" cy="223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2870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35496" y="17268"/>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25887"/>
            <a:ext cx="6867516" cy="4824536"/>
          </a:xfrm>
          <a:prstGeom prst="roundRect">
            <a:avLst/>
          </a:prstGeom>
          <a:effectLst>
            <a:glow rad="1397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endParaRPr lang="es-ES" sz="1600" dirty="0">
              <a:solidFill>
                <a:schemeClr val="bg1"/>
              </a:solidFill>
              <a:latin typeface="Arial" panose="020B0604020202020204" pitchFamily="34" charset="0"/>
              <a:cs typeface="Arial" panose="020B0604020202020204" pitchFamily="34" charset="0"/>
            </a:endParaRPr>
          </a:p>
          <a:p>
            <a:endParaRPr lang="es-EC"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r>
              <a:rPr lang="es-ES" sz="1600" dirty="0">
                <a:solidFill>
                  <a:schemeClr val="bg1"/>
                </a:solidFill>
                <a:latin typeface="Arial" panose="020B0604020202020204" pitchFamily="34" charset="0"/>
                <a:cs typeface="Arial" panose="020B0604020202020204" pitchFamily="34" charset="0"/>
              </a:rPr>
              <a:t> </a:t>
            </a:r>
            <a:endParaRPr lang="es-EC"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smtClean="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r>
              <a:rPr lang="es-ES" sz="1600" b="1" dirty="0">
                <a:solidFill>
                  <a:schemeClr val="bg1"/>
                </a:solidFill>
                <a:latin typeface="Arial" panose="020B0604020202020204" pitchFamily="34" charset="0"/>
                <a:cs typeface="Arial" panose="020B0604020202020204" pitchFamily="34" charset="0"/>
              </a:rPr>
              <a:t>PLAN DE FUNCIONAMIENTO</a:t>
            </a:r>
            <a:endParaRPr lang="es-ES" sz="1600" dirty="0">
              <a:solidFill>
                <a:schemeClr val="bg1"/>
              </a:solidFill>
              <a:latin typeface="Arial" panose="020B0604020202020204" pitchFamily="34" charset="0"/>
              <a:cs typeface="Arial" panose="020B0604020202020204" pitchFamily="34" charset="0"/>
            </a:endParaRPr>
          </a:p>
          <a:p>
            <a:endParaRPr lang="es-ES" sz="1600" b="1" dirty="0" smtClean="0">
              <a:solidFill>
                <a:schemeClr val="bg1"/>
              </a:solidFill>
              <a:latin typeface="Arial" panose="020B0604020202020204" pitchFamily="34" charset="0"/>
              <a:cs typeface="Arial" panose="020B0604020202020204" pitchFamily="34" charset="0"/>
            </a:endParaRPr>
          </a:p>
          <a:p>
            <a:r>
              <a:rPr lang="es-ES" sz="1600" b="1" dirty="0" smtClean="0">
                <a:solidFill>
                  <a:schemeClr val="bg1"/>
                </a:solidFill>
                <a:latin typeface="Arial" panose="020B0604020202020204" pitchFamily="34" charset="0"/>
                <a:cs typeface="Arial" panose="020B0604020202020204" pitchFamily="34" charset="0"/>
              </a:rPr>
              <a:t>POLITICAS </a:t>
            </a:r>
            <a:r>
              <a:rPr lang="es-ES" sz="1600" b="1" dirty="0" smtClean="0">
                <a:solidFill>
                  <a:schemeClr val="bg1"/>
                </a:solidFill>
                <a:latin typeface="Arial" panose="020B0604020202020204" pitchFamily="34" charset="0"/>
                <a:cs typeface="Arial" panose="020B0604020202020204" pitchFamily="34" charset="0"/>
              </a:rPr>
              <a:t>Y REGLAMENTOS</a:t>
            </a:r>
          </a:p>
          <a:p>
            <a:pPr marL="285750" indent="-285750" algn="just">
              <a:buFont typeface="Arial" panose="020B0604020202020204" pitchFamily="34" charset="0"/>
              <a:buChar char="•"/>
            </a:pPr>
            <a:endParaRPr lang="es-ES" sz="1600" dirty="0" smtClean="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smtClean="0">
                <a:solidFill>
                  <a:schemeClr val="bg1"/>
                </a:solidFill>
                <a:latin typeface="Arial" panose="020B0604020202020204" pitchFamily="34" charset="0"/>
                <a:cs typeface="Arial" panose="020B0604020202020204" pitchFamily="34" charset="0"/>
              </a:rPr>
              <a:t>Los </a:t>
            </a:r>
            <a:r>
              <a:rPr lang="es-ES" sz="1600" dirty="0">
                <a:solidFill>
                  <a:schemeClr val="bg1"/>
                </a:solidFill>
                <a:latin typeface="Arial" panose="020B0604020202020204" pitchFamily="34" charset="0"/>
                <a:cs typeface="Arial" panose="020B0604020202020204" pitchFamily="34" charset="0"/>
              </a:rPr>
              <a:t>servicios de capacitación que oferta la escuela corporativa de proyectos  debe ser impartida a todo el personal que  gestione  proyectos sin excepción.</a:t>
            </a:r>
            <a:endParaRPr lang="es-EC" sz="1600" dirty="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solidFill>
                  <a:schemeClr val="bg1"/>
                </a:solidFill>
                <a:latin typeface="Arial" panose="020B0604020202020204" pitchFamily="34" charset="0"/>
                <a:cs typeface="Arial" panose="020B0604020202020204" pitchFamily="34" charset="0"/>
              </a:rPr>
              <a:t>El módulo 1 de  la escuela corporativa  se debe  impartir a  los 5686 empleados de la empresa identificados como potenciales participantes en proyectos de la CNT EP.</a:t>
            </a:r>
            <a:endParaRPr lang="es-EC" sz="1600" dirty="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solidFill>
                  <a:schemeClr val="bg1"/>
                </a:solidFill>
                <a:latin typeface="Arial" panose="020B0604020202020204" pitchFamily="34" charset="0"/>
                <a:cs typeface="Arial" panose="020B0604020202020204" pitchFamily="34" charset="0"/>
              </a:rPr>
              <a:t>No para todos los participantes de la escuela de proyectos es obligatorio seguir todos los módulos,  depende  de las actividades que cada empleado realice en los proyectos puede recibir el módulo 2, 3, 4 o 5, esto depende las necesidades reales.</a:t>
            </a:r>
            <a:endParaRPr lang="es-EC"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p:txBody>
      </p:sp>
      <p:cxnSp>
        <p:nvCxnSpPr>
          <p:cNvPr id="11" name="19532 Conector recto"/>
          <p:cNvCxnSpPr/>
          <p:nvPr/>
        </p:nvCxnSpPr>
        <p:spPr>
          <a:xfrm>
            <a:off x="5746750" y="-3551238"/>
            <a:ext cx="1995488" cy="7683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1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2009354"/>
            <a:ext cx="1828800" cy="1995709"/>
          </a:xfrm>
          <a:prstGeom prst="ellipse">
            <a:avLst/>
          </a:prstGeom>
          <a:ln>
            <a:noFill/>
          </a:ln>
          <a:effectLst>
            <a:softEdge rad="112500"/>
          </a:effectLst>
        </p:spPr>
      </p:pic>
      <p:sp>
        <p:nvSpPr>
          <p:cNvPr id="13" name="12 Rectángulo"/>
          <p:cNvSpPr/>
          <p:nvPr/>
        </p:nvSpPr>
        <p:spPr>
          <a:xfrm>
            <a:off x="-107504" y="581779"/>
            <a:ext cx="9360024"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PLAN DE IMPLEMENTACION</a:t>
            </a:r>
            <a:endParaRPr lang="es-E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10" name="9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4" name="13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Tree>
    <p:extLst>
      <p:ext uri="{BB962C8B-B14F-4D97-AF65-F5344CB8AC3E}">
        <p14:creationId xmlns:p14="http://schemas.microsoft.com/office/powerpoint/2010/main" val="26570441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35496" y="17268"/>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25887"/>
            <a:ext cx="6867516" cy="4824536"/>
          </a:xfrm>
          <a:prstGeom prst="roundRect">
            <a:avLst/>
          </a:prstGeom>
          <a:effectLst>
            <a:glow rad="1397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endParaRPr lang="es-ES" sz="1600" dirty="0">
              <a:solidFill>
                <a:schemeClr val="bg1"/>
              </a:solidFill>
              <a:latin typeface="Arial" panose="020B0604020202020204" pitchFamily="34" charset="0"/>
              <a:cs typeface="Arial" panose="020B0604020202020204" pitchFamily="34" charset="0"/>
            </a:endParaRPr>
          </a:p>
          <a:p>
            <a:endParaRPr lang="es-EC"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r>
              <a:rPr lang="es-ES" sz="1600" dirty="0">
                <a:solidFill>
                  <a:schemeClr val="bg1"/>
                </a:solidFill>
                <a:latin typeface="Arial" panose="020B0604020202020204" pitchFamily="34" charset="0"/>
                <a:cs typeface="Arial" panose="020B0604020202020204" pitchFamily="34" charset="0"/>
              </a:rPr>
              <a:t> </a:t>
            </a:r>
            <a:endParaRPr lang="es-EC"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smtClean="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r>
              <a:rPr lang="es-ES" sz="1600" b="1" dirty="0">
                <a:solidFill>
                  <a:schemeClr val="bg1"/>
                </a:solidFill>
                <a:latin typeface="Arial" panose="020B0604020202020204" pitchFamily="34" charset="0"/>
                <a:cs typeface="Arial" panose="020B0604020202020204" pitchFamily="34" charset="0"/>
              </a:rPr>
              <a:t>PLAN DE FUNCIONAMIENTO</a:t>
            </a:r>
            <a:endParaRPr lang="es-ES" sz="1600" dirty="0">
              <a:solidFill>
                <a:schemeClr val="bg1"/>
              </a:solidFill>
              <a:latin typeface="Arial" panose="020B0604020202020204" pitchFamily="34" charset="0"/>
              <a:cs typeface="Arial" panose="020B0604020202020204" pitchFamily="34" charset="0"/>
            </a:endParaRPr>
          </a:p>
          <a:p>
            <a:endParaRPr lang="es-ES" sz="1600" b="1" dirty="0" smtClean="0">
              <a:solidFill>
                <a:schemeClr val="bg1"/>
              </a:solidFill>
              <a:latin typeface="Arial" panose="020B0604020202020204" pitchFamily="34" charset="0"/>
              <a:cs typeface="Arial" panose="020B0604020202020204" pitchFamily="34" charset="0"/>
            </a:endParaRPr>
          </a:p>
          <a:p>
            <a:r>
              <a:rPr lang="es-ES" sz="1600" b="1" dirty="0" smtClean="0">
                <a:solidFill>
                  <a:schemeClr val="bg1"/>
                </a:solidFill>
                <a:latin typeface="Arial" panose="020B0604020202020204" pitchFamily="34" charset="0"/>
                <a:cs typeface="Arial" panose="020B0604020202020204" pitchFamily="34" charset="0"/>
              </a:rPr>
              <a:t>POLITICAS </a:t>
            </a:r>
            <a:r>
              <a:rPr lang="es-ES" sz="1600" b="1" dirty="0" smtClean="0">
                <a:solidFill>
                  <a:schemeClr val="bg1"/>
                </a:solidFill>
                <a:latin typeface="Arial" panose="020B0604020202020204" pitchFamily="34" charset="0"/>
                <a:cs typeface="Arial" panose="020B0604020202020204" pitchFamily="34" charset="0"/>
              </a:rPr>
              <a:t>Y REGLAMENTOS</a:t>
            </a:r>
          </a:p>
          <a:p>
            <a:pPr marL="285750" indent="-285750" algn="just">
              <a:buFont typeface="Arial" panose="020B0604020202020204" pitchFamily="34" charset="0"/>
              <a:buChar char="•"/>
            </a:pPr>
            <a:endParaRPr lang="es-ES" sz="1600" dirty="0" smtClean="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smtClean="0">
                <a:solidFill>
                  <a:schemeClr val="bg1"/>
                </a:solidFill>
                <a:latin typeface="Arial" panose="020B0604020202020204" pitchFamily="34" charset="0"/>
                <a:cs typeface="Arial" panose="020B0604020202020204" pitchFamily="34" charset="0"/>
              </a:rPr>
              <a:t>En </a:t>
            </a:r>
            <a:r>
              <a:rPr lang="es-ES" sz="1600" dirty="0">
                <a:solidFill>
                  <a:schemeClr val="bg1"/>
                </a:solidFill>
                <a:latin typeface="Arial" panose="020B0604020202020204" pitchFamily="34" charset="0"/>
                <a:cs typeface="Arial" panose="020B0604020202020204" pitchFamily="34" charset="0"/>
              </a:rPr>
              <a:t>cada promoción de la escuela de proyectos se debe evaluar y si es el caso certificar que los participantes han desarrollado sus competencias para desempeñar sus funciones relacionadas a gestión de proyectos.</a:t>
            </a:r>
            <a:endParaRPr lang="es-EC" sz="1600" dirty="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solidFill>
                  <a:schemeClr val="bg1"/>
                </a:solidFill>
                <a:latin typeface="Arial" panose="020B0604020202020204" pitchFamily="34" charset="0"/>
                <a:cs typeface="Arial" panose="020B0604020202020204" pitchFamily="34" charset="0"/>
              </a:rPr>
              <a:t>No se puede designar como director o equipo de proyecto a personal que no  demuestre la preparación o experiencia en gestión de proyectos sea esta externa o   la recibida en la escuela de proyectos de la CNT EP.</a:t>
            </a:r>
            <a:endParaRPr lang="es-EC" sz="1600" dirty="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solidFill>
                  <a:schemeClr val="bg1"/>
                </a:solidFill>
                <a:latin typeface="Arial" panose="020B0604020202020204" pitchFamily="34" charset="0"/>
                <a:cs typeface="Arial" panose="020B0604020202020204" pitchFamily="34" charset="0"/>
              </a:rPr>
              <a:t>A todo participante de la escuela de proyectos se debe hacer un seguimiento para que aplique lo aprendido, esto se reflejara con la evaluación de desempeño</a:t>
            </a:r>
            <a:endParaRPr lang="es-EC"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p:txBody>
      </p:sp>
      <p:cxnSp>
        <p:nvCxnSpPr>
          <p:cNvPr id="11" name="19532 Conector recto"/>
          <p:cNvCxnSpPr/>
          <p:nvPr/>
        </p:nvCxnSpPr>
        <p:spPr>
          <a:xfrm>
            <a:off x="5746750" y="-3551238"/>
            <a:ext cx="1995488" cy="7683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1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2009354"/>
            <a:ext cx="1828800" cy="1995709"/>
          </a:xfrm>
          <a:prstGeom prst="ellipse">
            <a:avLst/>
          </a:prstGeom>
          <a:ln>
            <a:noFill/>
          </a:ln>
          <a:effectLst>
            <a:softEdge rad="112500"/>
          </a:effectLst>
        </p:spPr>
      </p:pic>
      <p:sp>
        <p:nvSpPr>
          <p:cNvPr id="13" name="12 Rectángulo"/>
          <p:cNvSpPr/>
          <p:nvPr/>
        </p:nvSpPr>
        <p:spPr>
          <a:xfrm>
            <a:off x="-107504" y="581779"/>
            <a:ext cx="9360024"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PLAN DE IMPLEMENTACION</a:t>
            </a:r>
            <a:endParaRPr lang="es-E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10" name="9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4" name="13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Tree>
    <p:extLst>
      <p:ext uri="{BB962C8B-B14F-4D97-AF65-F5344CB8AC3E}">
        <p14:creationId xmlns:p14="http://schemas.microsoft.com/office/powerpoint/2010/main" val="30720600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35496" y="17268"/>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84784"/>
            <a:ext cx="6867516" cy="4824536"/>
          </a:xfrm>
          <a:prstGeom prst="roundRect">
            <a:avLst/>
          </a:prstGeom>
          <a:effectLst>
            <a:glow rad="1397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endParaRPr lang="es-ES" sz="1600" dirty="0" smtClean="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smtClean="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smtClean="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smtClean="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smtClean="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smtClean="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smtClean="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smtClean="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smtClean="0">
              <a:solidFill>
                <a:schemeClr val="bg1"/>
              </a:solidFill>
              <a:latin typeface="Arial" panose="020B0604020202020204" pitchFamily="34" charset="0"/>
              <a:cs typeface="Arial" panose="020B0604020202020204" pitchFamily="34" charset="0"/>
            </a:endParaRPr>
          </a:p>
          <a:p>
            <a:r>
              <a:rPr lang="es-ES" sz="1600" b="1" dirty="0" smtClean="0">
                <a:solidFill>
                  <a:schemeClr val="bg1"/>
                </a:solidFill>
                <a:latin typeface="Arial" panose="020B0604020202020204" pitchFamily="34" charset="0"/>
                <a:cs typeface="Arial" panose="020B0604020202020204" pitchFamily="34" charset="0"/>
              </a:rPr>
              <a:t>POLITICAS Y REGLAMENTOS</a:t>
            </a:r>
          </a:p>
          <a:p>
            <a:pPr marL="285750" indent="-285750">
              <a:buFont typeface="Arial" panose="020B0604020202020204" pitchFamily="34" charset="0"/>
              <a:buChar char="•"/>
            </a:pPr>
            <a:endParaRPr lang="es-EC"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600" dirty="0">
                <a:solidFill>
                  <a:schemeClr val="bg1"/>
                </a:solidFill>
                <a:latin typeface="Arial" panose="020B0604020202020204" pitchFamily="34" charset="0"/>
                <a:cs typeface="Arial" panose="020B0604020202020204" pitchFamily="34" charset="0"/>
              </a:rPr>
              <a:t>Módulo 1: no aplica certificación, pero si un diploma de participación</a:t>
            </a:r>
            <a:endParaRPr lang="es-EC"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600" dirty="0">
                <a:solidFill>
                  <a:schemeClr val="bg1"/>
                </a:solidFill>
                <a:latin typeface="Arial" panose="020B0604020202020204" pitchFamily="34" charset="0"/>
                <a:cs typeface="Arial" panose="020B0604020202020204" pitchFamily="34" charset="0"/>
              </a:rPr>
              <a:t>Módulo 2: Certificado de especialista en formulación y planificación de proyectos</a:t>
            </a:r>
            <a:endParaRPr lang="es-EC"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600" dirty="0">
                <a:solidFill>
                  <a:schemeClr val="bg1"/>
                </a:solidFill>
                <a:latin typeface="Arial" panose="020B0604020202020204" pitchFamily="34" charset="0"/>
                <a:cs typeface="Arial" panose="020B0604020202020204" pitchFamily="34" charset="0"/>
              </a:rPr>
              <a:t>Módulo 3: Certificado de especialista en ejecución y seguimiento de proyectos</a:t>
            </a:r>
            <a:endParaRPr lang="es-EC"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600" dirty="0">
                <a:solidFill>
                  <a:schemeClr val="bg1"/>
                </a:solidFill>
                <a:latin typeface="Arial" panose="020B0604020202020204" pitchFamily="34" charset="0"/>
                <a:cs typeface="Arial" panose="020B0604020202020204" pitchFamily="34" charset="0"/>
              </a:rPr>
              <a:t>Módulo 4:  Certificado de especialista en cierre  de proyectos</a:t>
            </a:r>
            <a:endParaRPr lang="es-EC"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600" dirty="0">
                <a:solidFill>
                  <a:schemeClr val="bg1"/>
                </a:solidFill>
                <a:latin typeface="Arial" panose="020B0604020202020204" pitchFamily="34" charset="0"/>
                <a:cs typeface="Arial" panose="020B0604020202020204" pitchFamily="34" charset="0"/>
              </a:rPr>
              <a:t>Módulo 5:  Certificado de especialista en gestión y dirección de  proyectos y programas empresariales</a:t>
            </a:r>
            <a:endParaRPr lang="es-EC"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600" dirty="0" smtClean="0">
                <a:solidFill>
                  <a:schemeClr val="bg1"/>
                </a:solidFill>
                <a:latin typeface="Arial" panose="020B0604020202020204" pitchFamily="34" charset="0"/>
                <a:cs typeface="Arial" panose="020B0604020202020204" pitchFamily="34" charset="0"/>
              </a:rPr>
              <a:t>Estos </a:t>
            </a:r>
            <a:r>
              <a:rPr lang="es-ES" sz="1600" dirty="0">
                <a:solidFill>
                  <a:schemeClr val="bg1"/>
                </a:solidFill>
                <a:latin typeface="Arial" panose="020B0604020202020204" pitchFamily="34" charset="0"/>
                <a:cs typeface="Arial" panose="020B0604020202020204" pitchFamily="34" charset="0"/>
              </a:rPr>
              <a:t>certificados  tendrá una validez </a:t>
            </a:r>
            <a:r>
              <a:rPr lang="es-ES" sz="1600" dirty="0" smtClean="0">
                <a:solidFill>
                  <a:schemeClr val="bg1"/>
                </a:solidFill>
                <a:latin typeface="Arial" panose="020B0604020202020204" pitchFamily="34" charset="0"/>
                <a:cs typeface="Arial" panose="020B0604020202020204" pitchFamily="34" charset="0"/>
              </a:rPr>
              <a:t>interna( ej. evaluaciones </a:t>
            </a:r>
            <a:r>
              <a:rPr lang="es-ES" sz="1600" dirty="0">
                <a:solidFill>
                  <a:schemeClr val="bg1"/>
                </a:solidFill>
                <a:latin typeface="Arial" panose="020B0604020202020204" pitchFamily="34" charset="0"/>
                <a:cs typeface="Arial" panose="020B0604020202020204" pitchFamily="34" charset="0"/>
              </a:rPr>
              <a:t>puesto </a:t>
            </a:r>
            <a:r>
              <a:rPr lang="es-ES" sz="1600" dirty="0" smtClean="0">
                <a:solidFill>
                  <a:schemeClr val="bg1"/>
                </a:solidFill>
                <a:latin typeface="Arial" panose="020B0604020202020204" pitchFamily="34" charset="0"/>
                <a:cs typeface="Arial" panose="020B0604020202020204" pitchFamily="34" charset="0"/>
              </a:rPr>
              <a:t>persona</a:t>
            </a:r>
            <a:r>
              <a:rPr lang="es-EC" sz="1600" dirty="0" smtClean="0">
                <a:solidFill>
                  <a:schemeClr val="bg1"/>
                </a:solidFill>
                <a:latin typeface="Arial" panose="020B0604020202020204" pitchFamily="34" charset="0"/>
                <a:cs typeface="Arial" panose="020B0604020202020204" pitchFamily="34" charset="0"/>
              </a:rPr>
              <a:t>)</a:t>
            </a:r>
            <a:endParaRPr lang="es-EC"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600" dirty="0">
                <a:solidFill>
                  <a:schemeClr val="bg1"/>
                </a:solidFill>
                <a:latin typeface="Arial" panose="020B0604020202020204" pitchFamily="34" charset="0"/>
                <a:cs typeface="Arial" panose="020B0604020202020204" pitchFamily="34" charset="0"/>
              </a:rPr>
              <a:t>Ningún empleado que participe en la escuela de proyectos podrá exceder el 5 % de  faltas.</a:t>
            </a:r>
            <a:endParaRPr lang="es-EC"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p:txBody>
      </p:sp>
      <p:cxnSp>
        <p:nvCxnSpPr>
          <p:cNvPr id="11" name="19532 Conector recto"/>
          <p:cNvCxnSpPr/>
          <p:nvPr/>
        </p:nvCxnSpPr>
        <p:spPr>
          <a:xfrm>
            <a:off x="5746750" y="-3551238"/>
            <a:ext cx="1995488" cy="7683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1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2009354"/>
            <a:ext cx="1828800" cy="1995709"/>
          </a:xfrm>
          <a:prstGeom prst="ellipse">
            <a:avLst/>
          </a:prstGeom>
          <a:ln>
            <a:noFill/>
          </a:ln>
          <a:effectLst>
            <a:softEdge rad="112500"/>
          </a:effectLst>
        </p:spPr>
      </p:pic>
      <p:sp>
        <p:nvSpPr>
          <p:cNvPr id="13" name="12 Rectángulo"/>
          <p:cNvSpPr/>
          <p:nvPr/>
        </p:nvSpPr>
        <p:spPr>
          <a:xfrm>
            <a:off x="-107504" y="581779"/>
            <a:ext cx="9360024"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PLAN DE IMPLEMENTACION</a:t>
            </a:r>
            <a:endParaRPr lang="es-E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10" name="9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4" name="13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Tree>
    <p:extLst>
      <p:ext uri="{BB962C8B-B14F-4D97-AF65-F5344CB8AC3E}">
        <p14:creationId xmlns:p14="http://schemas.microsoft.com/office/powerpoint/2010/main" val="36696586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35496" y="17268"/>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333961" y="1412776"/>
            <a:ext cx="6981239" cy="4824536"/>
          </a:xfrm>
          <a:prstGeom prst="roundRect">
            <a:avLst/>
          </a:prstGeom>
          <a:effectLst>
            <a:glow rad="1397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endParaRPr lang="es-ES" sz="1600" dirty="0">
              <a:solidFill>
                <a:schemeClr val="bg1"/>
              </a:solidFill>
              <a:latin typeface="Arial" panose="020B0604020202020204" pitchFamily="34" charset="0"/>
              <a:cs typeface="Arial" panose="020B0604020202020204" pitchFamily="34" charset="0"/>
            </a:endParaRPr>
          </a:p>
          <a:p>
            <a:endParaRPr lang="es-EC"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smtClean="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smtClean="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smtClean="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smtClean="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smtClean="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smtClean="0">
              <a:solidFill>
                <a:schemeClr val="bg1"/>
              </a:solidFill>
              <a:latin typeface="Arial" panose="020B0604020202020204" pitchFamily="34" charset="0"/>
              <a:cs typeface="Arial" panose="020B0604020202020204" pitchFamily="34" charset="0"/>
            </a:endParaRPr>
          </a:p>
          <a:p>
            <a:r>
              <a:rPr lang="es-ES" sz="1600" b="1" dirty="0">
                <a:solidFill>
                  <a:schemeClr val="bg1"/>
                </a:solidFill>
                <a:latin typeface="Arial" panose="020B0604020202020204" pitchFamily="34" charset="0"/>
                <a:cs typeface="Arial" panose="020B0604020202020204" pitchFamily="34" charset="0"/>
              </a:rPr>
              <a:t>PLAN DE FUNCIONAMIENTO</a:t>
            </a:r>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r>
              <a:rPr lang="es-ES" sz="1600" b="1" dirty="0" smtClean="0">
                <a:solidFill>
                  <a:schemeClr val="bg1"/>
                </a:solidFill>
                <a:latin typeface="Arial" panose="020B0604020202020204" pitchFamily="34" charset="0"/>
                <a:cs typeface="Arial" panose="020B0604020202020204" pitchFamily="34" charset="0"/>
              </a:rPr>
              <a:t>HERRAMIENTA INFORMATICA</a:t>
            </a:r>
          </a:p>
          <a:p>
            <a:endParaRPr lang="es-EC" sz="1600" dirty="0">
              <a:solidFill>
                <a:schemeClr val="bg1"/>
              </a:solidFill>
              <a:latin typeface="Arial" panose="020B0604020202020204" pitchFamily="34" charset="0"/>
              <a:cs typeface="Arial" panose="020B0604020202020204" pitchFamily="34" charset="0"/>
            </a:endParaRPr>
          </a:p>
          <a:p>
            <a:r>
              <a:rPr lang="es-ES" sz="1600" dirty="0" smtClean="0">
                <a:solidFill>
                  <a:schemeClr val="bg1"/>
                </a:solidFill>
                <a:latin typeface="Arial" panose="020B0604020202020204" pitchFamily="34" charset="0"/>
                <a:cs typeface="Arial" panose="020B0604020202020204" pitchFamily="34" charset="0"/>
              </a:rPr>
              <a:t>La compañía </a:t>
            </a:r>
            <a:r>
              <a:rPr lang="es-ES" sz="1600" dirty="0">
                <a:solidFill>
                  <a:schemeClr val="bg1"/>
                </a:solidFill>
                <a:latin typeface="Arial" panose="020B0604020202020204" pitchFamily="34" charset="0"/>
                <a:cs typeface="Arial" panose="020B0604020202020204" pitchFamily="34" charset="0"/>
              </a:rPr>
              <a:t>española de marca comercial </a:t>
            </a:r>
            <a:r>
              <a:rPr lang="es-ES" sz="1600" dirty="0" err="1">
                <a:solidFill>
                  <a:schemeClr val="bg1"/>
                </a:solidFill>
                <a:latin typeface="Arial" panose="020B0604020202020204" pitchFamily="34" charset="0"/>
                <a:cs typeface="Arial" panose="020B0604020202020204" pitchFamily="34" charset="0"/>
              </a:rPr>
              <a:t>OleWow</a:t>
            </a:r>
            <a:r>
              <a:rPr lang="es-ES" sz="1600" dirty="0">
                <a:solidFill>
                  <a:schemeClr val="bg1"/>
                </a:solidFill>
                <a:latin typeface="Arial" panose="020B0604020202020204" pitchFamily="34" charset="0"/>
                <a:cs typeface="Arial" panose="020B0604020202020204" pitchFamily="34" charset="0"/>
              </a:rPr>
              <a:t>, es especialista en el desarrollo  de soluciones de software  para gestión del talento humano, entre estas la formación. Entre las soluciones que dispone esta empresa y que podemos  utilizar para apoyo de la gestión de todas las escuelas corporativas de la CNT EP, están: Recursos Humanos y High </a:t>
            </a:r>
            <a:r>
              <a:rPr lang="es-ES" sz="1600" dirty="0" err="1">
                <a:solidFill>
                  <a:schemeClr val="bg1"/>
                </a:solidFill>
                <a:latin typeface="Arial" panose="020B0604020202020204" pitchFamily="34" charset="0"/>
                <a:cs typeface="Arial" panose="020B0604020202020204" pitchFamily="34" charset="0"/>
              </a:rPr>
              <a:t>Impact</a:t>
            </a:r>
            <a:r>
              <a:rPr lang="es-ES" sz="1600" dirty="0">
                <a:solidFill>
                  <a:schemeClr val="bg1"/>
                </a:solidFill>
                <a:latin typeface="Arial" panose="020B0604020202020204" pitchFamily="34" charset="0"/>
                <a:cs typeface="Arial" panose="020B0604020202020204" pitchFamily="34" charset="0"/>
              </a:rPr>
              <a:t> </a:t>
            </a:r>
            <a:r>
              <a:rPr lang="es-ES" sz="1600" dirty="0" err="1">
                <a:solidFill>
                  <a:schemeClr val="bg1"/>
                </a:solidFill>
                <a:latin typeface="Arial" panose="020B0604020202020204" pitchFamily="34" charset="0"/>
                <a:cs typeface="Arial" panose="020B0604020202020204" pitchFamily="34" charset="0"/>
              </a:rPr>
              <a:t>Learning</a:t>
            </a:r>
            <a:r>
              <a:rPr lang="es-ES" sz="1600" dirty="0">
                <a:solidFill>
                  <a:schemeClr val="bg1"/>
                </a:solidFill>
                <a:latin typeface="Arial" panose="020B0604020202020204" pitchFamily="34" charset="0"/>
                <a:cs typeface="Arial" panose="020B0604020202020204" pitchFamily="34" charset="0"/>
              </a:rPr>
              <a:t> </a:t>
            </a:r>
            <a:r>
              <a:rPr lang="es-ES" sz="1600" dirty="0" err="1">
                <a:solidFill>
                  <a:schemeClr val="bg1"/>
                </a:solidFill>
                <a:latin typeface="Arial" panose="020B0604020202020204" pitchFamily="34" charset="0"/>
                <a:cs typeface="Arial" panose="020B0604020202020204" pitchFamily="34" charset="0"/>
              </a:rPr>
              <a:t>Unit</a:t>
            </a:r>
            <a:r>
              <a:rPr lang="es-ES" sz="1600" dirty="0">
                <a:solidFill>
                  <a:schemeClr val="bg1"/>
                </a:solidFill>
                <a:latin typeface="Arial" panose="020B0604020202020204" pitchFamily="34" charset="0"/>
                <a:cs typeface="Arial" panose="020B0604020202020204" pitchFamily="34" charset="0"/>
              </a:rPr>
              <a:t>.</a:t>
            </a:r>
            <a:endParaRPr lang="es-EC"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p:txBody>
      </p:sp>
      <p:cxnSp>
        <p:nvCxnSpPr>
          <p:cNvPr id="11" name="19532 Conector recto"/>
          <p:cNvCxnSpPr/>
          <p:nvPr/>
        </p:nvCxnSpPr>
        <p:spPr>
          <a:xfrm>
            <a:off x="5746750" y="-3551238"/>
            <a:ext cx="1995488" cy="7683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1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2009354"/>
            <a:ext cx="1828800" cy="1995709"/>
          </a:xfrm>
          <a:prstGeom prst="ellipse">
            <a:avLst/>
          </a:prstGeom>
          <a:ln>
            <a:noFill/>
          </a:ln>
          <a:effectLst>
            <a:softEdge rad="112500"/>
          </a:effectLst>
        </p:spPr>
      </p:pic>
      <p:sp>
        <p:nvSpPr>
          <p:cNvPr id="13" name="12 Rectángulo"/>
          <p:cNvSpPr/>
          <p:nvPr/>
        </p:nvSpPr>
        <p:spPr>
          <a:xfrm>
            <a:off x="-107504" y="581779"/>
            <a:ext cx="9360024"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PLAN DE IMPLEMENTACION</a:t>
            </a:r>
            <a:endParaRPr lang="es-E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10" name="9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4" name="13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Tree>
    <p:extLst>
      <p:ext uri="{BB962C8B-B14F-4D97-AF65-F5344CB8AC3E}">
        <p14:creationId xmlns:p14="http://schemas.microsoft.com/office/powerpoint/2010/main" val="29376130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35496" y="17268"/>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25887"/>
            <a:ext cx="6867516" cy="4824536"/>
          </a:xfrm>
          <a:prstGeom prst="roundRect">
            <a:avLst/>
          </a:prstGeom>
          <a:effectLst>
            <a:glow rad="1397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endParaRPr lang="es-ES" sz="1600" dirty="0">
              <a:solidFill>
                <a:schemeClr val="bg1"/>
              </a:solidFill>
              <a:latin typeface="Arial" panose="020B0604020202020204" pitchFamily="34" charset="0"/>
              <a:cs typeface="Arial" panose="020B0604020202020204" pitchFamily="34" charset="0"/>
            </a:endParaRPr>
          </a:p>
          <a:p>
            <a:r>
              <a:rPr lang="es-ES" sz="1600" b="1" dirty="0">
                <a:solidFill>
                  <a:schemeClr val="bg1"/>
                </a:solidFill>
                <a:latin typeface="Arial" panose="020B0604020202020204" pitchFamily="34" charset="0"/>
                <a:cs typeface="Arial" panose="020B0604020202020204" pitchFamily="34" charset="0"/>
              </a:rPr>
              <a:t>PLAN DE FUNCIONAMIENTO</a:t>
            </a:r>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r>
              <a:rPr lang="es-ES" sz="1600" b="1" dirty="0" smtClean="0">
                <a:solidFill>
                  <a:schemeClr val="bg1"/>
                </a:solidFill>
                <a:latin typeface="Arial" panose="020B0604020202020204" pitchFamily="34" charset="0"/>
                <a:cs typeface="Arial" panose="020B0604020202020204" pitchFamily="34" charset="0"/>
              </a:rPr>
              <a:t>CERTIFICACIONES</a:t>
            </a:r>
          </a:p>
          <a:p>
            <a:endParaRPr lang="es-ES"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600" dirty="0" smtClean="0">
                <a:solidFill>
                  <a:schemeClr val="bg1"/>
                </a:solidFill>
                <a:latin typeface="Arial" panose="020B0604020202020204" pitchFamily="34" charset="0"/>
                <a:cs typeface="Arial" panose="020B0604020202020204" pitchFamily="34" charset="0"/>
              </a:rPr>
              <a:t>Especialista </a:t>
            </a:r>
            <a:r>
              <a:rPr lang="es-ES" sz="1600" dirty="0">
                <a:solidFill>
                  <a:schemeClr val="bg1"/>
                </a:solidFill>
                <a:latin typeface="Arial" panose="020B0604020202020204" pitchFamily="34" charset="0"/>
                <a:cs typeface="Arial" panose="020B0604020202020204" pitchFamily="34" charset="0"/>
              </a:rPr>
              <a:t>en formulación y planificación de </a:t>
            </a:r>
            <a:r>
              <a:rPr lang="es-ES" sz="1600" dirty="0" smtClean="0">
                <a:solidFill>
                  <a:schemeClr val="bg1"/>
                </a:solidFill>
                <a:latin typeface="Arial" panose="020B0604020202020204" pitchFamily="34" charset="0"/>
                <a:cs typeface="Arial" panose="020B0604020202020204" pitchFamily="34" charset="0"/>
              </a:rPr>
              <a:t>proyectos</a:t>
            </a:r>
          </a:p>
          <a:p>
            <a:pPr marL="742950" lvl="1" indent="-285750">
              <a:buFont typeface="Arial" panose="020B0604020202020204" pitchFamily="34" charset="0"/>
              <a:buChar char="•"/>
            </a:pPr>
            <a:r>
              <a:rPr lang="es-ES" sz="1600" dirty="0" smtClean="0">
                <a:solidFill>
                  <a:schemeClr val="bg1"/>
                </a:solidFill>
                <a:latin typeface="Arial" panose="020B0604020202020204" pitchFamily="34" charset="0"/>
                <a:cs typeface="Arial" panose="020B0604020202020204" pitchFamily="34" charset="0"/>
              </a:rPr>
              <a:t>Aprobado el </a:t>
            </a:r>
            <a:r>
              <a:rPr lang="es-ES" sz="1600" dirty="0">
                <a:solidFill>
                  <a:schemeClr val="bg1"/>
                </a:solidFill>
                <a:latin typeface="Arial" panose="020B0604020202020204" pitchFamily="34" charset="0"/>
                <a:cs typeface="Arial" panose="020B0604020202020204" pitchFamily="34" charset="0"/>
              </a:rPr>
              <a:t>módulo </a:t>
            </a:r>
            <a:r>
              <a:rPr lang="es-ES" sz="1600" dirty="0" smtClean="0">
                <a:solidFill>
                  <a:schemeClr val="bg1"/>
                </a:solidFill>
                <a:latin typeface="Arial" panose="020B0604020202020204" pitchFamily="34" charset="0"/>
                <a:cs typeface="Arial" panose="020B0604020202020204" pitchFamily="34" charset="0"/>
              </a:rPr>
              <a:t>2 </a:t>
            </a:r>
          </a:p>
          <a:p>
            <a:pPr marL="742950" lvl="1" indent="-285750">
              <a:buFont typeface="Arial" panose="020B0604020202020204" pitchFamily="34" charset="0"/>
              <a:buChar char="•"/>
            </a:pPr>
            <a:r>
              <a:rPr lang="es-ES" sz="1600" dirty="0" smtClean="0">
                <a:solidFill>
                  <a:schemeClr val="bg1"/>
                </a:solidFill>
                <a:latin typeface="Arial" panose="020B0604020202020204" pitchFamily="34" charset="0"/>
                <a:cs typeface="Arial" panose="020B0604020202020204" pitchFamily="34" charset="0"/>
              </a:rPr>
              <a:t>Cumplir </a:t>
            </a:r>
            <a:r>
              <a:rPr lang="es-ES" sz="1600" dirty="0">
                <a:solidFill>
                  <a:schemeClr val="bg1"/>
                </a:solidFill>
                <a:latin typeface="Arial" panose="020B0604020202020204" pitchFamily="34" charset="0"/>
                <a:cs typeface="Arial" panose="020B0604020202020204" pitchFamily="34" charset="0"/>
              </a:rPr>
              <a:t>con el porcentaje de </a:t>
            </a:r>
            <a:r>
              <a:rPr lang="es-ES" sz="1600" dirty="0" smtClean="0">
                <a:solidFill>
                  <a:schemeClr val="bg1"/>
                </a:solidFill>
                <a:latin typeface="Arial" panose="020B0604020202020204" pitchFamily="34" charset="0"/>
                <a:cs typeface="Arial" panose="020B0604020202020204" pitchFamily="34" charset="0"/>
              </a:rPr>
              <a:t>asistencia.</a:t>
            </a:r>
          </a:p>
          <a:p>
            <a:pPr marL="742950" lvl="1" indent="-285750">
              <a:buFont typeface="Arial" panose="020B0604020202020204" pitchFamily="34" charset="0"/>
              <a:buChar char="•"/>
            </a:pPr>
            <a:r>
              <a:rPr lang="es-ES" sz="1600" dirty="0" smtClean="0">
                <a:solidFill>
                  <a:schemeClr val="bg1"/>
                </a:solidFill>
                <a:latin typeface="Arial" panose="020B0604020202020204" pitchFamily="34" charset="0"/>
                <a:cs typeface="Arial" panose="020B0604020202020204" pitchFamily="34" charset="0"/>
              </a:rPr>
              <a:t>Participar </a:t>
            </a:r>
            <a:r>
              <a:rPr lang="es-ES" sz="1600" dirty="0">
                <a:solidFill>
                  <a:schemeClr val="bg1"/>
                </a:solidFill>
                <a:latin typeface="Arial" panose="020B0604020202020204" pitchFamily="34" charset="0"/>
                <a:cs typeface="Arial" panose="020B0604020202020204" pitchFamily="34" charset="0"/>
              </a:rPr>
              <a:t>en la formulación y planificación de proyectos como  miembro del equipo de proyecto.</a:t>
            </a:r>
            <a:endParaRPr lang="es-EC"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600" dirty="0">
                <a:solidFill>
                  <a:schemeClr val="bg1"/>
                </a:solidFill>
                <a:latin typeface="Arial" panose="020B0604020202020204" pitchFamily="34" charset="0"/>
                <a:cs typeface="Arial" panose="020B0604020202020204" pitchFamily="34" charset="0"/>
              </a:rPr>
              <a:t>Especialista en ejecución y seguimiento de </a:t>
            </a:r>
            <a:r>
              <a:rPr lang="es-ES" sz="1600" dirty="0" smtClean="0">
                <a:solidFill>
                  <a:schemeClr val="bg1"/>
                </a:solidFill>
                <a:latin typeface="Arial" panose="020B0604020202020204" pitchFamily="34" charset="0"/>
                <a:cs typeface="Arial" panose="020B0604020202020204" pitchFamily="34" charset="0"/>
              </a:rPr>
              <a:t>proyectos</a:t>
            </a:r>
          </a:p>
          <a:p>
            <a:pPr marL="742950" lvl="1" indent="-285750">
              <a:buFont typeface="Arial" panose="020B0604020202020204" pitchFamily="34" charset="0"/>
              <a:buChar char="•"/>
            </a:pPr>
            <a:r>
              <a:rPr lang="es-ES" sz="1600" dirty="0" smtClean="0">
                <a:solidFill>
                  <a:schemeClr val="bg1"/>
                </a:solidFill>
                <a:latin typeface="Arial" panose="020B0604020202020204" pitchFamily="34" charset="0"/>
                <a:cs typeface="Arial" panose="020B0604020202020204" pitchFamily="34" charset="0"/>
              </a:rPr>
              <a:t>Aprobado </a:t>
            </a:r>
            <a:r>
              <a:rPr lang="es-ES" sz="1600" dirty="0">
                <a:solidFill>
                  <a:schemeClr val="bg1"/>
                </a:solidFill>
                <a:latin typeface="Arial" panose="020B0604020202020204" pitchFamily="34" charset="0"/>
                <a:cs typeface="Arial" panose="020B0604020202020204" pitchFamily="34" charset="0"/>
              </a:rPr>
              <a:t>el módulo </a:t>
            </a:r>
            <a:r>
              <a:rPr lang="es-ES" sz="1600" dirty="0" smtClean="0">
                <a:solidFill>
                  <a:schemeClr val="bg1"/>
                </a:solidFill>
                <a:latin typeface="Arial" panose="020B0604020202020204" pitchFamily="34" charset="0"/>
                <a:cs typeface="Arial" panose="020B0604020202020204" pitchFamily="34" charset="0"/>
              </a:rPr>
              <a:t>3.</a:t>
            </a:r>
          </a:p>
          <a:p>
            <a:pPr marL="742950" lvl="1" indent="-285750">
              <a:buFont typeface="Arial" panose="020B0604020202020204" pitchFamily="34" charset="0"/>
              <a:buChar char="•"/>
            </a:pPr>
            <a:r>
              <a:rPr lang="es-ES" sz="1600" dirty="0" smtClean="0">
                <a:solidFill>
                  <a:schemeClr val="bg1"/>
                </a:solidFill>
                <a:latin typeface="Arial" panose="020B0604020202020204" pitchFamily="34" charset="0"/>
                <a:cs typeface="Arial" panose="020B0604020202020204" pitchFamily="34" charset="0"/>
              </a:rPr>
              <a:t>Cumplir </a:t>
            </a:r>
            <a:r>
              <a:rPr lang="es-ES" sz="1600" dirty="0">
                <a:solidFill>
                  <a:schemeClr val="bg1"/>
                </a:solidFill>
                <a:latin typeface="Arial" panose="020B0604020202020204" pitchFamily="34" charset="0"/>
                <a:cs typeface="Arial" panose="020B0604020202020204" pitchFamily="34" charset="0"/>
              </a:rPr>
              <a:t>con el porcentaje de </a:t>
            </a:r>
            <a:r>
              <a:rPr lang="es-ES" sz="1600" dirty="0" smtClean="0">
                <a:solidFill>
                  <a:schemeClr val="bg1"/>
                </a:solidFill>
                <a:latin typeface="Arial" panose="020B0604020202020204" pitchFamily="34" charset="0"/>
                <a:cs typeface="Arial" panose="020B0604020202020204" pitchFamily="34" charset="0"/>
              </a:rPr>
              <a:t>asistencia. </a:t>
            </a:r>
          </a:p>
          <a:p>
            <a:pPr marL="742950" lvl="1" indent="-285750">
              <a:buFont typeface="Arial" panose="020B0604020202020204" pitchFamily="34" charset="0"/>
              <a:buChar char="•"/>
            </a:pPr>
            <a:r>
              <a:rPr lang="es-ES" sz="1600" dirty="0" smtClean="0">
                <a:solidFill>
                  <a:schemeClr val="bg1"/>
                </a:solidFill>
                <a:latin typeface="Arial" panose="020B0604020202020204" pitchFamily="34" charset="0"/>
                <a:cs typeface="Arial" panose="020B0604020202020204" pitchFamily="34" charset="0"/>
              </a:rPr>
              <a:t>Participar </a:t>
            </a:r>
            <a:r>
              <a:rPr lang="es-ES" sz="1600" dirty="0">
                <a:solidFill>
                  <a:schemeClr val="bg1"/>
                </a:solidFill>
                <a:latin typeface="Arial" panose="020B0604020202020204" pitchFamily="34" charset="0"/>
                <a:cs typeface="Arial" panose="020B0604020202020204" pitchFamily="34" charset="0"/>
              </a:rPr>
              <a:t>en la ejecución  y seguimiento de proyectos como  miembro del equipo de proyecto.</a:t>
            </a:r>
            <a:endParaRPr lang="es-EC" sz="1600" dirty="0">
              <a:solidFill>
                <a:schemeClr val="bg1"/>
              </a:solidFill>
              <a:latin typeface="Arial" panose="020B0604020202020204" pitchFamily="34" charset="0"/>
              <a:cs typeface="Arial" panose="020B0604020202020204" pitchFamily="34" charset="0"/>
            </a:endParaRPr>
          </a:p>
        </p:txBody>
      </p:sp>
      <p:cxnSp>
        <p:nvCxnSpPr>
          <p:cNvPr id="11" name="19532 Conector recto"/>
          <p:cNvCxnSpPr/>
          <p:nvPr/>
        </p:nvCxnSpPr>
        <p:spPr>
          <a:xfrm>
            <a:off x="5746750" y="-3551238"/>
            <a:ext cx="1995488" cy="7683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1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2009354"/>
            <a:ext cx="1828800" cy="1995709"/>
          </a:xfrm>
          <a:prstGeom prst="ellipse">
            <a:avLst/>
          </a:prstGeom>
          <a:ln>
            <a:noFill/>
          </a:ln>
          <a:effectLst>
            <a:softEdge rad="112500"/>
          </a:effectLst>
        </p:spPr>
      </p:pic>
      <p:sp>
        <p:nvSpPr>
          <p:cNvPr id="13" name="12 Rectángulo"/>
          <p:cNvSpPr/>
          <p:nvPr/>
        </p:nvSpPr>
        <p:spPr>
          <a:xfrm>
            <a:off x="-107504" y="581779"/>
            <a:ext cx="9360024"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PLAN DE IMPLEMENTACION</a:t>
            </a:r>
            <a:endParaRPr lang="es-E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10" name="9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4" name="13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Tree>
    <p:extLst>
      <p:ext uri="{BB962C8B-B14F-4D97-AF65-F5344CB8AC3E}">
        <p14:creationId xmlns:p14="http://schemas.microsoft.com/office/powerpoint/2010/main" val="8825614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35496" y="17268"/>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356529" y="1556792"/>
            <a:ext cx="7095791" cy="4824536"/>
          </a:xfrm>
          <a:prstGeom prst="roundRect">
            <a:avLst/>
          </a:prstGeom>
          <a:effectLst>
            <a:glow rad="1397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endParaRPr lang="es-ES" sz="1600" dirty="0">
              <a:solidFill>
                <a:schemeClr val="bg1"/>
              </a:solidFill>
              <a:latin typeface="Arial" panose="020B0604020202020204" pitchFamily="34" charset="0"/>
              <a:cs typeface="Arial" panose="020B0604020202020204" pitchFamily="34" charset="0"/>
            </a:endParaRPr>
          </a:p>
          <a:p>
            <a:endParaRPr lang="es-EC" sz="1600" dirty="0">
              <a:solidFill>
                <a:schemeClr val="bg1"/>
              </a:solidFill>
              <a:latin typeface="Arial" panose="020B0604020202020204" pitchFamily="34" charset="0"/>
              <a:cs typeface="Arial" panose="020B0604020202020204" pitchFamily="34" charset="0"/>
            </a:endParaRPr>
          </a:p>
          <a:p>
            <a:r>
              <a:rPr lang="es-ES" sz="1600" dirty="0">
                <a:solidFill>
                  <a:schemeClr val="bg1"/>
                </a:solidFill>
                <a:latin typeface="Arial" panose="020B0604020202020204" pitchFamily="34" charset="0"/>
                <a:cs typeface="Arial" panose="020B0604020202020204" pitchFamily="34" charset="0"/>
              </a:rPr>
              <a:t>Certificaciones</a:t>
            </a:r>
          </a:p>
          <a:p>
            <a:endParaRPr lang="es-ES" sz="1600" dirty="0">
              <a:solidFill>
                <a:schemeClr val="bg1"/>
              </a:solidFill>
              <a:latin typeface="Arial" panose="020B0604020202020204" pitchFamily="34" charset="0"/>
              <a:cs typeface="Arial" panose="020B0604020202020204" pitchFamily="34" charset="0"/>
            </a:endParaRPr>
          </a:p>
          <a:p>
            <a:endParaRPr lang="es-ES" sz="1600" dirty="0" smtClean="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smtClean="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smtClean="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smtClean="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smtClean="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smtClean="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smtClean="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600" dirty="0" smtClean="0">
                <a:solidFill>
                  <a:schemeClr val="bg1"/>
                </a:solidFill>
                <a:latin typeface="Arial" panose="020B0604020202020204" pitchFamily="34" charset="0"/>
                <a:cs typeface="Arial" panose="020B0604020202020204" pitchFamily="34" charset="0"/>
              </a:rPr>
              <a:t>Especialista </a:t>
            </a:r>
            <a:r>
              <a:rPr lang="es-ES" sz="1600" dirty="0">
                <a:solidFill>
                  <a:schemeClr val="bg1"/>
                </a:solidFill>
                <a:latin typeface="Arial" panose="020B0604020202020204" pitchFamily="34" charset="0"/>
                <a:cs typeface="Arial" panose="020B0604020202020204" pitchFamily="34" charset="0"/>
              </a:rPr>
              <a:t>en cierre  de </a:t>
            </a:r>
            <a:r>
              <a:rPr lang="es-ES" sz="1600" dirty="0" smtClean="0">
                <a:solidFill>
                  <a:schemeClr val="bg1"/>
                </a:solidFill>
                <a:latin typeface="Arial" panose="020B0604020202020204" pitchFamily="34" charset="0"/>
                <a:cs typeface="Arial" panose="020B0604020202020204" pitchFamily="34" charset="0"/>
              </a:rPr>
              <a:t>proyectos</a:t>
            </a:r>
          </a:p>
          <a:p>
            <a:pPr marL="742950" lvl="1" indent="-285750">
              <a:buFont typeface="Arial" panose="020B0604020202020204" pitchFamily="34" charset="0"/>
              <a:buChar char="•"/>
            </a:pPr>
            <a:r>
              <a:rPr lang="es-ES" sz="1600" dirty="0" smtClean="0">
                <a:solidFill>
                  <a:schemeClr val="bg1"/>
                </a:solidFill>
                <a:latin typeface="Arial" panose="020B0604020202020204" pitchFamily="34" charset="0"/>
                <a:cs typeface="Arial" panose="020B0604020202020204" pitchFamily="34" charset="0"/>
              </a:rPr>
              <a:t>Aprobar  </a:t>
            </a:r>
            <a:r>
              <a:rPr lang="es-ES" sz="1600" dirty="0">
                <a:solidFill>
                  <a:schemeClr val="bg1"/>
                </a:solidFill>
                <a:latin typeface="Arial" panose="020B0604020202020204" pitchFamily="34" charset="0"/>
                <a:cs typeface="Arial" panose="020B0604020202020204" pitchFamily="34" charset="0"/>
              </a:rPr>
              <a:t>el módulo </a:t>
            </a:r>
            <a:r>
              <a:rPr lang="es-ES" sz="1600" dirty="0" smtClean="0">
                <a:solidFill>
                  <a:schemeClr val="bg1"/>
                </a:solidFill>
                <a:latin typeface="Arial" panose="020B0604020202020204" pitchFamily="34" charset="0"/>
                <a:cs typeface="Arial" panose="020B0604020202020204" pitchFamily="34" charset="0"/>
              </a:rPr>
              <a:t>4</a:t>
            </a:r>
          </a:p>
          <a:p>
            <a:pPr marL="742950" lvl="1" indent="-285750">
              <a:buFont typeface="Arial" panose="020B0604020202020204" pitchFamily="34" charset="0"/>
              <a:buChar char="•"/>
            </a:pPr>
            <a:r>
              <a:rPr lang="es-ES" sz="1600" dirty="0" smtClean="0">
                <a:solidFill>
                  <a:schemeClr val="bg1"/>
                </a:solidFill>
                <a:latin typeface="Arial" panose="020B0604020202020204" pitchFamily="34" charset="0"/>
                <a:cs typeface="Arial" panose="020B0604020202020204" pitchFamily="34" charset="0"/>
              </a:rPr>
              <a:t>Cumplir </a:t>
            </a:r>
            <a:r>
              <a:rPr lang="es-ES" sz="1600" dirty="0">
                <a:solidFill>
                  <a:schemeClr val="bg1"/>
                </a:solidFill>
                <a:latin typeface="Arial" panose="020B0604020202020204" pitchFamily="34" charset="0"/>
                <a:cs typeface="Arial" panose="020B0604020202020204" pitchFamily="34" charset="0"/>
              </a:rPr>
              <a:t>con el porcentaje de asistencia </a:t>
            </a:r>
            <a:endParaRPr lang="es-ES" sz="1600" dirty="0" smtClean="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s-ES" sz="1600" dirty="0" smtClean="0">
                <a:solidFill>
                  <a:schemeClr val="bg1"/>
                </a:solidFill>
                <a:latin typeface="Arial" panose="020B0604020202020204" pitchFamily="34" charset="0"/>
                <a:cs typeface="Arial" panose="020B0604020202020204" pitchFamily="34" charset="0"/>
              </a:rPr>
              <a:t>Participar </a:t>
            </a:r>
            <a:r>
              <a:rPr lang="es-ES" sz="1600" dirty="0">
                <a:solidFill>
                  <a:schemeClr val="bg1"/>
                </a:solidFill>
                <a:latin typeface="Arial" panose="020B0604020202020204" pitchFamily="34" charset="0"/>
                <a:cs typeface="Arial" panose="020B0604020202020204" pitchFamily="34" charset="0"/>
              </a:rPr>
              <a:t>en el cierre de  proyectos,  y si además tiene los dos certificados anteriores  puede participar en cualquier fase de proyecto ya sea como  miembro del equipo de proyecto o director de proyecto</a:t>
            </a:r>
            <a:r>
              <a:rPr lang="es-ES" sz="1600" dirty="0" smtClean="0">
                <a:solidFill>
                  <a:schemeClr val="bg1"/>
                </a:solidFill>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es-ES" sz="1600" dirty="0" smtClean="0">
                <a:solidFill>
                  <a:schemeClr val="bg1"/>
                </a:solidFill>
                <a:latin typeface="Arial" panose="020B0604020202020204" pitchFamily="34" charset="0"/>
                <a:cs typeface="Arial" panose="020B0604020202020204" pitchFamily="34" charset="0"/>
              </a:rPr>
              <a:t>Especialista </a:t>
            </a:r>
            <a:r>
              <a:rPr lang="es-ES" sz="1600" dirty="0">
                <a:solidFill>
                  <a:schemeClr val="bg1"/>
                </a:solidFill>
                <a:latin typeface="Arial" panose="020B0604020202020204" pitchFamily="34" charset="0"/>
                <a:cs typeface="Arial" panose="020B0604020202020204" pitchFamily="34" charset="0"/>
              </a:rPr>
              <a:t>en gestión y dirección de  proyectos y programas </a:t>
            </a:r>
            <a:r>
              <a:rPr lang="es-ES" sz="1600" dirty="0" smtClean="0">
                <a:solidFill>
                  <a:schemeClr val="bg1"/>
                </a:solidFill>
                <a:latin typeface="Arial" panose="020B0604020202020204" pitchFamily="34" charset="0"/>
                <a:cs typeface="Arial" panose="020B0604020202020204" pitchFamily="34" charset="0"/>
              </a:rPr>
              <a:t>empresariales</a:t>
            </a:r>
          </a:p>
          <a:p>
            <a:pPr marL="742950" lvl="1" indent="-285750">
              <a:buFont typeface="Arial" panose="020B0604020202020204" pitchFamily="34" charset="0"/>
              <a:buChar char="•"/>
            </a:pPr>
            <a:r>
              <a:rPr lang="es-ES" sz="1600" dirty="0" smtClean="0">
                <a:solidFill>
                  <a:schemeClr val="bg1"/>
                </a:solidFill>
                <a:latin typeface="Arial" panose="020B0604020202020204" pitchFamily="34" charset="0"/>
                <a:cs typeface="Arial" panose="020B0604020202020204" pitchFamily="34" charset="0"/>
              </a:rPr>
              <a:t>Aprobar el </a:t>
            </a:r>
            <a:r>
              <a:rPr lang="es-ES" sz="1600" dirty="0">
                <a:solidFill>
                  <a:schemeClr val="bg1"/>
                </a:solidFill>
                <a:latin typeface="Arial" panose="020B0604020202020204" pitchFamily="34" charset="0"/>
                <a:cs typeface="Arial" panose="020B0604020202020204" pitchFamily="34" charset="0"/>
              </a:rPr>
              <a:t>módulo 5 completando </a:t>
            </a:r>
            <a:endParaRPr lang="es-ES" sz="1600" dirty="0" smtClean="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s-ES" sz="1600" dirty="0" smtClean="0">
                <a:solidFill>
                  <a:schemeClr val="bg1"/>
                </a:solidFill>
                <a:latin typeface="Arial" panose="020B0604020202020204" pitchFamily="34" charset="0"/>
                <a:cs typeface="Arial" panose="020B0604020202020204" pitchFamily="34" charset="0"/>
              </a:rPr>
              <a:t>Cumplir </a:t>
            </a:r>
            <a:r>
              <a:rPr lang="es-ES" sz="1600" dirty="0">
                <a:solidFill>
                  <a:schemeClr val="bg1"/>
                </a:solidFill>
                <a:latin typeface="Arial" panose="020B0604020202020204" pitchFamily="34" charset="0"/>
                <a:cs typeface="Arial" panose="020B0604020202020204" pitchFamily="34" charset="0"/>
              </a:rPr>
              <a:t>con el porcentaje de asistencia </a:t>
            </a:r>
            <a:endParaRPr lang="es-ES" sz="1600" dirty="0" smtClean="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s-ES" sz="1600" dirty="0">
                <a:solidFill>
                  <a:schemeClr val="bg1"/>
                </a:solidFill>
                <a:latin typeface="Arial" panose="020B0604020202020204" pitchFamily="34" charset="0"/>
                <a:cs typeface="Arial" panose="020B0604020202020204" pitchFamily="34" charset="0"/>
              </a:rPr>
              <a:t>G</a:t>
            </a:r>
            <a:r>
              <a:rPr lang="es-ES" sz="1600" dirty="0" smtClean="0">
                <a:solidFill>
                  <a:schemeClr val="bg1"/>
                </a:solidFill>
                <a:latin typeface="Arial" panose="020B0604020202020204" pitchFamily="34" charset="0"/>
                <a:cs typeface="Arial" panose="020B0604020202020204" pitchFamily="34" charset="0"/>
              </a:rPr>
              <a:t>estionar </a:t>
            </a:r>
            <a:r>
              <a:rPr lang="es-ES" sz="1600" dirty="0">
                <a:solidFill>
                  <a:schemeClr val="bg1"/>
                </a:solidFill>
                <a:latin typeface="Arial" panose="020B0604020202020204" pitchFamily="34" charset="0"/>
                <a:cs typeface="Arial" panose="020B0604020202020204" pitchFamily="34" charset="0"/>
              </a:rPr>
              <a:t>cualquier proyecto o programa,  y si además tiene los tres certificados anteriores  puede participar como director de programa o proyecto.</a:t>
            </a:r>
            <a:endParaRPr lang="es-EC"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p:txBody>
      </p:sp>
      <p:cxnSp>
        <p:nvCxnSpPr>
          <p:cNvPr id="11" name="19532 Conector recto"/>
          <p:cNvCxnSpPr/>
          <p:nvPr/>
        </p:nvCxnSpPr>
        <p:spPr>
          <a:xfrm>
            <a:off x="5746750" y="-3551238"/>
            <a:ext cx="1995488" cy="7683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1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2009354"/>
            <a:ext cx="1828800" cy="1995709"/>
          </a:xfrm>
          <a:prstGeom prst="ellipse">
            <a:avLst/>
          </a:prstGeom>
          <a:ln>
            <a:noFill/>
          </a:ln>
          <a:effectLst>
            <a:softEdge rad="112500"/>
          </a:effectLst>
        </p:spPr>
      </p:pic>
      <p:sp>
        <p:nvSpPr>
          <p:cNvPr id="13" name="12 Rectángulo"/>
          <p:cNvSpPr/>
          <p:nvPr/>
        </p:nvSpPr>
        <p:spPr>
          <a:xfrm>
            <a:off x="-107504" y="581779"/>
            <a:ext cx="9360024"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PLAN DE IMPLEMENTACION</a:t>
            </a:r>
            <a:endParaRPr lang="es-E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10" name="9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4" name="13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Tree>
    <p:extLst>
      <p:ext uri="{BB962C8B-B14F-4D97-AF65-F5344CB8AC3E}">
        <p14:creationId xmlns:p14="http://schemas.microsoft.com/office/powerpoint/2010/main" val="22012661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35496" y="17268"/>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25887"/>
            <a:ext cx="6867516" cy="482453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endParaRPr lang="es-ES" sz="1600" dirty="0" smtClean="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smtClean="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smtClean="0">
              <a:solidFill>
                <a:schemeClr val="bg1"/>
              </a:solidFill>
              <a:latin typeface="Arial" panose="020B0604020202020204" pitchFamily="34" charset="0"/>
              <a:cs typeface="Arial" panose="020B0604020202020204" pitchFamily="34" charset="0"/>
            </a:endParaRPr>
          </a:p>
          <a:p>
            <a:r>
              <a:rPr lang="es-ES" sz="1600" dirty="0" smtClean="0">
                <a:solidFill>
                  <a:schemeClr val="bg1"/>
                </a:solidFill>
                <a:latin typeface="Arial" panose="020B0604020202020204" pitchFamily="34" charset="0"/>
                <a:cs typeface="Arial" panose="020B0604020202020204" pitchFamily="34" charset="0"/>
              </a:rPr>
              <a:t>Análisis situacional: </a:t>
            </a:r>
            <a:endParaRPr lang="es-EC"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600" dirty="0" smtClean="0">
                <a:solidFill>
                  <a:schemeClr val="bg1"/>
                </a:solidFill>
                <a:latin typeface="Arial" panose="020B0604020202020204" pitchFamily="34" charset="0"/>
                <a:cs typeface="Arial" panose="020B0604020202020204" pitchFamily="34" charset="0"/>
              </a:rPr>
              <a:t>De  los 68 </a:t>
            </a:r>
            <a:r>
              <a:rPr lang="es-ES" sz="1600" dirty="0">
                <a:solidFill>
                  <a:schemeClr val="bg1"/>
                </a:solidFill>
                <a:latin typeface="Arial" panose="020B0604020202020204" pitchFamily="34" charset="0"/>
                <a:cs typeface="Arial" panose="020B0604020202020204" pitchFamily="34" charset="0"/>
              </a:rPr>
              <a:t>proyectos empresariales que </a:t>
            </a:r>
            <a:r>
              <a:rPr lang="es-ES" sz="1600" dirty="0" smtClean="0">
                <a:solidFill>
                  <a:schemeClr val="bg1"/>
                </a:solidFill>
                <a:latin typeface="Arial" panose="020B0604020202020204" pitchFamily="34" charset="0"/>
                <a:cs typeface="Arial" panose="020B0604020202020204" pitchFamily="34" charset="0"/>
              </a:rPr>
              <a:t>maneja </a:t>
            </a:r>
            <a:r>
              <a:rPr lang="es-ES" sz="1600" dirty="0">
                <a:solidFill>
                  <a:schemeClr val="bg1"/>
                </a:solidFill>
                <a:latin typeface="Arial" panose="020B0604020202020204" pitchFamily="34" charset="0"/>
                <a:cs typeface="Arial" panose="020B0604020202020204" pitchFamily="34" charset="0"/>
              </a:rPr>
              <a:t>anualmente la CNT </a:t>
            </a:r>
            <a:r>
              <a:rPr lang="es-ES" sz="1600" dirty="0" smtClean="0">
                <a:solidFill>
                  <a:schemeClr val="bg1"/>
                </a:solidFill>
                <a:latin typeface="Arial" panose="020B0604020202020204" pitchFamily="34" charset="0"/>
                <a:cs typeface="Arial" panose="020B0604020202020204" pitchFamily="34" charset="0"/>
              </a:rPr>
              <a:t>EP.</a:t>
            </a:r>
          </a:p>
          <a:p>
            <a:pPr marL="742950" lvl="1" indent="-285750">
              <a:buFont typeface="Arial" panose="020B0604020202020204" pitchFamily="34" charset="0"/>
              <a:buChar char="•"/>
            </a:pPr>
            <a:r>
              <a:rPr lang="es-ES" sz="1600" dirty="0" smtClean="0">
                <a:solidFill>
                  <a:schemeClr val="lt1"/>
                </a:solidFill>
                <a:latin typeface="Arial" panose="020B0604020202020204" pitchFamily="34" charset="0"/>
                <a:cs typeface="Arial" panose="020B0604020202020204" pitchFamily="34" charset="0"/>
              </a:rPr>
              <a:t>Cumplimiento </a:t>
            </a:r>
            <a:r>
              <a:rPr lang="es-ES" sz="1600" dirty="0">
                <a:solidFill>
                  <a:schemeClr val="lt1"/>
                </a:solidFill>
                <a:latin typeface="Arial" panose="020B0604020202020204" pitchFamily="34" charset="0"/>
                <a:cs typeface="Arial" panose="020B0604020202020204" pitchFamily="34" charset="0"/>
              </a:rPr>
              <a:t>de avance físico (cronogramas): 61% versus 75%  de lo planificado, con un desfase promedio de </a:t>
            </a:r>
            <a:r>
              <a:rPr lang="es-ES" sz="1600" dirty="0" smtClean="0">
                <a:solidFill>
                  <a:schemeClr val="lt1"/>
                </a:solidFill>
                <a:latin typeface="Arial" panose="020B0604020202020204" pitchFamily="34" charset="0"/>
                <a:cs typeface="Arial" panose="020B0604020202020204" pitchFamily="34" charset="0"/>
              </a:rPr>
              <a:t>14%</a:t>
            </a:r>
            <a:r>
              <a:rPr lang="es-EC" sz="1600" dirty="0" smtClean="0">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s-ES" sz="1600" dirty="0" smtClean="0">
                <a:solidFill>
                  <a:schemeClr val="lt1"/>
                </a:solidFill>
                <a:latin typeface="Arial" panose="020B0604020202020204" pitchFamily="34" charset="0"/>
                <a:cs typeface="Arial" panose="020B0604020202020204" pitchFamily="34" charset="0"/>
              </a:rPr>
              <a:t>Cumplimiento </a:t>
            </a:r>
            <a:r>
              <a:rPr lang="es-ES" sz="1600" dirty="0">
                <a:solidFill>
                  <a:schemeClr val="lt1"/>
                </a:solidFill>
                <a:latin typeface="Arial" panose="020B0604020202020204" pitchFamily="34" charset="0"/>
                <a:cs typeface="Arial" panose="020B0604020202020204" pitchFamily="34" charset="0"/>
              </a:rPr>
              <a:t>de avance inversión (presupuesto): </a:t>
            </a:r>
            <a:r>
              <a:rPr lang="es-EC" sz="1600" dirty="0">
                <a:solidFill>
                  <a:schemeClr val="lt1"/>
                </a:solidFill>
                <a:latin typeface="Arial" panose="020B0604020202020204" pitchFamily="34" charset="0"/>
                <a:cs typeface="Arial" panose="020B0604020202020204" pitchFamily="34" charset="0"/>
              </a:rPr>
              <a:t>71%  de cumplimiento versus 100% planificado, con un desfase de 29%.</a:t>
            </a:r>
          </a:p>
          <a:p>
            <a:pPr marL="285750" indent="-285750">
              <a:buFont typeface="Arial" panose="020B0604020202020204" pitchFamily="34" charset="0"/>
              <a:buChar char="•"/>
            </a:pPr>
            <a:r>
              <a:rPr lang="es-ES" sz="1600" dirty="0">
                <a:solidFill>
                  <a:schemeClr val="bg1"/>
                </a:solidFill>
                <a:latin typeface="Arial" panose="020B0604020202020204" pitchFamily="34" charset="0"/>
                <a:cs typeface="Arial" panose="020B0604020202020204" pitchFamily="34" charset="0"/>
              </a:rPr>
              <a:t>De los 5686 empleados de CNT EP relacionados con gestión de proyectos, apenas un 2%, esto es 120 empleados han recibido capacitación en gestión de proyectos desde el año 2011.</a:t>
            </a:r>
            <a:endParaRPr lang="es-EC"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600" dirty="0">
                <a:solidFill>
                  <a:schemeClr val="bg1"/>
                </a:solidFill>
                <a:latin typeface="Arial" panose="020B0604020202020204" pitchFamily="34" charset="0"/>
                <a:cs typeface="Arial" panose="020B0604020202020204" pitchFamily="34" charset="0"/>
              </a:rPr>
              <a:t>El proceso de capacitación en gestión de proyectos de la CNT EP carecen de planificación y continuidad, más bien se han impartido en base a necesidades de momento.</a:t>
            </a:r>
            <a:endParaRPr lang="es-EC"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600" dirty="0" smtClean="0">
                <a:solidFill>
                  <a:schemeClr val="bg1"/>
                </a:solidFill>
                <a:latin typeface="Arial" panose="020B0604020202020204" pitchFamily="34" charset="0"/>
                <a:cs typeface="Arial" panose="020B0604020202020204" pitchFamily="34" charset="0"/>
              </a:rPr>
              <a:t>La PMO</a:t>
            </a:r>
            <a:r>
              <a:rPr lang="es-ES" sz="1600" dirty="0">
                <a:solidFill>
                  <a:schemeClr val="bg1"/>
                </a:solidFill>
                <a:latin typeface="Arial" panose="020B0604020202020204" pitchFamily="34" charset="0"/>
                <a:cs typeface="Arial" panose="020B0604020202020204" pitchFamily="34" charset="0"/>
              </a:rPr>
              <a:t>, </a:t>
            </a:r>
            <a:r>
              <a:rPr lang="es-ES" sz="1600" dirty="0" smtClean="0">
                <a:solidFill>
                  <a:schemeClr val="bg1"/>
                </a:solidFill>
                <a:latin typeface="Arial" panose="020B0604020202020204" pitchFamily="34" charset="0"/>
                <a:cs typeface="Arial" panose="020B0604020202020204" pitchFamily="34" charset="0"/>
              </a:rPr>
              <a:t>no </a:t>
            </a:r>
            <a:r>
              <a:rPr lang="es-ES" sz="1600" dirty="0">
                <a:solidFill>
                  <a:schemeClr val="bg1"/>
                </a:solidFill>
                <a:latin typeface="Arial" panose="020B0604020202020204" pitchFamily="34" charset="0"/>
                <a:cs typeface="Arial" panose="020B0604020202020204" pitchFamily="34" charset="0"/>
              </a:rPr>
              <a:t>ha podido incrementar el nivel de madurez en dirección de proyectos como  </a:t>
            </a:r>
            <a:r>
              <a:rPr lang="es-ES" sz="1600" dirty="0" smtClean="0">
                <a:solidFill>
                  <a:schemeClr val="bg1"/>
                </a:solidFill>
                <a:latin typeface="Arial" panose="020B0604020202020204" pitchFamily="34" charset="0"/>
                <a:cs typeface="Arial" panose="020B0604020202020204" pitchFamily="34" charset="0"/>
              </a:rPr>
              <a:t>desearían</a:t>
            </a:r>
            <a:r>
              <a:rPr lang="es-EC" sz="1600" dirty="0" smtClean="0">
                <a:solidFill>
                  <a:schemeClr val="bg1"/>
                </a:solidFill>
                <a:latin typeface="Arial" panose="020B0604020202020204" pitchFamily="34" charset="0"/>
                <a:cs typeface="Arial" panose="020B0604020202020204" pitchFamily="34" charset="0"/>
              </a:rPr>
              <a:t>.</a:t>
            </a:r>
            <a:endParaRPr lang="es-EC" sz="1600" dirty="0">
              <a:solidFill>
                <a:schemeClr val="bg1"/>
              </a:solidFill>
              <a:latin typeface="Arial" panose="020B0604020202020204" pitchFamily="34" charset="0"/>
              <a:cs typeface="Arial" panose="020B0604020202020204" pitchFamily="34" charset="0"/>
            </a:endParaRPr>
          </a:p>
          <a:p>
            <a:r>
              <a:rPr lang="es-EC" sz="1600" dirty="0">
                <a:solidFill>
                  <a:schemeClr val="bg1"/>
                </a:solidFill>
                <a:latin typeface="Arial" panose="020B0604020202020204" pitchFamily="34" charset="0"/>
                <a:cs typeface="Arial" panose="020B0604020202020204" pitchFamily="34" charset="0"/>
              </a:rPr>
              <a:t> </a:t>
            </a: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p:txBody>
      </p:sp>
      <p:cxnSp>
        <p:nvCxnSpPr>
          <p:cNvPr id="11" name="19532 Conector recto"/>
          <p:cNvCxnSpPr/>
          <p:nvPr/>
        </p:nvCxnSpPr>
        <p:spPr>
          <a:xfrm>
            <a:off x="5746750" y="-3551238"/>
            <a:ext cx="1995488" cy="7683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9 Rectángulo"/>
          <p:cNvSpPr/>
          <p:nvPr/>
        </p:nvSpPr>
        <p:spPr>
          <a:xfrm>
            <a:off x="1932032" y="491877"/>
            <a:ext cx="5763117"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5400" b="1" dirty="0" smtClean="0">
                <a:ln/>
                <a:solidFill>
                  <a:schemeClr val="accent3"/>
                </a:solidFill>
                <a:latin typeface="Arial" panose="020B0604020202020204" pitchFamily="34" charset="0"/>
                <a:cs typeface="Arial" panose="020B0604020202020204" pitchFamily="34" charset="0"/>
              </a:rPr>
              <a:t>CONCLUSIONES</a:t>
            </a:r>
            <a:endParaRPr lang="es-ES" sz="5400" b="1" dirty="0">
              <a:ln/>
              <a:solidFill>
                <a:schemeClr val="accent3"/>
              </a:solidFill>
              <a:latin typeface="Arial" panose="020B0604020202020204" pitchFamily="34" charset="0"/>
              <a:cs typeface="Arial" panose="020B0604020202020204" pitchFamily="34" charset="0"/>
            </a:endParaRPr>
          </a:p>
        </p:txBody>
      </p:sp>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1268" y="2348880"/>
            <a:ext cx="1832732" cy="1767895"/>
          </a:xfrm>
          <a:prstGeom prst="ellipse">
            <a:avLst/>
          </a:prstGeom>
          <a:ln>
            <a:noFill/>
          </a:ln>
          <a:effectLst>
            <a:softEdge rad="112500"/>
          </a:effectLst>
        </p:spPr>
      </p:pic>
      <p:sp>
        <p:nvSpPr>
          <p:cNvPr id="12" name="11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3" name="12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Tree>
    <p:extLst>
      <p:ext uri="{BB962C8B-B14F-4D97-AF65-F5344CB8AC3E}">
        <p14:creationId xmlns:p14="http://schemas.microsoft.com/office/powerpoint/2010/main" val="24932284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35496" y="17268"/>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25887"/>
            <a:ext cx="6863584" cy="482453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lvl="1"/>
            <a:r>
              <a:rPr lang="es-ES" sz="1600" dirty="0" smtClean="0">
                <a:solidFill>
                  <a:schemeClr val="lt1"/>
                </a:solidFill>
                <a:latin typeface="Arial" panose="020B0604020202020204" pitchFamily="34" charset="0"/>
                <a:cs typeface="Arial" panose="020B0604020202020204" pitchFamily="34" charset="0"/>
              </a:rPr>
              <a:t>Razones</a:t>
            </a:r>
            <a:endParaRPr lang="es-ES" sz="1600" dirty="0">
              <a:solidFill>
                <a:schemeClr val="lt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s-ES" sz="1600" dirty="0">
              <a:solidFill>
                <a:schemeClr val="lt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s-ES" sz="1600" dirty="0">
                <a:solidFill>
                  <a:schemeClr val="lt1"/>
                </a:solidFill>
                <a:latin typeface="Arial" panose="020B0604020202020204" pitchFamily="34" charset="0"/>
                <a:cs typeface="Arial" panose="020B0604020202020204" pitchFamily="34" charset="0"/>
              </a:rPr>
              <a:t>Falta de personal adecuado para gestionar los </a:t>
            </a:r>
            <a:r>
              <a:rPr lang="es-ES" sz="1600" dirty="0" smtClean="0">
                <a:solidFill>
                  <a:schemeClr val="lt1"/>
                </a:solidFill>
                <a:latin typeface="Arial" panose="020B0604020202020204" pitchFamily="34" charset="0"/>
                <a:cs typeface="Arial" panose="020B0604020202020204" pitchFamily="34" charset="0"/>
              </a:rPr>
              <a:t>proyectos ( a </a:t>
            </a:r>
            <a:r>
              <a:rPr lang="es-ES" sz="1600" dirty="0">
                <a:solidFill>
                  <a:schemeClr val="lt1"/>
                </a:solidFill>
                <a:latin typeface="Arial" panose="020B0604020202020204" pitchFamily="34" charset="0"/>
                <a:cs typeface="Arial" panose="020B0604020202020204" pitchFamily="34" charset="0"/>
              </a:rPr>
              <a:t>pesar del aumentó a 65,25% en el año 2013,  hay un componente de este nivel de madurez, que ha limitado su crecimiento, se trata del desarrollo de competencias en gestión de proyectos, que en el año 2013 decreció a 52% con respecto al  55%  alcanzado en el año 2012</a:t>
            </a:r>
            <a:r>
              <a:rPr lang="es-ES" sz="1600" dirty="0" smtClean="0">
                <a:solidFill>
                  <a:schemeClr val="lt1"/>
                </a:solidFill>
                <a:latin typeface="Arial" panose="020B0604020202020204" pitchFamily="34" charset="0"/>
                <a:cs typeface="Arial" panose="020B0604020202020204" pitchFamily="34" charset="0"/>
              </a:rPr>
              <a:t>.)</a:t>
            </a:r>
            <a:endParaRPr lang="es-EC" sz="1600" dirty="0">
              <a:solidFill>
                <a:schemeClr val="lt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s-ES" sz="1600" dirty="0">
                <a:solidFill>
                  <a:schemeClr val="lt1"/>
                </a:solidFill>
                <a:latin typeface="Arial" panose="020B0604020202020204" pitchFamily="34" charset="0"/>
                <a:cs typeface="Arial" panose="020B0604020202020204" pitchFamily="34" charset="0"/>
              </a:rPr>
              <a:t>No se brindado  capacitación a todo el equipo de proyectos  de la CNT EP.</a:t>
            </a:r>
            <a:endParaRPr lang="es-EC" sz="1600" dirty="0">
              <a:solidFill>
                <a:schemeClr val="lt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s-EC" sz="1600" dirty="0">
                <a:solidFill>
                  <a:schemeClr val="lt1"/>
                </a:solidFill>
                <a:latin typeface="Arial" panose="020B0604020202020204" pitchFamily="34" charset="0"/>
                <a:cs typeface="Arial" panose="020B0604020202020204" pitchFamily="34" charset="0"/>
              </a:rPr>
              <a:t>Constantes cambios  en los proyectos.</a:t>
            </a:r>
          </a:p>
          <a:p>
            <a:pPr marL="742950" lvl="1" indent="-285750">
              <a:buFont typeface="Arial" panose="020B0604020202020204" pitchFamily="34" charset="0"/>
              <a:buChar char="•"/>
            </a:pPr>
            <a:r>
              <a:rPr lang="es-EC" sz="1600" dirty="0">
                <a:solidFill>
                  <a:schemeClr val="lt1"/>
                </a:solidFill>
                <a:latin typeface="Arial" panose="020B0604020202020204" pitchFamily="34" charset="0"/>
                <a:cs typeface="Arial" panose="020B0604020202020204" pitchFamily="34" charset="0"/>
              </a:rPr>
              <a:t>Retrasos en procesos de contratación.</a:t>
            </a:r>
          </a:p>
          <a:p>
            <a:pPr marL="742950" lvl="1" indent="-285750">
              <a:buFont typeface="Arial" panose="020B0604020202020204" pitchFamily="34" charset="0"/>
              <a:buChar char="•"/>
            </a:pPr>
            <a:r>
              <a:rPr lang="es-EC" sz="1600" dirty="0">
                <a:solidFill>
                  <a:schemeClr val="lt1"/>
                </a:solidFill>
                <a:latin typeface="Arial" panose="020B0604020202020204" pitchFamily="34" charset="0"/>
                <a:cs typeface="Arial" panose="020B0604020202020204" pitchFamily="34" charset="0"/>
              </a:rPr>
              <a:t>Incumplimiento de proveedores.</a:t>
            </a:r>
          </a:p>
          <a:p>
            <a:r>
              <a:rPr lang="es-ES" sz="1600" dirty="0">
                <a:solidFill>
                  <a:schemeClr val="bg1"/>
                </a:solidFill>
                <a:latin typeface="Arial" panose="020B0604020202020204" pitchFamily="34" charset="0"/>
                <a:cs typeface="Arial" panose="020B0604020202020204" pitchFamily="34" charset="0"/>
              </a:rPr>
              <a:t> </a:t>
            </a:r>
            <a:endParaRPr lang="es-EC"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600" dirty="0" smtClean="0">
                <a:solidFill>
                  <a:schemeClr val="bg1"/>
                </a:solidFill>
                <a:latin typeface="Arial" panose="020B0604020202020204" pitchFamily="34" charset="0"/>
                <a:cs typeface="Arial" panose="020B0604020202020204" pitchFamily="34" charset="0"/>
              </a:rPr>
              <a:t>Del análisis FODA se </a:t>
            </a:r>
            <a:r>
              <a:rPr lang="es-ES" sz="1600" dirty="0">
                <a:solidFill>
                  <a:schemeClr val="bg1"/>
                </a:solidFill>
                <a:latin typeface="Arial" panose="020B0604020202020204" pitchFamily="34" charset="0"/>
                <a:cs typeface="Arial" panose="020B0604020202020204" pitchFamily="34" charset="0"/>
              </a:rPr>
              <a:t>desprende que las acciones estratégicas </a:t>
            </a:r>
            <a:r>
              <a:rPr lang="es-ES" sz="1600" dirty="0" smtClean="0">
                <a:solidFill>
                  <a:schemeClr val="bg1"/>
                </a:solidFill>
                <a:latin typeface="Arial" panose="020B0604020202020204" pitchFamily="34" charset="0"/>
                <a:cs typeface="Arial" panose="020B0604020202020204" pitchFamily="34" charset="0"/>
              </a:rPr>
              <a:t>es </a:t>
            </a:r>
            <a:r>
              <a:rPr lang="es-ES" sz="1600" dirty="0">
                <a:solidFill>
                  <a:schemeClr val="bg1"/>
                </a:solidFill>
                <a:latin typeface="Arial" panose="020B0604020202020204" pitchFamily="34" charset="0"/>
                <a:cs typeface="Arial" panose="020B0604020202020204" pitchFamily="34" charset="0"/>
              </a:rPr>
              <a:t>implementar la escuela corporativa de proyectos de la CNT </a:t>
            </a:r>
            <a:r>
              <a:rPr lang="es-ES" sz="1600" dirty="0" smtClean="0">
                <a:solidFill>
                  <a:schemeClr val="bg1"/>
                </a:solidFill>
                <a:latin typeface="Arial" panose="020B0604020202020204" pitchFamily="34" charset="0"/>
                <a:cs typeface="Arial" panose="020B0604020202020204" pitchFamily="34" charset="0"/>
              </a:rPr>
              <a:t>EP.</a:t>
            </a:r>
          </a:p>
        </p:txBody>
      </p:sp>
      <p:cxnSp>
        <p:nvCxnSpPr>
          <p:cNvPr id="11" name="19532 Conector recto"/>
          <p:cNvCxnSpPr/>
          <p:nvPr/>
        </p:nvCxnSpPr>
        <p:spPr>
          <a:xfrm>
            <a:off x="5746750" y="-3551238"/>
            <a:ext cx="1995488" cy="7683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9 Rectángulo"/>
          <p:cNvSpPr/>
          <p:nvPr/>
        </p:nvSpPr>
        <p:spPr>
          <a:xfrm>
            <a:off x="1932032" y="491877"/>
            <a:ext cx="5763117"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5400" b="1" dirty="0" smtClean="0">
                <a:ln/>
                <a:solidFill>
                  <a:schemeClr val="accent3"/>
                </a:solidFill>
                <a:latin typeface="Arial" panose="020B0604020202020204" pitchFamily="34" charset="0"/>
                <a:cs typeface="Arial" panose="020B0604020202020204" pitchFamily="34" charset="0"/>
              </a:rPr>
              <a:t>CONCLUSIONES</a:t>
            </a:r>
            <a:endParaRPr lang="es-ES" sz="5400" b="1" dirty="0">
              <a:ln/>
              <a:solidFill>
                <a:schemeClr val="accent3"/>
              </a:solidFill>
              <a:latin typeface="Arial" panose="020B0604020202020204" pitchFamily="34" charset="0"/>
              <a:cs typeface="Arial" panose="020B0604020202020204" pitchFamily="34" charset="0"/>
            </a:endParaRPr>
          </a:p>
        </p:txBody>
      </p:sp>
      <p:pic>
        <p:nvPicPr>
          <p:cNvPr id="12" name="1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1268" y="2348880"/>
            <a:ext cx="1832732" cy="1767895"/>
          </a:xfrm>
          <a:prstGeom prst="ellipse">
            <a:avLst/>
          </a:prstGeom>
          <a:ln>
            <a:noFill/>
          </a:ln>
          <a:effectLst>
            <a:softEdge rad="112500"/>
          </a:effectLst>
        </p:spPr>
      </p:pic>
      <p:sp>
        <p:nvSpPr>
          <p:cNvPr id="13" name="12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4" name="13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Tree>
    <p:extLst>
      <p:ext uri="{BB962C8B-B14F-4D97-AF65-F5344CB8AC3E}">
        <p14:creationId xmlns:p14="http://schemas.microsoft.com/office/powerpoint/2010/main" val="41285129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35496" y="17268"/>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25887"/>
            <a:ext cx="6863584" cy="482453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lvl="1"/>
            <a:endParaRPr lang="es-ES" sz="1600" dirty="0" smtClean="0">
              <a:solidFill>
                <a:schemeClr val="lt1"/>
              </a:solidFill>
              <a:latin typeface="Arial" panose="020B0604020202020204" pitchFamily="34" charset="0"/>
              <a:cs typeface="Arial" panose="020B0604020202020204" pitchFamily="34" charset="0"/>
            </a:endParaRPr>
          </a:p>
          <a:p>
            <a:pPr lvl="1"/>
            <a:endParaRPr lang="es-ES" sz="1600" dirty="0">
              <a:latin typeface="Arial" panose="020B0604020202020204" pitchFamily="34" charset="0"/>
              <a:cs typeface="Arial" panose="020B0604020202020204" pitchFamily="34" charset="0"/>
            </a:endParaRPr>
          </a:p>
          <a:p>
            <a:pPr lvl="1"/>
            <a:endParaRPr lang="es-ES" sz="1600" dirty="0" smtClean="0">
              <a:solidFill>
                <a:schemeClr val="lt1"/>
              </a:solidFill>
              <a:latin typeface="Arial" panose="020B0604020202020204" pitchFamily="34" charset="0"/>
              <a:cs typeface="Arial" panose="020B0604020202020204" pitchFamily="34" charset="0"/>
            </a:endParaRPr>
          </a:p>
          <a:p>
            <a:endParaRPr lang="es-ES" sz="1600" dirty="0" smtClean="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r>
              <a:rPr lang="es-ES" sz="1600" dirty="0" smtClean="0">
                <a:solidFill>
                  <a:schemeClr val="bg1"/>
                </a:solidFill>
                <a:latin typeface="Arial" panose="020B0604020202020204" pitchFamily="34" charset="0"/>
                <a:cs typeface="Arial" panose="020B0604020202020204" pitchFamily="34" charset="0"/>
              </a:rPr>
              <a:t>Análisis técnico</a:t>
            </a:r>
          </a:p>
          <a:p>
            <a:endParaRPr lang="es-EC"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600" dirty="0">
                <a:solidFill>
                  <a:schemeClr val="lt1"/>
                </a:solidFill>
                <a:latin typeface="Arial" panose="020B0604020202020204" pitchFamily="34" charset="0"/>
                <a:cs typeface="Arial" panose="020B0604020202020204" pitchFamily="34" charset="0"/>
              </a:rPr>
              <a:t>Tamaño:  La escuela corporativa de proyectos proveerá 2700 horas de capacitación anual a  1440 empleados de la CNT </a:t>
            </a:r>
            <a:r>
              <a:rPr lang="es-ES" sz="1600" dirty="0" smtClean="0">
                <a:solidFill>
                  <a:schemeClr val="lt1"/>
                </a:solidFill>
                <a:latin typeface="Arial" panose="020B0604020202020204" pitchFamily="34" charset="0"/>
                <a:cs typeface="Arial" panose="020B0604020202020204" pitchFamily="34" charset="0"/>
              </a:rPr>
              <a:t>EP (capacidad  mínima, </a:t>
            </a:r>
            <a:r>
              <a:rPr lang="es-ES" sz="1600" dirty="0" smtClean="0">
                <a:latin typeface="Arial" panose="020B0604020202020204" pitchFamily="34" charset="0"/>
                <a:cs typeface="Arial" panose="020B0604020202020204" pitchFamily="34" charset="0"/>
              </a:rPr>
              <a:t>15 </a:t>
            </a:r>
            <a:r>
              <a:rPr lang="es-ES" sz="1600" dirty="0">
                <a:latin typeface="Arial" panose="020B0604020202020204" pitchFamily="34" charset="0"/>
                <a:cs typeface="Arial" panose="020B0604020202020204" pitchFamily="34" charset="0"/>
              </a:rPr>
              <a:t>participantes por </a:t>
            </a:r>
            <a:r>
              <a:rPr lang="es-ES" sz="1600" dirty="0" smtClean="0">
                <a:latin typeface="Arial" panose="020B0604020202020204" pitchFamily="34" charset="0"/>
                <a:cs typeface="Arial" panose="020B0604020202020204" pitchFamily="34" charset="0"/>
              </a:rPr>
              <a:t>aula</a:t>
            </a:r>
            <a:r>
              <a:rPr lang="es-ES" sz="1600" dirty="0" smtClean="0">
                <a:solidFill>
                  <a:schemeClr val="lt1"/>
                </a:solidFill>
                <a:latin typeface="Arial" panose="020B0604020202020204" pitchFamily="34" charset="0"/>
                <a:cs typeface="Arial" panose="020B0604020202020204" pitchFamily="34" charset="0"/>
              </a:rPr>
              <a:t>).</a:t>
            </a:r>
            <a:endParaRPr lang="es-EC" sz="1600" dirty="0">
              <a:solidFill>
                <a:schemeClr val="lt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600" dirty="0" smtClean="0">
                <a:solidFill>
                  <a:schemeClr val="bg1"/>
                </a:solidFill>
                <a:latin typeface="Arial" panose="020B0604020202020204" pitchFamily="34" charset="0"/>
                <a:cs typeface="Arial" panose="020B0604020202020204" pitchFamily="34" charset="0"/>
              </a:rPr>
              <a:t>Localización</a:t>
            </a:r>
            <a:r>
              <a:rPr lang="es-ES" sz="1600" dirty="0">
                <a:solidFill>
                  <a:schemeClr val="bg1"/>
                </a:solidFill>
                <a:latin typeface="Arial" panose="020B0604020202020204" pitchFamily="34" charset="0"/>
                <a:cs typeface="Arial" panose="020B0604020202020204" pitchFamily="34" charset="0"/>
              </a:rPr>
              <a:t>: </a:t>
            </a:r>
            <a:endParaRPr lang="es-ES" sz="1600" dirty="0" smtClean="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s-ES" sz="1600" dirty="0" smtClean="0">
                <a:solidFill>
                  <a:schemeClr val="bg1"/>
                </a:solidFill>
                <a:latin typeface="Arial" panose="020B0604020202020204" pitchFamily="34" charset="0"/>
                <a:cs typeface="Arial" panose="020B0604020202020204" pitchFamily="34" charset="0"/>
              </a:rPr>
              <a:t>Operativa </a:t>
            </a:r>
            <a:r>
              <a:rPr lang="es-ES" sz="1600" dirty="0" smtClean="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s-ES" sz="1600" dirty="0" smtClean="0">
                <a:solidFill>
                  <a:schemeClr val="bg1"/>
                </a:solidFill>
                <a:latin typeface="Arial" panose="020B0604020202020204" pitchFamily="34" charset="0"/>
                <a:cs typeface="Arial" panose="020B0604020202020204" pitchFamily="34" charset="0"/>
              </a:rPr>
              <a:t>capitales de </a:t>
            </a:r>
            <a:r>
              <a:rPr lang="es-ES" sz="1600" dirty="0">
                <a:latin typeface="Arial" panose="020B0604020202020204" pitchFamily="34" charset="0"/>
                <a:cs typeface="Arial" panose="020B0604020202020204" pitchFamily="34" charset="0"/>
              </a:rPr>
              <a:t>cada </a:t>
            </a:r>
            <a:r>
              <a:rPr lang="es-ES" sz="1600" dirty="0" smtClean="0">
                <a:latin typeface="Arial" panose="020B0604020202020204" pitchFamily="34" charset="0"/>
                <a:cs typeface="Arial" panose="020B0604020202020204" pitchFamily="34" charset="0"/>
              </a:rPr>
              <a:t>provincia</a:t>
            </a:r>
          </a:p>
          <a:p>
            <a:pPr marL="742950" lvl="1" indent="-285750">
              <a:buFont typeface="Arial" panose="020B0604020202020204" pitchFamily="34" charset="0"/>
              <a:buChar char="•"/>
            </a:pPr>
            <a:r>
              <a:rPr lang="es-ES" sz="1600" dirty="0" smtClean="0">
                <a:latin typeface="Arial" panose="020B0604020202020204" pitchFamily="34" charset="0"/>
                <a:cs typeface="Arial" panose="020B0604020202020204" pitchFamily="34" charset="0"/>
              </a:rPr>
              <a:t>Administrativa  </a:t>
            </a:r>
            <a:r>
              <a:rPr lang="es-ES" sz="1600" dirty="0" smtClean="0">
                <a:latin typeface="Arial" panose="020B0604020202020204" pitchFamily="34" charset="0"/>
                <a:cs typeface="Arial" panose="020B0604020202020204" pitchFamily="34" charset="0"/>
                <a:sym typeface="Wingdings" panose="05000000000000000000" pitchFamily="2" charset="2"/>
              </a:rPr>
              <a:t></a:t>
            </a:r>
            <a:r>
              <a:rPr lang="es-ES" sz="1600" dirty="0" smtClean="0">
                <a:latin typeface="Arial" panose="020B0604020202020204" pitchFamily="34" charset="0"/>
                <a:cs typeface="Arial" panose="020B0604020202020204" pitchFamily="34" charset="0"/>
              </a:rPr>
              <a:t>Edificio </a:t>
            </a:r>
            <a:r>
              <a:rPr lang="es-ES" sz="1600" dirty="0">
                <a:latin typeface="Arial" panose="020B0604020202020204" pitchFamily="34" charset="0"/>
                <a:cs typeface="Arial" panose="020B0604020202020204" pitchFamily="34" charset="0"/>
              </a:rPr>
              <a:t>Doral o el edificio </a:t>
            </a:r>
            <a:r>
              <a:rPr lang="es-ES" sz="1600" dirty="0" err="1">
                <a:latin typeface="Arial" panose="020B0604020202020204" pitchFamily="34" charset="0"/>
                <a:cs typeface="Arial" panose="020B0604020202020204" pitchFamily="34" charset="0"/>
              </a:rPr>
              <a:t>Ceta</a:t>
            </a:r>
            <a:r>
              <a:rPr lang="es-ES" sz="1600" dirty="0">
                <a:latin typeface="Arial" panose="020B0604020202020204" pitchFamily="34" charset="0"/>
                <a:cs typeface="Arial" panose="020B0604020202020204" pitchFamily="34" charset="0"/>
              </a:rPr>
              <a:t> </a:t>
            </a:r>
            <a:r>
              <a:rPr lang="es-ES" sz="1600" dirty="0" smtClean="0">
                <a:latin typeface="Arial" panose="020B0604020202020204" pitchFamily="34" charset="0"/>
                <a:cs typeface="Arial" panose="020B0604020202020204" pitchFamily="34" charset="0"/>
              </a:rPr>
              <a:t>de </a:t>
            </a:r>
            <a:r>
              <a:rPr lang="es-ES" sz="1600" dirty="0">
                <a:latin typeface="Arial" panose="020B0604020202020204" pitchFamily="34" charset="0"/>
                <a:cs typeface="Arial" panose="020B0604020202020204" pitchFamily="34" charset="0"/>
              </a:rPr>
              <a:t>la Ciudad de Quito.</a:t>
            </a:r>
            <a:endParaRPr lang="es-EC"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600" dirty="0">
                <a:latin typeface="Arial" panose="020B0604020202020204" pitchFamily="34" charset="0"/>
                <a:cs typeface="Arial" panose="020B0604020202020204" pitchFamily="34" charset="0"/>
              </a:rPr>
              <a:t>Procesos: La escuela corporativa de proyectos se apoyará para ejecutar sus procesos auxiliares y principales, con el resto de áreas de la CNT </a:t>
            </a:r>
            <a:r>
              <a:rPr lang="es-ES" sz="1600" dirty="0" smtClean="0">
                <a:latin typeface="Arial" panose="020B0604020202020204" pitchFamily="34" charset="0"/>
                <a:cs typeface="Arial" panose="020B0604020202020204" pitchFamily="34" charset="0"/>
              </a:rPr>
              <a:t>EP</a:t>
            </a:r>
            <a:r>
              <a:rPr lang="es-EC" sz="1600" dirty="0" smtClean="0">
                <a:latin typeface="Arial" panose="020B0604020202020204" pitchFamily="34" charset="0"/>
                <a:cs typeface="Arial" panose="020B0604020202020204" pitchFamily="34" charset="0"/>
              </a:rPr>
              <a:t>.</a:t>
            </a:r>
            <a:endParaRPr lang="es-EC"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600" dirty="0">
                <a:latin typeface="Arial" panose="020B0604020202020204" pitchFamily="34" charset="0"/>
                <a:cs typeface="Arial" panose="020B0604020202020204" pitchFamily="34" charset="0"/>
              </a:rPr>
              <a:t>Costos de implementación: </a:t>
            </a:r>
            <a:r>
              <a:rPr lang="es-ES" sz="1600" dirty="0" smtClean="0">
                <a:latin typeface="Arial" panose="020B0604020202020204" pitchFamily="34" charset="0"/>
                <a:cs typeface="Arial" panose="020B0604020202020204" pitchFamily="34" charset="0"/>
              </a:rPr>
              <a:t>adecuación </a:t>
            </a:r>
            <a:r>
              <a:rPr lang="es-ES" sz="1600" dirty="0">
                <a:latin typeface="Arial" panose="020B0604020202020204" pitchFamily="34" charset="0"/>
                <a:cs typeface="Arial" panose="020B0604020202020204" pitchFamily="34" charset="0"/>
              </a:rPr>
              <a:t>de una oficina para la parte administrativa de la escuela, talento humano  para operar la escuela (17 personas), equipos, sistemas de información, materiales y servicios. </a:t>
            </a:r>
            <a:endParaRPr lang="es-EC" sz="1600" dirty="0">
              <a:latin typeface="Arial" panose="020B0604020202020204" pitchFamily="34" charset="0"/>
              <a:cs typeface="Arial" panose="020B0604020202020204" pitchFamily="34" charset="0"/>
            </a:endParaRPr>
          </a:p>
          <a:p>
            <a:r>
              <a:rPr lang="es-ES" sz="1600" dirty="0">
                <a:solidFill>
                  <a:schemeClr val="bg1"/>
                </a:solidFill>
                <a:latin typeface="Arial" panose="020B0604020202020204" pitchFamily="34" charset="0"/>
                <a:cs typeface="Arial" panose="020B0604020202020204" pitchFamily="34" charset="0"/>
              </a:rPr>
              <a:t> </a:t>
            </a:r>
            <a:endParaRPr lang="es-EC"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p:txBody>
      </p:sp>
      <p:cxnSp>
        <p:nvCxnSpPr>
          <p:cNvPr id="11" name="19532 Conector recto"/>
          <p:cNvCxnSpPr/>
          <p:nvPr/>
        </p:nvCxnSpPr>
        <p:spPr>
          <a:xfrm>
            <a:off x="5746750" y="-3551238"/>
            <a:ext cx="1995488" cy="7683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9 Rectángulo"/>
          <p:cNvSpPr/>
          <p:nvPr/>
        </p:nvSpPr>
        <p:spPr>
          <a:xfrm>
            <a:off x="1932032" y="491877"/>
            <a:ext cx="5763117"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5400" b="1" dirty="0" smtClean="0">
                <a:ln/>
                <a:solidFill>
                  <a:schemeClr val="accent3"/>
                </a:solidFill>
                <a:latin typeface="Arial" panose="020B0604020202020204" pitchFamily="34" charset="0"/>
                <a:cs typeface="Arial" panose="020B0604020202020204" pitchFamily="34" charset="0"/>
              </a:rPr>
              <a:t>CONCLUSIONES</a:t>
            </a:r>
            <a:endParaRPr lang="es-ES" sz="5400" b="1" dirty="0">
              <a:ln/>
              <a:solidFill>
                <a:schemeClr val="accent3"/>
              </a:solidFill>
              <a:latin typeface="Arial" panose="020B0604020202020204" pitchFamily="34" charset="0"/>
              <a:cs typeface="Arial" panose="020B0604020202020204" pitchFamily="34" charset="0"/>
            </a:endParaRPr>
          </a:p>
        </p:txBody>
      </p:sp>
      <p:pic>
        <p:nvPicPr>
          <p:cNvPr id="12" name="1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1268" y="2348880"/>
            <a:ext cx="1832732" cy="1767895"/>
          </a:xfrm>
          <a:prstGeom prst="ellipse">
            <a:avLst/>
          </a:prstGeom>
          <a:ln>
            <a:noFill/>
          </a:ln>
          <a:effectLst>
            <a:softEdge rad="112500"/>
          </a:effectLst>
        </p:spPr>
      </p:pic>
      <p:sp>
        <p:nvSpPr>
          <p:cNvPr id="13" name="12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4" name="13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Tree>
    <p:extLst>
      <p:ext uri="{BB962C8B-B14F-4D97-AF65-F5344CB8AC3E}">
        <p14:creationId xmlns:p14="http://schemas.microsoft.com/office/powerpoint/2010/main" val="14547649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35496" y="17268"/>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25887"/>
            <a:ext cx="6863584" cy="482453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endParaRPr lang="es-ES" sz="1600" dirty="0" smtClean="0">
              <a:solidFill>
                <a:schemeClr val="bg1"/>
              </a:solidFill>
              <a:latin typeface="Arial" panose="020B0604020202020204" pitchFamily="34" charset="0"/>
              <a:cs typeface="Arial" panose="020B0604020202020204" pitchFamily="34" charset="0"/>
            </a:endParaRPr>
          </a:p>
          <a:p>
            <a:endParaRPr lang="es-ES" sz="1600" dirty="0" smtClean="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r>
              <a:rPr lang="es-ES" sz="1600" dirty="0" smtClean="0">
                <a:solidFill>
                  <a:schemeClr val="bg1"/>
                </a:solidFill>
                <a:latin typeface="Arial" panose="020B0604020202020204" pitchFamily="34" charset="0"/>
                <a:cs typeface="Arial" panose="020B0604020202020204" pitchFamily="34" charset="0"/>
              </a:rPr>
              <a:t>Malla </a:t>
            </a:r>
            <a:r>
              <a:rPr lang="es-ES" sz="1600" dirty="0">
                <a:solidFill>
                  <a:schemeClr val="bg1"/>
                </a:solidFill>
                <a:latin typeface="Arial" panose="020B0604020202020204" pitchFamily="34" charset="0"/>
                <a:cs typeface="Arial" panose="020B0604020202020204" pitchFamily="34" charset="0"/>
              </a:rPr>
              <a:t>curricular para la escuela corporativa de proyectos, basada en las competencias de cada empleado que trabaja directa o indirectamente con proyectos de la CNT EP.  </a:t>
            </a:r>
            <a:endParaRPr lang="es-ES" sz="1600" dirty="0" smtClean="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600" dirty="0" smtClean="0">
                <a:solidFill>
                  <a:schemeClr val="bg1"/>
                </a:solidFill>
                <a:latin typeface="Arial" panose="020B0604020202020204" pitchFamily="34" charset="0"/>
                <a:cs typeface="Arial" panose="020B0604020202020204" pitchFamily="34" charset="0"/>
              </a:rPr>
              <a:t>Se </a:t>
            </a:r>
            <a:r>
              <a:rPr lang="es-ES" sz="1600" dirty="0">
                <a:solidFill>
                  <a:schemeClr val="bg1"/>
                </a:solidFill>
                <a:latin typeface="Arial" panose="020B0604020202020204" pitchFamily="34" charset="0"/>
                <a:cs typeface="Arial" panose="020B0604020202020204" pitchFamily="34" charset="0"/>
              </a:rPr>
              <a:t>adoptó un modelo propuesto por la SETEC basada en los  perfiles profesionales de cada </a:t>
            </a:r>
            <a:r>
              <a:rPr lang="es-ES" sz="1600" dirty="0" smtClean="0">
                <a:solidFill>
                  <a:schemeClr val="bg1"/>
                </a:solidFill>
                <a:latin typeface="Arial" panose="020B0604020202020204" pitchFamily="34" charset="0"/>
                <a:cs typeface="Arial" panose="020B0604020202020204" pitchFamily="34" charset="0"/>
              </a:rPr>
              <a:t>empleado.</a:t>
            </a:r>
            <a:endParaRPr lang="es-EC"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600" dirty="0" smtClean="0">
                <a:solidFill>
                  <a:schemeClr val="bg1"/>
                </a:solidFill>
                <a:latin typeface="Arial" panose="020B0604020202020204" pitchFamily="34" charset="0"/>
                <a:cs typeface="Arial" panose="020B0604020202020204" pitchFamily="34" charset="0"/>
              </a:rPr>
              <a:t>Organizada </a:t>
            </a:r>
            <a:r>
              <a:rPr lang="es-ES" sz="1600" dirty="0">
                <a:solidFill>
                  <a:schemeClr val="bg1"/>
                </a:solidFill>
                <a:latin typeface="Arial" panose="020B0604020202020204" pitchFamily="34" charset="0"/>
                <a:cs typeface="Arial" panose="020B0604020202020204" pitchFamily="34" charset="0"/>
              </a:rPr>
              <a:t>por  niveles(relacionados también con las fases de un </a:t>
            </a:r>
            <a:r>
              <a:rPr lang="es-ES" sz="1600" dirty="0" smtClean="0">
                <a:solidFill>
                  <a:schemeClr val="bg1"/>
                </a:solidFill>
                <a:latin typeface="Arial" panose="020B0604020202020204" pitchFamily="34" charset="0"/>
                <a:cs typeface="Arial" panose="020B0604020202020204" pitchFamily="34" charset="0"/>
              </a:rPr>
              <a:t>proyecto): </a:t>
            </a:r>
            <a:endParaRPr lang="es-EC" sz="1600" dirty="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s-ES" sz="1600" dirty="0">
                <a:solidFill>
                  <a:schemeClr val="lt1"/>
                </a:solidFill>
                <a:latin typeface="Arial" panose="020B0604020202020204" pitchFamily="34" charset="0"/>
                <a:cs typeface="Arial" panose="020B0604020202020204" pitchFamily="34" charset="0"/>
              </a:rPr>
              <a:t>Nivel 1: Básico</a:t>
            </a:r>
            <a:endParaRPr lang="es-EC" sz="1600" dirty="0">
              <a:solidFill>
                <a:schemeClr val="lt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s-ES" sz="1600" dirty="0">
                <a:solidFill>
                  <a:schemeClr val="lt1"/>
                </a:solidFill>
                <a:latin typeface="Arial" panose="020B0604020202020204" pitchFamily="34" charset="0"/>
                <a:cs typeface="Arial" panose="020B0604020202020204" pitchFamily="34" charset="0"/>
              </a:rPr>
              <a:t>Nivel 2: Intermedio 1</a:t>
            </a:r>
            <a:endParaRPr lang="es-EC" sz="1600" dirty="0">
              <a:solidFill>
                <a:schemeClr val="lt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s-ES" sz="1600" dirty="0">
                <a:solidFill>
                  <a:schemeClr val="lt1"/>
                </a:solidFill>
                <a:latin typeface="Arial" panose="020B0604020202020204" pitchFamily="34" charset="0"/>
                <a:cs typeface="Arial" panose="020B0604020202020204" pitchFamily="34" charset="0"/>
              </a:rPr>
              <a:t>Nivel 3: Intermedio 2</a:t>
            </a:r>
            <a:endParaRPr lang="es-EC" sz="1600" dirty="0">
              <a:solidFill>
                <a:schemeClr val="lt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s-ES" sz="1600" dirty="0">
                <a:solidFill>
                  <a:schemeClr val="lt1"/>
                </a:solidFill>
                <a:latin typeface="Arial" panose="020B0604020202020204" pitchFamily="34" charset="0"/>
                <a:cs typeface="Arial" panose="020B0604020202020204" pitchFamily="34" charset="0"/>
              </a:rPr>
              <a:t>Nivel 4: Intermedio 3</a:t>
            </a:r>
            <a:endParaRPr lang="es-EC" sz="1600" dirty="0">
              <a:solidFill>
                <a:schemeClr val="lt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s-ES" sz="1600" dirty="0">
                <a:solidFill>
                  <a:schemeClr val="lt1"/>
                </a:solidFill>
                <a:latin typeface="Arial" panose="020B0604020202020204" pitchFamily="34" charset="0"/>
                <a:cs typeface="Arial" panose="020B0604020202020204" pitchFamily="34" charset="0"/>
              </a:rPr>
              <a:t>Nivel 5: </a:t>
            </a:r>
            <a:r>
              <a:rPr lang="es-ES" sz="1600" dirty="0" smtClean="0">
                <a:solidFill>
                  <a:schemeClr val="lt1"/>
                </a:solidFill>
                <a:latin typeface="Arial" panose="020B0604020202020204" pitchFamily="34" charset="0"/>
                <a:cs typeface="Arial" panose="020B0604020202020204" pitchFamily="34" charset="0"/>
              </a:rPr>
              <a:t>Avanzado</a:t>
            </a:r>
          </a:p>
          <a:p>
            <a:pPr marL="285750" indent="-285750">
              <a:buFont typeface="Arial" panose="020B0604020202020204" pitchFamily="34" charset="0"/>
              <a:buChar char="•"/>
            </a:pPr>
            <a:r>
              <a:rPr lang="es-ES" sz="1600" dirty="0" smtClean="0">
                <a:solidFill>
                  <a:schemeClr val="bg1"/>
                </a:solidFill>
                <a:latin typeface="Arial" panose="020B0604020202020204" pitchFamily="34" charset="0"/>
                <a:cs typeface="Arial" panose="020B0604020202020204" pitchFamily="34" charset="0"/>
              </a:rPr>
              <a:t>La </a:t>
            </a:r>
            <a:r>
              <a:rPr lang="es-ES" sz="1600" dirty="0">
                <a:solidFill>
                  <a:schemeClr val="bg1"/>
                </a:solidFill>
                <a:latin typeface="Arial" panose="020B0604020202020204" pitchFamily="34" charset="0"/>
                <a:cs typeface="Arial" panose="020B0604020202020204" pitchFamily="34" charset="0"/>
              </a:rPr>
              <a:t>escuela corporativa de proyectos </a:t>
            </a:r>
            <a:r>
              <a:rPr lang="es-ES" sz="1600" dirty="0" smtClean="0">
                <a:solidFill>
                  <a:schemeClr val="bg1"/>
                </a:solidFill>
                <a:latin typeface="Arial" panose="020B0604020202020204" pitchFamily="34" charset="0"/>
                <a:cs typeface="Arial" panose="020B0604020202020204" pitchFamily="34" charset="0"/>
              </a:rPr>
              <a:t>debe formar parte de </a:t>
            </a:r>
            <a:r>
              <a:rPr lang="es-ES" sz="1600" dirty="0">
                <a:solidFill>
                  <a:schemeClr val="bg1"/>
                </a:solidFill>
                <a:latin typeface="Arial" panose="020B0604020202020204" pitchFamily="34" charset="0"/>
                <a:cs typeface="Arial" panose="020B0604020202020204" pitchFamily="34" charset="0"/>
              </a:rPr>
              <a:t>la estructura actual de la CNT </a:t>
            </a:r>
            <a:r>
              <a:rPr lang="es-ES" sz="1600" dirty="0" smtClean="0">
                <a:solidFill>
                  <a:schemeClr val="bg1"/>
                </a:solidFill>
                <a:latin typeface="Arial" panose="020B0604020202020204" pitchFamily="34" charset="0"/>
                <a:cs typeface="Arial" panose="020B0604020202020204" pitchFamily="34" charset="0"/>
              </a:rPr>
              <a:t>EP</a:t>
            </a:r>
            <a:endParaRPr lang="es-EC" sz="1600" dirty="0">
              <a:solidFill>
                <a:schemeClr val="lt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p:txBody>
      </p:sp>
      <p:cxnSp>
        <p:nvCxnSpPr>
          <p:cNvPr id="11" name="19532 Conector recto"/>
          <p:cNvCxnSpPr/>
          <p:nvPr/>
        </p:nvCxnSpPr>
        <p:spPr>
          <a:xfrm>
            <a:off x="5746750" y="-3551238"/>
            <a:ext cx="1995488" cy="7683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9 Rectángulo"/>
          <p:cNvSpPr/>
          <p:nvPr/>
        </p:nvSpPr>
        <p:spPr>
          <a:xfrm>
            <a:off x="1932032" y="491877"/>
            <a:ext cx="5763117"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5400" b="1" dirty="0" smtClean="0">
                <a:ln/>
                <a:solidFill>
                  <a:schemeClr val="accent3"/>
                </a:solidFill>
                <a:latin typeface="Arial" panose="020B0604020202020204" pitchFamily="34" charset="0"/>
                <a:cs typeface="Arial" panose="020B0604020202020204" pitchFamily="34" charset="0"/>
              </a:rPr>
              <a:t>CONCLUSIONES</a:t>
            </a:r>
            <a:endParaRPr lang="es-ES" sz="5400" b="1" dirty="0">
              <a:ln/>
              <a:solidFill>
                <a:schemeClr val="accent3"/>
              </a:solidFill>
              <a:latin typeface="Arial" panose="020B0604020202020204" pitchFamily="34" charset="0"/>
              <a:cs typeface="Arial" panose="020B0604020202020204" pitchFamily="34" charset="0"/>
            </a:endParaRPr>
          </a:p>
        </p:txBody>
      </p:sp>
      <p:pic>
        <p:nvPicPr>
          <p:cNvPr id="12" name="1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1268" y="2348880"/>
            <a:ext cx="1832732" cy="1767895"/>
          </a:xfrm>
          <a:prstGeom prst="ellipse">
            <a:avLst/>
          </a:prstGeom>
          <a:ln>
            <a:noFill/>
          </a:ln>
          <a:effectLst>
            <a:softEdge rad="112500"/>
          </a:effectLst>
        </p:spPr>
      </p:pic>
      <p:sp>
        <p:nvSpPr>
          <p:cNvPr id="13" name="12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4" name="13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Tree>
    <p:extLst>
      <p:ext uri="{BB962C8B-B14F-4D97-AF65-F5344CB8AC3E}">
        <p14:creationId xmlns:p14="http://schemas.microsoft.com/office/powerpoint/2010/main" val="25979427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0" y="-10116"/>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67544" y="1412776"/>
            <a:ext cx="6733990" cy="4824536"/>
          </a:xfrm>
          <a:prstGeom prst="roundRect">
            <a:avLst/>
          </a:prstGeom>
          <a:solidFill>
            <a:schemeClr val="accent2">
              <a:lumMod val="50000"/>
            </a:schemeClr>
          </a:solidFill>
          <a:effectLst>
            <a:glow rad="635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just"/>
            <a:endParaRPr lang="es-ES" sz="1600" u="sng" dirty="0" smtClean="0">
              <a:solidFill>
                <a:schemeClr val="bg1"/>
              </a:solidFill>
              <a:latin typeface="Arial" panose="020B0604020202020204" pitchFamily="34" charset="0"/>
              <a:cs typeface="Arial" panose="020B0604020202020204" pitchFamily="34" charset="0"/>
            </a:endParaRPr>
          </a:p>
          <a:p>
            <a:pPr algn="just"/>
            <a:endParaRPr lang="es-ES" sz="1600" u="sng" dirty="0" smtClean="0">
              <a:solidFill>
                <a:schemeClr val="bg1"/>
              </a:solidFill>
              <a:latin typeface="Arial" panose="020B0604020202020204" pitchFamily="34" charset="0"/>
              <a:cs typeface="Arial" panose="020B0604020202020204" pitchFamily="34" charset="0"/>
            </a:endParaRPr>
          </a:p>
          <a:p>
            <a:pPr algn="just"/>
            <a:r>
              <a:rPr lang="es-ES" sz="1600" u="sng" dirty="0" smtClean="0">
                <a:solidFill>
                  <a:schemeClr val="bg1"/>
                </a:solidFill>
                <a:latin typeface="Arial" panose="020B0604020202020204" pitchFamily="34" charset="0"/>
                <a:cs typeface="Arial" panose="020B0604020202020204" pitchFamily="34" charset="0"/>
              </a:rPr>
              <a:t>OBJETIVO GENERAL</a:t>
            </a:r>
          </a:p>
          <a:p>
            <a:pPr marL="285750" indent="-285750" algn="just">
              <a:buFont typeface="Arial" panose="020B0604020202020204" pitchFamily="34" charset="0"/>
              <a:buChar char="•"/>
            </a:pPr>
            <a:r>
              <a:rPr lang="es-ES" sz="1600" dirty="0" smtClean="0">
                <a:solidFill>
                  <a:schemeClr val="bg1"/>
                </a:solidFill>
                <a:latin typeface="Arial" panose="020B0604020202020204" pitchFamily="34" charset="0"/>
                <a:cs typeface="Arial" panose="020B0604020202020204" pitchFamily="34" charset="0"/>
              </a:rPr>
              <a:t>Poner </a:t>
            </a:r>
            <a:r>
              <a:rPr lang="es-ES" sz="1600" dirty="0">
                <a:solidFill>
                  <a:schemeClr val="bg1"/>
                </a:solidFill>
                <a:latin typeface="Arial" panose="020B0604020202020204" pitchFamily="34" charset="0"/>
                <a:cs typeface="Arial" panose="020B0604020202020204" pitchFamily="34" charset="0"/>
              </a:rPr>
              <a:t>a disposición de la CNT </a:t>
            </a:r>
            <a:r>
              <a:rPr lang="es-ES" sz="1600" dirty="0" smtClean="0">
                <a:solidFill>
                  <a:schemeClr val="bg1"/>
                </a:solidFill>
                <a:latin typeface="Arial" panose="020B0604020202020204" pitchFamily="34" charset="0"/>
                <a:cs typeface="Arial" panose="020B0604020202020204" pitchFamily="34" charset="0"/>
              </a:rPr>
              <a:t>EP  </a:t>
            </a:r>
            <a:r>
              <a:rPr lang="es-ES" sz="1600" dirty="0">
                <a:solidFill>
                  <a:schemeClr val="bg1"/>
                </a:solidFill>
                <a:latin typeface="Arial" panose="020B0604020202020204" pitchFamily="34" charset="0"/>
                <a:cs typeface="Arial" panose="020B0604020202020204" pitchFamily="34" charset="0"/>
              </a:rPr>
              <a:t>un estudio  de  factibilidad y el plan para la implementación de la escuela corporativa de proyectos. </a:t>
            </a:r>
            <a:endParaRPr lang="es-EC" sz="1600" dirty="0">
              <a:solidFill>
                <a:schemeClr val="bg1"/>
              </a:solidFill>
              <a:latin typeface="Arial" panose="020B0604020202020204" pitchFamily="34" charset="0"/>
              <a:cs typeface="Arial" panose="020B0604020202020204" pitchFamily="34" charset="0"/>
            </a:endParaRPr>
          </a:p>
          <a:p>
            <a:pPr algn="just"/>
            <a:r>
              <a:rPr lang="es-ES" sz="1600" u="sng" dirty="0" smtClean="0">
                <a:solidFill>
                  <a:schemeClr val="bg1"/>
                </a:solidFill>
                <a:latin typeface="Arial" panose="020B0604020202020204" pitchFamily="34" charset="0"/>
                <a:cs typeface="Arial" panose="020B0604020202020204" pitchFamily="34" charset="0"/>
              </a:rPr>
              <a:t>OBJETIVOS ESPECIFICOS</a:t>
            </a:r>
          </a:p>
          <a:p>
            <a:pPr marL="285750" indent="-285750" algn="just">
              <a:buFont typeface="Arial" panose="020B0604020202020204" pitchFamily="34" charset="0"/>
              <a:buChar char="•"/>
            </a:pPr>
            <a:r>
              <a:rPr lang="es-ES" sz="1600" dirty="0" smtClean="0">
                <a:solidFill>
                  <a:schemeClr val="bg1"/>
                </a:solidFill>
                <a:latin typeface="Arial" panose="020B0604020202020204" pitchFamily="34" charset="0"/>
                <a:cs typeface="Arial" panose="020B0604020202020204" pitchFamily="34" charset="0"/>
              </a:rPr>
              <a:t>Realizar </a:t>
            </a:r>
            <a:r>
              <a:rPr lang="es-ES" sz="1600" dirty="0">
                <a:solidFill>
                  <a:schemeClr val="bg1"/>
                </a:solidFill>
                <a:latin typeface="Arial" panose="020B0604020202020204" pitchFamily="34" charset="0"/>
                <a:cs typeface="Arial" panose="020B0604020202020204" pitchFamily="34" charset="0"/>
              </a:rPr>
              <a:t>análisis </a:t>
            </a:r>
            <a:r>
              <a:rPr lang="es-ES" sz="1600" dirty="0" smtClean="0">
                <a:solidFill>
                  <a:schemeClr val="bg1"/>
                </a:solidFill>
                <a:latin typeface="Arial" panose="020B0604020202020204" pitchFamily="34" charset="0"/>
                <a:cs typeface="Arial" panose="020B0604020202020204" pitchFamily="34" charset="0"/>
              </a:rPr>
              <a:t>situacional, </a:t>
            </a:r>
            <a:r>
              <a:rPr lang="es-ES" sz="1600" dirty="0">
                <a:solidFill>
                  <a:schemeClr val="bg1"/>
                </a:solidFill>
                <a:latin typeface="Arial" panose="020B0604020202020204" pitchFamily="34" charset="0"/>
                <a:cs typeface="Arial" panose="020B0604020202020204" pitchFamily="34" charset="0"/>
              </a:rPr>
              <a:t>a fin de  plantear una solución   real  a la problemática detectada.</a:t>
            </a:r>
          </a:p>
          <a:p>
            <a:pPr marL="285750" indent="-285750" algn="just">
              <a:buFont typeface="Arial" panose="020B0604020202020204" pitchFamily="34" charset="0"/>
              <a:buChar char="•"/>
            </a:pPr>
            <a:r>
              <a:rPr lang="es-ES" sz="1600" dirty="0">
                <a:solidFill>
                  <a:schemeClr val="bg1"/>
                </a:solidFill>
                <a:latin typeface="Arial" panose="020B0604020202020204" pitchFamily="34" charset="0"/>
                <a:cs typeface="Arial" panose="020B0604020202020204" pitchFamily="34" charset="0"/>
              </a:rPr>
              <a:t>Cuantificar  el monto de inversión y costo de operación para la implementación y puesta en marcha de la escuela de proyectos</a:t>
            </a:r>
            <a:endParaRPr lang="es-EC" sz="1600" dirty="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solidFill>
                  <a:schemeClr val="bg1"/>
                </a:solidFill>
                <a:latin typeface="Arial" panose="020B0604020202020204" pitchFamily="34" charset="0"/>
                <a:cs typeface="Arial" panose="020B0604020202020204" pitchFamily="34" charset="0"/>
              </a:rPr>
              <a:t>Definir los procesos,  tecnología, infraestructura, personal  y  la estructura del servicio  que  ofertará la escuela de proyectos de la CNT EP.  </a:t>
            </a:r>
            <a:endParaRPr lang="es-EC" sz="1600" dirty="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smtClean="0">
                <a:solidFill>
                  <a:schemeClr val="bg1"/>
                </a:solidFill>
                <a:latin typeface="Arial" panose="020B0604020202020204" pitchFamily="34" charset="0"/>
                <a:cs typeface="Arial" panose="020B0604020202020204" pitchFamily="34" charset="0"/>
              </a:rPr>
              <a:t>Realizar evaluación </a:t>
            </a:r>
            <a:r>
              <a:rPr lang="es-ES" sz="1600" dirty="0">
                <a:solidFill>
                  <a:schemeClr val="bg1"/>
                </a:solidFill>
                <a:latin typeface="Arial" panose="020B0604020202020204" pitchFamily="34" charset="0"/>
                <a:cs typeface="Arial" panose="020B0604020202020204" pitchFamily="34" charset="0"/>
              </a:rPr>
              <a:t>financiera para </a:t>
            </a:r>
            <a:r>
              <a:rPr lang="es-ES" sz="1600" dirty="0" smtClean="0">
                <a:solidFill>
                  <a:schemeClr val="bg1"/>
                </a:solidFill>
                <a:latin typeface="Arial" panose="020B0604020202020204" pitchFamily="34" charset="0"/>
                <a:cs typeface="Arial" panose="020B0604020202020204" pitchFamily="34" charset="0"/>
              </a:rPr>
              <a:t>que CNT EP  </a:t>
            </a:r>
            <a:r>
              <a:rPr lang="es-ES" sz="1600" dirty="0">
                <a:solidFill>
                  <a:schemeClr val="bg1"/>
                </a:solidFill>
                <a:latin typeface="Arial" panose="020B0604020202020204" pitchFamily="34" charset="0"/>
                <a:cs typeface="Arial" panose="020B0604020202020204" pitchFamily="34" charset="0"/>
              </a:rPr>
              <a:t>tomen decisiones </a:t>
            </a:r>
            <a:r>
              <a:rPr lang="es-ES" sz="1600" dirty="0" smtClean="0">
                <a:solidFill>
                  <a:schemeClr val="bg1"/>
                </a:solidFill>
                <a:latin typeface="Arial" panose="020B0604020202020204" pitchFamily="34" charset="0"/>
                <a:cs typeface="Arial" panose="020B0604020202020204" pitchFamily="34" charset="0"/>
              </a:rPr>
              <a:t>acertadas.</a:t>
            </a:r>
            <a:r>
              <a:rPr lang="es-ES" sz="1600" dirty="0">
                <a:solidFill>
                  <a:schemeClr val="bg1"/>
                </a:solidFill>
                <a:latin typeface="Arial" panose="020B0604020202020204" pitchFamily="34" charset="0"/>
                <a:cs typeface="Arial" panose="020B0604020202020204" pitchFamily="34" charset="0"/>
              </a:rPr>
              <a:t> </a:t>
            </a:r>
            <a:endParaRPr lang="es-ES" sz="1600" dirty="0" smtClean="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smtClean="0">
                <a:solidFill>
                  <a:schemeClr val="bg1"/>
                </a:solidFill>
                <a:latin typeface="Arial" panose="020B0604020202020204" pitchFamily="34" charset="0"/>
                <a:cs typeface="Arial" panose="020B0604020202020204" pitchFamily="34" charset="0"/>
              </a:rPr>
              <a:t>Proponer </a:t>
            </a:r>
            <a:r>
              <a:rPr lang="es-ES" sz="1600" dirty="0">
                <a:solidFill>
                  <a:schemeClr val="bg1"/>
                </a:solidFill>
                <a:latin typeface="Arial" panose="020B0604020202020204" pitchFamily="34" charset="0"/>
                <a:cs typeface="Arial" panose="020B0604020202020204" pitchFamily="34" charset="0"/>
              </a:rPr>
              <a:t>un sistema </a:t>
            </a:r>
            <a:r>
              <a:rPr lang="es-ES" sz="1600" dirty="0" smtClean="0">
                <a:solidFill>
                  <a:schemeClr val="bg1"/>
                </a:solidFill>
                <a:latin typeface="Arial" panose="020B0604020202020204" pitchFamily="34" charset="0"/>
                <a:cs typeface="Arial" panose="020B0604020202020204" pitchFamily="34" charset="0"/>
              </a:rPr>
              <a:t>organizativo, académico y de funcionamiento  </a:t>
            </a:r>
            <a:r>
              <a:rPr lang="es-ES" sz="1600" dirty="0">
                <a:solidFill>
                  <a:schemeClr val="bg1"/>
                </a:solidFill>
                <a:latin typeface="Arial" panose="020B0604020202020204" pitchFamily="34" charset="0"/>
                <a:cs typeface="Arial" panose="020B0604020202020204" pitchFamily="34" charset="0"/>
              </a:rPr>
              <a:t>para la escuela corporativa de proyectos .</a:t>
            </a:r>
          </a:p>
          <a:p>
            <a:pPr marL="285750" indent="-285750" algn="just">
              <a:buFont typeface="Arial" panose="020B0604020202020204" pitchFamily="34" charset="0"/>
              <a:buChar char="•"/>
            </a:pPr>
            <a:endParaRPr lang="es-EC" sz="1600" dirty="0">
              <a:solidFill>
                <a:schemeClr val="bg1"/>
              </a:solidFill>
              <a:latin typeface="Arial" panose="020B0604020202020204" pitchFamily="34" charset="0"/>
              <a:cs typeface="Arial" panose="020B0604020202020204" pitchFamily="34" charset="0"/>
            </a:endParaRPr>
          </a:p>
          <a:p>
            <a:pPr algn="just"/>
            <a:endParaRPr lang="es-ES" sz="1600" u="sng" dirty="0">
              <a:solidFill>
                <a:schemeClr val="bg1"/>
              </a:solidFill>
              <a:latin typeface="Arial" panose="020B0604020202020204" pitchFamily="34" charset="0"/>
              <a:cs typeface="Arial" panose="020B0604020202020204" pitchFamily="34" charset="0"/>
            </a:endParaRPr>
          </a:p>
        </p:txBody>
      </p:sp>
      <p:sp>
        <p:nvSpPr>
          <p:cNvPr id="9" name="8 Rectángulo"/>
          <p:cNvSpPr/>
          <p:nvPr/>
        </p:nvSpPr>
        <p:spPr>
          <a:xfrm>
            <a:off x="1963561" y="491877"/>
            <a:ext cx="564770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INTRODUCCION</a:t>
            </a:r>
            <a:endParaRPr lang="es-E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pic>
        <p:nvPicPr>
          <p:cNvPr id="10" name="9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3" y="2132856"/>
            <a:ext cx="1825797" cy="1646314"/>
          </a:xfrm>
          <a:prstGeom prst="ellipse">
            <a:avLst/>
          </a:prstGeom>
          <a:ln>
            <a:noFill/>
          </a:ln>
          <a:effectLst>
            <a:softEdge rad="112500"/>
          </a:effectLst>
        </p:spPr>
      </p:pic>
      <p:sp>
        <p:nvSpPr>
          <p:cNvPr id="11" name="10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2" name="11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Tree>
    <p:extLst>
      <p:ext uri="{BB962C8B-B14F-4D97-AF65-F5344CB8AC3E}">
        <p14:creationId xmlns:p14="http://schemas.microsoft.com/office/powerpoint/2010/main" val="23056381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35496" y="17268"/>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25887"/>
            <a:ext cx="7004636" cy="482453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endParaRPr lang="es-ES" sz="1600" dirty="0" smtClean="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smtClean="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smtClean="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smtClean="0">
              <a:solidFill>
                <a:schemeClr val="bg1"/>
              </a:solidFill>
              <a:latin typeface="Arial" panose="020B0604020202020204" pitchFamily="34" charset="0"/>
              <a:cs typeface="Arial" panose="020B0604020202020204" pitchFamily="34" charset="0"/>
            </a:endParaRPr>
          </a:p>
          <a:p>
            <a:r>
              <a:rPr lang="es-ES" sz="1600" dirty="0" smtClean="0">
                <a:solidFill>
                  <a:schemeClr val="bg1"/>
                </a:solidFill>
                <a:latin typeface="Arial" panose="020B0604020202020204" pitchFamily="34" charset="0"/>
                <a:cs typeface="Arial" panose="020B0604020202020204" pitchFamily="34" charset="0"/>
              </a:rPr>
              <a:t>Análisis financiero</a:t>
            </a:r>
          </a:p>
          <a:p>
            <a:pPr marL="285750" indent="-285750">
              <a:buFont typeface="Arial" panose="020B0604020202020204" pitchFamily="34" charset="0"/>
              <a:buChar char="•"/>
            </a:pPr>
            <a:r>
              <a:rPr lang="es-ES" sz="1600" dirty="0" smtClean="0">
                <a:solidFill>
                  <a:schemeClr val="lt1"/>
                </a:solidFill>
                <a:latin typeface="Arial" panose="020B0604020202020204" pitchFamily="34" charset="0"/>
                <a:cs typeface="Arial" panose="020B0604020202020204" pitchFamily="34" charset="0"/>
              </a:rPr>
              <a:t>Condiciones</a:t>
            </a:r>
          </a:p>
          <a:p>
            <a:pPr marL="742950" lvl="1" indent="-285750">
              <a:buFont typeface="Arial" panose="020B0604020202020204" pitchFamily="34" charset="0"/>
              <a:buChar char="•"/>
            </a:pPr>
            <a:r>
              <a:rPr lang="es-ES" sz="1600" dirty="0" smtClean="0">
                <a:solidFill>
                  <a:schemeClr val="lt1"/>
                </a:solidFill>
                <a:latin typeface="Arial" panose="020B0604020202020204" pitchFamily="34" charset="0"/>
                <a:cs typeface="Arial" panose="020B0604020202020204" pitchFamily="34" charset="0"/>
              </a:rPr>
              <a:t>Se </a:t>
            </a:r>
            <a:r>
              <a:rPr lang="es-ES" sz="1600" dirty="0">
                <a:solidFill>
                  <a:schemeClr val="lt1"/>
                </a:solidFill>
                <a:latin typeface="Arial" panose="020B0604020202020204" pitchFamily="34" charset="0"/>
                <a:cs typeface="Arial" panose="020B0604020202020204" pitchFamily="34" charset="0"/>
              </a:rPr>
              <a:t>contará con capital propio financiado por la CNT </a:t>
            </a:r>
            <a:r>
              <a:rPr lang="es-ES" sz="1600" dirty="0" smtClean="0">
                <a:solidFill>
                  <a:schemeClr val="lt1"/>
                </a:solidFill>
                <a:latin typeface="Arial" panose="020B0604020202020204" pitchFamily="34" charset="0"/>
                <a:cs typeface="Arial" panose="020B0604020202020204" pitchFamily="34" charset="0"/>
              </a:rPr>
              <a:t>EP</a:t>
            </a:r>
            <a:endParaRPr lang="es-EC"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s-ES" sz="1600" dirty="0" smtClean="0">
                <a:latin typeface="Arial" panose="020B0604020202020204" pitchFamily="34" charset="0"/>
                <a:cs typeface="Arial" panose="020B0604020202020204" pitchFamily="34" charset="0"/>
              </a:rPr>
              <a:t>En </a:t>
            </a:r>
            <a:r>
              <a:rPr lang="es-ES" sz="1600" dirty="0">
                <a:latin typeface="Arial" panose="020B0604020202020204" pitchFamily="34" charset="0"/>
                <a:cs typeface="Arial" panose="020B0604020202020204" pitchFamily="34" charset="0"/>
              </a:rPr>
              <a:t>los costos se ha considerado valores por arrendamiento de las salas de capacitación y la oficina administrativa que se requiera para la escuela corporativa de </a:t>
            </a:r>
            <a:r>
              <a:rPr lang="es-ES" sz="1600" dirty="0" smtClean="0">
                <a:latin typeface="Arial" panose="020B0604020202020204" pitchFamily="34" charset="0"/>
                <a:cs typeface="Arial" panose="020B0604020202020204" pitchFamily="34" charset="0"/>
              </a:rPr>
              <a:t>proyectos.</a:t>
            </a:r>
            <a:endParaRPr lang="es-EC"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s-ES" sz="1600" dirty="0" smtClean="0">
                <a:latin typeface="Arial" panose="020B0604020202020204" pitchFamily="34" charset="0"/>
                <a:cs typeface="Arial" panose="020B0604020202020204" pitchFamily="34" charset="0"/>
              </a:rPr>
              <a:t>Los </a:t>
            </a:r>
            <a:r>
              <a:rPr lang="es-ES" sz="1600" dirty="0">
                <a:latin typeface="Arial" panose="020B0604020202020204" pitchFamily="34" charset="0"/>
                <a:cs typeface="Arial" panose="020B0604020202020204" pitchFamily="34" charset="0"/>
              </a:rPr>
              <a:t>ingresos corresponden a los costos incurridos  por este proyecto más un 5% de utilidad.</a:t>
            </a:r>
            <a:endParaRPr lang="es-EC"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s-ES" sz="1600" dirty="0" smtClean="0">
                <a:solidFill>
                  <a:schemeClr val="lt1"/>
                </a:solidFill>
                <a:latin typeface="Arial" panose="020B0604020202020204" pitchFamily="34" charset="0"/>
                <a:cs typeface="Arial" panose="020B0604020202020204" pitchFamily="34" charset="0"/>
              </a:rPr>
              <a:t>La </a:t>
            </a:r>
            <a:r>
              <a:rPr lang="es-ES" sz="1600" dirty="0">
                <a:solidFill>
                  <a:schemeClr val="lt1"/>
                </a:solidFill>
                <a:latin typeface="Arial" panose="020B0604020202020204" pitchFamily="34" charset="0"/>
                <a:cs typeface="Arial" panose="020B0604020202020204" pitchFamily="34" charset="0"/>
              </a:rPr>
              <a:t>tasa mínima de aceptación de rendimiento TMAR se fija en un 12%.</a:t>
            </a:r>
            <a:endParaRPr lang="es-EC" sz="1600" dirty="0">
              <a:solidFill>
                <a:schemeClr val="lt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600" dirty="0" smtClean="0">
                <a:solidFill>
                  <a:schemeClr val="bg1"/>
                </a:solidFill>
                <a:latin typeface="Arial" panose="020B0604020202020204" pitchFamily="34" charset="0"/>
                <a:cs typeface="Arial" panose="020B0604020202020204" pitchFamily="34" charset="0"/>
              </a:rPr>
              <a:t>Resultados:</a:t>
            </a:r>
            <a:endParaRPr lang="es-EC" sz="1600" dirty="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s-ES" sz="1600" dirty="0">
                <a:solidFill>
                  <a:schemeClr val="lt1"/>
                </a:solidFill>
                <a:latin typeface="Arial" panose="020B0604020202020204" pitchFamily="34" charset="0"/>
                <a:cs typeface="Arial" panose="020B0604020202020204" pitchFamily="34" charset="0"/>
              </a:rPr>
              <a:t>TIR = </a:t>
            </a:r>
            <a:r>
              <a:rPr lang="es-ES" sz="1600" dirty="0" smtClean="0">
                <a:solidFill>
                  <a:schemeClr val="lt1"/>
                </a:solidFill>
                <a:latin typeface="Arial" panose="020B0604020202020204" pitchFamily="34" charset="0"/>
                <a:cs typeface="Arial" panose="020B0604020202020204" pitchFamily="34" charset="0"/>
              </a:rPr>
              <a:t>36,51% </a:t>
            </a:r>
            <a:r>
              <a:rPr lang="es-ES" sz="1600" dirty="0">
                <a:solidFill>
                  <a:schemeClr val="lt1"/>
                </a:solidFill>
                <a:latin typeface="Arial" panose="020B0604020202020204" pitchFamily="34" charset="0"/>
                <a:cs typeface="Arial" panose="020B0604020202020204" pitchFamily="34" charset="0"/>
              </a:rPr>
              <a:t>&gt; TMAR por ende el proyecto es rentable</a:t>
            </a:r>
            <a:endParaRPr lang="es-EC" sz="1600" dirty="0">
              <a:solidFill>
                <a:schemeClr val="lt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s-ES" sz="1600" dirty="0">
                <a:solidFill>
                  <a:schemeClr val="lt1"/>
                </a:solidFill>
                <a:latin typeface="Arial" panose="020B0604020202020204" pitchFamily="34" charset="0"/>
                <a:cs typeface="Arial" panose="020B0604020202020204" pitchFamily="34" charset="0"/>
              </a:rPr>
              <a:t>VAN= USD </a:t>
            </a:r>
            <a:r>
              <a:rPr lang="es-ES" sz="1600" dirty="0">
                <a:latin typeface="Arial" panose="020B0604020202020204" pitchFamily="34" charset="0"/>
                <a:cs typeface="Arial" panose="020B0604020202020204" pitchFamily="34" charset="0"/>
              </a:rPr>
              <a:t>325548,53</a:t>
            </a:r>
            <a:r>
              <a:rPr lang="es-ES" sz="1600" dirty="0" smtClean="0">
                <a:solidFill>
                  <a:schemeClr val="lt1"/>
                </a:solidFill>
                <a:latin typeface="Arial" panose="020B0604020202020204" pitchFamily="34" charset="0"/>
                <a:cs typeface="Arial" panose="020B0604020202020204" pitchFamily="34" charset="0"/>
              </a:rPr>
              <a:t>&gt;0 </a:t>
            </a:r>
            <a:r>
              <a:rPr lang="es-ES" sz="1600" dirty="0">
                <a:solidFill>
                  <a:schemeClr val="lt1"/>
                </a:solidFill>
                <a:latin typeface="Arial" panose="020B0604020202020204" pitchFamily="34" charset="0"/>
                <a:cs typeface="Arial" panose="020B0604020202020204" pitchFamily="34" charset="0"/>
              </a:rPr>
              <a:t>por ende el proyecto es rentable</a:t>
            </a:r>
            <a:endParaRPr lang="es-EC" sz="1600" dirty="0">
              <a:solidFill>
                <a:schemeClr val="lt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s-ES" sz="1600" dirty="0">
                <a:solidFill>
                  <a:schemeClr val="lt1"/>
                </a:solidFill>
                <a:latin typeface="Arial" panose="020B0604020202020204" pitchFamily="34" charset="0"/>
                <a:cs typeface="Arial" panose="020B0604020202020204" pitchFamily="34" charset="0"/>
              </a:rPr>
              <a:t>R B/C = </a:t>
            </a:r>
            <a:r>
              <a:rPr lang="es-ES" sz="1600" dirty="0" smtClean="0">
                <a:solidFill>
                  <a:schemeClr val="lt1"/>
                </a:solidFill>
                <a:latin typeface="Arial" panose="020B0604020202020204" pitchFamily="34" charset="0"/>
                <a:cs typeface="Arial" panose="020B0604020202020204" pitchFamily="34" charset="0"/>
              </a:rPr>
              <a:t>2,92  </a:t>
            </a:r>
            <a:r>
              <a:rPr lang="es-ES" sz="1600" dirty="0" smtClean="0">
                <a:solidFill>
                  <a:schemeClr val="lt1"/>
                </a:solidFill>
                <a:latin typeface="Arial" panose="020B0604020202020204" pitchFamily="34" charset="0"/>
                <a:cs typeface="Arial" panose="020B0604020202020204" pitchFamily="34" charset="0"/>
              </a:rPr>
              <a:t>por </a:t>
            </a:r>
            <a:r>
              <a:rPr lang="es-ES" sz="1600" dirty="0">
                <a:solidFill>
                  <a:schemeClr val="lt1"/>
                </a:solidFill>
                <a:latin typeface="Arial" panose="020B0604020202020204" pitchFamily="34" charset="0"/>
                <a:cs typeface="Arial" panose="020B0604020202020204" pitchFamily="34" charset="0"/>
              </a:rPr>
              <a:t>cada dólar invertido </a:t>
            </a:r>
            <a:r>
              <a:rPr lang="es-ES" sz="1600" dirty="0" smtClean="0">
                <a:solidFill>
                  <a:schemeClr val="lt1"/>
                </a:solidFill>
                <a:latin typeface="Arial" panose="020B0604020202020204" pitchFamily="34" charset="0"/>
                <a:cs typeface="Arial" panose="020B0604020202020204" pitchFamily="34" charset="0"/>
              </a:rPr>
              <a:t> se obtiene </a:t>
            </a:r>
            <a:r>
              <a:rPr lang="es-ES" sz="1600" dirty="0" smtClean="0">
                <a:latin typeface="Arial" panose="020B0604020202020204" pitchFamily="34" charset="0"/>
                <a:cs typeface="Arial" panose="020B0604020202020204" pitchFamily="34" charset="0"/>
              </a:rPr>
              <a:t>USD </a:t>
            </a:r>
            <a:r>
              <a:rPr lang="es-ES" sz="1600" dirty="0" smtClean="0">
                <a:latin typeface="Arial" panose="020B0604020202020204" pitchFamily="34" charset="0"/>
                <a:cs typeface="Arial" panose="020B0604020202020204" pitchFamily="34" charset="0"/>
              </a:rPr>
              <a:t>2,92</a:t>
            </a:r>
            <a:r>
              <a:rPr lang="es-ES" sz="1600" dirty="0" smtClean="0">
                <a:solidFill>
                  <a:schemeClr val="lt1"/>
                </a:solidFill>
                <a:latin typeface="Arial" panose="020B0604020202020204" pitchFamily="34" charset="0"/>
                <a:cs typeface="Arial" panose="020B0604020202020204" pitchFamily="34" charset="0"/>
              </a:rPr>
              <a:t>.</a:t>
            </a:r>
            <a:endParaRPr lang="es-EC" sz="1600" dirty="0">
              <a:solidFill>
                <a:schemeClr val="lt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s-ES" sz="1600" dirty="0">
                <a:solidFill>
                  <a:schemeClr val="lt1"/>
                </a:solidFill>
                <a:latin typeface="Arial" panose="020B0604020202020204" pitchFamily="34" charset="0"/>
                <a:cs typeface="Arial" panose="020B0604020202020204" pitchFamily="34" charset="0"/>
              </a:rPr>
              <a:t>La inversión  de la CNT EP se puede recuperar en </a:t>
            </a:r>
            <a:r>
              <a:rPr lang="es-ES" sz="1600" dirty="0">
                <a:latin typeface="Arial" panose="020B0604020202020204" pitchFamily="34" charset="0"/>
                <a:cs typeface="Arial" panose="020B0604020202020204" pitchFamily="34" charset="0"/>
              </a:rPr>
              <a:t>4</a:t>
            </a:r>
            <a:r>
              <a:rPr lang="es-ES" sz="1600" dirty="0" smtClean="0">
                <a:solidFill>
                  <a:schemeClr val="lt1"/>
                </a:solidFill>
                <a:latin typeface="Arial" panose="020B0604020202020204" pitchFamily="34" charset="0"/>
                <a:cs typeface="Arial" panose="020B0604020202020204" pitchFamily="34" charset="0"/>
              </a:rPr>
              <a:t> </a:t>
            </a:r>
            <a:r>
              <a:rPr lang="es-ES" sz="1600" dirty="0">
                <a:solidFill>
                  <a:schemeClr val="lt1"/>
                </a:solidFill>
                <a:latin typeface="Arial" panose="020B0604020202020204" pitchFamily="34" charset="0"/>
                <a:cs typeface="Arial" panose="020B0604020202020204" pitchFamily="34" charset="0"/>
              </a:rPr>
              <a:t>años, </a:t>
            </a:r>
            <a:r>
              <a:rPr lang="es-ES" sz="1600" dirty="0">
                <a:latin typeface="Arial" panose="020B0604020202020204" pitchFamily="34" charset="0"/>
                <a:cs typeface="Arial" panose="020B0604020202020204" pitchFamily="34" charset="0"/>
              </a:rPr>
              <a:t>9</a:t>
            </a:r>
            <a:r>
              <a:rPr lang="es-ES" sz="1600" dirty="0" smtClean="0">
                <a:solidFill>
                  <a:schemeClr val="lt1"/>
                </a:solidFill>
                <a:latin typeface="Arial" panose="020B0604020202020204" pitchFamily="34" charset="0"/>
                <a:cs typeface="Arial" panose="020B0604020202020204" pitchFamily="34" charset="0"/>
              </a:rPr>
              <a:t> </a:t>
            </a:r>
            <a:r>
              <a:rPr lang="es-ES" sz="1600" dirty="0">
                <a:solidFill>
                  <a:schemeClr val="lt1"/>
                </a:solidFill>
                <a:latin typeface="Arial" panose="020B0604020202020204" pitchFamily="34" charset="0"/>
                <a:cs typeface="Arial" panose="020B0604020202020204" pitchFamily="34" charset="0"/>
              </a:rPr>
              <a:t>meses y </a:t>
            </a:r>
            <a:r>
              <a:rPr lang="es-ES" sz="1600" dirty="0" smtClean="0">
                <a:solidFill>
                  <a:schemeClr val="lt1"/>
                </a:solidFill>
                <a:latin typeface="Arial" panose="020B0604020202020204" pitchFamily="34" charset="0"/>
                <a:cs typeface="Arial" panose="020B0604020202020204" pitchFamily="34" charset="0"/>
              </a:rPr>
              <a:t>10 </a:t>
            </a:r>
            <a:r>
              <a:rPr lang="es-ES" sz="1600" dirty="0" smtClean="0">
                <a:solidFill>
                  <a:schemeClr val="lt1"/>
                </a:solidFill>
                <a:latin typeface="Arial" panose="020B0604020202020204" pitchFamily="34" charset="0"/>
                <a:cs typeface="Arial" panose="020B0604020202020204" pitchFamily="34" charset="0"/>
              </a:rPr>
              <a:t>días.</a:t>
            </a:r>
          </a:p>
          <a:p>
            <a:pPr marL="285750" indent="-285750">
              <a:buFont typeface="Arial" panose="020B0604020202020204" pitchFamily="34" charset="0"/>
              <a:buChar char="•"/>
            </a:pPr>
            <a:r>
              <a:rPr lang="es-ES" sz="1600" dirty="0" smtClean="0">
                <a:solidFill>
                  <a:schemeClr val="bg1"/>
                </a:solidFill>
                <a:latin typeface="Arial" panose="020B0604020202020204" pitchFamily="34" charset="0"/>
                <a:cs typeface="Arial" panose="020B0604020202020204" pitchFamily="34" charset="0"/>
              </a:rPr>
              <a:t>Considerar  en el plan </a:t>
            </a:r>
            <a:r>
              <a:rPr lang="es-ES" sz="1600" dirty="0">
                <a:solidFill>
                  <a:schemeClr val="bg1"/>
                </a:solidFill>
                <a:latin typeface="Arial" panose="020B0604020202020204" pitchFamily="34" charset="0"/>
                <a:cs typeface="Arial" panose="020B0604020202020204" pitchFamily="34" charset="0"/>
              </a:rPr>
              <a:t>de implementación de la escuela </a:t>
            </a:r>
            <a:r>
              <a:rPr lang="es-ES" sz="1600" dirty="0" smtClean="0">
                <a:solidFill>
                  <a:schemeClr val="bg1"/>
                </a:solidFill>
                <a:latin typeface="Arial" panose="020B0604020202020204" pitchFamily="34" charset="0"/>
                <a:cs typeface="Arial" panose="020B0604020202020204" pitchFamily="34" charset="0"/>
              </a:rPr>
              <a:t>corporativa: aspectos fundamentales para su organización, funcionamiento </a:t>
            </a:r>
            <a:r>
              <a:rPr lang="es-ES" sz="1600" dirty="0">
                <a:solidFill>
                  <a:schemeClr val="bg1"/>
                </a:solidFill>
                <a:latin typeface="Arial" panose="020B0604020202020204" pitchFamily="34" charset="0"/>
                <a:cs typeface="Arial" panose="020B0604020202020204" pitchFamily="34" charset="0"/>
              </a:rPr>
              <a:t>académico y  </a:t>
            </a:r>
            <a:r>
              <a:rPr lang="es-ES" sz="1600" dirty="0" smtClean="0">
                <a:solidFill>
                  <a:schemeClr val="bg1"/>
                </a:solidFill>
                <a:latin typeface="Arial" panose="020B0604020202020204" pitchFamily="34" charset="0"/>
                <a:cs typeface="Arial" panose="020B0604020202020204" pitchFamily="34" charset="0"/>
              </a:rPr>
              <a:t>operativo.</a:t>
            </a:r>
            <a:endParaRPr lang="es-EC" sz="1600" dirty="0">
              <a:solidFill>
                <a:schemeClr val="lt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a:p>
            <a:endParaRPr lang="es-ES" sz="1600" dirty="0">
              <a:solidFill>
                <a:schemeClr val="bg1"/>
              </a:solidFill>
              <a:latin typeface="Arial" panose="020B0604020202020204" pitchFamily="34" charset="0"/>
              <a:cs typeface="Arial" panose="020B0604020202020204" pitchFamily="34" charset="0"/>
            </a:endParaRPr>
          </a:p>
        </p:txBody>
      </p:sp>
      <p:cxnSp>
        <p:nvCxnSpPr>
          <p:cNvPr id="11" name="19532 Conector recto"/>
          <p:cNvCxnSpPr/>
          <p:nvPr/>
        </p:nvCxnSpPr>
        <p:spPr>
          <a:xfrm>
            <a:off x="5746750" y="-3551238"/>
            <a:ext cx="1995488" cy="7683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9 Rectángulo"/>
          <p:cNvSpPr/>
          <p:nvPr/>
        </p:nvSpPr>
        <p:spPr>
          <a:xfrm>
            <a:off x="1932032" y="491877"/>
            <a:ext cx="5763117"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5400" b="1" dirty="0" smtClean="0">
                <a:ln/>
                <a:solidFill>
                  <a:schemeClr val="accent3"/>
                </a:solidFill>
                <a:latin typeface="Arial" panose="020B0604020202020204" pitchFamily="34" charset="0"/>
                <a:cs typeface="Arial" panose="020B0604020202020204" pitchFamily="34" charset="0"/>
              </a:rPr>
              <a:t>CONCLUSIONES</a:t>
            </a:r>
            <a:endParaRPr lang="es-ES" sz="5400" b="1" dirty="0">
              <a:ln/>
              <a:solidFill>
                <a:schemeClr val="accent3"/>
              </a:solidFill>
              <a:latin typeface="Arial" panose="020B0604020202020204" pitchFamily="34" charset="0"/>
              <a:cs typeface="Arial" panose="020B0604020202020204" pitchFamily="34" charset="0"/>
            </a:endParaRPr>
          </a:p>
        </p:txBody>
      </p:sp>
      <p:pic>
        <p:nvPicPr>
          <p:cNvPr id="12" name="1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1268" y="2348880"/>
            <a:ext cx="1832732" cy="1767895"/>
          </a:xfrm>
          <a:prstGeom prst="ellipse">
            <a:avLst/>
          </a:prstGeom>
          <a:ln>
            <a:noFill/>
          </a:ln>
          <a:effectLst>
            <a:softEdge rad="112500"/>
          </a:effectLst>
        </p:spPr>
      </p:pic>
      <p:sp>
        <p:nvSpPr>
          <p:cNvPr id="13" name="12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4" name="13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Tree>
    <p:extLst>
      <p:ext uri="{BB962C8B-B14F-4D97-AF65-F5344CB8AC3E}">
        <p14:creationId xmlns:p14="http://schemas.microsoft.com/office/powerpoint/2010/main" val="17656133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35496" y="17268"/>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25887"/>
            <a:ext cx="6863584" cy="482453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endParaRPr lang="es-ES" sz="1600" dirty="0">
              <a:solidFill>
                <a:schemeClr val="bg1"/>
              </a:solidFill>
              <a:latin typeface="Arial" panose="020B0604020202020204" pitchFamily="34" charset="0"/>
              <a:cs typeface="Arial" panose="020B0604020202020204" pitchFamily="34" charset="0"/>
            </a:endParaRPr>
          </a:p>
          <a:p>
            <a:endParaRPr lang="es-ES" sz="1600" dirty="0" smtClean="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ES" sz="1600" dirty="0" smtClean="0">
              <a:solidFill>
                <a:schemeClr val="bg1"/>
              </a:solidFill>
              <a:latin typeface="Arial" panose="020B0604020202020204" pitchFamily="34" charset="0"/>
              <a:cs typeface="Arial" panose="020B0604020202020204" pitchFamily="34" charset="0"/>
            </a:endParaRPr>
          </a:p>
          <a:p>
            <a:endParaRPr lang="es-ES" sz="1600" dirty="0" smtClean="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600" dirty="0" smtClean="0">
                <a:solidFill>
                  <a:schemeClr val="bg1"/>
                </a:solidFill>
                <a:latin typeface="Arial" panose="020B0604020202020204" pitchFamily="34" charset="0"/>
                <a:cs typeface="Arial" panose="020B0604020202020204" pitchFamily="34" charset="0"/>
              </a:rPr>
              <a:t>Las </a:t>
            </a:r>
            <a:r>
              <a:rPr lang="es-ES" sz="1600" dirty="0">
                <a:solidFill>
                  <a:schemeClr val="bg1"/>
                </a:solidFill>
                <a:latin typeface="Arial" panose="020B0604020202020204" pitchFamily="34" charset="0"/>
                <a:cs typeface="Arial" panose="020B0604020202020204" pitchFamily="34" charset="0"/>
              </a:rPr>
              <a:t>autoridades  de la CNT EP </a:t>
            </a:r>
            <a:r>
              <a:rPr lang="es-ES" sz="1600" dirty="0" smtClean="0">
                <a:solidFill>
                  <a:schemeClr val="bg1"/>
                </a:solidFill>
                <a:latin typeface="Arial" panose="020B0604020202020204" pitchFamily="34" charset="0"/>
                <a:cs typeface="Arial" panose="020B0604020202020204" pitchFamily="34" charset="0"/>
              </a:rPr>
              <a:t>apoyen  a este </a:t>
            </a:r>
            <a:r>
              <a:rPr lang="es-ES" sz="1600" dirty="0">
                <a:solidFill>
                  <a:schemeClr val="bg1"/>
                </a:solidFill>
                <a:latin typeface="Arial" panose="020B0604020202020204" pitchFamily="34" charset="0"/>
                <a:cs typeface="Arial" panose="020B0604020202020204" pitchFamily="34" charset="0"/>
              </a:rPr>
              <a:t>tipo de proyectos,  ya que el invertir en el recurso humano de las empresas es hacer una apuesta a </a:t>
            </a:r>
            <a:r>
              <a:rPr lang="es-ES" sz="1600" dirty="0" smtClean="0">
                <a:solidFill>
                  <a:schemeClr val="bg1"/>
                </a:solidFill>
                <a:latin typeface="Arial" panose="020B0604020202020204" pitchFamily="34" charset="0"/>
                <a:cs typeface="Arial" panose="020B0604020202020204" pitchFamily="34" charset="0"/>
              </a:rPr>
              <a:t>futuro y así lograr  que CNT EP tenga ventaja competitiva.</a:t>
            </a:r>
            <a:endParaRPr lang="es-EC"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600" dirty="0">
                <a:solidFill>
                  <a:schemeClr val="bg1"/>
                </a:solidFill>
                <a:latin typeface="Arial" panose="020B0604020202020204" pitchFamily="34" charset="0"/>
                <a:cs typeface="Arial" panose="020B0604020202020204" pitchFamily="34" charset="0"/>
              </a:rPr>
              <a:t>Que en base al análisis realizado en el presente trabajo y una vez demostrada su rentabilidad,  se presente una propuesta a las autoridades de la CNT EP, para  la implementación de la escuela corporativa de proyectos.</a:t>
            </a:r>
            <a:endParaRPr lang="es-EC"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600" dirty="0">
                <a:solidFill>
                  <a:schemeClr val="bg1"/>
                </a:solidFill>
                <a:latin typeface="Arial" panose="020B0604020202020204" pitchFamily="34" charset="0"/>
                <a:cs typeface="Arial" panose="020B0604020202020204" pitchFamily="34" charset="0"/>
              </a:rPr>
              <a:t>Una vez que se implemente la escuela </a:t>
            </a:r>
            <a:r>
              <a:rPr lang="es-ES" sz="1600" dirty="0" smtClean="0">
                <a:solidFill>
                  <a:schemeClr val="bg1"/>
                </a:solidFill>
                <a:latin typeface="Arial" panose="020B0604020202020204" pitchFamily="34" charset="0"/>
                <a:cs typeface="Arial" panose="020B0604020202020204" pitchFamily="34" charset="0"/>
              </a:rPr>
              <a:t>las Gerencias </a:t>
            </a:r>
            <a:r>
              <a:rPr lang="es-ES" sz="1600" dirty="0">
                <a:solidFill>
                  <a:schemeClr val="bg1"/>
                </a:solidFill>
                <a:latin typeface="Arial" panose="020B0604020202020204" pitchFamily="34" charset="0"/>
                <a:cs typeface="Arial" panose="020B0604020202020204" pitchFamily="34" charset="0"/>
              </a:rPr>
              <a:t>de </a:t>
            </a:r>
            <a:r>
              <a:rPr lang="es-ES" sz="1600" dirty="0" smtClean="0">
                <a:solidFill>
                  <a:schemeClr val="bg1"/>
                </a:solidFill>
                <a:latin typeface="Arial" panose="020B0604020202020204" pitchFamily="34" charset="0"/>
                <a:cs typeface="Arial" panose="020B0604020202020204" pitchFamily="34" charset="0"/>
              </a:rPr>
              <a:t>PEM y  </a:t>
            </a:r>
            <a:r>
              <a:rPr lang="es-ES" sz="1600" dirty="0">
                <a:solidFill>
                  <a:schemeClr val="bg1"/>
                </a:solidFill>
                <a:latin typeface="Arial" panose="020B0604020202020204" pitchFamily="34" charset="0"/>
                <a:cs typeface="Arial" panose="020B0604020202020204" pitchFamily="34" charset="0"/>
              </a:rPr>
              <a:t>de </a:t>
            </a:r>
            <a:r>
              <a:rPr lang="es-ES" sz="1600" dirty="0" smtClean="0">
                <a:solidFill>
                  <a:schemeClr val="bg1"/>
                </a:solidFill>
                <a:latin typeface="Arial" panose="020B0604020202020204" pitchFamily="34" charset="0"/>
                <a:cs typeface="Arial" panose="020B0604020202020204" pitchFamily="34" charset="0"/>
              </a:rPr>
              <a:t> DEO, a </a:t>
            </a:r>
            <a:r>
              <a:rPr lang="es-ES" sz="1600" dirty="0">
                <a:solidFill>
                  <a:schemeClr val="bg1"/>
                </a:solidFill>
                <a:latin typeface="Arial" panose="020B0604020202020204" pitchFamily="34" charset="0"/>
                <a:cs typeface="Arial" panose="020B0604020202020204" pitchFamily="34" charset="0"/>
              </a:rPr>
              <a:t>través de las áreas PMO y, desarrollo y </a:t>
            </a:r>
            <a:r>
              <a:rPr lang="es-ES" sz="1600" dirty="0" smtClean="0">
                <a:solidFill>
                  <a:schemeClr val="bg1"/>
                </a:solidFill>
                <a:latin typeface="Arial" panose="020B0604020202020204" pitchFamily="34" charset="0"/>
                <a:cs typeface="Arial" panose="020B0604020202020204" pitchFamily="34" charset="0"/>
              </a:rPr>
              <a:t>formación,  </a:t>
            </a:r>
            <a:r>
              <a:rPr lang="es-ES" sz="1600" dirty="0">
                <a:solidFill>
                  <a:schemeClr val="bg1"/>
                </a:solidFill>
                <a:latin typeface="Arial" panose="020B0604020202020204" pitchFamily="34" charset="0"/>
                <a:cs typeface="Arial" panose="020B0604020202020204" pitchFamily="34" charset="0"/>
              </a:rPr>
              <a:t>den un seguimiento  riguroso a la gestión </a:t>
            </a:r>
            <a:r>
              <a:rPr lang="es-ES" sz="1600" dirty="0" smtClean="0">
                <a:solidFill>
                  <a:schemeClr val="bg1"/>
                </a:solidFill>
                <a:latin typeface="Arial" panose="020B0604020202020204" pitchFamily="34" charset="0"/>
                <a:cs typeface="Arial" panose="020B0604020202020204" pitchFamily="34" charset="0"/>
              </a:rPr>
              <a:t>y aplicación </a:t>
            </a:r>
            <a:r>
              <a:rPr lang="es-ES" sz="1600" dirty="0">
                <a:solidFill>
                  <a:schemeClr val="bg1"/>
                </a:solidFill>
                <a:latin typeface="Arial" panose="020B0604020202020204" pitchFamily="34" charset="0"/>
                <a:cs typeface="Arial" panose="020B0604020202020204" pitchFamily="34" charset="0"/>
              </a:rPr>
              <a:t>de conocimientos </a:t>
            </a:r>
            <a:r>
              <a:rPr lang="es-ES" sz="1600" dirty="0" smtClean="0">
                <a:solidFill>
                  <a:schemeClr val="bg1"/>
                </a:solidFill>
                <a:latin typeface="Arial" panose="020B0604020202020204" pitchFamily="34" charset="0"/>
                <a:cs typeface="Arial" panose="020B0604020202020204" pitchFamily="34" charset="0"/>
              </a:rPr>
              <a:t>impartidos.</a:t>
            </a:r>
            <a:endParaRPr lang="es-EC"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600" dirty="0">
                <a:solidFill>
                  <a:schemeClr val="bg1"/>
                </a:solidFill>
                <a:latin typeface="Arial" panose="020B0604020202020204" pitchFamily="34" charset="0"/>
                <a:cs typeface="Arial" panose="020B0604020202020204" pitchFamily="34" charset="0"/>
              </a:rPr>
              <a:t>Al finalizar el primer año de operación de la </a:t>
            </a:r>
            <a:r>
              <a:rPr lang="es-ES" sz="1600" dirty="0" smtClean="0">
                <a:solidFill>
                  <a:schemeClr val="bg1"/>
                </a:solidFill>
                <a:latin typeface="Arial" panose="020B0604020202020204" pitchFamily="34" charset="0"/>
                <a:cs typeface="Arial" panose="020B0604020202020204" pitchFamily="34" charset="0"/>
              </a:rPr>
              <a:t>escuela, </a:t>
            </a:r>
            <a:r>
              <a:rPr lang="es-ES" sz="1600" dirty="0">
                <a:solidFill>
                  <a:schemeClr val="bg1"/>
                </a:solidFill>
                <a:latin typeface="Arial" panose="020B0604020202020204" pitchFamily="34" charset="0"/>
                <a:cs typeface="Arial" panose="020B0604020202020204" pitchFamily="34" charset="0"/>
              </a:rPr>
              <a:t>es preciso </a:t>
            </a:r>
            <a:r>
              <a:rPr lang="es-ES" sz="1600" dirty="0" smtClean="0">
                <a:solidFill>
                  <a:schemeClr val="bg1"/>
                </a:solidFill>
                <a:latin typeface="Arial" panose="020B0604020202020204" pitchFamily="34" charset="0"/>
                <a:cs typeface="Arial" panose="020B0604020202020204" pitchFamily="34" charset="0"/>
              </a:rPr>
              <a:t>lanzar la </a:t>
            </a:r>
            <a:r>
              <a:rPr lang="es-ES" sz="1600" dirty="0">
                <a:solidFill>
                  <a:schemeClr val="bg1"/>
                </a:solidFill>
                <a:latin typeface="Arial" panose="020B0604020202020204" pitchFamily="34" charset="0"/>
                <a:cs typeface="Arial" panose="020B0604020202020204" pitchFamily="34" charset="0"/>
              </a:rPr>
              <a:t>encuesta del nivel de madurez en dirección de proyectos, a fin de determinar el porcentaje de crecimiento de las competencias en gestión de </a:t>
            </a:r>
            <a:r>
              <a:rPr lang="es-ES" sz="1600" dirty="0" smtClean="0">
                <a:solidFill>
                  <a:schemeClr val="bg1"/>
                </a:solidFill>
                <a:latin typeface="Arial" panose="020B0604020202020204" pitchFamily="34" charset="0"/>
                <a:cs typeface="Arial" panose="020B0604020202020204" pitchFamily="34" charset="0"/>
              </a:rPr>
              <a:t>proyectos y  si es el caso realizar acciones correctivas.</a:t>
            </a:r>
            <a:endParaRPr lang="es-ES"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ES"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ES"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ES"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ES" sz="1600" dirty="0">
              <a:solidFill>
                <a:schemeClr val="bg1"/>
              </a:solidFill>
              <a:latin typeface="Arial" panose="020B0604020202020204" pitchFamily="34" charset="0"/>
              <a:cs typeface="Arial" panose="020B0604020202020204" pitchFamily="34" charset="0"/>
            </a:endParaRPr>
          </a:p>
        </p:txBody>
      </p:sp>
      <p:cxnSp>
        <p:nvCxnSpPr>
          <p:cNvPr id="11" name="19532 Conector recto"/>
          <p:cNvCxnSpPr/>
          <p:nvPr/>
        </p:nvCxnSpPr>
        <p:spPr>
          <a:xfrm>
            <a:off x="5746750" y="-3551238"/>
            <a:ext cx="1995488" cy="7683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9 Rectángulo"/>
          <p:cNvSpPr/>
          <p:nvPr/>
        </p:nvSpPr>
        <p:spPr>
          <a:xfrm>
            <a:off x="1124119" y="491877"/>
            <a:ext cx="7378943"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5400" b="1" dirty="0" smtClean="0">
                <a:ln/>
                <a:solidFill>
                  <a:schemeClr val="accent3"/>
                </a:solidFill>
                <a:latin typeface="Arial" panose="020B0604020202020204" pitchFamily="34" charset="0"/>
                <a:cs typeface="Arial" panose="020B0604020202020204" pitchFamily="34" charset="0"/>
              </a:rPr>
              <a:t>RECOMENDACIONES</a:t>
            </a:r>
            <a:endParaRPr lang="es-ES" sz="5400" b="1" dirty="0">
              <a:ln/>
              <a:solidFill>
                <a:schemeClr val="accent3"/>
              </a:solidFill>
              <a:latin typeface="Arial" panose="020B0604020202020204" pitchFamily="34" charset="0"/>
              <a:cs typeface="Arial" panose="020B0604020202020204" pitchFamily="34" charset="0"/>
            </a:endParaRPr>
          </a:p>
        </p:txBody>
      </p:sp>
      <p:pic>
        <p:nvPicPr>
          <p:cNvPr id="12" name="1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1268" y="2348880"/>
            <a:ext cx="1832732" cy="1767895"/>
          </a:xfrm>
          <a:prstGeom prst="ellipse">
            <a:avLst/>
          </a:prstGeom>
          <a:ln>
            <a:noFill/>
          </a:ln>
          <a:effectLst>
            <a:softEdge rad="112500"/>
          </a:effectLst>
        </p:spPr>
      </p:pic>
      <p:sp>
        <p:nvSpPr>
          <p:cNvPr id="13" name="12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4" name="13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Tree>
    <p:extLst>
      <p:ext uri="{BB962C8B-B14F-4D97-AF65-F5344CB8AC3E}">
        <p14:creationId xmlns:p14="http://schemas.microsoft.com/office/powerpoint/2010/main" val="34328517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35496" y="17268"/>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25887"/>
            <a:ext cx="6863584" cy="482453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lgn="just">
              <a:buFont typeface="Arial" panose="020B0604020202020204" pitchFamily="34" charset="0"/>
              <a:buChar char="•"/>
            </a:pPr>
            <a:r>
              <a:rPr lang="es-ES" sz="1600" dirty="0" smtClean="0">
                <a:solidFill>
                  <a:schemeClr val="bg1"/>
                </a:solidFill>
                <a:latin typeface="Arial" panose="020B0604020202020204" pitchFamily="34" charset="0"/>
                <a:cs typeface="Arial" panose="020B0604020202020204" pitchFamily="34" charset="0"/>
              </a:rPr>
              <a:t>Una vez </a:t>
            </a:r>
            <a:r>
              <a:rPr lang="es-ES" sz="1600" dirty="0">
                <a:solidFill>
                  <a:schemeClr val="bg1"/>
                </a:solidFill>
                <a:latin typeface="Arial" panose="020B0604020202020204" pitchFamily="34" charset="0"/>
                <a:cs typeface="Arial" panose="020B0604020202020204" pitchFamily="34" charset="0"/>
              </a:rPr>
              <a:t>que la CNT EP haya adquirido la experiencia necesaria con sus actuales y nuevas escuelas corporativas que se implementen se analice la posibilidad de crear su propia universidad corporativa de la CNT EP. </a:t>
            </a:r>
            <a:endParaRPr lang="es-EC" sz="1600" dirty="0">
              <a:solidFill>
                <a:schemeClr val="bg1"/>
              </a:solidFill>
              <a:latin typeface="Arial" panose="020B0604020202020204" pitchFamily="34" charset="0"/>
              <a:cs typeface="Arial" panose="020B0604020202020204" pitchFamily="34" charset="0"/>
            </a:endParaRPr>
          </a:p>
        </p:txBody>
      </p:sp>
      <p:cxnSp>
        <p:nvCxnSpPr>
          <p:cNvPr id="11" name="19532 Conector recto"/>
          <p:cNvCxnSpPr/>
          <p:nvPr/>
        </p:nvCxnSpPr>
        <p:spPr>
          <a:xfrm>
            <a:off x="5746750" y="-3551238"/>
            <a:ext cx="1995488" cy="7683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9 Rectángulo"/>
          <p:cNvSpPr/>
          <p:nvPr/>
        </p:nvSpPr>
        <p:spPr>
          <a:xfrm>
            <a:off x="1124119" y="491877"/>
            <a:ext cx="7378943"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5400" b="1" dirty="0" smtClean="0">
                <a:ln/>
                <a:solidFill>
                  <a:schemeClr val="accent3"/>
                </a:solidFill>
                <a:latin typeface="Arial" panose="020B0604020202020204" pitchFamily="34" charset="0"/>
                <a:cs typeface="Arial" panose="020B0604020202020204" pitchFamily="34" charset="0"/>
              </a:rPr>
              <a:t>RECOMENDACIONES</a:t>
            </a:r>
            <a:endParaRPr lang="es-ES" sz="5400" b="1" dirty="0">
              <a:ln/>
              <a:solidFill>
                <a:schemeClr val="accent3"/>
              </a:solidFill>
              <a:latin typeface="Arial" panose="020B0604020202020204" pitchFamily="34" charset="0"/>
              <a:cs typeface="Arial" panose="020B0604020202020204" pitchFamily="34" charset="0"/>
            </a:endParaRPr>
          </a:p>
        </p:txBody>
      </p:sp>
      <p:pic>
        <p:nvPicPr>
          <p:cNvPr id="12" name="1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1268" y="2348880"/>
            <a:ext cx="1832732" cy="1767895"/>
          </a:xfrm>
          <a:prstGeom prst="ellipse">
            <a:avLst/>
          </a:prstGeom>
          <a:ln>
            <a:noFill/>
          </a:ln>
          <a:effectLst>
            <a:softEdge rad="112500"/>
          </a:effectLst>
        </p:spPr>
      </p:pic>
      <p:sp>
        <p:nvSpPr>
          <p:cNvPr id="13" name="12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4" name="13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Tree>
    <p:extLst>
      <p:ext uri="{BB962C8B-B14F-4D97-AF65-F5344CB8AC3E}">
        <p14:creationId xmlns:p14="http://schemas.microsoft.com/office/powerpoint/2010/main" val="2014392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35496" y="17268"/>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cxnSp>
        <p:nvCxnSpPr>
          <p:cNvPr id="11" name="19532 Conector recto"/>
          <p:cNvCxnSpPr/>
          <p:nvPr/>
        </p:nvCxnSpPr>
        <p:spPr>
          <a:xfrm>
            <a:off x="5746750" y="-3551238"/>
            <a:ext cx="1995488" cy="7683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2883078" y="2967335"/>
            <a:ext cx="337784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anose="020B0604020202020204" pitchFamily="34" charset="0"/>
                <a:cs typeface="Arial" panose="020B0604020202020204" pitchFamily="34" charset="0"/>
              </a:rPr>
              <a:t>GRACIAS</a:t>
            </a:r>
            <a:endParaRPr lang="es-E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anose="020B0604020202020204" pitchFamily="34" charset="0"/>
              <a:cs typeface="Arial" panose="020B0604020202020204" pitchFamily="34" charset="0"/>
            </a:endParaRPr>
          </a:p>
        </p:txBody>
      </p:sp>
      <p:sp>
        <p:nvSpPr>
          <p:cNvPr id="8" name="7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9" name="8 Imagen"/>
          <p:cNvPicPr/>
          <p:nvPr/>
        </p:nvPicPr>
        <p:blipFill>
          <a:blip r:embed="rId4">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spTree>
    <p:extLst>
      <p:ext uri="{BB962C8B-B14F-4D97-AF65-F5344CB8AC3E}">
        <p14:creationId xmlns:p14="http://schemas.microsoft.com/office/powerpoint/2010/main" val="970968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0" y="-10116"/>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9" name="8 Rectángulo"/>
          <p:cNvSpPr/>
          <p:nvPr/>
        </p:nvSpPr>
        <p:spPr>
          <a:xfrm>
            <a:off x="1752596" y="676573"/>
            <a:ext cx="5474897" cy="923330"/>
          </a:xfrm>
          <a:prstGeom prst="rect">
            <a:avLst/>
          </a:prstGeom>
          <a:noFill/>
        </p:spPr>
        <p:txBody>
          <a:bodyPr wrap="none" lIns="91440" tIns="45720" rIns="91440" bIns="45720">
            <a:spAutoFit/>
          </a:bodyPr>
          <a:lstStyle/>
          <a:p>
            <a:pPr algn="ctr"/>
            <a:r>
              <a:rPr lang="es-E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anose="020B0604020202020204" pitchFamily="34" charset="0"/>
                <a:cs typeface="Arial" panose="020B0604020202020204" pitchFamily="34" charset="0"/>
              </a:rPr>
              <a:t>METODOLOGÍA</a:t>
            </a:r>
            <a:endParaRPr lang="es-E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anose="020B0604020202020204" pitchFamily="34" charset="0"/>
              <a:cs typeface="Arial" panose="020B0604020202020204" pitchFamily="34" charset="0"/>
            </a:endParaRPr>
          </a:p>
        </p:txBody>
      </p:sp>
      <p:sp>
        <p:nvSpPr>
          <p:cNvPr id="11" name="10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2" name="11 Imagen"/>
          <p:cNvPicPr/>
          <p:nvPr/>
        </p:nvPicPr>
        <p:blipFill>
          <a:blip r:embed="rId4">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pic>
        <p:nvPicPr>
          <p:cNvPr id="4098" name="Picture 2" descr="Azul, Botón, Paus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677" y="2862228"/>
            <a:ext cx="1729027" cy="17290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Diagrama"/>
          <p:cNvGraphicFramePr/>
          <p:nvPr>
            <p:extLst>
              <p:ext uri="{D42A27DB-BD31-4B8C-83A1-F6EECF244321}">
                <p14:modId xmlns:p14="http://schemas.microsoft.com/office/powerpoint/2010/main" val="4099733295"/>
              </p:ext>
            </p:extLst>
          </p:nvPr>
        </p:nvGraphicFramePr>
        <p:xfrm>
          <a:off x="1313892" y="1844824"/>
          <a:ext cx="7362564" cy="424847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6 Elipse"/>
          <p:cNvSpPr/>
          <p:nvPr/>
        </p:nvSpPr>
        <p:spPr>
          <a:xfrm>
            <a:off x="4161548" y="1722363"/>
            <a:ext cx="1634587" cy="15410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Flecha a la derecha con muesca"/>
          <p:cNvSpPr/>
          <p:nvPr/>
        </p:nvSpPr>
        <p:spPr>
          <a:xfrm rot="2206603">
            <a:off x="662307" y="1945006"/>
            <a:ext cx="2542826" cy="1017404"/>
          </a:xfrm>
          <a:prstGeom prst="notchedRightArrow">
            <a:avLst>
              <a:gd name="adj1" fmla="val 65536"/>
              <a:gd name="adj2" fmla="val 54247"/>
            </a:avLst>
          </a:prstGeom>
          <a:effectLst>
            <a:glow rad="228600">
              <a:schemeClr val="accent4">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es-EC" sz="1400" dirty="0" smtClean="0"/>
              <a:t>Desarrollo Mallas Curriculares de SETEC, Análisis  Funcional</a:t>
            </a:r>
            <a:endParaRPr lang="es-EC" sz="1400" dirty="0"/>
          </a:p>
        </p:txBody>
      </p:sp>
      <p:sp>
        <p:nvSpPr>
          <p:cNvPr id="16" name="15 Flecha a la derecha con muesca"/>
          <p:cNvSpPr/>
          <p:nvPr/>
        </p:nvSpPr>
        <p:spPr>
          <a:xfrm rot="13052616" flipV="1">
            <a:off x="6745005" y="3630884"/>
            <a:ext cx="2544941" cy="1017404"/>
          </a:xfrm>
          <a:prstGeom prst="notchedRightArrow">
            <a:avLst>
              <a:gd name="adj1" fmla="val 65536"/>
              <a:gd name="adj2" fmla="val 54247"/>
            </a:avLst>
          </a:prstGeom>
          <a:effectLst>
            <a:glow rad="228600">
              <a:schemeClr val="accent4">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es-EC" sz="1400" dirty="0" smtClean="0"/>
              <a:t>Análisis FODA, PEST, Entrevistas, Observaciones</a:t>
            </a:r>
            <a:endParaRPr lang="es-EC" sz="1400" dirty="0"/>
          </a:p>
        </p:txBody>
      </p:sp>
      <p:sp>
        <p:nvSpPr>
          <p:cNvPr id="19" name="18 Flecha a la derecha con muesca"/>
          <p:cNvSpPr/>
          <p:nvPr/>
        </p:nvSpPr>
        <p:spPr>
          <a:xfrm rot="453188">
            <a:off x="156158" y="4725269"/>
            <a:ext cx="3210775" cy="1017404"/>
          </a:xfrm>
          <a:prstGeom prst="notchedRightArrow">
            <a:avLst>
              <a:gd name="adj1" fmla="val 65536"/>
              <a:gd name="adj2" fmla="val 54247"/>
            </a:avLst>
          </a:prstGeom>
          <a:effectLst>
            <a:glow rad="228600">
              <a:schemeClr val="accent4">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es-EC" sz="1400" dirty="0" smtClean="0"/>
              <a:t>Técnica, </a:t>
            </a:r>
            <a:r>
              <a:rPr lang="es-EC" sz="1400" dirty="0" smtClean="0"/>
              <a:t>método cualitativo por </a:t>
            </a:r>
            <a:r>
              <a:rPr lang="es-EC" sz="1400" dirty="0" smtClean="0"/>
              <a:t>puntos, Organizacional, Financiera</a:t>
            </a:r>
            <a:endParaRPr lang="es-EC" sz="1400" dirty="0"/>
          </a:p>
        </p:txBody>
      </p:sp>
      <p:sp>
        <p:nvSpPr>
          <p:cNvPr id="21" name="20 Flecha a la derecha con muesca"/>
          <p:cNvSpPr/>
          <p:nvPr/>
        </p:nvSpPr>
        <p:spPr>
          <a:xfrm rot="11900932" flipV="1">
            <a:off x="6520008" y="5254725"/>
            <a:ext cx="2048380" cy="1017404"/>
          </a:xfrm>
          <a:prstGeom prst="notchedRightArrow">
            <a:avLst>
              <a:gd name="adj1" fmla="val 65536"/>
              <a:gd name="adj2" fmla="val 54247"/>
            </a:avLst>
          </a:prstGeom>
          <a:effectLst>
            <a:glow rad="228600">
              <a:schemeClr val="accent4">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es-EC" sz="1400" dirty="0" smtClean="0"/>
              <a:t>Matriz FODA CRUZADA</a:t>
            </a:r>
            <a:endParaRPr lang="es-EC" sz="1400" dirty="0"/>
          </a:p>
        </p:txBody>
      </p:sp>
      <p:sp>
        <p:nvSpPr>
          <p:cNvPr id="17" name="16 Rectángulo"/>
          <p:cNvSpPr/>
          <p:nvPr/>
        </p:nvSpPr>
        <p:spPr>
          <a:xfrm>
            <a:off x="4939151" y="1340768"/>
            <a:ext cx="208913" cy="523220"/>
          </a:xfrm>
          <a:prstGeom prst="rect">
            <a:avLst/>
          </a:prstGeom>
          <a:noFill/>
        </p:spPr>
        <p:txBody>
          <a:bodyPr wrap="square" lIns="91440" tIns="45720" rIns="91440" bIns="45720">
            <a:spAutoFit/>
          </a:bodyPr>
          <a:lstStyle/>
          <a:p>
            <a:pPr algn="ctr"/>
            <a:r>
              <a:rPr lang="es-ES" sz="28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1</a:t>
            </a:r>
            <a:endParaRPr lang="es-ES" sz="28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24" name="23 Flecha a la derecha con muesca"/>
          <p:cNvSpPr/>
          <p:nvPr/>
        </p:nvSpPr>
        <p:spPr>
          <a:xfrm rot="10421334" flipV="1">
            <a:off x="5845848" y="1706816"/>
            <a:ext cx="2048380" cy="1017404"/>
          </a:xfrm>
          <a:prstGeom prst="notchedRightArrow">
            <a:avLst>
              <a:gd name="adj1" fmla="val 65536"/>
              <a:gd name="adj2" fmla="val 54247"/>
            </a:avLst>
          </a:prstGeom>
          <a:effectLst>
            <a:glow rad="228600">
              <a:schemeClr val="accent4">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es-EC" sz="1400" dirty="0" smtClean="0"/>
              <a:t>Encuestas</a:t>
            </a:r>
            <a:endParaRPr lang="es-EC" sz="1400" dirty="0"/>
          </a:p>
        </p:txBody>
      </p:sp>
      <p:sp>
        <p:nvSpPr>
          <p:cNvPr id="18" name="17 Rectángulo redondeado"/>
          <p:cNvSpPr/>
          <p:nvPr/>
        </p:nvSpPr>
        <p:spPr>
          <a:xfrm>
            <a:off x="4139953" y="3573016"/>
            <a:ext cx="1728191" cy="117479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sz="1400" dirty="0" smtClean="0"/>
              <a:t>Técnicas de Investigación Documental y de Campo</a:t>
            </a:r>
            <a:endParaRPr lang="es-EC" sz="1400" dirty="0"/>
          </a:p>
        </p:txBody>
      </p:sp>
      <p:sp>
        <p:nvSpPr>
          <p:cNvPr id="26" name="25 Rectángulo"/>
          <p:cNvSpPr/>
          <p:nvPr/>
        </p:nvSpPr>
        <p:spPr>
          <a:xfrm>
            <a:off x="6567132" y="2677562"/>
            <a:ext cx="208913" cy="523220"/>
          </a:xfrm>
          <a:prstGeom prst="rect">
            <a:avLst/>
          </a:prstGeom>
          <a:noFill/>
        </p:spPr>
        <p:txBody>
          <a:bodyPr wrap="square" lIns="91440" tIns="45720" rIns="91440" bIns="45720">
            <a:spAutoFit/>
          </a:bodyPr>
          <a:lstStyle/>
          <a:p>
            <a:pPr algn="ctr"/>
            <a:r>
              <a:rPr lang="es-ES" sz="28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2</a:t>
            </a:r>
            <a:endParaRPr lang="es-ES" sz="28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27" name="26 Rectángulo"/>
          <p:cNvSpPr/>
          <p:nvPr/>
        </p:nvSpPr>
        <p:spPr>
          <a:xfrm>
            <a:off x="5868144" y="4606460"/>
            <a:ext cx="208913" cy="523220"/>
          </a:xfrm>
          <a:prstGeom prst="rect">
            <a:avLst/>
          </a:prstGeom>
          <a:noFill/>
        </p:spPr>
        <p:txBody>
          <a:bodyPr wrap="square" lIns="91440" tIns="45720" rIns="91440" bIns="45720">
            <a:spAutoFit/>
          </a:bodyPr>
          <a:lstStyle/>
          <a:p>
            <a:pPr algn="ctr"/>
            <a:r>
              <a:rPr lang="es-ES" sz="28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3</a:t>
            </a:r>
            <a:endParaRPr lang="es-ES" sz="28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28" name="27 Rectángulo"/>
          <p:cNvSpPr/>
          <p:nvPr/>
        </p:nvSpPr>
        <p:spPr>
          <a:xfrm>
            <a:off x="4035496" y="4486199"/>
            <a:ext cx="208913" cy="523220"/>
          </a:xfrm>
          <a:prstGeom prst="rect">
            <a:avLst/>
          </a:prstGeom>
          <a:noFill/>
        </p:spPr>
        <p:txBody>
          <a:bodyPr wrap="square" lIns="91440" tIns="45720" rIns="91440" bIns="45720">
            <a:spAutoFit/>
          </a:bodyPr>
          <a:lstStyle/>
          <a:p>
            <a:pPr algn="ctr"/>
            <a:r>
              <a:rPr lang="es-ES" sz="28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4</a:t>
            </a:r>
            <a:endParaRPr lang="es-ES" sz="28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29" name="28 Rectángulo"/>
          <p:cNvSpPr/>
          <p:nvPr/>
        </p:nvSpPr>
        <p:spPr>
          <a:xfrm>
            <a:off x="3428149" y="2600618"/>
            <a:ext cx="208913" cy="523220"/>
          </a:xfrm>
          <a:prstGeom prst="rect">
            <a:avLst/>
          </a:prstGeom>
          <a:noFill/>
        </p:spPr>
        <p:txBody>
          <a:bodyPr wrap="square" lIns="91440" tIns="45720" rIns="91440" bIns="45720">
            <a:spAutoFit/>
          </a:bodyPr>
          <a:lstStyle/>
          <a:p>
            <a:pPr algn="ctr"/>
            <a:r>
              <a:rPr lang="es-ES" sz="28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5</a:t>
            </a:r>
            <a:endParaRPr lang="es-ES" sz="28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extLst>
      <p:ext uri="{BB962C8B-B14F-4D97-AF65-F5344CB8AC3E}">
        <p14:creationId xmlns:p14="http://schemas.microsoft.com/office/powerpoint/2010/main" val="1218236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ree-power-point-templates.com/wp-content/uploads/2010/03/491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21"/>
          <a:stretch/>
        </p:blipFill>
        <p:spPr bwMode="auto">
          <a:xfrm>
            <a:off x="0" y="26431"/>
            <a:ext cx="9144000" cy="6868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66" y="26431"/>
            <a:ext cx="964348" cy="66626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83568" y="2492896"/>
            <a:ext cx="7848872" cy="369332"/>
          </a:xfrm>
          <a:prstGeom prst="rect">
            <a:avLst/>
          </a:prstGeom>
        </p:spPr>
        <p:txBody>
          <a:bodyPr wrap="square">
            <a:spAutoFit/>
          </a:bodyPr>
          <a:lstStyle/>
          <a:p>
            <a:pPr algn="ctr"/>
            <a:r>
              <a:rPr lang="es-MX" b="1" dirty="0" smtClean="0"/>
              <a:t> </a:t>
            </a:r>
            <a:endParaRPr lang="es-EC" b="1" dirty="0"/>
          </a:p>
        </p:txBody>
      </p:sp>
      <p:sp>
        <p:nvSpPr>
          <p:cNvPr id="3" name="2 Rectángulo redondeado"/>
          <p:cNvSpPr/>
          <p:nvPr/>
        </p:nvSpPr>
        <p:spPr>
          <a:xfrm>
            <a:off x="447684" y="1412776"/>
            <a:ext cx="6860620" cy="4824536"/>
          </a:xfrm>
          <a:prstGeom prst="roundRect">
            <a:avLst/>
          </a:prstGeom>
          <a:solidFill>
            <a:schemeClr val="accent3">
              <a:lumMod val="75000"/>
            </a:schemeClr>
          </a:solidFill>
          <a:effectLst>
            <a:glow rad="101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600" b="1" dirty="0" smtClean="0">
                <a:latin typeface="Arial" panose="020B0604020202020204" pitchFamily="34" charset="0"/>
                <a:cs typeface="Arial" panose="020B0604020202020204" pitchFamily="34" charset="0"/>
              </a:rPr>
              <a:t>ANALISIS EXTERNO</a:t>
            </a:r>
          </a:p>
          <a:p>
            <a:pPr algn="ctr"/>
            <a:endParaRPr lang="es-ES" sz="1600" b="1" dirty="0">
              <a:latin typeface="Arial" panose="020B0604020202020204" pitchFamily="34" charset="0"/>
              <a:cs typeface="Arial" panose="020B0604020202020204" pitchFamily="34" charset="0"/>
            </a:endParaRPr>
          </a:p>
          <a:p>
            <a:pPr algn="ctr"/>
            <a:endParaRPr lang="es-ES" sz="1600" b="1" dirty="0" smtClean="0">
              <a:latin typeface="Arial" panose="020B0604020202020204" pitchFamily="34" charset="0"/>
              <a:cs typeface="Arial" panose="020B0604020202020204" pitchFamily="34" charset="0"/>
            </a:endParaRPr>
          </a:p>
          <a:p>
            <a:pPr algn="ctr"/>
            <a:endParaRPr lang="es-ES" sz="1600" b="1" dirty="0">
              <a:latin typeface="Arial" panose="020B0604020202020204" pitchFamily="34" charset="0"/>
              <a:cs typeface="Arial" panose="020B0604020202020204" pitchFamily="34" charset="0"/>
            </a:endParaRPr>
          </a:p>
          <a:p>
            <a:pPr algn="ctr"/>
            <a:endParaRPr lang="es-ES" sz="1600" b="1" dirty="0" smtClean="0">
              <a:latin typeface="Arial" panose="020B0604020202020204" pitchFamily="34" charset="0"/>
              <a:cs typeface="Arial" panose="020B0604020202020204" pitchFamily="34" charset="0"/>
            </a:endParaRPr>
          </a:p>
          <a:p>
            <a:pPr algn="ctr"/>
            <a:endParaRPr lang="es-ES" sz="1600" b="1" dirty="0">
              <a:latin typeface="Arial" panose="020B0604020202020204" pitchFamily="34" charset="0"/>
              <a:cs typeface="Arial" panose="020B0604020202020204" pitchFamily="34" charset="0"/>
            </a:endParaRPr>
          </a:p>
          <a:p>
            <a:pPr algn="ctr"/>
            <a:endParaRPr lang="es-ES" sz="1600" b="1" dirty="0" smtClean="0">
              <a:latin typeface="Arial" panose="020B0604020202020204" pitchFamily="34" charset="0"/>
              <a:cs typeface="Arial" panose="020B0604020202020204" pitchFamily="34" charset="0"/>
            </a:endParaRPr>
          </a:p>
          <a:p>
            <a:pPr algn="ctr"/>
            <a:endParaRPr lang="es-ES" sz="1600" b="1" dirty="0">
              <a:latin typeface="Arial" panose="020B0604020202020204" pitchFamily="34" charset="0"/>
              <a:cs typeface="Arial" panose="020B0604020202020204" pitchFamily="34" charset="0"/>
            </a:endParaRPr>
          </a:p>
          <a:p>
            <a:pPr algn="ctr"/>
            <a:endParaRPr lang="es-ES" sz="1600" b="1" dirty="0" smtClean="0">
              <a:latin typeface="Arial" panose="020B0604020202020204" pitchFamily="34" charset="0"/>
              <a:cs typeface="Arial" panose="020B0604020202020204" pitchFamily="34" charset="0"/>
            </a:endParaRPr>
          </a:p>
          <a:p>
            <a:pPr algn="ctr"/>
            <a:endParaRPr lang="es-ES" sz="1600" b="1" dirty="0">
              <a:latin typeface="Arial" panose="020B0604020202020204" pitchFamily="34" charset="0"/>
              <a:cs typeface="Arial" panose="020B0604020202020204" pitchFamily="34" charset="0"/>
            </a:endParaRPr>
          </a:p>
          <a:p>
            <a:pPr algn="ctr"/>
            <a:endParaRPr lang="es-ES" sz="1600" b="1" dirty="0" smtClean="0">
              <a:latin typeface="Arial" panose="020B0604020202020204" pitchFamily="34" charset="0"/>
              <a:cs typeface="Arial" panose="020B0604020202020204" pitchFamily="34" charset="0"/>
            </a:endParaRPr>
          </a:p>
          <a:p>
            <a:pPr algn="ctr"/>
            <a:endParaRPr lang="es-ES" sz="1600" b="1" dirty="0">
              <a:latin typeface="Arial" panose="020B0604020202020204" pitchFamily="34" charset="0"/>
              <a:cs typeface="Arial" panose="020B0604020202020204" pitchFamily="34" charset="0"/>
            </a:endParaRPr>
          </a:p>
          <a:p>
            <a:pPr algn="ctr"/>
            <a:endParaRPr lang="es-ES" sz="1600" b="1" dirty="0" smtClean="0">
              <a:latin typeface="Arial" panose="020B0604020202020204" pitchFamily="34" charset="0"/>
              <a:cs typeface="Arial" panose="020B0604020202020204" pitchFamily="34" charset="0"/>
            </a:endParaRPr>
          </a:p>
          <a:p>
            <a:pPr algn="ctr"/>
            <a:endParaRPr lang="es-ES" sz="1600" b="1" dirty="0">
              <a:latin typeface="Arial" panose="020B0604020202020204" pitchFamily="34" charset="0"/>
              <a:cs typeface="Arial" panose="020B0604020202020204" pitchFamily="34" charset="0"/>
            </a:endParaRPr>
          </a:p>
          <a:p>
            <a:pPr algn="ctr"/>
            <a:endParaRPr lang="es-ES" sz="1600" b="1" dirty="0" smtClean="0">
              <a:latin typeface="Arial" panose="020B0604020202020204" pitchFamily="34" charset="0"/>
              <a:cs typeface="Arial" panose="020B0604020202020204" pitchFamily="34" charset="0"/>
            </a:endParaRPr>
          </a:p>
          <a:p>
            <a:pPr algn="ctr"/>
            <a:endParaRPr lang="es-ES" sz="1600" b="1" dirty="0" smtClean="0">
              <a:solidFill>
                <a:schemeClr val="tx1"/>
              </a:solidFill>
              <a:latin typeface="Arial" panose="020B0604020202020204" pitchFamily="34" charset="0"/>
              <a:cs typeface="Arial" panose="020B0604020202020204" pitchFamily="34" charset="0"/>
            </a:endParaRPr>
          </a:p>
        </p:txBody>
      </p:sp>
      <p:sp>
        <p:nvSpPr>
          <p:cNvPr id="10" name="9 Rectángulo"/>
          <p:cNvSpPr/>
          <p:nvPr/>
        </p:nvSpPr>
        <p:spPr>
          <a:xfrm>
            <a:off x="617043" y="491877"/>
            <a:ext cx="8340745"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5400" b="1" dirty="0" smtClean="0">
                <a:ln/>
                <a:solidFill>
                  <a:schemeClr val="accent3"/>
                </a:solidFill>
                <a:latin typeface="Arial" panose="020B0604020202020204" pitchFamily="34" charset="0"/>
                <a:cs typeface="Arial" panose="020B0604020202020204" pitchFamily="34" charset="0"/>
              </a:rPr>
              <a:t>ANALISIS SITUACIONAL</a:t>
            </a:r>
            <a:endParaRPr lang="es-ES" sz="5400" b="1" dirty="0">
              <a:ln/>
              <a:solidFill>
                <a:schemeClr val="accent3"/>
              </a:solidFill>
              <a:latin typeface="Arial" panose="020B0604020202020204" pitchFamily="34" charset="0"/>
              <a:cs typeface="Arial" panose="020B0604020202020204"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9681" y="2492896"/>
            <a:ext cx="1934319" cy="1594046"/>
          </a:xfrm>
          <a:prstGeom prst="ellipse">
            <a:avLst/>
          </a:prstGeom>
          <a:ln>
            <a:noFill/>
          </a:ln>
          <a:effectLst>
            <a:softEdge rad="112500"/>
          </a:effectLst>
        </p:spPr>
      </p:pic>
      <p:sp>
        <p:nvSpPr>
          <p:cNvPr id="11" name="10 Rectángulo"/>
          <p:cNvSpPr/>
          <p:nvPr/>
        </p:nvSpPr>
        <p:spPr>
          <a:xfrm>
            <a:off x="4490045" y="6093296"/>
            <a:ext cx="4572000" cy="923330"/>
          </a:xfrm>
          <a:prstGeom prst="rect">
            <a:avLst/>
          </a:prstGeom>
        </p:spPr>
        <p:txBody>
          <a:bodyPr>
            <a:spAutoFit/>
          </a:bodyPr>
          <a:lstStyle/>
          <a:p>
            <a:pPr algn="r"/>
            <a:endParaRPr lang="es-MX" b="1" dirty="0" smtClean="0">
              <a:solidFill>
                <a:schemeClr val="bg1"/>
              </a:solidFill>
            </a:endParaRPr>
          </a:p>
          <a:p>
            <a:pPr algn="r"/>
            <a:r>
              <a:rPr lang="es-MX" b="1" dirty="0" err="1" smtClean="0">
                <a:solidFill>
                  <a:schemeClr val="bg1"/>
                </a:solidFill>
              </a:rPr>
              <a:t>Sangolqui</a:t>
            </a:r>
            <a:r>
              <a:rPr lang="es-MX" b="1" dirty="0" smtClean="0">
                <a:solidFill>
                  <a:schemeClr val="bg1"/>
                </a:solidFill>
              </a:rPr>
              <a:t>, 28 de </a:t>
            </a:r>
            <a:r>
              <a:rPr lang="es-EC" b="1" dirty="0" smtClean="0">
                <a:solidFill>
                  <a:schemeClr val="bg1"/>
                </a:solidFill>
              </a:rPr>
              <a:t>abril del 2015</a:t>
            </a:r>
            <a:endParaRPr lang="es-EC" b="1" dirty="0">
              <a:solidFill>
                <a:schemeClr val="bg1"/>
              </a:solidFill>
            </a:endParaRPr>
          </a:p>
          <a:p>
            <a:pPr algn="ctr"/>
            <a:endParaRPr lang="es-EC" b="1" dirty="0">
              <a:solidFill>
                <a:schemeClr val="bg1"/>
              </a:solidFill>
            </a:endParaRPr>
          </a:p>
        </p:txBody>
      </p:sp>
      <p:pic>
        <p:nvPicPr>
          <p:cNvPr id="12" name="11 Imagen"/>
          <p:cNvPicPr/>
          <p:nvPr/>
        </p:nvPicPr>
        <p:blipFill>
          <a:blip r:embed="rId5">
            <a:extLst>
              <a:ext uri="{28A0092B-C50C-407E-A947-70E740481C1C}">
                <a14:useLocalDpi xmlns:a14="http://schemas.microsoft.com/office/drawing/2010/main" val="0"/>
              </a:ext>
            </a:extLst>
          </a:blip>
          <a:srcRect/>
          <a:stretch>
            <a:fillRect/>
          </a:stretch>
        </p:blipFill>
        <p:spPr bwMode="auto">
          <a:xfrm>
            <a:off x="0" y="26431"/>
            <a:ext cx="2627784" cy="707665"/>
          </a:xfrm>
          <a:prstGeom prst="rect">
            <a:avLst/>
          </a:prstGeom>
          <a:noFill/>
          <a:ln>
            <a:noFill/>
          </a:ln>
        </p:spPr>
      </p:pic>
      <p:pic>
        <p:nvPicPr>
          <p:cNvPr id="14" name="13 Imagen"/>
          <p:cNvPicPr/>
          <p:nvPr/>
        </p:nvPicPr>
        <p:blipFill>
          <a:blip r:embed="rId6">
            <a:extLst>
              <a:ext uri="{28A0092B-C50C-407E-A947-70E740481C1C}">
                <a14:useLocalDpi xmlns:a14="http://schemas.microsoft.com/office/drawing/2010/main" val="0"/>
              </a:ext>
            </a:extLst>
          </a:blip>
          <a:srcRect/>
          <a:stretch>
            <a:fillRect/>
          </a:stretch>
        </p:blipFill>
        <p:spPr bwMode="auto">
          <a:xfrm>
            <a:off x="2627784" y="2276872"/>
            <a:ext cx="2863850" cy="28549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6570978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2775</TotalTime>
  <Words>6577</Words>
  <Application>Microsoft Office PowerPoint</Application>
  <PresentationFormat>Presentación en pantalla (4:3)</PresentationFormat>
  <Paragraphs>2712</Paragraphs>
  <Slides>73</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73</vt:i4>
      </vt:variant>
    </vt:vector>
  </HeadingPairs>
  <TitlesOfParts>
    <vt:vector size="79" baseType="lpstr">
      <vt:lpstr>Arial</vt:lpstr>
      <vt:lpstr>Calibri</vt:lpstr>
      <vt:lpstr>Symbol</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CORPORATIVA DE LA CNT EP</dc:title>
  <dc:creator>RG1 Galarza Piedad</dc:creator>
  <cp:lastModifiedBy>DOCENTE</cp:lastModifiedBy>
  <cp:revision>305</cp:revision>
  <dcterms:created xsi:type="dcterms:W3CDTF">2014-11-11T12:34:29Z</dcterms:created>
  <dcterms:modified xsi:type="dcterms:W3CDTF">2015-04-28T05:24:56Z</dcterms:modified>
</cp:coreProperties>
</file>