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41"/>
  </p:notesMasterIdLst>
  <p:handoutMasterIdLst>
    <p:handoutMasterId r:id="rId42"/>
  </p:handoutMasterIdLst>
  <p:sldIdLst>
    <p:sldId id="266" r:id="rId2"/>
    <p:sldId id="327" r:id="rId3"/>
    <p:sldId id="329" r:id="rId4"/>
    <p:sldId id="333" r:id="rId5"/>
    <p:sldId id="336" r:id="rId6"/>
    <p:sldId id="300" r:id="rId7"/>
    <p:sldId id="366" r:id="rId8"/>
    <p:sldId id="367" r:id="rId9"/>
    <p:sldId id="303" r:id="rId10"/>
    <p:sldId id="304" r:id="rId11"/>
    <p:sldId id="305" r:id="rId12"/>
    <p:sldId id="306" r:id="rId13"/>
    <p:sldId id="307" r:id="rId14"/>
    <p:sldId id="338" r:id="rId15"/>
    <p:sldId id="339" r:id="rId16"/>
    <p:sldId id="363" r:id="rId17"/>
    <p:sldId id="358" r:id="rId18"/>
    <p:sldId id="362" r:id="rId19"/>
    <p:sldId id="346" r:id="rId20"/>
    <p:sldId id="347" r:id="rId21"/>
    <p:sldId id="348" r:id="rId22"/>
    <p:sldId id="349" r:id="rId23"/>
    <p:sldId id="351" r:id="rId24"/>
    <p:sldId id="353" r:id="rId25"/>
    <p:sldId id="354" r:id="rId26"/>
    <p:sldId id="355" r:id="rId27"/>
    <p:sldId id="356" r:id="rId28"/>
    <p:sldId id="359" r:id="rId29"/>
    <p:sldId id="311" r:id="rId30"/>
    <p:sldId id="312" r:id="rId31"/>
    <p:sldId id="377" r:id="rId32"/>
    <p:sldId id="368" r:id="rId33"/>
    <p:sldId id="369" r:id="rId34"/>
    <p:sldId id="370" r:id="rId35"/>
    <p:sldId id="371" r:id="rId36"/>
    <p:sldId id="372" r:id="rId37"/>
    <p:sldId id="373" r:id="rId38"/>
    <p:sldId id="326" r:id="rId39"/>
    <p:sldId id="37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3134" autoAdjust="0"/>
  </p:normalViewPr>
  <p:slideViewPr>
    <p:cSldViewPr>
      <p:cViewPr>
        <p:scale>
          <a:sx n="87" d="100"/>
          <a:sy n="87" d="100"/>
        </p:scale>
        <p:origin x="-876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ocuments\honeynet%20cuadros\ICM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ocuments\honeynet%20cuadros\SSHd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layout/>
      <c:txPr>
        <a:bodyPr/>
        <a:lstStyle/>
        <a:p>
          <a:pPr>
            <a:defRPr lang="es-EC"/>
          </a:pPr>
          <a:endParaRPr lang="es-ES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Hoja1!$D$23</c:f>
              <c:strCache>
                <c:ptCount val="1"/>
                <c:pt idx="0">
                  <c:v>Flujos</c:v>
                </c:pt>
              </c:strCache>
            </c:strRef>
          </c:tx>
          <c:dLbls>
            <c:txPr>
              <a:bodyPr/>
              <a:lstStyle/>
              <a:p>
                <a:pPr>
                  <a:defRPr lang="es-EC"/>
                </a:pPr>
                <a:endParaRPr lang="es-ES"/>
              </a:p>
            </c:txPr>
            <c:showVal val="1"/>
          </c:dLbls>
          <c:cat>
            <c:strRef>
              <c:f>Hoja1!$C$24:$C$26</c:f>
              <c:strCache>
                <c:ptCount val="3"/>
                <c:pt idx="0">
                  <c:v>TCP</c:v>
                </c:pt>
                <c:pt idx="1">
                  <c:v>UDP</c:v>
                </c:pt>
                <c:pt idx="2">
                  <c:v>ICMP</c:v>
                </c:pt>
              </c:strCache>
            </c:strRef>
          </c:cat>
          <c:val>
            <c:numRef>
              <c:f>Hoja1!$D$24:$D$26</c:f>
              <c:numCache>
                <c:formatCode>_-* #,##0\ _€_-;\-* #,##0\ _€_-;_-* "-"??\ _€_-;_-@_-</c:formatCode>
                <c:ptCount val="3"/>
                <c:pt idx="0">
                  <c:v>245683</c:v>
                </c:pt>
                <c:pt idx="1">
                  <c:v>22260</c:v>
                </c:pt>
                <c:pt idx="2">
                  <c:v>225</c:v>
                </c:pt>
              </c:numCache>
            </c:numRef>
          </c:val>
        </c:ser>
        <c:axId val="93279360"/>
        <c:axId val="93280896"/>
      </c:barChart>
      <c:catAx>
        <c:axId val="93279360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EC"/>
            </a:pPr>
            <a:endParaRPr lang="es-ES"/>
          </a:p>
        </c:txPr>
        <c:crossAx val="93280896"/>
        <c:crosses val="autoZero"/>
        <c:auto val="1"/>
        <c:lblAlgn val="ctr"/>
        <c:lblOffset val="100"/>
      </c:catAx>
      <c:valAx>
        <c:axId val="93280896"/>
        <c:scaling>
          <c:orientation val="minMax"/>
        </c:scaling>
        <c:axPos val="l"/>
        <c:majorGridlines/>
        <c:numFmt formatCode="_-* #,##0\ _€_-;\-* #,##0\ _€_-;_-* &quot;-&quot;??\ _€_-;_-@_-" sourceLinked="1"/>
        <c:tickLblPos val="nextTo"/>
        <c:txPr>
          <a:bodyPr/>
          <a:lstStyle/>
          <a:p>
            <a:pPr>
              <a:defRPr lang="es-EC"/>
            </a:pPr>
            <a:endParaRPr lang="es-ES"/>
          </a:p>
        </c:txPr>
        <c:crossAx val="9327936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s-EC"/>
          </a:pPr>
          <a:endParaRPr lang="es-E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/>
      <c:pieChart>
        <c:varyColors val="1"/>
        <c:ser>
          <c:idx val="0"/>
          <c:order val="0"/>
          <c:tx>
            <c:strRef>
              <c:f>puertos!$C$4</c:f>
              <c:strCache>
                <c:ptCount val="1"/>
                <c:pt idx="0">
                  <c:v>CONEXIONES</c:v>
                </c:pt>
              </c:strCache>
            </c:strRef>
          </c:tx>
          <c:dLbls>
            <c:dLbl>
              <c:idx val="1"/>
              <c:layout/>
              <c:showPercent val="1"/>
            </c:dLbl>
            <c:delete val="1"/>
          </c:dLbls>
          <c:cat>
            <c:strRef>
              <c:f>puertos!$B$5:$B$14</c:f>
              <c:strCache>
                <c:ptCount val="10"/>
                <c:pt idx="0">
                  <c:v>FTP     - 21</c:v>
                </c:pt>
                <c:pt idx="1">
                  <c:v>Microsoft-Ds  - 445</c:v>
                </c:pt>
                <c:pt idx="2">
                  <c:v>Portmapper de Windows - 135</c:v>
                </c:pt>
                <c:pt idx="3">
                  <c:v>NetBios Name Service  -137 </c:v>
                </c:pt>
                <c:pt idx="4">
                  <c:v>SSH     - 22</c:v>
                </c:pt>
                <c:pt idx="5">
                  <c:v>SMTP  -25</c:v>
                </c:pt>
                <c:pt idx="6">
                  <c:v>PT2-DISCOVER 1110</c:v>
                </c:pt>
                <c:pt idx="7">
                  <c:v>DNS   - 53</c:v>
                </c:pt>
                <c:pt idx="8">
                  <c:v>HTTPS-443</c:v>
                </c:pt>
                <c:pt idx="9">
                  <c:v>HTTP  - 80</c:v>
                </c:pt>
              </c:strCache>
            </c:strRef>
          </c:cat>
          <c:val>
            <c:numRef>
              <c:f>puertos!$C$5:$C$14</c:f>
              <c:numCache>
                <c:formatCode>_-* #,##0\ _€_-;\-* #,##0\ _€_-;_-* "-"??\ _€_-;_-@_-</c:formatCode>
                <c:ptCount val="10"/>
                <c:pt idx="0">
                  <c:v>31</c:v>
                </c:pt>
                <c:pt idx="1">
                  <c:v>59</c:v>
                </c:pt>
                <c:pt idx="2">
                  <c:v>82</c:v>
                </c:pt>
                <c:pt idx="3">
                  <c:v>257</c:v>
                </c:pt>
                <c:pt idx="4">
                  <c:v>277</c:v>
                </c:pt>
                <c:pt idx="5">
                  <c:v>380</c:v>
                </c:pt>
                <c:pt idx="6">
                  <c:v>1305</c:v>
                </c:pt>
                <c:pt idx="7">
                  <c:v>1349</c:v>
                </c:pt>
                <c:pt idx="8">
                  <c:v>1654</c:v>
                </c:pt>
                <c:pt idx="9">
                  <c:v>137329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lang="es-EC"/>
          </a:pPr>
          <a:endParaRPr lang="es-ES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5202D1-9B2E-4E27-885E-7F6A92A816BF}" type="doc">
      <dgm:prSet loTypeId="urn:microsoft.com/office/officeart/2005/8/layout/cycle2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C5660966-4B23-4029-9EFB-2962CC12E628}">
      <dgm:prSet phldrT="[Texto]"/>
      <dgm:spPr/>
      <dgm:t>
        <a:bodyPr/>
        <a:lstStyle/>
        <a:p>
          <a:r>
            <a:rPr lang="es-SV" dirty="0" smtClean="0"/>
            <a:t>captura</a:t>
          </a:r>
          <a:endParaRPr lang="es-SV" dirty="0"/>
        </a:p>
      </dgm:t>
    </dgm:pt>
    <dgm:pt modelId="{16FE2CC4-FFF3-419C-8DBB-9DA271142EDF}" type="parTrans" cxnId="{E886CA90-1B9D-47D2-8F45-1ECA2229F9F6}">
      <dgm:prSet/>
      <dgm:spPr/>
      <dgm:t>
        <a:bodyPr/>
        <a:lstStyle/>
        <a:p>
          <a:endParaRPr lang="es-SV"/>
        </a:p>
      </dgm:t>
    </dgm:pt>
    <dgm:pt modelId="{417AE9C0-8A9A-4E29-9894-6EA96C9DABF4}" type="sibTrans" cxnId="{E886CA90-1B9D-47D2-8F45-1ECA2229F9F6}">
      <dgm:prSet/>
      <dgm:spPr/>
      <dgm:t>
        <a:bodyPr/>
        <a:lstStyle/>
        <a:p>
          <a:endParaRPr lang="es-SV"/>
        </a:p>
      </dgm:t>
    </dgm:pt>
    <dgm:pt modelId="{7F92DF7B-077B-4B56-9E7B-E8D67D63419B}">
      <dgm:prSet phldrT="[Texto]"/>
      <dgm:spPr/>
      <dgm:t>
        <a:bodyPr/>
        <a:lstStyle/>
        <a:p>
          <a:r>
            <a:rPr lang="es-SV" smtClean="0"/>
            <a:t>Recolección </a:t>
          </a:r>
          <a:endParaRPr lang="es-SV" dirty="0"/>
        </a:p>
      </dgm:t>
    </dgm:pt>
    <dgm:pt modelId="{5A8F82A4-6E60-455E-9C1B-C2B7922304AF}" type="parTrans" cxnId="{D37A134F-90BC-4185-950B-3548F44467EC}">
      <dgm:prSet/>
      <dgm:spPr/>
      <dgm:t>
        <a:bodyPr/>
        <a:lstStyle/>
        <a:p>
          <a:endParaRPr lang="es-SV"/>
        </a:p>
      </dgm:t>
    </dgm:pt>
    <dgm:pt modelId="{A0660C59-7A13-4696-B847-CDDFE38812AF}" type="sibTrans" cxnId="{D37A134F-90BC-4185-950B-3548F44467EC}">
      <dgm:prSet/>
      <dgm:spPr/>
      <dgm:t>
        <a:bodyPr/>
        <a:lstStyle/>
        <a:p>
          <a:endParaRPr lang="es-SV"/>
        </a:p>
      </dgm:t>
    </dgm:pt>
    <dgm:pt modelId="{9E01AD6C-A7F9-4688-BECE-05D1F408305C}">
      <dgm:prSet phldrT="[Texto]"/>
      <dgm:spPr/>
      <dgm:t>
        <a:bodyPr/>
        <a:lstStyle/>
        <a:p>
          <a:r>
            <a:rPr lang="es-SV" smtClean="0"/>
            <a:t>control</a:t>
          </a:r>
          <a:endParaRPr lang="es-SV" dirty="0"/>
        </a:p>
      </dgm:t>
    </dgm:pt>
    <dgm:pt modelId="{B4AB1E2F-55DC-4549-92B7-F870C54873D8}" type="parTrans" cxnId="{88E98E41-B98E-4147-B5F8-349E32A2C154}">
      <dgm:prSet/>
      <dgm:spPr/>
      <dgm:t>
        <a:bodyPr/>
        <a:lstStyle/>
        <a:p>
          <a:endParaRPr lang="es-SV"/>
        </a:p>
      </dgm:t>
    </dgm:pt>
    <dgm:pt modelId="{79DB949E-9D3A-4179-BBBF-073299D5B4D5}" type="sibTrans" cxnId="{88E98E41-B98E-4147-B5F8-349E32A2C154}">
      <dgm:prSet/>
      <dgm:spPr/>
      <dgm:t>
        <a:bodyPr/>
        <a:lstStyle/>
        <a:p>
          <a:endParaRPr lang="es-SV"/>
        </a:p>
      </dgm:t>
    </dgm:pt>
    <dgm:pt modelId="{228B0325-E962-4D63-BD6B-2947479E9CCC}">
      <dgm:prSet phldrT="[Texto]"/>
      <dgm:spPr/>
      <dgm:t>
        <a:bodyPr/>
        <a:lstStyle/>
        <a:p>
          <a:r>
            <a:rPr lang="es-SV" smtClean="0"/>
            <a:t>Análisis</a:t>
          </a:r>
          <a:endParaRPr lang="es-SV" dirty="0"/>
        </a:p>
      </dgm:t>
    </dgm:pt>
    <dgm:pt modelId="{AE838199-5328-4DA2-8124-0FF351986324}" type="parTrans" cxnId="{DEEE74F9-2BB2-4F31-B95E-972F141CDDCF}">
      <dgm:prSet/>
      <dgm:spPr/>
      <dgm:t>
        <a:bodyPr/>
        <a:lstStyle/>
        <a:p>
          <a:endParaRPr lang="es-SV"/>
        </a:p>
      </dgm:t>
    </dgm:pt>
    <dgm:pt modelId="{DA7B9D8A-B6E9-4417-A53D-1E593EB13343}" type="sibTrans" cxnId="{DEEE74F9-2BB2-4F31-B95E-972F141CDDCF}">
      <dgm:prSet/>
      <dgm:spPr/>
      <dgm:t>
        <a:bodyPr/>
        <a:lstStyle/>
        <a:p>
          <a:endParaRPr lang="es-SV"/>
        </a:p>
      </dgm:t>
    </dgm:pt>
    <dgm:pt modelId="{B7C8FE97-31CF-48B7-9352-AC0B3EC85D30}" type="pres">
      <dgm:prSet presAssocID="{535202D1-9B2E-4E27-885E-7F6A92A816B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007D4776-C869-4F63-A8B5-80301257729C}" type="pres">
      <dgm:prSet presAssocID="{C5660966-4B23-4029-9EFB-2962CC12E62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6749545A-1820-4D65-A1F8-813B4F1F3ECC}" type="pres">
      <dgm:prSet presAssocID="{417AE9C0-8A9A-4E29-9894-6EA96C9DABF4}" presName="sibTrans" presStyleLbl="sibTrans2D1" presStyleIdx="0" presStyleCnt="4"/>
      <dgm:spPr/>
      <dgm:t>
        <a:bodyPr/>
        <a:lstStyle/>
        <a:p>
          <a:endParaRPr lang="es-SV"/>
        </a:p>
      </dgm:t>
    </dgm:pt>
    <dgm:pt modelId="{33041288-4FAD-43D9-B963-D2F383AC3E14}" type="pres">
      <dgm:prSet presAssocID="{417AE9C0-8A9A-4E29-9894-6EA96C9DABF4}" presName="connectorText" presStyleLbl="sibTrans2D1" presStyleIdx="0" presStyleCnt="4"/>
      <dgm:spPr/>
      <dgm:t>
        <a:bodyPr/>
        <a:lstStyle/>
        <a:p>
          <a:endParaRPr lang="es-SV"/>
        </a:p>
      </dgm:t>
    </dgm:pt>
    <dgm:pt modelId="{75684763-C194-4F7A-A314-DC5728B5DB74}" type="pres">
      <dgm:prSet presAssocID="{7F92DF7B-077B-4B56-9E7B-E8D67D63419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78227ABE-6E18-4D15-A9D2-B9FA3AB03F7C}" type="pres">
      <dgm:prSet presAssocID="{A0660C59-7A13-4696-B847-CDDFE38812AF}" presName="sibTrans" presStyleLbl="sibTrans2D1" presStyleIdx="1" presStyleCnt="4"/>
      <dgm:spPr/>
      <dgm:t>
        <a:bodyPr/>
        <a:lstStyle/>
        <a:p>
          <a:endParaRPr lang="es-SV"/>
        </a:p>
      </dgm:t>
    </dgm:pt>
    <dgm:pt modelId="{9D7FC571-0C7C-4F46-8787-9EFC5F70CADD}" type="pres">
      <dgm:prSet presAssocID="{A0660C59-7A13-4696-B847-CDDFE38812AF}" presName="connectorText" presStyleLbl="sibTrans2D1" presStyleIdx="1" presStyleCnt="4"/>
      <dgm:spPr/>
      <dgm:t>
        <a:bodyPr/>
        <a:lstStyle/>
        <a:p>
          <a:endParaRPr lang="es-SV"/>
        </a:p>
      </dgm:t>
    </dgm:pt>
    <dgm:pt modelId="{812863D6-A231-42FA-80BB-BAEEE55B9258}" type="pres">
      <dgm:prSet presAssocID="{9E01AD6C-A7F9-4688-BECE-05D1F408305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5D0C41A5-F1D4-4B87-9094-EB637AA3EE61}" type="pres">
      <dgm:prSet presAssocID="{79DB949E-9D3A-4179-BBBF-073299D5B4D5}" presName="sibTrans" presStyleLbl="sibTrans2D1" presStyleIdx="2" presStyleCnt="4"/>
      <dgm:spPr/>
      <dgm:t>
        <a:bodyPr/>
        <a:lstStyle/>
        <a:p>
          <a:endParaRPr lang="es-SV"/>
        </a:p>
      </dgm:t>
    </dgm:pt>
    <dgm:pt modelId="{33024533-9E4A-47BF-876A-B2201131500E}" type="pres">
      <dgm:prSet presAssocID="{79DB949E-9D3A-4179-BBBF-073299D5B4D5}" presName="connectorText" presStyleLbl="sibTrans2D1" presStyleIdx="2" presStyleCnt="4"/>
      <dgm:spPr/>
      <dgm:t>
        <a:bodyPr/>
        <a:lstStyle/>
        <a:p>
          <a:endParaRPr lang="es-SV"/>
        </a:p>
      </dgm:t>
    </dgm:pt>
    <dgm:pt modelId="{CD85EFAA-C5DA-41E1-B273-D0520134C743}" type="pres">
      <dgm:prSet presAssocID="{228B0325-E962-4D63-BD6B-2947479E9CC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62E1B92B-D694-4278-A67B-4B1704AFE58F}" type="pres">
      <dgm:prSet presAssocID="{DA7B9D8A-B6E9-4417-A53D-1E593EB13343}" presName="sibTrans" presStyleLbl="sibTrans2D1" presStyleIdx="3" presStyleCnt="4"/>
      <dgm:spPr/>
      <dgm:t>
        <a:bodyPr/>
        <a:lstStyle/>
        <a:p>
          <a:endParaRPr lang="es-SV"/>
        </a:p>
      </dgm:t>
    </dgm:pt>
    <dgm:pt modelId="{C64553D4-6E97-4597-92C8-C177373620D7}" type="pres">
      <dgm:prSet presAssocID="{DA7B9D8A-B6E9-4417-A53D-1E593EB13343}" presName="connectorText" presStyleLbl="sibTrans2D1" presStyleIdx="3" presStyleCnt="4"/>
      <dgm:spPr/>
      <dgm:t>
        <a:bodyPr/>
        <a:lstStyle/>
        <a:p>
          <a:endParaRPr lang="es-SV"/>
        </a:p>
      </dgm:t>
    </dgm:pt>
  </dgm:ptLst>
  <dgm:cxnLst>
    <dgm:cxn modelId="{DBD352C9-D79A-4790-956D-CE10CEFAD5EF}" type="presOf" srcId="{79DB949E-9D3A-4179-BBBF-073299D5B4D5}" destId="{33024533-9E4A-47BF-876A-B2201131500E}" srcOrd="1" destOrd="0" presId="urn:microsoft.com/office/officeart/2005/8/layout/cycle2"/>
    <dgm:cxn modelId="{2ADB7529-F2CD-4856-94B9-B74C25645B1C}" type="presOf" srcId="{A0660C59-7A13-4696-B847-CDDFE38812AF}" destId="{9D7FC571-0C7C-4F46-8787-9EFC5F70CADD}" srcOrd="1" destOrd="0" presId="urn:microsoft.com/office/officeart/2005/8/layout/cycle2"/>
    <dgm:cxn modelId="{E886CA90-1B9D-47D2-8F45-1ECA2229F9F6}" srcId="{535202D1-9B2E-4E27-885E-7F6A92A816BF}" destId="{C5660966-4B23-4029-9EFB-2962CC12E628}" srcOrd="0" destOrd="0" parTransId="{16FE2CC4-FFF3-419C-8DBB-9DA271142EDF}" sibTransId="{417AE9C0-8A9A-4E29-9894-6EA96C9DABF4}"/>
    <dgm:cxn modelId="{2DAD5765-7797-432A-A8E3-80C913C88962}" type="presOf" srcId="{7F92DF7B-077B-4B56-9E7B-E8D67D63419B}" destId="{75684763-C194-4F7A-A314-DC5728B5DB74}" srcOrd="0" destOrd="0" presId="urn:microsoft.com/office/officeart/2005/8/layout/cycle2"/>
    <dgm:cxn modelId="{774B8967-4A96-4E77-88EE-3281FA232AC4}" type="presOf" srcId="{417AE9C0-8A9A-4E29-9894-6EA96C9DABF4}" destId="{6749545A-1820-4D65-A1F8-813B4F1F3ECC}" srcOrd="0" destOrd="0" presId="urn:microsoft.com/office/officeart/2005/8/layout/cycle2"/>
    <dgm:cxn modelId="{57F345A0-BEF1-4AF9-8069-E1FF7C4ADED2}" type="presOf" srcId="{228B0325-E962-4D63-BD6B-2947479E9CCC}" destId="{CD85EFAA-C5DA-41E1-B273-D0520134C743}" srcOrd="0" destOrd="0" presId="urn:microsoft.com/office/officeart/2005/8/layout/cycle2"/>
    <dgm:cxn modelId="{E0C6F586-801F-4CBD-B03A-851D04194CFC}" type="presOf" srcId="{DA7B9D8A-B6E9-4417-A53D-1E593EB13343}" destId="{C64553D4-6E97-4597-92C8-C177373620D7}" srcOrd="1" destOrd="0" presId="urn:microsoft.com/office/officeart/2005/8/layout/cycle2"/>
    <dgm:cxn modelId="{0AC089ED-6D54-4759-8DAC-E9DE3B8051D2}" type="presOf" srcId="{DA7B9D8A-B6E9-4417-A53D-1E593EB13343}" destId="{62E1B92B-D694-4278-A67B-4B1704AFE58F}" srcOrd="0" destOrd="0" presId="urn:microsoft.com/office/officeart/2005/8/layout/cycle2"/>
    <dgm:cxn modelId="{D37A134F-90BC-4185-950B-3548F44467EC}" srcId="{535202D1-9B2E-4E27-885E-7F6A92A816BF}" destId="{7F92DF7B-077B-4B56-9E7B-E8D67D63419B}" srcOrd="1" destOrd="0" parTransId="{5A8F82A4-6E60-455E-9C1B-C2B7922304AF}" sibTransId="{A0660C59-7A13-4696-B847-CDDFE38812AF}"/>
    <dgm:cxn modelId="{DEEE74F9-2BB2-4F31-B95E-972F141CDDCF}" srcId="{535202D1-9B2E-4E27-885E-7F6A92A816BF}" destId="{228B0325-E962-4D63-BD6B-2947479E9CCC}" srcOrd="3" destOrd="0" parTransId="{AE838199-5328-4DA2-8124-0FF351986324}" sibTransId="{DA7B9D8A-B6E9-4417-A53D-1E593EB13343}"/>
    <dgm:cxn modelId="{88E98E41-B98E-4147-B5F8-349E32A2C154}" srcId="{535202D1-9B2E-4E27-885E-7F6A92A816BF}" destId="{9E01AD6C-A7F9-4688-BECE-05D1F408305C}" srcOrd="2" destOrd="0" parTransId="{B4AB1E2F-55DC-4549-92B7-F870C54873D8}" sibTransId="{79DB949E-9D3A-4179-BBBF-073299D5B4D5}"/>
    <dgm:cxn modelId="{05E35963-CF92-4865-9158-9D802C60B8D5}" type="presOf" srcId="{A0660C59-7A13-4696-B847-CDDFE38812AF}" destId="{78227ABE-6E18-4D15-A9D2-B9FA3AB03F7C}" srcOrd="0" destOrd="0" presId="urn:microsoft.com/office/officeart/2005/8/layout/cycle2"/>
    <dgm:cxn modelId="{4BA477E1-4521-41C8-AF99-B79E6958FB2A}" type="presOf" srcId="{C5660966-4B23-4029-9EFB-2962CC12E628}" destId="{007D4776-C869-4F63-A8B5-80301257729C}" srcOrd="0" destOrd="0" presId="urn:microsoft.com/office/officeart/2005/8/layout/cycle2"/>
    <dgm:cxn modelId="{5B073961-4330-49CB-9BAE-FE6C74483D34}" type="presOf" srcId="{535202D1-9B2E-4E27-885E-7F6A92A816BF}" destId="{B7C8FE97-31CF-48B7-9352-AC0B3EC85D30}" srcOrd="0" destOrd="0" presId="urn:microsoft.com/office/officeart/2005/8/layout/cycle2"/>
    <dgm:cxn modelId="{6CD00E02-669D-473A-9384-23A774FA5A6D}" type="presOf" srcId="{9E01AD6C-A7F9-4688-BECE-05D1F408305C}" destId="{812863D6-A231-42FA-80BB-BAEEE55B9258}" srcOrd="0" destOrd="0" presId="urn:microsoft.com/office/officeart/2005/8/layout/cycle2"/>
    <dgm:cxn modelId="{3A94BB99-996C-48B3-B10E-4A428E62D507}" type="presOf" srcId="{417AE9C0-8A9A-4E29-9894-6EA96C9DABF4}" destId="{33041288-4FAD-43D9-B963-D2F383AC3E14}" srcOrd="1" destOrd="0" presId="urn:microsoft.com/office/officeart/2005/8/layout/cycle2"/>
    <dgm:cxn modelId="{8754EB2C-8D1F-4A22-86CE-236601D51B4F}" type="presOf" srcId="{79DB949E-9D3A-4179-BBBF-073299D5B4D5}" destId="{5D0C41A5-F1D4-4B87-9094-EB637AA3EE61}" srcOrd="0" destOrd="0" presId="urn:microsoft.com/office/officeart/2005/8/layout/cycle2"/>
    <dgm:cxn modelId="{F4C73B8C-97E1-469E-AEED-EF853F6EFDD9}" type="presParOf" srcId="{B7C8FE97-31CF-48B7-9352-AC0B3EC85D30}" destId="{007D4776-C869-4F63-A8B5-80301257729C}" srcOrd="0" destOrd="0" presId="urn:microsoft.com/office/officeart/2005/8/layout/cycle2"/>
    <dgm:cxn modelId="{93819E36-6EC3-44DA-A96D-EABB448833FD}" type="presParOf" srcId="{B7C8FE97-31CF-48B7-9352-AC0B3EC85D30}" destId="{6749545A-1820-4D65-A1F8-813B4F1F3ECC}" srcOrd="1" destOrd="0" presId="urn:microsoft.com/office/officeart/2005/8/layout/cycle2"/>
    <dgm:cxn modelId="{3E73C776-026A-430C-AE8A-C28E4A8D3D03}" type="presParOf" srcId="{6749545A-1820-4D65-A1F8-813B4F1F3ECC}" destId="{33041288-4FAD-43D9-B963-D2F383AC3E14}" srcOrd="0" destOrd="0" presId="urn:microsoft.com/office/officeart/2005/8/layout/cycle2"/>
    <dgm:cxn modelId="{2E31E280-CFDC-4974-8B4F-839E9B3BF457}" type="presParOf" srcId="{B7C8FE97-31CF-48B7-9352-AC0B3EC85D30}" destId="{75684763-C194-4F7A-A314-DC5728B5DB74}" srcOrd="2" destOrd="0" presId="urn:microsoft.com/office/officeart/2005/8/layout/cycle2"/>
    <dgm:cxn modelId="{9BB00B25-ACF5-48A6-8D95-08BF2D2A6D24}" type="presParOf" srcId="{B7C8FE97-31CF-48B7-9352-AC0B3EC85D30}" destId="{78227ABE-6E18-4D15-A9D2-B9FA3AB03F7C}" srcOrd="3" destOrd="0" presId="urn:microsoft.com/office/officeart/2005/8/layout/cycle2"/>
    <dgm:cxn modelId="{3E5DDCBF-7C3F-4D1A-9687-1700E9EAA1F1}" type="presParOf" srcId="{78227ABE-6E18-4D15-A9D2-B9FA3AB03F7C}" destId="{9D7FC571-0C7C-4F46-8787-9EFC5F70CADD}" srcOrd="0" destOrd="0" presId="urn:microsoft.com/office/officeart/2005/8/layout/cycle2"/>
    <dgm:cxn modelId="{B8A0389C-3F64-428B-94EB-5A9DD2423C15}" type="presParOf" srcId="{B7C8FE97-31CF-48B7-9352-AC0B3EC85D30}" destId="{812863D6-A231-42FA-80BB-BAEEE55B9258}" srcOrd="4" destOrd="0" presId="urn:microsoft.com/office/officeart/2005/8/layout/cycle2"/>
    <dgm:cxn modelId="{D7136320-41A0-4755-AA3D-AAA1E0F8AA34}" type="presParOf" srcId="{B7C8FE97-31CF-48B7-9352-AC0B3EC85D30}" destId="{5D0C41A5-F1D4-4B87-9094-EB637AA3EE61}" srcOrd="5" destOrd="0" presId="urn:microsoft.com/office/officeart/2005/8/layout/cycle2"/>
    <dgm:cxn modelId="{CA2806D5-885E-4388-A300-DEB534DD5754}" type="presParOf" srcId="{5D0C41A5-F1D4-4B87-9094-EB637AA3EE61}" destId="{33024533-9E4A-47BF-876A-B2201131500E}" srcOrd="0" destOrd="0" presId="urn:microsoft.com/office/officeart/2005/8/layout/cycle2"/>
    <dgm:cxn modelId="{F4463EA7-92F0-41EF-B702-890E75E418ED}" type="presParOf" srcId="{B7C8FE97-31CF-48B7-9352-AC0B3EC85D30}" destId="{CD85EFAA-C5DA-41E1-B273-D0520134C743}" srcOrd="6" destOrd="0" presId="urn:microsoft.com/office/officeart/2005/8/layout/cycle2"/>
    <dgm:cxn modelId="{7279CB88-3644-4246-9FC7-9767C7E3EECD}" type="presParOf" srcId="{B7C8FE97-31CF-48B7-9352-AC0B3EC85D30}" destId="{62E1B92B-D694-4278-A67B-4B1704AFE58F}" srcOrd="7" destOrd="0" presId="urn:microsoft.com/office/officeart/2005/8/layout/cycle2"/>
    <dgm:cxn modelId="{212F819C-B8EB-429E-99C2-5EDA3E4C37B2}" type="presParOf" srcId="{62E1B92B-D694-4278-A67B-4B1704AFE58F}" destId="{C64553D4-6E97-4597-92C8-C177373620D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7D4776-C869-4F63-A8B5-80301257729C}">
      <dsp:nvSpPr>
        <dsp:cNvPr id="0" name=""/>
        <dsp:cNvSpPr/>
      </dsp:nvSpPr>
      <dsp:spPr>
        <a:xfrm>
          <a:off x="2759214" y="525"/>
          <a:ext cx="982429" cy="98242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900" kern="1200" dirty="0" smtClean="0"/>
            <a:t>captura</a:t>
          </a:r>
          <a:endParaRPr lang="es-SV" sz="900" kern="1200" dirty="0"/>
        </a:p>
      </dsp:txBody>
      <dsp:txXfrm>
        <a:off x="2759214" y="525"/>
        <a:ext cx="982429" cy="982429"/>
      </dsp:txXfrm>
    </dsp:sp>
    <dsp:sp modelId="{6749545A-1820-4D65-A1F8-813B4F1F3ECC}">
      <dsp:nvSpPr>
        <dsp:cNvPr id="0" name=""/>
        <dsp:cNvSpPr/>
      </dsp:nvSpPr>
      <dsp:spPr>
        <a:xfrm rot="2700000">
          <a:off x="3636296" y="842801"/>
          <a:ext cx="261957" cy="3315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800" kern="1200"/>
        </a:p>
      </dsp:txBody>
      <dsp:txXfrm rot="2700000">
        <a:off x="3636296" y="842801"/>
        <a:ext cx="261957" cy="331569"/>
      </dsp:txXfrm>
    </dsp:sp>
    <dsp:sp modelId="{75684763-C194-4F7A-A314-DC5728B5DB74}">
      <dsp:nvSpPr>
        <dsp:cNvPr id="0" name=""/>
        <dsp:cNvSpPr/>
      </dsp:nvSpPr>
      <dsp:spPr>
        <a:xfrm>
          <a:off x="3803391" y="1044702"/>
          <a:ext cx="982429" cy="98242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900" kern="1200" smtClean="0"/>
            <a:t>Recolección </a:t>
          </a:r>
          <a:endParaRPr lang="es-SV" sz="900" kern="1200" dirty="0"/>
        </a:p>
      </dsp:txBody>
      <dsp:txXfrm>
        <a:off x="3803391" y="1044702"/>
        <a:ext cx="982429" cy="982429"/>
      </dsp:txXfrm>
    </dsp:sp>
    <dsp:sp modelId="{78227ABE-6E18-4D15-A9D2-B9FA3AB03F7C}">
      <dsp:nvSpPr>
        <dsp:cNvPr id="0" name=""/>
        <dsp:cNvSpPr/>
      </dsp:nvSpPr>
      <dsp:spPr>
        <a:xfrm rot="8100000">
          <a:off x="3646781" y="1886978"/>
          <a:ext cx="261957" cy="3315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800" kern="1200"/>
        </a:p>
      </dsp:txBody>
      <dsp:txXfrm rot="8100000">
        <a:off x="3646781" y="1886978"/>
        <a:ext cx="261957" cy="331569"/>
      </dsp:txXfrm>
    </dsp:sp>
    <dsp:sp modelId="{812863D6-A231-42FA-80BB-BAEEE55B9258}">
      <dsp:nvSpPr>
        <dsp:cNvPr id="0" name=""/>
        <dsp:cNvSpPr/>
      </dsp:nvSpPr>
      <dsp:spPr>
        <a:xfrm>
          <a:off x="2759214" y="2088879"/>
          <a:ext cx="982429" cy="98242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900" kern="1200" smtClean="0"/>
            <a:t>control</a:t>
          </a:r>
          <a:endParaRPr lang="es-SV" sz="900" kern="1200" dirty="0"/>
        </a:p>
      </dsp:txBody>
      <dsp:txXfrm>
        <a:off x="2759214" y="2088879"/>
        <a:ext cx="982429" cy="982429"/>
      </dsp:txXfrm>
    </dsp:sp>
    <dsp:sp modelId="{5D0C41A5-F1D4-4B87-9094-EB637AA3EE61}">
      <dsp:nvSpPr>
        <dsp:cNvPr id="0" name=""/>
        <dsp:cNvSpPr/>
      </dsp:nvSpPr>
      <dsp:spPr>
        <a:xfrm rot="13500000">
          <a:off x="2602604" y="1897462"/>
          <a:ext cx="261957" cy="3315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800" kern="1200"/>
        </a:p>
      </dsp:txBody>
      <dsp:txXfrm rot="13500000">
        <a:off x="2602604" y="1897462"/>
        <a:ext cx="261957" cy="331569"/>
      </dsp:txXfrm>
    </dsp:sp>
    <dsp:sp modelId="{CD85EFAA-C5DA-41E1-B273-D0520134C743}">
      <dsp:nvSpPr>
        <dsp:cNvPr id="0" name=""/>
        <dsp:cNvSpPr/>
      </dsp:nvSpPr>
      <dsp:spPr>
        <a:xfrm>
          <a:off x="1715037" y="1044702"/>
          <a:ext cx="982429" cy="98242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900" kern="1200" smtClean="0"/>
            <a:t>Análisis</a:t>
          </a:r>
          <a:endParaRPr lang="es-SV" sz="900" kern="1200" dirty="0"/>
        </a:p>
      </dsp:txBody>
      <dsp:txXfrm>
        <a:off x="1715037" y="1044702"/>
        <a:ext cx="982429" cy="982429"/>
      </dsp:txXfrm>
    </dsp:sp>
    <dsp:sp modelId="{62E1B92B-D694-4278-A67B-4B1704AFE58F}">
      <dsp:nvSpPr>
        <dsp:cNvPr id="0" name=""/>
        <dsp:cNvSpPr/>
      </dsp:nvSpPr>
      <dsp:spPr>
        <a:xfrm rot="18900000">
          <a:off x="2592119" y="853286"/>
          <a:ext cx="261957" cy="3315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800" kern="1200"/>
        </a:p>
      </dsp:txBody>
      <dsp:txXfrm rot="18900000">
        <a:off x="2592119" y="853286"/>
        <a:ext cx="261957" cy="331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B7493-81B3-4AB6-B9DB-26DE5A6C9A97}" type="datetimeFigureOut">
              <a:rPr lang="es-EC" smtClean="0"/>
              <a:pPr/>
              <a:t>21/01/2014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71F74-C05C-44C5-AB0C-CD0FF3A29B0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8B18E-2F12-4526-8937-ABB6313948F7}" type="datetimeFigureOut">
              <a:rPr lang="es-ES" smtClean="0"/>
              <a:pPr/>
              <a:t>21/01/2014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6F973-5D72-42B9-B205-B797C2F7257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70333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9F29C7-F858-4088-B0F6-4DB5315A7AE5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2840C0A-12BE-4C04-9BE1-8D2212574A2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9F29C7-F858-4088-B0F6-4DB5315A7AE5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40C0A-12BE-4C04-9BE1-8D2212574A2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9F29C7-F858-4088-B0F6-4DB5315A7AE5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40C0A-12BE-4C04-9BE1-8D2212574A2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9F29C7-F858-4088-B0F6-4DB5315A7AE5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40C0A-12BE-4C04-9BE1-8D2212574A2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9F29C7-F858-4088-B0F6-4DB5315A7AE5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40C0A-12BE-4C04-9BE1-8D2212574A2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9F29C7-F858-4088-B0F6-4DB5315A7AE5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40C0A-12BE-4C04-9BE1-8D2212574A2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9F29C7-F858-4088-B0F6-4DB5315A7AE5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40C0A-12BE-4C04-9BE1-8D2212574A2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9F29C7-F858-4088-B0F6-4DB5315A7AE5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40C0A-12BE-4C04-9BE1-8D2212574A2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9F29C7-F858-4088-B0F6-4DB5315A7AE5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40C0A-12BE-4C04-9BE1-8D2212574A2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9F29C7-F858-4088-B0F6-4DB5315A7AE5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40C0A-12BE-4C04-9BE1-8D2212574A2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9F29C7-F858-4088-B0F6-4DB5315A7AE5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2840C0A-12BE-4C04-9BE1-8D2212574A2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9F29C7-F858-4088-B0F6-4DB5315A7AE5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2840C0A-12BE-4C04-9BE1-8D2212574A2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1.bp.blogspot.com/-krSyMK5lSqc/UE5qNz5UByI/AAAAAAAAAAs/RYaKbVQ4a3w/s1600/maquina-virtual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3.nl/_detail/2008-2009/students/stefan_roelofs/honeynetinstall.png?id=2008-2009:students:stefan_roelofs:idsweek4honeyd" TargetMode="External"/><Relationship Id="rId2" Type="http://schemas.openxmlformats.org/officeDocument/2006/relationships/hyperlink" Target="https://projects.honeynet.org/honeywal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1538" y="1285860"/>
            <a:ext cx="7512876" cy="3947900"/>
          </a:xfrm>
        </p:spPr>
        <p:txBody>
          <a:bodyPr>
            <a:normAutofit fontScale="92500"/>
          </a:bodyPr>
          <a:lstStyle/>
          <a:p>
            <a:pPr marL="914400" lvl="2">
              <a:buClr>
                <a:schemeClr val="accent1"/>
              </a:buClr>
              <a:buFont typeface="Wingdings" pitchFamily="2" charset="2"/>
              <a:buChar char=""/>
            </a:pPr>
            <a:r>
              <a:rPr lang="es-EC" dirty="0" smtClean="0">
                <a:hlinkClick r:id="rId2" action="ppaction://hlinksldjump"/>
              </a:rPr>
              <a:t>PROBLEMA DE INVESTIGACIÓN</a:t>
            </a:r>
          </a:p>
          <a:p>
            <a:pPr marL="1197864" lvl="3">
              <a:buClr>
                <a:schemeClr val="accent1"/>
              </a:buClr>
              <a:buFont typeface="Wingdings" pitchFamily="2" charset="2"/>
              <a:buChar char=""/>
            </a:pPr>
            <a:endParaRPr lang="es-EC" sz="2100" dirty="0" smtClean="0">
              <a:hlinkClick r:id="rId2" action="ppaction://hlinksldjump"/>
            </a:endParaRPr>
          </a:p>
          <a:p>
            <a:pPr marL="914400" lvl="2">
              <a:buClr>
                <a:schemeClr val="accent1"/>
              </a:buClr>
              <a:buFont typeface="Wingdings" pitchFamily="2" charset="2"/>
              <a:buChar char=""/>
            </a:pPr>
            <a:r>
              <a:rPr lang="es-EC" dirty="0" smtClean="0">
                <a:hlinkClick r:id="rId2" action="ppaction://hlinksldjump"/>
              </a:rPr>
              <a:t>MARCO TEÓRICO</a:t>
            </a:r>
          </a:p>
          <a:p>
            <a:pPr marL="1197864" lvl="3">
              <a:buClr>
                <a:schemeClr val="accent1"/>
              </a:buClr>
              <a:buNone/>
            </a:pPr>
            <a:endParaRPr lang="es-EC" sz="2100" dirty="0" smtClean="0">
              <a:hlinkClick r:id="rId2" action="ppaction://hlinksldjump"/>
            </a:endParaRPr>
          </a:p>
          <a:p>
            <a:pPr marL="914400" lvl="2">
              <a:buClr>
                <a:schemeClr val="accent1"/>
              </a:buClr>
              <a:buFont typeface="Wingdings" pitchFamily="2" charset="2"/>
              <a:buChar char=""/>
            </a:pPr>
            <a:r>
              <a:rPr lang="es-EC" dirty="0" smtClean="0">
                <a:hlinkClick r:id="rId2" action="ppaction://hlinksldjump"/>
              </a:rPr>
              <a:t>ESTUDIO ACTUAL DE LA RED DE LA INSTITUCIÓN,  HONEYPOTS A INSTALAR Y MAQUINA VIRTUAL</a:t>
            </a:r>
          </a:p>
          <a:p>
            <a:pPr marL="914400" lvl="2">
              <a:buClr>
                <a:schemeClr val="accent1"/>
              </a:buClr>
              <a:buFont typeface="Wingdings" pitchFamily="2" charset="2"/>
              <a:buChar char=""/>
            </a:pPr>
            <a:endParaRPr lang="es-EC" dirty="0" smtClean="0">
              <a:hlinkClick r:id="rId2" action="ppaction://hlinksldjump"/>
            </a:endParaRPr>
          </a:p>
          <a:p>
            <a:pPr marL="914400" lvl="2">
              <a:buClr>
                <a:schemeClr val="accent1"/>
              </a:buClr>
              <a:buFont typeface="Wingdings" pitchFamily="2" charset="2"/>
              <a:buChar char=""/>
            </a:pPr>
            <a:r>
              <a:rPr lang="es-EC" dirty="0" smtClean="0">
                <a:hlinkClick r:id="rId2" action="ppaction://hlinksldjump"/>
              </a:rPr>
              <a:t>IMPLEMENTACIÓN Y PRUEBAS DE ATAQUE DEL HONEYNET</a:t>
            </a:r>
          </a:p>
          <a:p>
            <a:pPr marL="914400" lvl="2">
              <a:buClr>
                <a:schemeClr val="accent1"/>
              </a:buClr>
              <a:buFont typeface="Wingdings" pitchFamily="2" charset="2"/>
              <a:buChar char=""/>
            </a:pPr>
            <a:endParaRPr lang="es-EC" dirty="0" smtClean="0">
              <a:hlinkClick r:id="rId2" action="ppaction://hlinksldjump"/>
            </a:endParaRPr>
          </a:p>
          <a:p>
            <a:pPr marL="914400" lvl="2">
              <a:buClr>
                <a:schemeClr val="accent1"/>
              </a:buClr>
              <a:buFont typeface="Wingdings" pitchFamily="2" charset="2"/>
              <a:buChar char=""/>
            </a:pPr>
            <a:r>
              <a:rPr lang="es-EC" dirty="0" smtClean="0">
                <a:hlinkClick r:id="rId2" action="ppaction://hlinksldjump"/>
              </a:rPr>
              <a:t>CONCLUSIONES Y RECOMENDACIONES</a:t>
            </a:r>
          </a:p>
          <a:p>
            <a:pPr marL="1197864" lvl="3">
              <a:buClr>
                <a:schemeClr val="accent1"/>
              </a:buClr>
              <a:buFont typeface="Wingdings" pitchFamily="2" charset="2"/>
              <a:buChar char=""/>
            </a:pPr>
            <a:endParaRPr lang="es-EC" sz="1700" dirty="0" smtClean="0">
              <a:hlinkClick r:id="rId2" action="ppaction://hlinksldjump"/>
            </a:endParaRPr>
          </a:p>
          <a:p>
            <a:pPr marL="1197864" lvl="3">
              <a:buClr>
                <a:schemeClr val="accent1"/>
              </a:buClr>
              <a:buFont typeface="Wingdings" pitchFamily="2" charset="2"/>
              <a:buChar char=""/>
            </a:pPr>
            <a:endParaRPr lang="es-EC" sz="1700" dirty="0" smtClean="0">
              <a:hlinkClick r:id="rId2" action="ppaction://hlinksldjump"/>
            </a:endParaRPr>
          </a:p>
          <a:p>
            <a:pPr marL="1197864" lvl="3">
              <a:buClr>
                <a:schemeClr val="accent1"/>
              </a:buClr>
              <a:buFont typeface="Wingdings" pitchFamily="2" charset="2"/>
              <a:buChar char=""/>
            </a:pPr>
            <a:endParaRPr lang="es-EC" dirty="0" smtClean="0">
              <a:hlinkClick r:id="rId2" action="ppaction://hlinksldjump"/>
            </a:endParaRPr>
          </a:p>
          <a:p>
            <a:pPr marL="1197864" lvl="3">
              <a:buClr>
                <a:schemeClr val="accent1"/>
              </a:buClr>
              <a:buFont typeface="Wingdings" pitchFamily="2" charset="2"/>
              <a:buChar char=""/>
            </a:pPr>
            <a:endParaRPr lang="es-EC" dirty="0" smtClean="0">
              <a:hlinkClick r:id="rId2" action="ppaction://hlinksldjump"/>
            </a:endParaRPr>
          </a:p>
          <a:p>
            <a:pPr marL="914400" lvl="2">
              <a:buClr>
                <a:schemeClr val="accent1"/>
              </a:buClr>
              <a:buFont typeface="Wingdings" pitchFamily="2" charset="2"/>
              <a:buChar char=""/>
            </a:pPr>
            <a:endParaRPr lang="es-EC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s-EC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0609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Agenda</a:t>
            </a:r>
            <a:endParaRPr lang="en-US" dirty="0"/>
          </a:p>
        </p:txBody>
      </p:sp>
      <p:pic>
        <p:nvPicPr>
          <p:cNvPr id="4" name="Imagen 1" descr="D:\Imagenes\Otras\LOGO-esp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4857760"/>
            <a:ext cx="182004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5315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1.bp.blogspot.com/-krSyMK5lSqc/UE5qNz5UByI/AAAAAAAAAAs/RYaKbVQ4a3w/s200/maquina-virtua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500306"/>
            <a:ext cx="4572032" cy="3214686"/>
          </a:xfrm>
          <a:prstGeom prst="rect">
            <a:avLst/>
          </a:prstGeom>
          <a:noFill/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dirty="0" smtClean="0"/>
              <a:t>Que es máquina virtual?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733225"/>
          </a:xfrm>
        </p:spPr>
        <p:txBody>
          <a:bodyPr>
            <a:normAutofit fontScale="92500" lnSpcReduction="10000"/>
          </a:bodyPr>
          <a:lstStyle/>
          <a:p>
            <a:r>
              <a:rPr lang="es-EC" sz="2400" dirty="0" smtClean="0"/>
              <a:t>Es un software que crea una máquina diferente a la máquina original.</a:t>
            </a:r>
            <a:endParaRPr lang="es-ES" sz="2400" dirty="0" smtClean="0"/>
          </a:p>
          <a:p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500034" y="2928934"/>
            <a:ext cx="3571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C" dirty="0" smtClean="0"/>
              <a:t>Utiliza  un sistema operativo diferente al del original, </a:t>
            </a:r>
          </a:p>
          <a:p>
            <a:pPr algn="just">
              <a:buFont typeface="Arial" pitchFamily="34" charset="0"/>
              <a:buChar char="•"/>
            </a:pPr>
            <a:r>
              <a:rPr lang="es-EC" dirty="0" smtClean="0"/>
              <a:t>Se comportan igual que la original</a:t>
            </a:r>
          </a:p>
          <a:p>
            <a:pPr algn="just">
              <a:buFont typeface="Arial" pitchFamily="34" charset="0"/>
              <a:buChar char="•"/>
            </a:pPr>
            <a:r>
              <a:rPr lang="es-EC" dirty="0" smtClean="0"/>
              <a:t>Contiene su propio disco duro, RAM (</a:t>
            </a:r>
            <a:r>
              <a:rPr lang="es-EC" dirty="0" err="1" smtClean="0"/>
              <a:t>Random</a:t>
            </a:r>
            <a:r>
              <a:rPr lang="es-EC" dirty="0" smtClean="0"/>
              <a:t> Access </a:t>
            </a:r>
            <a:r>
              <a:rPr lang="es-EC" dirty="0" err="1" smtClean="0"/>
              <a:t>Memory</a:t>
            </a:r>
            <a:r>
              <a:rPr lang="es-EC" dirty="0" smtClean="0"/>
              <a:t>), tarjetas de interfaz de red.</a:t>
            </a:r>
            <a:endParaRPr lang="es-S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Tipos de </a:t>
            </a:r>
            <a:r>
              <a:rPr lang="es-ES" dirty="0" err="1" smtClean="0"/>
              <a:t>virtualización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s-ES" dirty="0" smtClean="0"/>
          </a:p>
          <a:p>
            <a:r>
              <a:rPr lang="es-ES" b="1" dirty="0" err="1" smtClean="0"/>
              <a:t>Virtualización</a:t>
            </a:r>
            <a:r>
              <a:rPr lang="es-ES" b="1" dirty="0" smtClean="0"/>
              <a:t> de recursos:</a:t>
            </a:r>
            <a:endParaRPr lang="es-ES" dirty="0" smtClean="0"/>
          </a:p>
          <a:p>
            <a:pPr algn="just">
              <a:buNone/>
            </a:pPr>
            <a:r>
              <a:rPr lang="es-ES" dirty="0" smtClean="0"/>
              <a:t>	Es la que permite la simulación y combinación de múltiples recursos, como volúmenes de almacenamiento, recursos de red.</a:t>
            </a:r>
          </a:p>
          <a:p>
            <a:endParaRPr lang="es-ES" dirty="0" smtClean="0"/>
          </a:p>
          <a:p>
            <a:r>
              <a:rPr lang="es-ES" dirty="0" smtClean="0"/>
              <a:t> </a:t>
            </a:r>
            <a:r>
              <a:rPr lang="es-ES" b="1" dirty="0" err="1" smtClean="0"/>
              <a:t>Virtualización</a:t>
            </a:r>
            <a:r>
              <a:rPr lang="es-ES" b="1" dirty="0" smtClean="0"/>
              <a:t> de plataforma: </a:t>
            </a:r>
            <a:r>
              <a:rPr lang="es-SV" dirty="0" smtClean="0"/>
              <a:t>-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 </a:t>
            </a:r>
          </a:p>
          <a:p>
            <a:pPr algn="just">
              <a:buNone/>
            </a:pPr>
            <a:r>
              <a:rPr lang="es-ES" dirty="0" smtClean="0"/>
              <a:t>	Este tipo de </a:t>
            </a:r>
            <a:r>
              <a:rPr lang="es-ES" dirty="0" err="1" smtClean="0"/>
              <a:t>virtualización</a:t>
            </a:r>
            <a:r>
              <a:rPr lang="es-ES" dirty="0" smtClean="0"/>
              <a:t> permite la creación de una máquina virtual con todos sus componentes utilizando el hardware y software, es decir sus procesadores, componentes e interconexiones de la plataforma.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es-ES" sz="2800" dirty="0" smtClean="0"/>
              <a:t>Tipos de </a:t>
            </a:r>
            <a:r>
              <a:rPr lang="es-ES" sz="2800" dirty="0" err="1" smtClean="0"/>
              <a:t>virtualización</a:t>
            </a:r>
            <a:r>
              <a:rPr lang="es-ES" sz="2800" dirty="0" smtClean="0"/>
              <a:t> plataforma</a:t>
            </a:r>
            <a:endParaRPr lang="es-ES" sz="28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500034" y="1428736"/>
            <a:ext cx="8215370" cy="485778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sz="1700" b="1" dirty="0" smtClean="0"/>
              <a:t>Emulación o simulación</a:t>
            </a:r>
          </a:p>
          <a:p>
            <a:pPr algn="just">
              <a:buNone/>
            </a:pPr>
            <a:r>
              <a:rPr lang="es-ES" sz="1800" dirty="0" smtClean="0"/>
              <a:t>	Consiste en imitar o suplantar una máquina virtual en un hardware completo</a:t>
            </a:r>
          </a:p>
          <a:p>
            <a:pPr algn="just">
              <a:buNone/>
            </a:pPr>
            <a:endParaRPr lang="es-ES" sz="1700" dirty="0" smtClean="0"/>
          </a:p>
          <a:p>
            <a:pPr algn="just"/>
            <a:endParaRPr lang="es-ES" sz="1700" b="1" dirty="0" smtClean="0"/>
          </a:p>
          <a:p>
            <a:pPr algn="just"/>
            <a:r>
              <a:rPr lang="es-ES" sz="1700" b="1" dirty="0" smtClean="0"/>
              <a:t>Completa</a:t>
            </a:r>
          </a:p>
          <a:p>
            <a:pPr algn="just">
              <a:buNone/>
            </a:pPr>
            <a:r>
              <a:rPr lang="es-ES" sz="1200" dirty="0" smtClean="0"/>
              <a:t>	</a:t>
            </a:r>
            <a:r>
              <a:rPr lang="es-ES" sz="1800" dirty="0" smtClean="0"/>
              <a:t>Ejecuta el sistema operativo huésped sobre el mismo CPU de la máquina original, lo que permite un alto rendimiento de la máquina virtual</a:t>
            </a:r>
          </a:p>
          <a:p>
            <a:pPr algn="just">
              <a:buNone/>
            </a:pPr>
            <a:endParaRPr lang="es-ES" sz="1700" dirty="0" smtClean="0"/>
          </a:p>
          <a:p>
            <a:pPr algn="just">
              <a:buNone/>
            </a:pPr>
            <a:endParaRPr lang="es-ES" sz="1700" dirty="0" smtClean="0"/>
          </a:p>
          <a:p>
            <a:pPr algn="just"/>
            <a:r>
              <a:rPr lang="es-ES" sz="1700" b="1" dirty="0" err="1" smtClean="0"/>
              <a:t>Paravirtualización</a:t>
            </a:r>
            <a:endParaRPr lang="es-ES" sz="1700" b="1" dirty="0" smtClean="0"/>
          </a:p>
          <a:p>
            <a:pPr marL="365760" lvl="1" indent="-256032" algn="just">
              <a:spcBef>
                <a:spcPts val="400"/>
              </a:spcBef>
              <a:buSzPct val="68000"/>
              <a:buNone/>
            </a:pPr>
            <a:r>
              <a:rPr lang="es-ES" sz="1800" dirty="0" smtClean="0"/>
              <a:t>    Permite la comunicación directa con el hardware</a:t>
            </a:r>
          </a:p>
          <a:p>
            <a:pPr lvl="1" algn="just">
              <a:buNone/>
            </a:pPr>
            <a:endParaRPr lang="es-ES" sz="1300" dirty="0" smtClean="0"/>
          </a:p>
          <a:p>
            <a:pPr lvl="1" algn="just">
              <a:buNone/>
            </a:pPr>
            <a:endParaRPr lang="es-ES" sz="1300" dirty="0" smtClean="0"/>
          </a:p>
          <a:p>
            <a:pPr algn="just"/>
            <a:r>
              <a:rPr lang="es-ES" sz="1600" b="1" dirty="0" err="1" smtClean="0"/>
              <a:t>A nivel de Sistema Operativo</a:t>
            </a:r>
          </a:p>
          <a:p>
            <a:pPr algn="just">
              <a:buNone/>
            </a:pPr>
            <a:r>
              <a:rPr lang="es-ES" dirty="0" smtClean="0"/>
              <a:t>	</a:t>
            </a:r>
            <a:r>
              <a:rPr lang="es-ES" sz="1800" dirty="0" smtClean="0"/>
              <a:t>El sistema operativo anfitrión </a:t>
            </a:r>
            <a:r>
              <a:rPr lang="es-ES" sz="1800" dirty="0" err="1" smtClean="0"/>
              <a:t>virtualiza</a:t>
            </a:r>
            <a:r>
              <a:rPr lang="es-ES" sz="1800" dirty="0" smtClean="0"/>
              <a:t> el hardware a nivel de Sistema Operativo.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>
            <a:normAutofit/>
          </a:bodyPr>
          <a:lstStyle/>
          <a:p>
            <a:pPr lvl="1" algn="ctr"/>
            <a:r>
              <a:rPr lang="es-EC" sz="2800" b="1" dirty="0"/>
              <a:t>HONEYPOST</a:t>
            </a:r>
            <a:endParaRPr lang="es-ES" sz="28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235745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C" dirty="0" smtClean="0"/>
              <a:t> </a:t>
            </a:r>
            <a:endParaRPr lang="es-ES" dirty="0" smtClean="0"/>
          </a:p>
          <a:p>
            <a:pPr algn="just"/>
            <a:r>
              <a:rPr lang="es-EC" dirty="0" smtClean="0"/>
              <a:t>Es una herramienta de seguridad informática, cuyo objetivo es almacenar información falsa en servidores de datos y  ubicados estratégicamente en la  red, con la finalidad de atraer atacantes o hackers y registrar sus pasos o movimientos de manera detallada en la red.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33754"/>
          </a:xfrm>
        </p:spPr>
        <p:txBody>
          <a:bodyPr>
            <a:normAutofit fontScale="55000" lnSpcReduction="20000"/>
          </a:bodyPr>
          <a:lstStyle/>
          <a:p>
            <a:pPr lvl="0" algn="just">
              <a:lnSpc>
                <a:spcPct val="170000"/>
              </a:lnSpc>
              <a:spcBef>
                <a:spcPts val="0"/>
              </a:spcBef>
            </a:pPr>
            <a:r>
              <a:rPr lang="es-EC" dirty="0" smtClean="0"/>
              <a:t>Desviar la atención del atacante de la red real del sistema, de manera que  no se comprometan los recursos principales de información.</a:t>
            </a:r>
          </a:p>
          <a:p>
            <a:pPr lvl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es-EC" dirty="0" smtClean="0"/>
              <a:t> </a:t>
            </a:r>
            <a:endParaRPr lang="es-ES" dirty="0" smtClean="0"/>
          </a:p>
          <a:p>
            <a:pPr lvl="0" algn="just">
              <a:lnSpc>
                <a:spcPct val="170000"/>
              </a:lnSpc>
              <a:spcBef>
                <a:spcPts val="0"/>
              </a:spcBef>
            </a:pPr>
            <a:r>
              <a:rPr lang="es-EC" dirty="0" smtClean="0"/>
              <a:t>Formar perfiles de atacantes y sus métodos de ataque preferidos, de  manera similar a la usada por una corporación policiaca para construir el  archivo de un criminal basado en su modus operandi. </a:t>
            </a:r>
          </a:p>
          <a:p>
            <a:pPr lvl="0" algn="just">
              <a:lnSpc>
                <a:spcPct val="170000"/>
              </a:lnSpc>
              <a:spcBef>
                <a:spcPts val="0"/>
              </a:spcBef>
            </a:pPr>
            <a:endParaRPr lang="es-ES" dirty="0" smtClean="0"/>
          </a:p>
          <a:p>
            <a:pPr lvl="0" algn="just">
              <a:lnSpc>
                <a:spcPct val="170000"/>
              </a:lnSpc>
              <a:spcBef>
                <a:spcPts val="0"/>
              </a:spcBef>
            </a:pPr>
            <a:r>
              <a:rPr lang="es-EC" dirty="0" smtClean="0"/>
              <a:t>Conocer nuevas vulnerabilidades y riesgos de los distintos sistemas operativos, entornos y programas las cuales aún no se encuentren debidamente documentadas.</a:t>
            </a:r>
          </a:p>
          <a:p>
            <a:pPr lvl="0" algn="just">
              <a:lnSpc>
                <a:spcPct val="170000"/>
              </a:lnSpc>
              <a:spcBef>
                <a:spcPts val="0"/>
              </a:spcBef>
            </a:pPr>
            <a:endParaRPr lang="es-ES" dirty="0" smtClean="0"/>
          </a:p>
          <a:p>
            <a:pPr lvl="0" algn="just">
              <a:lnSpc>
                <a:spcPct val="170000"/>
              </a:lnSpc>
              <a:spcBef>
                <a:spcPts val="0"/>
              </a:spcBef>
            </a:pPr>
            <a:r>
              <a:rPr lang="es-EC" dirty="0" smtClean="0"/>
              <a:t>Capturar nuevos virus o gusanos para su posterior estudio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Funciones principales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8803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EC" b="1" dirty="0" smtClean="0"/>
              <a:t>De acuerdo al ambiente de producción</a:t>
            </a:r>
            <a:endParaRPr lang="es-ES" dirty="0" smtClean="0"/>
          </a:p>
          <a:p>
            <a:pPr>
              <a:buNone/>
            </a:pPr>
            <a:r>
              <a:rPr lang="es-EC" b="1" dirty="0" smtClean="0"/>
              <a:t> </a:t>
            </a:r>
            <a:endParaRPr lang="es-ES" dirty="0" smtClean="0"/>
          </a:p>
          <a:p>
            <a:pPr algn="just"/>
            <a:r>
              <a:rPr lang="es-EC" b="1" dirty="0" smtClean="0"/>
              <a:t>Para producción:</a:t>
            </a:r>
            <a:r>
              <a:rPr lang="es-EC" dirty="0" smtClean="0"/>
              <a:t> en ambientes reales, protección de información</a:t>
            </a:r>
          </a:p>
          <a:p>
            <a:pPr algn="just"/>
            <a:r>
              <a:rPr lang="es-EC" b="1" dirty="0" smtClean="0"/>
              <a:t>Para investigación:</a:t>
            </a:r>
            <a:r>
              <a:rPr lang="es-EC" dirty="0" smtClean="0"/>
              <a:t> no protege la red solo para estudio</a:t>
            </a:r>
          </a:p>
          <a:p>
            <a:endParaRPr lang="es-EC" b="1" dirty="0" smtClean="0"/>
          </a:p>
          <a:p>
            <a:pPr>
              <a:buNone/>
            </a:pPr>
            <a:r>
              <a:rPr lang="es-EC" b="1" dirty="0" smtClean="0"/>
              <a:t>De acuerdo a la interacción:</a:t>
            </a:r>
            <a:endParaRPr lang="es-ES" dirty="0" smtClean="0"/>
          </a:p>
          <a:p>
            <a:pPr algn="just">
              <a:buNone/>
            </a:pPr>
            <a:r>
              <a:rPr lang="es-EC" dirty="0" smtClean="0"/>
              <a:t> </a:t>
            </a:r>
            <a:endParaRPr lang="es-ES" dirty="0" smtClean="0"/>
          </a:p>
          <a:p>
            <a:pPr algn="just"/>
            <a:r>
              <a:rPr lang="es-EC" b="1" dirty="0" smtClean="0"/>
              <a:t>Interacción baja:</a:t>
            </a:r>
            <a:r>
              <a:rPr lang="es-EC" dirty="0" smtClean="0"/>
              <a:t> Emula servicios y sistemas operativos, recopila poca información, mas simples de usar.</a:t>
            </a:r>
          </a:p>
          <a:p>
            <a:pPr algn="just"/>
            <a:endParaRPr lang="es-ES" dirty="0" smtClean="0"/>
          </a:p>
          <a:p>
            <a:pPr algn="just"/>
            <a:r>
              <a:rPr lang="es-EC" b="1" dirty="0" smtClean="0"/>
              <a:t>Interacción alta:</a:t>
            </a:r>
            <a:r>
              <a:rPr lang="es-EC" dirty="0" smtClean="0"/>
              <a:t> Permite una interacción real con el atacante, recoge gran información.</a:t>
            </a:r>
            <a:endParaRPr lang="es-ES" dirty="0" smtClean="0"/>
          </a:p>
          <a:p>
            <a:pPr>
              <a:buNone/>
            </a:pPr>
            <a:r>
              <a:rPr lang="es-EC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C" dirty="0" smtClean="0"/>
              <a:t>	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Clasificación</a:t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733358"/>
          </a:xfrm>
        </p:spPr>
        <p:txBody>
          <a:bodyPr>
            <a:normAutofit lnSpcReduction="10000"/>
          </a:bodyPr>
          <a:lstStyle/>
          <a:p>
            <a:pPr algn="just"/>
            <a:r>
              <a:rPr lang="es-SV" dirty="0" smtClean="0"/>
              <a:t>OWASP (</a:t>
            </a:r>
            <a:r>
              <a:rPr lang="es-EC" dirty="0" err="1" smtClean="0"/>
              <a:t>The</a:t>
            </a:r>
            <a:r>
              <a:rPr lang="es-EC" dirty="0" smtClean="0"/>
              <a:t> Open Web </a:t>
            </a:r>
            <a:r>
              <a:rPr lang="es-EC" dirty="0" err="1" smtClean="0"/>
              <a:t>Aplication</a:t>
            </a:r>
            <a:r>
              <a:rPr lang="es-EC" dirty="0" smtClean="0"/>
              <a:t> Security Project),  esta metodología es libre y permite la aplicación de sus técnicas para medir las vulnerabilidades de aplicaciones web.</a:t>
            </a:r>
            <a:endParaRPr lang="es-SV" dirty="0" smtClean="0"/>
          </a:p>
          <a:p>
            <a:endParaRPr lang="es-SV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SV" dirty="0" smtClean="0"/>
              <a:t>Metodología para pruebas y vulnerabilidades </a:t>
            </a:r>
            <a:endParaRPr lang="es-SV" dirty="0"/>
          </a:p>
        </p:txBody>
      </p:sp>
      <p:sp>
        <p:nvSpPr>
          <p:cNvPr id="4" name="3 Elipse"/>
          <p:cNvSpPr/>
          <p:nvPr/>
        </p:nvSpPr>
        <p:spPr>
          <a:xfrm>
            <a:off x="1500166" y="4286256"/>
            <a:ext cx="192882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Auditor</a:t>
            </a:r>
            <a:endParaRPr lang="es-SV" dirty="0"/>
          </a:p>
        </p:txBody>
      </p:sp>
      <p:sp>
        <p:nvSpPr>
          <p:cNvPr id="5" name="4 Elipse"/>
          <p:cNvSpPr/>
          <p:nvPr/>
        </p:nvSpPr>
        <p:spPr>
          <a:xfrm>
            <a:off x="3428992" y="5143512"/>
            <a:ext cx="192882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400" dirty="0" smtClean="0"/>
              <a:t>Herramientas y metodología</a:t>
            </a:r>
            <a:endParaRPr lang="es-SV" sz="1400" dirty="0"/>
          </a:p>
        </p:txBody>
      </p:sp>
      <p:sp>
        <p:nvSpPr>
          <p:cNvPr id="6" name="5 Elipse"/>
          <p:cNvSpPr/>
          <p:nvPr/>
        </p:nvSpPr>
        <p:spPr>
          <a:xfrm>
            <a:off x="5500694" y="4429132"/>
            <a:ext cx="192882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Aplicación</a:t>
            </a:r>
            <a:endParaRPr lang="es-SV" dirty="0"/>
          </a:p>
        </p:txBody>
      </p:sp>
      <p:sp>
        <p:nvSpPr>
          <p:cNvPr id="7" name="6 CuadroTexto"/>
          <p:cNvSpPr txBox="1"/>
          <p:nvPr/>
        </p:nvSpPr>
        <p:spPr>
          <a:xfrm>
            <a:off x="3214678" y="3643314"/>
            <a:ext cx="233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smtClean="0"/>
              <a:t>Modelo de pruebas</a:t>
            </a:r>
            <a:endParaRPr lang="es-S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es-ES" sz="3800" dirty="0" smtClean="0"/>
              <a:t>RED ACTUAL MINISTERIO</a:t>
            </a:r>
            <a:endParaRPr lang="es-ES" sz="3800" dirty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323528" y="1340768"/>
          <a:ext cx="8496944" cy="5112568"/>
        </p:xfrm>
        <a:graphic>
          <a:graphicData uri="http://schemas.openxmlformats.org/presentationml/2006/ole">
            <p:oleObj spid="_x0000_s69634" name="Visio" r:id="rId3" imgW="10378778" imgH="715797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Máquina virtual a utilizar</a:t>
            </a:r>
            <a:endParaRPr lang="es-SV" dirty="0"/>
          </a:p>
        </p:txBody>
      </p:sp>
      <p:sp>
        <p:nvSpPr>
          <p:cNvPr id="5" name="4 CuadroTexto"/>
          <p:cNvSpPr txBox="1"/>
          <p:nvPr/>
        </p:nvSpPr>
        <p:spPr>
          <a:xfrm>
            <a:off x="357158" y="1500174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Diferencias entre VMWARE y  XEN</a:t>
            </a:r>
            <a:endParaRPr lang="es-SV" b="1" dirty="0" smtClean="0"/>
          </a:p>
          <a:p>
            <a:r>
              <a:rPr lang="es-EC" b="1" dirty="0" smtClean="0"/>
              <a:t> </a:t>
            </a:r>
            <a:endParaRPr lang="es-SV" dirty="0" smtClean="0"/>
          </a:p>
          <a:p>
            <a:endParaRPr lang="es-SV" dirty="0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5" y="2143116"/>
            <a:ext cx="735811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1161853"/>
          </a:xfrm>
        </p:spPr>
        <p:txBody>
          <a:bodyPr>
            <a:normAutofit/>
          </a:bodyPr>
          <a:lstStyle/>
          <a:p>
            <a:pPr marL="85725" indent="23813" algn="just">
              <a:buNone/>
            </a:pPr>
            <a:r>
              <a:rPr lang="es-EC" sz="1800" dirty="0" smtClean="0"/>
              <a:t>Son un tipo de </a:t>
            </a:r>
            <a:r>
              <a:rPr lang="es-EC" sz="1800" dirty="0" err="1" smtClean="0"/>
              <a:t>Honeypots</a:t>
            </a:r>
            <a:r>
              <a:rPr lang="es-EC" sz="1800" dirty="0" smtClean="0"/>
              <a:t>, que actúa sobre una red entera, en este caso se usan equipos,  sistemas operativos reales y por ende  aplicaciones reales.</a:t>
            </a:r>
            <a:endParaRPr lang="es-SV" sz="1800" dirty="0" smtClean="0"/>
          </a:p>
          <a:p>
            <a:endParaRPr lang="es-SV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es-SV" dirty="0" err="1" smtClean="0"/>
              <a:t>Honeynet</a:t>
            </a:r>
            <a:endParaRPr lang="es-SV" dirty="0"/>
          </a:p>
        </p:txBody>
      </p:sp>
      <p:sp>
        <p:nvSpPr>
          <p:cNvPr id="4" name="3 CuadroTexto"/>
          <p:cNvSpPr txBox="1"/>
          <p:nvPr/>
        </p:nvSpPr>
        <p:spPr>
          <a:xfrm>
            <a:off x="3357554" y="2000240"/>
            <a:ext cx="283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b="1" dirty="0" smtClean="0"/>
              <a:t>Que realiza el </a:t>
            </a:r>
            <a:r>
              <a:rPr lang="es-SV" b="1" dirty="0" err="1" smtClean="0"/>
              <a:t>honeynet</a:t>
            </a:r>
            <a:endParaRPr lang="es-SV" b="1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1785918" y="2571744"/>
          <a:ext cx="6500858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Planteamiento del problema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_tradnl" sz="2400" dirty="0"/>
              <a:t> </a:t>
            </a:r>
            <a:r>
              <a:rPr lang="es-ES_tradnl" sz="2400" dirty="0" smtClean="0"/>
              <a:t>Hoy, son más frecuentes los ataques informáticos a través de la red</a:t>
            </a:r>
            <a:endParaRPr lang="es-ES" sz="2400" dirty="0" smtClean="0"/>
          </a:p>
          <a:p>
            <a:pPr algn="just"/>
            <a:r>
              <a:rPr lang="es-ES_tradnl" sz="2400" dirty="0" smtClean="0"/>
              <a:t>Existen innumerables formas de ataque,  las técnicas de seguridad  han aumentado, y una de estas herramientas son los </a:t>
            </a:r>
            <a:r>
              <a:rPr lang="es-ES_tradnl" sz="2400" dirty="0" err="1" smtClean="0"/>
              <a:t>Honeypost</a:t>
            </a:r>
            <a:r>
              <a:rPr lang="es-ES_tradnl" sz="2400" dirty="0" smtClean="0"/>
              <a:t> como  una alternativa a este problema.</a:t>
            </a:r>
            <a:endParaRPr lang="es-ES" sz="2400" dirty="0" smtClean="0"/>
          </a:p>
          <a:p>
            <a:pPr algn="just"/>
            <a:r>
              <a:rPr lang="es-ES_tradnl" sz="2400" dirty="0" smtClean="0"/>
              <a:t>El Ministerio de Defensa Nacional cuenta con una seguridad informática, que puede ser vulnerable a cualquier  ataque.</a:t>
            </a:r>
            <a:endParaRPr lang="es-E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447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algn="ctr"/>
            <a:r>
              <a:rPr lang="es-SV" dirty="0" smtClean="0"/>
              <a:t>Arquitectura de los </a:t>
            </a:r>
            <a:r>
              <a:rPr lang="es-SV" dirty="0" err="1" smtClean="0"/>
              <a:t>honeynets</a:t>
            </a:r>
            <a:endParaRPr lang="es-SV" dirty="0"/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7929617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algn="ctr"/>
            <a:r>
              <a:rPr lang="es-SV" dirty="0" smtClean="0"/>
              <a:t>Arquitectura de los </a:t>
            </a:r>
            <a:r>
              <a:rPr lang="es-SV" dirty="0" err="1" smtClean="0"/>
              <a:t>honeynets</a:t>
            </a:r>
            <a:endParaRPr lang="es-SV" dirty="0"/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7715304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algn="ctr"/>
            <a:r>
              <a:rPr lang="es-SV" dirty="0" smtClean="0"/>
              <a:t>Arquitectura de los </a:t>
            </a:r>
            <a:r>
              <a:rPr lang="es-SV" dirty="0" err="1" smtClean="0"/>
              <a:t>honeynets</a:t>
            </a:r>
            <a:endParaRPr lang="es-SV" dirty="0"/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85860"/>
            <a:ext cx="735811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7334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C" dirty="0" smtClean="0"/>
              <a:t>  Se realiza un diagnóstico inicial del estado de la red:</a:t>
            </a:r>
          </a:p>
          <a:p>
            <a:r>
              <a:rPr lang="es-EC" dirty="0" smtClean="0"/>
              <a:t>Medición del tráfico</a:t>
            </a:r>
          </a:p>
          <a:p>
            <a:r>
              <a:rPr lang="es-EC" dirty="0" smtClean="0"/>
              <a:t>Protocolos más utilizados</a:t>
            </a:r>
          </a:p>
          <a:p>
            <a:r>
              <a:rPr lang="es-EC" dirty="0" smtClean="0"/>
              <a:t>Puertos abiertos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Medición del tráfico de la red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Medición del tráfico por protocolo </a:t>
            </a:r>
            <a:endParaRPr lang="es-ES" dirty="0"/>
          </a:p>
        </p:txBody>
      </p:sp>
      <p:pic>
        <p:nvPicPr>
          <p:cNvPr id="62466" name="Imagen 167" descr="88.7%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71700" cy="114300"/>
          </a:xfrm>
          <a:prstGeom prst="rect">
            <a:avLst/>
          </a:prstGeom>
          <a:noFill/>
        </p:spPr>
      </p:pic>
      <p:pic>
        <p:nvPicPr>
          <p:cNvPr id="62465" name="Imagen 168" descr="11.2%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6700" cy="114300"/>
          </a:xfrm>
          <a:prstGeom prst="rect">
            <a:avLst/>
          </a:prstGeom>
          <a:noFill/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214554"/>
            <a:ext cx="837406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>Distribución del tráfico por aplicación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6" name="zoomGraphImage" descr="graph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785926"/>
            <a:ext cx="500066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Análisis de puertos abiertos en la red</a:t>
            </a:r>
            <a:endParaRPr lang="es-ES" dirty="0"/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 b="6102"/>
          <a:stretch>
            <a:fillRect/>
          </a:stretch>
        </p:blipFill>
        <p:spPr bwMode="auto">
          <a:xfrm>
            <a:off x="857224" y="1500174"/>
            <a:ext cx="7215238" cy="464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Ataque fuerza bruta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00174"/>
            <a:ext cx="5400040" cy="39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8572560" cy="538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Configuración de la red </a:t>
            </a:r>
            <a:r>
              <a:rPr lang="es-ES" dirty="0" err="1" smtClean="0"/>
              <a:t>honeynet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400" dirty="0" smtClean="0"/>
              <a:t>Instalación y configuración de </a:t>
            </a:r>
            <a:r>
              <a:rPr lang="es-ES" sz="3400" dirty="0" err="1" smtClean="0"/>
              <a:t>Honeywall</a:t>
            </a:r>
            <a:endParaRPr lang="es-ES" sz="34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13761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C" sz="2000" dirty="0" smtClean="0"/>
              <a:t>El </a:t>
            </a:r>
            <a:r>
              <a:rPr lang="es-EC" sz="2000" dirty="0" err="1" smtClean="0"/>
              <a:t>honeywall</a:t>
            </a:r>
            <a:r>
              <a:rPr lang="es-EC" sz="2000" dirty="0" smtClean="0"/>
              <a:t> utiliza el </a:t>
            </a:r>
            <a:r>
              <a:rPr lang="es-EC" sz="2000" dirty="0" err="1" smtClean="0"/>
              <a:t>centos</a:t>
            </a:r>
            <a:r>
              <a:rPr lang="es-EC" sz="2000" dirty="0" smtClean="0"/>
              <a:t> como sistema de control.</a:t>
            </a:r>
          </a:p>
          <a:p>
            <a:pPr marL="85725" indent="23813" algn="just">
              <a:buNone/>
            </a:pPr>
            <a:r>
              <a:rPr lang="es-EC" sz="2000" dirty="0" smtClean="0"/>
              <a:t>Para lo cual se descarga de: </a:t>
            </a:r>
            <a:r>
              <a:rPr lang="es-EC" sz="2000" u="sng" dirty="0" smtClean="0">
                <a:hlinkClick r:id="rId2"/>
              </a:rPr>
              <a:t>https://projects.honeynet.org/honeywall/</a:t>
            </a:r>
            <a:r>
              <a:rPr lang="es-EC" sz="2000" dirty="0" smtClean="0"/>
              <a:t>, el mismo que es gratuito del proyecto “</a:t>
            </a:r>
            <a:r>
              <a:rPr lang="es-EC" sz="2000" dirty="0" err="1" smtClean="0"/>
              <a:t>The</a:t>
            </a:r>
            <a:r>
              <a:rPr lang="es-EC" sz="2000" dirty="0" smtClean="0"/>
              <a:t> </a:t>
            </a:r>
            <a:r>
              <a:rPr lang="es-EC" sz="2000" dirty="0" err="1" smtClean="0"/>
              <a:t>Honeynet</a:t>
            </a:r>
            <a:r>
              <a:rPr lang="es-EC" sz="2000" dirty="0" smtClean="0"/>
              <a:t> Project”.</a:t>
            </a:r>
            <a:endParaRPr lang="es-SV" sz="2000" dirty="0" smtClean="0"/>
          </a:p>
          <a:p>
            <a:endParaRPr lang="es-ES" dirty="0"/>
          </a:p>
        </p:txBody>
      </p:sp>
      <p:pic>
        <p:nvPicPr>
          <p:cNvPr id="65538" name="Picture 2" descr="https://www.os3.nl/_media/2008-2009/students/stefan_roelofs/honeynetinstall.png">
            <a:hlinkClick r:id="rId3" tooltip="2008-2009:students:stefan_roelofs:honeynetinstall.png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500306"/>
            <a:ext cx="6929486" cy="3276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428736"/>
            <a:ext cx="8358246" cy="468577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EC" sz="3200" b="1" u="sng" dirty="0" smtClean="0"/>
              <a:t>General:</a:t>
            </a:r>
          </a:p>
          <a:p>
            <a:pPr marL="0" indent="0" algn="just">
              <a:buNone/>
            </a:pPr>
            <a:r>
              <a:rPr lang="es-ES_tradnl" dirty="0" smtClean="0"/>
              <a:t>Implementar  una red  de </a:t>
            </a:r>
            <a:r>
              <a:rPr lang="es-ES_tradnl" dirty="0" err="1" smtClean="0"/>
              <a:t>honeypots</a:t>
            </a:r>
            <a:r>
              <a:rPr lang="es-ES_tradnl" dirty="0" smtClean="0"/>
              <a:t> para detección de intrusos mediante máquinas virtuales en el Ministerio de Defensa Nacional.</a:t>
            </a:r>
            <a:endParaRPr lang="es-EC" dirty="0" smtClean="0"/>
          </a:p>
          <a:p>
            <a:pPr marL="0" indent="0" algn="just">
              <a:buNone/>
            </a:pPr>
            <a:r>
              <a:rPr lang="es-EC" sz="3200" b="1" u="sng" dirty="0" smtClean="0"/>
              <a:t>Específicos:</a:t>
            </a:r>
          </a:p>
          <a:p>
            <a:pPr lvl="0" algn="just"/>
            <a:r>
              <a:rPr lang="es-ES_tradnl" dirty="0" smtClean="0"/>
              <a:t>Análisis de la situación actual de la seguridad informática </a:t>
            </a:r>
            <a:endParaRPr lang="es-EC" dirty="0" smtClean="0"/>
          </a:p>
          <a:p>
            <a:pPr lvl="0" algn="just"/>
            <a:r>
              <a:rPr lang="es-ES_tradnl" dirty="0" smtClean="0"/>
              <a:t>Diseñar modelo de  implementación de  los </a:t>
            </a:r>
            <a:r>
              <a:rPr lang="es-ES_tradnl" dirty="0" err="1" smtClean="0"/>
              <a:t>honeypost</a:t>
            </a:r>
            <a:endParaRPr lang="es-EC" dirty="0" smtClean="0"/>
          </a:p>
          <a:p>
            <a:pPr lvl="0" algn="just"/>
            <a:r>
              <a:rPr lang="es-ES_tradnl" dirty="0" smtClean="0"/>
              <a:t>Instalar, configurar  la estructura de los </a:t>
            </a:r>
            <a:r>
              <a:rPr lang="es-ES_tradnl" dirty="0" err="1" smtClean="0"/>
              <a:t>honeypost</a:t>
            </a:r>
            <a:r>
              <a:rPr lang="es-ES_tradnl" dirty="0" smtClean="0"/>
              <a:t> en las maquinas virtuales </a:t>
            </a:r>
            <a:endParaRPr lang="es-EC" dirty="0" smtClean="0"/>
          </a:p>
          <a:p>
            <a:pPr lvl="0" algn="just"/>
            <a:r>
              <a:rPr lang="es-ES_tradnl" dirty="0" smtClean="0"/>
              <a:t>Realizar pruebas de rendimiento de los </a:t>
            </a:r>
            <a:r>
              <a:rPr lang="es-ES_tradnl" dirty="0" err="1" smtClean="0"/>
              <a:t>honeypost</a:t>
            </a:r>
            <a:r>
              <a:rPr lang="es-ES_tradnl" dirty="0" smtClean="0"/>
              <a:t> en los servidores</a:t>
            </a:r>
            <a:endParaRPr lang="es-EC" dirty="0" smtClean="0"/>
          </a:p>
          <a:p>
            <a:pPr lvl="0" algn="just"/>
            <a:r>
              <a:rPr lang="es-ES_tradnl" dirty="0" smtClean="0"/>
              <a:t>Realizar pruebas de ataques a la red</a:t>
            </a:r>
            <a:endParaRPr lang="es-EC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994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pPr algn="ctr"/>
            <a:r>
              <a:rPr lang="es-SV" dirty="0" smtClean="0"/>
              <a:t>Herramientas que utiliza el </a:t>
            </a:r>
            <a:r>
              <a:rPr lang="es-SV" dirty="0" err="1" smtClean="0"/>
              <a:t>honeywall</a:t>
            </a:r>
            <a:endParaRPr lang="es-SV" dirty="0"/>
          </a:p>
        </p:txBody>
      </p:sp>
      <p:sp>
        <p:nvSpPr>
          <p:cNvPr id="4" name="3 CuadroTexto"/>
          <p:cNvSpPr txBox="1"/>
          <p:nvPr/>
        </p:nvSpPr>
        <p:spPr>
          <a:xfrm>
            <a:off x="571472" y="1714488"/>
            <a:ext cx="77867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 algn="just">
              <a:buFont typeface="Wingdings" pitchFamily="2" charset="2"/>
              <a:buChar char="Ø"/>
            </a:pPr>
            <a:r>
              <a:rPr lang="es-EC" dirty="0" smtClean="0"/>
              <a:t>SEBEK, Permite la captura de extensa colección datos.</a:t>
            </a:r>
            <a:endParaRPr lang="es-SV" dirty="0" smtClean="0"/>
          </a:p>
          <a:p>
            <a:pPr marL="185738" indent="-185738" algn="just">
              <a:buFont typeface="Wingdings" pitchFamily="2" charset="2"/>
              <a:buChar char="Ø"/>
            </a:pPr>
            <a:r>
              <a:rPr lang="es-EC" dirty="0" smtClean="0"/>
              <a:t> </a:t>
            </a:r>
            <a:endParaRPr lang="es-SV" dirty="0" smtClean="0"/>
          </a:p>
          <a:p>
            <a:pPr marL="185738" indent="-185738" algn="just">
              <a:buFont typeface="Wingdings" pitchFamily="2" charset="2"/>
              <a:buChar char="Ø"/>
            </a:pPr>
            <a:r>
              <a:rPr lang="es-EC" dirty="0" err="1" smtClean="0"/>
              <a:t>Snort</a:t>
            </a:r>
            <a:r>
              <a:rPr lang="es-EC" dirty="0" smtClean="0"/>
              <a:t>, que se utiliza para detectar y alertar actividades sospechosas y ataques a los </a:t>
            </a:r>
            <a:r>
              <a:rPr lang="es-EC" dirty="0" err="1" smtClean="0"/>
              <a:t>Honeypots</a:t>
            </a:r>
            <a:r>
              <a:rPr lang="es-EC" dirty="0" smtClean="0"/>
              <a:t>.</a:t>
            </a:r>
            <a:endParaRPr lang="es-SV" dirty="0" smtClean="0"/>
          </a:p>
          <a:p>
            <a:pPr marL="185738" indent="-185738" algn="just">
              <a:buFont typeface="Wingdings" pitchFamily="2" charset="2"/>
              <a:buChar char="Ø"/>
            </a:pPr>
            <a:r>
              <a:rPr lang="es-EC" dirty="0" smtClean="0"/>
              <a:t> </a:t>
            </a:r>
            <a:endParaRPr lang="es-SV" dirty="0" smtClean="0"/>
          </a:p>
          <a:p>
            <a:pPr marL="185738" indent="-185738" algn="just">
              <a:buFont typeface="Wingdings" pitchFamily="2" charset="2"/>
              <a:buChar char="Ø"/>
            </a:pPr>
            <a:r>
              <a:rPr lang="es-EC" dirty="0" smtClean="0"/>
              <a:t>El </a:t>
            </a:r>
            <a:r>
              <a:rPr lang="es-EC" dirty="0" err="1" smtClean="0"/>
              <a:t>honeywall</a:t>
            </a:r>
            <a:r>
              <a:rPr lang="es-EC" dirty="0" smtClean="0"/>
              <a:t> utiliza </a:t>
            </a:r>
            <a:r>
              <a:rPr lang="es-EC" dirty="0" err="1" smtClean="0"/>
              <a:t>iptables</a:t>
            </a:r>
            <a:r>
              <a:rPr lang="es-EC" dirty="0" smtClean="0"/>
              <a:t> en la configuración del cortafuegos, el mismo que permite las conexiones entrantes y limita las salientes. </a:t>
            </a:r>
            <a:endParaRPr lang="es-SV" dirty="0" smtClean="0"/>
          </a:p>
          <a:p>
            <a:pPr marL="185738" indent="-185738" algn="just">
              <a:buFont typeface="Wingdings" pitchFamily="2" charset="2"/>
              <a:buChar char="Ø"/>
            </a:pPr>
            <a:r>
              <a:rPr lang="es-EC" dirty="0" smtClean="0"/>
              <a:t> </a:t>
            </a:r>
            <a:endParaRPr lang="es-SV" dirty="0" smtClean="0"/>
          </a:p>
          <a:p>
            <a:pPr marL="185738" indent="-185738" algn="just">
              <a:buFont typeface="Wingdings" pitchFamily="2" charset="2"/>
              <a:buChar char="Ø"/>
            </a:pPr>
            <a:r>
              <a:rPr lang="es-EC" dirty="0" smtClean="0"/>
              <a:t>Web </a:t>
            </a:r>
            <a:r>
              <a:rPr lang="es-EC" dirty="0" err="1" smtClean="0"/>
              <a:t>Walleye</a:t>
            </a:r>
            <a:r>
              <a:rPr lang="es-EC" dirty="0" smtClean="0"/>
              <a:t>: realiza el análisis de los datos recolectados y  examinar las actividades realizadas en los </a:t>
            </a:r>
            <a:r>
              <a:rPr lang="es-EC" dirty="0" err="1" smtClean="0"/>
              <a:t>Honeypots</a:t>
            </a:r>
            <a:r>
              <a:rPr lang="es-EC" dirty="0" smtClean="0"/>
              <a:t>.</a:t>
            </a:r>
            <a:endParaRPr lang="es-SV" dirty="0" smtClean="0"/>
          </a:p>
          <a:p>
            <a:pPr marL="185738" indent="-185738" algn="just">
              <a:buFont typeface="Wingdings" pitchFamily="2" charset="2"/>
              <a:buChar char="Ø"/>
            </a:pPr>
            <a:r>
              <a:rPr lang="es-EC" dirty="0" smtClean="0"/>
              <a:t> </a:t>
            </a:r>
            <a:endParaRPr lang="es-SV" dirty="0" smtClean="0"/>
          </a:p>
          <a:p>
            <a:pPr marL="185738" indent="-185738" algn="just">
              <a:buFont typeface="Wingdings" pitchFamily="2" charset="2"/>
              <a:buChar char="Ø"/>
            </a:pPr>
            <a:r>
              <a:rPr lang="es-EC" dirty="0" smtClean="0"/>
              <a:t>Dispone de dos </a:t>
            </a:r>
            <a:r>
              <a:rPr lang="es-EC" dirty="0" err="1" smtClean="0"/>
              <a:t>Honeypots</a:t>
            </a:r>
            <a:r>
              <a:rPr lang="es-EC" dirty="0" smtClean="0"/>
              <a:t> virtuales, en los cuales se configura los servicios de SSH, FTP, WEB, DNS, Base de datos y aplicaciones.</a:t>
            </a:r>
            <a:endParaRPr lang="es-S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162118"/>
          </a:xfrm>
        </p:spPr>
        <p:txBody>
          <a:bodyPr/>
          <a:lstStyle/>
          <a:p>
            <a:pPr lvl="0"/>
            <a:r>
              <a:rPr lang="es-ES" dirty="0" smtClean="0"/>
              <a:t>Reconocimiento del objetivo o a quien se va a realizar el ataque</a:t>
            </a:r>
          </a:p>
          <a:p>
            <a:pPr lvl="0"/>
            <a:r>
              <a:rPr lang="es-ES" dirty="0" smtClean="0"/>
              <a:t>Búsqueda de vulnerabilidades</a:t>
            </a:r>
          </a:p>
          <a:p>
            <a:pPr lvl="0"/>
            <a:r>
              <a:rPr lang="es-ES" dirty="0" smtClean="0"/>
              <a:t>Realizar el ataque</a:t>
            </a:r>
          </a:p>
          <a:p>
            <a:pPr lvl="0"/>
            <a:r>
              <a:rPr lang="es-ES" dirty="0" smtClean="0"/>
              <a:t>Obtención de resultados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2500" dirty="0" smtClean="0"/>
              <a:t>PASOS SIMULACION ATAQUES</a:t>
            </a:r>
            <a:endParaRPr lang="es-ES" sz="25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ATAQUES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57158" y="1285860"/>
            <a:ext cx="3435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Escaneo de puertos TCP/SYN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27536" r="27206"/>
          <a:stretch>
            <a:fillRect/>
          </a:stretch>
        </p:blipFill>
        <p:spPr bwMode="auto">
          <a:xfrm>
            <a:off x="714348" y="1714488"/>
            <a:ext cx="7643866" cy="267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3" cstate="print"/>
          <a:srcRect l="13657" t="35652" r="30659" b="53623"/>
          <a:stretch>
            <a:fillRect/>
          </a:stretch>
        </p:blipFill>
        <p:spPr bwMode="auto">
          <a:xfrm>
            <a:off x="1643042" y="5143512"/>
            <a:ext cx="6643734" cy="57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FUERZA BRUTA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t="9855" b="40580"/>
          <a:stretch>
            <a:fillRect/>
          </a:stretch>
        </p:blipFill>
        <p:spPr bwMode="auto">
          <a:xfrm>
            <a:off x="928662" y="2285992"/>
            <a:ext cx="7215237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 l="9422" t="75652" b="4928"/>
          <a:stretch>
            <a:fillRect/>
          </a:stretch>
        </p:blipFill>
        <p:spPr bwMode="auto">
          <a:xfrm>
            <a:off x="1857356" y="4857760"/>
            <a:ext cx="4892148" cy="1164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785786" y="1285860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</a:t>
            </a:r>
            <a:r>
              <a:rPr lang="es-ES" dirty="0" smtClean="0"/>
              <a:t>edusa –h  </a:t>
            </a:r>
            <a:r>
              <a:rPr lang="es-ES" dirty="0" err="1" smtClean="0"/>
              <a:t>ip</a:t>
            </a:r>
            <a:r>
              <a:rPr lang="es-ES" dirty="0" smtClean="0"/>
              <a:t>  </a:t>
            </a:r>
            <a:r>
              <a:rPr lang="es-ES" dirty="0" err="1" smtClean="0"/>
              <a:t>root</a:t>
            </a:r>
            <a:r>
              <a:rPr lang="es-ES" dirty="0" smtClean="0"/>
              <a:t> –P /ubicación del archivo de comparación</a:t>
            </a:r>
          </a:p>
          <a:p>
            <a:r>
              <a:rPr lang="es-ES" dirty="0" smtClean="0"/>
              <a:t>de palabras y el servicio que se desea conocer la clave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sz="3300" dirty="0" smtClean="0"/>
              <a:t>Ataque de denegación de servicios usando inundación </a:t>
            </a:r>
            <a:r>
              <a:rPr lang="es-EC" sz="3300" dirty="0" err="1" smtClean="0"/>
              <a:t>Tcp</a:t>
            </a:r>
            <a:r>
              <a:rPr lang="es-EC" sz="3300" dirty="0" smtClean="0"/>
              <a:t>/</a:t>
            </a:r>
            <a:r>
              <a:rPr lang="es-EC" sz="3300" dirty="0" err="1" smtClean="0"/>
              <a:t>syn</a:t>
            </a:r>
            <a:r>
              <a:rPr lang="es-EC" sz="3300" dirty="0" smtClean="0"/>
              <a:t> (</a:t>
            </a:r>
            <a:r>
              <a:rPr lang="es-EC" sz="3300" dirty="0" err="1" smtClean="0"/>
              <a:t>flooding</a:t>
            </a:r>
            <a:r>
              <a:rPr lang="es-EC" sz="3300" dirty="0" smtClean="0"/>
              <a:t>)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14146" t="29565" r="26554" b="4026"/>
          <a:stretch>
            <a:fillRect/>
          </a:stretch>
        </p:blipFill>
        <p:spPr bwMode="auto">
          <a:xfrm>
            <a:off x="2428860" y="2500306"/>
            <a:ext cx="4071966" cy="1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143108" y="1500174"/>
            <a:ext cx="4349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Comando: hping3 –i eth0 172.30.1.2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NETWORMINER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t="5376" r="20787" b="13620"/>
          <a:stretch>
            <a:fillRect/>
          </a:stretch>
        </p:blipFill>
        <p:spPr bwMode="auto">
          <a:xfrm>
            <a:off x="1643042" y="1357298"/>
            <a:ext cx="585791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COMPARACION ANTES Y DESPUES DEL HONEYNET</a:t>
            </a:r>
            <a:endParaRPr lang="es-ES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4572000" y="2214554"/>
          <a:ext cx="42957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714620"/>
            <a:ext cx="392909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071538" y="5143512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Sin </a:t>
            </a:r>
            <a:r>
              <a:rPr lang="es-ES" dirty="0" err="1" smtClean="0"/>
              <a:t>honeynet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5643570" y="5072074"/>
            <a:ext cx="180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Con  </a:t>
            </a:r>
            <a:r>
              <a:rPr lang="es-ES" dirty="0" err="1" smtClean="0"/>
              <a:t>honeynet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pPr algn="ctr"/>
            <a:r>
              <a:rPr lang="es-ES" sz="3000" dirty="0" smtClean="0"/>
              <a:t>PUERTOS MAS FRECUENTADOS</a:t>
            </a:r>
            <a:endParaRPr lang="es-ES" sz="3000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18166" t="43294" r="17931" b="26301"/>
          <a:stretch>
            <a:fillRect/>
          </a:stretch>
        </p:blipFill>
        <p:spPr bwMode="auto">
          <a:xfrm>
            <a:off x="214282" y="2143116"/>
            <a:ext cx="3714776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Gráfico"/>
          <p:cNvGraphicFramePr/>
          <p:nvPr/>
        </p:nvGraphicFramePr>
        <p:xfrm>
          <a:off x="4071934" y="857232"/>
          <a:ext cx="4929222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071538" y="5643578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Sin </a:t>
            </a:r>
            <a:r>
              <a:rPr lang="es-ES" dirty="0" err="1" smtClean="0"/>
              <a:t>honeynet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5857884" y="5786454"/>
            <a:ext cx="180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Con  </a:t>
            </a:r>
            <a:r>
              <a:rPr lang="es-ES" dirty="0" err="1" smtClean="0"/>
              <a:t>honeynet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s-ES" sz="2900" dirty="0" smtClean="0"/>
              <a:t>Es necesario tener ejecutando este sistema por un periodo aproximado de 8 horas, a fin de estudiar más a fondo los ataques a una red, sin embargo se debe tener especial cuidado en su sistema en producción, ya que este sistema podría volverse en contra de la institución.</a:t>
            </a:r>
          </a:p>
          <a:p>
            <a:pPr>
              <a:buNone/>
            </a:pPr>
            <a:endParaRPr lang="es-ES" sz="4300" dirty="0" smtClean="0"/>
          </a:p>
          <a:p>
            <a:pPr lvl="0"/>
            <a:r>
              <a:rPr lang="es-ES" sz="2800" dirty="0" smtClean="0"/>
              <a:t>La </a:t>
            </a:r>
            <a:r>
              <a:rPr lang="es-ES" sz="2800" dirty="0" err="1" smtClean="0"/>
              <a:t>honeynet</a:t>
            </a:r>
            <a:r>
              <a:rPr lang="es-ES" sz="2800" dirty="0" smtClean="0"/>
              <a:t> virtual es fácil de trasladarla, de un lugar a otro ya que se ubica en una sola máquina, solo se requiere tener </a:t>
            </a:r>
            <a:r>
              <a:rPr lang="es-ES" sz="2800" dirty="0" err="1" smtClean="0"/>
              <a:t>ip</a:t>
            </a:r>
            <a:r>
              <a:rPr lang="es-ES" sz="2800" dirty="0" smtClean="0"/>
              <a:t> pública para su funcionamiento en otra área de la institución</a:t>
            </a:r>
            <a:r>
              <a:rPr lang="es-ES" sz="2800" dirty="0" smtClean="0"/>
              <a:t>.</a:t>
            </a:r>
          </a:p>
          <a:p>
            <a:pPr lvl="0"/>
            <a:endParaRPr lang="es-ES" sz="2800" dirty="0" smtClean="0"/>
          </a:p>
          <a:p>
            <a:pPr lvl="0"/>
            <a:r>
              <a:rPr lang="es-ES" sz="3200" dirty="0" smtClean="0"/>
              <a:t>Se registraron ataques de denegación de servicios al puerto 80, esto ocasionó que el </a:t>
            </a:r>
            <a:r>
              <a:rPr lang="es-ES" sz="3200" dirty="0" err="1" smtClean="0"/>
              <a:t>honeynet</a:t>
            </a:r>
            <a:r>
              <a:rPr lang="es-ES" sz="3200" dirty="0" smtClean="0"/>
              <a:t> deje de funcionar ya que este tiene un límite de conexión lo que prohibió que sigan realizando conexiones, pero al querer ingresar desde otro equipo a la página de administración no se pudo.</a:t>
            </a:r>
          </a:p>
          <a:p>
            <a:endParaRPr lang="es-ES" sz="4300" dirty="0" smtClean="0"/>
          </a:p>
          <a:p>
            <a:pPr lvl="0"/>
            <a:r>
              <a:rPr lang="es-ES" sz="2800" dirty="0" smtClean="0"/>
              <a:t>El </a:t>
            </a:r>
            <a:r>
              <a:rPr lang="es-ES" sz="2800" dirty="0" err="1" smtClean="0"/>
              <a:t>honeynet</a:t>
            </a:r>
            <a:r>
              <a:rPr lang="es-ES" sz="2800" dirty="0" smtClean="0"/>
              <a:t> como un medio de investigación en la forma en que se realizan los ataques es una herramienta que se puede implementar para realizar dicho estudio.</a:t>
            </a:r>
          </a:p>
          <a:p>
            <a:endParaRPr lang="es-ES" sz="4300" dirty="0" smtClean="0"/>
          </a:p>
          <a:p>
            <a:pPr lvl="0">
              <a:buNone/>
            </a:pPr>
            <a:endParaRPr lang="es-ES" sz="4300" dirty="0" smtClean="0"/>
          </a:p>
          <a:p>
            <a:endParaRPr lang="es-SV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CONCLUSIONES</a:t>
            </a:r>
            <a:endParaRPr lang="es-S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RECOMENDACIONES</a:t>
            </a:r>
            <a:endParaRPr lang="es-ES" sz="3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71472" y="1000108"/>
            <a:ext cx="800105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500" dirty="0" smtClean="0"/>
              <a:t>Se deben  establecer políticas de seguridad a nivel de toda la institución en las que se definan las normas y responsabilidades de los usuarios, y configuración de equipos de seguridad, de manera que la información de la institución este protegida de ataques.</a:t>
            </a:r>
          </a:p>
          <a:p>
            <a:r>
              <a:rPr lang="es-ES" sz="1500" dirty="0" smtClean="0"/>
              <a:t> </a:t>
            </a:r>
          </a:p>
          <a:p>
            <a:pPr lvl="0"/>
            <a:r>
              <a:rPr lang="es-ES" sz="1500" dirty="0" smtClean="0"/>
              <a:t>A pesar de tener implementado un firewall se requiere la </a:t>
            </a:r>
            <a:r>
              <a:rPr lang="es-ES" sz="1500" dirty="0" smtClean="0"/>
              <a:t>integración </a:t>
            </a:r>
            <a:r>
              <a:rPr lang="es-ES" sz="1500" dirty="0" smtClean="0"/>
              <a:t>de un </a:t>
            </a:r>
            <a:r>
              <a:rPr lang="es-ES" sz="1500" dirty="0" err="1" smtClean="0"/>
              <a:t>qrupo</a:t>
            </a:r>
            <a:r>
              <a:rPr lang="es-ES" sz="1500" dirty="0" smtClean="0"/>
              <a:t> </a:t>
            </a:r>
            <a:r>
              <a:rPr lang="es-ES" sz="1500" dirty="0" smtClean="0"/>
              <a:t>IDS, que permita juntar estas dos herramientas para una mejor protección del sistema de información. </a:t>
            </a:r>
          </a:p>
          <a:p>
            <a:r>
              <a:rPr lang="es-ES" sz="1500" dirty="0" smtClean="0"/>
              <a:t> </a:t>
            </a:r>
          </a:p>
          <a:p>
            <a:pPr lvl="0"/>
            <a:r>
              <a:rPr lang="es-ES" sz="1500" dirty="0" smtClean="0"/>
              <a:t>Se deben colocar un </a:t>
            </a:r>
            <a:r>
              <a:rPr lang="es-ES" sz="1500" dirty="0" err="1" smtClean="0"/>
              <a:t>honeynet</a:t>
            </a:r>
            <a:r>
              <a:rPr lang="es-ES" sz="1500" dirty="0" smtClean="0"/>
              <a:t> en cada una de las organizaciones  que forman parte de la  </a:t>
            </a:r>
            <a:r>
              <a:rPr lang="es-ES" sz="1500" dirty="0" smtClean="0"/>
              <a:t>institución, </a:t>
            </a:r>
            <a:r>
              <a:rPr lang="es-ES" sz="1500" dirty="0" smtClean="0"/>
              <a:t>ya que esta se implemento solo en  la parte </a:t>
            </a:r>
            <a:r>
              <a:rPr lang="es-ES" sz="1500" dirty="0" smtClean="0"/>
              <a:t>central.</a:t>
            </a:r>
          </a:p>
          <a:p>
            <a:pPr lvl="0"/>
            <a:r>
              <a:rPr lang="es-ES" sz="1500" dirty="0" smtClean="0"/>
              <a:t> </a:t>
            </a:r>
          </a:p>
          <a:p>
            <a:pPr lvl="0"/>
            <a:r>
              <a:rPr lang="es-ES" sz="1500" dirty="0" smtClean="0"/>
              <a:t>Es necesario que los administradores mejoren las seguridades en cuando al manejo de claves en la institución.</a:t>
            </a:r>
          </a:p>
          <a:p>
            <a:r>
              <a:rPr lang="es-ES" sz="1500" dirty="0" smtClean="0"/>
              <a:t> </a:t>
            </a:r>
          </a:p>
          <a:p>
            <a:pPr lvl="0"/>
            <a:r>
              <a:rPr lang="es-ES" sz="1500" dirty="0" smtClean="0"/>
              <a:t>Realizar un seguimiento continuo del tráfico de la red, y que se mejore en el análisis de los datos recolectados para poder tomar las medidas necesarias frente a los ataques que se presentan, por lo que se requiere que se conozca las herramientas que ayudan a interpretar la información.</a:t>
            </a:r>
          </a:p>
          <a:p>
            <a:r>
              <a:rPr lang="es-ES" sz="1500" dirty="0" smtClean="0"/>
              <a:t> </a:t>
            </a:r>
          </a:p>
          <a:p>
            <a:pPr algn="ctr"/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Seguridad en la informática</a:t>
            </a:r>
            <a:endParaRPr lang="es-ES" dirty="0"/>
          </a:p>
        </p:txBody>
      </p:sp>
      <p:sp>
        <p:nvSpPr>
          <p:cNvPr id="5" name="Left-Right Arrow 19"/>
          <p:cNvSpPr/>
          <p:nvPr/>
        </p:nvSpPr>
        <p:spPr>
          <a:xfrm>
            <a:off x="1879600" y="8547100"/>
            <a:ext cx="4927600" cy="279400"/>
          </a:xfrm>
          <a:prstGeom prst="leftRightArrow">
            <a:avLst>
              <a:gd name="adj1" fmla="val 75641"/>
              <a:gd name="adj2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38" name="1 Marcador de contenido"/>
          <p:cNvSpPr>
            <a:spLocks noGrp="1"/>
          </p:cNvSpPr>
          <p:nvPr>
            <p:ph idx="1"/>
          </p:nvPr>
        </p:nvSpPr>
        <p:spPr>
          <a:xfrm>
            <a:off x="457200" y="1481329"/>
            <a:ext cx="8363272" cy="3387831"/>
          </a:xfrm>
        </p:spPr>
        <p:txBody>
          <a:bodyPr>
            <a:normAutofit fontScale="85000" lnSpcReduction="10000"/>
          </a:bodyPr>
          <a:lstStyle/>
          <a:p>
            <a:r>
              <a:rPr lang="es-EC" dirty="0" smtClean="0"/>
              <a:t>La seguridad  informática permite asegurarse que los  recursos del sistema tengan protección hacia riesgos. 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 algn="just"/>
            <a:r>
              <a:rPr lang="es-EC" dirty="0" smtClean="0"/>
              <a:t>En la actualidad la información viene a ser un activo de una organización, la misma que requiere de protección  y con el aparición de nuevas tecnologías (Internet, red de datos </a:t>
            </a:r>
            <a:r>
              <a:rPr lang="es-EC" dirty="0" err="1" smtClean="0"/>
              <a:t>wan</a:t>
            </a:r>
            <a:r>
              <a:rPr lang="es-EC" dirty="0" smtClean="0"/>
              <a:t>, </a:t>
            </a:r>
            <a:r>
              <a:rPr lang="es-EC" dirty="0" err="1" smtClean="0"/>
              <a:t>lan</a:t>
            </a:r>
            <a:r>
              <a:rPr lang="es-EC" dirty="0" smtClean="0"/>
              <a:t>), la seguridad de la información también ha evolucionado.</a:t>
            </a:r>
            <a:endParaRPr lang="es-ES" dirty="0" smtClean="0"/>
          </a:p>
          <a:p>
            <a:pPr>
              <a:buNone/>
            </a:pPr>
            <a:r>
              <a:rPr lang="es-EC" dirty="0" smtClean="0"/>
              <a:t> 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33794" name="Picture 2" descr="http://cursosmasters.com/wp-content/uploads/2011/05/Seguridad-informat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643446"/>
            <a:ext cx="2371725" cy="20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1638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Elipse"/>
          <p:cNvSpPr/>
          <p:nvPr/>
        </p:nvSpPr>
        <p:spPr>
          <a:xfrm>
            <a:off x="4500562" y="3643314"/>
            <a:ext cx="3000396" cy="14287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No repudio</a:t>
            </a:r>
            <a:endParaRPr lang="es-SV" dirty="0"/>
          </a:p>
        </p:txBody>
      </p:sp>
      <p:sp>
        <p:nvSpPr>
          <p:cNvPr id="14" name="13 Elipse"/>
          <p:cNvSpPr/>
          <p:nvPr/>
        </p:nvSpPr>
        <p:spPr>
          <a:xfrm>
            <a:off x="5214942" y="2357430"/>
            <a:ext cx="2928958" cy="150019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Confiabilidad</a:t>
            </a:r>
            <a:endParaRPr lang="es-SV" dirty="0"/>
          </a:p>
        </p:txBody>
      </p:sp>
      <p:sp>
        <p:nvSpPr>
          <p:cNvPr id="10" name="9 Elipse"/>
          <p:cNvSpPr/>
          <p:nvPr/>
        </p:nvSpPr>
        <p:spPr>
          <a:xfrm>
            <a:off x="3143240" y="1500174"/>
            <a:ext cx="2928958" cy="14287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Confidencialidad</a:t>
            </a:r>
            <a:endParaRPr lang="es-SV" dirty="0"/>
          </a:p>
        </p:txBody>
      </p:sp>
      <p:sp>
        <p:nvSpPr>
          <p:cNvPr id="11" name="10 Elipse"/>
          <p:cNvSpPr/>
          <p:nvPr/>
        </p:nvSpPr>
        <p:spPr>
          <a:xfrm>
            <a:off x="1285852" y="2428868"/>
            <a:ext cx="2571768" cy="14287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Disponibilidad</a:t>
            </a:r>
            <a:endParaRPr lang="es-SV" dirty="0"/>
          </a:p>
        </p:txBody>
      </p:sp>
      <p:sp>
        <p:nvSpPr>
          <p:cNvPr id="12" name="11 Elipse"/>
          <p:cNvSpPr/>
          <p:nvPr/>
        </p:nvSpPr>
        <p:spPr>
          <a:xfrm>
            <a:off x="1928794" y="3571876"/>
            <a:ext cx="2928958" cy="150019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Integridad</a:t>
            </a:r>
            <a:endParaRPr lang="es-SV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es-EC" sz="4400" dirty="0" smtClean="0"/>
              <a:t>Retos u objetivos de la seguridad </a:t>
            </a:r>
            <a:endParaRPr lang="es-ES" sz="4400" dirty="0" smtClean="0"/>
          </a:p>
        </p:txBody>
      </p:sp>
      <p:sp>
        <p:nvSpPr>
          <p:cNvPr id="9" name="8 Elipse"/>
          <p:cNvSpPr/>
          <p:nvPr/>
        </p:nvSpPr>
        <p:spPr>
          <a:xfrm>
            <a:off x="3571868" y="2571744"/>
            <a:ext cx="2357454" cy="135732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Información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83972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pPr lvl="1" algn="ctr"/>
            <a:r>
              <a:rPr lang="es-EC" b="1" dirty="0"/>
              <a:t>INSEGURIDAD EN LA </a:t>
            </a:r>
            <a:r>
              <a:rPr lang="es-EC" b="1" dirty="0" smtClean="0"/>
              <a:t>Internet</a:t>
            </a:r>
            <a:endParaRPr lang="es-ES" sz="1600" dirty="0"/>
          </a:p>
        </p:txBody>
      </p:sp>
      <p:pic>
        <p:nvPicPr>
          <p:cNvPr id="30722" name="Picture 2" descr="http://www.gurusblog.com/jordi/wp/wp-content/uploads/2009/12/candado-internet-derechos-ley-gobier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052317"/>
            <a:ext cx="3240359" cy="1805683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467544" y="908720"/>
            <a:ext cx="7088800" cy="1477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Crecimiento del Internet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La mayoría de personas se conectan a través del Internet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Software orientado en Internet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Permite comunicación mundial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Crecimiento de equipos para conectarse a través del Internet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539552" y="3645024"/>
            <a:ext cx="317586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/>
              <a:t>Robo de información</a:t>
            </a:r>
          </a:p>
          <a:p>
            <a:r>
              <a:rPr lang="es-ES" dirty="0" smtClean="0"/>
              <a:t>Daño de equipos</a:t>
            </a:r>
          </a:p>
          <a:p>
            <a:r>
              <a:rPr lang="es-ES" dirty="0" smtClean="0"/>
              <a:t>Robo de cuentas Bancarias</a:t>
            </a:r>
          </a:p>
          <a:p>
            <a:endParaRPr lang="es-ES" dirty="0"/>
          </a:p>
        </p:txBody>
      </p:sp>
      <p:sp>
        <p:nvSpPr>
          <p:cNvPr id="10" name="9 Flecha abajo"/>
          <p:cNvSpPr/>
          <p:nvPr/>
        </p:nvSpPr>
        <p:spPr>
          <a:xfrm>
            <a:off x="1475656" y="2636912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5508104" y="2887682"/>
            <a:ext cx="3456384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ES" dirty="0" smtClean="0"/>
              <a:t>Realizar copias de seguridad. </a:t>
            </a:r>
          </a:p>
          <a:p>
            <a:pPr lvl="0">
              <a:buFont typeface="Arial" pitchFamily="34" charset="0"/>
              <a:buChar char="•"/>
            </a:pPr>
            <a:r>
              <a:rPr lang="es-ES" dirty="0" smtClean="0"/>
              <a:t>No guardar nada confidencial en directorios compartidos de programas.</a:t>
            </a:r>
          </a:p>
          <a:p>
            <a:pPr lvl="0">
              <a:buFont typeface="Arial" pitchFamily="34" charset="0"/>
              <a:buChar char="•"/>
            </a:pPr>
            <a:r>
              <a:rPr lang="es-ES" dirty="0" smtClean="0"/>
              <a:t>Instalar un antivirus. </a:t>
            </a:r>
          </a:p>
          <a:p>
            <a:pPr lvl="0">
              <a:buFont typeface="Arial" pitchFamily="34" charset="0"/>
              <a:buChar char="•"/>
            </a:pPr>
            <a:r>
              <a:rPr lang="es-ES" dirty="0" smtClean="0"/>
              <a:t>Apagar el ordenador siempre que no se esté utilizando. </a:t>
            </a:r>
          </a:p>
          <a:p>
            <a:pPr lvl="0">
              <a:buFont typeface="Arial" pitchFamily="34" charset="0"/>
              <a:buChar char="•"/>
            </a:pPr>
            <a:r>
              <a:rPr lang="es-ES" dirty="0" smtClean="0"/>
              <a:t>Firewall</a:t>
            </a:r>
          </a:p>
          <a:p>
            <a:endParaRPr lang="es-ES" dirty="0"/>
          </a:p>
        </p:txBody>
      </p:sp>
      <p:sp>
        <p:nvSpPr>
          <p:cNvPr id="12" name="11 Flecha abajo"/>
          <p:cNvSpPr/>
          <p:nvPr/>
        </p:nvSpPr>
        <p:spPr>
          <a:xfrm rot="16200000">
            <a:off x="4264816" y="3785760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3923928" y="3501008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Qué hacer?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979712" y="278092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Que pasa?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1556792"/>
            <a:ext cx="8373616" cy="1656184"/>
          </a:xfrm>
        </p:spPr>
        <p:txBody>
          <a:bodyPr>
            <a:normAutofit lnSpcReduction="10000"/>
          </a:bodyPr>
          <a:lstStyle/>
          <a:p>
            <a:r>
              <a:rPr lang="es-ES_tradnl" dirty="0" smtClean="0"/>
              <a:t>Programa que permite detectar accesos no autorizados a  la red de una organización para realizar daños en el sistema o robo de información.</a:t>
            </a: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Sistema para proteger información 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_tradnl" dirty="0" smtClean="0"/>
              <a:t>detección de intrusos</a:t>
            </a:r>
            <a:endParaRPr lang="es-E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2910" y="3385022"/>
            <a:ext cx="7524328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2" indent="-736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" sz="1500" b="1" dirty="0" smtClean="0"/>
              <a:t>Clasificación de los IDS</a:t>
            </a:r>
          </a:p>
          <a:p>
            <a:pPr marL="914400" marR="0" lvl="2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S" sz="1500" dirty="0" smtClean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1500" dirty="0" smtClean="0"/>
              <a:t>Localización o función: NIDS (</a:t>
            </a:r>
            <a:r>
              <a:rPr lang="en-US" sz="1500" dirty="0" smtClean="0"/>
              <a:t>Network Intrusion Detection System)</a:t>
            </a:r>
          </a:p>
          <a:p>
            <a:pPr lvl="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/>
              <a:t>HIDS (Host Intrusion Detection System)</a:t>
            </a:r>
            <a:endParaRPr lang="es-ES" sz="1500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ES" sz="1500" dirty="0" smtClean="0"/>
              <a:t>Modelo de detección  : Detección del mal uso</a:t>
            </a:r>
          </a:p>
          <a:p>
            <a:pPr lvl="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500" dirty="0" smtClean="0"/>
              <a:t>Detección del uso anómalo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ES" sz="1500" dirty="0" smtClean="0"/>
              <a:t>Naturaleza                  : Pasivo</a:t>
            </a:r>
          </a:p>
          <a:p>
            <a:pPr lvl="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500" dirty="0" smtClean="0"/>
              <a:t> Activo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500" dirty="0" smtClean="0"/>
              <a:t>. Distribuidos y Centralizados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227591"/>
          </a:xfrm>
        </p:spPr>
        <p:txBody>
          <a:bodyPr>
            <a:normAutofit/>
          </a:bodyPr>
          <a:lstStyle/>
          <a:p>
            <a:r>
              <a:rPr lang="es-EC" sz="1800" dirty="0" smtClean="0"/>
              <a:t>Es la ejecución deliberada  y organizada en el que una o varias personas desean hacer daño a la red o sistema informático, comprometiendo a la seguridad de  información que posee una persona u organización</a:t>
            </a:r>
            <a:endParaRPr lang="es-ES" sz="18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ATACANTES</a:t>
            </a:r>
            <a:endParaRPr lang="es-E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2910" y="3500438"/>
            <a:ext cx="25717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2" indent="-736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" sz="1500" b="1" dirty="0" smtClean="0"/>
              <a:t>Tipos de Ataques</a:t>
            </a:r>
          </a:p>
          <a:p>
            <a:pPr marL="914400" marR="0" lvl="2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S" sz="1500" dirty="0" smtClean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SV" sz="1500" dirty="0" smtClean="0"/>
              <a:t>Ataque Pasivo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SV" sz="1500" dirty="0" smtClean="0"/>
              <a:t>Ataque Activo</a:t>
            </a:r>
            <a:endParaRPr lang="es-ES" sz="1500" dirty="0" smtClean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929190" y="3500438"/>
            <a:ext cx="25717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2" indent="-736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" sz="1500" b="1" dirty="0" smtClean="0"/>
              <a:t>Ataques</a:t>
            </a:r>
          </a:p>
          <a:p>
            <a:pPr marL="914400" marR="0" lvl="2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S" sz="1500" dirty="0" smtClean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SV" sz="1500" dirty="0" err="1" smtClean="0"/>
              <a:t>Snnifers</a:t>
            </a:r>
            <a:endParaRPr lang="es-SV" sz="1500" dirty="0" smtClean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SV" sz="1500" dirty="0" err="1" smtClean="0"/>
              <a:t>Exploits</a:t>
            </a:r>
            <a:endParaRPr lang="es-SV" sz="1500" dirty="0" smtClean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SV" sz="1500" dirty="0" smtClean="0"/>
              <a:t>Caballo de </a:t>
            </a:r>
            <a:r>
              <a:rPr lang="es-SV" sz="1500" dirty="0" err="1" smtClean="0"/>
              <a:t>troya</a:t>
            </a:r>
            <a:endParaRPr lang="es-SV" sz="1500" dirty="0" smtClean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SV" sz="1500" dirty="0" smtClean="0"/>
              <a:t>Ataque aplicaciones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SV" sz="1500" dirty="0" smtClean="0"/>
              <a:t>Virus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1500" dirty="0" smtClean="0"/>
              <a:t>Ingeniería Social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52934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 </a:t>
            </a:r>
            <a:br>
              <a:rPr lang="es-ES" dirty="0" smtClean="0"/>
            </a:br>
            <a:r>
              <a:rPr lang="es-EC" dirty="0" smtClean="0"/>
              <a:t>Máquinas virtuales</a:t>
            </a:r>
            <a:endParaRPr lang="es-ES" dirty="0"/>
          </a:p>
        </p:txBody>
      </p:sp>
      <p:sp>
        <p:nvSpPr>
          <p:cNvPr id="8" name="Tekstboks 8"/>
          <p:cNvSpPr txBox="1"/>
          <p:nvPr/>
        </p:nvSpPr>
        <p:spPr>
          <a:xfrm>
            <a:off x="2786050" y="5143512"/>
            <a:ext cx="135646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000" b="1" dirty="0" smtClean="0">
                <a:solidFill>
                  <a:schemeClr val="bg1"/>
                </a:solidFill>
                <a:latin typeface="+mn-lt"/>
              </a:rPr>
              <a:t>Ejecución</a:t>
            </a:r>
            <a:endParaRPr lang="da-DK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kstboks 9"/>
          <p:cNvSpPr txBox="1">
            <a:spLocks noChangeArrowheads="1"/>
          </p:cNvSpPr>
          <p:nvPr/>
        </p:nvSpPr>
        <p:spPr bwMode="auto">
          <a:xfrm>
            <a:off x="5429256" y="5000636"/>
            <a:ext cx="9490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sz="2400" b="1" dirty="0" smtClean="0">
                <a:solidFill>
                  <a:schemeClr val="bg1"/>
                </a:solidFill>
                <a:latin typeface="Calibri" pitchFamily="-112" charset="0"/>
              </a:rPr>
              <a:t>Cierre</a:t>
            </a:r>
            <a:endParaRPr lang="da-DK" sz="2400" b="1" dirty="0">
              <a:solidFill>
                <a:schemeClr val="bg1"/>
              </a:solidFill>
              <a:latin typeface="Calibri" pitchFamily="-112" charset="0"/>
            </a:endParaRPr>
          </a:p>
        </p:txBody>
      </p:sp>
      <p:sp>
        <p:nvSpPr>
          <p:cNvPr id="10" name="Tekstboks 10"/>
          <p:cNvSpPr txBox="1">
            <a:spLocks noChangeArrowheads="1"/>
          </p:cNvSpPr>
          <p:nvPr/>
        </p:nvSpPr>
        <p:spPr bwMode="auto">
          <a:xfrm>
            <a:off x="3071802" y="1928802"/>
            <a:ext cx="9925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sz="2800" b="1" dirty="0" smtClean="0">
                <a:solidFill>
                  <a:schemeClr val="bg1"/>
                </a:solidFill>
                <a:latin typeface="Calibri" pitchFamily="-112" charset="0"/>
              </a:rPr>
              <a:t>Inicio</a:t>
            </a:r>
            <a:endParaRPr lang="da-DK" sz="2800" b="1" dirty="0">
              <a:solidFill>
                <a:schemeClr val="bg1"/>
              </a:solidFill>
              <a:latin typeface="Calibri" pitchFamily="-112" charset="0"/>
            </a:endParaRPr>
          </a:p>
        </p:txBody>
      </p:sp>
      <p:sp>
        <p:nvSpPr>
          <p:cNvPr id="11" name="Tekstboks 11"/>
          <p:cNvSpPr txBox="1">
            <a:spLocks noChangeArrowheads="1"/>
          </p:cNvSpPr>
          <p:nvPr/>
        </p:nvSpPr>
        <p:spPr bwMode="auto">
          <a:xfrm>
            <a:off x="5000628" y="1928802"/>
            <a:ext cx="161993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sz="2000" b="1" dirty="0" smtClean="0">
                <a:solidFill>
                  <a:schemeClr val="bg1"/>
                </a:solidFill>
                <a:latin typeface="Calibri" pitchFamily="-112" charset="0"/>
              </a:rPr>
              <a:t>Organización </a:t>
            </a:r>
          </a:p>
          <a:p>
            <a:pPr algn="ctr"/>
            <a:r>
              <a:rPr lang="da-DK" sz="2000" b="1" dirty="0" smtClean="0">
                <a:solidFill>
                  <a:schemeClr val="bg1"/>
                </a:solidFill>
                <a:latin typeface="Calibri" pitchFamily="-112" charset="0"/>
              </a:rPr>
              <a:t>     y </a:t>
            </a:r>
          </a:p>
          <a:p>
            <a:pPr algn="ctr"/>
            <a:r>
              <a:rPr lang="da-DK" sz="2000" b="1" dirty="0" smtClean="0">
                <a:solidFill>
                  <a:schemeClr val="bg1"/>
                </a:solidFill>
                <a:latin typeface="Calibri" pitchFamily="-112" charset="0"/>
              </a:rPr>
              <a:t>Preparaión</a:t>
            </a:r>
            <a:endParaRPr lang="da-DK" sz="2000" b="1" dirty="0">
              <a:solidFill>
                <a:schemeClr val="bg1"/>
              </a:solidFill>
              <a:latin typeface="Calibri" pitchFamily="-112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9552" y="1412776"/>
            <a:ext cx="8104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err="1" smtClean="0"/>
              <a:t>Virtualización</a:t>
            </a:r>
            <a:r>
              <a:rPr lang="es-EC" b="1" dirty="0" smtClean="0"/>
              <a:t>: </a:t>
            </a:r>
            <a:r>
              <a:rPr lang="es-EC" dirty="0" smtClean="0"/>
              <a:t> es un proceso que permite ejecutar varios sistemas operativos independientes dentro de un mismo  computador.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27650" name="Picture 2" descr="http://www.informaticaempresarial.mx/wp-content/uploads/2013/05/virtualizacion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348880"/>
            <a:ext cx="5715000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2513</TotalTime>
  <Words>1068</Words>
  <Application>Microsoft Office PowerPoint</Application>
  <PresentationFormat>Presentación en pantalla (4:3)</PresentationFormat>
  <Paragraphs>225</Paragraphs>
  <Slides>39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1" baseType="lpstr">
      <vt:lpstr>Concurrencia</vt:lpstr>
      <vt:lpstr>Visio</vt:lpstr>
      <vt:lpstr>Agenda</vt:lpstr>
      <vt:lpstr>Planteamiento del problema</vt:lpstr>
      <vt:lpstr>Objetivos</vt:lpstr>
      <vt:lpstr>Seguridad en la informática</vt:lpstr>
      <vt:lpstr>Retos u objetivos de la seguridad </vt:lpstr>
      <vt:lpstr>INSEGURIDAD EN LA Internet</vt:lpstr>
      <vt:lpstr>Sistema para proteger información  detección de intrusos</vt:lpstr>
      <vt:lpstr>ATACANTES</vt:lpstr>
      <vt:lpstr>  Máquinas virtuales</vt:lpstr>
      <vt:lpstr>Que es máquina virtual?</vt:lpstr>
      <vt:lpstr>Tipos de virtualización</vt:lpstr>
      <vt:lpstr>Tipos de virtualización plataforma</vt:lpstr>
      <vt:lpstr>HONEYPOST</vt:lpstr>
      <vt:lpstr>Funciones principales</vt:lpstr>
      <vt:lpstr>Clasificación </vt:lpstr>
      <vt:lpstr>Metodología para pruebas y vulnerabilidades </vt:lpstr>
      <vt:lpstr>RED ACTUAL MINISTERIO</vt:lpstr>
      <vt:lpstr>Máquina virtual a utilizar</vt:lpstr>
      <vt:lpstr>Honeynet</vt:lpstr>
      <vt:lpstr>Arquitectura de los honeynets</vt:lpstr>
      <vt:lpstr>Arquitectura de los honeynets</vt:lpstr>
      <vt:lpstr>Arquitectura de los honeynets</vt:lpstr>
      <vt:lpstr>Medición del tráfico de la red</vt:lpstr>
      <vt:lpstr>Medición del tráfico por protocolo </vt:lpstr>
      <vt:lpstr> Distribución del tráfico por aplicación </vt:lpstr>
      <vt:lpstr>Análisis de puertos abiertos en la red</vt:lpstr>
      <vt:lpstr>Ataque fuerza bruta</vt:lpstr>
      <vt:lpstr>Configuración de la red honeynet</vt:lpstr>
      <vt:lpstr>Instalación y configuración de Honeywall</vt:lpstr>
      <vt:lpstr>Herramientas que utiliza el honeywall</vt:lpstr>
      <vt:lpstr>PASOS SIMULACION ATAQUES</vt:lpstr>
      <vt:lpstr>ATAQUES</vt:lpstr>
      <vt:lpstr>FUERZA BRUTA</vt:lpstr>
      <vt:lpstr>Ataque de denegación de servicios usando inundación Tcp/syn (flooding) </vt:lpstr>
      <vt:lpstr>NETWORMINER</vt:lpstr>
      <vt:lpstr>COMPARACION ANTES Y DESPUES DEL HONEYNET</vt:lpstr>
      <vt:lpstr>PUERTOS MAS FRECUENTADOS</vt:lpstr>
      <vt:lpstr>CONCLUSIONES</vt:lpstr>
      <vt:lpstr>RECOMENDACIONES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Perfil de proyecto de grado para obtener el título de magister en gerencia en sistemas</dc:title>
  <dc:creator>Johanita</dc:creator>
  <cp:lastModifiedBy>edmundo narvaez</cp:lastModifiedBy>
  <cp:revision>230</cp:revision>
  <dcterms:created xsi:type="dcterms:W3CDTF">2012-03-17T15:36:42Z</dcterms:created>
  <dcterms:modified xsi:type="dcterms:W3CDTF">2014-01-22T03:48:17Z</dcterms:modified>
</cp:coreProperties>
</file>