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7" r:id="rId2"/>
  </p:sldMasterIdLst>
  <p:sldIdLst>
    <p:sldId id="256" r:id="rId3"/>
    <p:sldId id="257" r:id="rId4"/>
    <p:sldId id="258" r:id="rId5"/>
    <p:sldId id="353" r:id="rId6"/>
    <p:sldId id="274" r:id="rId7"/>
    <p:sldId id="364" r:id="rId8"/>
    <p:sldId id="261" r:id="rId9"/>
    <p:sldId id="286" r:id="rId10"/>
    <p:sldId id="354" r:id="rId11"/>
    <p:sldId id="287" r:id="rId12"/>
    <p:sldId id="275" r:id="rId13"/>
    <p:sldId id="262" r:id="rId14"/>
    <p:sldId id="263" r:id="rId15"/>
    <p:sldId id="264" r:id="rId16"/>
    <p:sldId id="265" r:id="rId17"/>
    <p:sldId id="266" r:id="rId18"/>
    <p:sldId id="267" r:id="rId19"/>
    <p:sldId id="268" r:id="rId20"/>
    <p:sldId id="269" r:id="rId21"/>
    <p:sldId id="271" r:id="rId22"/>
    <p:sldId id="272" r:id="rId23"/>
    <p:sldId id="365" r:id="rId24"/>
    <p:sldId id="273" r:id="rId25"/>
    <p:sldId id="366" r:id="rId26"/>
    <p:sldId id="270" r:id="rId27"/>
    <p:sldId id="280" r:id="rId28"/>
    <p:sldId id="281" r:id="rId29"/>
    <p:sldId id="290" r:id="rId30"/>
    <p:sldId id="370" r:id="rId31"/>
    <p:sldId id="292" r:id="rId32"/>
    <p:sldId id="362" r:id="rId33"/>
    <p:sldId id="367" r:id="rId34"/>
    <p:sldId id="368" r:id="rId35"/>
    <p:sldId id="369" r:id="rId36"/>
    <p:sldId id="323" r:id="rId37"/>
    <p:sldId id="294" r:id="rId38"/>
    <p:sldId id="297" r:id="rId39"/>
    <p:sldId id="298" r:id="rId40"/>
    <p:sldId id="301" r:id="rId41"/>
    <p:sldId id="303" r:id="rId42"/>
    <p:sldId id="305" r:id="rId43"/>
    <p:sldId id="311" r:id="rId44"/>
    <p:sldId id="325" r:id="rId45"/>
    <p:sldId id="317" r:id="rId46"/>
    <p:sldId id="319" r:id="rId47"/>
    <p:sldId id="321" r:id="rId48"/>
    <p:sldId id="329" r:id="rId49"/>
    <p:sldId id="326" r:id="rId50"/>
    <p:sldId id="330" r:id="rId51"/>
    <p:sldId id="328" r:id="rId52"/>
    <p:sldId id="331" r:id="rId53"/>
    <p:sldId id="332" r:id="rId54"/>
    <p:sldId id="333" r:id="rId55"/>
    <p:sldId id="335" r:id="rId56"/>
    <p:sldId id="336" r:id="rId57"/>
    <p:sldId id="337" r:id="rId58"/>
    <p:sldId id="338" r:id="rId59"/>
    <p:sldId id="340" r:id="rId60"/>
    <p:sldId id="344" r:id="rId61"/>
    <p:sldId id="359" r:id="rId62"/>
    <p:sldId id="360" r:id="rId63"/>
    <p:sldId id="355" r:id="rId64"/>
    <p:sldId id="343" r:id="rId6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C0AE118-4A2F-44FD-A116-CF38C6D2C4CF}">
          <p14:sldIdLst>
            <p14:sldId id="256"/>
            <p14:sldId id="257"/>
            <p14:sldId id="258"/>
            <p14:sldId id="353"/>
            <p14:sldId id="274"/>
            <p14:sldId id="364"/>
            <p14:sldId id="261"/>
            <p14:sldId id="286"/>
            <p14:sldId id="354"/>
            <p14:sldId id="287"/>
            <p14:sldId id="275"/>
            <p14:sldId id="262"/>
            <p14:sldId id="263"/>
            <p14:sldId id="264"/>
            <p14:sldId id="265"/>
            <p14:sldId id="266"/>
            <p14:sldId id="267"/>
            <p14:sldId id="268"/>
            <p14:sldId id="269"/>
            <p14:sldId id="271"/>
            <p14:sldId id="272"/>
            <p14:sldId id="365"/>
            <p14:sldId id="273"/>
            <p14:sldId id="366"/>
            <p14:sldId id="270"/>
            <p14:sldId id="280"/>
            <p14:sldId id="281"/>
            <p14:sldId id="290"/>
            <p14:sldId id="370"/>
            <p14:sldId id="292"/>
            <p14:sldId id="362"/>
            <p14:sldId id="367"/>
            <p14:sldId id="368"/>
            <p14:sldId id="369"/>
            <p14:sldId id="323"/>
            <p14:sldId id="294"/>
            <p14:sldId id="297"/>
            <p14:sldId id="298"/>
            <p14:sldId id="301"/>
            <p14:sldId id="303"/>
            <p14:sldId id="305"/>
            <p14:sldId id="311"/>
            <p14:sldId id="325"/>
            <p14:sldId id="317"/>
            <p14:sldId id="319"/>
            <p14:sldId id="321"/>
            <p14:sldId id="329"/>
            <p14:sldId id="326"/>
            <p14:sldId id="330"/>
            <p14:sldId id="328"/>
            <p14:sldId id="331"/>
            <p14:sldId id="332"/>
            <p14:sldId id="333"/>
            <p14:sldId id="335"/>
            <p14:sldId id="336"/>
            <p14:sldId id="337"/>
            <p14:sldId id="338"/>
            <p14:sldId id="340"/>
            <p14:sldId id="344"/>
            <p14:sldId id="359"/>
            <p14:sldId id="360"/>
            <p14:sldId id="355"/>
            <p14:sldId id="34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99FF"/>
    <a:srgbClr val="CCFF33"/>
    <a:srgbClr val="CCCCFF"/>
    <a:srgbClr val="CCFF66"/>
    <a:srgbClr val="CC00CC"/>
    <a:srgbClr val="9966FF"/>
    <a:srgbClr val="FF0066"/>
    <a:srgbClr val="66FF33"/>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660"/>
  </p:normalViewPr>
  <p:slideViewPr>
    <p:cSldViewPr snapToGrid="0">
      <p:cViewPr varScale="1">
        <p:scale>
          <a:sx n="79" d="100"/>
          <a:sy n="79" d="100"/>
        </p:scale>
        <p:origin x="13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A%20B\Desktop\TESIS%20PROYECTO%202\analisis%20documentos\PRE-TEST-ANALISIS%2023%20DE%20FEBRER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SA\Desktop\TESIS%20DOCUMENTOS\ANALISIS%20DE%20DATOS%20POST%20TE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DREA%20B\Desktop\TESIS%20PROYECTO%202\analisis%20documentos\PRE-TEST-ANALISIS%2023%20DE%20FEBRE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SA\Desktop\TESIS%20DOCUMENTOS\ANALISIS%20DE%20DATOS%20POST%20TES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DREA%20B\Desktop\TESIS%20PROYECTO%202\analisis%20documentos\PRE-TEST-ANALISIS%2023%20DE%20FEBRE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SA\Desktop\TESIS%20DOCUMENTOS\ANALISIS%20DE%20DATOS%20POST%20TES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DREA%20B\Desktop\TESIS%20PROYECTO%202\analisis%20documentos\PRE-TEST-ANALISIS%2023%20DE%20FEBRER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SA\Desktop\TESIS%20DOCUMENTOS\ANALISIS%20DE%20DATOS%20POST%20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s-ES" sz="1200" b="1">
                <a:solidFill>
                  <a:schemeClr val="tx2"/>
                </a:solidFill>
              </a:rPr>
              <a:t>MAIN IDEA TOPIC SENTENCE</a:t>
            </a:r>
          </a:p>
        </c:rich>
      </c:tx>
      <c:overlay val="0"/>
      <c:spPr>
        <a:noFill/>
        <a:ln>
          <a:noFill/>
        </a:ln>
        <a:effectLst/>
      </c:spPr>
    </c:title>
    <c:autoTitleDeleted val="0"/>
    <c:plotArea>
      <c:layout>
        <c:manualLayout>
          <c:layoutTarget val="inner"/>
          <c:xMode val="edge"/>
          <c:yMode val="edge"/>
          <c:x val="6.6580927384076991E-2"/>
          <c:y val="0.13467592592592595"/>
          <c:w val="0.90286351706036749"/>
          <c:h val="0.65202136191309423"/>
        </c:manualLayout>
      </c:layout>
      <c:barChart>
        <c:barDir val="col"/>
        <c:grouping val="clustered"/>
        <c:varyColors val="0"/>
        <c:ser>
          <c:idx val="0"/>
          <c:order val="0"/>
          <c:tx>
            <c:v>experimental</c:v>
          </c:tx>
          <c:spPr>
            <a:solidFill>
              <a:schemeClr val="accent6"/>
            </a:solidFill>
            <a:ln>
              <a:noFill/>
            </a:ln>
            <a:effectLst/>
          </c:spPr>
          <c:invertIfNegative val="0"/>
          <c:dPt>
            <c:idx val="0"/>
            <c:invertIfNegative val="0"/>
            <c:bubble3D val="0"/>
            <c:spPr>
              <a:solidFill>
                <a:srgbClr val="FF6600"/>
              </a:solidFill>
              <a:ln>
                <a:noFill/>
              </a:ln>
              <a:effectLst/>
            </c:spPr>
          </c:dPt>
          <c:dPt>
            <c:idx val="1"/>
            <c:invertIfNegative val="0"/>
            <c:bubble3D val="0"/>
            <c:spPr>
              <a:solidFill>
                <a:srgbClr val="FF6600"/>
              </a:solidFill>
              <a:ln>
                <a:noFill/>
              </a:ln>
              <a:effectLst/>
            </c:spPr>
          </c:dPt>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Hoja3!$C$29:$C$32</c:f>
              <c:numCache>
                <c:formatCode>General</c:formatCode>
                <c:ptCount val="4"/>
                <c:pt idx="0">
                  <c:v>73</c:v>
                </c:pt>
                <c:pt idx="1">
                  <c:v>27</c:v>
                </c:pt>
                <c:pt idx="2">
                  <c:v>0</c:v>
                </c:pt>
                <c:pt idx="3">
                  <c:v>0</c:v>
                </c:pt>
              </c:numCache>
            </c:numRef>
          </c:val>
        </c:ser>
        <c:ser>
          <c:idx val="1"/>
          <c:order val="1"/>
          <c:tx>
            <c:v>control</c:v>
          </c:tx>
          <c:spPr>
            <a:solidFill>
              <a:srgbClr val="92D050"/>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129551250312778E-7"/>
                  <c:y val="0"/>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Hoja3!$D$29:$D$32</c:f>
              <c:numCache>
                <c:formatCode>General</c:formatCode>
                <c:ptCount val="4"/>
                <c:pt idx="0">
                  <c:v>73</c:v>
                </c:pt>
                <c:pt idx="1">
                  <c:v>27</c:v>
                </c:pt>
                <c:pt idx="2">
                  <c:v>0</c:v>
                </c:pt>
                <c:pt idx="3">
                  <c:v>0</c:v>
                </c:pt>
              </c:numCache>
            </c:numRef>
          </c:val>
        </c:ser>
        <c:dLbls>
          <c:showLegendKey val="0"/>
          <c:showVal val="0"/>
          <c:showCatName val="0"/>
          <c:showSerName val="0"/>
          <c:showPercent val="0"/>
          <c:showBubbleSize val="0"/>
        </c:dLbls>
        <c:gapWidth val="219"/>
        <c:overlap val="-27"/>
        <c:axId val="161183656"/>
        <c:axId val="161184808"/>
      </c:barChart>
      <c:catAx>
        <c:axId val="161183656"/>
        <c:scaling>
          <c:orientation val="minMax"/>
        </c:scaling>
        <c:delete val="0"/>
        <c:axPos val="b"/>
        <c:numFmt formatCode="General" sourceLinked="1"/>
        <c:majorTickMark val="none"/>
        <c:minorTickMark val="none"/>
        <c:tickLblPos val="nextTo"/>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61184808"/>
        <c:crosses val="autoZero"/>
        <c:auto val="1"/>
        <c:lblAlgn val="ctr"/>
        <c:lblOffset val="100"/>
        <c:noMultiLvlLbl val="0"/>
      </c:catAx>
      <c:valAx>
        <c:axId val="161184808"/>
        <c:scaling>
          <c:orientation val="minMax"/>
        </c:scaling>
        <c:delete val="1"/>
        <c:axPos val="l"/>
        <c:numFmt formatCode="General" sourceLinked="1"/>
        <c:majorTickMark val="none"/>
        <c:minorTickMark val="none"/>
        <c:tickLblPos val="nextTo"/>
        <c:crossAx val="161183656"/>
        <c:crosses val="autoZero"/>
        <c:crossBetween val="between"/>
      </c:valAx>
      <c:spPr>
        <a:noFill/>
        <a:ln w="25400">
          <a:noFill/>
        </a:ln>
        <a:effectLst/>
      </c:spPr>
    </c:plotArea>
    <c:legend>
      <c:legendPos val="b"/>
      <c:layout>
        <c:manualLayout>
          <c:xMode val="edge"/>
          <c:yMode val="edge"/>
          <c:x val="0.66832452231503514"/>
          <c:y val="0.3484293811099699"/>
          <c:w val="0.30702911628946988"/>
          <c:h val="8.15223097112860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rgbClr val="CCCCFF"/>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200" b="1" dirty="0" smtClean="0">
                <a:solidFill>
                  <a:srgbClr val="0070C0"/>
                </a:solidFill>
                <a:latin typeface="Arial" pitchFamily="34" charset="0"/>
                <a:cs typeface="Arial" pitchFamily="34" charset="0"/>
              </a:rPr>
              <a:t>MAIN IDEA</a:t>
            </a:r>
            <a:r>
              <a:rPr lang="es-ES" sz="1200" b="1" baseline="0" dirty="0" smtClean="0">
                <a:solidFill>
                  <a:srgbClr val="0070C0"/>
                </a:solidFill>
                <a:latin typeface="Arial" pitchFamily="34" charset="0"/>
                <a:cs typeface="Arial" pitchFamily="34" charset="0"/>
              </a:rPr>
              <a:t> TOPIC SENTENCE</a:t>
            </a:r>
            <a:endParaRPr lang="es-ES" sz="1200" b="1" dirty="0">
              <a:solidFill>
                <a:srgbClr val="0070C0"/>
              </a:solidFill>
              <a:latin typeface="Arial" pitchFamily="34" charset="0"/>
              <a:cs typeface="Arial" pitchFamily="34" charset="0"/>
            </a:endParaRPr>
          </a:p>
        </c:rich>
      </c:tx>
      <c:overlay val="0"/>
    </c:title>
    <c:autoTitleDeleted val="0"/>
    <c:plotArea>
      <c:layout/>
      <c:barChart>
        <c:barDir val="col"/>
        <c:grouping val="clustered"/>
        <c:varyColors val="0"/>
        <c:ser>
          <c:idx val="0"/>
          <c:order val="0"/>
          <c:tx>
            <c:v>Experimental Group</c:v>
          </c:tx>
          <c:spPr>
            <a:solidFill>
              <a:srgbClr val="FF66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rich>
                  <a:bodyPr/>
                  <a:lstStyle/>
                  <a:p>
                    <a:r>
                      <a:rPr lang="en-US">
                        <a:solidFill>
                          <a:schemeClr val="tx2"/>
                        </a:solidFill>
                      </a:rPr>
                      <a:t>100%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Hoja3!$K$2:$K$5</c:f>
              <c:numCache>
                <c:formatCode>General</c:formatCode>
                <c:ptCount val="4"/>
                <c:pt idx="0">
                  <c:v>0</c:v>
                </c:pt>
                <c:pt idx="1">
                  <c:v>0</c:v>
                </c:pt>
                <c:pt idx="2">
                  <c:v>0</c:v>
                </c:pt>
                <c:pt idx="3">
                  <c:v>100</c:v>
                </c:pt>
              </c:numCache>
            </c:numRef>
          </c:val>
        </c:ser>
        <c:ser>
          <c:idx val="1"/>
          <c:order val="1"/>
          <c:tx>
            <c:v>Control Group</c:v>
          </c:tx>
          <c:spPr>
            <a:solidFill>
              <a:srgbClr val="92D050"/>
            </a:solidFill>
          </c:spPr>
          <c:invertIfNegative val="0"/>
          <c:dLbls>
            <c:dLbl>
              <c:idx val="0"/>
              <c:tx>
                <c:rich>
                  <a:bodyPr/>
                  <a:lstStyle/>
                  <a:p>
                    <a:r>
                      <a:rPr lang="en-US">
                        <a:solidFill>
                          <a:schemeClr val="tx2"/>
                        </a:solidFill>
                      </a:rPr>
                      <a:t>33%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solidFill>
                          <a:schemeClr val="tx2"/>
                        </a:solidFill>
                      </a:rPr>
                      <a:t>56%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rich>
                  <a:bodyPr/>
                  <a:lstStyle/>
                  <a:p>
                    <a:r>
                      <a:rPr lang="en-US">
                        <a:solidFill>
                          <a:schemeClr val="tx2"/>
                        </a:solidFill>
                      </a:rPr>
                      <a:t>11%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Hoja3!$L$2:$L$5</c:f>
              <c:numCache>
                <c:formatCode>General</c:formatCode>
                <c:ptCount val="4"/>
                <c:pt idx="0">
                  <c:v>33</c:v>
                </c:pt>
                <c:pt idx="1">
                  <c:v>56</c:v>
                </c:pt>
                <c:pt idx="2">
                  <c:v>0</c:v>
                </c:pt>
                <c:pt idx="3">
                  <c:v>11</c:v>
                </c:pt>
              </c:numCache>
            </c:numRef>
          </c:val>
        </c:ser>
        <c:dLbls>
          <c:showLegendKey val="0"/>
          <c:showVal val="0"/>
          <c:showCatName val="0"/>
          <c:showSerName val="0"/>
          <c:showPercent val="0"/>
          <c:showBubbleSize val="0"/>
        </c:dLbls>
        <c:gapWidth val="150"/>
        <c:axId val="160938408"/>
        <c:axId val="160938792"/>
      </c:barChart>
      <c:catAx>
        <c:axId val="160938408"/>
        <c:scaling>
          <c:orientation val="minMax"/>
        </c:scaling>
        <c:delete val="0"/>
        <c:axPos val="b"/>
        <c:majorTickMark val="none"/>
        <c:minorTickMark val="none"/>
        <c:tickLblPos val="nextTo"/>
        <c:txPr>
          <a:bodyPr/>
          <a:lstStyle/>
          <a:p>
            <a:pPr>
              <a:defRPr>
                <a:solidFill>
                  <a:schemeClr val="tx2"/>
                </a:solidFill>
              </a:defRPr>
            </a:pPr>
            <a:endParaRPr lang="es-ES"/>
          </a:p>
        </c:txPr>
        <c:crossAx val="160938792"/>
        <c:crosses val="autoZero"/>
        <c:auto val="1"/>
        <c:lblAlgn val="ctr"/>
        <c:lblOffset val="100"/>
        <c:noMultiLvlLbl val="0"/>
      </c:catAx>
      <c:valAx>
        <c:axId val="160938792"/>
        <c:scaling>
          <c:orientation val="minMax"/>
        </c:scaling>
        <c:delete val="0"/>
        <c:axPos val="l"/>
        <c:numFmt formatCode="General" sourceLinked="1"/>
        <c:majorTickMark val="none"/>
        <c:minorTickMark val="none"/>
        <c:tickLblPos val="nextTo"/>
        <c:spPr>
          <a:noFill/>
          <a:ln w="9525" cap="flat" cmpd="sng" algn="ctr">
            <a:solidFill>
              <a:schemeClr val="accent1">
                <a:shade val="95000"/>
                <a:satMod val="105000"/>
              </a:schemeClr>
            </a:solidFill>
            <a:prstDash val="solid"/>
          </a:ln>
          <a:effectLst/>
        </c:spPr>
        <c:txPr>
          <a:bodyPr/>
          <a:lstStyle/>
          <a:p>
            <a:pPr>
              <a:defRPr>
                <a:solidFill>
                  <a:schemeClr val="tx2"/>
                </a:solidFill>
                <a:latin typeface="+mn-lt"/>
                <a:ea typeface="+mn-ea"/>
                <a:cs typeface="+mn-cs"/>
              </a:defRPr>
            </a:pPr>
            <a:endParaRPr lang="es-ES"/>
          </a:p>
        </c:txPr>
        <c:crossAx val="160938408"/>
        <c:crosses val="autoZero"/>
        <c:crossBetween val="between"/>
      </c:valAx>
      <c:spPr>
        <a:noFill/>
        <a:ln w="25400">
          <a:noFill/>
        </a:ln>
        <a:effectLst>
          <a:outerShdw blurRad="40000" dist="20000" dir="5400000" rotWithShape="0">
            <a:srgbClr val="000000">
              <a:alpha val="38000"/>
            </a:srgbClr>
          </a:outerShdw>
        </a:effectLst>
      </c:spPr>
    </c:plotArea>
    <c:legend>
      <c:legendPos val="r"/>
      <c:overlay val="0"/>
      <c:txPr>
        <a:bodyPr/>
        <a:lstStyle/>
        <a:p>
          <a:pPr>
            <a:defRPr>
              <a:solidFill>
                <a:schemeClr val="tx2"/>
              </a:solidFill>
            </a:defRPr>
          </a:pPr>
          <a:endParaRPr lang="es-ES"/>
        </a:p>
      </c:txPr>
    </c:legend>
    <c:plotVisOnly val="1"/>
    <c:dispBlanksAs val="gap"/>
    <c:showDLblsOverMax val="0"/>
  </c:chart>
  <c:spPr>
    <a:solidFill>
      <a:schemeClr val="accent5">
        <a:lumMod val="20000"/>
        <a:lumOff val="8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latin typeface="Arial" pitchFamily="34" charset="0"/>
                <a:cs typeface="Arial" pitchFamily="34" charset="0"/>
              </a:defRPr>
            </a:pPr>
            <a:r>
              <a:rPr lang="es-ES" sz="1200">
                <a:latin typeface="Arial" pitchFamily="34" charset="0"/>
                <a:cs typeface="Arial" pitchFamily="34" charset="0"/>
              </a:rPr>
              <a:t>SUPPORTING DETAILS</a:t>
            </a:r>
          </a:p>
        </c:rich>
      </c:tx>
      <c:layout>
        <c:manualLayout>
          <c:xMode val="edge"/>
          <c:yMode val="edge"/>
          <c:x val="0.3624582239720035"/>
          <c:y val="3.7037037037037035E-2"/>
        </c:manualLayout>
      </c:layout>
      <c:overlay val="0"/>
      <c:spPr>
        <a:noFill/>
        <a:ln>
          <a:noFill/>
        </a:ln>
        <a:effectLst/>
      </c:spPr>
    </c:title>
    <c:autoTitleDeleted val="0"/>
    <c:plotArea>
      <c:layout>
        <c:manualLayout>
          <c:layoutTarget val="inner"/>
          <c:xMode val="edge"/>
          <c:yMode val="edge"/>
          <c:x val="6.4270614821795927E-2"/>
          <c:y val="0.18128692342130809"/>
          <c:w val="0.90998935943817838"/>
          <c:h val="0.61431480281824891"/>
        </c:manualLayout>
      </c:layout>
      <c:barChart>
        <c:barDir val="col"/>
        <c:grouping val="clustered"/>
        <c:varyColors val="0"/>
        <c:ser>
          <c:idx val="0"/>
          <c:order val="0"/>
          <c:tx>
            <c:v>experimental</c:v>
          </c:tx>
          <c:spPr>
            <a:solidFill>
              <a:srgbClr val="FF6600"/>
            </a:solidFill>
            <a:ln>
              <a:noFill/>
            </a:ln>
            <a:effectLst/>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Hoja3!$C$44:$C$47</c:f>
              <c:numCache>
                <c:formatCode>General</c:formatCode>
                <c:ptCount val="4"/>
                <c:pt idx="0">
                  <c:v>55</c:v>
                </c:pt>
                <c:pt idx="1">
                  <c:v>45</c:v>
                </c:pt>
                <c:pt idx="2">
                  <c:v>0</c:v>
                </c:pt>
                <c:pt idx="3">
                  <c:v>0</c:v>
                </c:pt>
              </c:numCache>
            </c:numRef>
          </c:val>
        </c:ser>
        <c:ser>
          <c:idx val="1"/>
          <c:order val="1"/>
          <c:tx>
            <c:v>control</c:v>
          </c:tx>
          <c:spPr>
            <a:solidFill>
              <a:srgbClr val="92D050"/>
            </a:solidFill>
            <a:ln>
              <a:noFill/>
            </a:ln>
            <a:effectLst/>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Hoja3!$D$44:$D$47</c:f>
              <c:numCache>
                <c:formatCode>General</c:formatCode>
                <c:ptCount val="4"/>
                <c:pt idx="0">
                  <c:v>55</c:v>
                </c:pt>
                <c:pt idx="1">
                  <c:v>45</c:v>
                </c:pt>
                <c:pt idx="2">
                  <c:v>0</c:v>
                </c:pt>
                <c:pt idx="3">
                  <c:v>0</c:v>
                </c:pt>
              </c:numCache>
            </c:numRef>
          </c:val>
        </c:ser>
        <c:dLbls>
          <c:showLegendKey val="0"/>
          <c:showVal val="0"/>
          <c:showCatName val="0"/>
          <c:showSerName val="0"/>
          <c:showPercent val="0"/>
          <c:showBubbleSize val="0"/>
        </c:dLbls>
        <c:gapWidth val="219"/>
        <c:overlap val="-27"/>
        <c:axId val="161090096"/>
        <c:axId val="161102032"/>
      </c:barChart>
      <c:catAx>
        <c:axId val="161090096"/>
        <c:scaling>
          <c:orientation val="minMax"/>
        </c:scaling>
        <c:delete val="0"/>
        <c:axPos val="b"/>
        <c:majorTickMark val="none"/>
        <c:minorTickMark val="none"/>
        <c:tickLblPos val="nextTo"/>
        <c:spPr>
          <a:noFill/>
          <a:ln w="12700" cap="flat" cmpd="sng" algn="ctr">
            <a:solidFill>
              <a:schemeClr val="tx1"/>
            </a:solidFill>
            <a:round/>
          </a:ln>
          <a:effectLst/>
        </c:spPr>
        <c:txPr>
          <a:bodyPr rot="-60000000" vert="horz"/>
          <a:lstStyle/>
          <a:p>
            <a:pPr>
              <a:defRPr/>
            </a:pPr>
            <a:endParaRPr lang="es-ES"/>
          </a:p>
        </c:txPr>
        <c:crossAx val="161102032"/>
        <c:crosses val="autoZero"/>
        <c:auto val="1"/>
        <c:lblAlgn val="ctr"/>
        <c:lblOffset val="100"/>
        <c:noMultiLvlLbl val="0"/>
      </c:catAx>
      <c:valAx>
        <c:axId val="161102032"/>
        <c:scaling>
          <c:orientation val="minMax"/>
        </c:scaling>
        <c:delete val="1"/>
        <c:axPos val="l"/>
        <c:numFmt formatCode="General" sourceLinked="1"/>
        <c:majorTickMark val="none"/>
        <c:minorTickMark val="none"/>
        <c:tickLblPos val="nextTo"/>
        <c:crossAx val="161090096"/>
        <c:crosses val="autoZero"/>
        <c:crossBetween val="between"/>
      </c:valAx>
      <c:spPr>
        <a:noFill/>
        <a:ln>
          <a:noFill/>
        </a:ln>
        <a:effectLst/>
      </c:spPr>
    </c:plotArea>
    <c:legend>
      <c:legendPos val="b"/>
      <c:layout>
        <c:manualLayout>
          <c:xMode val="edge"/>
          <c:yMode val="edge"/>
          <c:x val="0.66020065059435151"/>
          <c:y val="0.36978145588944245"/>
          <c:w val="0.29221110874654183"/>
          <c:h val="7.8270492162505659E-2"/>
        </c:manualLayout>
      </c:layout>
      <c:overlay val="0"/>
      <c:spPr>
        <a:noFill/>
        <a:ln>
          <a:noFill/>
        </a:ln>
        <a:effectLst/>
      </c:spPr>
      <c:txPr>
        <a:bodyPr rot="0" vert="horz"/>
        <a:lstStyle/>
        <a:p>
          <a:pPr>
            <a:defRPr/>
          </a:pPr>
          <a:endParaRPr lang="es-ES"/>
        </a:p>
      </c:txPr>
    </c:legend>
    <c:plotVisOnly val="1"/>
    <c:dispBlanksAs val="gap"/>
    <c:showDLblsOverMax val="0"/>
  </c:chart>
  <c:spPr>
    <a:solidFill>
      <a:srgbClr val="CCCCFF"/>
    </a:solidFill>
    <a:ln w="9525" cap="flat" cmpd="sng" algn="ctr">
      <a:solidFill>
        <a:schemeClr val="tx1"/>
      </a:solidFill>
      <a:round/>
    </a:ln>
    <a:effectLst/>
  </c:spPr>
  <c:txPr>
    <a:bodyPr/>
    <a:lstStyle/>
    <a:p>
      <a:pPr>
        <a:defRPr>
          <a:solidFill>
            <a:schemeClr val="tx2"/>
          </a:solidFill>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200" dirty="0" smtClean="0">
                <a:solidFill>
                  <a:schemeClr val="tx2"/>
                </a:solidFill>
                <a:latin typeface="Arial" pitchFamily="34" charset="0"/>
                <a:cs typeface="Arial" pitchFamily="34" charset="0"/>
              </a:rPr>
              <a:t>SUPPORTING</a:t>
            </a:r>
            <a:r>
              <a:rPr lang="es-ES" sz="1200" baseline="0" dirty="0" smtClean="0">
                <a:solidFill>
                  <a:schemeClr val="tx2"/>
                </a:solidFill>
                <a:latin typeface="Arial" pitchFamily="34" charset="0"/>
                <a:cs typeface="Arial" pitchFamily="34" charset="0"/>
              </a:rPr>
              <a:t> DETAILS</a:t>
            </a:r>
            <a:endParaRPr lang="es-ES" sz="1200" dirty="0">
              <a:solidFill>
                <a:schemeClr val="tx2"/>
              </a:solidFill>
              <a:latin typeface="Arial" pitchFamily="34" charset="0"/>
              <a:cs typeface="Arial" pitchFamily="34" charset="0"/>
            </a:endParaRPr>
          </a:p>
        </c:rich>
      </c:tx>
      <c:overlay val="0"/>
    </c:title>
    <c:autoTitleDeleted val="0"/>
    <c:plotArea>
      <c:layout/>
      <c:barChart>
        <c:barDir val="col"/>
        <c:grouping val="clustered"/>
        <c:varyColors val="0"/>
        <c:ser>
          <c:idx val="0"/>
          <c:order val="0"/>
          <c:tx>
            <c:v>Experimental Group</c:v>
          </c:tx>
          <c:spPr>
            <a:solidFill>
              <a:srgbClr val="FF66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tx>
                <c:rich>
                  <a:bodyPr/>
                  <a:lstStyle/>
                  <a:p>
                    <a:r>
                      <a:rPr lang="en-US">
                        <a:solidFill>
                          <a:schemeClr val="tx2"/>
                        </a:solidFill>
                      </a:rPr>
                      <a:t>27%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solidFill>
                          <a:schemeClr val="tx2"/>
                        </a:solidFill>
                      </a:rPr>
                      <a:t>73%</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Hoja3!$A$19:$A$22</c:f>
              <c:numCache>
                <c:formatCode>General</c:formatCode>
                <c:ptCount val="4"/>
                <c:pt idx="0">
                  <c:v>0</c:v>
                </c:pt>
                <c:pt idx="1">
                  <c:v>0</c:v>
                </c:pt>
                <c:pt idx="2">
                  <c:v>27</c:v>
                </c:pt>
                <c:pt idx="3">
                  <c:v>73</c:v>
                </c:pt>
              </c:numCache>
            </c:numRef>
          </c:val>
        </c:ser>
        <c:ser>
          <c:idx val="1"/>
          <c:order val="1"/>
          <c:tx>
            <c:v>Control Group</c:v>
          </c:tx>
          <c:spPr>
            <a:solidFill>
              <a:srgbClr val="92D050"/>
            </a:solidFill>
          </c:spPr>
          <c:invertIfNegative val="0"/>
          <c:dLbls>
            <c:dLbl>
              <c:idx val="0"/>
              <c:tx>
                <c:rich>
                  <a:bodyPr/>
                  <a:lstStyle/>
                  <a:p>
                    <a:r>
                      <a:rPr lang="en-US">
                        <a:solidFill>
                          <a:schemeClr val="tx2"/>
                        </a:solidFill>
                      </a:rPr>
                      <a:t>78%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solidFill>
                          <a:schemeClr val="tx2"/>
                        </a:solidFill>
                      </a:rPr>
                      <a:t>11%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rich>
                  <a:bodyPr/>
                  <a:lstStyle/>
                  <a:p>
                    <a:r>
                      <a:rPr lang="en-US">
                        <a:solidFill>
                          <a:schemeClr val="tx2"/>
                        </a:solidFill>
                      </a:rPr>
                      <a:t>11%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Hoja3!$B$19:$B$22</c:f>
              <c:numCache>
                <c:formatCode>General</c:formatCode>
                <c:ptCount val="4"/>
                <c:pt idx="0">
                  <c:v>78</c:v>
                </c:pt>
                <c:pt idx="1">
                  <c:v>11</c:v>
                </c:pt>
                <c:pt idx="2">
                  <c:v>0</c:v>
                </c:pt>
                <c:pt idx="3">
                  <c:v>11</c:v>
                </c:pt>
              </c:numCache>
            </c:numRef>
          </c:val>
        </c:ser>
        <c:dLbls>
          <c:showLegendKey val="0"/>
          <c:showVal val="0"/>
          <c:showCatName val="0"/>
          <c:showSerName val="0"/>
          <c:showPercent val="0"/>
          <c:showBubbleSize val="0"/>
        </c:dLbls>
        <c:gapWidth val="150"/>
        <c:axId val="129642024"/>
        <c:axId val="129642416"/>
      </c:barChart>
      <c:catAx>
        <c:axId val="129642024"/>
        <c:scaling>
          <c:orientation val="minMax"/>
        </c:scaling>
        <c:delete val="0"/>
        <c:axPos val="b"/>
        <c:majorTickMark val="none"/>
        <c:minorTickMark val="none"/>
        <c:tickLblPos val="nextTo"/>
        <c:txPr>
          <a:bodyPr/>
          <a:lstStyle/>
          <a:p>
            <a:pPr>
              <a:defRPr>
                <a:solidFill>
                  <a:schemeClr val="tx2"/>
                </a:solidFill>
              </a:defRPr>
            </a:pPr>
            <a:endParaRPr lang="es-ES"/>
          </a:p>
        </c:txPr>
        <c:crossAx val="129642416"/>
        <c:crosses val="autoZero"/>
        <c:auto val="1"/>
        <c:lblAlgn val="ctr"/>
        <c:lblOffset val="100"/>
        <c:noMultiLvlLbl val="0"/>
      </c:catAx>
      <c:valAx>
        <c:axId val="129642416"/>
        <c:scaling>
          <c:orientation val="minMax"/>
        </c:scaling>
        <c:delete val="0"/>
        <c:axPos val="l"/>
        <c:numFmt formatCode="General" sourceLinked="1"/>
        <c:majorTickMark val="none"/>
        <c:minorTickMark val="none"/>
        <c:tickLblPos val="nextTo"/>
        <c:txPr>
          <a:bodyPr/>
          <a:lstStyle/>
          <a:p>
            <a:pPr>
              <a:defRPr>
                <a:solidFill>
                  <a:schemeClr val="tx2"/>
                </a:solidFill>
              </a:defRPr>
            </a:pPr>
            <a:endParaRPr lang="es-ES"/>
          </a:p>
        </c:txPr>
        <c:crossAx val="129642024"/>
        <c:crosses val="autoZero"/>
        <c:crossBetween val="between"/>
      </c:valAx>
      <c:spPr>
        <a:solidFill>
          <a:schemeClr val="accent5">
            <a:lumMod val="40000"/>
            <a:lumOff val="60000"/>
          </a:schemeClr>
        </a:solidFill>
      </c:spPr>
    </c:plotArea>
    <c:legend>
      <c:legendPos val="r"/>
      <c:overlay val="0"/>
      <c:txPr>
        <a:bodyPr/>
        <a:lstStyle/>
        <a:p>
          <a:pPr>
            <a:defRPr>
              <a:solidFill>
                <a:schemeClr val="tx2"/>
              </a:solidFill>
            </a:defRPr>
          </a:pPr>
          <a:endParaRPr lang="es-ES"/>
        </a:p>
      </c:txPr>
    </c:legend>
    <c:plotVisOnly val="1"/>
    <c:dispBlanksAs val="gap"/>
    <c:showDLblsOverMax val="0"/>
  </c:chart>
  <c:spPr>
    <a:solidFill>
      <a:schemeClr val="accent5">
        <a:lumMod val="40000"/>
        <a:lumOff val="6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latin typeface="Arial" pitchFamily="34" charset="0"/>
                <a:cs typeface="Arial" pitchFamily="34" charset="0"/>
              </a:defRPr>
            </a:pPr>
            <a:r>
              <a:rPr lang="es-ES" sz="1200" b="0" dirty="0">
                <a:latin typeface="Arial" pitchFamily="34" charset="0"/>
                <a:cs typeface="Arial" pitchFamily="34" charset="0"/>
              </a:rPr>
              <a:t>OBSERVES</a:t>
            </a:r>
            <a:r>
              <a:rPr lang="es-ES" sz="1200" b="0" baseline="0" dirty="0">
                <a:latin typeface="Arial" pitchFamily="34" charset="0"/>
                <a:cs typeface="Arial" pitchFamily="34" charset="0"/>
              </a:rPr>
              <a:t> BASIC WRITING CONVENTIONS</a:t>
            </a:r>
            <a:endParaRPr lang="es-ES" sz="1200" b="0" dirty="0">
              <a:latin typeface="Arial" pitchFamily="34" charset="0"/>
              <a:cs typeface="Arial" pitchFamily="34" charset="0"/>
            </a:endParaRPr>
          </a:p>
        </c:rich>
      </c:tx>
      <c:layout>
        <c:manualLayout>
          <c:xMode val="edge"/>
          <c:yMode val="edge"/>
          <c:x val="0.17399460627342994"/>
          <c:y val="0"/>
        </c:manualLayout>
      </c:layout>
      <c:overlay val="0"/>
      <c:spPr>
        <a:noFill/>
        <a:ln>
          <a:noFill/>
        </a:ln>
        <a:effectLst/>
      </c:spPr>
    </c:title>
    <c:autoTitleDeleted val="0"/>
    <c:plotArea>
      <c:layout>
        <c:manualLayout>
          <c:layoutTarget val="inner"/>
          <c:xMode val="edge"/>
          <c:yMode val="edge"/>
          <c:x val="6.6580927384076991E-2"/>
          <c:y val="0.13467592592592595"/>
          <c:w val="0.90286351706036749"/>
          <c:h val="0.65202136191309423"/>
        </c:manualLayout>
      </c:layout>
      <c:barChart>
        <c:barDir val="col"/>
        <c:grouping val="clustered"/>
        <c:varyColors val="0"/>
        <c:ser>
          <c:idx val="0"/>
          <c:order val="0"/>
          <c:tx>
            <c:v>experimental</c:v>
          </c:tx>
          <c:spPr>
            <a:solidFill>
              <a:srgbClr val="FF6600"/>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Hoja3!$C$29:$C$32</c:f>
              <c:numCache>
                <c:formatCode>General</c:formatCode>
                <c:ptCount val="4"/>
                <c:pt idx="0">
                  <c:v>73</c:v>
                </c:pt>
                <c:pt idx="1">
                  <c:v>27</c:v>
                </c:pt>
                <c:pt idx="2">
                  <c:v>0</c:v>
                </c:pt>
                <c:pt idx="3">
                  <c:v>0</c:v>
                </c:pt>
              </c:numCache>
            </c:numRef>
          </c:val>
        </c:ser>
        <c:ser>
          <c:idx val="1"/>
          <c:order val="1"/>
          <c:tx>
            <c:v>control</c:v>
          </c:tx>
          <c:spPr>
            <a:solidFill>
              <a:srgbClr val="92D050"/>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Hoja3!$D$29:$D$32</c:f>
              <c:numCache>
                <c:formatCode>General</c:formatCode>
                <c:ptCount val="4"/>
                <c:pt idx="0">
                  <c:v>73</c:v>
                </c:pt>
                <c:pt idx="1">
                  <c:v>27</c:v>
                </c:pt>
                <c:pt idx="2">
                  <c:v>0</c:v>
                </c:pt>
                <c:pt idx="3">
                  <c:v>0</c:v>
                </c:pt>
              </c:numCache>
            </c:numRef>
          </c:val>
        </c:ser>
        <c:dLbls>
          <c:showLegendKey val="0"/>
          <c:showVal val="0"/>
          <c:showCatName val="0"/>
          <c:showSerName val="0"/>
          <c:showPercent val="0"/>
          <c:showBubbleSize val="0"/>
        </c:dLbls>
        <c:gapWidth val="219"/>
        <c:overlap val="-27"/>
        <c:axId val="129643200"/>
        <c:axId val="129643592"/>
      </c:barChart>
      <c:catAx>
        <c:axId val="129643200"/>
        <c:scaling>
          <c:orientation val="minMax"/>
        </c:scaling>
        <c:delete val="0"/>
        <c:axPos val="b"/>
        <c:numFmt formatCode="General" sourceLinked="1"/>
        <c:majorTickMark val="none"/>
        <c:minorTickMark val="none"/>
        <c:tickLblPos val="nextTo"/>
        <c:spPr>
          <a:noFill/>
          <a:ln w="19050" cap="flat" cmpd="sng" algn="ctr">
            <a:solidFill>
              <a:schemeClr val="dk1"/>
            </a:solidFill>
            <a:prstDash val="solid"/>
            <a:miter lim="800000"/>
          </a:ln>
          <a:effectLst/>
        </c:spPr>
        <c:txPr>
          <a:bodyPr rot="-60000000" vert="horz"/>
          <a:lstStyle/>
          <a:p>
            <a:pPr>
              <a:defRPr/>
            </a:pPr>
            <a:endParaRPr lang="es-ES"/>
          </a:p>
        </c:txPr>
        <c:crossAx val="129643592"/>
        <c:crosses val="autoZero"/>
        <c:auto val="1"/>
        <c:lblAlgn val="ctr"/>
        <c:lblOffset val="100"/>
        <c:noMultiLvlLbl val="0"/>
      </c:catAx>
      <c:valAx>
        <c:axId val="129643592"/>
        <c:scaling>
          <c:orientation val="minMax"/>
        </c:scaling>
        <c:delete val="1"/>
        <c:axPos val="l"/>
        <c:numFmt formatCode="General" sourceLinked="1"/>
        <c:majorTickMark val="none"/>
        <c:minorTickMark val="none"/>
        <c:tickLblPos val="nextTo"/>
        <c:crossAx val="129643200"/>
        <c:crosses val="autoZero"/>
        <c:crossBetween val="between"/>
      </c:valAx>
      <c:spPr>
        <a:noFill/>
        <a:ln w="25400">
          <a:noFill/>
        </a:ln>
        <a:effectLst/>
      </c:spPr>
    </c:plotArea>
    <c:legend>
      <c:legendPos val="b"/>
      <c:layout>
        <c:manualLayout>
          <c:xMode val="edge"/>
          <c:yMode val="edge"/>
          <c:x val="0.68136998592268305"/>
          <c:y val="0.39872630504520268"/>
          <c:w val="0.29737790634716832"/>
          <c:h val="7.8125546806649168E-2"/>
        </c:manualLayout>
      </c:layout>
      <c:overlay val="0"/>
      <c:spPr>
        <a:noFill/>
        <a:ln>
          <a:noFill/>
        </a:ln>
        <a:effectLst/>
      </c:spPr>
      <c:txPr>
        <a:bodyPr rot="0" vert="horz"/>
        <a:lstStyle/>
        <a:p>
          <a:pPr>
            <a:defRPr/>
          </a:pPr>
          <a:endParaRPr lang="es-ES"/>
        </a:p>
      </c:txPr>
    </c:legend>
    <c:plotVisOnly val="1"/>
    <c:dispBlanksAs val="gap"/>
    <c:showDLblsOverMax val="0"/>
  </c:chart>
  <c:spPr>
    <a:solidFill>
      <a:srgbClr val="CCCCFF"/>
    </a:solidFill>
    <a:ln w="9525" cap="flat" cmpd="sng" algn="ctr">
      <a:solidFill>
        <a:schemeClr val="tx1"/>
      </a:solidFill>
      <a:round/>
    </a:ln>
    <a:effectLst/>
  </c:spPr>
  <c:txPr>
    <a:bodyPr/>
    <a:lstStyle/>
    <a:p>
      <a:pPr>
        <a:defRPr>
          <a:solidFill>
            <a:schemeClr val="tx2"/>
          </a:solidFill>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200" dirty="0" smtClean="0">
                <a:solidFill>
                  <a:schemeClr val="tx2"/>
                </a:solidFill>
                <a:latin typeface="Arial" pitchFamily="34" charset="0"/>
                <a:cs typeface="Arial" pitchFamily="34" charset="0"/>
              </a:rPr>
              <a:t>OBSERVES BASIC WRITING CONVENTIONS</a:t>
            </a:r>
            <a:endParaRPr lang="es-ES" sz="1200" dirty="0">
              <a:solidFill>
                <a:schemeClr val="tx2"/>
              </a:solidFill>
              <a:latin typeface="Arial" pitchFamily="34" charset="0"/>
              <a:cs typeface="Arial" pitchFamily="34" charset="0"/>
            </a:endParaRPr>
          </a:p>
        </c:rich>
      </c:tx>
      <c:overlay val="0"/>
    </c:title>
    <c:autoTitleDeleted val="0"/>
    <c:plotArea>
      <c:layout/>
      <c:barChart>
        <c:barDir val="col"/>
        <c:grouping val="clustered"/>
        <c:varyColors val="0"/>
        <c:ser>
          <c:idx val="0"/>
          <c:order val="0"/>
          <c:tx>
            <c:v>Experimental Group</c:v>
          </c:tx>
          <c:spPr>
            <a:solidFill>
              <a:srgbClr val="92D050"/>
            </a:solidFill>
          </c:spPr>
          <c:invertIfNegative val="0"/>
          <c:dLbls>
            <c:dLbl>
              <c:idx val="0"/>
              <c:delete val="1"/>
              <c:extLst>
                <c:ext xmlns:c15="http://schemas.microsoft.com/office/drawing/2012/chart" uri="{CE6537A1-D6FC-4f65-9D91-7224C49458BB}"/>
              </c:extLst>
            </c:dLbl>
            <c:dLbl>
              <c:idx val="1"/>
              <c:tx>
                <c:rich>
                  <a:bodyPr/>
                  <a:lstStyle/>
                  <a:p>
                    <a:r>
                      <a:rPr lang="en-US">
                        <a:solidFill>
                          <a:schemeClr val="tx2"/>
                        </a:solidFill>
                      </a:rPr>
                      <a:t>18%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solidFill>
                          <a:schemeClr val="tx2"/>
                        </a:solidFill>
                      </a:rPr>
                      <a:t>36%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solidFill>
                          <a:schemeClr val="tx2"/>
                        </a:solidFill>
                      </a:rPr>
                      <a:t>46%</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Hoja3!$K$24:$K$27</c:f>
              <c:numCache>
                <c:formatCode>General</c:formatCode>
                <c:ptCount val="4"/>
                <c:pt idx="0">
                  <c:v>0</c:v>
                </c:pt>
                <c:pt idx="1">
                  <c:v>18</c:v>
                </c:pt>
                <c:pt idx="2">
                  <c:v>36</c:v>
                </c:pt>
                <c:pt idx="3">
                  <c:v>46</c:v>
                </c:pt>
              </c:numCache>
            </c:numRef>
          </c:val>
        </c:ser>
        <c:ser>
          <c:idx val="1"/>
          <c:order val="1"/>
          <c:tx>
            <c:v>Control Group</c:v>
          </c:tx>
          <c:spPr>
            <a:solidFill>
              <a:srgbClr val="FF66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tx>
                <c:rich>
                  <a:bodyPr/>
                  <a:lstStyle/>
                  <a:p>
                    <a:r>
                      <a:rPr lang="en-US">
                        <a:solidFill>
                          <a:schemeClr val="tx2"/>
                        </a:solidFill>
                      </a:rPr>
                      <a:t>89%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solidFill>
                          <a:schemeClr val="tx2"/>
                        </a:solidFill>
                      </a:rPr>
                      <a:t>11%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Hoja3!$L$24:$L$27</c:f>
              <c:numCache>
                <c:formatCode>General</c:formatCode>
                <c:ptCount val="4"/>
                <c:pt idx="0">
                  <c:v>0</c:v>
                </c:pt>
                <c:pt idx="1">
                  <c:v>0</c:v>
                </c:pt>
                <c:pt idx="2">
                  <c:v>89</c:v>
                </c:pt>
                <c:pt idx="3">
                  <c:v>11</c:v>
                </c:pt>
              </c:numCache>
            </c:numRef>
          </c:val>
        </c:ser>
        <c:dLbls>
          <c:showLegendKey val="0"/>
          <c:showVal val="0"/>
          <c:showCatName val="0"/>
          <c:showSerName val="0"/>
          <c:showPercent val="0"/>
          <c:showBubbleSize val="0"/>
        </c:dLbls>
        <c:gapWidth val="150"/>
        <c:axId val="160665520"/>
        <c:axId val="160665912"/>
      </c:barChart>
      <c:catAx>
        <c:axId val="160665520"/>
        <c:scaling>
          <c:orientation val="minMax"/>
        </c:scaling>
        <c:delete val="0"/>
        <c:axPos val="b"/>
        <c:majorTickMark val="none"/>
        <c:minorTickMark val="none"/>
        <c:tickLblPos val="nextTo"/>
        <c:txPr>
          <a:bodyPr/>
          <a:lstStyle/>
          <a:p>
            <a:pPr>
              <a:defRPr>
                <a:solidFill>
                  <a:schemeClr val="tx2"/>
                </a:solidFill>
              </a:defRPr>
            </a:pPr>
            <a:endParaRPr lang="es-ES"/>
          </a:p>
        </c:txPr>
        <c:crossAx val="160665912"/>
        <c:crosses val="autoZero"/>
        <c:auto val="1"/>
        <c:lblAlgn val="ctr"/>
        <c:lblOffset val="100"/>
        <c:noMultiLvlLbl val="0"/>
      </c:catAx>
      <c:valAx>
        <c:axId val="160665912"/>
        <c:scaling>
          <c:orientation val="minMax"/>
        </c:scaling>
        <c:delete val="0"/>
        <c:axPos val="l"/>
        <c:numFmt formatCode="General" sourceLinked="1"/>
        <c:majorTickMark val="none"/>
        <c:minorTickMark val="none"/>
        <c:tickLblPos val="nextTo"/>
        <c:txPr>
          <a:bodyPr/>
          <a:lstStyle/>
          <a:p>
            <a:pPr>
              <a:defRPr>
                <a:solidFill>
                  <a:schemeClr val="tx2"/>
                </a:solidFill>
              </a:defRPr>
            </a:pPr>
            <a:endParaRPr lang="es-ES"/>
          </a:p>
        </c:txPr>
        <c:crossAx val="160665520"/>
        <c:crosses val="autoZero"/>
        <c:crossBetween val="between"/>
      </c:valAx>
      <c:spPr>
        <a:solidFill>
          <a:schemeClr val="accent5">
            <a:lumMod val="40000"/>
            <a:lumOff val="60000"/>
          </a:schemeClr>
        </a:solidFill>
      </c:spPr>
    </c:plotArea>
    <c:legend>
      <c:legendPos val="r"/>
      <c:overlay val="0"/>
      <c:txPr>
        <a:bodyPr/>
        <a:lstStyle/>
        <a:p>
          <a:pPr>
            <a:defRPr>
              <a:solidFill>
                <a:schemeClr val="tx2"/>
              </a:solidFill>
            </a:defRPr>
          </a:pPr>
          <a:endParaRPr lang="es-ES"/>
        </a:p>
      </c:txPr>
    </c:legend>
    <c:plotVisOnly val="1"/>
    <c:dispBlanksAs val="gap"/>
    <c:showDLblsOverMax val="0"/>
  </c:chart>
  <c:spPr>
    <a:solidFill>
      <a:schemeClr val="accent5">
        <a:lumMod val="40000"/>
        <a:lumOff val="60000"/>
      </a:schemeClr>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S" sz="1200" dirty="0">
                <a:latin typeface="Arial" pitchFamily="34" charset="0"/>
                <a:cs typeface="Arial" pitchFamily="34" charset="0"/>
              </a:rPr>
              <a:t>NEATNESS</a:t>
            </a:r>
          </a:p>
        </c:rich>
      </c:tx>
      <c:overlay val="0"/>
      <c:spPr>
        <a:noFill/>
        <a:ln>
          <a:noFill/>
        </a:ln>
        <a:effectLst/>
      </c:spPr>
    </c:title>
    <c:autoTitleDeleted val="0"/>
    <c:plotArea>
      <c:layout/>
      <c:barChart>
        <c:barDir val="col"/>
        <c:grouping val="clustered"/>
        <c:varyColors val="0"/>
        <c:ser>
          <c:idx val="0"/>
          <c:order val="0"/>
          <c:tx>
            <c:v>Experimental</c:v>
          </c:tx>
          <c:spPr>
            <a:solidFill>
              <a:srgbClr val="FF6600"/>
            </a:solidFill>
            <a:ln>
              <a:noFill/>
            </a:ln>
            <a:effectLst/>
          </c:spPr>
          <c:invertIfNegative val="0"/>
          <c:dLbls>
            <c:dLbl>
              <c:idx val="0"/>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Hoja3!$C$76:$C$79</c:f>
              <c:numCache>
                <c:formatCode>General</c:formatCode>
                <c:ptCount val="4"/>
                <c:pt idx="0">
                  <c:v>9</c:v>
                </c:pt>
                <c:pt idx="1">
                  <c:v>64</c:v>
                </c:pt>
                <c:pt idx="2">
                  <c:v>27</c:v>
                </c:pt>
                <c:pt idx="3">
                  <c:v>0</c:v>
                </c:pt>
              </c:numCache>
            </c:numRef>
          </c:val>
        </c:ser>
        <c:ser>
          <c:idx val="1"/>
          <c:order val="1"/>
          <c:tx>
            <c:v>control</c:v>
          </c:tx>
          <c:spPr>
            <a:solidFill>
              <a:srgbClr val="92D050"/>
            </a:solidFill>
            <a:ln>
              <a:noFill/>
            </a:ln>
            <a:effectLst/>
          </c:spPr>
          <c:invertIfNegative val="0"/>
          <c:dLbls>
            <c:dLbl>
              <c:idx val="0"/>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Hoja3!$D$76:$D$79</c:f>
              <c:numCache>
                <c:formatCode>General</c:formatCode>
                <c:ptCount val="4"/>
                <c:pt idx="0">
                  <c:v>33</c:v>
                </c:pt>
                <c:pt idx="1">
                  <c:v>56</c:v>
                </c:pt>
                <c:pt idx="2">
                  <c:v>11</c:v>
                </c:pt>
                <c:pt idx="3">
                  <c:v>0</c:v>
                </c:pt>
              </c:numCache>
            </c:numRef>
          </c:val>
        </c:ser>
        <c:dLbls>
          <c:showLegendKey val="0"/>
          <c:showVal val="0"/>
          <c:showCatName val="0"/>
          <c:showSerName val="0"/>
          <c:showPercent val="0"/>
          <c:showBubbleSize val="0"/>
        </c:dLbls>
        <c:gapWidth val="219"/>
        <c:overlap val="-27"/>
        <c:axId val="160666696"/>
        <c:axId val="160667088"/>
      </c:barChart>
      <c:catAx>
        <c:axId val="160666696"/>
        <c:scaling>
          <c:orientation val="minMax"/>
        </c:scaling>
        <c:delete val="0"/>
        <c:axPos val="b"/>
        <c:majorTickMark val="none"/>
        <c:minorTickMark val="none"/>
        <c:tickLblPos val="nextTo"/>
        <c:spPr>
          <a:noFill/>
          <a:ln w="9525" cap="flat" cmpd="sng" algn="ctr">
            <a:solidFill>
              <a:schemeClr val="tx1"/>
            </a:solidFill>
            <a:round/>
          </a:ln>
          <a:effectLst/>
        </c:spPr>
        <c:txPr>
          <a:bodyPr rot="-60000000" vert="horz"/>
          <a:lstStyle/>
          <a:p>
            <a:pPr>
              <a:defRPr/>
            </a:pPr>
            <a:endParaRPr lang="es-ES"/>
          </a:p>
        </c:txPr>
        <c:crossAx val="160667088"/>
        <c:crosses val="autoZero"/>
        <c:auto val="1"/>
        <c:lblAlgn val="ctr"/>
        <c:lblOffset val="100"/>
        <c:noMultiLvlLbl val="0"/>
      </c:catAx>
      <c:valAx>
        <c:axId val="16066708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vert="horz"/>
          <a:lstStyle/>
          <a:p>
            <a:pPr>
              <a:defRPr/>
            </a:pPr>
            <a:endParaRPr lang="es-ES"/>
          </a:p>
        </c:txPr>
        <c:crossAx val="160666696"/>
        <c:crosses val="autoZero"/>
        <c:crossBetween val="between"/>
      </c:valAx>
      <c:spPr>
        <a:noFill/>
        <a:ln>
          <a:noFill/>
        </a:ln>
        <a:effectLst/>
      </c:spPr>
    </c:plotArea>
    <c:legend>
      <c:legendPos val="b"/>
      <c:layout>
        <c:manualLayout>
          <c:xMode val="edge"/>
          <c:yMode val="edge"/>
          <c:x val="0.6535804899387575"/>
          <c:y val="0.32465223097112855"/>
          <c:w val="0.31506124234470689"/>
          <c:h val="7.8125546806649168E-2"/>
        </c:manualLayout>
      </c:layout>
      <c:overlay val="0"/>
      <c:spPr>
        <a:noFill/>
        <a:ln>
          <a:noFill/>
        </a:ln>
        <a:effectLst/>
      </c:spPr>
      <c:txPr>
        <a:bodyPr rot="0" vert="horz"/>
        <a:lstStyle/>
        <a:p>
          <a:pPr>
            <a:defRPr/>
          </a:pPr>
          <a:endParaRPr lang="es-ES"/>
        </a:p>
      </c:txPr>
    </c:legend>
    <c:plotVisOnly val="1"/>
    <c:dispBlanksAs val="gap"/>
    <c:showDLblsOverMax val="0"/>
  </c:chart>
  <c:spPr>
    <a:solidFill>
      <a:srgbClr val="CCCCFF"/>
    </a:solidFill>
    <a:ln w="9525" cap="flat" cmpd="sng" algn="ctr">
      <a:solidFill>
        <a:schemeClr val="tx1"/>
      </a:solidFill>
      <a:round/>
    </a:ln>
    <a:effectLst/>
  </c:spPr>
  <c:txPr>
    <a:bodyPr/>
    <a:lstStyle/>
    <a:p>
      <a:pPr>
        <a:defRPr>
          <a:solidFill>
            <a:schemeClr val="tx2"/>
          </a:solidFill>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200" dirty="0" smtClean="0">
                <a:solidFill>
                  <a:schemeClr val="tx2"/>
                </a:solidFill>
                <a:latin typeface="Arial" pitchFamily="34" charset="0"/>
                <a:cs typeface="Arial" pitchFamily="34" charset="0"/>
              </a:rPr>
              <a:t>NEATNESS</a:t>
            </a:r>
            <a:endParaRPr lang="es-ES" sz="1200" dirty="0">
              <a:solidFill>
                <a:schemeClr val="tx2"/>
              </a:solidFill>
              <a:latin typeface="Arial" pitchFamily="34" charset="0"/>
              <a:cs typeface="Arial" pitchFamily="34" charset="0"/>
            </a:endParaRPr>
          </a:p>
        </c:rich>
      </c:tx>
      <c:overlay val="0"/>
    </c:title>
    <c:autoTitleDeleted val="0"/>
    <c:plotArea>
      <c:layout/>
      <c:barChart>
        <c:barDir val="col"/>
        <c:grouping val="clustered"/>
        <c:varyColors val="0"/>
        <c:ser>
          <c:idx val="0"/>
          <c:order val="0"/>
          <c:tx>
            <c:v>Experimental Group</c:v>
          </c:tx>
          <c:spPr>
            <a:solidFill>
              <a:srgbClr val="FF6600"/>
            </a:solidFill>
          </c:spPr>
          <c:invertIfNegative val="0"/>
          <c:dLbls>
            <c:dLbl>
              <c:idx val="0"/>
              <c:delete val="1"/>
              <c:extLst>
                <c:ext xmlns:c15="http://schemas.microsoft.com/office/drawing/2012/chart" uri="{CE6537A1-D6FC-4f65-9D91-7224C49458BB}"/>
              </c:extLst>
            </c:dLbl>
            <c:dLbl>
              <c:idx val="1"/>
              <c:tx>
                <c:rich>
                  <a:bodyPr/>
                  <a:lstStyle/>
                  <a:p>
                    <a:r>
                      <a:rPr lang="en-US">
                        <a:solidFill>
                          <a:schemeClr val="tx2"/>
                        </a:solidFill>
                      </a:rPr>
                      <a:t>18%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solidFill>
                          <a:schemeClr val="tx2"/>
                        </a:solidFill>
                      </a:rPr>
                      <a:t>55%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solidFill>
                          <a:schemeClr val="tx2"/>
                        </a:solidFill>
                      </a:rPr>
                      <a:t>27%</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Hoja3!$D$36:$D$39</c:f>
              <c:numCache>
                <c:formatCode>General</c:formatCode>
                <c:ptCount val="4"/>
                <c:pt idx="0">
                  <c:v>0</c:v>
                </c:pt>
                <c:pt idx="1">
                  <c:v>18</c:v>
                </c:pt>
                <c:pt idx="2">
                  <c:v>55</c:v>
                </c:pt>
                <c:pt idx="3">
                  <c:v>27</c:v>
                </c:pt>
              </c:numCache>
            </c:numRef>
          </c:val>
        </c:ser>
        <c:ser>
          <c:idx val="1"/>
          <c:order val="1"/>
          <c:tx>
            <c:v>Control Group</c:v>
          </c:tx>
          <c:spPr>
            <a:solidFill>
              <a:srgbClr val="92D050"/>
            </a:solidFill>
          </c:spPr>
          <c:invertIfNegative val="0"/>
          <c:dLbls>
            <c:dLbl>
              <c:idx val="0"/>
              <c:tx>
                <c:rich>
                  <a:bodyPr/>
                  <a:lstStyle/>
                  <a:p>
                    <a:r>
                      <a:rPr lang="en-US">
                        <a:solidFill>
                          <a:schemeClr val="tx2"/>
                        </a:solidFill>
                      </a:rPr>
                      <a:t>89%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tx>
                <c:rich>
                  <a:bodyPr/>
                  <a:lstStyle/>
                  <a:p>
                    <a:r>
                      <a:rPr lang="en-US">
                        <a:solidFill>
                          <a:schemeClr val="tx2"/>
                        </a:solidFill>
                      </a:rPr>
                      <a:t>11%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Hoja3!$E$36:$E$39</c:f>
              <c:numCache>
                <c:formatCode>General</c:formatCode>
                <c:ptCount val="4"/>
                <c:pt idx="0">
                  <c:v>89</c:v>
                </c:pt>
                <c:pt idx="1">
                  <c:v>0</c:v>
                </c:pt>
                <c:pt idx="2">
                  <c:v>11</c:v>
                </c:pt>
                <c:pt idx="3">
                  <c:v>0</c:v>
                </c:pt>
              </c:numCache>
            </c:numRef>
          </c:val>
        </c:ser>
        <c:dLbls>
          <c:showLegendKey val="0"/>
          <c:showVal val="0"/>
          <c:showCatName val="0"/>
          <c:showSerName val="0"/>
          <c:showPercent val="0"/>
          <c:showBubbleSize val="0"/>
        </c:dLbls>
        <c:gapWidth val="150"/>
        <c:axId val="160667872"/>
        <c:axId val="160668264"/>
      </c:barChart>
      <c:catAx>
        <c:axId val="160667872"/>
        <c:scaling>
          <c:orientation val="minMax"/>
        </c:scaling>
        <c:delete val="0"/>
        <c:axPos val="b"/>
        <c:majorTickMark val="none"/>
        <c:minorTickMark val="none"/>
        <c:tickLblPos val="nextTo"/>
        <c:txPr>
          <a:bodyPr/>
          <a:lstStyle/>
          <a:p>
            <a:pPr>
              <a:defRPr>
                <a:solidFill>
                  <a:schemeClr val="tx2"/>
                </a:solidFill>
              </a:defRPr>
            </a:pPr>
            <a:endParaRPr lang="es-ES"/>
          </a:p>
        </c:txPr>
        <c:crossAx val="160668264"/>
        <c:crosses val="autoZero"/>
        <c:auto val="1"/>
        <c:lblAlgn val="ctr"/>
        <c:lblOffset val="100"/>
        <c:noMultiLvlLbl val="0"/>
      </c:catAx>
      <c:valAx>
        <c:axId val="160668264"/>
        <c:scaling>
          <c:orientation val="minMax"/>
        </c:scaling>
        <c:delete val="0"/>
        <c:axPos val="l"/>
        <c:numFmt formatCode="General" sourceLinked="1"/>
        <c:majorTickMark val="none"/>
        <c:minorTickMark val="none"/>
        <c:tickLblPos val="nextTo"/>
        <c:txPr>
          <a:bodyPr/>
          <a:lstStyle/>
          <a:p>
            <a:pPr>
              <a:defRPr>
                <a:solidFill>
                  <a:schemeClr val="tx2"/>
                </a:solidFill>
              </a:defRPr>
            </a:pPr>
            <a:endParaRPr lang="es-ES"/>
          </a:p>
        </c:txPr>
        <c:crossAx val="160667872"/>
        <c:crosses val="autoZero"/>
        <c:crossBetween val="between"/>
      </c:valAx>
      <c:spPr>
        <a:solidFill>
          <a:schemeClr val="accent5">
            <a:lumMod val="40000"/>
            <a:lumOff val="60000"/>
          </a:schemeClr>
        </a:solidFill>
      </c:spPr>
    </c:plotArea>
    <c:legend>
      <c:legendPos val="r"/>
      <c:overlay val="0"/>
      <c:txPr>
        <a:bodyPr/>
        <a:lstStyle/>
        <a:p>
          <a:pPr>
            <a:defRPr>
              <a:solidFill>
                <a:schemeClr val="tx2"/>
              </a:solidFill>
            </a:defRPr>
          </a:pPr>
          <a:endParaRPr lang="es-ES"/>
        </a:p>
      </c:txPr>
    </c:legend>
    <c:plotVisOnly val="1"/>
    <c:dispBlanksAs val="gap"/>
    <c:showDLblsOverMax val="0"/>
  </c:chart>
  <c:spPr>
    <a:solidFill>
      <a:schemeClr val="accent5">
        <a:lumMod val="40000"/>
        <a:lumOff val="60000"/>
      </a:schemeClr>
    </a:solidFill>
  </c:sp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1" Type="http://schemas.openxmlformats.org/officeDocument/2006/relationships/image" Target="../media/image24.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0D007-1BFE-4D71-9239-DA18F8050102}" type="doc">
      <dgm:prSet loTypeId="urn:microsoft.com/office/officeart/2005/8/layout/hProcess9" loCatId="process" qsTypeId="urn:microsoft.com/office/officeart/2005/8/quickstyle/simple1" qsCatId="simple" csTypeId="urn:microsoft.com/office/officeart/2005/8/colors/accent1_2" csCatId="accent1" phldr="1"/>
      <dgm:spPr/>
    </dgm:pt>
    <dgm:pt modelId="{5339B125-2779-407D-B780-2F91661981BF}">
      <dgm:prSet phldrT="[Texto]" custT="1"/>
      <dgm:spPr/>
      <dgm:t>
        <a:bodyPr/>
        <a:lstStyle/>
        <a:p>
          <a:r>
            <a:rPr lang="en-US" sz="2400" b="1"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Can the WebQuest improve  the</a:t>
          </a:r>
          <a:r>
            <a:rPr kumimoji="0" lang="en-US" sz="2400" b="1" i="0" u="none" strike="noStrike"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 writing skill development?</a:t>
          </a:r>
          <a:endParaRPr lang="es-ES" sz="2400" dirty="0">
            <a:solidFill>
              <a:schemeClr val="tx1"/>
            </a:solidFill>
            <a:latin typeface="Arial" panose="020B0604020202020204" pitchFamily="34" charset="0"/>
            <a:cs typeface="Arial" panose="020B0604020202020204" pitchFamily="34" charset="0"/>
          </a:endParaRPr>
        </a:p>
      </dgm:t>
    </dgm:pt>
    <dgm:pt modelId="{B9AD3799-4BD8-48D3-96C0-CC4ED2216BD7}" type="parTrans" cxnId="{4F72516B-F14F-44E9-A1D6-93C7FF61D6C9}">
      <dgm:prSet/>
      <dgm:spPr/>
      <dgm:t>
        <a:bodyPr/>
        <a:lstStyle/>
        <a:p>
          <a:endParaRPr lang="es-ES"/>
        </a:p>
      </dgm:t>
    </dgm:pt>
    <dgm:pt modelId="{9B0D5457-365E-458B-A186-D7A69E7ABFC7}" type="sibTrans" cxnId="{4F72516B-F14F-44E9-A1D6-93C7FF61D6C9}">
      <dgm:prSet/>
      <dgm:spPr/>
      <dgm:t>
        <a:bodyPr/>
        <a:lstStyle/>
        <a:p>
          <a:endParaRPr lang="es-ES"/>
        </a:p>
      </dgm:t>
    </dgm:pt>
    <dgm:pt modelId="{2C5F7C85-CD24-49D3-939B-2243AFEF470C}">
      <dgm:prSet custT="1"/>
      <dgm:spPr/>
      <dgm:t>
        <a:bodyPr/>
        <a:lstStyle/>
        <a:p>
          <a:r>
            <a:rPr lang="en-US" sz="2400" b="1" dirty="0" smtClean="0">
              <a:solidFill>
                <a:schemeClr val="tx1"/>
              </a:solidFill>
              <a:latin typeface="Arial" panose="020B0604020202020204" pitchFamily="34" charset="0"/>
              <a:cs typeface="Arial" panose="020B0604020202020204" pitchFamily="34" charset="0"/>
            </a:rPr>
            <a:t>How does the webQuest affect in the writing skill development?</a:t>
          </a:r>
          <a:endParaRPr lang="es-ES" sz="2400" b="1" dirty="0">
            <a:solidFill>
              <a:schemeClr val="tx1"/>
            </a:solidFill>
            <a:latin typeface="Arial" panose="020B0604020202020204" pitchFamily="34" charset="0"/>
            <a:cs typeface="Arial" panose="020B0604020202020204" pitchFamily="34" charset="0"/>
          </a:endParaRPr>
        </a:p>
      </dgm:t>
    </dgm:pt>
    <dgm:pt modelId="{0A4C88DC-D8B7-45D1-8ED6-E3640CE97629}" type="parTrans" cxnId="{0BBB1920-9B39-419F-96D4-30F5B986D0F7}">
      <dgm:prSet/>
      <dgm:spPr/>
      <dgm:t>
        <a:bodyPr/>
        <a:lstStyle/>
        <a:p>
          <a:endParaRPr lang="es-ES"/>
        </a:p>
      </dgm:t>
    </dgm:pt>
    <dgm:pt modelId="{F9943C7B-FEAF-489B-BF01-4317D21B71DF}" type="sibTrans" cxnId="{0BBB1920-9B39-419F-96D4-30F5B986D0F7}">
      <dgm:prSet/>
      <dgm:spPr/>
      <dgm:t>
        <a:bodyPr/>
        <a:lstStyle/>
        <a:p>
          <a:endParaRPr lang="es-ES"/>
        </a:p>
      </dgm:t>
    </dgm:pt>
    <dgm:pt modelId="{8C8D8307-3EBD-481C-98CB-5AE277FA93AD}" type="pres">
      <dgm:prSet presAssocID="{BE90D007-1BFE-4D71-9239-DA18F8050102}" presName="CompostProcess" presStyleCnt="0">
        <dgm:presLayoutVars>
          <dgm:dir/>
          <dgm:resizeHandles val="exact"/>
        </dgm:presLayoutVars>
      </dgm:prSet>
      <dgm:spPr/>
    </dgm:pt>
    <dgm:pt modelId="{1FDF4535-D5B9-4834-8E5A-220A13F593E7}" type="pres">
      <dgm:prSet presAssocID="{BE90D007-1BFE-4D71-9239-DA18F8050102}" presName="arrow" presStyleLbl="bgShp" presStyleIdx="0" presStyleCnt="1"/>
      <dgm:spPr>
        <a:solidFill>
          <a:schemeClr val="accent4">
            <a:lumMod val="60000"/>
            <a:lumOff val="40000"/>
          </a:schemeClr>
        </a:solidFill>
      </dgm:spPr>
    </dgm:pt>
    <dgm:pt modelId="{1D4ABC7A-5CAB-4526-80F2-48BD07D00E46}" type="pres">
      <dgm:prSet presAssocID="{BE90D007-1BFE-4D71-9239-DA18F8050102}" presName="linearProcess" presStyleCnt="0"/>
      <dgm:spPr/>
    </dgm:pt>
    <dgm:pt modelId="{ED523691-C710-4345-86AA-328CC0606894}" type="pres">
      <dgm:prSet presAssocID="{5339B125-2779-407D-B780-2F91661981BF}" presName="textNode" presStyleLbl="node1" presStyleIdx="0" presStyleCnt="2">
        <dgm:presLayoutVars>
          <dgm:bulletEnabled val="1"/>
        </dgm:presLayoutVars>
      </dgm:prSet>
      <dgm:spPr/>
      <dgm:t>
        <a:bodyPr/>
        <a:lstStyle/>
        <a:p>
          <a:endParaRPr lang="es-ES"/>
        </a:p>
      </dgm:t>
    </dgm:pt>
    <dgm:pt modelId="{6CB54518-8CA1-4653-8D06-EBC0C48D4370}" type="pres">
      <dgm:prSet presAssocID="{9B0D5457-365E-458B-A186-D7A69E7ABFC7}" presName="sibTrans" presStyleCnt="0"/>
      <dgm:spPr/>
    </dgm:pt>
    <dgm:pt modelId="{F83BC00B-5F90-4B86-B6D9-988F9C579B0C}" type="pres">
      <dgm:prSet presAssocID="{2C5F7C85-CD24-49D3-939B-2243AFEF470C}" presName="textNode" presStyleLbl="node1" presStyleIdx="1" presStyleCnt="2">
        <dgm:presLayoutVars>
          <dgm:bulletEnabled val="1"/>
        </dgm:presLayoutVars>
      </dgm:prSet>
      <dgm:spPr/>
      <dgm:t>
        <a:bodyPr/>
        <a:lstStyle/>
        <a:p>
          <a:endParaRPr lang="es-ES"/>
        </a:p>
      </dgm:t>
    </dgm:pt>
  </dgm:ptLst>
  <dgm:cxnLst>
    <dgm:cxn modelId="{8F2CB07B-E9D1-4BBF-AAE1-1E4626A35B65}" type="presOf" srcId="{5339B125-2779-407D-B780-2F91661981BF}" destId="{ED523691-C710-4345-86AA-328CC0606894}" srcOrd="0" destOrd="0" presId="urn:microsoft.com/office/officeart/2005/8/layout/hProcess9"/>
    <dgm:cxn modelId="{4F72516B-F14F-44E9-A1D6-93C7FF61D6C9}" srcId="{BE90D007-1BFE-4D71-9239-DA18F8050102}" destId="{5339B125-2779-407D-B780-2F91661981BF}" srcOrd="0" destOrd="0" parTransId="{B9AD3799-4BD8-48D3-96C0-CC4ED2216BD7}" sibTransId="{9B0D5457-365E-458B-A186-D7A69E7ABFC7}"/>
    <dgm:cxn modelId="{B99C44D6-724D-41C1-9806-FAECCA610116}" type="presOf" srcId="{BE90D007-1BFE-4D71-9239-DA18F8050102}" destId="{8C8D8307-3EBD-481C-98CB-5AE277FA93AD}" srcOrd="0" destOrd="0" presId="urn:microsoft.com/office/officeart/2005/8/layout/hProcess9"/>
    <dgm:cxn modelId="{DCCD9170-A681-43DD-B26A-E4E0E0BA429E}" type="presOf" srcId="{2C5F7C85-CD24-49D3-939B-2243AFEF470C}" destId="{F83BC00B-5F90-4B86-B6D9-988F9C579B0C}" srcOrd="0" destOrd="0" presId="urn:microsoft.com/office/officeart/2005/8/layout/hProcess9"/>
    <dgm:cxn modelId="{0BBB1920-9B39-419F-96D4-30F5B986D0F7}" srcId="{BE90D007-1BFE-4D71-9239-DA18F8050102}" destId="{2C5F7C85-CD24-49D3-939B-2243AFEF470C}" srcOrd="1" destOrd="0" parTransId="{0A4C88DC-D8B7-45D1-8ED6-E3640CE97629}" sibTransId="{F9943C7B-FEAF-489B-BF01-4317D21B71DF}"/>
    <dgm:cxn modelId="{3568895F-B2F5-4729-8B12-869F28334F8D}" type="presParOf" srcId="{8C8D8307-3EBD-481C-98CB-5AE277FA93AD}" destId="{1FDF4535-D5B9-4834-8E5A-220A13F593E7}" srcOrd="0" destOrd="0" presId="urn:microsoft.com/office/officeart/2005/8/layout/hProcess9"/>
    <dgm:cxn modelId="{D3B17A3E-9DE6-46B3-909B-ABE87D06AADD}" type="presParOf" srcId="{8C8D8307-3EBD-481C-98CB-5AE277FA93AD}" destId="{1D4ABC7A-5CAB-4526-80F2-48BD07D00E46}" srcOrd="1" destOrd="0" presId="urn:microsoft.com/office/officeart/2005/8/layout/hProcess9"/>
    <dgm:cxn modelId="{557F9B5A-B024-4D68-9BD7-3B5ED2931D1A}" type="presParOf" srcId="{1D4ABC7A-5CAB-4526-80F2-48BD07D00E46}" destId="{ED523691-C710-4345-86AA-328CC0606894}" srcOrd="0" destOrd="0" presId="urn:microsoft.com/office/officeart/2005/8/layout/hProcess9"/>
    <dgm:cxn modelId="{8E9E04C8-072B-4923-9905-F16F4BC1F745}" type="presParOf" srcId="{1D4ABC7A-5CAB-4526-80F2-48BD07D00E46}" destId="{6CB54518-8CA1-4653-8D06-EBC0C48D4370}" srcOrd="1" destOrd="0" presId="urn:microsoft.com/office/officeart/2005/8/layout/hProcess9"/>
    <dgm:cxn modelId="{B1B78386-F1B8-4CEA-A058-9E9F3A52F8DB}" type="presParOf" srcId="{1D4ABC7A-5CAB-4526-80F2-48BD07D00E46}" destId="{F83BC00B-5F90-4B86-B6D9-988F9C579B0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C41DF-7163-4C02-82C9-F5F43148822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F62C9D34-6DF9-4F24-9B63-1263BDD678AF}">
      <dgm:prSet phldrT="[Texto]" custT="1"/>
      <dgm:spPr/>
      <dgm:t>
        <a:bodyPr/>
        <a:lstStyle/>
        <a:p>
          <a:pPr algn="just">
            <a:lnSpc>
              <a:spcPct val="150000"/>
            </a:lnSpc>
          </a:pPr>
          <a:r>
            <a:rPr lang="en-US" sz="2000" b="0" dirty="0" smtClean="0">
              <a:solidFill>
                <a:schemeClr val="tx1"/>
              </a:solidFill>
              <a:latin typeface="Arial" pitchFamily="34" charset="0"/>
              <a:cs typeface="Arial" pitchFamily="34" charset="0"/>
            </a:rPr>
            <a:t>With the use of WebQuest students can develop collaborative work and responsibility in the task. </a:t>
          </a:r>
          <a:endParaRPr lang="es-ES" sz="2000" dirty="0">
            <a:solidFill>
              <a:schemeClr val="tx1"/>
            </a:solidFill>
            <a:latin typeface="Arial" pitchFamily="34" charset="0"/>
            <a:cs typeface="Arial" pitchFamily="34" charset="0"/>
          </a:endParaRPr>
        </a:p>
      </dgm:t>
    </dgm:pt>
    <dgm:pt modelId="{68E12D65-6CC9-4EB9-B4E0-0FCED5B66C91}" type="parTrans" cxnId="{8A7AE1CE-AA78-45F1-B1B1-9E5FB762172A}">
      <dgm:prSet/>
      <dgm:spPr/>
      <dgm:t>
        <a:bodyPr/>
        <a:lstStyle/>
        <a:p>
          <a:endParaRPr lang="es-ES"/>
        </a:p>
      </dgm:t>
    </dgm:pt>
    <dgm:pt modelId="{CEF09168-A4C0-4D4F-B616-DFECFB52E863}" type="sibTrans" cxnId="{8A7AE1CE-AA78-45F1-B1B1-9E5FB762172A}">
      <dgm:prSet/>
      <dgm:spPr/>
      <dgm:t>
        <a:bodyPr/>
        <a:lstStyle/>
        <a:p>
          <a:endParaRPr lang="es-ES"/>
        </a:p>
      </dgm:t>
    </dgm:pt>
    <dgm:pt modelId="{803A4766-01DB-475C-8659-5BC93D195FD0}">
      <dgm:prSet phldrT="[Texto]" custT="1"/>
      <dgm:spPr/>
      <dgm:t>
        <a:bodyPr/>
        <a:lstStyle/>
        <a:p>
          <a:pPr algn="just">
            <a:lnSpc>
              <a:spcPct val="100000"/>
            </a:lnSpc>
          </a:pPr>
          <a:r>
            <a:rPr lang="en-US" sz="2000" dirty="0" smtClean="0">
              <a:solidFill>
                <a:schemeClr val="tx1"/>
              </a:solidFill>
              <a:latin typeface="Arial" pitchFamily="34" charset="0"/>
              <a:cs typeface="Arial" pitchFamily="34" charset="0"/>
            </a:rPr>
            <a:t>The WebQuest is an educational, methodological strategy and, as such, requires that the students to be more creative and critical when they make a task.</a:t>
          </a:r>
          <a:endParaRPr lang="es-ES" sz="2000" dirty="0">
            <a:solidFill>
              <a:schemeClr val="tx1"/>
            </a:solidFill>
            <a:latin typeface="Arial" pitchFamily="34" charset="0"/>
            <a:cs typeface="Arial" pitchFamily="34" charset="0"/>
          </a:endParaRPr>
        </a:p>
      </dgm:t>
    </dgm:pt>
    <dgm:pt modelId="{68FA5126-F0D5-4AE6-A2A9-C0C165F3F483}" type="parTrans" cxnId="{859B9E30-BE00-419F-BBE3-804F2CEEBC1A}">
      <dgm:prSet/>
      <dgm:spPr/>
      <dgm:t>
        <a:bodyPr/>
        <a:lstStyle/>
        <a:p>
          <a:endParaRPr lang="es-ES"/>
        </a:p>
      </dgm:t>
    </dgm:pt>
    <dgm:pt modelId="{1DBA4822-08C5-44F4-BC51-0AD128CFEC4F}" type="sibTrans" cxnId="{859B9E30-BE00-419F-BBE3-804F2CEEBC1A}">
      <dgm:prSet/>
      <dgm:spPr/>
      <dgm:t>
        <a:bodyPr/>
        <a:lstStyle/>
        <a:p>
          <a:endParaRPr lang="es-ES"/>
        </a:p>
      </dgm:t>
    </dgm:pt>
    <dgm:pt modelId="{913B13B7-633E-453C-B3F6-ACCCABBDEF1F}">
      <dgm:prSet phldrT="[Texto]" custT="1"/>
      <dgm:spPr/>
      <dgm:t>
        <a:bodyPr/>
        <a:lstStyle/>
        <a:p>
          <a:pPr algn="just">
            <a:lnSpc>
              <a:spcPct val="100000"/>
            </a:lnSpc>
          </a:pPr>
          <a:r>
            <a:rPr lang="en-US" sz="1800" dirty="0" smtClean="0">
              <a:solidFill>
                <a:schemeClr val="tx1"/>
              </a:solidFill>
              <a:latin typeface="Arial" pitchFamily="34" charset="0"/>
              <a:cs typeface="Arial" pitchFamily="34" charset="0"/>
            </a:rPr>
            <a:t>The development of language skills in students depends on the teaching resources that the teachers use in the classroom, it is very important to work with technological tools, to make students show interest in learning and acquiring new knowledge in a second language.   </a:t>
          </a:r>
          <a:endParaRPr lang="es-ES" sz="1800" dirty="0">
            <a:solidFill>
              <a:schemeClr val="tx1"/>
            </a:solidFill>
            <a:latin typeface="Arial" pitchFamily="34" charset="0"/>
            <a:cs typeface="Arial" pitchFamily="34" charset="0"/>
          </a:endParaRPr>
        </a:p>
      </dgm:t>
    </dgm:pt>
    <dgm:pt modelId="{A87000AC-5D18-42CA-85B8-13B95412FDE8}" type="parTrans" cxnId="{92122172-B304-410B-AD17-D4838D84822E}">
      <dgm:prSet/>
      <dgm:spPr/>
      <dgm:t>
        <a:bodyPr/>
        <a:lstStyle/>
        <a:p>
          <a:endParaRPr lang="es-ES"/>
        </a:p>
      </dgm:t>
    </dgm:pt>
    <dgm:pt modelId="{AD8ADB8C-2E16-4FF7-94A3-D7764A20B0CB}" type="sibTrans" cxnId="{92122172-B304-410B-AD17-D4838D84822E}">
      <dgm:prSet/>
      <dgm:spPr/>
      <dgm:t>
        <a:bodyPr/>
        <a:lstStyle/>
        <a:p>
          <a:endParaRPr lang="es-ES"/>
        </a:p>
      </dgm:t>
    </dgm:pt>
    <dgm:pt modelId="{F0552B4F-7B2C-4AAB-8EC7-43B1125DA428}">
      <dgm:prSet custT="1"/>
      <dgm:spPr/>
      <dgm:t>
        <a:bodyPr/>
        <a:lstStyle/>
        <a:p>
          <a:pPr algn="just">
            <a:lnSpc>
              <a:spcPct val="100000"/>
            </a:lnSpc>
          </a:pPr>
          <a:r>
            <a:rPr lang="en-US" sz="2000" b="0" dirty="0" smtClean="0">
              <a:solidFill>
                <a:schemeClr val="tx1"/>
              </a:solidFill>
              <a:latin typeface="Arial" pitchFamily="34" charset="0"/>
              <a:cs typeface="Arial" pitchFamily="34" charset="0"/>
            </a:rPr>
            <a:t>The WebQuest are activities carried out with the use of the internet. In this way students perform tasks preselected by the teacher using technological tools to develop the homework.</a:t>
          </a:r>
          <a:endParaRPr lang="es-ES" sz="2000" dirty="0">
            <a:solidFill>
              <a:schemeClr val="tx1"/>
            </a:solidFill>
            <a:latin typeface="Arial" pitchFamily="34" charset="0"/>
            <a:cs typeface="Arial" pitchFamily="34" charset="0"/>
          </a:endParaRPr>
        </a:p>
      </dgm:t>
    </dgm:pt>
    <dgm:pt modelId="{FF10258E-8C7F-4759-8883-40B893ADB389}" type="parTrans" cxnId="{746ABE23-954C-4268-81BF-65356B60A138}">
      <dgm:prSet/>
      <dgm:spPr/>
      <dgm:t>
        <a:bodyPr/>
        <a:lstStyle/>
        <a:p>
          <a:endParaRPr lang="es-ES"/>
        </a:p>
      </dgm:t>
    </dgm:pt>
    <dgm:pt modelId="{8E2D7728-A1B4-44BF-B982-EA1F1209EAB4}" type="sibTrans" cxnId="{746ABE23-954C-4268-81BF-65356B60A138}">
      <dgm:prSet/>
      <dgm:spPr/>
      <dgm:t>
        <a:bodyPr/>
        <a:lstStyle/>
        <a:p>
          <a:endParaRPr lang="es-ES"/>
        </a:p>
      </dgm:t>
    </dgm:pt>
    <dgm:pt modelId="{5955306E-4BA9-4E4C-BDD1-F5434350FEF3}" type="pres">
      <dgm:prSet presAssocID="{B18C41DF-7163-4C02-82C9-F5F431488226}" presName="diagram" presStyleCnt="0">
        <dgm:presLayoutVars>
          <dgm:dir/>
          <dgm:resizeHandles val="exact"/>
        </dgm:presLayoutVars>
      </dgm:prSet>
      <dgm:spPr/>
      <dgm:t>
        <a:bodyPr/>
        <a:lstStyle/>
        <a:p>
          <a:endParaRPr lang="es-ES"/>
        </a:p>
      </dgm:t>
    </dgm:pt>
    <dgm:pt modelId="{4C63AAF3-5FB9-438D-A53C-93C1183A8274}" type="pres">
      <dgm:prSet presAssocID="{F0552B4F-7B2C-4AAB-8EC7-43B1125DA428}" presName="node" presStyleLbl="node1" presStyleIdx="0" presStyleCnt="4">
        <dgm:presLayoutVars>
          <dgm:bulletEnabled val="1"/>
        </dgm:presLayoutVars>
      </dgm:prSet>
      <dgm:spPr/>
      <dgm:t>
        <a:bodyPr/>
        <a:lstStyle/>
        <a:p>
          <a:endParaRPr lang="es-ES"/>
        </a:p>
      </dgm:t>
    </dgm:pt>
    <dgm:pt modelId="{3CBB5D29-FE7C-4303-8D34-3E5A8E18AADE}" type="pres">
      <dgm:prSet presAssocID="{8E2D7728-A1B4-44BF-B982-EA1F1209EAB4}" presName="sibTrans" presStyleCnt="0"/>
      <dgm:spPr/>
    </dgm:pt>
    <dgm:pt modelId="{8BBC6717-06CF-432B-B793-D6EAE8E817D9}" type="pres">
      <dgm:prSet presAssocID="{F62C9D34-6DF9-4F24-9B63-1263BDD678AF}" presName="node" presStyleLbl="node1" presStyleIdx="1" presStyleCnt="4" custLinFactNeighborX="26" custLinFactNeighborY="788">
        <dgm:presLayoutVars>
          <dgm:bulletEnabled val="1"/>
        </dgm:presLayoutVars>
      </dgm:prSet>
      <dgm:spPr/>
      <dgm:t>
        <a:bodyPr/>
        <a:lstStyle/>
        <a:p>
          <a:endParaRPr lang="es-ES"/>
        </a:p>
      </dgm:t>
    </dgm:pt>
    <dgm:pt modelId="{CCFB5128-2136-4FCB-BB53-63485051920F}" type="pres">
      <dgm:prSet presAssocID="{CEF09168-A4C0-4D4F-B616-DFECFB52E863}" presName="sibTrans" presStyleCnt="0"/>
      <dgm:spPr/>
    </dgm:pt>
    <dgm:pt modelId="{7DB27DB7-BB02-4A29-9F50-73D09C8E29E3}" type="pres">
      <dgm:prSet presAssocID="{803A4766-01DB-475C-8659-5BC93D195FD0}" presName="node" presStyleLbl="node1" presStyleIdx="2" presStyleCnt="4">
        <dgm:presLayoutVars>
          <dgm:bulletEnabled val="1"/>
        </dgm:presLayoutVars>
      </dgm:prSet>
      <dgm:spPr/>
      <dgm:t>
        <a:bodyPr/>
        <a:lstStyle/>
        <a:p>
          <a:endParaRPr lang="es-ES"/>
        </a:p>
      </dgm:t>
    </dgm:pt>
    <dgm:pt modelId="{B3612250-5D0B-414B-8949-7E21033F827F}" type="pres">
      <dgm:prSet presAssocID="{1DBA4822-08C5-44F4-BC51-0AD128CFEC4F}" presName="sibTrans" presStyleCnt="0"/>
      <dgm:spPr/>
    </dgm:pt>
    <dgm:pt modelId="{4A046043-F8FD-4DC9-AA8A-CEC38597C5F5}" type="pres">
      <dgm:prSet presAssocID="{913B13B7-633E-453C-B3F6-ACCCABBDEF1F}" presName="node" presStyleLbl="node1" presStyleIdx="3" presStyleCnt="4">
        <dgm:presLayoutVars>
          <dgm:bulletEnabled val="1"/>
        </dgm:presLayoutVars>
      </dgm:prSet>
      <dgm:spPr/>
      <dgm:t>
        <a:bodyPr/>
        <a:lstStyle/>
        <a:p>
          <a:endParaRPr lang="es-ES"/>
        </a:p>
      </dgm:t>
    </dgm:pt>
  </dgm:ptLst>
  <dgm:cxnLst>
    <dgm:cxn modelId="{3D592CC5-E3C1-4D29-A10F-75D784F48574}" type="presOf" srcId="{F62C9D34-6DF9-4F24-9B63-1263BDD678AF}" destId="{8BBC6717-06CF-432B-B793-D6EAE8E817D9}" srcOrd="0" destOrd="0" presId="urn:microsoft.com/office/officeart/2005/8/layout/default"/>
    <dgm:cxn modelId="{4741AC37-30EA-48EC-868B-D33D8CB4B1C2}" type="presOf" srcId="{F0552B4F-7B2C-4AAB-8EC7-43B1125DA428}" destId="{4C63AAF3-5FB9-438D-A53C-93C1183A8274}" srcOrd="0" destOrd="0" presId="urn:microsoft.com/office/officeart/2005/8/layout/default"/>
    <dgm:cxn modelId="{92122172-B304-410B-AD17-D4838D84822E}" srcId="{B18C41DF-7163-4C02-82C9-F5F431488226}" destId="{913B13B7-633E-453C-B3F6-ACCCABBDEF1F}" srcOrd="3" destOrd="0" parTransId="{A87000AC-5D18-42CA-85B8-13B95412FDE8}" sibTransId="{AD8ADB8C-2E16-4FF7-94A3-D7764A20B0CB}"/>
    <dgm:cxn modelId="{8A7AE1CE-AA78-45F1-B1B1-9E5FB762172A}" srcId="{B18C41DF-7163-4C02-82C9-F5F431488226}" destId="{F62C9D34-6DF9-4F24-9B63-1263BDD678AF}" srcOrd="1" destOrd="0" parTransId="{68E12D65-6CC9-4EB9-B4E0-0FCED5B66C91}" sibTransId="{CEF09168-A4C0-4D4F-B616-DFECFB52E863}"/>
    <dgm:cxn modelId="{34993CD4-5CD0-46ED-9A93-7EB10846C2E0}" type="presOf" srcId="{913B13B7-633E-453C-B3F6-ACCCABBDEF1F}" destId="{4A046043-F8FD-4DC9-AA8A-CEC38597C5F5}" srcOrd="0" destOrd="0" presId="urn:microsoft.com/office/officeart/2005/8/layout/default"/>
    <dgm:cxn modelId="{859B9E30-BE00-419F-BBE3-804F2CEEBC1A}" srcId="{B18C41DF-7163-4C02-82C9-F5F431488226}" destId="{803A4766-01DB-475C-8659-5BC93D195FD0}" srcOrd="2" destOrd="0" parTransId="{68FA5126-F0D5-4AE6-A2A9-C0C165F3F483}" sibTransId="{1DBA4822-08C5-44F4-BC51-0AD128CFEC4F}"/>
    <dgm:cxn modelId="{746ABE23-954C-4268-81BF-65356B60A138}" srcId="{B18C41DF-7163-4C02-82C9-F5F431488226}" destId="{F0552B4F-7B2C-4AAB-8EC7-43B1125DA428}" srcOrd="0" destOrd="0" parTransId="{FF10258E-8C7F-4759-8883-40B893ADB389}" sibTransId="{8E2D7728-A1B4-44BF-B982-EA1F1209EAB4}"/>
    <dgm:cxn modelId="{55513A29-29D4-4965-8304-48F029E7A0E6}" type="presOf" srcId="{803A4766-01DB-475C-8659-5BC93D195FD0}" destId="{7DB27DB7-BB02-4A29-9F50-73D09C8E29E3}" srcOrd="0" destOrd="0" presId="urn:microsoft.com/office/officeart/2005/8/layout/default"/>
    <dgm:cxn modelId="{F91AE7FA-DCDC-41F4-854F-70B5C27343A2}" type="presOf" srcId="{B18C41DF-7163-4C02-82C9-F5F431488226}" destId="{5955306E-4BA9-4E4C-BDD1-F5434350FEF3}" srcOrd="0" destOrd="0" presId="urn:microsoft.com/office/officeart/2005/8/layout/default"/>
    <dgm:cxn modelId="{16B09F85-0032-4135-AEAE-DC635C2061FD}" type="presParOf" srcId="{5955306E-4BA9-4E4C-BDD1-F5434350FEF3}" destId="{4C63AAF3-5FB9-438D-A53C-93C1183A8274}" srcOrd="0" destOrd="0" presId="urn:microsoft.com/office/officeart/2005/8/layout/default"/>
    <dgm:cxn modelId="{A960F028-8D8F-4741-BC16-BA252906CF14}" type="presParOf" srcId="{5955306E-4BA9-4E4C-BDD1-F5434350FEF3}" destId="{3CBB5D29-FE7C-4303-8D34-3E5A8E18AADE}" srcOrd="1" destOrd="0" presId="urn:microsoft.com/office/officeart/2005/8/layout/default"/>
    <dgm:cxn modelId="{FE657774-4291-45FA-A189-0CEDB4DE9D83}" type="presParOf" srcId="{5955306E-4BA9-4E4C-BDD1-F5434350FEF3}" destId="{8BBC6717-06CF-432B-B793-D6EAE8E817D9}" srcOrd="2" destOrd="0" presId="urn:microsoft.com/office/officeart/2005/8/layout/default"/>
    <dgm:cxn modelId="{FF14E36B-D218-4807-9E17-3141B5DF8B0A}" type="presParOf" srcId="{5955306E-4BA9-4E4C-BDD1-F5434350FEF3}" destId="{CCFB5128-2136-4FCB-BB53-63485051920F}" srcOrd="3" destOrd="0" presId="urn:microsoft.com/office/officeart/2005/8/layout/default"/>
    <dgm:cxn modelId="{CDA87A0B-D142-4438-B215-6698DB88A1D5}" type="presParOf" srcId="{5955306E-4BA9-4E4C-BDD1-F5434350FEF3}" destId="{7DB27DB7-BB02-4A29-9F50-73D09C8E29E3}" srcOrd="4" destOrd="0" presId="urn:microsoft.com/office/officeart/2005/8/layout/default"/>
    <dgm:cxn modelId="{A0DC721A-378A-42AD-A0D7-928683CB2B50}" type="presParOf" srcId="{5955306E-4BA9-4E4C-BDD1-F5434350FEF3}" destId="{B3612250-5D0B-414B-8949-7E21033F827F}" srcOrd="5" destOrd="0" presId="urn:microsoft.com/office/officeart/2005/8/layout/default"/>
    <dgm:cxn modelId="{27088852-76FD-42CA-9B49-FF059D4621FD}" type="presParOf" srcId="{5955306E-4BA9-4E4C-BDD1-F5434350FEF3}" destId="{4A046043-F8FD-4DC9-AA8A-CEC38597C5F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59F8D-ED0F-4F81-81A9-B582B9E751E0}" type="doc">
      <dgm:prSet loTypeId="urn:microsoft.com/office/officeart/2005/8/layout/vList3" loCatId="list" qsTypeId="urn:microsoft.com/office/officeart/2005/8/quickstyle/simple1" qsCatId="simple" csTypeId="urn:microsoft.com/office/officeart/2005/8/colors/accent1_2" csCatId="accent1" phldr="1"/>
      <dgm:spPr/>
    </dgm:pt>
    <dgm:pt modelId="{8B8E3329-BA8A-4A32-896B-2DADCA042382}">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1600" b="1" dirty="0" smtClean="0">
              <a:solidFill>
                <a:srgbClr val="002060"/>
              </a:solidFill>
              <a:latin typeface="Arial" panose="020B0604020202020204" pitchFamily="34" charset="0"/>
              <a:ea typeface="Arial Unicode MS" panose="020B0604020202020204" pitchFamily="34" charset="-128"/>
              <a:cs typeface="Arial" panose="020B0604020202020204" pitchFamily="34" charset="0"/>
            </a:rPr>
            <a:t>TO DETERMINETHE INCIDENCE OF THE WEBQUEST TO IMPROVE IN THE</a:t>
          </a:r>
          <a:r>
            <a:rPr kumimoji="0" lang="en-US" sz="1600" b="1" i="0" u="none" strike="noStrike" cap="none" normalizeH="0" baseline="0" dirty="0" smtClean="0">
              <a:ln>
                <a:noFill/>
              </a:ln>
              <a:solidFill>
                <a:srgbClr val="002060"/>
              </a:solidFill>
              <a:effectLst/>
              <a:latin typeface="Arial" panose="020B0604020202020204" pitchFamily="34" charset="0"/>
              <a:ea typeface="Arial Unicode MS" panose="020B0604020202020204" pitchFamily="34" charset="-128"/>
              <a:cs typeface="Arial" panose="020B0604020202020204" pitchFamily="34" charset="0"/>
            </a:rPr>
            <a:t> WRITING SKILL DEVELOPMENT IN AN ENGLISH FOREIGN LANGUAGE CLASSROOM WITH STUDENTS OF NINTH YEAR OF BASIC EDUCATION LEVEL AT “GEORGE WASHINGTON” HIGH SCHOOL, DURING THE SCHOOL YEAR 2014-2015</a:t>
          </a:r>
          <a:endParaRPr kumimoji="0" lang="es-ES" sz="1600" b="0" i="0" u="none" strike="noStrike" cap="none" normalizeH="0" baseline="0" dirty="0" smtClean="0">
            <a:ln>
              <a:noFill/>
            </a:ln>
            <a:solidFill>
              <a:srgbClr val="002060"/>
            </a:solidFill>
            <a:effectLst/>
            <a:latin typeface="Arial" panose="020B0604020202020204" pitchFamily="34" charset="0"/>
            <a:ea typeface="Arial Unicode MS" panose="020B0604020202020204" pitchFamily="34" charset="-128"/>
            <a:cs typeface="Arial" panose="020B0604020202020204" pitchFamily="34" charset="0"/>
          </a:endParaRPr>
        </a:p>
      </dgm:t>
    </dgm:pt>
    <dgm:pt modelId="{7BDDC448-18CB-4F3D-BC53-14232674A3AD}" type="parTrans" cxnId="{8878161B-E23B-4F86-B61D-D22AE182D20D}">
      <dgm:prSet/>
      <dgm:spPr/>
      <dgm:t>
        <a:bodyPr/>
        <a:lstStyle/>
        <a:p>
          <a:endParaRPr lang="es-ES"/>
        </a:p>
      </dgm:t>
    </dgm:pt>
    <dgm:pt modelId="{FB0100FE-05E0-45F0-8DFF-0CCBF25C9B85}" type="sibTrans" cxnId="{8878161B-E23B-4F86-B61D-D22AE182D20D}">
      <dgm:prSet/>
      <dgm:spPr/>
      <dgm:t>
        <a:bodyPr/>
        <a:lstStyle/>
        <a:p>
          <a:endParaRPr lang="es-ES"/>
        </a:p>
      </dgm:t>
    </dgm:pt>
    <dgm:pt modelId="{4E9B137A-E641-4389-A230-D01576C87595}" type="pres">
      <dgm:prSet presAssocID="{85C59F8D-ED0F-4F81-81A9-B582B9E751E0}" presName="linearFlow" presStyleCnt="0">
        <dgm:presLayoutVars>
          <dgm:dir/>
          <dgm:resizeHandles val="exact"/>
        </dgm:presLayoutVars>
      </dgm:prSet>
      <dgm:spPr/>
    </dgm:pt>
    <dgm:pt modelId="{4F0BF623-5647-4B1C-9726-19A9EEEDDE5C}" type="pres">
      <dgm:prSet presAssocID="{8B8E3329-BA8A-4A32-896B-2DADCA042382}" presName="composite" presStyleCnt="0"/>
      <dgm:spPr/>
    </dgm:pt>
    <dgm:pt modelId="{8875DBBB-85B4-46F0-A43A-58967AAD55F3}" type="pres">
      <dgm:prSet presAssocID="{8B8E3329-BA8A-4A32-896B-2DADCA042382}" presName="imgShp" presStyleLbl="fgImgPlace1" presStyleIdx="0" presStyleCnt="1"/>
      <dgm:spPr>
        <a:blipFill rotWithShape="1">
          <a:blip xmlns:r="http://schemas.openxmlformats.org/officeDocument/2006/relationships" r:embed="rId1"/>
          <a:stretch>
            <a:fillRect/>
          </a:stretch>
        </a:blipFill>
      </dgm:spPr>
    </dgm:pt>
    <dgm:pt modelId="{03921794-7476-466D-8E8C-609236DFCEA8}" type="pres">
      <dgm:prSet presAssocID="{8B8E3329-BA8A-4A32-896B-2DADCA042382}" presName="txShp" presStyleLbl="node1" presStyleIdx="0" presStyleCnt="1" custScaleY="149899">
        <dgm:presLayoutVars>
          <dgm:bulletEnabled val="1"/>
        </dgm:presLayoutVars>
      </dgm:prSet>
      <dgm:spPr/>
      <dgm:t>
        <a:bodyPr/>
        <a:lstStyle/>
        <a:p>
          <a:endParaRPr lang="es-ES"/>
        </a:p>
      </dgm:t>
    </dgm:pt>
  </dgm:ptLst>
  <dgm:cxnLst>
    <dgm:cxn modelId="{50E217E6-1FAA-4A3E-9546-252D1C4614DD}" type="presOf" srcId="{85C59F8D-ED0F-4F81-81A9-B582B9E751E0}" destId="{4E9B137A-E641-4389-A230-D01576C87595}" srcOrd="0" destOrd="0" presId="urn:microsoft.com/office/officeart/2005/8/layout/vList3"/>
    <dgm:cxn modelId="{8878161B-E23B-4F86-B61D-D22AE182D20D}" srcId="{85C59F8D-ED0F-4F81-81A9-B582B9E751E0}" destId="{8B8E3329-BA8A-4A32-896B-2DADCA042382}" srcOrd="0" destOrd="0" parTransId="{7BDDC448-18CB-4F3D-BC53-14232674A3AD}" sibTransId="{FB0100FE-05E0-45F0-8DFF-0CCBF25C9B85}"/>
    <dgm:cxn modelId="{4F403EF0-E8C6-4A64-B1F4-7D43EE3EA455}" type="presOf" srcId="{8B8E3329-BA8A-4A32-896B-2DADCA042382}" destId="{03921794-7476-466D-8E8C-609236DFCEA8}" srcOrd="0" destOrd="0" presId="urn:microsoft.com/office/officeart/2005/8/layout/vList3"/>
    <dgm:cxn modelId="{2720560D-E575-4AF2-9A61-02A98D9AEC18}" type="presParOf" srcId="{4E9B137A-E641-4389-A230-D01576C87595}" destId="{4F0BF623-5647-4B1C-9726-19A9EEEDDE5C}" srcOrd="0" destOrd="0" presId="urn:microsoft.com/office/officeart/2005/8/layout/vList3"/>
    <dgm:cxn modelId="{1D6BE0D9-9613-46F7-987C-D024E8BD7727}" type="presParOf" srcId="{4F0BF623-5647-4B1C-9726-19A9EEEDDE5C}" destId="{8875DBBB-85B4-46F0-A43A-58967AAD55F3}" srcOrd="0" destOrd="0" presId="urn:microsoft.com/office/officeart/2005/8/layout/vList3"/>
    <dgm:cxn modelId="{64283F54-CF31-489B-B10C-0F99B5A9FC58}" type="presParOf" srcId="{4F0BF623-5647-4B1C-9726-19A9EEEDDE5C}" destId="{03921794-7476-466D-8E8C-609236DFCEA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59F8D-ED0F-4F81-81A9-B582B9E751E0}" type="doc">
      <dgm:prSet loTypeId="urn:microsoft.com/office/officeart/2005/8/layout/vList3" loCatId="list" qsTypeId="urn:microsoft.com/office/officeart/2005/8/quickstyle/simple1" qsCatId="simple" csTypeId="urn:microsoft.com/office/officeart/2005/8/colors/accent1_2" csCatId="accent1" phldr="1"/>
      <dgm:spPr/>
    </dgm:pt>
    <dgm:pt modelId="{8F691483-1A26-4FBB-B758-2F681599E2D6}">
      <dgm:prSet custT="1">
        <dgm:style>
          <a:lnRef idx="1">
            <a:schemeClr val="accent4"/>
          </a:lnRef>
          <a:fillRef idx="2">
            <a:schemeClr val="accent4"/>
          </a:fillRef>
          <a:effectRef idx="1">
            <a:schemeClr val="accent4"/>
          </a:effectRef>
          <a:fontRef idx="minor">
            <a:schemeClr val="dk1"/>
          </a:fontRef>
        </dgm:style>
      </dgm:prSet>
      <dgm:spPr/>
      <dgm:t>
        <a:bodyPr/>
        <a:lstStyle/>
        <a:p>
          <a:pPr algn="l">
            <a:lnSpc>
              <a:spcPct val="150000"/>
            </a:lnSpc>
          </a:pPr>
          <a:r>
            <a:rPr lang="en-US" sz="16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TO ANALYZE THE DEVELOPMENT OF WRITING SKILL</a:t>
          </a:r>
        </a:p>
        <a:p>
          <a:pPr algn="l">
            <a:lnSpc>
              <a:spcPct val="150000"/>
            </a:lnSpc>
          </a:pPr>
          <a:r>
            <a:rPr lang="en-US" sz="16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TO IDENTIFY THE  STUDENT’S PROBLEMS HAVE TO WRITE.  </a:t>
          </a:r>
        </a:p>
        <a:p>
          <a:pPr algn="l">
            <a:lnSpc>
              <a:spcPct val="150000"/>
            </a:lnSpc>
          </a:pPr>
          <a:r>
            <a:rPr lang="en-US" sz="16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TO IMPLEMENT A WORKSHOP TO SHARE WITH THE TEACHERS ABOUT THE USE OF THE WEBQUEST TO IMPROVE THE WRITING SKILL.</a:t>
          </a:r>
        </a:p>
      </dgm:t>
    </dgm:pt>
    <dgm:pt modelId="{27A8461E-583C-4EFE-88DA-073ABEBA55D7}" type="parTrans" cxnId="{3D729000-6A1C-443D-BD67-E6CD8E2E76E5}">
      <dgm:prSet/>
      <dgm:spPr/>
      <dgm:t>
        <a:bodyPr/>
        <a:lstStyle/>
        <a:p>
          <a:endParaRPr lang="es-ES"/>
        </a:p>
      </dgm:t>
    </dgm:pt>
    <dgm:pt modelId="{FF2B426F-8DA4-401A-BFCE-ED9DE7D286BD}" type="sibTrans" cxnId="{3D729000-6A1C-443D-BD67-E6CD8E2E76E5}">
      <dgm:prSet/>
      <dgm:spPr/>
      <dgm:t>
        <a:bodyPr/>
        <a:lstStyle/>
        <a:p>
          <a:endParaRPr lang="es-ES"/>
        </a:p>
      </dgm:t>
    </dgm:pt>
    <dgm:pt modelId="{4E9B137A-E641-4389-A230-D01576C87595}" type="pres">
      <dgm:prSet presAssocID="{85C59F8D-ED0F-4F81-81A9-B582B9E751E0}" presName="linearFlow" presStyleCnt="0">
        <dgm:presLayoutVars>
          <dgm:dir/>
          <dgm:resizeHandles val="exact"/>
        </dgm:presLayoutVars>
      </dgm:prSet>
      <dgm:spPr/>
    </dgm:pt>
    <dgm:pt modelId="{A8BAF197-8EE8-4781-BAFD-2D2BEAD3A4D8}" type="pres">
      <dgm:prSet presAssocID="{8F691483-1A26-4FBB-B758-2F681599E2D6}" presName="composite" presStyleCnt="0"/>
      <dgm:spPr/>
    </dgm:pt>
    <dgm:pt modelId="{50ED10C5-B9B8-4ADE-9F82-D55CEA89BCB6}" type="pres">
      <dgm:prSet presAssocID="{8F691483-1A26-4FBB-B758-2F681599E2D6}" presName="imgShp" presStyleLbl="fgImgPlace1" presStyleIdx="0" presStyleCnt="1" custLinFactNeighborX="-27141" custLinFactNeighborY="-6317"/>
      <dgm:spPr>
        <a:blipFill rotWithShape="1">
          <a:blip xmlns:r="http://schemas.openxmlformats.org/officeDocument/2006/relationships" r:embed="rId1"/>
          <a:stretch>
            <a:fillRect/>
          </a:stretch>
        </a:blipFill>
      </dgm:spPr>
    </dgm:pt>
    <dgm:pt modelId="{E0604905-0398-4D22-9459-B476C410E032}" type="pres">
      <dgm:prSet presAssocID="{8F691483-1A26-4FBB-B758-2F681599E2D6}" presName="txShp" presStyleLbl="node1" presStyleIdx="0" presStyleCnt="1" custScaleX="104789" custScaleY="128405" custLinFactNeighborX="585" custLinFactNeighborY="387">
        <dgm:presLayoutVars>
          <dgm:bulletEnabled val="1"/>
        </dgm:presLayoutVars>
      </dgm:prSet>
      <dgm:spPr/>
      <dgm:t>
        <a:bodyPr/>
        <a:lstStyle/>
        <a:p>
          <a:endParaRPr lang="es-ES"/>
        </a:p>
      </dgm:t>
    </dgm:pt>
  </dgm:ptLst>
  <dgm:cxnLst>
    <dgm:cxn modelId="{6077E494-1882-4A8E-B6CE-529873AF98D6}" type="presOf" srcId="{8F691483-1A26-4FBB-B758-2F681599E2D6}" destId="{E0604905-0398-4D22-9459-B476C410E032}" srcOrd="0" destOrd="0" presId="urn:microsoft.com/office/officeart/2005/8/layout/vList3"/>
    <dgm:cxn modelId="{3D729000-6A1C-443D-BD67-E6CD8E2E76E5}" srcId="{85C59F8D-ED0F-4F81-81A9-B582B9E751E0}" destId="{8F691483-1A26-4FBB-B758-2F681599E2D6}" srcOrd="0" destOrd="0" parTransId="{27A8461E-583C-4EFE-88DA-073ABEBA55D7}" sibTransId="{FF2B426F-8DA4-401A-BFCE-ED9DE7D286BD}"/>
    <dgm:cxn modelId="{125D67A5-899C-47C6-A406-273C6A4F31ED}" type="presOf" srcId="{85C59F8D-ED0F-4F81-81A9-B582B9E751E0}" destId="{4E9B137A-E641-4389-A230-D01576C87595}" srcOrd="0" destOrd="0" presId="urn:microsoft.com/office/officeart/2005/8/layout/vList3"/>
    <dgm:cxn modelId="{F4520F90-ABCB-43B2-8EF7-FBE42865071A}" type="presParOf" srcId="{4E9B137A-E641-4389-A230-D01576C87595}" destId="{A8BAF197-8EE8-4781-BAFD-2D2BEAD3A4D8}" srcOrd="0" destOrd="0" presId="urn:microsoft.com/office/officeart/2005/8/layout/vList3"/>
    <dgm:cxn modelId="{3EC915DE-16DF-4F75-94FA-295036D95BFD}" type="presParOf" srcId="{A8BAF197-8EE8-4781-BAFD-2D2BEAD3A4D8}" destId="{50ED10C5-B9B8-4ADE-9F82-D55CEA89BCB6}" srcOrd="0" destOrd="0" presId="urn:microsoft.com/office/officeart/2005/8/layout/vList3"/>
    <dgm:cxn modelId="{101E8EF2-68FC-477C-8B85-856FEA33153B}" type="presParOf" srcId="{A8BAF197-8EE8-4781-BAFD-2D2BEAD3A4D8}" destId="{E0604905-0398-4D22-9459-B476C410E03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18384-4E3D-47A0-B907-5C618303315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673DCD27-0CEE-4ADA-B2B5-CC21C8E987A8}">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000" dirty="0" smtClean="0">
              <a:solidFill>
                <a:schemeClr val="tx1"/>
              </a:solidFill>
              <a:latin typeface="Arial" panose="020B0604020202020204" pitchFamily="34" charset="0"/>
              <a:cs typeface="Arial" panose="020B0604020202020204" pitchFamily="34" charset="0"/>
            </a:rPr>
            <a:t>Vygotsky states cognitive development stems from social interactions from guided learning within the zone of proximal development as children and their partners co-construct knowledge For Vygotsky, the environment in which children grow up will influence how they think and what they think about</a:t>
          </a:r>
          <a:endParaRPr lang="es-ES" sz="2000" dirty="0" smtClean="0">
            <a:solidFill>
              <a:schemeClr val="tx1"/>
            </a:solidFill>
            <a:latin typeface="Arial" panose="020B0604020202020204" pitchFamily="34" charset="0"/>
            <a:cs typeface="Arial" panose="020B0604020202020204" pitchFamily="34" charset="0"/>
          </a:endParaRPr>
        </a:p>
        <a:p>
          <a:pPr rtl="0"/>
          <a:endParaRPr lang="es-ES" sz="1900" dirty="0"/>
        </a:p>
      </dgm:t>
    </dgm:pt>
    <dgm:pt modelId="{FBDA0781-6F15-4AFD-A26D-9845EFFAEBBF}" type="parTrans" cxnId="{55D6A11A-AF22-4B6E-8499-E057919AD3A2}">
      <dgm:prSet/>
      <dgm:spPr/>
      <dgm:t>
        <a:bodyPr/>
        <a:lstStyle/>
        <a:p>
          <a:endParaRPr lang="es-ES"/>
        </a:p>
      </dgm:t>
    </dgm:pt>
    <dgm:pt modelId="{60F68394-9732-4C4F-9515-156CC97504BF}" type="sibTrans" cxnId="{55D6A11A-AF22-4B6E-8499-E057919AD3A2}">
      <dgm:prSet/>
      <dgm:spPr/>
      <dgm:t>
        <a:bodyPr/>
        <a:lstStyle/>
        <a:p>
          <a:endParaRPr lang="es-ES"/>
        </a:p>
      </dgm:t>
    </dgm:pt>
    <dgm:pt modelId="{14BA9677-93C2-429B-B67F-DCA832100372}">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smtClean="0">
              <a:solidFill>
                <a:schemeClr val="tx1"/>
              </a:solidFill>
              <a:latin typeface="Arial" panose="020B0604020202020204" pitchFamily="34" charset="0"/>
              <a:cs typeface="Arial" panose="020B0604020202020204" pitchFamily="34" charset="0"/>
            </a:rPr>
            <a:t>Ausubel (1967:10) focused on meaningful learning, as "a clearly articulated and precisely differentiated conscious experience that emerges when potentially meaningful signs, symbols, concepts, or propositions are related to and incorporated within a given individual's cognitive structure" </a:t>
          </a:r>
          <a:endParaRPr lang="es-ES" sz="2000" dirty="0" smtClean="0">
            <a:solidFill>
              <a:schemeClr val="tx1"/>
            </a:solidFill>
            <a:latin typeface="Arial" panose="020B0604020202020204" pitchFamily="34" charset="0"/>
            <a:cs typeface="Arial" panose="020B0604020202020204" pitchFamily="34" charset="0"/>
          </a:endParaRPr>
        </a:p>
      </dgm:t>
    </dgm:pt>
    <dgm:pt modelId="{35BCDE12-A260-4641-A9C7-DB461E0E5B44}" type="parTrans" cxnId="{C1C1F4F2-8539-4580-ADD6-B5C4B909CFAA}">
      <dgm:prSet/>
      <dgm:spPr/>
      <dgm:t>
        <a:bodyPr/>
        <a:lstStyle/>
        <a:p>
          <a:endParaRPr lang="es-ES"/>
        </a:p>
      </dgm:t>
    </dgm:pt>
    <dgm:pt modelId="{F276E4E7-4B47-4E6E-8AE3-79AD0200E1E3}" type="sibTrans" cxnId="{C1C1F4F2-8539-4580-ADD6-B5C4B909CFAA}">
      <dgm:prSet/>
      <dgm:spPr/>
      <dgm:t>
        <a:bodyPr/>
        <a:lstStyle/>
        <a:p>
          <a:endParaRPr lang="es-ES"/>
        </a:p>
      </dgm:t>
    </dgm:pt>
    <dgm:pt modelId="{8F1E93F1-250E-45C2-BFA6-278D1F0E0CB6}" type="pres">
      <dgm:prSet presAssocID="{45E18384-4E3D-47A0-B907-5C6183033155}" presName="linearFlow" presStyleCnt="0">
        <dgm:presLayoutVars>
          <dgm:dir/>
          <dgm:resizeHandles val="exact"/>
        </dgm:presLayoutVars>
      </dgm:prSet>
      <dgm:spPr/>
      <dgm:t>
        <a:bodyPr/>
        <a:lstStyle/>
        <a:p>
          <a:endParaRPr lang="es-ES"/>
        </a:p>
      </dgm:t>
    </dgm:pt>
    <dgm:pt modelId="{34376474-A5DC-46FF-8DCA-94E4186222B8}" type="pres">
      <dgm:prSet presAssocID="{673DCD27-0CEE-4ADA-B2B5-CC21C8E987A8}" presName="composite" presStyleCnt="0"/>
      <dgm:spPr/>
    </dgm:pt>
    <dgm:pt modelId="{80EBBC58-0B38-4DC0-A0B5-64AB408A7673}" type="pres">
      <dgm:prSet presAssocID="{673DCD27-0CEE-4ADA-B2B5-CC21C8E987A8}" presName="imgShp" presStyleLbl="fgImgPlace1" presStyleIdx="0" presStyleCnt="2" custLinFactNeighborX="-73478" custLinFactNeighborY="-2298"/>
      <dgm:spPr>
        <a:blipFill rotWithShape="1">
          <a:blip xmlns:r="http://schemas.openxmlformats.org/officeDocument/2006/relationships" r:embed="rId1"/>
          <a:stretch>
            <a:fillRect/>
          </a:stretch>
        </a:blipFill>
      </dgm:spPr>
    </dgm:pt>
    <dgm:pt modelId="{C189ABE4-9B4A-4DB9-A8EE-8DFD149CAD2D}" type="pres">
      <dgm:prSet presAssocID="{673DCD27-0CEE-4ADA-B2B5-CC21C8E987A8}" presName="txShp" presStyleLbl="node1" presStyleIdx="0" presStyleCnt="2" custScaleX="134042" custScaleY="173352">
        <dgm:presLayoutVars>
          <dgm:bulletEnabled val="1"/>
        </dgm:presLayoutVars>
      </dgm:prSet>
      <dgm:spPr/>
      <dgm:t>
        <a:bodyPr/>
        <a:lstStyle/>
        <a:p>
          <a:endParaRPr lang="es-ES"/>
        </a:p>
      </dgm:t>
    </dgm:pt>
    <dgm:pt modelId="{EA2A3AD4-10C4-4985-ADB5-07D279852904}" type="pres">
      <dgm:prSet presAssocID="{60F68394-9732-4C4F-9515-156CC97504BF}" presName="spacing" presStyleCnt="0"/>
      <dgm:spPr/>
    </dgm:pt>
    <dgm:pt modelId="{C31C9BD6-A8C9-44CF-B7AE-5F685DA9877B}" type="pres">
      <dgm:prSet presAssocID="{14BA9677-93C2-429B-B67F-DCA832100372}" presName="composite" presStyleCnt="0"/>
      <dgm:spPr/>
    </dgm:pt>
    <dgm:pt modelId="{B368ED0C-A7D9-49B3-B7FA-B0F033951795}" type="pres">
      <dgm:prSet presAssocID="{14BA9677-93C2-429B-B67F-DCA832100372}" presName="imgShp" presStyleLbl="fgImgPlace1" presStyleIdx="1" presStyleCnt="2" custScaleX="84675" custScaleY="103138" custLinFactNeighborX="-88661" custLinFactNeighborY="-4170"/>
      <dgm:spPr>
        <a:blipFill rotWithShape="1">
          <a:blip xmlns:r="http://schemas.openxmlformats.org/officeDocument/2006/relationships" r:embed="rId2"/>
          <a:stretch>
            <a:fillRect/>
          </a:stretch>
        </a:blipFill>
      </dgm:spPr>
    </dgm:pt>
    <dgm:pt modelId="{92CF62C8-9531-49E3-A6C4-E58CF3301AD2}" type="pres">
      <dgm:prSet presAssocID="{14BA9677-93C2-429B-B67F-DCA832100372}" presName="txShp" presStyleLbl="node1" presStyleIdx="1" presStyleCnt="2" custScaleX="140777" custScaleY="169523">
        <dgm:presLayoutVars>
          <dgm:bulletEnabled val="1"/>
        </dgm:presLayoutVars>
      </dgm:prSet>
      <dgm:spPr/>
      <dgm:t>
        <a:bodyPr/>
        <a:lstStyle/>
        <a:p>
          <a:endParaRPr lang="es-ES"/>
        </a:p>
      </dgm:t>
    </dgm:pt>
  </dgm:ptLst>
  <dgm:cxnLst>
    <dgm:cxn modelId="{55D6A11A-AF22-4B6E-8499-E057919AD3A2}" srcId="{45E18384-4E3D-47A0-B907-5C6183033155}" destId="{673DCD27-0CEE-4ADA-B2B5-CC21C8E987A8}" srcOrd="0" destOrd="0" parTransId="{FBDA0781-6F15-4AFD-A26D-9845EFFAEBBF}" sibTransId="{60F68394-9732-4C4F-9515-156CC97504BF}"/>
    <dgm:cxn modelId="{32F3FE8F-25B4-4759-8852-5DD598626D69}" type="presOf" srcId="{673DCD27-0CEE-4ADA-B2B5-CC21C8E987A8}" destId="{C189ABE4-9B4A-4DB9-A8EE-8DFD149CAD2D}" srcOrd="0" destOrd="0" presId="urn:microsoft.com/office/officeart/2005/8/layout/vList3"/>
    <dgm:cxn modelId="{77A96A82-8C51-4E6B-BCDF-147FA881C487}" type="presOf" srcId="{45E18384-4E3D-47A0-B907-5C6183033155}" destId="{8F1E93F1-250E-45C2-BFA6-278D1F0E0CB6}" srcOrd="0" destOrd="0" presId="urn:microsoft.com/office/officeart/2005/8/layout/vList3"/>
    <dgm:cxn modelId="{F1434BE0-7FB2-4694-85BC-421236C4E7B9}" type="presOf" srcId="{14BA9677-93C2-429B-B67F-DCA832100372}" destId="{92CF62C8-9531-49E3-A6C4-E58CF3301AD2}" srcOrd="0" destOrd="0" presId="urn:microsoft.com/office/officeart/2005/8/layout/vList3"/>
    <dgm:cxn modelId="{C1C1F4F2-8539-4580-ADD6-B5C4B909CFAA}" srcId="{45E18384-4E3D-47A0-B907-5C6183033155}" destId="{14BA9677-93C2-429B-B67F-DCA832100372}" srcOrd="1" destOrd="0" parTransId="{35BCDE12-A260-4641-A9C7-DB461E0E5B44}" sibTransId="{F276E4E7-4B47-4E6E-8AE3-79AD0200E1E3}"/>
    <dgm:cxn modelId="{2AE8B4FD-0609-4CF7-B730-93E641CE69F6}" type="presParOf" srcId="{8F1E93F1-250E-45C2-BFA6-278D1F0E0CB6}" destId="{34376474-A5DC-46FF-8DCA-94E4186222B8}" srcOrd="0" destOrd="0" presId="urn:microsoft.com/office/officeart/2005/8/layout/vList3"/>
    <dgm:cxn modelId="{0CEF94A2-DAD7-489B-B1F0-864B01DC2B50}" type="presParOf" srcId="{34376474-A5DC-46FF-8DCA-94E4186222B8}" destId="{80EBBC58-0B38-4DC0-A0B5-64AB408A7673}" srcOrd="0" destOrd="0" presId="urn:microsoft.com/office/officeart/2005/8/layout/vList3"/>
    <dgm:cxn modelId="{B0267DF3-1B9E-446F-8616-6C58889DFDC7}" type="presParOf" srcId="{34376474-A5DC-46FF-8DCA-94E4186222B8}" destId="{C189ABE4-9B4A-4DB9-A8EE-8DFD149CAD2D}" srcOrd="1" destOrd="0" presId="urn:microsoft.com/office/officeart/2005/8/layout/vList3"/>
    <dgm:cxn modelId="{5AF494FE-8F44-446F-962E-75562A020E73}" type="presParOf" srcId="{8F1E93F1-250E-45C2-BFA6-278D1F0E0CB6}" destId="{EA2A3AD4-10C4-4985-ADB5-07D279852904}" srcOrd="1" destOrd="0" presId="urn:microsoft.com/office/officeart/2005/8/layout/vList3"/>
    <dgm:cxn modelId="{BFC242B9-FF7D-4B7D-AB7D-3F75C6352857}" type="presParOf" srcId="{8F1E93F1-250E-45C2-BFA6-278D1F0E0CB6}" destId="{C31C9BD6-A8C9-44CF-B7AE-5F685DA9877B}" srcOrd="2" destOrd="0" presId="urn:microsoft.com/office/officeart/2005/8/layout/vList3"/>
    <dgm:cxn modelId="{14C52E4A-1C9F-4A51-A736-F526B7F25B14}" type="presParOf" srcId="{C31C9BD6-A8C9-44CF-B7AE-5F685DA9877B}" destId="{B368ED0C-A7D9-49B3-B7FA-B0F033951795}" srcOrd="0" destOrd="0" presId="urn:microsoft.com/office/officeart/2005/8/layout/vList3"/>
    <dgm:cxn modelId="{0B45EA19-1117-4EEF-A372-DD97CDAEFB59}" type="presParOf" srcId="{C31C9BD6-A8C9-44CF-B7AE-5F685DA9877B}" destId="{92CF62C8-9531-49E3-A6C4-E58CF3301AD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0F438-3261-4C91-BBA0-062A7DDA6CB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4FBC7389-6F65-46F0-AC95-C2E0B95409D2}" type="pres">
      <dgm:prSet presAssocID="{A090F438-3261-4C91-BBA0-062A7DDA6CB7}" presName="linear" presStyleCnt="0">
        <dgm:presLayoutVars>
          <dgm:animLvl val="lvl"/>
          <dgm:resizeHandles val="exact"/>
        </dgm:presLayoutVars>
      </dgm:prSet>
      <dgm:spPr/>
      <dgm:t>
        <a:bodyPr/>
        <a:lstStyle/>
        <a:p>
          <a:endParaRPr lang="es-ES"/>
        </a:p>
      </dgm:t>
    </dgm:pt>
  </dgm:ptLst>
  <dgm:cxnLst>
    <dgm:cxn modelId="{7099F231-CD4A-4B2F-852D-1972331FA2E7}" type="presOf" srcId="{A090F438-3261-4C91-BBA0-062A7DDA6CB7}" destId="{4FBC7389-6F65-46F0-AC95-C2E0B95409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4F1B2B-290A-4555-A5DC-8D26C36FD6B5}" type="doc">
      <dgm:prSet loTypeId="urn:microsoft.com/office/officeart/2005/8/layout/vList3" loCatId="list" qsTypeId="urn:microsoft.com/office/officeart/2005/8/quickstyle/simple1" qsCatId="simple" csTypeId="urn:microsoft.com/office/officeart/2005/8/colors/accent1_2" csCatId="accent1" phldr="1"/>
      <dgm:spPr/>
    </dgm:pt>
    <dgm:pt modelId="{3ECC318A-BA50-4C23-9F8C-FAC32B87A51B}">
      <dgm:prSet custT="1">
        <dgm:style>
          <a:lnRef idx="1">
            <a:schemeClr val="accent5"/>
          </a:lnRef>
          <a:fillRef idx="2">
            <a:schemeClr val="accent5"/>
          </a:fillRef>
          <a:effectRef idx="1">
            <a:schemeClr val="accent5"/>
          </a:effectRef>
          <a:fontRef idx="minor">
            <a:schemeClr val="dk1"/>
          </a:fontRef>
        </dgm:style>
      </dgm:prSet>
      <dgm:spPr/>
      <dgm:t>
        <a:bodyPr/>
        <a:lstStyle/>
        <a:p>
          <a:pPr algn="just"/>
          <a:endParaRPr lang="en-US" sz="2000" dirty="0" smtClean="0">
            <a:solidFill>
              <a:schemeClr val="tx1"/>
            </a:solidFill>
            <a:latin typeface="Arial" pitchFamily="34" charset="0"/>
            <a:cs typeface="Arial" pitchFamily="34" charset="0"/>
          </a:endParaRPr>
        </a:p>
        <a:p>
          <a:pPr algn="just"/>
          <a:r>
            <a:rPr lang="en-US" sz="2400" dirty="0" smtClean="0">
              <a:solidFill>
                <a:schemeClr val="tx1"/>
              </a:solidFill>
              <a:latin typeface="Arial" pitchFamily="34" charset="0"/>
              <a:cs typeface="Arial" pitchFamily="34" charset="0"/>
            </a:rPr>
            <a:t>Students can write their feeling and ideas on paper.</a:t>
          </a:r>
        </a:p>
        <a:p>
          <a:pPr algn="just"/>
          <a:endParaRPr lang="en-US" sz="2400" dirty="0" smtClean="0">
            <a:solidFill>
              <a:schemeClr val="tx1"/>
            </a:solidFill>
            <a:latin typeface="Arial" pitchFamily="34" charset="0"/>
            <a:cs typeface="Arial" pitchFamily="34" charset="0"/>
          </a:endParaRPr>
        </a:p>
        <a:p>
          <a:pPr algn="just"/>
          <a:r>
            <a:rPr lang="en-US" sz="2400" dirty="0" smtClean="0">
              <a:solidFill>
                <a:schemeClr val="tx1"/>
              </a:solidFill>
              <a:latin typeface="Arial" pitchFamily="34" charset="0"/>
              <a:cs typeface="Arial" pitchFamily="34" charset="0"/>
            </a:rPr>
            <a:t>Organize their knowledge and beliefs.</a:t>
          </a:r>
        </a:p>
        <a:p>
          <a:pPr algn="ctr"/>
          <a:endParaRPr lang="en-US" sz="1600" dirty="0" smtClean="0">
            <a:solidFill>
              <a:schemeClr val="tx1"/>
            </a:solidFill>
          </a:endParaRPr>
        </a:p>
        <a:p>
          <a:pPr algn="ctr"/>
          <a:endParaRPr lang="en-US" sz="1600" dirty="0" smtClean="0">
            <a:solidFill>
              <a:schemeClr val="tx1"/>
            </a:solidFill>
          </a:endParaRPr>
        </a:p>
      </dgm:t>
    </dgm:pt>
    <dgm:pt modelId="{AE799260-2E4D-40F2-979D-16461F40BF29}" type="parTrans" cxnId="{FA51E5CB-CC53-4AFB-85E7-4F00CFEC3F45}">
      <dgm:prSet/>
      <dgm:spPr/>
      <dgm:t>
        <a:bodyPr/>
        <a:lstStyle/>
        <a:p>
          <a:endParaRPr lang="es-ES"/>
        </a:p>
      </dgm:t>
    </dgm:pt>
    <dgm:pt modelId="{4B426395-97D8-4900-92A8-1A03765F9C83}" type="sibTrans" cxnId="{FA51E5CB-CC53-4AFB-85E7-4F00CFEC3F45}">
      <dgm:prSet/>
      <dgm:spPr/>
      <dgm:t>
        <a:bodyPr/>
        <a:lstStyle/>
        <a:p>
          <a:endParaRPr lang="es-ES"/>
        </a:p>
      </dgm:t>
    </dgm:pt>
    <dgm:pt modelId="{FEDD4823-9C69-4C40-8A36-254D30C01CFC}" type="pres">
      <dgm:prSet presAssocID="{9D4F1B2B-290A-4555-A5DC-8D26C36FD6B5}" presName="linearFlow" presStyleCnt="0">
        <dgm:presLayoutVars>
          <dgm:dir/>
          <dgm:resizeHandles val="exact"/>
        </dgm:presLayoutVars>
      </dgm:prSet>
      <dgm:spPr/>
    </dgm:pt>
    <dgm:pt modelId="{71F09E65-43EC-49AC-B837-5D1FC11D770D}" type="pres">
      <dgm:prSet presAssocID="{3ECC318A-BA50-4C23-9F8C-FAC32B87A51B}" presName="composite" presStyleCnt="0"/>
      <dgm:spPr/>
    </dgm:pt>
    <dgm:pt modelId="{95345FA2-E373-4F7E-A7CD-9C7BF145F007}" type="pres">
      <dgm:prSet presAssocID="{3ECC318A-BA50-4C23-9F8C-FAC32B87A51B}" presName="imgShp" presStyleLbl="fgImgPlace1" presStyleIdx="0" presStyleCnt="1" custLinFactNeighborX="-11917" custLinFactNeighborY="-1955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42565A74-8E15-4D79-A1CC-ECFF2C6CF223}" type="pres">
      <dgm:prSet presAssocID="{3ECC318A-BA50-4C23-9F8C-FAC32B87A51B}" presName="txShp" presStyleLbl="node1" presStyleIdx="0" presStyleCnt="1" custScaleX="103768" custScaleY="92315" custLinFactNeighborX="4639" custLinFactNeighborY="-19554">
        <dgm:presLayoutVars>
          <dgm:bulletEnabled val="1"/>
        </dgm:presLayoutVars>
      </dgm:prSet>
      <dgm:spPr/>
      <dgm:t>
        <a:bodyPr/>
        <a:lstStyle/>
        <a:p>
          <a:endParaRPr lang="es-ES"/>
        </a:p>
      </dgm:t>
    </dgm:pt>
  </dgm:ptLst>
  <dgm:cxnLst>
    <dgm:cxn modelId="{C960F95A-A3ED-4789-8592-9B6843349195}" type="presOf" srcId="{3ECC318A-BA50-4C23-9F8C-FAC32B87A51B}" destId="{42565A74-8E15-4D79-A1CC-ECFF2C6CF223}" srcOrd="0" destOrd="0" presId="urn:microsoft.com/office/officeart/2005/8/layout/vList3"/>
    <dgm:cxn modelId="{FA51E5CB-CC53-4AFB-85E7-4F00CFEC3F45}" srcId="{9D4F1B2B-290A-4555-A5DC-8D26C36FD6B5}" destId="{3ECC318A-BA50-4C23-9F8C-FAC32B87A51B}" srcOrd="0" destOrd="0" parTransId="{AE799260-2E4D-40F2-979D-16461F40BF29}" sibTransId="{4B426395-97D8-4900-92A8-1A03765F9C83}"/>
    <dgm:cxn modelId="{28E7DD14-EA33-49C1-B001-F5F6BA92FF1A}" type="presOf" srcId="{9D4F1B2B-290A-4555-A5DC-8D26C36FD6B5}" destId="{FEDD4823-9C69-4C40-8A36-254D30C01CFC}" srcOrd="0" destOrd="0" presId="urn:microsoft.com/office/officeart/2005/8/layout/vList3"/>
    <dgm:cxn modelId="{1F0BC814-8589-44E5-8383-D523791CEB0C}" type="presParOf" srcId="{FEDD4823-9C69-4C40-8A36-254D30C01CFC}" destId="{71F09E65-43EC-49AC-B837-5D1FC11D770D}" srcOrd="0" destOrd="0" presId="urn:microsoft.com/office/officeart/2005/8/layout/vList3"/>
    <dgm:cxn modelId="{3B41C8DC-539C-407B-9045-45A0A5423797}" type="presParOf" srcId="{71F09E65-43EC-49AC-B837-5D1FC11D770D}" destId="{95345FA2-E373-4F7E-A7CD-9C7BF145F007}" srcOrd="0" destOrd="0" presId="urn:microsoft.com/office/officeart/2005/8/layout/vList3"/>
    <dgm:cxn modelId="{E0D3761A-CD4E-4850-BF4D-8365B9B4AF83}" type="presParOf" srcId="{71F09E65-43EC-49AC-B837-5D1FC11D770D}" destId="{42565A74-8E15-4D79-A1CC-ECFF2C6CF223}"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D07446-0885-4253-9D75-1D22850247E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85F35866-A068-4679-B52B-C78BE513ADB2}" type="pres">
      <dgm:prSet presAssocID="{A7D07446-0885-4253-9D75-1D22850247E9}" presName="Name0" presStyleCnt="0">
        <dgm:presLayoutVars>
          <dgm:chPref val="3"/>
          <dgm:dir/>
          <dgm:animLvl val="lvl"/>
          <dgm:resizeHandles/>
        </dgm:presLayoutVars>
      </dgm:prSet>
      <dgm:spPr/>
      <dgm:t>
        <a:bodyPr/>
        <a:lstStyle/>
        <a:p>
          <a:endParaRPr lang="es-ES"/>
        </a:p>
      </dgm:t>
    </dgm:pt>
  </dgm:ptLst>
  <dgm:cxnLst>
    <dgm:cxn modelId="{F5B1F65E-5C6E-4E00-A244-80CE7FA4F812}" type="presOf" srcId="{A7D07446-0885-4253-9D75-1D22850247E9}" destId="{85F35866-A068-4679-B52B-C78BE513ADB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18BACE-2653-474C-8F5D-A10B3BF33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4A7925D-1F05-4AC3-A443-F0990BEA85F9}">
      <dgm:prSet phldrT="[Texto]" custT="1"/>
      <dgm:spPr>
        <a:solidFill>
          <a:srgbClr val="FF99FF"/>
        </a:solidFill>
      </dgm:spPr>
      <dgm:t>
        <a:bodyPr/>
        <a:lstStyle/>
        <a:p>
          <a:r>
            <a:rPr lang="es-ES" sz="1600" dirty="0" smtClean="0">
              <a:solidFill>
                <a:schemeClr val="tx1"/>
              </a:solidFill>
              <a:latin typeface="Arial" pitchFamily="34" charset="0"/>
              <a:cs typeface="Arial" pitchFamily="34" charset="0"/>
            </a:rPr>
            <a:t>Pre-test</a:t>
          </a:r>
          <a:endParaRPr lang="es-ES" sz="1600" dirty="0">
            <a:solidFill>
              <a:schemeClr val="tx1"/>
            </a:solidFill>
            <a:latin typeface="Arial" pitchFamily="34" charset="0"/>
            <a:cs typeface="Arial" pitchFamily="34" charset="0"/>
          </a:endParaRPr>
        </a:p>
      </dgm:t>
    </dgm:pt>
    <dgm:pt modelId="{9BAD6A34-C085-43E0-9062-52734EE02D7E}" type="parTrans" cxnId="{3423829B-9FF8-47A5-9154-18E6A15C9DFA}">
      <dgm:prSet/>
      <dgm:spPr/>
      <dgm:t>
        <a:bodyPr/>
        <a:lstStyle/>
        <a:p>
          <a:endParaRPr lang="es-ES"/>
        </a:p>
      </dgm:t>
    </dgm:pt>
    <dgm:pt modelId="{930C26E1-1A68-4AE2-AEEA-223D6FA09383}" type="sibTrans" cxnId="{3423829B-9FF8-47A5-9154-18E6A15C9DFA}">
      <dgm:prSet/>
      <dgm:spPr/>
      <dgm:t>
        <a:bodyPr/>
        <a:lstStyle/>
        <a:p>
          <a:endParaRPr lang="es-ES"/>
        </a:p>
      </dgm:t>
    </dgm:pt>
    <dgm:pt modelId="{63142F77-5648-4468-A5F1-FDBC20EC971E}">
      <dgm:prSet phldrT="[Texto]" custT="1"/>
      <dgm:spPr>
        <a:solidFill>
          <a:srgbClr val="FF99FF"/>
        </a:solidFill>
      </dgm:spPr>
      <dgm:t>
        <a:bodyPr/>
        <a:lstStyle/>
        <a:p>
          <a:r>
            <a:rPr lang="es-ES" sz="1600" dirty="0" smtClean="0">
              <a:solidFill>
                <a:schemeClr val="tx1"/>
              </a:solidFill>
              <a:latin typeface="Arial" pitchFamily="34" charset="0"/>
              <a:cs typeface="Arial" pitchFamily="34" charset="0"/>
            </a:rPr>
            <a:t>Post- test</a:t>
          </a:r>
          <a:endParaRPr lang="es-ES" sz="1600" dirty="0">
            <a:solidFill>
              <a:schemeClr val="tx1"/>
            </a:solidFill>
            <a:latin typeface="Arial" pitchFamily="34" charset="0"/>
            <a:cs typeface="Arial" pitchFamily="34" charset="0"/>
          </a:endParaRPr>
        </a:p>
      </dgm:t>
    </dgm:pt>
    <dgm:pt modelId="{3D9D2B7E-0604-4D4A-9C33-09634010BD79}" type="parTrans" cxnId="{03616C70-0B40-41A5-9BB1-B12EF60B2723}">
      <dgm:prSet/>
      <dgm:spPr/>
      <dgm:t>
        <a:bodyPr/>
        <a:lstStyle/>
        <a:p>
          <a:endParaRPr lang="es-ES"/>
        </a:p>
      </dgm:t>
    </dgm:pt>
    <dgm:pt modelId="{83575F11-A5E5-4794-9733-FD810F59B45C}" type="sibTrans" cxnId="{03616C70-0B40-41A5-9BB1-B12EF60B2723}">
      <dgm:prSet/>
      <dgm:spPr/>
      <dgm:t>
        <a:bodyPr/>
        <a:lstStyle/>
        <a:p>
          <a:endParaRPr lang="es-ES"/>
        </a:p>
      </dgm:t>
    </dgm:pt>
    <dgm:pt modelId="{727E030F-3146-453A-85C0-7A025758C5D5}" type="pres">
      <dgm:prSet presAssocID="{7B18BACE-2653-474C-8F5D-A10B3BF334C9}" presName="linear" presStyleCnt="0">
        <dgm:presLayoutVars>
          <dgm:animLvl val="lvl"/>
          <dgm:resizeHandles val="exact"/>
        </dgm:presLayoutVars>
      </dgm:prSet>
      <dgm:spPr/>
      <dgm:t>
        <a:bodyPr/>
        <a:lstStyle/>
        <a:p>
          <a:endParaRPr lang="es-ES"/>
        </a:p>
      </dgm:t>
    </dgm:pt>
    <dgm:pt modelId="{D9441823-69AD-406C-A846-BFF1183BF43D}" type="pres">
      <dgm:prSet presAssocID="{34A7925D-1F05-4AC3-A443-F0990BEA85F9}" presName="parentText" presStyleLbl="node1" presStyleIdx="0" presStyleCnt="2">
        <dgm:presLayoutVars>
          <dgm:chMax val="0"/>
          <dgm:bulletEnabled val="1"/>
        </dgm:presLayoutVars>
      </dgm:prSet>
      <dgm:spPr/>
      <dgm:t>
        <a:bodyPr/>
        <a:lstStyle/>
        <a:p>
          <a:endParaRPr lang="es-ES"/>
        </a:p>
      </dgm:t>
    </dgm:pt>
    <dgm:pt modelId="{9F840D53-2B05-469C-A72E-46FAF60AF204}" type="pres">
      <dgm:prSet presAssocID="{930C26E1-1A68-4AE2-AEEA-223D6FA09383}" presName="spacer" presStyleCnt="0"/>
      <dgm:spPr/>
    </dgm:pt>
    <dgm:pt modelId="{CB1250BD-D9CD-44FD-B631-61EC586FA0CB}" type="pres">
      <dgm:prSet presAssocID="{63142F77-5648-4468-A5F1-FDBC20EC971E}" presName="parentText" presStyleLbl="node1" presStyleIdx="1" presStyleCnt="2">
        <dgm:presLayoutVars>
          <dgm:chMax val="0"/>
          <dgm:bulletEnabled val="1"/>
        </dgm:presLayoutVars>
      </dgm:prSet>
      <dgm:spPr/>
      <dgm:t>
        <a:bodyPr/>
        <a:lstStyle/>
        <a:p>
          <a:endParaRPr lang="es-ES"/>
        </a:p>
      </dgm:t>
    </dgm:pt>
  </dgm:ptLst>
  <dgm:cxnLst>
    <dgm:cxn modelId="{3D6D72F5-D9A6-4099-ABD4-706D100D5E01}" type="presOf" srcId="{34A7925D-1F05-4AC3-A443-F0990BEA85F9}" destId="{D9441823-69AD-406C-A846-BFF1183BF43D}" srcOrd="0" destOrd="0" presId="urn:microsoft.com/office/officeart/2005/8/layout/vList2"/>
    <dgm:cxn modelId="{1A4D8E75-E280-4E5A-B3C3-F6A9870DC565}" type="presOf" srcId="{7B18BACE-2653-474C-8F5D-A10B3BF334C9}" destId="{727E030F-3146-453A-85C0-7A025758C5D5}" srcOrd="0" destOrd="0" presId="urn:microsoft.com/office/officeart/2005/8/layout/vList2"/>
    <dgm:cxn modelId="{3423829B-9FF8-47A5-9154-18E6A15C9DFA}" srcId="{7B18BACE-2653-474C-8F5D-A10B3BF334C9}" destId="{34A7925D-1F05-4AC3-A443-F0990BEA85F9}" srcOrd="0" destOrd="0" parTransId="{9BAD6A34-C085-43E0-9062-52734EE02D7E}" sibTransId="{930C26E1-1A68-4AE2-AEEA-223D6FA09383}"/>
    <dgm:cxn modelId="{03616C70-0B40-41A5-9BB1-B12EF60B2723}" srcId="{7B18BACE-2653-474C-8F5D-A10B3BF334C9}" destId="{63142F77-5648-4468-A5F1-FDBC20EC971E}" srcOrd="1" destOrd="0" parTransId="{3D9D2B7E-0604-4D4A-9C33-09634010BD79}" sibTransId="{83575F11-A5E5-4794-9733-FD810F59B45C}"/>
    <dgm:cxn modelId="{05825821-AB44-457B-B820-F419080FBA6A}" type="presOf" srcId="{63142F77-5648-4468-A5F1-FDBC20EC971E}" destId="{CB1250BD-D9CD-44FD-B631-61EC586FA0CB}" srcOrd="0" destOrd="0" presId="urn:microsoft.com/office/officeart/2005/8/layout/vList2"/>
    <dgm:cxn modelId="{8C434176-1F38-46DC-94D1-06AA74684D02}" type="presParOf" srcId="{727E030F-3146-453A-85C0-7A025758C5D5}" destId="{D9441823-69AD-406C-A846-BFF1183BF43D}" srcOrd="0" destOrd="0" presId="urn:microsoft.com/office/officeart/2005/8/layout/vList2"/>
    <dgm:cxn modelId="{848CD227-7AE9-4AF4-AB32-F6B941A3DBD3}" type="presParOf" srcId="{727E030F-3146-453A-85C0-7A025758C5D5}" destId="{9F840D53-2B05-469C-A72E-46FAF60AF204}" srcOrd="1" destOrd="0" presId="urn:microsoft.com/office/officeart/2005/8/layout/vList2"/>
    <dgm:cxn modelId="{A24624A0-1094-45DA-958F-C94F7C31F92E}" type="presParOf" srcId="{727E030F-3146-453A-85C0-7A025758C5D5}" destId="{CB1250BD-D9CD-44FD-B631-61EC586FA0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104345-7BEF-42E0-8AB0-6891E2B004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3596E26-F80B-499F-8DCC-BA6B9110315B}">
      <dgm:prSet phldrT="[Texto]" custT="1"/>
      <dgm:spPr>
        <a:solidFill>
          <a:srgbClr val="FF99FF"/>
        </a:solidFill>
      </dgm:spPr>
      <dgm:t>
        <a:bodyPr/>
        <a:lstStyle/>
        <a:p>
          <a:pPr>
            <a:lnSpc>
              <a:spcPct val="100000"/>
            </a:lnSpc>
          </a:pPr>
          <a:r>
            <a:rPr lang="en-US" sz="1600" dirty="0" smtClean="0">
              <a:solidFill>
                <a:schemeClr val="tx1"/>
              </a:solidFill>
              <a:latin typeface="Arial" pitchFamily="34" charset="0"/>
              <a:cs typeface="Arial" pitchFamily="34" charset="0"/>
            </a:rPr>
            <a:t>Statistical calculations, tables and figures</a:t>
          </a:r>
          <a:endParaRPr lang="es-ES" sz="1600" dirty="0">
            <a:solidFill>
              <a:schemeClr val="tx1"/>
            </a:solidFill>
            <a:latin typeface="Arial" pitchFamily="34" charset="0"/>
            <a:cs typeface="Arial" pitchFamily="34" charset="0"/>
          </a:endParaRPr>
        </a:p>
      </dgm:t>
    </dgm:pt>
    <dgm:pt modelId="{6A535AD8-D516-49F2-ABFB-BC961B07EE42}" type="parTrans" cxnId="{24E1EEDA-B528-4F99-973D-2CE6165939F9}">
      <dgm:prSet/>
      <dgm:spPr/>
      <dgm:t>
        <a:bodyPr/>
        <a:lstStyle/>
        <a:p>
          <a:endParaRPr lang="es-ES"/>
        </a:p>
      </dgm:t>
    </dgm:pt>
    <dgm:pt modelId="{896D65D7-8654-4133-9F5B-68711EEE477E}" type="sibTrans" cxnId="{24E1EEDA-B528-4F99-973D-2CE6165939F9}">
      <dgm:prSet/>
      <dgm:spPr/>
      <dgm:t>
        <a:bodyPr/>
        <a:lstStyle/>
        <a:p>
          <a:endParaRPr lang="es-ES"/>
        </a:p>
      </dgm:t>
    </dgm:pt>
    <dgm:pt modelId="{4550F0A1-8A4C-4BED-A51B-5D13D7DD3C7B}" type="pres">
      <dgm:prSet presAssocID="{DF104345-7BEF-42E0-8AB0-6891E2B00420}" presName="linear" presStyleCnt="0">
        <dgm:presLayoutVars>
          <dgm:animLvl val="lvl"/>
          <dgm:resizeHandles val="exact"/>
        </dgm:presLayoutVars>
      </dgm:prSet>
      <dgm:spPr/>
      <dgm:t>
        <a:bodyPr/>
        <a:lstStyle/>
        <a:p>
          <a:endParaRPr lang="es-ES"/>
        </a:p>
      </dgm:t>
    </dgm:pt>
    <dgm:pt modelId="{337A8227-091C-47D9-BFD0-62B3E30CC201}" type="pres">
      <dgm:prSet presAssocID="{13596E26-F80B-499F-8DCC-BA6B9110315B}" presName="parentText" presStyleLbl="node1" presStyleIdx="0" presStyleCnt="1" custLinFactNeighborX="3800" custLinFactNeighborY="-11770">
        <dgm:presLayoutVars>
          <dgm:chMax val="0"/>
          <dgm:bulletEnabled val="1"/>
        </dgm:presLayoutVars>
      </dgm:prSet>
      <dgm:spPr/>
      <dgm:t>
        <a:bodyPr/>
        <a:lstStyle/>
        <a:p>
          <a:endParaRPr lang="es-ES"/>
        </a:p>
      </dgm:t>
    </dgm:pt>
  </dgm:ptLst>
  <dgm:cxnLst>
    <dgm:cxn modelId="{C772217F-44BB-4B84-9495-D8A6B8F86379}" type="presOf" srcId="{13596E26-F80B-499F-8DCC-BA6B9110315B}" destId="{337A8227-091C-47D9-BFD0-62B3E30CC201}" srcOrd="0" destOrd="0" presId="urn:microsoft.com/office/officeart/2005/8/layout/vList2"/>
    <dgm:cxn modelId="{24E1EEDA-B528-4F99-973D-2CE6165939F9}" srcId="{DF104345-7BEF-42E0-8AB0-6891E2B00420}" destId="{13596E26-F80B-499F-8DCC-BA6B9110315B}" srcOrd="0" destOrd="0" parTransId="{6A535AD8-D516-49F2-ABFB-BC961B07EE42}" sibTransId="{896D65D7-8654-4133-9F5B-68711EEE477E}"/>
    <dgm:cxn modelId="{21734A4C-EECA-46BB-BB1B-C11279AF3346}" type="presOf" srcId="{DF104345-7BEF-42E0-8AB0-6891E2B00420}" destId="{4550F0A1-8A4C-4BED-A51B-5D13D7DD3C7B}" srcOrd="0" destOrd="0" presId="urn:microsoft.com/office/officeart/2005/8/layout/vList2"/>
    <dgm:cxn modelId="{61BD8525-C8A0-4BA3-ADAA-3F6AB83776C6}" type="presParOf" srcId="{4550F0A1-8A4C-4BED-A51B-5D13D7DD3C7B}" destId="{337A8227-091C-47D9-BFD0-62B3E30CC20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4535-D5B9-4834-8E5A-220A13F593E7}">
      <dsp:nvSpPr>
        <dsp:cNvPr id="0" name=""/>
        <dsp:cNvSpPr/>
      </dsp:nvSpPr>
      <dsp:spPr>
        <a:xfrm>
          <a:off x="802292" y="0"/>
          <a:ext cx="9092642" cy="5066928"/>
        </a:xfrm>
        <a:prstGeom prst="rightArrow">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ED523691-C710-4345-86AA-328CC0606894}">
      <dsp:nvSpPr>
        <dsp:cNvPr id="0" name=""/>
        <dsp:cNvSpPr/>
      </dsp:nvSpPr>
      <dsp:spPr>
        <a:xfrm>
          <a:off x="1872014" y="1520078"/>
          <a:ext cx="3209168" cy="20267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anose="020B0604020202020204" pitchFamily="34" charset="0"/>
              <a:ea typeface="Arial Unicode MS" panose="020B0604020202020204" pitchFamily="34" charset="-128"/>
              <a:cs typeface="Arial" panose="020B0604020202020204" pitchFamily="34" charset="0"/>
            </a:rPr>
            <a:t>Can the WebQuest improve  the</a:t>
          </a:r>
          <a:r>
            <a:rPr kumimoji="0" lang="en-US" sz="2400" b="1" i="0" u="none" strike="noStrike" kern="1200" cap="none" normalizeH="0" baseline="0" dirty="0" smtClean="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 writing skill development?</a:t>
          </a:r>
          <a:endParaRPr lang="es-ES" sz="2400" kern="1200" dirty="0">
            <a:solidFill>
              <a:schemeClr val="tx1"/>
            </a:solidFill>
            <a:latin typeface="Arial" panose="020B0604020202020204" pitchFamily="34" charset="0"/>
            <a:cs typeface="Arial" panose="020B0604020202020204" pitchFamily="34" charset="0"/>
          </a:endParaRPr>
        </a:p>
      </dsp:txBody>
      <dsp:txXfrm>
        <a:off x="1970953" y="1619017"/>
        <a:ext cx="3011290" cy="1828893"/>
      </dsp:txXfrm>
    </dsp:sp>
    <dsp:sp modelId="{F83BC00B-5F90-4B86-B6D9-988F9C579B0C}">
      <dsp:nvSpPr>
        <dsp:cNvPr id="0" name=""/>
        <dsp:cNvSpPr/>
      </dsp:nvSpPr>
      <dsp:spPr>
        <a:xfrm>
          <a:off x="5616044" y="1520078"/>
          <a:ext cx="3209168" cy="20267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anose="020B0604020202020204" pitchFamily="34" charset="0"/>
              <a:cs typeface="Arial" panose="020B0604020202020204" pitchFamily="34" charset="0"/>
            </a:rPr>
            <a:t>How does the webQuest affect in the writing skill development?</a:t>
          </a:r>
          <a:endParaRPr lang="es-ES" sz="2400" b="1" kern="1200" dirty="0">
            <a:solidFill>
              <a:schemeClr val="tx1"/>
            </a:solidFill>
            <a:latin typeface="Arial" panose="020B0604020202020204" pitchFamily="34" charset="0"/>
            <a:cs typeface="Arial" panose="020B0604020202020204" pitchFamily="34" charset="0"/>
          </a:endParaRPr>
        </a:p>
      </dsp:txBody>
      <dsp:txXfrm>
        <a:off x="5714983" y="1619017"/>
        <a:ext cx="3011290" cy="18288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9ABE4-9B4A-4DB9-A8EE-8DFD149CAD2D}">
      <dsp:nvSpPr>
        <dsp:cNvPr id="0" name=""/>
        <dsp:cNvSpPr/>
      </dsp:nvSpPr>
      <dsp:spPr>
        <a:xfrm rot="10800000">
          <a:off x="466888" y="159"/>
          <a:ext cx="7662891" cy="2064701"/>
        </a:xfrm>
        <a:prstGeom prst="homePlate">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25218"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Vygotsky states cognitive development stems from social interactions from guided learning within the zone of proximal development as children and their partners co-construct knowledge For Vygotsky, the environment in which children grow up will influence how they think and what they think about</a:t>
          </a:r>
          <a:endParaRPr lang="es-ES" sz="2000" kern="1200" dirty="0" smtClean="0">
            <a:solidFill>
              <a:schemeClr val="tx1"/>
            </a:solidFill>
            <a:latin typeface="Arial" panose="020B0604020202020204" pitchFamily="34" charset="0"/>
            <a:cs typeface="Arial" panose="020B0604020202020204" pitchFamily="34" charset="0"/>
          </a:endParaRPr>
        </a:p>
        <a:p>
          <a:pPr lvl="0" algn="ctr" defTabSz="889000" rtl="0">
            <a:lnSpc>
              <a:spcPct val="90000"/>
            </a:lnSpc>
            <a:spcBef>
              <a:spcPct val="0"/>
            </a:spcBef>
            <a:spcAft>
              <a:spcPct val="35000"/>
            </a:spcAft>
          </a:pPr>
          <a:endParaRPr lang="es-ES" sz="1900" kern="1200" dirty="0"/>
        </a:p>
      </dsp:txBody>
      <dsp:txXfrm rot="10800000">
        <a:off x="983063" y="159"/>
        <a:ext cx="7146716" cy="2064701"/>
      </dsp:txXfrm>
    </dsp:sp>
    <dsp:sp modelId="{80EBBC58-0B38-4DC0-A0B5-64AB408A7673}">
      <dsp:nvSpPr>
        <dsp:cNvPr id="0" name=""/>
        <dsp:cNvSpPr/>
      </dsp:nvSpPr>
      <dsp:spPr>
        <a:xfrm>
          <a:off x="0" y="409616"/>
          <a:ext cx="1191045" cy="1191045"/>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F62C8-9531-49E3-A6C4-E58CF3301AD2}">
      <dsp:nvSpPr>
        <dsp:cNvPr id="0" name=""/>
        <dsp:cNvSpPr/>
      </dsp:nvSpPr>
      <dsp:spPr>
        <a:xfrm rot="10800000">
          <a:off x="274375" y="2420396"/>
          <a:ext cx="8047917" cy="2019096"/>
        </a:xfrm>
        <a:prstGeom prst="homePlate">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2521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Ausubel (1967:10) focused on meaningful learning, as "a clearly articulated and precisely differentiated conscious experience that emerges when potentially meaningful signs, symbols, concepts, or propositions are related to and incorporated within a given individual's cognitive structure" </a:t>
          </a:r>
          <a:endParaRPr lang="es-ES" sz="2000" kern="1200" dirty="0" smtClean="0">
            <a:solidFill>
              <a:schemeClr val="tx1"/>
            </a:solidFill>
            <a:latin typeface="Arial" panose="020B0604020202020204" pitchFamily="34" charset="0"/>
            <a:cs typeface="Arial" panose="020B0604020202020204" pitchFamily="34" charset="0"/>
          </a:endParaRPr>
        </a:p>
      </dsp:txBody>
      <dsp:txXfrm rot="10800000">
        <a:off x="779149" y="2420396"/>
        <a:ext cx="7543143" cy="2019096"/>
      </dsp:txXfrm>
    </dsp:sp>
    <dsp:sp modelId="{B368ED0C-A7D9-49B3-B7FA-B0F033951795}">
      <dsp:nvSpPr>
        <dsp:cNvPr id="0" name=""/>
        <dsp:cNvSpPr/>
      </dsp:nvSpPr>
      <dsp:spPr>
        <a:xfrm>
          <a:off x="0" y="2766067"/>
          <a:ext cx="1008517" cy="1228420"/>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65A74-8E15-4D79-A1CC-ECFF2C6CF223}">
      <dsp:nvSpPr>
        <dsp:cNvPr id="0" name=""/>
        <dsp:cNvSpPr/>
      </dsp:nvSpPr>
      <dsp:spPr>
        <a:xfrm rot="10800000">
          <a:off x="2139490" y="921835"/>
          <a:ext cx="5608784" cy="2511171"/>
        </a:xfrm>
        <a:prstGeom prst="homePlate">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99542" tIns="76200" rIns="142240" bIns="76200" numCol="1" spcCol="1270" anchor="ctr" anchorCtr="0">
          <a:noAutofit/>
        </a:bodyPr>
        <a:lstStyle/>
        <a:p>
          <a:pPr lvl="0" algn="just" defTabSz="889000">
            <a:lnSpc>
              <a:spcPct val="90000"/>
            </a:lnSpc>
            <a:spcBef>
              <a:spcPct val="0"/>
            </a:spcBef>
            <a:spcAft>
              <a:spcPct val="35000"/>
            </a:spcAft>
          </a:pPr>
          <a:endParaRPr lang="en-US" sz="2000" kern="1200" dirty="0" smtClean="0">
            <a:solidFill>
              <a:schemeClr val="tx1"/>
            </a:solidFill>
            <a:latin typeface="Arial" pitchFamily="34" charset="0"/>
            <a:cs typeface="Arial" pitchFamily="34" charset="0"/>
          </a:endParaRPr>
        </a:p>
        <a:p>
          <a:pPr lvl="0" algn="just" defTabSz="8890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Students can write their feeling and ideas on paper.</a:t>
          </a:r>
        </a:p>
        <a:p>
          <a:pPr lvl="0" algn="just" defTabSz="889000">
            <a:lnSpc>
              <a:spcPct val="90000"/>
            </a:lnSpc>
            <a:spcBef>
              <a:spcPct val="0"/>
            </a:spcBef>
            <a:spcAft>
              <a:spcPct val="35000"/>
            </a:spcAft>
          </a:pPr>
          <a:endParaRPr lang="en-US" sz="2400" kern="1200" dirty="0" smtClean="0">
            <a:solidFill>
              <a:schemeClr val="tx1"/>
            </a:solidFill>
            <a:latin typeface="Arial" pitchFamily="34" charset="0"/>
            <a:cs typeface="Arial" pitchFamily="34" charset="0"/>
          </a:endParaRPr>
        </a:p>
        <a:p>
          <a:pPr lvl="0" algn="just" defTabSz="8890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Organize their knowledge and beliefs.</a:t>
          </a:r>
        </a:p>
        <a:p>
          <a:pPr lvl="0" algn="ctr" defTabSz="889000">
            <a:lnSpc>
              <a:spcPct val="90000"/>
            </a:lnSpc>
            <a:spcBef>
              <a:spcPct val="0"/>
            </a:spcBef>
            <a:spcAft>
              <a:spcPct val="35000"/>
            </a:spcAft>
          </a:pPr>
          <a:endParaRPr lang="en-US" sz="1600" kern="1200" dirty="0" smtClean="0">
            <a:solidFill>
              <a:schemeClr val="tx1"/>
            </a:solidFill>
          </a:endParaRPr>
        </a:p>
        <a:p>
          <a:pPr lvl="0" algn="ctr" defTabSz="889000">
            <a:lnSpc>
              <a:spcPct val="90000"/>
            </a:lnSpc>
            <a:spcBef>
              <a:spcPct val="0"/>
            </a:spcBef>
            <a:spcAft>
              <a:spcPct val="35000"/>
            </a:spcAft>
          </a:pPr>
          <a:endParaRPr lang="en-US" sz="1600" kern="1200" dirty="0" smtClean="0">
            <a:solidFill>
              <a:schemeClr val="tx1"/>
            </a:solidFill>
          </a:endParaRPr>
        </a:p>
      </dsp:txBody>
      <dsp:txXfrm rot="10800000">
        <a:off x="2767283" y="921835"/>
        <a:ext cx="4980991" cy="2511171"/>
      </dsp:txXfrm>
    </dsp:sp>
    <dsp:sp modelId="{95345FA2-E373-4F7E-A7CD-9C7BF145F007}">
      <dsp:nvSpPr>
        <dsp:cNvPr id="0" name=""/>
        <dsp:cNvSpPr/>
      </dsp:nvSpPr>
      <dsp:spPr>
        <a:xfrm>
          <a:off x="306299" y="817311"/>
          <a:ext cx="2720220" cy="27202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739455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3840481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80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133192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9660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844309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54154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87674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1972351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131195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3277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060224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7CD73AE-42FD-4285-8471-966B26CE6D78}"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769528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CD73AE-42FD-4285-8471-966B26CE6D78}" type="datetimeFigureOut">
              <a:rPr lang="es-ES" smtClean="0"/>
              <a:t>10/04/2015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418676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CD73AE-42FD-4285-8471-966B26CE6D78}" type="datetimeFigureOut">
              <a:rPr lang="es-ES" smtClean="0"/>
              <a:t>10/04/2015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3860574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D73AE-42FD-4285-8471-966B26CE6D78}" type="datetimeFigureOut">
              <a:rPr lang="es-ES" smtClean="0"/>
              <a:t>10/04/2015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72456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CD73AE-42FD-4285-8471-966B26CE6D78}"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9158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F7ECBC-D65E-4374-97CA-E108548CBD3A}" type="slidenum">
              <a:rPr lang="es-ES" smtClean="0"/>
              <a:t>‹Nº›</a:t>
            </a:fld>
            <a:endParaRPr lang="es-ES"/>
          </a:p>
        </p:txBody>
      </p:sp>
      <p:sp>
        <p:nvSpPr>
          <p:cNvPr id="5" name="Date Placeholder 4"/>
          <p:cNvSpPr>
            <a:spLocks noGrp="1"/>
          </p:cNvSpPr>
          <p:nvPr>
            <p:ph type="dt" sz="half" idx="10"/>
          </p:nvPr>
        </p:nvSpPr>
        <p:spPr/>
        <p:txBody>
          <a:bodyPr/>
          <a:lstStyle/>
          <a:p>
            <a:fld id="{07CD73AE-42FD-4285-8471-966B26CE6D78}" type="datetimeFigureOut">
              <a:rPr lang="es-ES" smtClean="0"/>
              <a:t>10/04/2015</a:t>
            </a:fld>
            <a:endParaRPr lang="es-ES"/>
          </a:p>
        </p:txBody>
      </p:sp>
    </p:spTree>
    <p:extLst>
      <p:ext uri="{BB962C8B-B14F-4D97-AF65-F5344CB8AC3E}">
        <p14:creationId xmlns:p14="http://schemas.microsoft.com/office/powerpoint/2010/main" val="2011591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112516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54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3299088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531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399664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744623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37978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CD73AE-42FD-4285-8471-966B26CE6D78}"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40807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7CD73AE-42FD-4285-8471-966B26CE6D78}"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105207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CD73AE-42FD-4285-8471-966B26CE6D78}" type="datetimeFigureOut">
              <a:rPr lang="es-ES" smtClean="0"/>
              <a:t>10/04/2015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365500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CD73AE-42FD-4285-8471-966B26CE6D78}" type="datetimeFigureOut">
              <a:rPr lang="es-ES" smtClean="0"/>
              <a:t>10/04/2015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298421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D73AE-42FD-4285-8471-966B26CE6D78}" type="datetimeFigureOut">
              <a:rPr lang="es-ES" smtClean="0"/>
              <a:t>10/04/2015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86903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CD73AE-42FD-4285-8471-966B26CE6D78}"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34729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CD73AE-42FD-4285-8471-966B26CE6D78}"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AF7ECBC-D65E-4374-97CA-E108548CBD3A}" type="slidenum">
              <a:rPr lang="es-ES" smtClean="0"/>
              <a:t>‹Nº›</a:t>
            </a:fld>
            <a:endParaRPr lang="es-ES"/>
          </a:p>
        </p:txBody>
      </p:sp>
    </p:spTree>
    <p:extLst>
      <p:ext uri="{BB962C8B-B14F-4D97-AF65-F5344CB8AC3E}">
        <p14:creationId xmlns:p14="http://schemas.microsoft.com/office/powerpoint/2010/main" val="377036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CD73AE-42FD-4285-8471-966B26CE6D78}" type="datetimeFigureOut">
              <a:rPr lang="es-ES" smtClean="0"/>
              <a:t>10/04/2015</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F7ECBC-D65E-4374-97CA-E108548CBD3A}" type="slidenum">
              <a:rPr lang="es-ES" smtClean="0"/>
              <a:t>‹Nº›</a:t>
            </a:fld>
            <a:endParaRPr lang="es-ES"/>
          </a:p>
        </p:txBody>
      </p:sp>
    </p:spTree>
    <p:extLst>
      <p:ext uri="{BB962C8B-B14F-4D97-AF65-F5344CB8AC3E}">
        <p14:creationId xmlns:p14="http://schemas.microsoft.com/office/powerpoint/2010/main" val="2062911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CD73AE-42FD-4285-8471-966B26CE6D78}" type="datetimeFigureOut">
              <a:rPr lang="es-ES" smtClean="0"/>
              <a:t>10/04/2015</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F7ECBC-D65E-4374-97CA-E108548CBD3A}" type="slidenum">
              <a:rPr lang="es-ES" smtClean="0"/>
              <a:t>‹Nº›</a:t>
            </a:fld>
            <a:endParaRPr lang="es-ES"/>
          </a:p>
        </p:txBody>
      </p:sp>
    </p:spTree>
    <p:extLst>
      <p:ext uri="{BB962C8B-B14F-4D97-AF65-F5344CB8AC3E}">
        <p14:creationId xmlns:p14="http://schemas.microsoft.com/office/powerpoint/2010/main" val="3540335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ebquest.es/wq/educacion-secundaria-obligatoria-eso/how-to-improve-the-writing-skil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1.gif"/><Relationship Id="rId7" Type="http://schemas.openxmlformats.org/officeDocument/2006/relationships/diagramColors" Target="../diagrams/colors10.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3"/>
          <p:cNvSpPr>
            <a:spLocks noChangeArrowheads="1"/>
          </p:cNvSpPr>
          <p:nvPr/>
        </p:nvSpPr>
        <p:spPr bwMode="auto">
          <a:xfrm>
            <a:off x="1587416" y="1564668"/>
            <a:ext cx="901716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EC" sz="16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DEPARTAMENTO DE CIENCIAS HUMANAS Y SOCIALES</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CARRERA DE LING</a:t>
            </a:r>
            <a:r>
              <a:rPr kumimoji="0" lang="es-E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Ü</a:t>
            </a: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ÍSTICA APLICADA AL IDIOMA INGLÉS</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RESEARCH PROJECT PRIOR TO OBTAINING THE APPLIED LINGUISTICS IN ENGLISH DEGREE</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THEME: </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smtClean="0">
                <a:solidFill>
                  <a:srgbClr val="002060"/>
                </a:solidFill>
                <a:latin typeface="Arial" panose="020B0604020202020204" pitchFamily="34" charset="0"/>
                <a:ea typeface="Arial Unicode MS" panose="020B0604020202020204" pitchFamily="34" charset="-128"/>
                <a:cs typeface="Arial" panose="020B0604020202020204" pitchFamily="34" charset="0"/>
              </a:rPr>
              <a:t>THE INCIDENCE OF THE WEBQUEST TO IMPROVE </a:t>
            </a:r>
            <a:r>
              <a:rPr kumimoji="0" lang="en-US" sz="1400" b="1" i="0" u="none" strike="noStrike" cap="none" normalizeH="0" baseline="0" dirty="0" smtClean="0">
                <a:ln>
                  <a:noFill/>
                </a:ln>
                <a:solidFill>
                  <a:srgbClr val="002060"/>
                </a:solidFill>
                <a:effectLst/>
                <a:latin typeface="Arial" panose="020B0604020202020204" pitchFamily="34" charset="0"/>
                <a:ea typeface="Arial Unicode MS" panose="020B0604020202020204" pitchFamily="34" charset="-128"/>
                <a:cs typeface="Arial" panose="020B0604020202020204" pitchFamily="34" charset="0"/>
              </a:rPr>
              <a:t> WRITING SKILL DEVELOPMENT IN AN ENGLISH FOREIGN LANGUAGE CLASSROOM WITH STUDENTS OF NINTH YEAR OF BASIC EDUCATION LEVEL AT “GEORGE WASHINGTON” HIGH SCHOOL, DURING THE SCHOOL YEAR 2014-2015</a:t>
            </a:r>
            <a:endParaRPr kumimoji="0" lang="es-ES" sz="1200" b="0" i="0" u="none" strike="noStrike" cap="none" normalizeH="0" baseline="0" dirty="0" smtClean="0">
              <a:ln>
                <a:noFill/>
              </a:ln>
              <a:solidFill>
                <a:srgbClr val="00206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lvl="2" eaLnBrk="0" fontAlgn="base" hangingPunct="0">
              <a:spcBef>
                <a:spcPct val="0"/>
              </a:spcBef>
              <a:spcAft>
                <a:spcPct val="0"/>
              </a:spcAft>
            </a:pP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AUTHORS:</a:t>
            </a:r>
            <a:r>
              <a:rPr kumimoji="0" lang="es-EC" sz="1400" b="1" i="0" u="none" strike="noStrike" cap="none" normalizeH="0" dirty="0" smtClean="0">
                <a:ln>
                  <a:noFill/>
                </a:ln>
                <a:effectLst/>
                <a:latin typeface="Arial" panose="020B0604020202020204" pitchFamily="34" charset="0"/>
                <a:ea typeface="Arial Unicode MS" panose="020B0604020202020204" pitchFamily="34" charset="-128"/>
                <a:cs typeface="Arial" panose="020B0604020202020204" pitchFamily="34" charset="0"/>
              </a:rPr>
              <a:t>           </a:t>
            </a: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 DORIS ADRIANA LUGUAÑA GUALOTO</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MARICELA ANDREA BENAVIDES FERNÁNDEZ</a:t>
            </a:r>
            <a:endParaRPr lang="es-ES" sz="1200" dirty="0" smtClean="0">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200" b="1" dirty="0">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DIRECTOR: </a:t>
            </a:r>
            <a:r>
              <a:rPr lang="es-EC" sz="1400" b="1" dirty="0">
                <a:latin typeface="Arial" panose="020B0604020202020204" pitchFamily="34" charset="0"/>
                <a:ea typeface="Arial Unicode MS" panose="020B0604020202020204" pitchFamily="34" charset="-128"/>
                <a:cs typeface="Arial" panose="020B0604020202020204" pitchFamily="34" charset="0"/>
              </a:rPr>
              <a:t> </a:t>
            </a:r>
            <a:r>
              <a:rPr lang="es-EC" sz="1400" b="1" dirty="0" smtClean="0">
                <a:latin typeface="Arial" panose="020B0604020202020204" pitchFamily="34" charset="0"/>
                <a:ea typeface="Arial Unicode MS" panose="020B0604020202020204" pitchFamily="34" charset="-128"/>
                <a:cs typeface="Arial" panose="020B0604020202020204" pitchFamily="34" charset="0"/>
              </a:rPr>
              <a:t>     </a:t>
            </a: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M.A. MARICELA MADRID</a:t>
            </a:r>
            <a:endParaRPr lang="es-ES" sz="1200" dirty="0" smtClean="0">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                                                    CO-DIRECTOR:</a:t>
            </a:r>
            <a:r>
              <a:rPr kumimoji="0" lang="es-EC" sz="1400" b="1" i="0" u="none" strike="noStrike" cap="none" normalizeH="0" dirty="0" smtClean="0">
                <a:ln>
                  <a:noFill/>
                </a:ln>
                <a:effectLst/>
                <a:latin typeface="Arial" panose="020B0604020202020204" pitchFamily="34" charset="0"/>
                <a:ea typeface="Arial Unicode MS" panose="020B0604020202020204" pitchFamily="34" charset="-128"/>
                <a:cs typeface="Arial" panose="020B0604020202020204" pitchFamily="34" charset="0"/>
              </a:rPr>
              <a:t>  </a:t>
            </a:r>
            <a:r>
              <a:rPr kumimoji="0" lang="es-EC"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 DR. </a:t>
            </a:r>
            <a:r>
              <a:rPr kumimoji="0" lang="es-E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GONZALO PUMA</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SANGOLQUÍ</a:t>
            </a:r>
            <a:endParaRPr kumimoji="0" lang="es-ES" sz="12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 </a:t>
            </a:r>
            <a:r>
              <a:rPr kumimoji="0" lang="en-US" sz="1400" b="1"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rPr>
              <a:t>2015</a:t>
            </a:r>
            <a:endParaRPr kumimoji="0" lang="en-US" sz="1800" b="0" i="0" u="none" strike="noStrike" cap="none" normalizeH="0" baseline="0" dirty="0" smtClean="0">
              <a:ln>
                <a:noFill/>
              </a:ln>
              <a:effectLst/>
              <a:latin typeface="Arial" panose="020B0604020202020204" pitchFamily="34" charset="0"/>
              <a:ea typeface="Arial Unicode MS" panose="020B0604020202020204" pitchFamily="34" charset="-128"/>
              <a:cs typeface="Arial" panose="020B0604020202020204" pitchFamily="34" charset="0"/>
            </a:endParaRPr>
          </a:p>
        </p:txBody>
      </p:sp>
      <p:pic>
        <p:nvPicPr>
          <p:cNvPr id="11" name="1 Imagen"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6516" y="360946"/>
            <a:ext cx="3585411" cy="1203722"/>
          </a:xfrm>
          <a:prstGeom prst="rect">
            <a:avLst/>
          </a:prstGeom>
          <a:noFill/>
          <a:ln>
            <a:noFill/>
          </a:ln>
        </p:spPr>
      </p:pic>
    </p:spTree>
    <p:extLst>
      <p:ext uri="{BB962C8B-B14F-4D97-AF65-F5344CB8AC3E}">
        <p14:creationId xmlns:p14="http://schemas.microsoft.com/office/powerpoint/2010/main" val="2573718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87" y="647178"/>
            <a:ext cx="3894666" cy="705633"/>
          </a:xfrm>
          <a:ln>
            <a:solidFill>
              <a:schemeClr val="tx1"/>
            </a:solidFill>
          </a:ln>
        </p:spPr>
        <p:style>
          <a:lnRef idx="1">
            <a:schemeClr val="accent4"/>
          </a:lnRef>
          <a:fillRef idx="2">
            <a:schemeClr val="accent4"/>
          </a:fillRef>
          <a:effectRef idx="1">
            <a:schemeClr val="accent4"/>
          </a:effectRef>
          <a:fontRef idx="minor">
            <a:schemeClr val="dk1"/>
          </a:fontRef>
        </p:style>
        <p:txBody>
          <a:bodyPr/>
          <a:lstStyle/>
          <a:p>
            <a:pPr algn="ctr"/>
            <a:r>
              <a:rPr lang="en-US" b="1" i="1" dirty="0">
                <a:latin typeface="Arial" panose="020B0604020202020204" pitchFamily="34" charset="0"/>
                <a:ea typeface="Times New Roman" panose="02020603050405020304" pitchFamily="18" charset="0"/>
              </a:rPr>
              <a:t>The WebQuest</a:t>
            </a:r>
            <a:endParaRPr lang="es-ES" dirty="0"/>
          </a:p>
        </p:txBody>
      </p:sp>
      <p:sp>
        <p:nvSpPr>
          <p:cNvPr id="4" name="Flecha abajo 3"/>
          <p:cNvSpPr/>
          <p:nvPr/>
        </p:nvSpPr>
        <p:spPr>
          <a:xfrm>
            <a:off x="5223353" y="1352811"/>
            <a:ext cx="413359" cy="45093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rot="20577872">
            <a:off x="4284227" y="5039812"/>
            <a:ext cx="3381375" cy="1352550"/>
          </a:xfrm>
          <a:prstGeom prst="rect">
            <a:avLst/>
          </a:prstGeom>
        </p:spPr>
      </p:pic>
      <p:sp>
        <p:nvSpPr>
          <p:cNvPr id="7" name="Doble onda 6"/>
          <p:cNvSpPr/>
          <p:nvPr/>
        </p:nvSpPr>
        <p:spPr>
          <a:xfrm>
            <a:off x="1227551" y="1565753"/>
            <a:ext cx="9494727" cy="3620022"/>
          </a:xfrm>
          <a:prstGeom prst="doubleWav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defTabSz="457200">
              <a:spcBef>
                <a:spcPts val="1000"/>
              </a:spcBef>
              <a:buClr>
                <a:srgbClr val="90C226"/>
              </a:buClr>
              <a:buSzPct val="80000"/>
              <a:buFont typeface="Wingdings" panose="05000000000000000000" pitchFamily="2" charset="2"/>
              <a:buChar char="Ø"/>
            </a:pPr>
            <a:endParaRPr lang="en-U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defTabSz="457200">
              <a:spcBef>
                <a:spcPts val="1000"/>
              </a:spcBef>
              <a:buClr>
                <a:srgbClr val="90C226"/>
              </a:buClr>
              <a:buSzPct val="80000"/>
              <a:buFont typeface="Wingdings" panose="05000000000000000000" pitchFamily="2" charset="2"/>
              <a:buChar char="Ø"/>
            </a:pPr>
            <a:r>
              <a:rPr lang="en-U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WebQuests are designed to use the time of students, to focus on using information rather than looking for, and to support the students' thinking at the levels of analysis, synthesis and evaluation. (Dodge, 1997)</a:t>
            </a:r>
          </a:p>
          <a:p>
            <a:pPr marL="800100" lvl="1" indent="-342900" defTabSz="457200">
              <a:spcBef>
                <a:spcPts val="1000"/>
              </a:spcBef>
              <a:buClr>
                <a:srgbClr val="90C226"/>
              </a:buClr>
              <a:buSzPct val="80000"/>
              <a:buFont typeface="Wingdings" panose="05000000000000000000" pitchFamily="2" charset="2"/>
              <a:buChar char="Ø"/>
            </a:pPr>
            <a:r>
              <a:rPr lang="en-US" sz="2400" dirty="0">
                <a:solidFill>
                  <a:prstClr val="black"/>
                </a:solidFill>
                <a:latin typeface="Arial" panose="020B0604020202020204" pitchFamily="34" charset="0"/>
                <a:cs typeface="Arial" panose="020B0604020202020204" pitchFamily="34" charset="0"/>
              </a:rPr>
              <a:t>Learning </a:t>
            </a:r>
            <a:r>
              <a:rPr lang="en-US" sz="2400" dirty="0" smtClean="0">
                <a:solidFill>
                  <a:prstClr val="black"/>
                </a:solidFill>
                <a:latin typeface="Arial" panose="020B0604020202020204" pitchFamily="34" charset="0"/>
                <a:cs typeface="Arial" panose="020B0604020202020204" pitchFamily="34" charset="0"/>
              </a:rPr>
              <a:t>methodology. </a:t>
            </a:r>
            <a:endParaRPr lang="es-ES" sz="2400" dirty="0">
              <a:solidFill>
                <a:prstClr val="black"/>
              </a:solidFill>
            </a:endParaRPr>
          </a:p>
        </p:txBody>
      </p:sp>
    </p:spTree>
    <p:extLst>
      <p:ext uri="{BB962C8B-B14F-4D97-AF65-F5344CB8AC3E}">
        <p14:creationId xmlns:p14="http://schemas.microsoft.com/office/powerpoint/2010/main" val="183251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489158" y="760299"/>
            <a:ext cx="3140242" cy="1137492"/>
          </a:xfrm>
          <a:prstGeom prst="rect">
            <a:avLst/>
          </a:prstGeom>
        </p:spPr>
      </p:pic>
      <p:sp>
        <p:nvSpPr>
          <p:cNvPr id="6" name="12 CuadroTexto"/>
          <p:cNvSpPr txBox="1"/>
          <p:nvPr/>
        </p:nvSpPr>
        <p:spPr>
          <a:xfrm>
            <a:off x="2546222" y="2329959"/>
            <a:ext cx="5755567" cy="1569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270510" algn="just">
              <a:spcBef>
                <a:spcPts val="1200"/>
              </a:spcBef>
              <a:spcAft>
                <a:spcPts val="1200"/>
              </a:spcAft>
            </a:pPr>
            <a:r>
              <a:rPr lang="en-US" sz="2400" dirty="0" smtClean="0">
                <a:solidFill>
                  <a:schemeClr val="tx1"/>
                </a:solidFill>
                <a:effectLst/>
                <a:latin typeface="Arial" panose="020B0604020202020204" pitchFamily="34" charset="0"/>
                <a:ea typeface="Times New Roman" panose="02020603050405020304" pitchFamily="18" charset="0"/>
              </a:rPr>
              <a:t>The WebQuest was created in response to a difficulty that teachers face in the teaching of English language. (Dodge, 1997)</a:t>
            </a:r>
            <a:endParaRPr lang="es-ES" sz="2400" dirty="0">
              <a:solidFill>
                <a:schemeClr val="tx1"/>
              </a:solidFill>
              <a:effectLst/>
              <a:latin typeface="Times New Roman" panose="02020603050405020304" pitchFamily="18" charset="0"/>
              <a:ea typeface="Times New Roman" panose="02020603050405020304" pitchFamily="18" charset="0"/>
            </a:endParaRPr>
          </a:p>
        </p:txBody>
      </p:sp>
      <p:pic>
        <p:nvPicPr>
          <p:cNvPr id="7" name="Picture 2" descr="http://www.educationworld.com/a_tech/images/bdo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382" y="4063485"/>
            <a:ext cx="1407695" cy="1407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Flecha abajo 8"/>
          <p:cNvSpPr/>
          <p:nvPr/>
        </p:nvSpPr>
        <p:spPr>
          <a:xfrm>
            <a:off x="4883023" y="1769762"/>
            <a:ext cx="327946" cy="560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818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2 CuadroTexto"/>
          <p:cNvSpPr txBox="1"/>
          <p:nvPr/>
        </p:nvSpPr>
        <p:spPr>
          <a:xfrm>
            <a:off x="3851435" y="367205"/>
            <a:ext cx="4209723"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smtClean="0">
                <a:solidFill>
                  <a:schemeClr val="tx1"/>
                </a:solidFill>
                <a:effectLst/>
                <a:latin typeface="Arial" panose="020B0604020202020204" pitchFamily="34" charset="0"/>
                <a:ea typeface="Times New Roman" panose="02020603050405020304" pitchFamily="18" charset="0"/>
              </a:rPr>
              <a:t>STRUCTURE OF THE WEBQUEST</a:t>
            </a:r>
            <a:endParaRPr kumimoji="0" lang="en-US" sz="2400" b="1" i="0" u="none" strike="noStrike" kern="0" cap="none" spc="0" normalizeH="0" baseline="0" noProof="0" dirty="0">
              <a:ln>
                <a:noFill/>
              </a:ln>
              <a:solidFill>
                <a:schemeClr val="tx1"/>
              </a:solidFill>
              <a:effectLst/>
              <a:uLnTx/>
              <a:uFillTx/>
              <a:latin typeface="Batang" pitchFamily="18" charset="-127"/>
              <a:ea typeface="Batang" pitchFamily="18" charset="-127"/>
              <a:cs typeface="Aparajita" pitchFamily="34" charset="0"/>
            </a:endParaRPr>
          </a:p>
        </p:txBody>
      </p:sp>
      <p:sp>
        <p:nvSpPr>
          <p:cNvPr id="15" name="12 CuadroTexto"/>
          <p:cNvSpPr txBox="1"/>
          <p:nvPr/>
        </p:nvSpPr>
        <p:spPr>
          <a:xfrm>
            <a:off x="3916127" y="1671360"/>
            <a:ext cx="4487913" cy="40011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indent="270510">
              <a:spcBef>
                <a:spcPts val="1200"/>
              </a:spcBef>
              <a:spcAft>
                <a:spcPts val="1200"/>
              </a:spcAft>
            </a:pPr>
            <a:r>
              <a:rPr lang="en-US" sz="2000" dirty="0" smtClean="0">
                <a:solidFill>
                  <a:schemeClr val="tx1"/>
                </a:solidFill>
                <a:effectLst/>
                <a:latin typeface="Arial" panose="020B0604020202020204" pitchFamily="34" charset="0"/>
                <a:ea typeface="Times New Roman" panose="02020603050405020304" pitchFamily="18" charset="0"/>
              </a:rPr>
              <a:t>A WebQuest has 6 essential parts</a:t>
            </a:r>
            <a:endParaRPr lang="es-ES" sz="2000" dirty="0">
              <a:solidFill>
                <a:schemeClr val="tx1"/>
              </a:solidFill>
              <a:effectLst/>
              <a:latin typeface="Times New Roman" panose="02020603050405020304" pitchFamily="18" charset="0"/>
              <a:ea typeface="Times New Roman" panose="02020603050405020304" pitchFamily="18" charset="0"/>
            </a:endParaRPr>
          </a:p>
        </p:txBody>
      </p:sp>
      <p:sp>
        <p:nvSpPr>
          <p:cNvPr id="17" name="Rectángulo redondeado 16"/>
          <p:cNvSpPr/>
          <p:nvPr/>
        </p:nvSpPr>
        <p:spPr>
          <a:xfrm>
            <a:off x="1169052" y="2607300"/>
            <a:ext cx="1717231" cy="878305"/>
          </a:xfrm>
          <a:prstGeom prst="round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tx1"/>
                </a:solidFill>
                <a:latin typeface="Arial" panose="020B0604020202020204" pitchFamily="34" charset="0"/>
                <a:ea typeface="Times New Roman" panose="02020603050405020304" pitchFamily="18" charset="0"/>
              </a:rPr>
              <a:t>1.Introduction</a:t>
            </a:r>
            <a:endParaRPr lang="es-ES" dirty="0">
              <a:solidFill>
                <a:schemeClr val="tx1"/>
              </a:solidFill>
            </a:endParaRPr>
          </a:p>
        </p:txBody>
      </p:sp>
      <p:sp>
        <p:nvSpPr>
          <p:cNvPr id="18" name="Rectángulo redondeado 17"/>
          <p:cNvSpPr/>
          <p:nvPr/>
        </p:nvSpPr>
        <p:spPr>
          <a:xfrm>
            <a:off x="7387454" y="2688592"/>
            <a:ext cx="1877025" cy="8783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70510">
              <a:spcBef>
                <a:spcPts val="1200"/>
              </a:spcBef>
              <a:spcAft>
                <a:spcPts val="1200"/>
              </a:spcAft>
            </a:pPr>
            <a:r>
              <a:rPr lang="en-US" dirty="0" smtClean="0">
                <a:solidFill>
                  <a:schemeClr val="tx1"/>
                </a:solidFill>
                <a:latin typeface="Arial" panose="020B0604020202020204" pitchFamily="34" charset="0"/>
                <a:ea typeface="Times New Roman" panose="02020603050405020304" pitchFamily="18" charset="0"/>
              </a:rPr>
              <a:t>4.Resources </a:t>
            </a:r>
            <a:endParaRPr lang="en-US" dirty="0">
              <a:solidFill>
                <a:schemeClr val="tx1"/>
              </a:solidFill>
              <a:latin typeface="Arial" panose="020B0604020202020204" pitchFamily="34" charset="0"/>
              <a:ea typeface="Times New Roman" panose="02020603050405020304" pitchFamily="18" charset="0"/>
            </a:endParaRPr>
          </a:p>
        </p:txBody>
      </p:sp>
      <p:sp>
        <p:nvSpPr>
          <p:cNvPr id="19" name="Rectángulo redondeado 18"/>
          <p:cNvSpPr/>
          <p:nvPr/>
        </p:nvSpPr>
        <p:spPr>
          <a:xfrm>
            <a:off x="6353429" y="4862775"/>
            <a:ext cx="1597676" cy="8783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ea typeface="Times New Roman" panose="02020603050405020304" pitchFamily="18" charset="0"/>
              </a:rPr>
              <a:t>6</a:t>
            </a:r>
            <a:r>
              <a:rPr lang="en-US" dirty="0" smtClean="0">
                <a:solidFill>
                  <a:schemeClr val="tx1"/>
                </a:solidFill>
                <a:latin typeface="Arial" panose="020B0604020202020204" pitchFamily="34" charset="0"/>
                <a:ea typeface="Times New Roman" panose="02020603050405020304" pitchFamily="18" charset="0"/>
              </a:rPr>
              <a:t>.Conclusion </a:t>
            </a:r>
            <a:endParaRPr lang="es-ES" dirty="0">
              <a:solidFill>
                <a:schemeClr val="tx1"/>
              </a:solidFill>
            </a:endParaRPr>
          </a:p>
        </p:txBody>
      </p:sp>
      <p:sp>
        <p:nvSpPr>
          <p:cNvPr id="20" name="Rectángulo redondeado 19"/>
          <p:cNvSpPr/>
          <p:nvPr/>
        </p:nvSpPr>
        <p:spPr>
          <a:xfrm>
            <a:off x="9095056" y="4708999"/>
            <a:ext cx="1886530" cy="8783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70510">
              <a:spcBef>
                <a:spcPts val="1200"/>
              </a:spcBef>
              <a:spcAft>
                <a:spcPts val="1200"/>
              </a:spcAft>
            </a:pPr>
            <a:r>
              <a:rPr lang="en-US" dirty="0" smtClean="0">
                <a:solidFill>
                  <a:schemeClr val="tx1"/>
                </a:solidFill>
                <a:latin typeface="Arial" panose="020B0604020202020204" pitchFamily="34" charset="0"/>
                <a:ea typeface="Times New Roman" panose="02020603050405020304" pitchFamily="18" charset="0"/>
              </a:rPr>
              <a:t>5.Evaluation</a:t>
            </a:r>
            <a:endParaRPr lang="es-ES" dirty="0">
              <a:solidFill>
                <a:schemeClr val="tx1"/>
              </a:solidFill>
              <a:latin typeface="Times New Roman" panose="02020603050405020304" pitchFamily="18" charset="0"/>
              <a:ea typeface="Times New Roman" panose="02020603050405020304" pitchFamily="18" charset="0"/>
            </a:endParaRPr>
          </a:p>
        </p:txBody>
      </p:sp>
      <p:sp>
        <p:nvSpPr>
          <p:cNvPr id="21" name="Rectángulo redondeado 20"/>
          <p:cNvSpPr/>
          <p:nvPr/>
        </p:nvSpPr>
        <p:spPr>
          <a:xfrm>
            <a:off x="3422615" y="2633304"/>
            <a:ext cx="1391681" cy="8783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70510">
              <a:spcBef>
                <a:spcPts val="1200"/>
              </a:spcBef>
              <a:spcAft>
                <a:spcPts val="1200"/>
              </a:spcAft>
            </a:pPr>
            <a:r>
              <a:rPr lang="en-US" dirty="0" smtClean="0">
                <a:solidFill>
                  <a:schemeClr val="tx1"/>
                </a:solidFill>
                <a:latin typeface="Arial" panose="020B0604020202020204" pitchFamily="34" charset="0"/>
                <a:ea typeface="Times New Roman" panose="02020603050405020304" pitchFamily="18" charset="0"/>
              </a:rPr>
              <a:t>2.Task</a:t>
            </a:r>
            <a:r>
              <a:rPr lang="en-US" dirty="0" smtClean="0">
                <a:solidFill>
                  <a:prstClr val="white"/>
                </a:solidFill>
                <a:latin typeface="Arial" panose="020B0604020202020204" pitchFamily="34" charset="0"/>
                <a:ea typeface="Times New Roman" panose="02020603050405020304" pitchFamily="18" charset="0"/>
              </a:rPr>
              <a:t> </a:t>
            </a:r>
            <a:endParaRPr lang="en-US" dirty="0">
              <a:solidFill>
                <a:prstClr val="white"/>
              </a:solidFill>
              <a:latin typeface="Arial" panose="020B0604020202020204" pitchFamily="34" charset="0"/>
              <a:ea typeface="Times New Roman" panose="02020603050405020304" pitchFamily="18" charset="0"/>
            </a:endParaRPr>
          </a:p>
        </p:txBody>
      </p:sp>
      <p:sp>
        <p:nvSpPr>
          <p:cNvPr id="22" name="Rectángulo redondeado 21"/>
          <p:cNvSpPr/>
          <p:nvPr/>
        </p:nvSpPr>
        <p:spPr>
          <a:xfrm>
            <a:off x="5342036" y="2666886"/>
            <a:ext cx="1575045" cy="8783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70510" algn="ctr">
              <a:spcBef>
                <a:spcPts val="1200"/>
              </a:spcBef>
              <a:spcAft>
                <a:spcPts val="1200"/>
              </a:spcAft>
            </a:pPr>
            <a:r>
              <a:rPr lang="en-US" dirty="0" smtClean="0">
                <a:solidFill>
                  <a:schemeClr val="tx1"/>
                </a:solidFill>
                <a:latin typeface="Arial" panose="020B0604020202020204" pitchFamily="34" charset="0"/>
                <a:ea typeface="Times New Roman" panose="02020603050405020304" pitchFamily="18" charset="0"/>
              </a:rPr>
              <a:t>3.Process</a:t>
            </a:r>
            <a:endParaRPr lang="en-US" dirty="0">
              <a:solidFill>
                <a:schemeClr val="tx1"/>
              </a:solidFill>
              <a:latin typeface="Arial" panose="020B0604020202020204" pitchFamily="34" charset="0"/>
              <a:ea typeface="Times New Roman" panose="02020603050405020304" pitchFamily="18" charset="0"/>
            </a:endParaRPr>
          </a:p>
        </p:txBody>
      </p:sp>
      <p:sp>
        <p:nvSpPr>
          <p:cNvPr id="24" name="Flecha derecha 23"/>
          <p:cNvSpPr/>
          <p:nvPr/>
        </p:nvSpPr>
        <p:spPr>
          <a:xfrm>
            <a:off x="2906703" y="2800630"/>
            <a:ext cx="441563" cy="415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derecha 24"/>
          <p:cNvSpPr/>
          <p:nvPr/>
        </p:nvSpPr>
        <p:spPr>
          <a:xfrm flipH="1">
            <a:off x="8325966" y="5058004"/>
            <a:ext cx="656070" cy="321276"/>
          </a:xfrm>
          <a:prstGeom prst="rightArrow">
            <a:avLst>
              <a:gd name="adj1" fmla="val 50000"/>
              <a:gd name="adj2" fmla="val 106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derecha 26"/>
          <p:cNvSpPr/>
          <p:nvPr/>
        </p:nvSpPr>
        <p:spPr>
          <a:xfrm>
            <a:off x="6931486" y="2898288"/>
            <a:ext cx="441563" cy="415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derecha 27"/>
          <p:cNvSpPr/>
          <p:nvPr/>
        </p:nvSpPr>
        <p:spPr>
          <a:xfrm>
            <a:off x="4886068" y="2906816"/>
            <a:ext cx="441563" cy="415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2"/>
          <a:stretch>
            <a:fillRect/>
          </a:stretch>
        </p:blipFill>
        <p:spPr>
          <a:xfrm>
            <a:off x="5776002" y="1209205"/>
            <a:ext cx="372135" cy="462155"/>
          </a:xfrm>
          <a:prstGeom prst="rect">
            <a:avLst/>
          </a:prstGeom>
        </p:spPr>
      </p:pic>
      <p:sp>
        <p:nvSpPr>
          <p:cNvPr id="3" name="Flecha abajo 2"/>
          <p:cNvSpPr/>
          <p:nvPr/>
        </p:nvSpPr>
        <p:spPr>
          <a:xfrm>
            <a:off x="5776002" y="2105410"/>
            <a:ext cx="456536" cy="439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211765" y="3658786"/>
            <a:ext cx="1634305" cy="738664"/>
          </a:xfrm>
          <a:prstGeom prst="rect">
            <a:avLst/>
          </a:prstGeom>
          <a:ln>
            <a:solidFill>
              <a:schemeClr val="tx1"/>
            </a:solidFill>
          </a:ln>
        </p:spPr>
        <p:txBody>
          <a:bodyPr wrap="square">
            <a:spAutoFit/>
          </a:bodyPr>
          <a:lstStyle/>
          <a:p>
            <a:pPr algn="just"/>
            <a:r>
              <a:rPr lang="en-US" sz="1400" dirty="0">
                <a:latin typeface="Arial" panose="020B0604020202020204" pitchFamily="34" charset="0"/>
                <a:ea typeface="Times New Roman" panose="02020603050405020304" pitchFamily="18" charset="0"/>
              </a:rPr>
              <a:t>The introduction is the most essential part of the </a:t>
            </a:r>
            <a:r>
              <a:rPr lang="en-US" sz="1400" dirty="0" smtClean="0">
                <a:latin typeface="Arial" panose="020B0604020202020204" pitchFamily="34" charset="0"/>
                <a:ea typeface="Times New Roman" panose="02020603050405020304" pitchFamily="18" charset="0"/>
              </a:rPr>
              <a:t>work</a:t>
            </a:r>
            <a:endParaRPr lang="es-ES" sz="1400" dirty="0"/>
          </a:p>
        </p:txBody>
      </p:sp>
      <p:sp>
        <p:nvSpPr>
          <p:cNvPr id="6" name="Rectángulo 5"/>
          <p:cNvSpPr/>
          <p:nvPr/>
        </p:nvSpPr>
        <p:spPr>
          <a:xfrm>
            <a:off x="3489770" y="3658786"/>
            <a:ext cx="1194464" cy="738664"/>
          </a:xfrm>
          <a:prstGeom prst="rect">
            <a:avLst/>
          </a:prstGeom>
          <a:ln>
            <a:solidFill>
              <a:schemeClr val="tx1"/>
            </a:solidFill>
          </a:ln>
        </p:spPr>
        <p:txBody>
          <a:bodyPr wrap="square">
            <a:spAutoFit/>
          </a:bodyPr>
          <a:lstStyle/>
          <a:p>
            <a:r>
              <a:rPr lang="en-US" sz="1400" dirty="0">
                <a:latin typeface="Arial" panose="020B0604020202020204" pitchFamily="34" charset="0"/>
                <a:cs typeface="Arial" panose="020B0604020202020204" pitchFamily="34" charset="0"/>
              </a:rPr>
              <a:t>The task is the formal description </a:t>
            </a:r>
            <a:endParaRPr lang="es-ES" sz="1400" dirty="0">
              <a:latin typeface="Arial" panose="020B0604020202020204" pitchFamily="34" charset="0"/>
              <a:cs typeface="Arial" panose="020B0604020202020204" pitchFamily="34" charset="0"/>
            </a:endParaRPr>
          </a:p>
        </p:txBody>
      </p:sp>
      <p:sp>
        <p:nvSpPr>
          <p:cNvPr id="7" name="Rectángulo 6"/>
          <p:cNvSpPr/>
          <p:nvPr/>
        </p:nvSpPr>
        <p:spPr>
          <a:xfrm>
            <a:off x="5515515" y="3779508"/>
            <a:ext cx="1814920" cy="307777"/>
          </a:xfrm>
          <a:prstGeom prst="rect">
            <a:avLst/>
          </a:prstGeom>
          <a:ln>
            <a:solidFill>
              <a:schemeClr val="tx1"/>
            </a:solidFill>
          </a:ln>
        </p:spPr>
        <p:txBody>
          <a:bodyPr wrap="none">
            <a:spAutoFit/>
          </a:bodyPr>
          <a:lstStyle/>
          <a:p>
            <a:r>
              <a:rPr lang="en-US" sz="1400" dirty="0" smtClean="0">
                <a:latin typeface="Arial" panose="020B0604020202020204" pitchFamily="34" charset="0"/>
                <a:cs typeface="Arial" panose="020B0604020202020204" pitchFamily="34" charset="0"/>
              </a:rPr>
              <a:t>These are the </a:t>
            </a:r>
            <a:r>
              <a:rPr lang="en-US" sz="1400" dirty="0">
                <a:latin typeface="Arial" panose="020B0604020202020204" pitchFamily="34" charset="0"/>
                <a:cs typeface="Arial" panose="020B0604020202020204" pitchFamily="34" charset="0"/>
              </a:rPr>
              <a:t>steps </a:t>
            </a:r>
            <a:endParaRPr lang="es-ES" sz="1400" dirty="0">
              <a:latin typeface="Arial" panose="020B0604020202020204" pitchFamily="34" charset="0"/>
              <a:cs typeface="Arial" panose="020B0604020202020204" pitchFamily="34" charset="0"/>
            </a:endParaRPr>
          </a:p>
        </p:txBody>
      </p:sp>
      <p:sp>
        <p:nvSpPr>
          <p:cNvPr id="8" name="Rectángulo 7"/>
          <p:cNvSpPr/>
          <p:nvPr/>
        </p:nvSpPr>
        <p:spPr>
          <a:xfrm>
            <a:off x="7635931" y="3779508"/>
            <a:ext cx="1309708" cy="954107"/>
          </a:xfrm>
          <a:prstGeom prst="rect">
            <a:avLst/>
          </a:prstGeom>
          <a:ln>
            <a:solidFill>
              <a:schemeClr val="tx1"/>
            </a:solidFill>
          </a:ln>
        </p:spPr>
        <p:txBody>
          <a:bodyPr wrap="square">
            <a:spAutoFit/>
          </a:bodyPr>
          <a:lstStyle/>
          <a:p>
            <a:r>
              <a:rPr lang="en-US" sz="1400" dirty="0">
                <a:latin typeface="Arial" panose="020B0604020202020204" pitchFamily="34" charset="0"/>
                <a:cs typeface="Arial" panose="020B0604020202020204" pitchFamily="34" charset="0"/>
              </a:rPr>
              <a:t>These provide helps focus on the exercise</a:t>
            </a:r>
            <a:endParaRPr lang="es-ES" sz="1400" dirty="0">
              <a:latin typeface="Arial" panose="020B0604020202020204" pitchFamily="34" charset="0"/>
              <a:cs typeface="Arial" panose="020B0604020202020204" pitchFamily="34" charset="0"/>
            </a:endParaRPr>
          </a:p>
        </p:txBody>
      </p:sp>
      <p:sp>
        <p:nvSpPr>
          <p:cNvPr id="9" name="Rectángulo 8"/>
          <p:cNvSpPr/>
          <p:nvPr/>
        </p:nvSpPr>
        <p:spPr>
          <a:xfrm>
            <a:off x="8959581" y="5737429"/>
            <a:ext cx="2372777" cy="738664"/>
          </a:xfrm>
          <a:prstGeom prst="rect">
            <a:avLst/>
          </a:prstGeom>
          <a:ln>
            <a:solidFill>
              <a:schemeClr val="tx1"/>
            </a:solidFill>
          </a:ln>
        </p:spPr>
        <p:txBody>
          <a:bodyPr wrap="square">
            <a:spAutoFit/>
          </a:bodyPr>
          <a:lstStyle/>
          <a:p>
            <a:r>
              <a:rPr lang="en-US" sz="1400" dirty="0">
                <a:latin typeface="Arial" panose="020B0604020202020204" pitchFamily="34" charset="0"/>
                <a:cs typeface="Arial" panose="020B0604020202020204" pitchFamily="34" charset="0"/>
              </a:rPr>
              <a:t>It refers the way in which the students’ performance will be </a:t>
            </a:r>
            <a:r>
              <a:rPr lang="en-US" sz="1400" dirty="0" smtClean="0">
                <a:latin typeface="Arial" panose="020B0604020202020204" pitchFamily="34" charset="0"/>
                <a:cs typeface="Arial" panose="020B0604020202020204" pitchFamily="34" charset="0"/>
              </a:rPr>
              <a:t>evaluated</a:t>
            </a:r>
            <a:endParaRPr lang="es-ES" sz="1400" dirty="0">
              <a:latin typeface="Arial" panose="020B0604020202020204" pitchFamily="34" charset="0"/>
              <a:cs typeface="Arial" panose="020B0604020202020204" pitchFamily="34" charset="0"/>
            </a:endParaRPr>
          </a:p>
        </p:txBody>
      </p:sp>
      <p:sp>
        <p:nvSpPr>
          <p:cNvPr id="11" name="Rectángulo 10"/>
          <p:cNvSpPr/>
          <p:nvPr/>
        </p:nvSpPr>
        <p:spPr>
          <a:xfrm>
            <a:off x="5680633" y="5899668"/>
            <a:ext cx="2723407" cy="738664"/>
          </a:xfrm>
          <a:prstGeom prst="rect">
            <a:avLst/>
          </a:prstGeom>
          <a:ln>
            <a:solidFill>
              <a:schemeClr val="tx1"/>
            </a:solidFill>
          </a:ln>
        </p:spPr>
        <p:txBody>
          <a:bodyPr wrap="square">
            <a:spAutoFit/>
          </a:bodyPr>
          <a:lstStyle/>
          <a:p>
            <a:r>
              <a:rPr lang="en-US" sz="1400" dirty="0">
                <a:latin typeface="Arial" panose="020B0604020202020204" pitchFamily="34" charset="0"/>
                <a:cs typeface="Arial" panose="020B0604020202020204" pitchFamily="34" charset="0"/>
              </a:rPr>
              <a:t>Summarize the experience, encourage reflection about the </a:t>
            </a:r>
            <a:r>
              <a:rPr lang="en-US" sz="1400" dirty="0" smtClean="0">
                <a:latin typeface="Arial" panose="020B0604020202020204" pitchFamily="34" charset="0"/>
                <a:cs typeface="Arial" panose="020B0604020202020204" pitchFamily="34" charset="0"/>
              </a:rPr>
              <a:t>process</a:t>
            </a:r>
            <a:endParaRPr lang="es-ES" sz="1400" dirty="0">
              <a:latin typeface="Arial" panose="020B0604020202020204" pitchFamily="34" charset="0"/>
              <a:cs typeface="Arial" panose="020B0604020202020204" pitchFamily="34" charset="0"/>
            </a:endParaRPr>
          </a:p>
        </p:txBody>
      </p:sp>
      <p:cxnSp>
        <p:nvCxnSpPr>
          <p:cNvPr id="13" name="12 Conector curvado"/>
          <p:cNvCxnSpPr/>
          <p:nvPr/>
        </p:nvCxnSpPr>
        <p:spPr>
          <a:xfrm rot="16200000" flipH="1">
            <a:off x="8685469" y="3669700"/>
            <a:ext cx="1618311" cy="46028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6746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 CuadroTexto"/>
          <p:cNvSpPr txBox="1"/>
          <p:nvPr/>
        </p:nvSpPr>
        <p:spPr>
          <a:xfrm>
            <a:off x="2825240" y="205548"/>
            <a:ext cx="5257800"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smtClean="0">
                <a:solidFill>
                  <a:schemeClr val="tx1"/>
                </a:solidFill>
                <a:effectLst/>
                <a:latin typeface="Arial" panose="020B0604020202020204" pitchFamily="34" charset="0"/>
                <a:ea typeface="Times New Roman" panose="02020603050405020304" pitchFamily="18" charset="0"/>
              </a:rPr>
              <a:t>DESIGNING OF THE WEBQUEST</a:t>
            </a:r>
            <a:endParaRPr kumimoji="0" lang="en-US" sz="2400" b="1" i="0" u="none" strike="noStrike" kern="0" cap="none" spc="0" normalizeH="0" baseline="0" noProof="0" dirty="0">
              <a:ln>
                <a:noFill/>
              </a:ln>
              <a:solidFill>
                <a:schemeClr val="tx1"/>
              </a:solidFill>
              <a:effectLst/>
              <a:uLnTx/>
              <a:uFillTx/>
              <a:latin typeface="Batang" pitchFamily="18" charset="-127"/>
              <a:ea typeface="Batang" pitchFamily="18" charset="-127"/>
              <a:cs typeface="Aparajita" pitchFamily="34" charset="0"/>
            </a:endParaRPr>
          </a:p>
        </p:txBody>
      </p:sp>
      <p:sp>
        <p:nvSpPr>
          <p:cNvPr id="5" name="Rectangle 54"/>
          <p:cNvSpPr>
            <a:spLocks noChangeArrowheads="1"/>
          </p:cNvSpPr>
          <p:nvPr/>
        </p:nvSpPr>
        <p:spPr bwMode="auto">
          <a:xfrm>
            <a:off x="4329579" y="2616500"/>
            <a:ext cx="2528420" cy="731482"/>
          </a:xfrm>
          <a:prstGeom prst="rect">
            <a:avLst/>
          </a:prstGeom>
          <a:solidFill>
            <a:srgbClr val="9966FF"/>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t" anchorCtr="0" upright="1">
            <a:noAutofit/>
          </a:bodyPr>
          <a:lstStyle/>
          <a:p>
            <a:pPr algn="ctr">
              <a:spcAft>
                <a:spcPts val="0"/>
              </a:spcAft>
            </a:pPr>
            <a:r>
              <a:rPr lang="es-EC" b="1" dirty="0" smtClean="0">
                <a:solidFill>
                  <a:schemeClr val="tx1"/>
                </a:solidFill>
                <a:effectLst/>
                <a:latin typeface="Arial" panose="020B0604020202020204" pitchFamily="34" charset="0"/>
                <a:ea typeface="Times New Roman" panose="02020603050405020304" pitchFamily="18" charset="0"/>
              </a:rPr>
              <a:t>DESIGNING OF THE WEBQUEST</a:t>
            </a:r>
            <a:endParaRPr lang="es-ES" dirty="0">
              <a:solidFill>
                <a:schemeClr val="tx1"/>
              </a:solidFill>
              <a:effectLst/>
              <a:latin typeface="Times New Roman" panose="02020603050405020304" pitchFamily="18" charset="0"/>
              <a:ea typeface="Times New Roman" panose="02020603050405020304" pitchFamily="18" charset="0"/>
            </a:endParaRPr>
          </a:p>
        </p:txBody>
      </p:sp>
      <p:sp>
        <p:nvSpPr>
          <p:cNvPr id="7" name="Rectangle 56"/>
          <p:cNvSpPr>
            <a:spLocks noChangeArrowheads="1"/>
          </p:cNvSpPr>
          <p:nvPr/>
        </p:nvSpPr>
        <p:spPr bwMode="auto">
          <a:xfrm>
            <a:off x="3589244" y="1225111"/>
            <a:ext cx="3822208" cy="772870"/>
          </a:xfrm>
          <a:prstGeom prst="rect">
            <a:avLst/>
          </a:prstGeom>
          <a:solidFill>
            <a:srgbClr val="66FF33"/>
          </a:solidFill>
          <a:ln w="19050">
            <a:solidFill>
              <a:schemeClr val="tx1"/>
            </a:solidFill>
            <a:headEnd/>
            <a:tailEnd/>
          </a:ln>
        </p:spPr>
        <p:style>
          <a:lnRef idx="0">
            <a:schemeClr val="accent5"/>
          </a:lnRef>
          <a:fillRef idx="3">
            <a:schemeClr val="accent5"/>
          </a:fillRef>
          <a:effectRef idx="3">
            <a:schemeClr val="accent5"/>
          </a:effectRef>
          <a:fontRef idx="minor">
            <a:schemeClr val="lt1"/>
          </a:fontRef>
        </p:style>
        <p:txBody>
          <a:bodyPr rot="0" vert="horz" wrap="square" lIns="91440" tIns="45720" rIns="91440" bIns="45720" anchor="t" anchorCtr="0" upright="1">
            <a:noAutofit/>
          </a:bodyPr>
          <a:lstStyle/>
          <a:p>
            <a:pPr algn="ctr">
              <a:spcAft>
                <a:spcPts val="0"/>
              </a:spcAft>
            </a:pPr>
            <a:r>
              <a:rPr lang="en-US" dirty="0">
                <a:solidFill>
                  <a:schemeClr val="tx1"/>
                </a:solidFill>
                <a:effectLst/>
                <a:latin typeface="Arial" panose="020B0604020202020204" pitchFamily="34" charset="0"/>
                <a:ea typeface="Times New Roman" panose="02020603050405020304" pitchFamily="18" charset="0"/>
              </a:rPr>
              <a:t>Select a topic appropriate for the </a:t>
            </a:r>
            <a:r>
              <a:rPr lang="en-US" dirty="0" smtClean="0">
                <a:solidFill>
                  <a:schemeClr val="tx1"/>
                </a:solidFill>
                <a:effectLst/>
                <a:latin typeface="Arial" panose="020B0604020202020204" pitchFamily="34" charset="0"/>
                <a:ea typeface="Times New Roman" panose="02020603050405020304" pitchFamily="18" charset="0"/>
              </a:rPr>
              <a:t>WebQuest</a:t>
            </a:r>
            <a:endParaRPr lang="es-ES" dirty="0">
              <a:solidFill>
                <a:schemeClr val="tx1"/>
              </a:solidFill>
              <a:effectLst/>
              <a:latin typeface="Times New Roman" panose="02020603050405020304" pitchFamily="18" charset="0"/>
              <a:ea typeface="Times New Roman" panose="02020603050405020304" pitchFamily="18" charset="0"/>
            </a:endParaRPr>
          </a:p>
        </p:txBody>
      </p:sp>
      <p:sp>
        <p:nvSpPr>
          <p:cNvPr id="8" name="Rectangle 57"/>
          <p:cNvSpPr>
            <a:spLocks noChangeArrowheads="1"/>
          </p:cNvSpPr>
          <p:nvPr/>
        </p:nvSpPr>
        <p:spPr bwMode="auto">
          <a:xfrm>
            <a:off x="7640053" y="2634179"/>
            <a:ext cx="2140396" cy="591136"/>
          </a:xfrm>
          <a:prstGeom prst="rect">
            <a:avLst/>
          </a:prstGeom>
          <a:solidFill>
            <a:srgbClr val="CCFF33"/>
          </a:solidFill>
          <a:ln w="19050">
            <a:solidFill>
              <a:schemeClr val="tx1"/>
            </a:solidFill>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algn="ctr">
              <a:spcAft>
                <a:spcPts val="0"/>
              </a:spcAft>
            </a:pPr>
            <a:r>
              <a:rPr lang="es-EC" dirty="0">
                <a:solidFill>
                  <a:schemeClr val="tx1"/>
                </a:solidFill>
                <a:effectLst/>
                <a:latin typeface="Arial" panose="020B0604020202020204" pitchFamily="34" charset="0"/>
                <a:ea typeface="Times New Roman" panose="02020603050405020304" pitchFamily="18" charset="0"/>
              </a:rPr>
              <a:t>Select a design </a:t>
            </a:r>
            <a:endParaRPr lang="es-ES" dirty="0">
              <a:solidFill>
                <a:schemeClr val="tx1"/>
              </a:solidFill>
              <a:effectLst/>
              <a:latin typeface="Times New Roman" panose="02020603050405020304" pitchFamily="18" charset="0"/>
              <a:ea typeface="Times New Roman" panose="02020603050405020304" pitchFamily="18" charset="0"/>
            </a:endParaRPr>
          </a:p>
        </p:txBody>
      </p:sp>
      <p:sp>
        <p:nvSpPr>
          <p:cNvPr id="9" name="Rectangle 58"/>
          <p:cNvSpPr>
            <a:spLocks noChangeArrowheads="1"/>
          </p:cNvSpPr>
          <p:nvPr/>
        </p:nvSpPr>
        <p:spPr bwMode="auto">
          <a:xfrm>
            <a:off x="3526274" y="3940204"/>
            <a:ext cx="4135030" cy="887351"/>
          </a:xfrm>
          <a:prstGeom prst="rect">
            <a:avLst/>
          </a:prstGeom>
          <a:solidFill>
            <a:srgbClr val="0070C0"/>
          </a:solidFill>
          <a:ln w="19050">
            <a:solidFill>
              <a:schemeClr val="tx1"/>
            </a:solidFill>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pPr algn="ctr">
              <a:spcAft>
                <a:spcPts val="0"/>
              </a:spcAft>
            </a:pPr>
            <a:r>
              <a:rPr lang="en-US" dirty="0">
                <a:solidFill>
                  <a:schemeClr val="tx1"/>
                </a:solidFill>
                <a:effectLst/>
                <a:latin typeface="Arial" panose="020B0604020202020204" pitchFamily="34" charset="0"/>
                <a:ea typeface="Times New Roman" panose="02020603050405020304" pitchFamily="18" charset="0"/>
              </a:rPr>
              <a:t>Describe how the learners will be evaluated </a:t>
            </a:r>
            <a:endParaRPr lang="es-ES" dirty="0">
              <a:solidFill>
                <a:schemeClr val="tx1"/>
              </a:solidFill>
              <a:effectLst/>
              <a:latin typeface="Times New Roman" panose="02020603050405020304" pitchFamily="18" charset="0"/>
              <a:ea typeface="Times New Roman" panose="02020603050405020304" pitchFamily="18" charset="0"/>
            </a:endParaRPr>
          </a:p>
        </p:txBody>
      </p:sp>
      <p:sp>
        <p:nvSpPr>
          <p:cNvPr id="10" name="Rectangle 59"/>
          <p:cNvSpPr>
            <a:spLocks noChangeArrowheads="1"/>
          </p:cNvSpPr>
          <p:nvPr/>
        </p:nvSpPr>
        <p:spPr bwMode="auto">
          <a:xfrm>
            <a:off x="1985211" y="2672230"/>
            <a:ext cx="1604033" cy="675752"/>
          </a:xfrm>
          <a:prstGeom prst="rect">
            <a:avLst/>
          </a:prstGeom>
          <a:solidFill>
            <a:srgbClr val="00B0F0"/>
          </a:solidFill>
          <a:ln w="19050">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0" vert="horz" wrap="square" lIns="91440" tIns="45720" rIns="91440" bIns="45720" anchor="t" anchorCtr="0" upright="1">
            <a:noAutofit/>
          </a:bodyPr>
          <a:lstStyle/>
          <a:p>
            <a:pPr algn="ctr">
              <a:spcAft>
                <a:spcPts val="0"/>
              </a:spcAft>
            </a:pPr>
            <a:r>
              <a:rPr lang="es-EC" dirty="0">
                <a:solidFill>
                  <a:schemeClr val="tx1"/>
                </a:solidFill>
                <a:effectLst/>
                <a:latin typeface="Arial" panose="020B0604020202020204" pitchFamily="34" charset="0"/>
                <a:ea typeface="Times New Roman" panose="02020603050405020304" pitchFamily="18" charset="0"/>
              </a:rPr>
              <a:t>Design the </a:t>
            </a:r>
            <a:r>
              <a:rPr lang="es-EC" dirty="0" smtClean="0">
                <a:solidFill>
                  <a:schemeClr val="tx1"/>
                </a:solidFill>
                <a:effectLst/>
                <a:latin typeface="Arial" panose="020B0604020202020204" pitchFamily="34" charset="0"/>
                <a:ea typeface="Times New Roman" panose="02020603050405020304" pitchFamily="18" charset="0"/>
              </a:rPr>
              <a:t>process </a:t>
            </a:r>
            <a:endParaRPr lang="es-ES" dirty="0">
              <a:solidFill>
                <a:schemeClr val="tx1"/>
              </a:solidFill>
              <a:effectLst/>
              <a:latin typeface="Times New Roman" panose="02020603050405020304" pitchFamily="18" charset="0"/>
              <a:ea typeface="Times New Roman" panose="02020603050405020304" pitchFamily="18" charset="0"/>
            </a:endParaRPr>
          </a:p>
        </p:txBody>
      </p:sp>
      <p:sp>
        <p:nvSpPr>
          <p:cNvPr id="23" name="Flecha derecha 22"/>
          <p:cNvSpPr/>
          <p:nvPr/>
        </p:nvSpPr>
        <p:spPr>
          <a:xfrm>
            <a:off x="6857999" y="2888568"/>
            <a:ext cx="803305" cy="2430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arriba 24"/>
          <p:cNvSpPr/>
          <p:nvPr/>
        </p:nvSpPr>
        <p:spPr>
          <a:xfrm>
            <a:off x="5454140" y="2117558"/>
            <a:ext cx="227705" cy="49167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abajo 26"/>
          <p:cNvSpPr/>
          <p:nvPr/>
        </p:nvSpPr>
        <p:spPr>
          <a:xfrm>
            <a:off x="5454140" y="3381551"/>
            <a:ext cx="227705" cy="5849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izquierda 27"/>
          <p:cNvSpPr/>
          <p:nvPr/>
        </p:nvSpPr>
        <p:spPr>
          <a:xfrm>
            <a:off x="3595124" y="2928894"/>
            <a:ext cx="734455" cy="21633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455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2232" y="609601"/>
            <a:ext cx="7661770" cy="713874"/>
          </a:xfrm>
        </p:spPr>
        <p:txBody>
          <a:bodyPr>
            <a:normAutofit fontScale="90000"/>
          </a:bodyPr>
          <a:lstStyle/>
          <a:p>
            <a:pPr marL="457200" algn="ctr">
              <a:lnSpc>
                <a:spcPct val="150000"/>
              </a:lnSpc>
              <a:spcAft>
                <a:spcPts val="1000"/>
              </a:spcAft>
            </a:pPr>
            <a:r>
              <a:rPr lang="en-US" sz="2100" b="1" kern="0" dirty="0">
                <a:solidFill>
                  <a:srgbClr val="40458C"/>
                </a:solidFill>
                <a:latin typeface="Tahoma"/>
              </a:rPr>
              <a:t>WEBQUEST STRATEGY DEVELOPMENT</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821713" y="1407695"/>
            <a:ext cx="9826234" cy="5113421"/>
          </a:xfrm>
        </p:spPr>
        <p:txBody>
          <a:bodyPr/>
          <a:lstStyle/>
          <a:p>
            <a:pPr marL="457200" algn="just">
              <a:lnSpc>
                <a:spcPct val="150000"/>
              </a:lnSpc>
              <a:spcAft>
                <a:spcPts val="1000"/>
              </a:spcAft>
            </a:pPr>
            <a:r>
              <a:rPr lang="en-US" b="1" dirty="0">
                <a:latin typeface="Arial" panose="020B0604020202020204" pitchFamily="34" charset="0"/>
                <a:ea typeface="Times New Roman" panose="02020603050405020304" pitchFamily="18" charset="0"/>
              </a:rPr>
              <a:t>Step 1:  </a:t>
            </a:r>
            <a:r>
              <a:rPr lang="en-US" dirty="0">
                <a:latin typeface="Arial" panose="020B0604020202020204" pitchFamily="34" charset="0"/>
                <a:ea typeface="Times New Roman" panose="02020603050405020304" pitchFamily="18" charset="0"/>
              </a:rPr>
              <a:t>Go to the platform page to create the </a:t>
            </a:r>
            <a:r>
              <a:rPr lang="en-US" dirty="0" smtClean="0">
                <a:latin typeface="Arial" panose="020B0604020202020204" pitchFamily="34" charset="0"/>
                <a:ea typeface="Times New Roman" panose="02020603050405020304" pitchFamily="18" charset="0"/>
              </a:rPr>
              <a:t>WebQuest </a:t>
            </a:r>
            <a:r>
              <a:rPr lang="en-US" dirty="0">
                <a:latin typeface="Arial" panose="020B0604020202020204" pitchFamily="34" charset="0"/>
                <a:ea typeface="Times New Roman" panose="02020603050405020304" pitchFamily="18" charset="0"/>
              </a:rPr>
              <a:t>and click button</a:t>
            </a:r>
            <a:endParaRPr lang="es-ES"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4" name="9 Marcador de contenido"/>
          <p:cNvPicPr>
            <a:picLocks/>
          </p:cNvPicPr>
          <p:nvPr/>
        </p:nvPicPr>
        <p:blipFill>
          <a:blip r:embed="rId2" cstate="print"/>
          <a:srcRect/>
          <a:stretch>
            <a:fillRect/>
          </a:stretch>
        </p:blipFill>
        <p:spPr bwMode="auto">
          <a:xfrm>
            <a:off x="2693570" y="1888957"/>
            <a:ext cx="5078829" cy="4716379"/>
          </a:xfrm>
          <a:prstGeom prst="rect">
            <a:avLst/>
          </a:prstGeom>
          <a:noFill/>
          <a:ln w="9525">
            <a:noFill/>
            <a:miter lim="800000"/>
            <a:headEnd/>
            <a:tailEnd/>
          </a:ln>
        </p:spPr>
      </p:pic>
    </p:spTree>
    <p:extLst>
      <p:ext uri="{BB962C8B-B14F-4D97-AF65-F5344CB8AC3E}">
        <p14:creationId xmlns:p14="http://schemas.microsoft.com/office/powerpoint/2010/main" val="38686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457200">
              <a:lnSpc>
                <a:spcPct val="150000"/>
              </a:lnSpc>
              <a:spcAft>
                <a:spcPts val="1000"/>
              </a:spcAft>
            </a:pP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Step 2: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Write the title of the topic.  The first page shows links to the other parts of the WebQuest.</a:t>
            </a:r>
            <a:r>
              <a:rPr lang="es-E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r>
            <a:br>
              <a:rPr lang="es-ES" sz="1800" dirty="0">
                <a:solidFill>
                  <a:schemeClr val="tx1"/>
                </a:solidFill>
                <a:latin typeface="Arial" panose="020B0604020202020204" pitchFamily="34" charset="0"/>
                <a:ea typeface="Times New Roman" panose="02020603050405020304" pitchFamily="18" charset="0"/>
                <a:cs typeface="Arial" panose="020B0604020202020204" pitchFamily="34" charset="0"/>
              </a:rPr>
            </a:br>
            <a:endParaRPr lang="es-ES" sz="1800" dirty="0">
              <a:solidFill>
                <a:schemeClr val="tx1"/>
              </a:solidFill>
              <a:latin typeface="Arial" panose="020B0604020202020204" pitchFamily="34" charset="0"/>
              <a:cs typeface="Arial" panose="020B0604020202020204" pitchFamily="34" charset="0"/>
            </a:endParaRPr>
          </a:p>
        </p:txBody>
      </p:sp>
      <p:pic>
        <p:nvPicPr>
          <p:cNvPr id="4" name="10 Image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73612" y="1503445"/>
            <a:ext cx="5892081" cy="5029701"/>
          </a:xfrm>
          <a:prstGeom prst="rect">
            <a:avLst/>
          </a:prstGeom>
          <a:noFill/>
          <a:ln w="9525">
            <a:noFill/>
            <a:miter lim="800000"/>
            <a:headEnd/>
            <a:tailEnd/>
          </a:ln>
        </p:spPr>
      </p:pic>
    </p:spTree>
    <p:extLst>
      <p:ext uri="{BB962C8B-B14F-4D97-AF65-F5344CB8AC3E}">
        <p14:creationId xmlns:p14="http://schemas.microsoft.com/office/powerpoint/2010/main" val="1987437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53453"/>
            <a:ext cx="8596668" cy="5487909"/>
          </a:xfrm>
        </p:spPr>
        <p:txBody>
          <a:bodyPr/>
          <a:lstStyle/>
          <a:p>
            <a:pPr algn="just">
              <a:lnSpc>
                <a:spcPct val="150000"/>
              </a:lnSpc>
            </a:pPr>
            <a:r>
              <a:rPr lang="en-US" b="1" dirty="0">
                <a:latin typeface="Arial" panose="020B0604020202020204" pitchFamily="34" charset="0"/>
                <a:ea typeface="Times New Roman" panose="02020603050405020304" pitchFamily="18" charset="0"/>
              </a:rPr>
              <a:t>Step 3: </a:t>
            </a:r>
            <a:r>
              <a:rPr lang="en-US" dirty="0">
                <a:latin typeface="Arial" panose="020B0604020202020204" pitchFamily="34" charset="0"/>
                <a:ea typeface="Times New Roman" panose="02020603050405020304" pitchFamily="18" charset="0"/>
              </a:rPr>
              <a:t>The topic will be placed by clicking the Introduction link. Save the information in each section by clicking button. </a:t>
            </a:r>
            <a:endParaRPr lang="es-ES"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09666" y="1397736"/>
            <a:ext cx="4946166" cy="5111348"/>
          </a:xfrm>
          <a:prstGeom prst="rect">
            <a:avLst/>
          </a:prstGeom>
          <a:noFill/>
        </p:spPr>
      </p:pic>
    </p:spTree>
    <p:extLst>
      <p:ext uri="{BB962C8B-B14F-4D97-AF65-F5344CB8AC3E}">
        <p14:creationId xmlns:p14="http://schemas.microsoft.com/office/powerpoint/2010/main" val="202869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0633"/>
            <a:ext cx="8596668" cy="5800730"/>
          </a:xfrm>
        </p:spPr>
        <p:txBody>
          <a:bodyPr/>
          <a:lstStyle/>
          <a:p>
            <a:pPr algn="just">
              <a:lnSpc>
                <a:spcPct val="150000"/>
              </a:lnSpc>
            </a:pPr>
            <a:r>
              <a:rPr lang="en-US" b="1" dirty="0">
                <a:latin typeface="Arial" panose="020B0604020202020204" pitchFamily="34" charset="0"/>
                <a:ea typeface="Times New Roman" panose="02020603050405020304" pitchFamily="18" charset="0"/>
              </a:rPr>
              <a:t>Step 4: </a:t>
            </a:r>
            <a:r>
              <a:rPr lang="en-US" dirty="0">
                <a:latin typeface="Arial" panose="020B0604020202020204" pitchFamily="34" charset="0"/>
                <a:ea typeface="Times New Roman" panose="02020603050405020304" pitchFamily="18" charset="0"/>
              </a:rPr>
              <a:t>Click the option on the tool bar that appears in all sections to select font, color, and insert images.</a:t>
            </a:r>
            <a:endParaRPr lang="es-ES"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7"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374" y="1123455"/>
            <a:ext cx="5536531" cy="5517976"/>
          </a:xfrm>
          <a:prstGeom prst="rect">
            <a:avLst/>
          </a:prstGeom>
          <a:noFill/>
          <a:ln w="9525">
            <a:noFill/>
            <a:miter lim="800000"/>
            <a:headEnd/>
            <a:tailEnd/>
          </a:ln>
        </p:spPr>
      </p:pic>
    </p:spTree>
    <p:extLst>
      <p:ext uri="{BB962C8B-B14F-4D97-AF65-F5344CB8AC3E}">
        <p14:creationId xmlns:p14="http://schemas.microsoft.com/office/powerpoint/2010/main" val="303096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3587" y="589547"/>
            <a:ext cx="8596668" cy="6112041"/>
          </a:xfrm>
        </p:spPr>
        <p:txBody>
          <a:bodyPr/>
          <a:lstStyle/>
          <a:p>
            <a:pPr algn="just">
              <a:lnSpc>
                <a:spcPct val="150000"/>
              </a:lnSpc>
            </a:pPr>
            <a:r>
              <a:rPr lang="en-US" b="1" dirty="0">
                <a:latin typeface="Arial" panose="020B0604020202020204" pitchFamily="34" charset="0"/>
                <a:ea typeface="Times New Roman" panose="02020603050405020304" pitchFamily="18" charset="0"/>
              </a:rPr>
              <a:t>Step 5: </a:t>
            </a:r>
            <a:r>
              <a:rPr lang="en-US" dirty="0">
                <a:latin typeface="Arial" panose="020B0604020202020204" pitchFamily="34" charset="0"/>
                <a:ea typeface="Times New Roman" panose="02020603050405020304" pitchFamily="18" charset="0"/>
              </a:rPr>
              <a:t>The TASK and the PROCESS sections follow the same steps as in the introduction part.</a:t>
            </a:r>
            <a:endParaRPr lang="es-ES"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935" y="1539216"/>
            <a:ext cx="5038475" cy="4897677"/>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889999" y="1539217"/>
            <a:ext cx="4514936" cy="4897677"/>
          </a:xfrm>
          <a:prstGeom prst="rect">
            <a:avLst/>
          </a:prstGeom>
        </p:spPr>
      </p:pic>
    </p:spTree>
    <p:extLst>
      <p:ext uri="{BB962C8B-B14F-4D97-AF65-F5344CB8AC3E}">
        <p14:creationId xmlns:p14="http://schemas.microsoft.com/office/powerpoint/2010/main" val="368468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24853"/>
            <a:ext cx="8596668" cy="5716509"/>
          </a:xfrm>
        </p:spPr>
        <p:txBody>
          <a:bodyPr/>
          <a:lstStyle/>
          <a:p>
            <a:pPr algn="just">
              <a:lnSpc>
                <a:spcPct val="150000"/>
              </a:lnSpc>
            </a:pPr>
            <a:r>
              <a:rPr lang="en-US" b="1" dirty="0">
                <a:latin typeface="Arial" panose="020B0604020202020204" pitchFamily="34" charset="0"/>
                <a:ea typeface="Times New Roman" panose="02020603050405020304" pitchFamily="18" charset="0"/>
              </a:rPr>
              <a:t>Step 6: </a:t>
            </a:r>
            <a:r>
              <a:rPr lang="en-US" dirty="0">
                <a:latin typeface="Arial" panose="020B0604020202020204" pitchFamily="34" charset="0"/>
                <a:ea typeface="Times New Roman" panose="02020603050405020304" pitchFamily="18" charset="0"/>
              </a:rPr>
              <a:t>The RESOURCES are linked in the process section, by clicking the link button on the tool bar. Write the name of the website and update it.</a:t>
            </a:r>
            <a:endParaRPr lang="es-ES"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8121" y="1261562"/>
            <a:ext cx="5322721" cy="5427995"/>
          </a:xfrm>
          <a:prstGeom prst="rect">
            <a:avLst/>
          </a:prstGeom>
          <a:noFill/>
          <a:ln w="9525">
            <a:noFill/>
            <a:miter lim="800000"/>
            <a:headEnd/>
            <a:tailEnd/>
          </a:ln>
        </p:spPr>
      </p:pic>
    </p:spTree>
    <p:extLst>
      <p:ext uri="{BB962C8B-B14F-4D97-AF65-F5344CB8AC3E}">
        <p14:creationId xmlns:p14="http://schemas.microsoft.com/office/powerpoint/2010/main" val="1773430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8460" y="982579"/>
            <a:ext cx="6673961" cy="762000"/>
          </a:xfrm>
          <a:solidFill>
            <a:schemeClr val="accent5">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fontAlgn="base">
              <a:lnSpc>
                <a:spcPct val="90000"/>
              </a:lnSpc>
              <a:spcBef>
                <a:spcPts val="575"/>
              </a:spcBef>
              <a:spcAft>
                <a:spcPts val="0"/>
              </a:spcAft>
            </a:pPr>
            <a:r>
              <a:rPr lang="en-US" b="1" dirty="0">
                <a:solidFill>
                  <a:srgbClr val="000000"/>
                </a:solidFill>
                <a:latin typeface="Arial" panose="020B0604020202020204" pitchFamily="34" charset="0"/>
                <a:ea typeface="Times New Roman" panose="02020603050405020304" pitchFamily="18" charset="0"/>
              </a:rPr>
              <a:t>Why was this theme chosen?</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sp>
        <p:nvSpPr>
          <p:cNvPr id="4" name="Doble onda 3"/>
          <p:cNvSpPr/>
          <p:nvPr/>
        </p:nvSpPr>
        <p:spPr>
          <a:xfrm>
            <a:off x="1275347" y="2422569"/>
            <a:ext cx="7628022" cy="3356811"/>
          </a:xfrm>
          <a:prstGeom prst="doubleWave">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fontAlgn="base">
              <a:lnSpc>
                <a:spcPct val="150000"/>
              </a:lnSpc>
              <a:spcBef>
                <a:spcPts val="575"/>
              </a:spcBef>
              <a:spcAft>
                <a:spcPts val="0"/>
              </a:spcAft>
              <a:buFont typeface="Symbol" panose="05050102010706020507" pitchFamily="18" charset="2"/>
              <a:buChar char=""/>
            </a:pPr>
            <a:r>
              <a:rPr lang="en-US" dirty="0" smtClean="0">
                <a:solidFill>
                  <a:srgbClr val="000000"/>
                </a:solidFill>
                <a:effectLst/>
                <a:latin typeface="Arial" panose="020B0604020202020204" pitchFamily="34" charset="0"/>
                <a:ea typeface="Times New Roman" panose="02020603050405020304" pitchFamily="18" charset="0"/>
              </a:rPr>
              <a:t>Importance of English Foreign Language.</a:t>
            </a:r>
            <a:endParaRPr lang="es-ES" dirty="0" smtClean="0">
              <a:effectLst/>
              <a:latin typeface="Times New Roman" panose="02020603050405020304" pitchFamily="18" charset="0"/>
              <a:ea typeface="Times New Roman" panose="02020603050405020304" pitchFamily="18" charset="0"/>
            </a:endParaRPr>
          </a:p>
          <a:p>
            <a:pPr marL="342900" lvl="0" indent="-342900" fontAlgn="base">
              <a:lnSpc>
                <a:spcPct val="150000"/>
              </a:lnSpc>
              <a:spcAft>
                <a:spcPts val="0"/>
              </a:spcAft>
              <a:buFont typeface="Symbol" panose="05050102010706020507" pitchFamily="18" charset="2"/>
              <a:buChar char=""/>
            </a:pPr>
            <a:r>
              <a:rPr lang="en-US" dirty="0" smtClean="0">
                <a:effectLst/>
                <a:latin typeface="Arial" panose="020B0604020202020204" pitchFamily="34" charset="0"/>
                <a:ea typeface="Times New Roman" panose="02020603050405020304" pitchFamily="18" charset="0"/>
              </a:rPr>
              <a:t>Low grammar structure knowledge</a:t>
            </a:r>
            <a:endParaRPr lang="es-ES" dirty="0" smtClean="0">
              <a:effectLst/>
              <a:latin typeface="Times New Roman" panose="02020603050405020304" pitchFamily="18" charset="0"/>
              <a:ea typeface="Times New Roman" panose="02020603050405020304" pitchFamily="18" charset="0"/>
            </a:endParaRPr>
          </a:p>
          <a:p>
            <a:pPr marL="342900" lvl="0" indent="-342900" fontAlgn="base">
              <a:lnSpc>
                <a:spcPct val="150000"/>
              </a:lnSpc>
              <a:spcAft>
                <a:spcPts val="0"/>
              </a:spcAft>
              <a:buFont typeface="Symbol" panose="05050102010706020507" pitchFamily="18" charset="2"/>
              <a:buChar char=""/>
            </a:pPr>
            <a:r>
              <a:rPr lang="en-US" dirty="0" smtClean="0">
                <a:effectLst/>
                <a:latin typeface="Arial" panose="020B0604020202020204" pitchFamily="34" charset="0"/>
                <a:ea typeface="Times New Roman" panose="02020603050405020304" pitchFamily="18" charset="0"/>
              </a:rPr>
              <a:t>Writing demotivation</a:t>
            </a:r>
            <a:endParaRPr lang="es-ES" dirty="0" smtClean="0">
              <a:effectLst/>
              <a:latin typeface="Times New Roman" panose="02020603050405020304" pitchFamily="18" charset="0"/>
              <a:ea typeface="Times New Roman" panose="02020603050405020304" pitchFamily="18" charset="0"/>
            </a:endParaRPr>
          </a:p>
          <a:p>
            <a:pPr marL="342900" lvl="0" indent="-342900" fontAlgn="base">
              <a:lnSpc>
                <a:spcPct val="150000"/>
              </a:lnSpc>
              <a:spcAft>
                <a:spcPts val="0"/>
              </a:spcAft>
              <a:buFont typeface="Symbol" panose="05050102010706020507" pitchFamily="18" charset="2"/>
              <a:buChar char=""/>
            </a:pPr>
            <a:r>
              <a:rPr lang="en-US" dirty="0" smtClean="0">
                <a:solidFill>
                  <a:srgbClr val="000000"/>
                </a:solidFill>
                <a:effectLst/>
                <a:latin typeface="Arial" panose="020B0604020202020204" pitchFamily="34" charset="0"/>
                <a:ea typeface="Times New Roman" panose="02020603050405020304" pitchFamily="18" charset="0"/>
              </a:rPr>
              <a:t>Inappropriate resources and technological tools use</a:t>
            </a:r>
            <a:endParaRPr lang="es-ES" dirty="0" smtClean="0">
              <a:effectLst/>
              <a:latin typeface="Times New Roman" panose="02020603050405020304" pitchFamily="18" charset="0"/>
              <a:ea typeface="Times New Roman" panose="02020603050405020304" pitchFamily="18" charset="0"/>
            </a:endParaRPr>
          </a:p>
          <a:p>
            <a:pPr marL="342900" lvl="0" indent="-342900" fontAlgn="base">
              <a:lnSpc>
                <a:spcPct val="150000"/>
              </a:lnSpc>
              <a:spcAft>
                <a:spcPts val="0"/>
              </a:spcAft>
              <a:buFont typeface="Symbol" panose="05050102010706020507" pitchFamily="18" charset="2"/>
              <a:buChar char=""/>
            </a:pPr>
            <a:r>
              <a:rPr lang="en-US" dirty="0" smtClean="0">
                <a:effectLst/>
                <a:latin typeface="Arial" panose="020B0604020202020204" pitchFamily="34" charset="0"/>
                <a:ea typeface="Times New Roman" panose="02020603050405020304" pitchFamily="18" charset="0"/>
              </a:rPr>
              <a:t>Insufficient students’ technological strategies in writing skill development</a:t>
            </a:r>
            <a:endParaRPr lang="es-ES" dirty="0">
              <a:effectLst/>
              <a:latin typeface="Times New Roman" panose="02020603050405020304" pitchFamily="18" charset="0"/>
              <a:ea typeface="Times New Roman" panose="02020603050405020304" pitchFamily="18" charset="0"/>
            </a:endParaRPr>
          </a:p>
        </p:txBody>
      </p:sp>
      <p:sp>
        <p:nvSpPr>
          <p:cNvPr id="8" name="Flecha abajo 7"/>
          <p:cNvSpPr/>
          <p:nvPr/>
        </p:nvSpPr>
        <p:spPr>
          <a:xfrm>
            <a:off x="5089358" y="1762944"/>
            <a:ext cx="433137" cy="65962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iesdef.mx/images/pregunta_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2421" y="1211179"/>
            <a:ext cx="1157894" cy="14108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32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97042"/>
            <a:ext cx="8596668" cy="6119667"/>
          </a:xfrm>
        </p:spPr>
        <p:txBody>
          <a:bodyPr>
            <a:normAutofit/>
          </a:bodyPr>
          <a:lstStyle/>
          <a:p>
            <a:pPr algn="just">
              <a:lnSpc>
                <a:spcPct val="150000"/>
              </a:lnSpc>
              <a:spcBef>
                <a:spcPts val="1200"/>
              </a:spcBef>
              <a:spcAft>
                <a:spcPts val="1200"/>
              </a:spcAft>
            </a:pPr>
            <a:r>
              <a:rPr lang="en-US" b="1" dirty="0">
                <a:latin typeface="Arial" panose="020B0604020202020204" pitchFamily="34" charset="0"/>
                <a:ea typeface="Times New Roman" panose="02020603050405020304" pitchFamily="18" charset="0"/>
              </a:rPr>
              <a:t>Step 7: </a:t>
            </a:r>
            <a:r>
              <a:rPr lang="en-US" dirty="0">
                <a:latin typeface="Arial" panose="020B0604020202020204" pitchFamily="34" charset="0"/>
                <a:ea typeface="Times New Roman" panose="02020603050405020304" pitchFamily="18" charset="0"/>
              </a:rPr>
              <a:t>The EVALUATION and the CONCLUSION sections follow the same steps as in the introduction part.</a:t>
            </a:r>
            <a:r>
              <a:rPr lang="en-US" b="1" dirty="0">
                <a:latin typeface="Arial" panose="020B0604020202020204" pitchFamily="34" charset="0"/>
                <a:ea typeface="Times New Roman" panose="02020603050405020304" pitchFamily="18" charset="0"/>
              </a:rPr>
              <a:t> </a:t>
            </a:r>
            <a:endParaRPr lang="en-US" b="1" dirty="0" smtClean="0">
              <a:latin typeface="Arial" panose="020B0604020202020204" pitchFamily="34" charset="0"/>
              <a:ea typeface="Times New Roman" panose="02020603050405020304" pitchFamily="18" charset="0"/>
            </a:endParaRPr>
          </a:p>
          <a:p>
            <a:pPr algn="just">
              <a:lnSpc>
                <a:spcPct val="150000"/>
              </a:lnSpc>
              <a:spcBef>
                <a:spcPts val="1200"/>
              </a:spcBef>
              <a:spcAft>
                <a:spcPts val="1200"/>
              </a:spcAft>
            </a:pPr>
            <a:endParaRPr lang="en-US" b="1" dirty="0">
              <a:latin typeface="Arial" panose="020B0604020202020204" pitchFamily="34" charset="0"/>
              <a:ea typeface="Times New Roman" panose="02020603050405020304" pitchFamily="18" charset="0"/>
            </a:endParaRPr>
          </a:p>
          <a:p>
            <a:pPr algn="just">
              <a:lnSpc>
                <a:spcPct val="150000"/>
              </a:lnSpc>
              <a:spcBef>
                <a:spcPts val="1200"/>
              </a:spcBef>
              <a:spcAft>
                <a:spcPts val="1200"/>
              </a:spcAft>
            </a:pPr>
            <a:endParaRPr lang="en-US" b="1" dirty="0" smtClean="0">
              <a:latin typeface="Arial" panose="020B0604020202020204" pitchFamily="34" charset="0"/>
              <a:ea typeface="Times New Roman" panose="02020603050405020304" pitchFamily="18" charset="0"/>
            </a:endParaRPr>
          </a:p>
          <a:p>
            <a:pPr algn="just">
              <a:lnSpc>
                <a:spcPct val="150000"/>
              </a:lnSpc>
              <a:spcBef>
                <a:spcPts val="1200"/>
              </a:spcBef>
              <a:spcAft>
                <a:spcPts val="1200"/>
              </a:spcAft>
            </a:pPr>
            <a:endParaRPr lang="en-US" b="1" dirty="0">
              <a:latin typeface="Arial" panose="020B0604020202020204" pitchFamily="34" charset="0"/>
              <a:ea typeface="Times New Roman" panose="02020603050405020304" pitchFamily="18" charset="0"/>
            </a:endParaRPr>
          </a:p>
          <a:p>
            <a:pPr algn="just">
              <a:lnSpc>
                <a:spcPct val="150000"/>
              </a:lnSpc>
              <a:spcBef>
                <a:spcPts val="1200"/>
              </a:spcBef>
              <a:spcAft>
                <a:spcPts val="1200"/>
              </a:spcAft>
            </a:pPr>
            <a:endParaRPr lang="en-US" b="1" dirty="0" smtClean="0">
              <a:latin typeface="Arial" panose="020B0604020202020204" pitchFamily="34" charset="0"/>
              <a:ea typeface="Times New Roman" panose="02020603050405020304" pitchFamily="18" charset="0"/>
            </a:endParaRPr>
          </a:p>
          <a:p>
            <a:pPr algn="just">
              <a:lnSpc>
                <a:spcPct val="150000"/>
              </a:lnSpc>
              <a:spcBef>
                <a:spcPts val="1200"/>
              </a:spcBef>
              <a:spcAft>
                <a:spcPts val="1200"/>
              </a:spcAft>
            </a:pPr>
            <a:endParaRPr lang="en-US" b="1" dirty="0">
              <a:latin typeface="Arial" panose="020B0604020202020204" pitchFamily="34" charset="0"/>
              <a:ea typeface="Times New Roman" panose="02020603050405020304" pitchFamily="18" charset="0"/>
            </a:endParaRPr>
          </a:p>
          <a:p>
            <a:pPr marL="0" indent="0">
              <a:buNone/>
            </a:pPr>
            <a:endParaRPr lang="en-US" sz="1200" b="1" dirty="0">
              <a:latin typeface="Arial" panose="020B0604020202020204" pitchFamily="34" charset="0"/>
              <a:hlinkClick r:id="rId2"/>
            </a:endParaRPr>
          </a:p>
          <a:p>
            <a:pPr marL="0" indent="0">
              <a:buNone/>
            </a:pPr>
            <a:r>
              <a:rPr lang="es-ES" dirty="0" smtClean="0">
                <a:solidFill>
                  <a:schemeClr val="tx1"/>
                </a:solidFill>
                <a:latin typeface="Arial" pitchFamily="34" charset="0"/>
                <a:cs typeface="Arial" pitchFamily="34" charset="0"/>
                <a:hlinkClick r:id="rId2"/>
              </a:rPr>
              <a:t>http</a:t>
            </a:r>
            <a:r>
              <a:rPr lang="es-ES" dirty="0">
                <a:solidFill>
                  <a:schemeClr val="tx1"/>
                </a:solidFill>
                <a:latin typeface="Arial" pitchFamily="34" charset="0"/>
                <a:cs typeface="Arial" pitchFamily="34" charset="0"/>
                <a:hlinkClick r:id="rId2"/>
              </a:rPr>
              <a:t>://</a:t>
            </a:r>
            <a:r>
              <a:rPr lang="es-ES" dirty="0" smtClean="0">
                <a:solidFill>
                  <a:schemeClr val="tx1"/>
                </a:solidFill>
                <a:latin typeface="Arial" pitchFamily="34" charset="0"/>
                <a:cs typeface="Arial" pitchFamily="34" charset="0"/>
                <a:hlinkClick r:id="rId2"/>
              </a:rPr>
              <a:t>www.webquest.es/wq/educacion-secundaria-obligatoria-eso/how-to-improve-the-writing-skill</a:t>
            </a:r>
            <a:r>
              <a:rPr lang="es-ES" dirty="0" smtClean="0">
                <a:solidFill>
                  <a:schemeClr val="tx1"/>
                </a:solidFill>
                <a:latin typeface="Arial" pitchFamily="34" charset="0"/>
                <a:cs typeface="Arial" pitchFamily="34" charset="0"/>
              </a:rPr>
              <a:t>  </a:t>
            </a:r>
            <a:endParaRPr lang="es-ES" dirty="0">
              <a:solidFill>
                <a:schemeClr val="tx1"/>
              </a:solidFill>
              <a:latin typeface="Arial" pitchFamily="34" charset="0"/>
              <a:cs typeface="Arial" pitchFamily="34" charset="0"/>
            </a:endParaRPr>
          </a:p>
        </p:txBody>
      </p:sp>
      <p:pic>
        <p:nvPicPr>
          <p:cNvPr id="4"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30" y="1270185"/>
            <a:ext cx="5065247" cy="4112859"/>
          </a:xfrm>
          <a:prstGeom prst="rect">
            <a:avLst/>
          </a:prstGeom>
          <a:noFill/>
          <a:ln w="9525">
            <a:noFill/>
            <a:miter lim="800000"/>
            <a:headEnd/>
            <a:tailEnd/>
          </a:ln>
        </p:spPr>
      </p:pic>
      <p:pic>
        <p:nvPicPr>
          <p:cNvPr id="5"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026" y="1270184"/>
            <a:ext cx="4527391" cy="4112859"/>
          </a:xfrm>
          <a:prstGeom prst="rect">
            <a:avLst/>
          </a:prstGeom>
          <a:noFill/>
          <a:ln w="9525">
            <a:noFill/>
            <a:miter lim="800000"/>
            <a:headEnd/>
            <a:tailEnd/>
          </a:ln>
        </p:spPr>
      </p:pic>
    </p:spTree>
    <p:extLst>
      <p:ext uri="{BB962C8B-B14F-4D97-AF65-F5344CB8AC3E}">
        <p14:creationId xmlns:p14="http://schemas.microsoft.com/office/powerpoint/2010/main" val="60088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9290" y="817823"/>
            <a:ext cx="6914592" cy="1094874"/>
          </a:xfrm>
        </p:spPr>
        <p:txBody>
          <a:bodyPr>
            <a:normAutofit fontScale="85000" lnSpcReduction="20000"/>
          </a:bodyPr>
          <a:lstStyle/>
          <a:p>
            <a:pPr indent="0" algn="ctr">
              <a:lnSpc>
                <a:spcPct val="150000"/>
              </a:lnSpc>
              <a:spcBef>
                <a:spcPts val="1200"/>
              </a:spcBef>
              <a:spcAft>
                <a:spcPts val="1200"/>
              </a:spcAft>
              <a:buNone/>
            </a:pPr>
            <a:r>
              <a:rPr lang="en-US" sz="2300" dirty="0">
                <a:solidFill>
                  <a:srgbClr val="000000"/>
                </a:solidFill>
                <a:latin typeface="Arial" panose="020B0604020202020204" pitchFamily="34" charset="0"/>
                <a:ea typeface="Times New Roman" panose="02020603050405020304" pitchFamily="18" charset="0"/>
                <a:cs typeface="Arial" panose="020B0604020202020204" pitchFamily="34" charset="0"/>
              </a:rPr>
              <a:t>According to Blazer (2003</a:t>
            </a:r>
            <a:r>
              <a:rPr lang="en-US"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he </a:t>
            </a:r>
            <a:r>
              <a:rPr lang="en-US" sz="2300" dirty="0">
                <a:solidFill>
                  <a:srgbClr val="000000"/>
                </a:solidFill>
                <a:latin typeface="Arial" panose="020B0604020202020204" pitchFamily="34" charset="0"/>
                <a:ea typeface="Times New Roman" panose="02020603050405020304" pitchFamily="18" charset="0"/>
                <a:cs typeface="Arial" panose="020B0604020202020204" pitchFamily="34" charset="0"/>
              </a:rPr>
              <a:t>breaks down some of the advantages of using WebQuest in language learning:</a:t>
            </a:r>
            <a:endParaRPr lang="es-ES" sz="2300" dirty="0">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
        <p:nvSpPr>
          <p:cNvPr id="6" name="12 CuadroTexto"/>
          <p:cNvSpPr txBox="1"/>
          <p:nvPr/>
        </p:nvSpPr>
        <p:spPr>
          <a:xfrm>
            <a:off x="2825239" y="205548"/>
            <a:ext cx="6005939"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smtClean="0">
                <a:solidFill>
                  <a:schemeClr val="tx1"/>
                </a:solidFill>
                <a:effectLst/>
                <a:latin typeface="Arial" panose="020B0604020202020204" pitchFamily="34" charset="0"/>
                <a:ea typeface="Times New Roman" panose="02020603050405020304" pitchFamily="18" charset="0"/>
              </a:rPr>
              <a:t>WEBQUEST</a:t>
            </a:r>
            <a:r>
              <a:rPr lang="en-US" sz="2400" b="1" dirty="0">
                <a:solidFill>
                  <a:schemeClr val="tx1"/>
                </a:solidFill>
                <a:latin typeface="Arial" panose="020B0604020202020204" pitchFamily="34" charset="0"/>
                <a:ea typeface="Times New Roman" panose="02020603050405020304" pitchFamily="18" charset="0"/>
              </a:rPr>
              <a:t> ADVANTAGES</a:t>
            </a:r>
            <a:endParaRPr kumimoji="0" lang="en-US" sz="2400" b="1" i="0" u="none" strike="noStrike" kern="0" cap="none" spc="0" normalizeH="0" baseline="0" noProof="0" dirty="0">
              <a:ln>
                <a:noFill/>
              </a:ln>
              <a:solidFill>
                <a:schemeClr val="tx1"/>
              </a:solidFill>
              <a:effectLst/>
              <a:uLnTx/>
              <a:uFillTx/>
              <a:latin typeface="Batang" pitchFamily="18" charset="-127"/>
              <a:ea typeface="Batang" pitchFamily="18" charset="-127"/>
              <a:cs typeface="Aparajita" pitchFamily="34" charset="0"/>
            </a:endParaRPr>
          </a:p>
        </p:txBody>
      </p:sp>
      <p:sp>
        <p:nvSpPr>
          <p:cNvPr id="2" name="Rectángulo redondeado 1"/>
          <p:cNvSpPr/>
          <p:nvPr/>
        </p:nvSpPr>
        <p:spPr>
          <a:xfrm>
            <a:off x="3915975" y="2100106"/>
            <a:ext cx="2776834" cy="914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457200">
              <a:lnSpc>
                <a:spcPct val="150000"/>
              </a:lnSpc>
              <a:spcBef>
                <a:spcPts val="1200"/>
              </a:spcBef>
              <a:spcAft>
                <a:spcPts val="1200"/>
              </a:spcAft>
              <a:buClr>
                <a:srgbClr val="90C226"/>
              </a:buClr>
              <a:buSzPct val="80000"/>
              <a:buFont typeface="Wingdings" panose="05000000000000000000" pitchFamily="2" charset="2"/>
              <a:buChar char="Ø"/>
              <a:tabLst>
                <a:tab pos="270510" algn="l"/>
              </a:tabLst>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Motivation</a:t>
            </a:r>
            <a:endPar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redondeado 3"/>
          <p:cNvSpPr/>
          <p:nvPr/>
        </p:nvSpPr>
        <p:spPr>
          <a:xfrm>
            <a:off x="3915975" y="3375996"/>
            <a:ext cx="2812929" cy="986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457200">
              <a:lnSpc>
                <a:spcPct val="150000"/>
              </a:lnSpc>
              <a:spcBef>
                <a:spcPts val="1200"/>
              </a:spcBef>
              <a:spcAft>
                <a:spcPts val="1200"/>
              </a:spcAft>
              <a:buClr>
                <a:srgbClr val="90C226"/>
              </a:buClr>
              <a:buSzPct val="80000"/>
              <a:buFont typeface="Wingdings" panose="05000000000000000000" pitchFamily="2" charset="2"/>
              <a:buChar char="Ø"/>
              <a:tabLst>
                <a:tab pos="270510" algn="l"/>
              </a:tabLst>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Collaboration and </a:t>
            </a:r>
            <a:r>
              <a:rPr lang="en-U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Cooperation </a:t>
            </a:r>
            <a:endPar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redondeado 4"/>
          <p:cNvSpPr/>
          <p:nvPr/>
        </p:nvSpPr>
        <p:spPr>
          <a:xfrm>
            <a:off x="3915975" y="4626357"/>
            <a:ext cx="2812929" cy="1172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457200">
              <a:lnSpc>
                <a:spcPct val="150000"/>
              </a:lnSpc>
              <a:spcBef>
                <a:spcPts val="1200"/>
              </a:spcBef>
              <a:spcAft>
                <a:spcPts val="1200"/>
              </a:spcAft>
              <a:buClr>
                <a:srgbClr val="90C226"/>
              </a:buClr>
              <a:buSzPct val="80000"/>
              <a:buFont typeface="Wingdings" panose="05000000000000000000" pitchFamily="2" charset="2"/>
              <a:buChar char="Ø"/>
              <a:tabLst>
                <a:tab pos="270510" algn="l"/>
              </a:tabLst>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Cognitive </a:t>
            </a:r>
            <a:r>
              <a:rPr lang="en-U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processes</a:t>
            </a:r>
            <a:endPar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0434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2"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2118" y="1919957"/>
            <a:ext cx="8596668" cy="3880773"/>
          </a:xfrm>
        </p:spPr>
        <p:txBody>
          <a:bodyPr/>
          <a:lstStyle/>
          <a:p>
            <a:pPr>
              <a:buFont typeface="+mj-lt"/>
              <a:buAutoNum type="arabicPeriod"/>
            </a:pPr>
            <a:endParaRPr lang="en-US"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US" sz="3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he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WebQuest is not designed properly </a:t>
            </a:r>
            <a:r>
              <a:rPr lang="en-US" sz="3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unwanted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information will be </a:t>
            </a:r>
            <a:r>
              <a:rPr lang="en-US" sz="3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found</a:t>
            </a:r>
          </a:p>
          <a:p>
            <a:pPr>
              <a:buFont typeface="+mj-lt"/>
              <a:buAutoNum type="arabicPeriod"/>
            </a:pPr>
            <a:r>
              <a:rPr lang="en-US" sz="3200" dirty="0" smtClean="0">
                <a:solidFill>
                  <a:schemeClr val="tx1"/>
                </a:solidFill>
                <a:latin typeface="Calibri" panose="020F0502020204030204" pitchFamily="34" charset="0"/>
                <a:cs typeface="Times New Roman" panose="02020603050405020304" pitchFamily="18" charset="0"/>
              </a:rPr>
              <a:t>A webQuest can take a considerable amount of class time</a:t>
            </a:r>
          </a:p>
          <a:p>
            <a:pPr>
              <a:buFont typeface="+mj-lt"/>
              <a:buAutoNum type="arabicPeriod"/>
            </a:pPr>
            <a:r>
              <a:rPr lang="en-US" sz="3200" dirty="0" smtClean="0">
                <a:solidFill>
                  <a:schemeClr val="tx1"/>
                </a:solidFill>
                <a:latin typeface="Calibri" panose="020F0502020204030204" pitchFamily="34" charset="0"/>
                <a:cs typeface="Times New Roman" panose="02020603050405020304" pitchFamily="18" charset="0"/>
              </a:rPr>
              <a:t>Students can get easily distracted using the web</a:t>
            </a:r>
          </a:p>
          <a:p>
            <a:pPr marL="0" indent="0">
              <a:buNone/>
            </a:pPr>
            <a:endParaRPr lang="es-ES" dirty="0"/>
          </a:p>
        </p:txBody>
      </p:sp>
      <p:sp>
        <p:nvSpPr>
          <p:cNvPr id="5" name="Flecha abajo 4"/>
          <p:cNvSpPr/>
          <p:nvPr/>
        </p:nvSpPr>
        <p:spPr>
          <a:xfrm>
            <a:off x="5101389" y="1037915"/>
            <a:ext cx="625643" cy="1104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12 CuadroTexto"/>
          <p:cNvSpPr txBox="1"/>
          <p:nvPr/>
        </p:nvSpPr>
        <p:spPr>
          <a:xfrm>
            <a:off x="2541034" y="576250"/>
            <a:ext cx="6005939"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smtClean="0">
                <a:solidFill>
                  <a:schemeClr val="tx1"/>
                </a:solidFill>
                <a:effectLst/>
                <a:latin typeface="Arial" panose="020B0604020202020204" pitchFamily="34" charset="0"/>
                <a:ea typeface="Times New Roman" panose="02020603050405020304" pitchFamily="18" charset="0"/>
              </a:rPr>
              <a:t>WEBQUEST</a:t>
            </a:r>
            <a:r>
              <a:rPr lang="en-US" sz="2400" b="1" dirty="0">
                <a:solidFill>
                  <a:schemeClr val="tx1"/>
                </a:solidFill>
                <a:latin typeface="Arial" panose="020B0604020202020204" pitchFamily="34" charset="0"/>
                <a:ea typeface="Times New Roman" panose="02020603050405020304" pitchFamily="18" charset="0"/>
              </a:rPr>
              <a:t> </a:t>
            </a:r>
            <a:r>
              <a:rPr lang="en-US" sz="2400" b="1" dirty="0" smtClean="0">
                <a:solidFill>
                  <a:schemeClr val="tx1"/>
                </a:solidFill>
                <a:latin typeface="Arial" panose="020B0604020202020204" pitchFamily="34" charset="0"/>
                <a:ea typeface="Times New Roman" panose="02020603050405020304" pitchFamily="18" charset="0"/>
              </a:rPr>
              <a:t>DISADVANTAGES</a:t>
            </a:r>
            <a:endParaRPr kumimoji="0" lang="en-US" sz="2400" b="1" i="0" u="none" strike="noStrike" kern="0" cap="none" spc="0" normalizeH="0" baseline="0" noProof="0" dirty="0">
              <a:ln>
                <a:noFill/>
              </a:ln>
              <a:solidFill>
                <a:schemeClr val="tx1"/>
              </a:solidFill>
              <a:effectLst/>
              <a:uLnTx/>
              <a:uFillTx/>
              <a:latin typeface="Batang" pitchFamily="18" charset="-127"/>
              <a:ea typeface="Batang" pitchFamily="18" charset="-127"/>
              <a:cs typeface="Aparajita" pitchFamily="34" charset="0"/>
            </a:endParaRPr>
          </a:p>
        </p:txBody>
      </p:sp>
    </p:spTree>
    <p:extLst>
      <p:ext uri="{BB962C8B-B14F-4D97-AF65-F5344CB8AC3E}">
        <p14:creationId xmlns:p14="http://schemas.microsoft.com/office/powerpoint/2010/main" val="416439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457200" indent="-457200">
              <a:lnSpc>
                <a:spcPct val="200000"/>
              </a:lnSpc>
              <a:spcBef>
                <a:spcPts val="1000"/>
              </a:spcBef>
              <a:spcAft>
                <a:spcPts val="1000"/>
              </a:spcAft>
            </a:pPr>
            <a:r>
              <a:rPr lang="es-ES" b="1" dirty="0">
                <a:latin typeface="Times New Roman" panose="02020603050405020304" pitchFamily="18" charset="0"/>
                <a:ea typeface="Times New Roman" panose="02020603050405020304" pitchFamily="18" charset="0"/>
              </a:rPr>
              <a:t/>
            </a:r>
            <a:br>
              <a:rPr lang="es-ES" b="1" dirty="0">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677334" y="1191127"/>
            <a:ext cx="8596668" cy="4850236"/>
          </a:xfrm>
        </p:spPr>
        <p:txBody>
          <a:bodyPr/>
          <a:lstStyle/>
          <a:p>
            <a:pPr marL="0" indent="0" algn="just">
              <a:spcBef>
                <a:spcPts val="1200"/>
              </a:spcBef>
              <a:spcAft>
                <a:spcPts val="1200"/>
              </a:spcAft>
              <a:buNone/>
              <a:tabLst>
                <a:tab pos="270510" algn="l"/>
              </a:tabLst>
            </a:pPr>
            <a:endParaRPr lang="en-US" dirty="0">
              <a:solidFill>
                <a:schemeClr val="tx1"/>
              </a:solidFill>
              <a:latin typeface="Arial" panose="020B0604020202020204" pitchFamily="34" charset="0"/>
              <a:ea typeface="Times New Roman" panose="02020603050405020304" pitchFamily="18" charset="0"/>
            </a:endParaRPr>
          </a:p>
          <a:p>
            <a:pPr marL="0" indent="0">
              <a:buNone/>
            </a:pPr>
            <a:endParaRPr lang="es-ES" dirty="0"/>
          </a:p>
        </p:txBody>
      </p:sp>
      <p:sp>
        <p:nvSpPr>
          <p:cNvPr id="6" name="12 CuadroTexto"/>
          <p:cNvSpPr txBox="1"/>
          <p:nvPr/>
        </p:nvSpPr>
        <p:spPr>
          <a:xfrm>
            <a:off x="3500708" y="378767"/>
            <a:ext cx="4566659"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smtClean="0">
                <a:solidFill>
                  <a:schemeClr val="tx1"/>
                </a:solidFill>
                <a:effectLst/>
                <a:latin typeface="Arial" panose="020B0604020202020204" pitchFamily="34" charset="0"/>
                <a:ea typeface="Times New Roman" panose="02020603050405020304" pitchFamily="18" charset="0"/>
              </a:rPr>
              <a:t>WRITING SKILL</a:t>
            </a:r>
            <a:endParaRPr kumimoji="0" lang="en-US" sz="2400" b="1" i="0" u="none" strike="noStrike" kern="0" cap="none" spc="0" normalizeH="0" baseline="0" noProof="0" dirty="0">
              <a:ln>
                <a:noFill/>
              </a:ln>
              <a:solidFill>
                <a:schemeClr val="tx1"/>
              </a:solidFill>
              <a:effectLst/>
              <a:uLnTx/>
              <a:uFillTx/>
              <a:latin typeface="Batang" pitchFamily="18" charset="-127"/>
              <a:ea typeface="Batang" pitchFamily="18" charset="-127"/>
              <a:cs typeface="Aparajita" pitchFamily="34" charset="0"/>
            </a:endParaRPr>
          </a:p>
        </p:txBody>
      </p:sp>
      <p:graphicFrame>
        <p:nvGraphicFramePr>
          <p:cNvPr id="7" name="Diagrama 6"/>
          <p:cNvGraphicFramePr/>
          <p:nvPr>
            <p:extLst>
              <p:ext uri="{D42A27DB-BD31-4B8C-83A1-F6EECF244321}">
                <p14:modId xmlns:p14="http://schemas.microsoft.com/office/powerpoint/2010/main" val="1433972424"/>
              </p:ext>
            </p:extLst>
          </p:nvPr>
        </p:nvGraphicFramePr>
        <p:xfrm>
          <a:off x="1747581" y="1203159"/>
          <a:ext cx="6072945" cy="2009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73109172"/>
              </p:ext>
            </p:extLst>
          </p:nvPr>
        </p:nvGraphicFramePr>
        <p:xfrm>
          <a:off x="949158" y="111492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0313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38625642"/>
              </p:ext>
            </p:extLst>
          </p:nvPr>
        </p:nvGraphicFramePr>
        <p:xfrm>
          <a:off x="2250528" y="1086136"/>
          <a:ext cx="5322569" cy="5611478"/>
        </p:xfrm>
        <a:graphic>
          <a:graphicData uri="http://schemas.openxmlformats.org/drawingml/2006/table">
            <a:tbl>
              <a:tblPr firstRow="1" firstCol="1" bandRow="1">
                <a:tableStyleId>{35758FB7-9AC5-4552-8A53-C91805E547FA}</a:tableStyleId>
              </a:tblPr>
              <a:tblGrid>
                <a:gridCol w="2773382"/>
                <a:gridCol w="2549187"/>
              </a:tblGrid>
              <a:tr h="226277">
                <a:tc>
                  <a:txBody>
                    <a:bodyPr/>
                    <a:lstStyle/>
                    <a:p>
                      <a:pPr algn="ctr">
                        <a:lnSpc>
                          <a:spcPct val="107000"/>
                        </a:lnSpc>
                        <a:spcAft>
                          <a:spcPts val="0"/>
                        </a:spcAft>
                      </a:pPr>
                      <a:r>
                        <a:rPr lang="en-US" sz="1800" dirty="0">
                          <a:effectLst/>
                        </a:rPr>
                        <a:t>Criteria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ctr">
                        <a:lnSpc>
                          <a:spcPct val="107000"/>
                        </a:lnSpc>
                        <a:spcAft>
                          <a:spcPts val="0"/>
                        </a:spcAft>
                      </a:pPr>
                      <a:r>
                        <a:rPr lang="en-US" sz="1800">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995246">
                <a:tc>
                  <a:txBody>
                    <a:bodyPr/>
                    <a:lstStyle/>
                    <a:p>
                      <a:pPr algn="ctr">
                        <a:lnSpc>
                          <a:spcPct val="107000"/>
                        </a:lnSpc>
                        <a:spcAft>
                          <a:spcPts val="0"/>
                        </a:spcAft>
                      </a:pPr>
                      <a:r>
                        <a:rPr lang="en-US" sz="1800" dirty="0">
                          <a:effectLst/>
                        </a:rPr>
                        <a:t/>
                      </a:r>
                      <a:br>
                        <a:rPr lang="en-US" sz="1800" dirty="0">
                          <a:effectLst/>
                        </a:rPr>
                      </a:br>
                      <a:r>
                        <a:rPr lang="en-US" sz="1800" dirty="0">
                          <a:effectLst/>
                        </a:rPr>
                        <a:t>Main Idea</a:t>
                      </a:r>
                      <a:br>
                        <a:rPr lang="en-US" sz="1800" dirty="0">
                          <a:effectLst/>
                        </a:rPr>
                      </a:br>
                      <a:r>
                        <a:rPr lang="en-US" sz="1800" dirty="0">
                          <a:effectLst/>
                        </a:rPr>
                        <a:t>Topic Sentence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a:effectLst/>
                        </a:rPr>
                        <a:t>Main Idea/ Topic sentence is unclear and is not restated in the closing sentence.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162064">
                <a:tc>
                  <a:txBody>
                    <a:bodyPr/>
                    <a:lstStyle/>
                    <a:p>
                      <a:pPr algn="ctr">
                        <a:lnSpc>
                          <a:spcPct val="107000"/>
                        </a:lnSpc>
                        <a:spcAft>
                          <a:spcPts val="0"/>
                        </a:spcAft>
                      </a:pPr>
                      <a:r>
                        <a:rPr lang="en-US" sz="1800" dirty="0">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1119652">
                <a:tc>
                  <a:txBody>
                    <a:bodyPr/>
                    <a:lstStyle/>
                    <a:p>
                      <a:pPr algn="ctr">
                        <a:lnSpc>
                          <a:spcPct val="107000"/>
                        </a:lnSpc>
                        <a:spcAft>
                          <a:spcPts val="0"/>
                        </a:spcAft>
                      </a:pPr>
                      <a:r>
                        <a:rPr lang="en-US" sz="1800">
                          <a:effectLst/>
                        </a:rPr>
                        <a:t/>
                      </a:r>
                      <a:br>
                        <a:rPr lang="en-US" sz="1800">
                          <a:effectLst/>
                        </a:rPr>
                      </a:br>
                      <a:r>
                        <a:rPr lang="en-US" sz="1800">
                          <a:effectLst/>
                        </a:rPr>
                        <a:t>Supporting Details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a:effectLst/>
                        </a:rPr>
                        <a:t>Each Paragraph </a:t>
                      </a:r>
                      <a:r>
                        <a:rPr lang="en-US" sz="1800" dirty="0" smtClean="0">
                          <a:effectLst/>
                        </a:rPr>
                        <a:t>does</a:t>
                      </a:r>
                      <a:r>
                        <a:rPr lang="en-US" sz="1800" baseline="0" dirty="0" smtClean="0">
                          <a:effectLst/>
                        </a:rPr>
                        <a:t> not have </a:t>
                      </a:r>
                      <a:r>
                        <a:rPr lang="en-US" sz="1800" dirty="0" smtClean="0">
                          <a:effectLst/>
                        </a:rPr>
                        <a:t>supporting </a:t>
                      </a:r>
                      <a:r>
                        <a:rPr lang="en-US" sz="1800" dirty="0">
                          <a:effectLst/>
                        </a:rPr>
                        <a:t>detail sentences that relate to the main idea.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124406">
                <a:tc>
                  <a:txBody>
                    <a:bodyPr/>
                    <a:lstStyle/>
                    <a:p>
                      <a:pPr algn="ctr">
                        <a:lnSpc>
                          <a:spcPct val="107000"/>
                        </a:lnSpc>
                        <a:spcAft>
                          <a:spcPts val="0"/>
                        </a:spcAft>
                      </a:pPr>
                      <a:r>
                        <a:rPr lang="en-US" sz="1800">
                          <a:effectLst/>
                        </a:rPr>
                        <a:t> </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1244058">
                <a:tc>
                  <a:txBody>
                    <a:bodyPr/>
                    <a:lstStyle/>
                    <a:p>
                      <a:pPr algn="ctr">
                        <a:lnSpc>
                          <a:spcPct val="107000"/>
                        </a:lnSpc>
                        <a:spcAft>
                          <a:spcPts val="0"/>
                        </a:spcAft>
                      </a:pPr>
                      <a:r>
                        <a:rPr lang="en-US" sz="1800">
                          <a:effectLst/>
                        </a:rPr>
                        <a:t/>
                      </a:r>
                      <a:br>
                        <a:rPr lang="en-US" sz="1800">
                          <a:effectLst/>
                        </a:rPr>
                      </a:br>
                      <a:r>
                        <a:rPr lang="en-US" sz="1800">
                          <a:effectLst/>
                        </a:rPr>
                        <a:t>Observes Basic Writing Conventions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smtClean="0">
                          <a:effectLst/>
                        </a:rPr>
                        <a:t>It contains </a:t>
                      </a:r>
                      <a:r>
                        <a:rPr lang="en-US" sz="1800" dirty="0">
                          <a:effectLst/>
                        </a:rPr>
                        <a:t>many errors in punctuation, spelling and/or grammar that make the piece illegible.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124406">
                <a:tc>
                  <a:txBody>
                    <a:bodyPr/>
                    <a:lstStyle/>
                    <a:p>
                      <a:pPr algn="ctr">
                        <a:lnSpc>
                          <a:spcPct val="107000"/>
                        </a:lnSpc>
                        <a:spcAft>
                          <a:spcPts val="0"/>
                        </a:spcAft>
                      </a:pPr>
                      <a:r>
                        <a:rPr lang="en-US" sz="1800">
                          <a:effectLst/>
                        </a:rPr>
                        <a:t> </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r h="622029">
                <a:tc>
                  <a:txBody>
                    <a:bodyPr/>
                    <a:lstStyle/>
                    <a:p>
                      <a:pPr algn="ctr">
                        <a:lnSpc>
                          <a:spcPct val="107000"/>
                        </a:lnSpc>
                        <a:spcAft>
                          <a:spcPts val="0"/>
                        </a:spcAft>
                      </a:pPr>
                      <a:r>
                        <a:rPr lang="en-US" sz="1800">
                          <a:effectLst/>
                        </a:rPr>
                        <a:t/>
                      </a:r>
                      <a:br>
                        <a:rPr lang="en-US" sz="1800">
                          <a:effectLst/>
                        </a:rPr>
                      </a:br>
                      <a:r>
                        <a:rPr lang="en-US" sz="1800">
                          <a:effectLst/>
                        </a:rPr>
                        <a:t>Neatness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c>
                  <a:txBody>
                    <a:bodyPr/>
                    <a:lstStyle/>
                    <a:p>
                      <a:pPr algn="l">
                        <a:lnSpc>
                          <a:spcPct val="107000"/>
                        </a:lnSpc>
                        <a:spcAft>
                          <a:spcPts val="0"/>
                        </a:spcAft>
                      </a:pPr>
                      <a:r>
                        <a:rPr lang="en-US" sz="1800" dirty="0">
                          <a:effectLst/>
                        </a:rPr>
                        <a:t>Many distracting errors making it illegible.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0" marR="37270" marT="0" marB="0"/>
                </a:tc>
              </a:tr>
            </a:tbl>
          </a:graphicData>
        </a:graphic>
      </p:graphicFrame>
      <p:grpSp>
        <p:nvGrpSpPr>
          <p:cNvPr id="5" name="Grupo 4"/>
          <p:cNvGrpSpPr/>
          <p:nvPr/>
        </p:nvGrpSpPr>
        <p:grpSpPr>
          <a:xfrm>
            <a:off x="2089547" y="193187"/>
            <a:ext cx="5967536" cy="648342"/>
            <a:chOff x="63" y="704482"/>
            <a:chExt cx="5967536" cy="648342"/>
          </a:xfrm>
          <a:scene3d>
            <a:camera prst="orthographicFront"/>
            <a:lightRig rig="threePt" dir="t">
              <a:rot lat="0" lon="0" rev="7500000"/>
            </a:lightRig>
          </a:scene3d>
        </p:grpSpPr>
        <p:sp>
          <p:nvSpPr>
            <p:cNvPr id="6" name="Rectángulo redondeado 5"/>
            <p:cNvSpPr/>
            <p:nvPr/>
          </p:nvSpPr>
          <p:spPr>
            <a:xfrm>
              <a:off x="63" y="704482"/>
              <a:ext cx="5967536" cy="648342"/>
            </a:xfrm>
            <a:prstGeom prst="roundRect">
              <a:avLst>
                <a:gd name="adj" fmla="val 10000"/>
              </a:avLst>
            </a:prstGeom>
            <a:sp3d prstMaterial="plastic">
              <a:bevelT w="127000" h="25400" prst="relaxedInset"/>
            </a:sp3d>
          </p:spPr>
          <p:style>
            <a:lnRef idx="1">
              <a:schemeClr val="accent4"/>
            </a:lnRef>
            <a:fillRef idx="2">
              <a:schemeClr val="accent4"/>
            </a:fillRef>
            <a:effectRef idx="1">
              <a:schemeClr val="accent4"/>
            </a:effectRef>
            <a:fontRef idx="minor">
              <a:schemeClr val="dk1"/>
            </a:fontRef>
          </p:style>
        </p:sp>
        <p:sp>
          <p:nvSpPr>
            <p:cNvPr id="7" name="Rectángulo 6"/>
            <p:cNvSpPr/>
            <p:nvPr/>
          </p:nvSpPr>
          <p:spPr>
            <a:xfrm>
              <a:off x="19052" y="723471"/>
              <a:ext cx="5929558" cy="6103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PRINCIPAL PROBLEMS OF WRITING</a:t>
              </a:r>
              <a:endParaRPr lang="es-ES" sz="2000" b="1" kern="1200" dirty="0">
                <a:latin typeface="Arial" panose="020B0604020202020204" pitchFamily="34" charset="0"/>
                <a:cs typeface="Arial" panose="020B0604020202020204" pitchFamily="34" charset="0"/>
              </a:endParaRPr>
            </a:p>
          </p:txBody>
        </p:sp>
      </p:grpSp>
      <p:pic>
        <p:nvPicPr>
          <p:cNvPr id="8" name="Imagen 7"/>
          <p:cNvPicPr>
            <a:picLocks noChangeAspect="1"/>
          </p:cNvPicPr>
          <p:nvPr/>
        </p:nvPicPr>
        <p:blipFill>
          <a:blip r:embed="rId2"/>
          <a:stretch>
            <a:fillRect/>
          </a:stretch>
        </p:blipFill>
        <p:spPr>
          <a:xfrm>
            <a:off x="8057083" y="1142456"/>
            <a:ext cx="1792379" cy="1444877"/>
          </a:xfrm>
          <a:prstGeom prst="rect">
            <a:avLst/>
          </a:prstGeom>
        </p:spPr>
      </p:pic>
      <p:pic>
        <p:nvPicPr>
          <p:cNvPr id="9" name="Imagen 8"/>
          <p:cNvPicPr>
            <a:picLocks noChangeAspect="1"/>
          </p:cNvPicPr>
          <p:nvPr/>
        </p:nvPicPr>
        <p:blipFill>
          <a:blip r:embed="rId3"/>
          <a:stretch>
            <a:fillRect/>
          </a:stretch>
        </p:blipFill>
        <p:spPr>
          <a:xfrm>
            <a:off x="7673452" y="3840537"/>
            <a:ext cx="2511820" cy="1982746"/>
          </a:xfrm>
          <a:prstGeom prst="rect">
            <a:avLst/>
          </a:prstGeom>
        </p:spPr>
      </p:pic>
      <p:pic>
        <p:nvPicPr>
          <p:cNvPr id="10" name="Imagen 9"/>
          <p:cNvPicPr>
            <a:picLocks noChangeAspect="1"/>
          </p:cNvPicPr>
          <p:nvPr/>
        </p:nvPicPr>
        <p:blipFill>
          <a:blip r:embed="rId4"/>
          <a:stretch>
            <a:fillRect/>
          </a:stretch>
        </p:blipFill>
        <p:spPr>
          <a:xfrm>
            <a:off x="254441" y="841529"/>
            <a:ext cx="1512102" cy="1263997"/>
          </a:xfrm>
          <a:prstGeom prst="rect">
            <a:avLst/>
          </a:prstGeom>
        </p:spPr>
      </p:pic>
      <p:pic>
        <p:nvPicPr>
          <p:cNvPr id="11" name="Imagen 10"/>
          <p:cNvPicPr>
            <a:picLocks noChangeAspect="1"/>
          </p:cNvPicPr>
          <p:nvPr/>
        </p:nvPicPr>
        <p:blipFill>
          <a:blip r:embed="rId5"/>
          <a:stretch>
            <a:fillRect/>
          </a:stretch>
        </p:blipFill>
        <p:spPr>
          <a:xfrm>
            <a:off x="197753" y="4595705"/>
            <a:ext cx="1891794" cy="1540402"/>
          </a:xfrm>
          <a:prstGeom prst="rect">
            <a:avLst/>
          </a:prstGeom>
        </p:spPr>
      </p:pic>
    </p:spTree>
    <p:extLst>
      <p:ext uri="{BB962C8B-B14F-4D97-AF65-F5344CB8AC3E}">
        <p14:creationId xmlns:p14="http://schemas.microsoft.com/office/powerpoint/2010/main" val="2198451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6766" y="601173"/>
            <a:ext cx="5218140" cy="806521"/>
          </a:xfrm>
          <a:solidFill>
            <a:schemeClr val="accent2">
              <a:lumMod val="40000"/>
              <a:lumOff val="60000"/>
            </a:schemeClr>
          </a:solidFill>
          <a:ln>
            <a:solidFill>
              <a:schemeClr val="tx1"/>
            </a:solidFill>
          </a:ln>
        </p:spPr>
        <p:txBody>
          <a:bodyPr>
            <a:normAutofit fontScale="90000"/>
          </a:bodyPr>
          <a:lstStyle/>
          <a:p>
            <a:pPr algn="ctr">
              <a:lnSpc>
                <a:spcPct val="150000"/>
              </a:lnSpc>
              <a:spcBef>
                <a:spcPts val="1200"/>
              </a:spcBef>
              <a:spcAft>
                <a:spcPts val="1200"/>
              </a:spcAft>
            </a:pPr>
            <a:r>
              <a:rPr lang="en-US" sz="3100" b="1" dirty="0">
                <a:solidFill>
                  <a:schemeClr val="tx1"/>
                </a:solidFill>
                <a:latin typeface="Arial" panose="020B0604020202020204" pitchFamily="34" charset="0"/>
                <a:ea typeface="Times New Roman" panose="02020603050405020304" pitchFamily="18" charset="0"/>
              </a:rPr>
              <a:t>Development of writing</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2856597" y="2056349"/>
            <a:ext cx="5108309" cy="488199"/>
          </a:xfrm>
          <a:solidFill>
            <a:srgbClr val="CCFF99"/>
          </a:solidFill>
          <a:ln>
            <a:solidFill>
              <a:schemeClr val="tx1"/>
            </a:solidFill>
          </a:ln>
        </p:spPr>
        <p:txBody>
          <a:bodyPr>
            <a:normAutofit/>
          </a:bodyPr>
          <a:lstStyle/>
          <a:p>
            <a:pPr marL="0" indent="0">
              <a:buNone/>
            </a:pPr>
            <a:r>
              <a:rPr lang="en-US" sz="2000" dirty="0">
                <a:solidFill>
                  <a:schemeClr val="tx1"/>
                </a:solidFill>
                <a:latin typeface="Arial" panose="020B0604020202020204" pitchFamily="34" charset="0"/>
                <a:ea typeface="Times New Roman" panose="02020603050405020304" pitchFamily="18" charset="0"/>
              </a:rPr>
              <a:t>There are three principal elements to </a:t>
            </a:r>
            <a:r>
              <a:rPr lang="en-US" sz="2000" dirty="0" smtClean="0">
                <a:solidFill>
                  <a:schemeClr val="tx1"/>
                </a:solidFill>
                <a:latin typeface="Arial" panose="020B0604020202020204" pitchFamily="34" charset="0"/>
                <a:ea typeface="Times New Roman" panose="02020603050405020304" pitchFamily="18" charset="0"/>
              </a:rPr>
              <a:t>write:</a:t>
            </a:r>
            <a:endParaRPr lang="es-ES" sz="2000" dirty="0">
              <a:solidFill>
                <a:schemeClr val="tx1"/>
              </a:solidFill>
            </a:endParaRPr>
          </a:p>
        </p:txBody>
      </p:sp>
      <p:pic>
        <p:nvPicPr>
          <p:cNvPr id="4" name="Imagen 3"/>
          <p:cNvPicPr>
            <a:picLocks noChangeAspect="1"/>
          </p:cNvPicPr>
          <p:nvPr/>
        </p:nvPicPr>
        <p:blipFill>
          <a:blip r:embed="rId2"/>
          <a:stretch>
            <a:fillRect/>
          </a:stretch>
        </p:blipFill>
        <p:spPr>
          <a:xfrm>
            <a:off x="706202" y="2697621"/>
            <a:ext cx="9207818" cy="2254197"/>
          </a:xfrm>
          <a:prstGeom prst="rect">
            <a:avLst/>
          </a:prstGeom>
        </p:spPr>
      </p:pic>
      <p:sp>
        <p:nvSpPr>
          <p:cNvPr id="5" name="Flecha abajo 4"/>
          <p:cNvSpPr/>
          <p:nvPr/>
        </p:nvSpPr>
        <p:spPr>
          <a:xfrm>
            <a:off x="5175362" y="1441243"/>
            <a:ext cx="565484" cy="599736"/>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757895" y="4756007"/>
            <a:ext cx="2574852" cy="1077218"/>
          </a:xfrm>
          <a:prstGeom prst="rect">
            <a:avLst/>
          </a:prstGeom>
          <a:solidFill>
            <a:srgbClr val="00B0F0"/>
          </a:solidFill>
        </p:spPr>
        <p:txBody>
          <a:bodyPr wrap="square">
            <a:spAutoFit/>
          </a:bodyPr>
          <a:lstStyle/>
          <a:p>
            <a:r>
              <a:rPr lang="en-US" sz="1600" dirty="0">
                <a:latin typeface="Arial" panose="020B0604020202020204" pitchFamily="34" charset="0"/>
                <a:ea typeface="Times New Roman" panose="02020603050405020304" pitchFamily="18" charset="0"/>
              </a:rPr>
              <a:t>In the structure students must take into account the organization, development and sequence of </a:t>
            </a:r>
            <a:r>
              <a:rPr lang="en-US" sz="1600" dirty="0" smtClean="0">
                <a:latin typeface="Arial" panose="020B0604020202020204" pitchFamily="34" charset="0"/>
                <a:ea typeface="Times New Roman" panose="02020603050405020304" pitchFamily="18" charset="0"/>
              </a:rPr>
              <a:t>text</a:t>
            </a:r>
            <a:endParaRPr lang="es-ES" sz="1600" dirty="0"/>
          </a:p>
        </p:txBody>
      </p:sp>
      <p:sp>
        <p:nvSpPr>
          <p:cNvPr id="7" name="Rectángulo 6"/>
          <p:cNvSpPr/>
          <p:nvPr/>
        </p:nvSpPr>
        <p:spPr>
          <a:xfrm>
            <a:off x="4313559" y="4794070"/>
            <a:ext cx="2171717" cy="830997"/>
          </a:xfrm>
          <a:prstGeom prst="rect">
            <a:avLst/>
          </a:prstGeom>
          <a:solidFill>
            <a:schemeClr val="accent2">
              <a:lumMod val="60000"/>
              <a:lumOff val="40000"/>
            </a:schemeClr>
          </a:solidFill>
        </p:spPr>
        <p:txBody>
          <a:bodyPr wrap="square">
            <a:spAutoFit/>
          </a:bodyPr>
          <a:lstStyle/>
          <a:p>
            <a:r>
              <a:rPr lang="en-US" sz="1600" dirty="0">
                <a:latin typeface="Arial" panose="020B0604020202020204" pitchFamily="34" charset="0"/>
                <a:ea typeface="Times New Roman" panose="02020603050405020304" pitchFamily="18" charset="0"/>
              </a:rPr>
              <a:t>The style is related to how to organize the content</a:t>
            </a:r>
            <a:endParaRPr lang="es-ES" sz="1600" dirty="0"/>
          </a:p>
        </p:txBody>
      </p:sp>
      <p:sp>
        <p:nvSpPr>
          <p:cNvPr id="8" name="Rectángulo 7"/>
          <p:cNvSpPr/>
          <p:nvPr/>
        </p:nvSpPr>
        <p:spPr>
          <a:xfrm>
            <a:off x="7650537" y="4756007"/>
            <a:ext cx="2119339" cy="1323439"/>
          </a:xfrm>
          <a:prstGeom prst="rect">
            <a:avLst/>
          </a:prstGeom>
          <a:solidFill>
            <a:schemeClr val="accent4">
              <a:lumMod val="60000"/>
              <a:lumOff val="40000"/>
            </a:schemeClr>
          </a:solidFill>
        </p:spPr>
        <p:txBody>
          <a:bodyPr wrap="square">
            <a:spAutoFit/>
          </a:bodyPr>
          <a:lstStyle/>
          <a:p>
            <a:r>
              <a:rPr lang="en-US" sz="1600" dirty="0" smtClean="0">
                <a:latin typeface="Arial" panose="020B0604020202020204" pitchFamily="34" charset="0"/>
                <a:ea typeface="Times New Roman" panose="02020603050405020304" pitchFamily="18" charset="0"/>
              </a:rPr>
              <a:t>Content </a:t>
            </a:r>
            <a:r>
              <a:rPr lang="en-US" sz="1600" dirty="0">
                <a:latin typeface="Arial" panose="020B0604020202020204" pitchFamily="34" charset="0"/>
                <a:ea typeface="Times New Roman" panose="02020603050405020304" pitchFamily="18" charset="0"/>
              </a:rPr>
              <a:t>is what the student </a:t>
            </a:r>
            <a:r>
              <a:rPr lang="en-US" sz="1600" dirty="0" smtClean="0">
                <a:latin typeface="Arial" panose="020B0604020202020204" pitchFamily="34" charset="0"/>
                <a:ea typeface="Times New Roman" panose="02020603050405020304" pitchFamily="18" charset="0"/>
              </a:rPr>
              <a:t>thinks </a:t>
            </a:r>
            <a:r>
              <a:rPr lang="en-US" sz="1600" dirty="0">
                <a:latin typeface="Arial" panose="020B0604020202020204" pitchFamily="34" charset="0"/>
                <a:ea typeface="Times New Roman" panose="02020603050405020304" pitchFamily="18" charset="0"/>
              </a:rPr>
              <a:t>and writes, </a:t>
            </a:r>
            <a:r>
              <a:rPr lang="en-US" sz="1600" dirty="0" smtClean="0">
                <a:latin typeface="Arial" panose="020B0604020202020204" pitchFamily="34" charset="0"/>
                <a:ea typeface="Times New Roman" panose="02020603050405020304" pitchFamily="18" charset="0"/>
              </a:rPr>
              <a:t> and it is </a:t>
            </a:r>
            <a:r>
              <a:rPr lang="en-US" sz="1600" dirty="0">
                <a:latin typeface="Arial" panose="020B0604020202020204" pitchFamily="34" charset="0"/>
                <a:ea typeface="Times New Roman" panose="02020603050405020304" pitchFamily="18" charset="0"/>
              </a:rPr>
              <a:t>the information provided in the </a:t>
            </a:r>
            <a:r>
              <a:rPr lang="en-US" sz="1600" dirty="0" smtClean="0">
                <a:latin typeface="Arial" panose="020B0604020202020204" pitchFamily="34" charset="0"/>
                <a:ea typeface="Times New Roman" panose="02020603050405020304" pitchFamily="18" charset="0"/>
              </a:rPr>
              <a:t>text</a:t>
            </a:r>
            <a:endParaRPr lang="es-ES" dirty="0"/>
          </a:p>
        </p:txBody>
      </p:sp>
      <p:pic>
        <p:nvPicPr>
          <p:cNvPr id="9" name="Imagen 8"/>
          <p:cNvPicPr>
            <a:picLocks noChangeAspect="1"/>
          </p:cNvPicPr>
          <p:nvPr/>
        </p:nvPicPr>
        <p:blipFill>
          <a:blip r:embed="rId3"/>
          <a:stretch>
            <a:fillRect/>
          </a:stretch>
        </p:blipFill>
        <p:spPr>
          <a:xfrm>
            <a:off x="1637323" y="4309127"/>
            <a:ext cx="480236" cy="484943"/>
          </a:xfrm>
          <a:prstGeom prst="rect">
            <a:avLst/>
          </a:prstGeom>
        </p:spPr>
      </p:pic>
      <p:pic>
        <p:nvPicPr>
          <p:cNvPr id="10" name="Imagen 9"/>
          <p:cNvPicPr>
            <a:picLocks noChangeAspect="1"/>
          </p:cNvPicPr>
          <p:nvPr/>
        </p:nvPicPr>
        <p:blipFill>
          <a:blip r:embed="rId4"/>
          <a:stretch>
            <a:fillRect/>
          </a:stretch>
        </p:blipFill>
        <p:spPr>
          <a:xfrm>
            <a:off x="5072347" y="4312444"/>
            <a:ext cx="475529" cy="481626"/>
          </a:xfrm>
          <a:prstGeom prst="rect">
            <a:avLst/>
          </a:prstGeom>
        </p:spPr>
      </p:pic>
      <p:pic>
        <p:nvPicPr>
          <p:cNvPr id="11" name="Imagen 10"/>
          <p:cNvPicPr>
            <a:picLocks noChangeAspect="1"/>
          </p:cNvPicPr>
          <p:nvPr/>
        </p:nvPicPr>
        <p:blipFill>
          <a:blip r:embed="rId3"/>
          <a:stretch>
            <a:fillRect/>
          </a:stretch>
        </p:blipFill>
        <p:spPr>
          <a:xfrm>
            <a:off x="8422618" y="4255694"/>
            <a:ext cx="480236" cy="484943"/>
          </a:xfrm>
          <a:prstGeom prst="rect">
            <a:avLst/>
          </a:prstGeom>
        </p:spPr>
      </p:pic>
      <p:cxnSp>
        <p:nvCxnSpPr>
          <p:cNvPr id="16" name="Conector recto 15"/>
          <p:cNvCxnSpPr/>
          <p:nvPr/>
        </p:nvCxnSpPr>
        <p:spPr>
          <a:xfrm>
            <a:off x="5399417" y="2531727"/>
            <a:ext cx="0" cy="331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1395665" y="2863516"/>
            <a:ext cx="7267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1407695" y="2863516"/>
            <a:ext cx="0" cy="469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a:blip r:embed="rId5"/>
          <a:stretch>
            <a:fillRect/>
          </a:stretch>
        </p:blipFill>
        <p:spPr>
          <a:xfrm>
            <a:off x="5320162" y="2890168"/>
            <a:ext cx="158510" cy="554784"/>
          </a:xfrm>
          <a:prstGeom prst="rect">
            <a:avLst/>
          </a:prstGeom>
        </p:spPr>
      </p:pic>
      <p:pic>
        <p:nvPicPr>
          <p:cNvPr id="22" name="Imagen 21"/>
          <p:cNvPicPr>
            <a:picLocks noChangeAspect="1"/>
          </p:cNvPicPr>
          <p:nvPr/>
        </p:nvPicPr>
        <p:blipFill>
          <a:blip r:embed="rId5"/>
          <a:stretch>
            <a:fillRect/>
          </a:stretch>
        </p:blipFill>
        <p:spPr>
          <a:xfrm>
            <a:off x="8551695" y="2878887"/>
            <a:ext cx="176505" cy="617765"/>
          </a:xfrm>
          <a:prstGeom prst="rect">
            <a:avLst/>
          </a:prstGeom>
        </p:spPr>
      </p:pic>
    </p:spTree>
    <p:extLst>
      <p:ext uri="{BB962C8B-B14F-4D97-AF65-F5344CB8AC3E}">
        <p14:creationId xmlns:p14="http://schemas.microsoft.com/office/powerpoint/2010/main" val="150937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304250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lamada de flecha hacia abajo 5"/>
          <p:cNvSpPr/>
          <p:nvPr/>
        </p:nvSpPr>
        <p:spPr>
          <a:xfrm>
            <a:off x="1819775" y="138366"/>
            <a:ext cx="3092117" cy="2021305"/>
          </a:xfrm>
          <a:prstGeom prst="downArrowCallou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Arial" panose="020B0604020202020204" pitchFamily="34" charset="0"/>
                <a:ea typeface="Times New Roman" panose="02020603050405020304" pitchFamily="18" charset="0"/>
              </a:rPr>
              <a:t>FIVE-PARAGRAPH ESSAY FORMAT USEFUL IN WRITING</a:t>
            </a:r>
            <a:endParaRPr lang="es-ES" sz="2000" dirty="0"/>
          </a:p>
        </p:txBody>
      </p:sp>
      <p:pic>
        <p:nvPicPr>
          <p:cNvPr id="4100" name="Picture 4" descr="http://lifewhileworkingonme.files.wordpress.com/2011/04/hs3-simple-5-paragraph-essay-outline-worm-for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5108" y="1741251"/>
            <a:ext cx="3830032" cy="4956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lecha a la derecha con muesca 11"/>
          <p:cNvSpPr/>
          <p:nvPr/>
        </p:nvSpPr>
        <p:spPr>
          <a:xfrm>
            <a:off x="1621255" y="2159671"/>
            <a:ext cx="3832748" cy="12342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latin typeface="Arial" panose="020B0604020202020204" pitchFamily="34" charset="0"/>
                <a:cs typeface="Arial" panose="020B0604020202020204" pitchFamily="34" charset="0"/>
              </a:rPr>
              <a:t>INTRODUCTION</a:t>
            </a:r>
            <a:endParaRPr lang="es-ES" sz="1600" dirty="0">
              <a:latin typeface="Arial" panose="020B0604020202020204" pitchFamily="34" charset="0"/>
              <a:cs typeface="Arial" panose="020B0604020202020204" pitchFamily="34" charset="0"/>
            </a:endParaRPr>
          </a:p>
        </p:txBody>
      </p:sp>
      <p:sp>
        <p:nvSpPr>
          <p:cNvPr id="8" name="Flecha a la derecha con muesca 11"/>
          <p:cNvSpPr/>
          <p:nvPr/>
        </p:nvSpPr>
        <p:spPr>
          <a:xfrm>
            <a:off x="1621255" y="3743888"/>
            <a:ext cx="3832748" cy="12342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Arial" panose="020B0604020202020204" pitchFamily="34" charset="0"/>
              <a:cs typeface="Arial" panose="020B0604020202020204" pitchFamily="34" charset="0"/>
            </a:endParaRPr>
          </a:p>
          <a:p>
            <a:r>
              <a:rPr lang="en-US" sz="1600" b="1" dirty="0" smtClean="0">
                <a:solidFill>
                  <a:schemeClr val="tx1"/>
                </a:solidFill>
                <a:latin typeface="Arial" panose="020B0604020202020204" pitchFamily="34" charset="0"/>
                <a:cs typeface="Arial" panose="020B0604020202020204" pitchFamily="34" charset="0"/>
              </a:rPr>
              <a:t>SUPPORTING </a:t>
            </a:r>
            <a:r>
              <a:rPr lang="en-US" sz="1600" b="1" dirty="0">
                <a:solidFill>
                  <a:schemeClr val="tx1"/>
                </a:solidFill>
                <a:latin typeface="Arial" panose="020B0604020202020204" pitchFamily="34" charset="0"/>
                <a:cs typeface="Arial" panose="020B0604020202020204" pitchFamily="34" charset="0"/>
              </a:rPr>
              <a:t>PARAGRAPHS</a:t>
            </a:r>
            <a:endParaRPr lang="es-ES" sz="1600" dirty="0">
              <a:solidFill>
                <a:schemeClr val="tx1"/>
              </a:solidFill>
              <a:latin typeface="Arial" panose="020B0604020202020204" pitchFamily="34" charset="0"/>
              <a:cs typeface="Arial" panose="020B0604020202020204" pitchFamily="34" charset="0"/>
            </a:endParaRPr>
          </a:p>
          <a:p>
            <a:pPr lvl="0"/>
            <a:endParaRPr lang="es-ES" sz="2000" dirty="0">
              <a:latin typeface="Arial" panose="020B0604020202020204" pitchFamily="34" charset="0"/>
              <a:cs typeface="Arial" panose="020B0604020202020204" pitchFamily="34" charset="0"/>
            </a:endParaRPr>
          </a:p>
        </p:txBody>
      </p:sp>
      <p:sp>
        <p:nvSpPr>
          <p:cNvPr id="9" name="Flecha a la derecha con muesca 11"/>
          <p:cNvSpPr/>
          <p:nvPr/>
        </p:nvSpPr>
        <p:spPr>
          <a:xfrm>
            <a:off x="1532360" y="5327120"/>
            <a:ext cx="3832748" cy="12342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tx1"/>
                </a:solidFill>
                <a:latin typeface="Arial" panose="020B0604020202020204" pitchFamily="34" charset="0"/>
                <a:cs typeface="Arial" panose="020B0604020202020204" pitchFamily="34" charset="0"/>
              </a:rPr>
              <a:t>CONCLUSION</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06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7533" y="368969"/>
            <a:ext cx="5976129" cy="870284"/>
          </a:xfrm>
        </p:spPr>
        <p:style>
          <a:lnRef idx="1">
            <a:schemeClr val="accent4"/>
          </a:lnRef>
          <a:fillRef idx="2">
            <a:schemeClr val="accent4"/>
          </a:fillRef>
          <a:effectRef idx="1">
            <a:schemeClr val="accent4"/>
          </a:effectRef>
          <a:fontRef idx="minor">
            <a:schemeClr val="dk1"/>
          </a:fontRef>
        </p:style>
        <p:txBody>
          <a:bodyPr>
            <a:normAutofit fontScale="90000"/>
          </a:bodyPr>
          <a:lstStyle/>
          <a:p>
            <a:pPr marL="457200" indent="-457200" algn="ctr">
              <a:lnSpc>
                <a:spcPct val="200000"/>
              </a:lnSpc>
              <a:spcBef>
                <a:spcPts val="1000"/>
              </a:spcBef>
              <a:spcAft>
                <a:spcPts val="1000"/>
              </a:spcAft>
            </a:pPr>
            <a:r>
              <a:rPr lang="en-US" sz="2700" b="1" dirty="0" smtClean="0">
                <a:solidFill>
                  <a:schemeClr val="tx1"/>
                </a:solidFill>
                <a:latin typeface="Arial" panose="020B0604020202020204" pitchFamily="34" charset="0"/>
                <a:ea typeface="Times New Roman" panose="02020603050405020304" pitchFamily="18" charset="0"/>
              </a:rPr>
              <a:t>DOMAIN KNOWLEDGE IN EDUCATION </a:t>
            </a:r>
            <a:r>
              <a:rPr lang="es-ES" b="1" dirty="0">
                <a:latin typeface="Times New Roman" panose="02020603050405020304" pitchFamily="18" charset="0"/>
                <a:ea typeface="Times New Roman" panose="02020603050405020304" pitchFamily="18" charset="0"/>
              </a:rPr>
              <a:t/>
            </a:r>
            <a:br>
              <a:rPr lang="es-ES" b="1" dirty="0">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2277533" y="1985209"/>
            <a:ext cx="5976130" cy="4236624"/>
          </a:xfrm>
        </p:spPr>
        <p:txBody>
          <a:bodyPr/>
          <a:lstStyle/>
          <a:p>
            <a:pPr marL="0" indent="0">
              <a:buNone/>
            </a:pPr>
            <a:endParaRPr lang="en-US"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1200"/>
              </a:spcBef>
              <a:spcAft>
                <a:spcPts val="1200"/>
              </a:spcAft>
              <a:buNone/>
              <a:tabLst>
                <a:tab pos="1710690" algn="l"/>
              </a:tabLst>
            </a:pPr>
            <a:endParaRPr lang="en-US"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1200"/>
              </a:spcBef>
              <a:spcAft>
                <a:spcPts val="1200"/>
              </a:spcAft>
              <a:buNone/>
              <a:tabLst>
                <a:tab pos="1710690" algn="l"/>
              </a:tabLst>
            </a:pPr>
            <a:endParaRPr lang="es-ES"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dirty="0"/>
          </a:p>
        </p:txBody>
      </p:sp>
      <p:sp>
        <p:nvSpPr>
          <p:cNvPr id="4" name="Flecha abajo 3"/>
          <p:cNvSpPr/>
          <p:nvPr/>
        </p:nvSpPr>
        <p:spPr>
          <a:xfrm>
            <a:off x="4946760" y="1275347"/>
            <a:ext cx="637674" cy="673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a:off x="5061059" y="3586917"/>
            <a:ext cx="625642" cy="721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inta perforada 5"/>
          <p:cNvSpPr/>
          <p:nvPr/>
        </p:nvSpPr>
        <p:spPr>
          <a:xfrm>
            <a:off x="2636696" y="1612231"/>
            <a:ext cx="6100011" cy="197468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ts val="1000"/>
              </a:spcBef>
              <a:buClr>
                <a:srgbClr val="90C226"/>
              </a:buClr>
              <a:buSzPct val="80000"/>
            </a:pPr>
            <a:r>
              <a:rPr lang="en-US" sz="3200" dirty="0">
                <a:solidFill>
                  <a:prstClr val="black"/>
                </a:solidFill>
                <a:latin typeface="Arial" panose="020B0604020202020204" pitchFamily="34" charset="0"/>
                <a:ea typeface="Times New Roman" panose="02020603050405020304" pitchFamily="18" charset="0"/>
                <a:cs typeface="Arial" panose="020B0604020202020204" pitchFamily="34" charset="0"/>
              </a:rPr>
              <a:t>The domain knowledge is a skill</a:t>
            </a:r>
          </a:p>
          <a:p>
            <a:pPr lvl="0" defTabSz="457200">
              <a:spcBef>
                <a:spcPts val="1000"/>
              </a:spcBef>
              <a:buClr>
                <a:srgbClr val="90C226"/>
              </a:buClr>
              <a:buSzPct val="80000"/>
            </a:pPr>
            <a:endParaRPr lang="en-U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Cinta perforada 7"/>
          <p:cNvSpPr/>
          <p:nvPr/>
        </p:nvSpPr>
        <p:spPr>
          <a:xfrm>
            <a:off x="2636695" y="4103521"/>
            <a:ext cx="6100011" cy="197468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ts val="1200"/>
              </a:spcBef>
              <a:spcAft>
                <a:spcPts val="1200"/>
              </a:spcAft>
              <a:buClr>
                <a:srgbClr val="90C226"/>
              </a:buClr>
              <a:buSzPct val="80000"/>
              <a:tabLst>
                <a:tab pos="1710690" algn="l"/>
              </a:tabLst>
            </a:pPr>
            <a:r>
              <a:rPr lang="en-US" sz="3200" dirty="0">
                <a:solidFill>
                  <a:prstClr val="black"/>
                </a:solidFill>
                <a:latin typeface="Arial" panose="020B0604020202020204" pitchFamily="34" charset="0"/>
                <a:ea typeface="Times New Roman" panose="02020603050405020304" pitchFamily="18" charset="0"/>
                <a:cs typeface="Arial" panose="020B0604020202020204" pitchFamily="34" charset="0"/>
              </a:rPr>
              <a:t>Teachers evaluate the workplace </a:t>
            </a:r>
          </a:p>
        </p:txBody>
      </p:sp>
    </p:spTree>
    <p:extLst>
      <p:ext uri="{BB962C8B-B14F-4D97-AF65-F5344CB8AC3E}">
        <p14:creationId xmlns:p14="http://schemas.microsoft.com/office/powerpoint/2010/main" val="196968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128403" cy="858253"/>
          </a:xfrm>
        </p:spPr>
        <p:style>
          <a:lnRef idx="1">
            <a:schemeClr val="accent4"/>
          </a:lnRef>
          <a:fillRef idx="2">
            <a:schemeClr val="accent4"/>
          </a:fillRef>
          <a:effectRef idx="1">
            <a:schemeClr val="accent4"/>
          </a:effectRef>
          <a:fontRef idx="minor">
            <a:schemeClr val="dk1"/>
          </a:fontRef>
        </p:style>
        <p:txBody>
          <a:bodyPr>
            <a:normAutofit fontScale="90000"/>
          </a:bodyPr>
          <a:lstStyle/>
          <a:p>
            <a:pPr marL="457200" indent="-457200">
              <a:lnSpc>
                <a:spcPct val="200000"/>
              </a:lnSpc>
              <a:spcBef>
                <a:spcPts val="1000"/>
              </a:spcBef>
              <a:spcAft>
                <a:spcPts val="1000"/>
              </a:spcAft>
            </a:pPr>
            <a:r>
              <a:rPr lang="en-US" sz="2700" b="1" dirty="0" smtClean="0">
                <a:solidFill>
                  <a:schemeClr val="tx1"/>
                </a:solidFill>
                <a:latin typeface="Arial" panose="020B0604020202020204" pitchFamily="34" charset="0"/>
                <a:ea typeface="Times New Roman" panose="02020603050405020304" pitchFamily="18" charset="0"/>
              </a:rPr>
              <a:t>COGNITIVE PSYCHOLOGY RELATED WITH WRITING SKILL</a:t>
            </a:r>
            <a:endParaRPr lang="es-ES" dirty="0"/>
          </a:p>
        </p:txBody>
      </p:sp>
      <p:sp>
        <p:nvSpPr>
          <p:cNvPr id="4" name="Pergamino horizontal 3"/>
          <p:cNvSpPr/>
          <p:nvPr/>
        </p:nvSpPr>
        <p:spPr>
          <a:xfrm>
            <a:off x="555233" y="1565617"/>
            <a:ext cx="9372601" cy="44276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lnSpc>
                <a:spcPct val="150000"/>
              </a:lnSpc>
              <a:spcBef>
                <a:spcPts val="1200"/>
              </a:spcBef>
              <a:spcAft>
                <a:spcPts val="1200"/>
              </a:spcAft>
              <a:buClr>
                <a:srgbClr val="90C226"/>
              </a:buClr>
              <a:buSzPct val="80000"/>
              <a:tabLst>
                <a:tab pos="270510" algn="l"/>
              </a:tabLst>
            </a:pPr>
            <a:r>
              <a:rPr lang="en-US" sz="3200" dirty="0">
                <a:solidFill>
                  <a:schemeClr val="tx1"/>
                </a:solidFill>
                <a:latin typeface="Arial" panose="020B0604020202020204" pitchFamily="34" charset="0"/>
                <a:ea typeface="Times New Roman" panose="02020603050405020304" pitchFamily="18" charset="0"/>
              </a:rPr>
              <a:t>The cognitive psychology is the study of mental processes such as attention, language use, memory, perception, problem solving, creativity, and </a:t>
            </a:r>
            <a:r>
              <a:rPr lang="en-US" sz="3200" dirty="0" smtClean="0">
                <a:solidFill>
                  <a:schemeClr val="tx1"/>
                </a:solidFill>
                <a:latin typeface="Arial" panose="020B0604020202020204" pitchFamily="34" charset="0"/>
                <a:ea typeface="Times New Roman" panose="02020603050405020304" pitchFamily="18" charset="0"/>
              </a:rPr>
              <a:t>thinking</a:t>
            </a:r>
            <a:endParaRPr lang="es-ES" sz="32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4832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techtraining.files.wordpress.com/2008/07/blooms-tax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6" y="555459"/>
            <a:ext cx="9001184" cy="537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0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2 CuadroTexto"/>
          <p:cNvSpPr txBox="1"/>
          <p:nvPr/>
        </p:nvSpPr>
        <p:spPr>
          <a:xfrm>
            <a:off x="3202939" y="156411"/>
            <a:ext cx="3703187" cy="461665"/>
          </a:xfrm>
          <a:prstGeom prst="rect">
            <a:avLst/>
          </a:prstGeom>
          <a:solidFill>
            <a:srgbClr val="66FF3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strike="noStrike" kern="0" cap="none" spc="0" normalizeH="0" baseline="0" noProof="0" dirty="0" smtClean="0">
                <a:ln>
                  <a:noFill/>
                </a:ln>
                <a:effectLst/>
                <a:uLnTx/>
                <a:uFillTx/>
                <a:latin typeface="Algerian" pitchFamily="82" charset="0"/>
              </a:rPr>
              <a:t>PROBLEM TREE </a:t>
            </a:r>
            <a:endParaRPr kumimoji="0" lang="es-ES" sz="2400" b="1" i="0" strike="noStrike" kern="0" cap="none" spc="0" normalizeH="0" baseline="0" noProof="0" dirty="0">
              <a:ln>
                <a:noFill/>
              </a:ln>
              <a:effectLst/>
              <a:uLnTx/>
              <a:uFillTx/>
              <a:latin typeface="Algerian" pitchFamily="82" charset="0"/>
            </a:endParaRPr>
          </a:p>
        </p:txBody>
      </p:sp>
      <p:sp>
        <p:nvSpPr>
          <p:cNvPr id="24" name="Rectángulo 23"/>
          <p:cNvSpPr/>
          <p:nvPr/>
        </p:nvSpPr>
        <p:spPr>
          <a:xfrm>
            <a:off x="3465095" y="3143668"/>
            <a:ext cx="2728000" cy="916921"/>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rPr>
              <a:t>LOW </a:t>
            </a:r>
            <a:r>
              <a:rPr lang="en-GB" sz="1600" b="1" dirty="0">
                <a:solidFill>
                  <a:srgbClr val="000000"/>
                </a:solidFill>
                <a:effectLst/>
                <a:latin typeface="Arial" panose="020B0604020202020204" pitchFamily="34" charset="0"/>
                <a:ea typeface="Times New Roman" panose="02020603050405020304" pitchFamily="18" charset="0"/>
              </a:rPr>
              <a:t>ENGLISH WRITING SKILL DEVELOPMENT</a:t>
            </a:r>
            <a:endParaRPr lang="es-ES" sz="1600" dirty="0">
              <a:effectLst/>
              <a:latin typeface="Times New Roman" panose="02020603050405020304" pitchFamily="18" charset="0"/>
              <a:ea typeface="Times New Roman" panose="02020603050405020304" pitchFamily="18" charset="0"/>
            </a:endParaRPr>
          </a:p>
          <a:p>
            <a:pPr algn="ctr">
              <a:spcAft>
                <a:spcPts val="0"/>
              </a:spcAft>
            </a:pPr>
            <a:r>
              <a:rPr lang="en-GB" sz="1200" dirty="0">
                <a:solidFill>
                  <a:srgbClr val="000000"/>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p:txBody>
      </p:sp>
      <p:sp>
        <p:nvSpPr>
          <p:cNvPr id="26" name="Rectángulo 25"/>
          <p:cNvSpPr/>
          <p:nvPr/>
        </p:nvSpPr>
        <p:spPr>
          <a:xfrm>
            <a:off x="1318091" y="5404949"/>
            <a:ext cx="1884848" cy="1172641"/>
          </a:xfrm>
          <a:prstGeom prst="rect">
            <a:avLst/>
          </a:prstGeom>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dirty="0">
                <a:solidFill>
                  <a:schemeClr val="tx1"/>
                </a:solidFill>
                <a:effectLst/>
                <a:latin typeface="Arial" panose="020B0604020202020204" pitchFamily="34" charset="0"/>
                <a:ea typeface="Times New Roman" panose="02020603050405020304" pitchFamily="18" charset="0"/>
              </a:rPr>
              <a:t>Low grammar structure knowledge </a:t>
            </a:r>
            <a:endParaRPr lang="es-ES" sz="1600" dirty="0">
              <a:solidFill>
                <a:schemeClr val="tx1"/>
              </a:solidFill>
              <a:effectLst/>
              <a:latin typeface="Times New Roman" panose="02020603050405020304" pitchFamily="18" charset="0"/>
              <a:ea typeface="Times New Roman" panose="02020603050405020304" pitchFamily="18" charset="0"/>
            </a:endParaRPr>
          </a:p>
          <a:p>
            <a:pPr algn="ctr">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 </a:t>
            </a:r>
            <a:endParaRPr lang="es-ES" sz="1200" dirty="0">
              <a:solidFill>
                <a:schemeClr val="tx1"/>
              </a:solidFill>
              <a:effectLst/>
              <a:latin typeface="Times New Roman" panose="02020603050405020304" pitchFamily="18" charset="0"/>
              <a:ea typeface="Times New Roman" panose="02020603050405020304" pitchFamily="18" charset="0"/>
            </a:endParaRPr>
          </a:p>
        </p:txBody>
      </p:sp>
      <p:sp>
        <p:nvSpPr>
          <p:cNvPr id="27" name="Rectángulo 26"/>
          <p:cNvSpPr/>
          <p:nvPr/>
        </p:nvSpPr>
        <p:spPr>
          <a:xfrm>
            <a:off x="6476166" y="951822"/>
            <a:ext cx="2210633" cy="1130929"/>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sz="1600" dirty="0">
                <a:solidFill>
                  <a:schemeClr val="tx1"/>
                </a:solidFill>
                <a:effectLst/>
                <a:latin typeface="Arial" panose="020B0604020202020204" pitchFamily="34" charset="0"/>
                <a:ea typeface="Times New Roman" panose="02020603050405020304" pitchFamily="18" charset="0"/>
              </a:rPr>
              <a:t>Low academic performance</a:t>
            </a:r>
            <a:endParaRPr lang="es-ES" sz="1600" dirty="0">
              <a:solidFill>
                <a:schemeClr val="tx1"/>
              </a:solidFill>
              <a:effectLst/>
              <a:latin typeface="Times New Roman" panose="02020603050405020304" pitchFamily="18" charset="0"/>
              <a:ea typeface="Times New Roman" panose="02020603050405020304" pitchFamily="18" charset="0"/>
            </a:endParaRPr>
          </a:p>
          <a:p>
            <a:pPr>
              <a:spcAft>
                <a:spcPts val="0"/>
              </a:spcAft>
            </a:pPr>
            <a:r>
              <a:rPr lang="en-GB" sz="1600" dirty="0">
                <a:solidFill>
                  <a:schemeClr val="tx1"/>
                </a:solidFill>
                <a:effectLst/>
                <a:latin typeface="Times New Roman" panose="02020603050405020304" pitchFamily="18" charset="0"/>
                <a:ea typeface="Times New Roman" panose="02020603050405020304" pitchFamily="18" charset="0"/>
              </a:rPr>
              <a:t> </a:t>
            </a:r>
            <a:endParaRPr lang="es-ES" sz="1600" dirty="0">
              <a:solidFill>
                <a:schemeClr val="tx1"/>
              </a:solidFill>
              <a:effectLst/>
              <a:latin typeface="Times New Roman" panose="02020603050405020304" pitchFamily="18" charset="0"/>
              <a:ea typeface="Times New Roman" panose="02020603050405020304" pitchFamily="18" charset="0"/>
            </a:endParaRPr>
          </a:p>
        </p:txBody>
      </p:sp>
      <p:sp>
        <p:nvSpPr>
          <p:cNvPr id="28" name="Rectángulo 27"/>
          <p:cNvSpPr/>
          <p:nvPr/>
        </p:nvSpPr>
        <p:spPr>
          <a:xfrm>
            <a:off x="3771622" y="5328818"/>
            <a:ext cx="2421473" cy="1248772"/>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sz="1600" dirty="0" smtClean="0">
                <a:solidFill>
                  <a:schemeClr val="tx1"/>
                </a:solidFill>
                <a:effectLst/>
                <a:latin typeface="Arial" panose="020B0604020202020204" pitchFamily="34" charset="0"/>
                <a:ea typeface="Times New Roman" panose="02020603050405020304" pitchFamily="18" charset="0"/>
              </a:rPr>
              <a:t> </a:t>
            </a:r>
            <a:r>
              <a:rPr lang="en-US" sz="1600" dirty="0">
                <a:solidFill>
                  <a:schemeClr val="tx1"/>
                </a:solidFill>
                <a:latin typeface="Arial" panose="020B0604020202020204" pitchFamily="34" charset="0"/>
                <a:ea typeface="Times New Roman" panose="02020603050405020304" pitchFamily="18" charset="0"/>
              </a:rPr>
              <a:t>F</a:t>
            </a:r>
            <a:r>
              <a:rPr lang="en-US" sz="1600" dirty="0" smtClean="0">
                <a:solidFill>
                  <a:schemeClr val="tx1"/>
                </a:solidFill>
                <a:effectLst/>
                <a:latin typeface="Arial" panose="020B0604020202020204" pitchFamily="34" charset="0"/>
                <a:ea typeface="Times New Roman" panose="02020603050405020304" pitchFamily="18" charset="0"/>
              </a:rPr>
              <a:t>ew </a:t>
            </a:r>
            <a:r>
              <a:rPr lang="en-US" sz="1600" dirty="0">
                <a:solidFill>
                  <a:schemeClr val="tx1"/>
                </a:solidFill>
                <a:effectLst/>
                <a:latin typeface="Arial" panose="020B0604020202020204" pitchFamily="34" charset="0"/>
                <a:ea typeface="Times New Roman" panose="02020603050405020304" pitchFamily="18" charset="0"/>
              </a:rPr>
              <a:t>opportunities to apply writing update methods </a:t>
            </a:r>
            <a:r>
              <a:rPr lang="en-US" sz="1600" dirty="0" smtClean="0">
                <a:solidFill>
                  <a:schemeClr val="tx1"/>
                </a:solidFill>
                <a:effectLst/>
                <a:latin typeface="Arial" panose="020B0604020202020204" pitchFamily="34" charset="0"/>
                <a:ea typeface="Times New Roman" panose="02020603050405020304" pitchFamily="18" charset="0"/>
              </a:rPr>
              <a:t>in teachers</a:t>
            </a:r>
            <a:endParaRPr lang="es-ES" sz="1600" dirty="0">
              <a:solidFill>
                <a:schemeClr val="tx1"/>
              </a:solidFill>
              <a:effectLst/>
              <a:latin typeface="Times New Roman" panose="02020603050405020304" pitchFamily="18" charset="0"/>
              <a:ea typeface="Times New Roman" panose="02020603050405020304" pitchFamily="18" charset="0"/>
            </a:endParaRPr>
          </a:p>
          <a:p>
            <a:pPr algn="ctr">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p:txBody>
      </p:sp>
      <p:sp>
        <p:nvSpPr>
          <p:cNvPr id="29" name="Rectángulo 28"/>
          <p:cNvSpPr/>
          <p:nvPr/>
        </p:nvSpPr>
        <p:spPr>
          <a:xfrm>
            <a:off x="6687552" y="5352630"/>
            <a:ext cx="1999247" cy="122496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Inappropriate resources and technological tools </a:t>
            </a:r>
            <a:r>
              <a:rPr lang="en-US" sz="1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use in class </a:t>
            </a:r>
            <a:endParaRPr lang="es-E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p:txBody>
      </p:sp>
      <p:sp>
        <p:nvSpPr>
          <p:cNvPr id="30" name="Rectángulo 29"/>
          <p:cNvSpPr/>
          <p:nvPr/>
        </p:nvSpPr>
        <p:spPr>
          <a:xfrm>
            <a:off x="1075054" y="842326"/>
            <a:ext cx="2127885" cy="1216546"/>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sz="1600" dirty="0">
                <a:solidFill>
                  <a:schemeClr val="tx1"/>
                </a:solidFill>
                <a:effectLst/>
                <a:latin typeface="Arial" panose="020B0604020202020204" pitchFamily="34" charset="0"/>
                <a:ea typeface="Times New Roman" panose="02020603050405020304" pitchFamily="18" charset="0"/>
              </a:rPr>
              <a:t>Writing </a:t>
            </a:r>
            <a:r>
              <a:rPr lang="en-US" sz="1600" dirty="0" smtClean="0">
                <a:solidFill>
                  <a:schemeClr val="tx1"/>
                </a:solidFill>
                <a:effectLst/>
                <a:latin typeface="Arial" panose="020B0604020202020204" pitchFamily="34" charset="0"/>
                <a:ea typeface="Times New Roman" panose="02020603050405020304" pitchFamily="18" charset="0"/>
              </a:rPr>
              <a:t>demotivation</a:t>
            </a:r>
            <a:endParaRPr lang="es-ES" sz="1600" dirty="0">
              <a:solidFill>
                <a:schemeClr val="tx1"/>
              </a:solidFill>
              <a:effectLst/>
              <a:latin typeface="Times New Roman" panose="02020603050405020304" pitchFamily="18" charset="0"/>
              <a:ea typeface="Times New Roman" panose="02020603050405020304" pitchFamily="18" charset="0"/>
            </a:endParaRPr>
          </a:p>
          <a:p>
            <a:pPr>
              <a:spcAft>
                <a:spcPts val="0"/>
              </a:spcAft>
            </a:pPr>
            <a:r>
              <a:rPr lang="en-GB" sz="1200" dirty="0">
                <a:solidFill>
                  <a:schemeClr val="tx1"/>
                </a:solidFill>
                <a:effectLst/>
                <a:latin typeface="Times New Roman" panose="02020603050405020304" pitchFamily="18" charset="0"/>
                <a:ea typeface="Times New Roman" panose="02020603050405020304" pitchFamily="18" charset="0"/>
              </a:rPr>
              <a:t> </a:t>
            </a:r>
            <a:endParaRPr lang="es-ES" sz="1200" dirty="0">
              <a:solidFill>
                <a:schemeClr val="tx1"/>
              </a:solidFill>
              <a:effectLst/>
              <a:latin typeface="Times New Roman" panose="02020603050405020304" pitchFamily="18" charset="0"/>
              <a:ea typeface="Times New Roman" panose="02020603050405020304" pitchFamily="18" charset="0"/>
            </a:endParaRPr>
          </a:p>
        </p:txBody>
      </p:sp>
      <p:cxnSp>
        <p:nvCxnSpPr>
          <p:cNvPr id="31" name="Conector recto 30"/>
          <p:cNvCxnSpPr/>
          <p:nvPr/>
        </p:nvCxnSpPr>
        <p:spPr>
          <a:xfrm flipV="1">
            <a:off x="4839384" y="2839920"/>
            <a:ext cx="0" cy="37147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Conector recto 31"/>
          <p:cNvCxnSpPr/>
          <p:nvPr/>
        </p:nvCxnSpPr>
        <p:spPr>
          <a:xfrm flipH="1" flipV="1">
            <a:off x="1980565" y="2850916"/>
            <a:ext cx="5517718" cy="8688"/>
          </a:xfrm>
          <a:prstGeom prst="line">
            <a:avLst/>
          </a:prstGeom>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a:off x="1980565" y="2154120"/>
            <a:ext cx="0" cy="6858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a:off x="4833870" y="2177932"/>
            <a:ext cx="0" cy="6619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5" name="Conector recto 34"/>
          <p:cNvCxnSpPr/>
          <p:nvPr/>
        </p:nvCxnSpPr>
        <p:spPr>
          <a:xfrm>
            <a:off x="7498283" y="2116021"/>
            <a:ext cx="6584" cy="74358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6" name="Conector recto 35"/>
          <p:cNvCxnSpPr/>
          <p:nvPr/>
        </p:nvCxnSpPr>
        <p:spPr>
          <a:xfrm>
            <a:off x="4818748" y="4060589"/>
            <a:ext cx="0" cy="52387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7" name="Conector recto 36"/>
          <p:cNvCxnSpPr/>
          <p:nvPr/>
        </p:nvCxnSpPr>
        <p:spPr>
          <a:xfrm flipH="1">
            <a:off x="2138997" y="4584464"/>
            <a:ext cx="550105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8" name="Conector recto 37"/>
          <p:cNvCxnSpPr/>
          <p:nvPr/>
        </p:nvCxnSpPr>
        <p:spPr>
          <a:xfrm>
            <a:off x="2161054" y="4584464"/>
            <a:ext cx="0" cy="809625"/>
          </a:xfrm>
          <a:prstGeom prst="line">
            <a:avLst/>
          </a:prstGeom>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4816743" y="4584464"/>
            <a:ext cx="2005" cy="744354"/>
          </a:xfrm>
          <a:prstGeom prst="line">
            <a:avLst/>
          </a:prstGeom>
        </p:spPr>
        <p:style>
          <a:lnRef idx="1">
            <a:schemeClr val="dk1"/>
          </a:lnRef>
          <a:fillRef idx="0">
            <a:schemeClr val="dk1"/>
          </a:fillRef>
          <a:effectRef idx="0">
            <a:schemeClr val="dk1"/>
          </a:effectRef>
          <a:fontRef idx="minor">
            <a:schemeClr val="tx1"/>
          </a:fontRef>
        </p:style>
      </p:cxnSp>
      <p:cxnSp>
        <p:nvCxnSpPr>
          <p:cNvPr id="40" name="Conector recto 39"/>
          <p:cNvCxnSpPr/>
          <p:nvPr/>
        </p:nvCxnSpPr>
        <p:spPr>
          <a:xfrm>
            <a:off x="7640053" y="4574939"/>
            <a:ext cx="0" cy="7538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1" name="Rectangle 4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2" name="Rectangle 5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3" name="Rectángulo 42"/>
          <p:cNvSpPr/>
          <p:nvPr/>
        </p:nvSpPr>
        <p:spPr>
          <a:xfrm>
            <a:off x="3705725" y="800647"/>
            <a:ext cx="2256290" cy="135347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Arial" panose="020B0604020202020204" pitchFamily="34" charset="0"/>
              </a:rPr>
              <a:t>Insufficient students’ technological strategies in writing skill development </a:t>
            </a:r>
            <a:endParaRPr kumimoji="0" lang="es-ES" sz="16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rPr>
              <a:t> </a:t>
            </a:r>
            <a:endParaRPr kumimoji="0" lang="es-ES" sz="1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2" name="Rectángulo 1"/>
          <p:cNvSpPr/>
          <p:nvPr/>
        </p:nvSpPr>
        <p:spPr>
          <a:xfrm>
            <a:off x="9035715" y="5260570"/>
            <a:ext cx="1564105"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Causes</a:t>
            </a:r>
            <a:r>
              <a:rPr lang="es-ES" dirty="0" smtClean="0"/>
              <a:t> </a:t>
            </a:r>
            <a:endParaRPr lang="es-ES" dirty="0"/>
          </a:p>
        </p:txBody>
      </p:sp>
      <p:sp>
        <p:nvSpPr>
          <p:cNvPr id="6" name="Rectángulo 5"/>
          <p:cNvSpPr/>
          <p:nvPr/>
        </p:nvSpPr>
        <p:spPr>
          <a:xfrm>
            <a:off x="8903368" y="1517286"/>
            <a:ext cx="1467853" cy="386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a:t>
            </a:r>
            <a:r>
              <a:rPr lang="es-ES" dirty="0" smtClean="0">
                <a:solidFill>
                  <a:schemeClr val="tx1"/>
                </a:solidFill>
              </a:rPr>
              <a:t>ffects</a:t>
            </a:r>
            <a:endParaRPr lang="es-ES" dirty="0">
              <a:solidFill>
                <a:schemeClr val="tx1"/>
              </a:solidFill>
            </a:endParaRPr>
          </a:p>
        </p:txBody>
      </p:sp>
    </p:spTree>
    <p:extLst>
      <p:ext uri="{BB962C8B-B14F-4D97-AF65-F5344CB8AC3E}">
        <p14:creationId xmlns:p14="http://schemas.microsoft.com/office/powerpoint/2010/main" val="116456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7623" y="235797"/>
            <a:ext cx="7516171" cy="918411"/>
          </a:xfrm>
        </p:spPr>
        <p:style>
          <a:lnRef idx="1">
            <a:schemeClr val="accent4"/>
          </a:lnRef>
          <a:fillRef idx="2">
            <a:schemeClr val="accent4"/>
          </a:fillRef>
          <a:effectRef idx="1">
            <a:schemeClr val="accent4"/>
          </a:effectRef>
          <a:fontRef idx="minor">
            <a:schemeClr val="dk1"/>
          </a:fontRef>
        </p:style>
        <p:txBody>
          <a:bodyPr>
            <a:normAutofit fontScale="90000"/>
          </a:bodyPr>
          <a:lstStyle/>
          <a:p>
            <a:pPr marL="457200" indent="-457200">
              <a:lnSpc>
                <a:spcPct val="200000"/>
              </a:lnSpc>
              <a:spcBef>
                <a:spcPts val="1000"/>
              </a:spcBef>
              <a:spcAft>
                <a:spcPts val="1000"/>
              </a:spcAft>
            </a:pPr>
            <a:r>
              <a:rPr lang="en-US" sz="2700" b="1" dirty="0" smtClean="0">
                <a:solidFill>
                  <a:schemeClr val="tx1"/>
                </a:solidFill>
                <a:latin typeface="Arial" panose="020B0604020202020204" pitchFamily="34" charset="0"/>
                <a:ea typeface="Times New Roman" panose="02020603050405020304" pitchFamily="18" charset="0"/>
              </a:rPr>
              <a:t>THE WEBQUEST TO DEVELOP WRITING SKILLS </a:t>
            </a:r>
            <a:r>
              <a:rPr lang="es-ES" b="1" dirty="0">
                <a:latin typeface="Times New Roman" panose="02020603050405020304" pitchFamily="18" charset="0"/>
                <a:ea typeface="Times New Roman" panose="02020603050405020304" pitchFamily="18" charset="0"/>
              </a:rPr>
              <a:t/>
            </a:r>
            <a:br>
              <a:rPr lang="es-ES" b="1" dirty="0">
                <a:latin typeface="Times New Roman" panose="02020603050405020304" pitchFamily="18" charset="0"/>
                <a:ea typeface="Times New Roman" panose="02020603050405020304" pitchFamily="18" charset="0"/>
              </a:rPr>
            </a:br>
            <a:endParaRPr lang="es-ES" dirty="0"/>
          </a:p>
        </p:txBody>
      </p:sp>
      <p:sp>
        <p:nvSpPr>
          <p:cNvPr id="7" name="Onda 6"/>
          <p:cNvSpPr/>
          <p:nvPr/>
        </p:nvSpPr>
        <p:spPr>
          <a:xfrm>
            <a:off x="1101138" y="1334681"/>
            <a:ext cx="8367716" cy="464501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50000"/>
              </a:lnSpc>
              <a:spcBef>
                <a:spcPts val="1200"/>
              </a:spcBef>
              <a:spcAft>
                <a:spcPts val="1200"/>
              </a:spcAft>
              <a:buClr>
                <a:srgbClr val="90C226"/>
              </a:buClr>
              <a:buSzPct val="80000"/>
              <a:tabLst>
                <a:tab pos="270510" algn="l"/>
                <a:tab pos="3162300" algn="l"/>
              </a:tabLst>
            </a:pPr>
            <a:r>
              <a:rPr lang="en-US" sz="2400" dirty="0">
                <a:solidFill>
                  <a:schemeClr val="tx1"/>
                </a:solidFill>
                <a:latin typeface="Arial" panose="020B0604020202020204" pitchFamily="34" charset="0"/>
                <a:ea typeface="Times New Roman" panose="02020603050405020304" pitchFamily="18" charset="0"/>
              </a:rPr>
              <a:t>The WebQuest helps students to develop writing </a:t>
            </a:r>
            <a:r>
              <a:rPr lang="en-US" sz="2400" dirty="0" smtClean="0">
                <a:solidFill>
                  <a:schemeClr val="tx1"/>
                </a:solidFill>
                <a:latin typeface="Arial" panose="020B0604020202020204" pitchFamily="34" charset="0"/>
                <a:ea typeface="Times New Roman" panose="02020603050405020304" pitchFamily="18" charset="0"/>
              </a:rPr>
              <a:t>at </a:t>
            </a:r>
            <a:r>
              <a:rPr lang="en-US" sz="2400" dirty="0">
                <a:solidFill>
                  <a:schemeClr val="tx1"/>
                </a:solidFill>
                <a:latin typeface="Arial" panose="020B0604020202020204" pitchFamily="34" charset="0"/>
                <a:ea typeface="Times New Roman" panose="02020603050405020304" pitchFamily="18" charset="0"/>
              </a:rPr>
              <a:t>the beginning of learning, in the next stage the students test their linguistic hypotheses to finish with </a:t>
            </a:r>
            <a:r>
              <a:rPr lang="en-US" sz="2400" dirty="0" smtClean="0">
                <a:solidFill>
                  <a:schemeClr val="tx1"/>
                </a:solidFill>
                <a:latin typeface="Arial" panose="020B0604020202020204" pitchFamily="34" charset="0"/>
                <a:ea typeface="Times New Roman" panose="02020603050405020304" pitchFamily="18" charset="0"/>
              </a:rPr>
              <a:t>the written </a:t>
            </a:r>
            <a:r>
              <a:rPr lang="en-US" sz="2400" dirty="0">
                <a:solidFill>
                  <a:schemeClr val="tx1"/>
                </a:solidFill>
                <a:latin typeface="Arial" panose="020B0604020202020204" pitchFamily="34" charset="0"/>
                <a:ea typeface="Times New Roman" panose="02020603050405020304" pitchFamily="18" charset="0"/>
              </a:rPr>
              <a:t>production acquired in the target </a:t>
            </a:r>
            <a:r>
              <a:rPr lang="en-US" sz="2400" dirty="0" smtClean="0">
                <a:solidFill>
                  <a:schemeClr val="tx1"/>
                </a:solidFill>
                <a:latin typeface="Arial" panose="020B0604020202020204" pitchFamily="34" charset="0"/>
                <a:ea typeface="Times New Roman" panose="02020603050405020304" pitchFamily="18" charset="0"/>
              </a:rPr>
              <a:t>language</a:t>
            </a:r>
            <a:endParaRPr lang="es-ES" sz="24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829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33137"/>
            <a:ext cx="9381066" cy="5895474"/>
          </a:xfrm>
        </p:spPr>
        <p:txBody>
          <a:bodyPr>
            <a:normAutofit fontScale="55000" lnSpcReduction="20000"/>
          </a:bodyPr>
          <a:lstStyle/>
          <a:p>
            <a:pPr marL="0" indent="0" algn="ctr">
              <a:lnSpc>
                <a:spcPct val="200000"/>
              </a:lnSpc>
              <a:spcAft>
                <a:spcPts val="1000"/>
              </a:spcAft>
              <a:buNone/>
            </a:pPr>
            <a:r>
              <a:rPr lang="en-US" sz="8600" b="1" dirty="0" smtClean="0">
                <a:solidFill>
                  <a:schemeClr val="tx1"/>
                </a:solidFill>
                <a:latin typeface="Arial" panose="020B0604020202020204" pitchFamily="34" charset="0"/>
                <a:ea typeface="Calibri" panose="020F0502020204030204" pitchFamily="34" charset="0"/>
                <a:cs typeface="Arial" panose="020B0604020202020204" pitchFamily="34" charset="0"/>
              </a:rPr>
              <a:t>HYPOTHESIS FORMULATION </a:t>
            </a:r>
            <a:endParaRPr lang="es-ES" sz="8600"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5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Working Hypothesis</a:t>
            </a:r>
            <a:r>
              <a:rPr lang="es-ES" sz="5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 </a:t>
            </a:r>
            <a:r>
              <a:rPr lang="en-US" sz="5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The </a:t>
            </a:r>
            <a:r>
              <a:rPr lang="en-US" sz="5600" dirty="0">
                <a:solidFill>
                  <a:schemeClr val="tx1"/>
                </a:solidFill>
                <a:latin typeface="Arial" panose="020B0604020202020204" pitchFamily="34" charset="0"/>
                <a:ea typeface="Times New Roman" panose="02020603050405020304" pitchFamily="18" charset="0"/>
                <a:cs typeface="Arial" panose="020B0604020202020204" pitchFamily="34" charset="0"/>
              </a:rPr>
              <a:t>use of WebQuest </a:t>
            </a:r>
            <a:r>
              <a:rPr lang="en-US" sz="5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affects </a:t>
            </a:r>
            <a:r>
              <a:rPr lang="en-US" sz="5600" dirty="0">
                <a:solidFill>
                  <a:prstClr val="black"/>
                </a:solidFill>
                <a:latin typeface="Arial" panose="020B0604020202020204" pitchFamily="34" charset="0"/>
                <a:ea typeface="Times New Roman" panose="02020603050405020304" pitchFamily="18" charset="0"/>
                <a:cs typeface="Arial" panose="020B0604020202020204" pitchFamily="34" charset="0"/>
              </a:rPr>
              <a:t>positively </a:t>
            </a:r>
            <a:r>
              <a:rPr lang="en-US" sz="5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to </a:t>
            </a:r>
            <a:r>
              <a:rPr lang="en-US" sz="5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students in order to develop </a:t>
            </a:r>
            <a:r>
              <a:rPr lang="en-US" sz="5600" dirty="0">
                <a:solidFill>
                  <a:schemeClr val="tx1"/>
                </a:solidFill>
                <a:latin typeface="Arial" panose="020B0604020202020204" pitchFamily="34" charset="0"/>
                <a:ea typeface="Times New Roman" panose="02020603050405020304" pitchFamily="18" charset="0"/>
                <a:cs typeface="Arial" panose="020B0604020202020204" pitchFamily="34" charset="0"/>
              </a:rPr>
              <a:t>writing skills o</a:t>
            </a:r>
            <a:r>
              <a:rPr lang="en-GB" sz="5600" dirty="0">
                <a:solidFill>
                  <a:schemeClr val="tx1"/>
                </a:solidFill>
                <a:latin typeface="Arial" panose="020B0604020202020204" pitchFamily="34" charset="0"/>
                <a:ea typeface="Times New Roman" panose="02020603050405020304" pitchFamily="18" charset="0"/>
                <a:cs typeface="Arial" panose="020B0604020202020204" pitchFamily="34" charset="0"/>
              </a:rPr>
              <a:t>f ninth year of basic education level at “George Washington” High School. </a:t>
            </a:r>
            <a:r>
              <a:rPr lang="en-US" sz="56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s-ES" sz="5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tabLst>
                <a:tab pos="270510" algn="l"/>
                <a:tab pos="3162300" algn="l"/>
              </a:tabLst>
            </a:pPr>
            <a:endParaRPr lang="es-ES"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155977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lgn="just">
              <a:lnSpc>
                <a:spcPct val="150000"/>
              </a:lnSpc>
              <a:buClr>
                <a:srgbClr val="90C226"/>
              </a:buClr>
            </a:pP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Operational Hypothesis</a:t>
            </a:r>
            <a:r>
              <a:rPr lang="en-US" sz="28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 </a:t>
            </a:r>
            <a:r>
              <a:rPr lang="es-ES" sz="28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The WebQuest is a learning activity, inquiry-oriented by the students.</a:t>
            </a:r>
            <a:r>
              <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4004389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1555" y="1534947"/>
            <a:ext cx="8596668" cy="3880773"/>
          </a:xfrm>
        </p:spPr>
        <p:txBody>
          <a:bodyPr/>
          <a:lstStyle/>
          <a:p>
            <a:pPr lvl="0" algn="just">
              <a:lnSpc>
                <a:spcPct val="150000"/>
              </a:lnSpc>
              <a:buClr>
                <a:srgbClr val="90C226"/>
              </a:buClr>
            </a:pP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Alternative Hypothesis </a:t>
            </a:r>
            <a:r>
              <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The use of English Attack can help student to develop writing skills of ninth year of basic education level at “George Washington” High School.</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Tree>
    <p:extLst>
      <p:ext uri="{BB962C8B-B14F-4D97-AF65-F5344CB8AC3E}">
        <p14:creationId xmlns:p14="http://schemas.microsoft.com/office/powerpoint/2010/main" val="109234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3744" y="1474789"/>
            <a:ext cx="8596668" cy="3880773"/>
          </a:xfrm>
        </p:spPr>
        <p:txBody>
          <a:bodyPr>
            <a:normAutofit/>
          </a:bodyPr>
          <a:lstStyle/>
          <a:p>
            <a:pPr lvl="0" algn="just">
              <a:lnSpc>
                <a:spcPct val="150000"/>
              </a:lnSpc>
              <a:spcBef>
                <a:spcPts val="1200"/>
              </a:spcBef>
              <a:spcAft>
                <a:spcPts val="1200"/>
              </a:spcAft>
              <a:buClr>
                <a:srgbClr val="90C226"/>
              </a:buClr>
              <a:tabLst>
                <a:tab pos="180340" algn="l"/>
                <a:tab pos="270510" algn="l"/>
                <a:tab pos="5581015" algn="l"/>
              </a:tabLst>
            </a:pP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Null Hypothesis</a:t>
            </a:r>
            <a:r>
              <a:rPr lang="es-ES" sz="2800" dirty="0" smtClean="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a:t>
            </a:r>
            <a:r>
              <a:rPr lang="en-US" sz="2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 </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use of WebQuest </a:t>
            </a:r>
            <a:r>
              <a:rPr lang="en-US" sz="2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does not affect </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positively to students in order to develop writing skills o</a:t>
            </a:r>
            <a:r>
              <a:rPr lang="en-GB" sz="2800" dirty="0">
                <a:solidFill>
                  <a:prstClr val="black"/>
                </a:solidFill>
                <a:latin typeface="Arial" panose="020B0604020202020204" pitchFamily="34" charset="0"/>
                <a:ea typeface="Times New Roman" panose="02020603050405020304" pitchFamily="18" charset="0"/>
                <a:cs typeface="Arial" panose="020B0604020202020204" pitchFamily="34" charset="0"/>
              </a:rPr>
              <a:t>f ninth year of basic education level at “George Washington” High School.</a:t>
            </a:r>
            <a:endParaRPr lang="es-ES" sz="28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Tree>
    <p:extLst>
      <p:ext uri="{BB962C8B-B14F-4D97-AF65-F5344CB8AC3E}">
        <p14:creationId xmlns:p14="http://schemas.microsoft.com/office/powerpoint/2010/main" val="374080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3428" y="1234157"/>
            <a:ext cx="9729982" cy="3880773"/>
          </a:xfrm>
        </p:spPr>
        <p:txBody>
          <a:bodyPr>
            <a:normAutofit/>
          </a:bodyPr>
          <a:lstStyle/>
          <a:p>
            <a:pPr marL="0" indent="0" algn="ctr">
              <a:buNone/>
            </a:pPr>
            <a:r>
              <a:rPr lang="es-ES" sz="8800" dirty="0" smtClean="0">
                <a:solidFill>
                  <a:srgbClr val="9966FF"/>
                </a:solidFill>
                <a:latin typeface="Algerian" panose="04020705040A02060702" pitchFamily="82" charset="0"/>
              </a:rPr>
              <a:t>METHODOLOGICAL DESIGN </a:t>
            </a:r>
            <a:endParaRPr lang="es-ES" sz="8800" dirty="0">
              <a:solidFill>
                <a:srgbClr val="9966FF"/>
              </a:solidFill>
              <a:latin typeface="Algerian" panose="04020705040A02060702" pitchFamily="82" charset="0"/>
            </a:endParaRPr>
          </a:p>
        </p:txBody>
      </p:sp>
    </p:spTree>
    <p:extLst>
      <p:ext uri="{BB962C8B-B14F-4D97-AF65-F5344CB8AC3E}">
        <p14:creationId xmlns:p14="http://schemas.microsoft.com/office/powerpoint/2010/main" val="212646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9477" y="304800"/>
            <a:ext cx="6201508" cy="797169"/>
          </a:xfrm>
        </p:spPr>
        <p:txBody>
          <a:bodyPr>
            <a:normAutofit fontScale="90000"/>
          </a:bodyPr>
          <a:lstStyle/>
          <a:p>
            <a:pPr algn="ctr"/>
            <a:r>
              <a:rPr lang="en-GB" sz="2700" b="1" dirty="0">
                <a:solidFill>
                  <a:srgbClr val="9966FF"/>
                </a:solidFill>
                <a:latin typeface="Arial" pitchFamily="34" charset="0"/>
                <a:cs typeface="Arial" pitchFamily="34" charset="0"/>
              </a:rPr>
              <a:t>METHODOLOGICAL DESIGN</a:t>
            </a:r>
            <a:r>
              <a:rPr lang="es-ES" b="1" dirty="0"/>
              <a:t/>
            </a:r>
            <a:br>
              <a:rPr lang="es-ES" b="1" dirty="0"/>
            </a:br>
            <a:endParaRPr lang="es-ES" dirty="0"/>
          </a:p>
        </p:txBody>
      </p:sp>
      <p:cxnSp>
        <p:nvCxnSpPr>
          <p:cNvPr id="7" name="6 Conector recto de flecha"/>
          <p:cNvCxnSpPr/>
          <p:nvPr/>
        </p:nvCxnSpPr>
        <p:spPr>
          <a:xfrm flipH="1">
            <a:off x="2871361" y="691662"/>
            <a:ext cx="1787136" cy="598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4667369" y="691661"/>
            <a:ext cx="1844642" cy="680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786973" y="1290649"/>
            <a:ext cx="1828803" cy="562707"/>
          </a:xfrm>
          <a:prstGeom prst="rect">
            <a:avLst/>
          </a:prstGeom>
          <a:solidFill>
            <a:srgbClr val="FFCC99"/>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prstClr val="black"/>
                </a:solidFill>
                <a:latin typeface="Arial" pitchFamily="34" charset="0"/>
                <a:cs typeface="Arial" pitchFamily="34" charset="0"/>
              </a:rPr>
              <a:t>DESCRIPTIVE</a:t>
            </a:r>
            <a:endParaRPr lang="es-ES" sz="1600" dirty="0">
              <a:solidFill>
                <a:prstClr val="black"/>
              </a:solidFill>
              <a:latin typeface="Arial" pitchFamily="34" charset="0"/>
              <a:cs typeface="Arial" pitchFamily="34" charset="0"/>
            </a:endParaRPr>
          </a:p>
        </p:txBody>
      </p:sp>
      <p:sp>
        <p:nvSpPr>
          <p:cNvPr id="11" name="10 Rectángulo"/>
          <p:cNvSpPr/>
          <p:nvPr/>
        </p:nvSpPr>
        <p:spPr>
          <a:xfrm>
            <a:off x="5472320" y="1372076"/>
            <a:ext cx="2332892" cy="562707"/>
          </a:xfrm>
          <a:prstGeom prst="rect">
            <a:avLst/>
          </a:prstGeom>
          <a:solidFill>
            <a:srgbClr val="FFCC99"/>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prstClr val="black"/>
                </a:solidFill>
                <a:latin typeface="Arial" pitchFamily="34" charset="0"/>
                <a:cs typeface="Arial" pitchFamily="34" charset="0"/>
              </a:rPr>
              <a:t>QUASI-EXPERIMENTAL</a:t>
            </a:r>
            <a:endParaRPr lang="es-ES" sz="1600" dirty="0">
              <a:solidFill>
                <a:prstClr val="black"/>
              </a:solidFill>
              <a:latin typeface="Arial" pitchFamily="34" charset="0"/>
              <a:cs typeface="Arial" pitchFamily="34" charset="0"/>
            </a:endParaRPr>
          </a:p>
        </p:txBody>
      </p:sp>
      <p:cxnSp>
        <p:nvCxnSpPr>
          <p:cNvPr id="15" name="14 Conector recto"/>
          <p:cNvCxnSpPr/>
          <p:nvPr/>
        </p:nvCxnSpPr>
        <p:spPr>
          <a:xfrm flipH="1">
            <a:off x="1150128" y="1465385"/>
            <a:ext cx="633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a:off x="7805213" y="1591647"/>
            <a:ext cx="3415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1150128" y="1465385"/>
            <a:ext cx="0" cy="6916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495692" y="2157048"/>
            <a:ext cx="2582562" cy="2760942"/>
          </a:xfrm>
          <a:prstGeom prst="rect">
            <a:avLst/>
          </a:prstGeom>
          <a:solidFill>
            <a:srgbClr val="FFCC99"/>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GB" sz="1600" dirty="0" smtClean="0">
              <a:solidFill>
                <a:prstClr val="black"/>
              </a:solidFill>
            </a:endParaRPr>
          </a:p>
          <a:p>
            <a:pPr algn="just"/>
            <a:endParaRPr lang="en-GB" sz="1600" dirty="0">
              <a:solidFill>
                <a:prstClr val="black"/>
              </a:solidFill>
            </a:endParaRPr>
          </a:p>
          <a:p>
            <a:pPr algn="just"/>
            <a:endParaRPr lang="en-GB" sz="1600" dirty="0" smtClean="0">
              <a:solidFill>
                <a:prstClr val="black"/>
              </a:solidFill>
            </a:endParaRPr>
          </a:p>
          <a:p>
            <a:pPr algn="just"/>
            <a:endParaRPr lang="en-GB" sz="1600" dirty="0">
              <a:solidFill>
                <a:prstClr val="black"/>
              </a:solidFill>
            </a:endParaRPr>
          </a:p>
          <a:p>
            <a:pPr algn="just"/>
            <a:endParaRPr lang="en-GB" sz="1600" dirty="0" smtClean="0">
              <a:solidFill>
                <a:prstClr val="black"/>
              </a:solidFill>
            </a:endParaRPr>
          </a:p>
          <a:p>
            <a:pPr algn="just"/>
            <a:endParaRPr lang="en-GB" sz="1600" dirty="0">
              <a:solidFill>
                <a:prstClr val="black"/>
              </a:solidFill>
            </a:endParaRPr>
          </a:p>
          <a:p>
            <a:pPr algn="just"/>
            <a:endParaRPr lang="en-GB" sz="1600" dirty="0" smtClean="0">
              <a:solidFill>
                <a:prstClr val="black"/>
              </a:solidFill>
            </a:endParaRPr>
          </a:p>
          <a:p>
            <a:pPr algn="just"/>
            <a:endParaRPr lang="en-GB" sz="1600" dirty="0" smtClean="0">
              <a:solidFill>
                <a:prstClr val="black"/>
              </a:solidFill>
            </a:endParaRPr>
          </a:p>
          <a:p>
            <a:pPr marL="285750" indent="-285750">
              <a:buFont typeface="Arial" pitchFamily="34" charset="0"/>
              <a:buChar char="•"/>
            </a:pPr>
            <a:r>
              <a:rPr lang="en-GB" sz="1600" dirty="0">
                <a:solidFill>
                  <a:prstClr val="black"/>
                </a:solidFill>
                <a:latin typeface="Arial" pitchFamily="34" charset="0"/>
                <a:cs typeface="Arial" pitchFamily="34" charset="0"/>
              </a:rPr>
              <a:t>E</a:t>
            </a:r>
            <a:r>
              <a:rPr lang="en-GB" sz="1600" dirty="0" smtClean="0">
                <a:solidFill>
                  <a:prstClr val="black"/>
                </a:solidFill>
                <a:latin typeface="Arial" pitchFamily="34" charset="0"/>
                <a:cs typeface="Arial" pitchFamily="34" charset="0"/>
              </a:rPr>
              <a:t>xamine </a:t>
            </a:r>
            <a:r>
              <a:rPr lang="en-GB" sz="1600" dirty="0">
                <a:solidFill>
                  <a:prstClr val="black"/>
                </a:solidFill>
                <a:latin typeface="Arial" pitchFamily="34" charset="0"/>
                <a:cs typeface="Arial" pitchFamily="34" charset="0"/>
              </a:rPr>
              <a:t>the characteristics of the chosen </a:t>
            </a:r>
            <a:r>
              <a:rPr lang="en-GB" sz="1600" dirty="0" smtClean="0">
                <a:solidFill>
                  <a:prstClr val="black"/>
                </a:solidFill>
                <a:latin typeface="Arial" pitchFamily="34" charset="0"/>
                <a:cs typeface="Arial" pitchFamily="34" charset="0"/>
              </a:rPr>
              <a:t>problem</a:t>
            </a:r>
          </a:p>
          <a:p>
            <a:pPr marL="285750" indent="-285750">
              <a:buFont typeface="Arial" pitchFamily="34" charset="0"/>
              <a:buChar char="•"/>
            </a:pPr>
            <a:r>
              <a:rPr lang="en-GB" sz="1600" dirty="0">
                <a:solidFill>
                  <a:prstClr val="black"/>
                </a:solidFill>
                <a:latin typeface="Arial" pitchFamily="34" charset="0"/>
                <a:cs typeface="Arial" pitchFamily="34" charset="0"/>
              </a:rPr>
              <a:t>F</a:t>
            </a:r>
            <a:r>
              <a:rPr lang="en-GB" sz="1600" dirty="0" smtClean="0">
                <a:solidFill>
                  <a:prstClr val="black"/>
                </a:solidFill>
                <a:latin typeface="Arial" pitchFamily="34" charset="0"/>
                <a:cs typeface="Arial" pitchFamily="34" charset="0"/>
              </a:rPr>
              <a:t>ormulation </a:t>
            </a:r>
            <a:r>
              <a:rPr lang="en-GB" sz="1600" dirty="0">
                <a:solidFill>
                  <a:prstClr val="black"/>
                </a:solidFill>
                <a:latin typeface="Arial" pitchFamily="34" charset="0"/>
                <a:cs typeface="Arial" pitchFamily="34" charset="0"/>
              </a:rPr>
              <a:t>of the </a:t>
            </a:r>
            <a:r>
              <a:rPr lang="en-GB" sz="1600" dirty="0" smtClean="0">
                <a:solidFill>
                  <a:prstClr val="black"/>
                </a:solidFill>
                <a:latin typeface="Arial" pitchFamily="34" charset="0"/>
                <a:cs typeface="Arial" pitchFamily="34" charset="0"/>
              </a:rPr>
              <a:t>variables</a:t>
            </a:r>
          </a:p>
          <a:p>
            <a:pPr marL="285750" indent="-285750">
              <a:buFont typeface="Arial" pitchFamily="34" charset="0"/>
              <a:buChar char="•"/>
            </a:pPr>
            <a:r>
              <a:rPr lang="en-GB" sz="1600" dirty="0">
                <a:solidFill>
                  <a:prstClr val="black"/>
                </a:solidFill>
                <a:latin typeface="Arial" pitchFamily="34" charset="0"/>
                <a:cs typeface="Arial" pitchFamily="34" charset="0"/>
              </a:rPr>
              <a:t>S</a:t>
            </a:r>
            <a:r>
              <a:rPr lang="en-GB" sz="1600" dirty="0" smtClean="0">
                <a:solidFill>
                  <a:prstClr val="black"/>
                </a:solidFill>
                <a:latin typeface="Arial" pitchFamily="34" charset="0"/>
                <a:cs typeface="Arial" pitchFamily="34" charset="0"/>
              </a:rPr>
              <a:t>et </a:t>
            </a:r>
            <a:r>
              <a:rPr lang="en-GB" sz="1600" dirty="0">
                <a:solidFill>
                  <a:prstClr val="black"/>
                </a:solidFill>
                <a:latin typeface="Arial" pitchFamily="34" charset="0"/>
                <a:cs typeface="Arial" pitchFamily="34" charset="0"/>
              </a:rPr>
              <a:t>out the </a:t>
            </a:r>
            <a:r>
              <a:rPr lang="en-GB" sz="1600" dirty="0" smtClean="0">
                <a:solidFill>
                  <a:prstClr val="black"/>
                </a:solidFill>
                <a:latin typeface="Arial" pitchFamily="34" charset="0"/>
                <a:cs typeface="Arial" pitchFamily="34" charset="0"/>
              </a:rPr>
              <a:t>hypothesis</a:t>
            </a:r>
          </a:p>
          <a:p>
            <a:pPr marL="285750" indent="-285750">
              <a:buFont typeface="Arial" pitchFamily="34" charset="0"/>
              <a:buChar char="•"/>
            </a:pPr>
            <a:r>
              <a:rPr lang="en-GB" sz="1600" dirty="0">
                <a:solidFill>
                  <a:prstClr val="black"/>
                </a:solidFill>
                <a:latin typeface="Arial" pitchFamily="34" charset="0"/>
                <a:cs typeface="Arial" pitchFamily="34" charset="0"/>
              </a:rPr>
              <a:t>A</a:t>
            </a:r>
            <a:r>
              <a:rPr lang="en-GB" sz="1600" dirty="0" smtClean="0">
                <a:solidFill>
                  <a:prstClr val="black"/>
                </a:solidFill>
                <a:latin typeface="Arial" pitchFamily="34" charset="0"/>
                <a:cs typeface="Arial" pitchFamily="34" charset="0"/>
              </a:rPr>
              <a:t>nalyse </a:t>
            </a:r>
            <a:r>
              <a:rPr lang="en-GB" sz="1600" dirty="0">
                <a:solidFill>
                  <a:prstClr val="black"/>
                </a:solidFill>
                <a:latin typeface="Arial" pitchFamily="34" charset="0"/>
                <a:cs typeface="Arial" pitchFamily="34" charset="0"/>
              </a:rPr>
              <a:t>and interpret data</a:t>
            </a:r>
            <a:endParaRPr lang="en-GB" sz="1600" dirty="0" smtClean="0">
              <a:solidFill>
                <a:prstClr val="black"/>
              </a:solidFill>
              <a:latin typeface="Arial" pitchFamily="34" charset="0"/>
              <a:cs typeface="Arial" pitchFamily="34" charset="0"/>
            </a:endParaRPr>
          </a:p>
          <a:p>
            <a:pPr marL="285750" indent="-285750" algn="just">
              <a:buFont typeface="Arial" pitchFamily="34" charset="0"/>
              <a:buChar char="•"/>
            </a:pP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a:p>
            <a:pPr algn="ct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a:p>
            <a:pPr algn="ct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a:p>
            <a:pPr algn="ct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p:txBody>
      </p:sp>
      <p:cxnSp>
        <p:nvCxnSpPr>
          <p:cNvPr id="23" name="22 Conector recto"/>
          <p:cNvCxnSpPr/>
          <p:nvPr/>
        </p:nvCxnSpPr>
        <p:spPr>
          <a:xfrm>
            <a:off x="8146724" y="1571212"/>
            <a:ext cx="0" cy="691662"/>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5521747" y="2262874"/>
            <a:ext cx="2853736" cy="3871428"/>
          </a:xfrm>
          <a:prstGeom prst="rect">
            <a:avLst/>
          </a:prstGeom>
          <a:solidFill>
            <a:srgbClr val="FFCC99"/>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itchFamily="34" charset="0"/>
              <a:buChar char="•"/>
            </a:pPr>
            <a:endParaRPr lang="en-GB" sz="1600" dirty="0" smtClean="0">
              <a:solidFill>
                <a:prstClr val="black"/>
              </a:solidFill>
            </a:endParaRPr>
          </a:p>
          <a:p>
            <a:pPr marL="285750" indent="-285750" algn="just">
              <a:buFont typeface="Arial" pitchFamily="34" charset="0"/>
              <a:buChar char="•"/>
            </a:pPr>
            <a:endParaRPr lang="en-GB" sz="1600" dirty="0">
              <a:solidFill>
                <a:prstClr val="black"/>
              </a:solidFill>
            </a:endParaRPr>
          </a:p>
          <a:p>
            <a:pPr algn="just"/>
            <a:endParaRPr lang="en-GB" sz="1600" dirty="0" smtClean="0">
              <a:solidFill>
                <a:prstClr val="black"/>
              </a:solidFill>
            </a:endParaRPr>
          </a:p>
          <a:p>
            <a:pPr algn="just"/>
            <a:endParaRPr lang="en-GB" sz="1600" dirty="0" smtClean="0">
              <a:solidFill>
                <a:prstClr val="black"/>
              </a:solidFill>
            </a:endParaRPr>
          </a:p>
          <a:p>
            <a:pPr algn="just"/>
            <a:endParaRPr lang="en-GB" sz="1600" dirty="0">
              <a:solidFill>
                <a:prstClr val="black"/>
              </a:solidFill>
            </a:endParaRPr>
          </a:p>
          <a:p>
            <a:pPr algn="just"/>
            <a:endParaRPr lang="en-GB" sz="1600" dirty="0" smtClean="0">
              <a:solidFill>
                <a:prstClr val="black"/>
              </a:solidFill>
            </a:endParaRPr>
          </a:p>
          <a:p>
            <a:pPr algn="just"/>
            <a:endParaRPr lang="en-GB" sz="1600" dirty="0">
              <a:solidFill>
                <a:prstClr val="black"/>
              </a:solidFill>
            </a:endParaRPr>
          </a:p>
          <a:p>
            <a:pPr algn="just"/>
            <a:endParaRPr lang="en-GB" sz="1600" dirty="0" smtClean="0">
              <a:solidFill>
                <a:prstClr val="black"/>
              </a:solidFill>
            </a:endParaRPr>
          </a:p>
          <a:p>
            <a:pPr algn="just"/>
            <a:endParaRPr lang="en-GB" sz="1600" dirty="0">
              <a:solidFill>
                <a:prstClr val="black"/>
              </a:solidFill>
            </a:endParaRPr>
          </a:p>
          <a:p>
            <a:pPr algn="just"/>
            <a:endParaRPr lang="en-GB" sz="1600" dirty="0" smtClean="0">
              <a:solidFill>
                <a:prstClr val="black"/>
              </a:solidFill>
            </a:endParaRPr>
          </a:p>
          <a:p>
            <a:pPr marL="285750" indent="-285750" algn="just">
              <a:buFont typeface="Arial" pitchFamily="34" charset="0"/>
              <a:buChar char="•"/>
            </a:pPr>
            <a:r>
              <a:rPr lang="en-US" sz="1600" dirty="0" smtClean="0">
                <a:solidFill>
                  <a:prstClr val="black"/>
                </a:solidFill>
                <a:latin typeface="Arial" pitchFamily="34" charset="0"/>
                <a:cs typeface="Arial" pitchFamily="34" charset="0"/>
              </a:rPr>
              <a:t>It has </a:t>
            </a:r>
            <a:r>
              <a:rPr lang="en-US" sz="1600" dirty="0">
                <a:solidFill>
                  <a:prstClr val="black"/>
                </a:solidFill>
                <a:latin typeface="Arial" pitchFamily="34" charset="0"/>
                <a:cs typeface="Arial" pitchFamily="34" charset="0"/>
              </a:rPr>
              <a:t>two variables: an independent (WebQuest) and a dependent one (writing skills</a:t>
            </a:r>
            <a:r>
              <a:rPr lang="en-US" sz="1600" dirty="0" smtClean="0">
                <a:solidFill>
                  <a:prstClr val="black"/>
                </a:solidFill>
                <a:latin typeface="Arial" pitchFamily="34" charset="0"/>
                <a:cs typeface="Arial" pitchFamily="34" charset="0"/>
              </a:rPr>
              <a:t>).</a:t>
            </a:r>
          </a:p>
          <a:p>
            <a:pPr marL="285750" indent="-285750" algn="just">
              <a:buFont typeface="Arial" pitchFamily="34" charset="0"/>
              <a:buChar char="•"/>
            </a:pPr>
            <a:r>
              <a:rPr lang="en-US" sz="1600" dirty="0">
                <a:solidFill>
                  <a:prstClr val="black"/>
                </a:solidFill>
                <a:latin typeface="Arial" pitchFamily="34" charset="0"/>
                <a:cs typeface="Arial" pitchFamily="34" charset="0"/>
              </a:rPr>
              <a:t>The students for control and experimental group are selected to get relevant information that contributes to the validation of this research through a pre-test and post-test to analyze the principal problem.  </a:t>
            </a:r>
            <a:endParaRPr lang="es-ES" sz="1600" dirty="0">
              <a:solidFill>
                <a:prstClr val="black"/>
              </a:solidFill>
              <a:latin typeface="Arial" pitchFamily="34" charset="0"/>
              <a:cs typeface="Arial" pitchFamily="34" charset="0"/>
            </a:endParaRPr>
          </a:p>
          <a:p>
            <a:pPr algn="just"/>
            <a:endParaRPr lang="en-US" sz="1600" dirty="0" smtClean="0">
              <a:solidFill>
                <a:prstClr val="black"/>
              </a:solidFill>
              <a:latin typeface="Arial" pitchFamily="34" charset="0"/>
              <a:cs typeface="Arial" pitchFamily="34" charset="0"/>
            </a:endParaRPr>
          </a:p>
          <a:p>
            <a:pPr marL="285750" indent="-285750" algn="just">
              <a:buFont typeface="Arial" pitchFamily="34" charset="0"/>
              <a:buChar char="•"/>
            </a:pPr>
            <a:endParaRPr lang="es-ES" sz="1600" dirty="0">
              <a:solidFill>
                <a:prstClr val="black"/>
              </a:solidFill>
              <a:latin typeface="Arial" pitchFamily="34" charset="0"/>
              <a:cs typeface="Arial" pitchFamily="34" charset="0"/>
            </a:endParaRPr>
          </a:p>
          <a:p>
            <a:pPr marL="285750" indent="-285750" algn="just">
              <a:buFont typeface="Arial" pitchFamily="34" charset="0"/>
              <a:buChar char="•"/>
            </a:pPr>
            <a:endParaRPr lang="en-GB" sz="1600" dirty="0" smtClean="0">
              <a:solidFill>
                <a:prstClr val="black"/>
              </a:solidFill>
              <a:latin typeface="Arial" pitchFamily="34" charset="0"/>
              <a:cs typeface="Arial" pitchFamily="34" charset="0"/>
            </a:endParaRPr>
          </a:p>
          <a:p>
            <a:pPr marL="285750" indent="-285750" algn="just">
              <a:buFont typeface="Arial" pitchFamily="34" charset="0"/>
              <a:buChar char="•"/>
            </a:pP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a:p>
            <a:pPr algn="ct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a:p>
            <a:pPr algn="ct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a:p>
            <a:pPr algn="ctr"/>
            <a:endParaRPr lang="es-ES" sz="1600" dirty="0" smtClean="0">
              <a:solidFill>
                <a:prstClr val="black"/>
              </a:solidFill>
              <a:latin typeface="Arial" pitchFamily="34" charset="0"/>
              <a:cs typeface="Arial" pitchFamily="34" charset="0"/>
            </a:endParaRPr>
          </a:p>
          <a:p>
            <a:pPr algn="ctr"/>
            <a:endParaRPr lang="es-ES" sz="1600" dirty="0">
              <a:solidFill>
                <a:prstClr val="black"/>
              </a:solidFill>
              <a:latin typeface="Arial" pitchFamily="34" charset="0"/>
              <a:cs typeface="Arial" pitchFamily="34" charset="0"/>
            </a:endParaRPr>
          </a:p>
        </p:txBody>
      </p:sp>
      <p:pic>
        <p:nvPicPr>
          <p:cNvPr id="17" name="16 Imagen" descr="http://i.ytimg.com/vi/7q8acfBx5to/maxresdefault.jpg"/>
          <p:cNvPicPr/>
          <p:nvPr/>
        </p:nvPicPr>
        <p:blipFill rotWithShape="1">
          <a:blip r:embed="rId2">
            <a:extLst>
              <a:ext uri="{28A0092B-C50C-407E-A947-70E740481C1C}">
                <a14:useLocalDpi xmlns:a14="http://schemas.microsoft.com/office/drawing/2010/main" val="0"/>
              </a:ext>
            </a:extLst>
          </a:blip>
          <a:srcRect t="7285" r="43507"/>
          <a:stretch/>
        </p:blipFill>
        <p:spPr bwMode="auto">
          <a:xfrm>
            <a:off x="9147810" y="131244"/>
            <a:ext cx="3044190" cy="35919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526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20"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6"/>
          <p:cNvSpPr/>
          <p:nvPr/>
        </p:nvSpPr>
        <p:spPr>
          <a:xfrm>
            <a:off x="5245910" y="1674547"/>
            <a:ext cx="1271987" cy="5895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dirty="0" smtClean="0">
                <a:solidFill>
                  <a:prstClr val="black"/>
                </a:solidFill>
                <a:latin typeface="Arial" panose="020B0604020202020204" pitchFamily="34" charset="0"/>
                <a:ea typeface="Times New Roman" panose="02020603050405020304" pitchFamily="18" charset="0"/>
              </a:rPr>
              <a:t>Population</a:t>
            </a:r>
            <a:r>
              <a:rPr lang="en-US" dirty="0" smtClean="0">
                <a:solidFill>
                  <a:prstClr val="black"/>
                </a:solidFill>
                <a:latin typeface="Arial" panose="020B0604020202020204" pitchFamily="34" charset="0"/>
                <a:ea typeface="Times New Roman" panose="02020603050405020304" pitchFamily="18" charset="0"/>
              </a:rPr>
              <a:t>  </a:t>
            </a:r>
            <a:endParaRPr lang="es-ES" dirty="0">
              <a:solidFill>
                <a:prstClr val="black"/>
              </a:solidFill>
              <a:latin typeface="Times New Roman" panose="02020603050405020304" pitchFamily="18" charset="0"/>
              <a:ea typeface="Times New Roman" panose="02020603050405020304" pitchFamily="18" charset="0"/>
            </a:endParaRPr>
          </a:p>
        </p:txBody>
      </p:sp>
      <p:graphicFrame>
        <p:nvGraphicFramePr>
          <p:cNvPr id="5" name="4 Tabla"/>
          <p:cNvGraphicFramePr>
            <a:graphicFrameLocks noGrp="1"/>
          </p:cNvGraphicFramePr>
          <p:nvPr>
            <p:extLst/>
          </p:nvPr>
        </p:nvGraphicFramePr>
        <p:xfrm>
          <a:off x="2180492" y="2391507"/>
          <a:ext cx="7315199" cy="1645920"/>
        </p:xfrm>
        <a:graphic>
          <a:graphicData uri="http://schemas.openxmlformats.org/drawingml/2006/table">
            <a:tbl>
              <a:tblPr firstRow="1" firstCol="1" bandRow="1">
                <a:tableStyleId>{5C22544A-7EE6-4342-B048-85BDC9FD1C3A}</a:tableStyleId>
              </a:tblPr>
              <a:tblGrid>
                <a:gridCol w="1848338"/>
                <a:gridCol w="1851063"/>
                <a:gridCol w="1833797"/>
                <a:gridCol w="1782001"/>
              </a:tblGrid>
              <a:tr h="218167">
                <a:tc>
                  <a:txBody>
                    <a:bodyPr/>
                    <a:lstStyle/>
                    <a:p>
                      <a:pPr marL="457200" algn="just">
                        <a:lnSpc>
                          <a:spcPct val="150000"/>
                        </a:lnSpc>
                        <a:spcAft>
                          <a:spcPts val="0"/>
                        </a:spcAft>
                      </a:pPr>
                      <a:r>
                        <a:rPr lang="en-US" sz="1200" dirty="0">
                          <a:effectLst/>
                        </a:rPr>
                        <a:t>Section</a:t>
                      </a:r>
                      <a:endParaRPr lang="es-ES" sz="1200" dirty="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Men</a:t>
                      </a:r>
                      <a:endParaRPr lang="es-ES" sz="120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Women</a:t>
                      </a:r>
                      <a:endParaRPr lang="es-ES" sz="1200">
                        <a:effectLst/>
                        <a:latin typeface="Times New Roman"/>
                        <a:ea typeface="Times New Roman"/>
                      </a:endParaRPr>
                    </a:p>
                  </a:txBody>
                  <a:tcPr marL="68580" marR="68580" marT="0" marB="0"/>
                </a:tc>
                <a:tc>
                  <a:txBody>
                    <a:bodyPr/>
                    <a:lstStyle/>
                    <a:p>
                      <a:pPr marL="457200" algn="ctr">
                        <a:lnSpc>
                          <a:spcPct val="150000"/>
                        </a:lnSpc>
                        <a:spcAft>
                          <a:spcPts val="1000"/>
                        </a:spcAft>
                      </a:pPr>
                      <a:r>
                        <a:rPr lang="en-US" sz="1200">
                          <a:effectLst/>
                        </a:rPr>
                        <a:t>Total</a:t>
                      </a:r>
                      <a:endParaRPr lang="es-ES" sz="1200">
                        <a:effectLst/>
                        <a:latin typeface="Times New Roman"/>
                        <a:ea typeface="Times New Roman"/>
                      </a:endParaRPr>
                    </a:p>
                  </a:txBody>
                  <a:tcPr marL="68580" marR="68580" marT="0" marB="0"/>
                </a:tc>
              </a:tr>
              <a:tr h="0">
                <a:tc>
                  <a:txBody>
                    <a:bodyPr/>
                    <a:lstStyle/>
                    <a:p>
                      <a:pPr marL="457200" algn="just">
                        <a:lnSpc>
                          <a:spcPct val="150000"/>
                        </a:lnSpc>
                        <a:spcAft>
                          <a:spcPts val="0"/>
                        </a:spcAft>
                      </a:pPr>
                      <a:r>
                        <a:rPr lang="en-US" sz="1200" dirty="0">
                          <a:effectLst/>
                        </a:rPr>
                        <a:t>Ninth year “A”</a:t>
                      </a:r>
                      <a:endParaRPr lang="es-ES" sz="1200" dirty="0">
                        <a:effectLst/>
                      </a:endParaRPr>
                    </a:p>
                    <a:p>
                      <a:pPr marL="457200" algn="just">
                        <a:lnSpc>
                          <a:spcPct val="150000"/>
                        </a:lnSpc>
                        <a:spcAft>
                          <a:spcPts val="0"/>
                        </a:spcAft>
                      </a:pPr>
                      <a:r>
                        <a:rPr lang="en-US" sz="1200" dirty="0">
                          <a:effectLst/>
                        </a:rPr>
                        <a:t>Control </a:t>
                      </a:r>
                      <a:endParaRPr lang="es-ES" sz="1200" dirty="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5</a:t>
                      </a:r>
                      <a:endParaRPr lang="es-ES" sz="120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4</a:t>
                      </a:r>
                      <a:endParaRPr lang="es-ES" sz="1200">
                        <a:effectLst/>
                        <a:latin typeface="Times New Roman"/>
                        <a:ea typeface="Times New Roman"/>
                      </a:endParaRPr>
                    </a:p>
                  </a:txBody>
                  <a:tcPr marL="68580" marR="68580" marT="0" marB="0"/>
                </a:tc>
                <a:tc>
                  <a:txBody>
                    <a:bodyPr/>
                    <a:lstStyle/>
                    <a:p>
                      <a:pPr marL="457200" algn="ctr">
                        <a:lnSpc>
                          <a:spcPct val="150000"/>
                        </a:lnSpc>
                        <a:spcAft>
                          <a:spcPts val="1000"/>
                        </a:spcAft>
                      </a:pPr>
                      <a:r>
                        <a:rPr lang="en-US" sz="1200">
                          <a:effectLst/>
                        </a:rPr>
                        <a:t>9</a:t>
                      </a:r>
                      <a:endParaRPr lang="es-ES" sz="1200">
                        <a:effectLst/>
                        <a:latin typeface="Times New Roman"/>
                        <a:ea typeface="Times New Roman"/>
                      </a:endParaRPr>
                    </a:p>
                  </a:txBody>
                  <a:tcPr marL="68580" marR="68580" marT="0" marB="0"/>
                </a:tc>
              </a:tr>
              <a:tr h="0">
                <a:tc>
                  <a:txBody>
                    <a:bodyPr/>
                    <a:lstStyle/>
                    <a:p>
                      <a:pPr marL="457200" algn="just">
                        <a:lnSpc>
                          <a:spcPct val="150000"/>
                        </a:lnSpc>
                        <a:spcAft>
                          <a:spcPts val="0"/>
                        </a:spcAft>
                      </a:pPr>
                      <a:r>
                        <a:rPr lang="es-EC" sz="1200">
                          <a:effectLst/>
                        </a:rPr>
                        <a:t> </a:t>
                      </a:r>
                      <a:r>
                        <a:rPr lang="en-US" sz="1200">
                          <a:effectLst/>
                        </a:rPr>
                        <a:t>Ninth year “B”</a:t>
                      </a:r>
                      <a:endParaRPr lang="es-ES" sz="1200">
                        <a:effectLst/>
                      </a:endParaRPr>
                    </a:p>
                    <a:p>
                      <a:pPr marL="457200" algn="just">
                        <a:lnSpc>
                          <a:spcPct val="150000"/>
                        </a:lnSpc>
                        <a:spcAft>
                          <a:spcPts val="0"/>
                        </a:spcAft>
                      </a:pPr>
                      <a:r>
                        <a:rPr lang="en-US" sz="1200">
                          <a:effectLst/>
                        </a:rPr>
                        <a:t>Experimental </a:t>
                      </a:r>
                      <a:endParaRPr lang="es-ES" sz="120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3</a:t>
                      </a:r>
                      <a:endParaRPr lang="es-ES" sz="120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8</a:t>
                      </a:r>
                      <a:endParaRPr lang="es-ES" sz="1200">
                        <a:effectLst/>
                        <a:latin typeface="Times New Roman"/>
                        <a:ea typeface="Times New Roman"/>
                      </a:endParaRPr>
                    </a:p>
                  </a:txBody>
                  <a:tcPr marL="68580" marR="68580" marT="0" marB="0"/>
                </a:tc>
                <a:tc>
                  <a:txBody>
                    <a:bodyPr/>
                    <a:lstStyle/>
                    <a:p>
                      <a:pPr marL="457200" algn="ctr">
                        <a:lnSpc>
                          <a:spcPct val="150000"/>
                        </a:lnSpc>
                        <a:spcAft>
                          <a:spcPts val="1000"/>
                        </a:spcAft>
                      </a:pPr>
                      <a:r>
                        <a:rPr lang="en-US" sz="1200">
                          <a:effectLst/>
                        </a:rPr>
                        <a:t>11</a:t>
                      </a:r>
                      <a:endParaRPr lang="es-ES" sz="1200">
                        <a:effectLst/>
                        <a:latin typeface="Times New Roman"/>
                        <a:ea typeface="Times New Roman"/>
                      </a:endParaRPr>
                    </a:p>
                  </a:txBody>
                  <a:tcPr marL="68580" marR="68580" marT="0" marB="0"/>
                </a:tc>
              </a:tr>
              <a:tr h="0">
                <a:tc>
                  <a:txBody>
                    <a:bodyPr/>
                    <a:lstStyle/>
                    <a:p>
                      <a:pPr marL="457200" algn="just">
                        <a:lnSpc>
                          <a:spcPct val="150000"/>
                        </a:lnSpc>
                        <a:spcAft>
                          <a:spcPts val="0"/>
                        </a:spcAft>
                      </a:pPr>
                      <a:r>
                        <a:rPr lang="en-US" sz="1200" dirty="0">
                          <a:effectLst/>
                        </a:rPr>
                        <a:t>Total </a:t>
                      </a:r>
                      <a:endParaRPr lang="es-ES" sz="1200" dirty="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8</a:t>
                      </a:r>
                      <a:endParaRPr lang="es-ES" sz="1200">
                        <a:effectLst/>
                        <a:latin typeface="Times New Roman"/>
                        <a:ea typeface="Times New Roman"/>
                      </a:endParaRPr>
                    </a:p>
                  </a:txBody>
                  <a:tcPr marL="68580" marR="68580" marT="0" marB="0"/>
                </a:tc>
                <a:tc>
                  <a:txBody>
                    <a:bodyPr/>
                    <a:lstStyle/>
                    <a:p>
                      <a:pPr marL="457200" algn="ctr">
                        <a:lnSpc>
                          <a:spcPct val="150000"/>
                        </a:lnSpc>
                        <a:spcAft>
                          <a:spcPts val="0"/>
                        </a:spcAft>
                      </a:pPr>
                      <a:r>
                        <a:rPr lang="en-US" sz="1200">
                          <a:effectLst/>
                        </a:rPr>
                        <a:t>12</a:t>
                      </a:r>
                      <a:endParaRPr lang="es-ES" sz="1200">
                        <a:effectLst/>
                        <a:latin typeface="Times New Roman"/>
                        <a:ea typeface="Times New Roman"/>
                      </a:endParaRPr>
                    </a:p>
                  </a:txBody>
                  <a:tcPr marL="68580" marR="68580" marT="0" marB="0"/>
                </a:tc>
                <a:tc>
                  <a:txBody>
                    <a:bodyPr/>
                    <a:lstStyle/>
                    <a:p>
                      <a:pPr marL="457200" algn="ctr">
                        <a:lnSpc>
                          <a:spcPct val="150000"/>
                        </a:lnSpc>
                        <a:spcAft>
                          <a:spcPts val="1000"/>
                        </a:spcAft>
                      </a:pPr>
                      <a:r>
                        <a:rPr lang="en-US" sz="1200" dirty="0">
                          <a:effectLst/>
                        </a:rPr>
                        <a:t>20</a:t>
                      </a:r>
                      <a:endParaRPr lang="es-ES" sz="1200" dirty="0">
                        <a:effectLst/>
                        <a:latin typeface="Times New Roman"/>
                        <a:ea typeface="Times New Roman"/>
                      </a:endParaRPr>
                    </a:p>
                  </a:txBody>
                  <a:tcPr marL="68580" marR="68580" marT="0" marB="0"/>
                </a:tc>
              </a:tr>
            </a:tbl>
          </a:graphicData>
        </a:graphic>
      </p:graphicFrame>
      <p:sp>
        <p:nvSpPr>
          <p:cNvPr id="7" name="Rectángulo 6"/>
          <p:cNvSpPr/>
          <p:nvPr/>
        </p:nvSpPr>
        <p:spPr>
          <a:xfrm>
            <a:off x="10058264" y="3154431"/>
            <a:ext cx="1371737" cy="5895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dirty="0" smtClean="0">
                <a:solidFill>
                  <a:prstClr val="black"/>
                </a:solidFill>
                <a:latin typeface="Arial" panose="020B0604020202020204" pitchFamily="34" charset="0"/>
                <a:ea typeface="Times New Roman" panose="02020603050405020304" pitchFamily="18" charset="0"/>
              </a:rPr>
              <a:t>Sample</a:t>
            </a:r>
            <a:r>
              <a:rPr lang="en-US" dirty="0" smtClean="0">
                <a:solidFill>
                  <a:prstClr val="black"/>
                </a:solidFill>
                <a:latin typeface="Arial" panose="020B0604020202020204" pitchFamily="34" charset="0"/>
                <a:ea typeface="Times New Roman" panose="02020603050405020304" pitchFamily="18" charset="0"/>
              </a:rPr>
              <a:t>  </a:t>
            </a:r>
            <a:endParaRPr lang="es-ES" dirty="0">
              <a:solidFill>
                <a:prstClr val="black"/>
              </a:solidFill>
              <a:latin typeface="Times New Roman" panose="02020603050405020304" pitchFamily="18" charset="0"/>
              <a:ea typeface="Times New Roman" panose="02020603050405020304" pitchFamily="18" charset="0"/>
            </a:endParaRPr>
          </a:p>
        </p:txBody>
      </p:sp>
      <p:sp>
        <p:nvSpPr>
          <p:cNvPr id="9" name="Rectángulo 6"/>
          <p:cNvSpPr/>
          <p:nvPr/>
        </p:nvSpPr>
        <p:spPr>
          <a:xfrm>
            <a:off x="3516924" y="609601"/>
            <a:ext cx="3716214" cy="7653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dirty="0" smtClean="0">
                <a:solidFill>
                  <a:prstClr val="black"/>
                </a:solidFill>
                <a:latin typeface="Arial" panose="020B0604020202020204" pitchFamily="34" charset="0"/>
                <a:ea typeface="Times New Roman" panose="02020603050405020304" pitchFamily="18" charset="0"/>
              </a:rPr>
              <a:t>“George </a:t>
            </a:r>
            <a:r>
              <a:rPr lang="en-US" dirty="0">
                <a:solidFill>
                  <a:prstClr val="black"/>
                </a:solidFill>
                <a:latin typeface="Arial" panose="020B0604020202020204" pitchFamily="34" charset="0"/>
                <a:ea typeface="Times New Roman" panose="02020603050405020304" pitchFamily="18" charset="0"/>
              </a:rPr>
              <a:t>Washington” High school</a:t>
            </a:r>
            <a:r>
              <a:rPr lang="en-US" dirty="0" smtClean="0">
                <a:solidFill>
                  <a:prstClr val="black"/>
                </a:solidFill>
                <a:latin typeface="Arial" panose="020B0604020202020204" pitchFamily="34" charset="0"/>
                <a:ea typeface="Times New Roman" panose="02020603050405020304" pitchFamily="18" charset="0"/>
              </a:rPr>
              <a:t> </a:t>
            </a:r>
            <a:endParaRPr lang="es-ES" dirty="0">
              <a:solidFill>
                <a:prstClr val="black"/>
              </a:solidFill>
              <a:latin typeface="Times New Roman" panose="02020603050405020304" pitchFamily="18" charset="0"/>
              <a:ea typeface="Times New Roman" panose="02020603050405020304" pitchFamily="18" charset="0"/>
            </a:endParaRPr>
          </a:p>
        </p:txBody>
      </p:sp>
      <p:sp>
        <p:nvSpPr>
          <p:cNvPr id="11" name="Rectángulo 6"/>
          <p:cNvSpPr/>
          <p:nvPr/>
        </p:nvSpPr>
        <p:spPr>
          <a:xfrm>
            <a:off x="8698250" y="697522"/>
            <a:ext cx="1360014" cy="5895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dirty="0" smtClean="0">
                <a:solidFill>
                  <a:prstClr val="black"/>
                </a:solidFill>
                <a:latin typeface="Arial" panose="020B0604020202020204" pitchFamily="34" charset="0"/>
                <a:ea typeface="Times New Roman" panose="02020603050405020304" pitchFamily="18" charset="0"/>
              </a:rPr>
              <a:t>Field Work  </a:t>
            </a:r>
            <a:endParaRPr lang="es-ES" sz="1600" dirty="0">
              <a:solidFill>
                <a:prstClr val="black"/>
              </a:solidFill>
              <a:latin typeface="Times New Roman" panose="02020603050405020304" pitchFamily="18" charset="0"/>
              <a:ea typeface="Times New Roman" panose="02020603050405020304" pitchFamily="18" charset="0"/>
            </a:endParaRPr>
          </a:p>
        </p:txBody>
      </p:sp>
      <p:sp>
        <p:nvSpPr>
          <p:cNvPr id="12" name="Rectángulo 6"/>
          <p:cNvSpPr/>
          <p:nvPr/>
        </p:nvSpPr>
        <p:spPr>
          <a:xfrm>
            <a:off x="433546" y="5067760"/>
            <a:ext cx="2028300" cy="8289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prstClr val="black"/>
                </a:solidFill>
                <a:latin typeface="Arial" panose="020B0604020202020204" pitchFamily="34" charset="0"/>
                <a:ea typeface="Times New Roman" panose="02020603050405020304" pitchFamily="18" charset="0"/>
              </a:rPr>
              <a:t>Instruments for data collection</a:t>
            </a:r>
            <a:endParaRPr lang="es-ES" sz="1600" dirty="0">
              <a:solidFill>
                <a:prstClr val="black"/>
              </a:solidFill>
              <a:latin typeface="Times New Roman" panose="02020603050405020304" pitchFamily="18" charset="0"/>
              <a:ea typeface="Times New Roman" panose="02020603050405020304" pitchFamily="18" charset="0"/>
            </a:endParaRPr>
          </a:p>
        </p:txBody>
      </p:sp>
      <p:sp>
        <p:nvSpPr>
          <p:cNvPr id="13" name="Rectángulo 6"/>
          <p:cNvSpPr/>
          <p:nvPr/>
        </p:nvSpPr>
        <p:spPr>
          <a:xfrm>
            <a:off x="6517897" y="5195015"/>
            <a:ext cx="1512411" cy="8189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prstClr val="black"/>
                </a:solidFill>
                <a:latin typeface="Arial" panose="020B0604020202020204" pitchFamily="34" charset="0"/>
                <a:ea typeface="Times New Roman" panose="02020603050405020304" pitchFamily="18" charset="0"/>
              </a:rPr>
              <a:t>Data processing and analysis  </a:t>
            </a:r>
            <a:endParaRPr lang="es-ES" sz="1600" dirty="0">
              <a:solidFill>
                <a:prstClr val="black"/>
              </a:solidFill>
              <a:latin typeface="Times New Roman" panose="02020603050405020304" pitchFamily="18" charset="0"/>
              <a:ea typeface="Times New Roman" panose="02020603050405020304" pitchFamily="18" charset="0"/>
            </a:endParaRPr>
          </a:p>
        </p:txBody>
      </p:sp>
      <p:graphicFrame>
        <p:nvGraphicFramePr>
          <p:cNvPr id="15" name="14 Diagrama"/>
          <p:cNvGraphicFramePr/>
          <p:nvPr>
            <p:extLst/>
          </p:nvPr>
        </p:nvGraphicFramePr>
        <p:xfrm>
          <a:off x="3516924" y="4940332"/>
          <a:ext cx="2094523" cy="1083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19 Diagrama"/>
          <p:cNvGraphicFramePr/>
          <p:nvPr>
            <p:extLst/>
          </p:nvPr>
        </p:nvGraphicFramePr>
        <p:xfrm>
          <a:off x="8720153" y="5067760"/>
          <a:ext cx="3084985" cy="13598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 name="Picture 2" descr="https://fbcdn-sphotos-b-a.akamaihd.net/hphotos-ak-xfp1/v/t1.0-9/1459200_538427799579968_1475739869_n.jpg?oh=7e367cacf6492f4c85a343cc0c8e699c&amp;oe=55B0B071&amp;__gda__=1434196958_5e35a50fb146ea90927b4d5c3615abe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7419" y="422174"/>
            <a:ext cx="3084817" cy="172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876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3353" y="187569"/>
            <a:ext cx="2368061" cy="621323"/>
          </a:xfrm>
        </p:spPr>
        <p:txBody>
          <a:bodyPr>
            <a:noAutofit/>
          </a:bodyPr>
          <a:lstStyle/>
          <a:p>
            <a:pPr algn="ctr"/>
            <a:r>
              <a:rPr lang="es-ES" sz="3200" b="1" dirty="0" smtClean="0">
                <a:solidFill>
                  <a:srgbClr val="9966FF"/>
                </a:solidFill>
                <a:latin typeface="Arial" pitchFamily="34" charset="0"/>
                <a:cs typeface="Arial" pitchFamily="34" charset="0"/>
              </a:rPr>
              <a:t>RESULTS</a:t>
            </a:r>
            <a:endParaRPr lang="es-ES" sz="3200" b="1" dirty="0">
              <a:solidFill>
                <a:srgbClr val="9966FF"/>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56631267"/>
              </p:ext>
            </p:extLst>
          </p:nvPr>
        </p:nvGraphicFramePr>
        <p:xfrm>
          <a:off x="437414" y="957839"/>
          <a:ext cx="5553077" cy="5173329"/>
        </p:xfrm>
        <a:graphic>
          <a:graphicData uri="http://schemas.openxmlformats.org/drawingml/2006/table">
            <a:tbl>
              <a:tblPr>
                <a:tableStyleId>{00A15C55-8517-42AA-B614-E9B94910E393}</a:tableStyleId>
              </a:tblPr>
              <a:tblGrid>
                <a:gridCol w="563583"/>
                <a:gridCol w="1320663"/>
                <a:gridCol w="1320663"/>
                <a:gridCol w="847998"/>
                <a:gridCol w="750085"/>
                <a:gridCol w="750085"/>
              </a:tblGrid>
              <a:tr h="824142">
                <a:tc gridSpan="2">
                  <a:txBody>
                    <a:bodyPr/>
                    <a:lstStyle/>
                    <a:p>
                      <a:pPr algn="ctr">
                        <a:lnSpc>
                          <a:spcPct val="115000"/>
                        </a:lnSpc>
                        <a:spcAft>
                          <a:spcPts val="0"/>
                        </a:spcAft>
                      </a:pPr>
                      <a:r>
                        <a:rPr lang="en-US" sz="1200" dirty="0">
                          <a:effectLst/>
                        </a:rPr>
                        <a:t> </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PRE_TEST_</a:t>
                      </a:r>
                      <a:endParaRPr lang="es-ES" sz="1200" dirty="0">
                        <a:effectLst/>
                      </a:endParaRPr>
                    </a:p>
                    <a:p>
                      <a:pPr algn="ctr">
                        <a:lnSpc>
                          <a:spcPts val="1600"/>
                        </a:lnSpc>
                        <a:spcAft>
                          <a:spcPts val="0"/>
                        </a:spcAft>
                      </a:pPr>
                      <a:r>
                        <a:rPr lang="es-ES" sz="900" dirty="0">
                          <a:effectLst/>
                        </a:rPr>
                        <a:t>EXPERIMENTAL</a:t>
                      </a:r>
                      <a:endParaRPr lang="es-ES" sz="1200" dirty="0">
                        <a:effectLst/>
                        <a:latin typeface="Times New Roman"/>
                        <a:ea typeface="Times New Roman"/>
                      </a:endParaRPr>
                    </a:p>
                  </a:txBody>
                  <a:tcPr marL="18542" marR="18542" marT="18542" marB="18542" anchor="b">
                    <a:solidFill>
                      <a:schemeClr val="accent3">
                        <a:lumMod val="60000"/>
                        <a:lumOff val="40000"/>
                      </a:schemeClr>
                    </a:solidFill>
                  </a:tcPr>
                </a:tc>
                <a:tc>
                  <a:txBody>
                    <a:bodyPr/>
                    <a:lstStyle/>
                    <a:p>
                      <a:pPr algn="ctr">
                        <a:lnSpc>
                          <a:spcPts val="1600"/>
                        </a:lnSpc>
                        <a:spcAft>
                          <a:spcPts val="0"/>
                        </a:spcAft>
                      </a:pPr>
                      <a:r>
                        <a:rPr lang="es-ES" sz="900" dirty="0">
                          <a:effectLst/>
                        </a:rPr>
                        <a:t>POST_TEST_</a:t>
                      </a:r>
                      <a:endParaRPr lang="es-ES" sz="1200" dirty="0">
                        <a:effectLst/>
                      </a:endParaRPr>
                    </a:p>
                    <a:p>
                      <a:pPr algn="ctr">
                        <a:lnSpc>
                          <a:spcPts val="1600"/>
                        </a:lnSpc>
                        <a:spcAft>
                          <a:spcPts val="0"/>
                        </a:spcAft>
                      </a:pPr>
                      <a:r>
                        <a:rPr lang="es-ES" sz="900" dirty="0">
                          <a:effectLst/>
                        </a:rPr>
                        <a:t>EXPERIMENTAL</a:t>
                      </a:r>
                      <a:endParaRPr lang="es-ES" sz="1200" dirty="0">
                        <a:effectLst/>
                        <a:latin typeface="Times New Roman"/>
                        <a:ea typeface="Times New Roman"/>
                      </a:endParaRPr>
                    </a:p>
                  </a:txBody>
                  <a:tcPr marL="18542" marR="18542" marT="18542" marB="18542" anchor="b">
                    <a:solidFill>
                      <a:schemeClr val="accent3">
                        <a:lumMod val="40000"/>
                        <a:lumOff val="60000"/>
                      </a:schemeClr>
                    </a:solidFill>
                  </a:tcPr>
                </a:tc>
                <a:tc>
                  <a:txBody>
                    <a:bodyPr/>
                    <a:lstStyle/>
                    <a:p>
                      <a:pPr algn="ctr">
                        <a:lnSpc>
                          <a:spcPts val="1600"/>
                        </a:lnSpc>
                        <a:spcAft>
                          <a:spcPts val="0"/>
                        </a:spcAft>
                      </a:pPr>
                      <a:r>
                        <a:rPr lang="es-ES" sz="900" dirty="0">
                          <a:effectLst/>
                        </a:rPr>
                        <a:t>PRE_TEST_</a:t>
                      </a:r>
                      <a:endParaRPr lang="es-ES" sz="1200" dirty="0">
                        <a:effectLst/>
                      </a:endParaRPr>
                    </a:p>
                    <a:p>
                      <a:pPr algn="ctr">
                        <a:lnSpc>
                          <a:spcPts val="1600"/>
                        </a:lnSpc>
                        <a:spcAft>
                          <a:spcPts val="0"/>
                        </a:spcAft>
                      </a:pPr>
                      <a:r>
                        <a:rPr lang="es-ES" sz="900" dirty="0">
                          <a:effectLst/>
                        </a:rPr>
                        <a:t>CONTROL</a:t>
                      </a:r>
                      <a:endParaRPr lang="es-ES" sz="1200" dirty="0">
                        <a:effectLst/>
                        <a:latin typeface="Times New Roman"/>
                        <a:ea typeface="Times New Roman"/>
                      </a:endParaRPr>
                    </a:p>
                  </a:txBody>
                  <a:tcPr marL="18542" marR="18542" marT="18542" marB="18542" anchor="b">
                    <a:solidFill>
                      <a:schemeClr val="accent4">
                        <a:lumMod val="40000"/>
                        <a:lumOff val="60000"/>
                      </a:schemeClr>
                    </a:solidFill>
                  </a:tcPr>
                </a:tc>
                <a:tc>
                  <a:txBody>
                    <a:bodyPr/>
                    <a:lstStyle/>
                    <a:p>
                      <a:pPr algn="ctr">
                        <a:lnSpc>
                          <a:spcPts val="1600"/>
                        </a:lnSpc>
                        <a:spcAft>
                          <a:spcPts val="0"/>
                        </a:spcAft>
                      </a:pPr>
                      <a:r>
                        <a:rPr lang="es-ES" sz="900" dirty="0">
                          <a:effectLst/>
                        </a:rPr>
                        <a:t>POST_TEST_</a:t>
                      </a:r>
                      <a:endParaRPr lang="es-ES" sz="1200" dirty="0">
                        <a:effectLst/>
                      </a:endParaRPr>
                    </a:p>
                    <a:p>
                      <a:pPr algn="ctr">
                        <a:lnSpc>
                          <a:spcPts val="1600"/>
                        </a:lnSpc>
                        <a:spcAft>
                          <a:spcPts val="0"/>
                        </a:spcAft>
                      </a:pPr>
                      <a:r>
                        <a:rPr lang="es-ES" sz="900" dirty="0">
                          <a:effectLst/>
                        </a:rPr>
                        <a:t>CONTROL</a:t>
                      </a:r>
                      <a:endParaRPr lang="es-ES" sz="1200" dirty="0">
                        <a:effectLst/>
                        <a:latin typeface="Times New Roman"/>
                        <a:ea typeface="Times New Roman"/>
                      </a:endParaRPr>
                    </a:p>
                  </a:txBody>
                  <a:tcPr marL="18542" marR="18542" marT="18542" marB="18542" anchor="b">
                    <a:solidFill>
                      <a:schemeClr val="accent4">
                        <a:lumMod val="20000"/>
                        <a:lumOff val="80000"/>
                      </a:schemeClr>
                    </a:solidFill>
                  </a:tcPr>
                </a:tc>
              </a:tr>
              <a:tr h="314119">
                <a:tc rowSpan="2">
                  <a:txBody>
                    <a:bodyPr/>
                    <a:lstStyle/>
                    <a:p>
                      <a:pPr algn="ctr">
                        <a:lnSpc>
                          <a:spcPts val="1600"/>
                        </a:lnSpc>
                        <a:spcAft>
                          <a:spcPts val="0"/>
                        </a:spcAft>
                      </a:pPr>
                      <a:r>
                        <a:rPr lang="es-ES" sz="900">
                          <a:effectLst/>
                        </a:rPr>
                        <a:t>N</a:t>
                      </a:r>
                      <a:endParaRPr lang="es-ES" sz="1200">
                        <a:effectLst/>
                        <a:latin typeface="Times New Roman"/>
                        <a:ea typeface="Times New Roman"/>
                      </a:endParaRPr>
                    </a:p>
                  </a:txBody>
                  <a:tcPr marL="18542" marR="18542" marT="18542" marB="18542">
                    <a:solidFill>
                      <a:schemeClr val="accent2">
                        <a:lumMod val="40000"/>
                        <a:lumOff val="60000"/>
                      </a:schemeClr>
                    </a:solidFill>
                  </a:tcPr>
                </a:tc>
                <a:tc>
                  <a:txBody>
                    <a:bodyPr/>
                    <a:lstStyle/>
                    <a:p>
                      <a:pPr algn="ctr">
                        <a:lnSpc>
                          <a:spcPts val="1600"/>
                        </a:lnSpc>
                        <a:spcAft>
                          <a:spcPts val="0"/>
                        </a:spcAft>
                      </a:pPr>
                      <a:r>
                        <a:rPr lang="en-US" sz="900" dirty="0">
                          <a:effectLst/>
                        </a:rPr>
                        <a:t>Valid</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a:txBody>
                    <a:bodyPr/>
                    <a:lstStyle/>
                    <a:p>
                      <a:pPr algn="ctr">
                        <a:lnSpc>
                          <a:spcPts val="1600"/>
                        </a:lnSpc>
                        <a:spcAft>
                          <a:spcPts val="0"/>
                        </a:spcAft>
                      </a:pPr>
                      <a:r>
                        <a:rPr lang="es-ES" sz="900" dirty="0">
                          <a:effectLst/>
                        </a:rPr>
                        <a:t>11</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11</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9</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9</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vMerge="1">
                  <a:txBody>
                    <a:bodyPr/>
                    <a:lstStyle/>
                    <a:p>
                      <a:endParaRPr lang="es-ES"/>
                    </a:p>
                  </a:txBody>
                  <a:tcPr/>
                </a:tc>
                <a:tc>
                  <a:txBody>
                    <a:bodyPr/>
                    <a:lstStyle/>
                    <a:p>
                      <a:pPr algn="ctr">
                        <a:lnSpc>
                          <a:spcPts val="1600"/>
                        </a:lnSpc>
                        <a:spcAft>
                          <a:spcPts val="0"/>
                        </a:spcAft>
                      </a:pPr>
                      <a:r>
                        <a:rPr lang="en-US" sz="900" dirty="0">
                          <a:effectLst/>
                        </a:rPr>
                        <a:t>Missed</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a:txBody>
                    <a:bodyPr/>
                    <a:lstStyle/>
                    <a:p>
                      <a:pPr algn="ctr">
                        <a:lnSpc>
                          <a:spcPts val="1600"/>
                        </a:lnSpc>
                        <a:spcAft>
                          <a:spcPts val="0"/>
                        </a:spcAft>
                      </a:pPr>
                      <a:r>
                        <a:rPr lang="es-ES" sz="900" dirty="0" smtClean="0">
                          <a:effectLst/>
                        </a:rPr>
                        <a:t>9</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smtClean="0">
                          <a:effectLst/>
                        </a:rPr>
                        <a:t>9</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smtClean="0">
                          <a:effectLst/>
                        </a:rPr>
                        <a:t>11</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smtClean="0">
                          <a:effectLst/>
                        </a:rPr>
                        <a:t>11</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s-ES" sz="900" dirty="0">
                          <a:effectLst/>
                        </a:rPr>
                        <a:t>Mean</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3,7482</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8,9182</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3,3956</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3,6078</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s-ES" sz="900" dirty="0">
                          <a:effectLst/>
                        </a:rPr>
                        <a:t>Error mean</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,20698</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,26754</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,34522</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,57764</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s-ES" sz="900" dirty="0">
                          <a:effectLst/>
                        </a:rPr>
                        <a:t>Media</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3,7500</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9,3700</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3,1200</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3,1200</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s-ES" sz="900" dirty="0">
                          <a:effectLst/>
                        </a:rPr>
                        <a:t>Moda</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3,75</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9,37</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2,50</a:t>
                      </a:r>
                      <a:r>
                        <a:rPr lang="es-ES" sz="900" baseline="30000" dirty="0">
                          <a:effectLst/>
                        </a:rPr>
                        <a:t>a</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3,12</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n-US" sz="900">
                          <a:effectLst/>
                        </a:rPr>
                        <a:t>Standard Deviation</a:t>
                      </a:r>
                      <a:endParaRPr lang="es-ES" sz="120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,68648</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,88732</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1,03567</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1,73293</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n-US" sz="900" dirty="0">
                          <a:effectLst/>
                        </a:rPr>
                        <a:t>Variance</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,471</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,787</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1,073</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3,003</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n-US" sz="900" dirty="0">
                          <a:effectLst/>
                        </a:rPr>
                        <a:t>Range</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1,88</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2,50</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3,12</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5,62</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n-US" sz="900" dirty="0">
                          <a:effectLst/>
                        </a:rPr>
                        <a:t>Minimum</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3,12</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7,50</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2,50</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2,50</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n-US" sz="900" dirty="0">
                          <a:effectLst/>
                        </a:rPr>
                        <a:t>Maximum</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5,00</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10,00</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5,62</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8,12</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314119">
                <a:tc gridSpan="2">
                  <a:txBody>
                    <a:bodyPr/>
                    <a:lstStyle/>
                    <a:p>
                      <a:pPr algn="ctr">
                        <a:lnSpc>
                          <a:spcPts val="1600"/>
                        </a:lnSpc>
                        <a:spcAft>
                          <a:spcPts val="0"/>
                        </a:spcAft>
                      </a:pPr>
                      <a:r>
                        <a:rPr lang="es-ES" sz="900" dirty="0">
                          <a:effectLst/>
                        </a:rPr>
                        <a:t>Total</a:t>
                      </a:r>
                      <a:endParaRPr lang="es-ES" sz="1200" dirty="0">
                        <a:effectLst/>
                        <a:latin typeface="Times New Roman"/>
                        <a:ea typeface="Times New Roman"/>
                      </a:endParaRPr>
                    </a:p>
                  </a:txBody>
                  <a:tcPr marL="18542" marR="18542" marT="18542" marB="18542">
                    <a:solidFill>
                      <a:schemeClr val="accent2">
                        <a:lumMod val="40000"/>
                        <a:lumOff val="60000"/>
                      </a:schemeClr>
                    </a:solidFill>
                  </a:tcPr>
                </a:tc>
                <a:tc hMerge="1">
                  <a:txBody>
                    <a:bodyPr/>
                    <a:lstStyle/>
                    <a:p>
                      <a:endParaRPr lang="es-ES"/>
                    </a:p>
                  </a:txBody>
                  <a:tcPr/>
                </a:tc>
                <a:tc>
                  <a:txBody>
                    <a:bodyPr/>
                    <a:lstStyle/>
                    <a:p>
                      <a:pPr algn="ctr">
                        <a:lnSpc>
                          <a:spcPts val="1600"/>
                        </a:lnSpc>
                        <a:spcAft>
                          <a:spcPts val="0"/>
                        </a:spcAft>
                      </a:pPr>
                      <a:r>
                        <a:rPr lang="es-ES" sz="900" dirty="0">
                          <a:effectLst/>
                        </a:rPr>
                        <a:t>41,23</a:t>
                      </a:r>
                      <a:endParaRPr lang="es-ES" sz="1200" dirty="0">
                        <a:effectLst/>
                        <a:latin typeface="Times New Roman"/>
                        <a:ea typeface="Times New Roman"/>
                      </a:endParaRPr>
                    </a:p>
                  </a:txBody>
                  <a:tcPr marL="18542" marR="18542" marT="18542" marB="18542">
                    <a:solidFill>
                      <a:schemeClr val="accent3">
                        <a:lumMod val="60000"/>
                        <a:lumOff val="40000"/>
                      </a:schemeClr>
                    </a:solidFill>
                  </a:tcPr>
                </a:tc>
                <a:tc>
                  <a:txBody>
                    <a:bodyPr/>
                    <a:lstStyle/>
                    <a:p>
                      <a:pPr algn="ctr">
                        <a:lnSpc>
                          <a:spcPts val="1600"/>
                        </a:lnSpc>
                        <a:spcAft>
                          <a:spcPts val="0"/>
                        </a:spcAft>
                      </a:pPr>
                      <a:r>
                        <a:rPr lang="es-ES" sz="900" dirty="0">
                          <a:effectLst/>
                        </a:rPr>
                        <a:t>98,10</a:t>
                      </a:r>
                      <a:endParaRPr lang="es-ES" sz="1200" dirty="0">
                        <a:effectLst/>
                        <a:latin typeface="Times New Roman"/>
                        <a:ea typeface="Times New Roman"/>
                      </a:endParaRPr>
                    </a:p>
                  </a:txBody>
                  <a:tcPr marL="18542" marR="18542" marT="18542" marB="18542">
                    <a:solidFill>
                      <a:schemeClr val="accent3">
                        <a:lumMod val="40000"/>
                        <a:lumOff val="60000"/>
                      </a:schemeClr>
                    </a:solidFill>
                  </a:tcPr>
                </a:tc>
                <a:tc>
                  <a:txBody>
                    <a:bodyPr/>
                    <a:lstStyle/>
                    <a:p>
                      <a:pPr algn="ctr">
                        <a:lnSpc>
                          <a:spcPts val="1600"/>
                        </a:lnSpc>
                        <a:spcAft>
                          <a:spcPts val="0"/>
                        </a:spcAft>
                      </a:pPr>
                      <a:r>
                        <a:rPr lang="es-ES" sz="900" dirty="0">
                          <a:effectLst/>
                        </a:rPr>
                        <a:t>30,56</a:t>
                      </a:r>
                      <a:endParaRPr lang="es-ES" sz="1200" dirty="0">
                        <a:effectLst/>
                        <a:latin typeface="Times New Roman"/>
                        <a:ea typeface="Times New Roman"/>
                      </a:endParaRPr>
                    </a:p>
                  </a:txBody>
                  <a:tcPr marL="18542" marR="18542" marT="18542" marB="18542">
                    <a:solidFill>
                      <a:schemeClr val="accent4">
                        <a:lumMod val="40000"/>
                        <a:lumOff val="60000"/>
                      </a:schemeClr>
                    </a:solidFill>
                  </a:tcPr>
                </a:tc>
                <a:tc>
                  <a:txBody>
                    <a:bodyPr/>
                    <a:lstStyle/>
                    <a:p>
                      <a:pPr algn="ctr">
                        <a:lnSpc>
                          <a:spcPts val="1600"/>
                        </a:lnSpc>
                        <a:spcAft>
                          <a:spcPts val="0"/>
                        </a:spcAft>
                      </a:pPr>
                      <a:r>
                        <a:rPr lang="es-ES" sz="900" dirty="0">
                          <a:effectLst/>
                        </a:rPr>
                        <a:t>32,47</a:t>
                      </a:r>
                      <a:endParaRPr lang="es-ES" sz="1200" dirty="0">
                        <a:effectLst/>
                        <a:latin typeface="Times New Roman"/>
                        <a:ea typeface="Times New Roman"/>
                      </a:endParaRPr>
                    </a:p>
                  </a:txBody>
                  <a:tcPr marL="18542" marR="18542" marT="18542" marB="18542">
                    <a:solidFill>
                      <a:schemeClr val="accent4">
                        <a:lumMod val="20000"/>
                        <a:lumOff val="80000"/>
                      </a:schemeClr>
                    </a:solidFill>
                  </a:tcPr>
                </a:tc>
              </a:tr>
              <a:tr h="579759">
                <a:tc gridSpan="6">
                  <a:txBody>
                    <a:bodyPr/>
                    <a:lstStyle/>
                    <a:p>
                      <a:pPr>
                        <a:lnSpc>
                          <a:spcPts val="1600"/>
                        </a:lnSpc>
                        <a:spcAft>
                          <a:spcPts val="0"/>
                        </a:spcAft>
                      </a:pPr>
                      <a:r>
                        <a:rPr lang="en-US" sz="900" dirty="0">
                          <a:effectLst/>
                        </a:rPr>
                        <a:t> </a:t>
                      </a:r>
                      <a:endParaRPr lang="es-ES" sz="1200" dirty="0">
                        <a:effectLst/>
                      </a:endParaRPr>
                    </a:p>
                    <a:p>
                      <a:pPr>
                        <a:lnSpc>
                          <a:spcPts val="1600"/>
                        </a:lnSpc>
                        <a:spcAft>
                          <a:spcPts val="0"/>
                        </a:spcAft>
                      </a:pPr>
                      <a:r>
                        <a:rPr lang="en-US" sz="900" dirty="0">
                          <a:effectLst/>
                        </a:rPr>
                        <a:t>Elaborated by the researchers (2015)</a:t>
                      </a:r>
                      <a:endParaRPr lang="es-ES" sz="1200" dirty="0">
                        <a:effectLst/>
                        <a:latin typeface="Times New Roman"/>
                        <a:ea typeface="Times New Roman"/>
                      </a:endParaRPr>
                    </a:p>
                  </a:txBody>
                  <a:tcPr marL="18542" marR="18542" marT="18542" marB="18542"/>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8" name="7 Imagen"/>
          <p:cNvPicPr/>
          <p:nvPr/>
        </p:nvPicPr>
        <p:blipFill rotWithShape="1">
          <a:blip r:embed="rId2">
            <a:extLst>
              <a:ext uri="{28A0092B-C50C-407E-A947-70E740481C1C}">
                <a14:useLocalDpi xmlns:a14="http://schemas.microsoft.com/office/drawing/2010/main" val="0"/>
              </a:ext>
            </a:extLst>
          </a:blip>
          <a:srcRect l="6225" t="6007" b="6666"/>
          <a:stretch/>
        </p:blipFill>
        <p:spPr bwMode="auto">
          <a:xfrm>
            <a:off x="7512908" y="3521676"/>
            <a:ext cx="3966519" cy="3076831"/>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extLst>
              <a:ext uri="{28A0092B-C50C-407E-A947-70E740481C1C}">
                <a14:useLocalDpi xmlns:a14="http://schemas.microsoft.com/office/drawing/2010/main" val="0"/>
              </a:ext>
            </a:extLst>
          </a:blip>
          <a:srcRect l="6211" t="7527" b="6563"/>
          <a:stretch/>
        </p:blipFill>
        <p:spPr bwMode="auto">
          <a:xfrm>
            <a:off x="7512908" y="763645"/>
            <a:ext cx="4059936" cy="2572677"/>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7933037" y="2211858"/>
            <a:ext cx="353943" cy="775802"/>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MINIMUM</a:t>
            </a:r>
            <a:endParaRPr lang="es-ES" sz="1100" b="1" dirty="0">
              <a:solidFill>
                <a:srgbClr val="0070C0"/>
              </a:solidFill>
              <a:latin typeface="Arial" pitchFamily="34" charset="0"/>
              <a:cs typeface="Arial" pitchFamily="34" charset="0"/>
            </a:endParaRPr>
          </a:p>
        </p:txBody>
      </p:sp>
      <p:sp>
        <p:nvSpPr>
          <p:cNvPr id="11" name="10 CuadroTexto"/>
          <p:cNvSpPr txBox="1"/>
          <p:nvPr/>
        </p:nvSpPr>
        <p:spPr>
          <a:xfrm>
            <a:off x="8702756" y="2434280"/>
            <a:ext cx="353943" cy="553379"/>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MEDIA</a:t>
            </a:r>
            <a:endParaRPr lang="es-ES" sz="1100" b="1" dirty="0">
              <a:solidFill>
                <a:srgbClr val="0070C0"/>
              </a:solidFill>
              <a:latin typeface="Arial" pitchFamily="34" charset="0"/>
              <a:cs typeface="Arial" pitchFamily="34" charset="0"/>
            </a:endParaRPr>
          </a:p>
        </p:txBody>
      </p:sp>
      <p:sp>
        <p:nvSpPr>
          <p:cNvPr id="12" name="11 CuadroTexto"/>
          <p:cNvSpPr txBox="1"/>
          <p:nvPr/>
        </p:nvSpPr>
        <p:spPr>
          <a:xfrm>
            <a:off x="9365904" y="2592242"/>
            <a:ext cx="353943" cy="553380"/>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MEAN</a:t>
            </a:r>
            <a:endParaRPr lang="es-ES" sz="1100" b="1" dirty="0">
              <a:solidFill>
                <a:srgbClr val="0070C0"/>
              </a:solidFill>
              <a:latin typeface="Arial" pitchFamily="34" charset="0"/>
              <a:cs typeface="Arial" pitchFamily="34" charset="0"/>
            </a:endParaRPr>
          </a:p>
        </p:txBody>
      </p:sp>
      <p:sp>
        <p:nvSpPr>
          <p:cNvPr id="13" name="12 CuadroTexto"/>
          <p:cNvSpPr txBox="1"/>
          <p:nvPr/>
        </p:nvSpPr>
        <p:spPr>
          <a:xfrm>
            <a:off x="10058540" y="2592242"/>
            <a:ext cx="353943" cy="553380"/>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MODA</a:t>
            </a:r>
            <a:endParaRPr lang="es-ES" sz="1100" b="1" dirty="0">
              <a:solidFill>
                <a:srgbClr val="0070C0"/>
              </a:solidFill>
              <a:latin typeface="Arial" pitchFamily="34" charset="0"/>
              <a:cs typeface="Arial" pitchFamily="34" charset="0"/>
            </a:endParaRPr>
          </a:p>
        </p:txBody>
      </p:sp>
      <p:sp>
        <p:nvSpPr>
          <p:cNvPr id="14" name="13 CuadroTexto"/>
          <p:cNvSpPr txBox="1"/>
          <p:nvPr/>
        </p:nvSpPr>
        <p:spPr>
          <a:xfrm>
            <a:off x="10766853" y="2345108"/>
            <a:ext cx="353943" cy="800514"/>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MAXIMUM</a:t>
            </a:r>
            <a:endParaRPr lang="es-ES" sz="1100" b="1" dirty="0">
              <a:solidFill>
                <a:srgbClr val="0070C0"/>
              </a:solidFill>
              <a:latin typeface="Arial" pitchFamily="34" charset="0"/>
              <a:cs typeface="Arial" pitchFamily="34" charset="0"/>
            </a:endParaRPr>
          </a:p>
        </p:txBody>
      </p:sp>
      <p:sp>
        <p:nvSpPr>
          <p:cNvPr id="15" name="14 CuadroTexto"/>
          <p:cNvSpPr txBox="1"/>
          <p:nvPr/>
        </p:nvSpPr>
        <p:spPr>
          <a:xfrm>
            <a:off x="8019249" y="5502874"/>
            <a:ext cx="353943" cy="775802"/>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MINIMUM</a:t>
            </a:r>
            <a:endParaRPr lang="es-ES" sz="1100" b="1" dirty="0">
              <a:solidFill>
                <a:srgbClr val="0070C0"/>
              </a:solidFill>
              <a:latin typeface="Arial" pitchFamily="34" charset="0"/>
              <a:cs typeface="Arial" pitchFamily="34" charset="0"/>
            </a:endParaRPr>
          </a:p>
        </p:txBody>
      </p:sp>
      <p:sp>
        <p:nvSpPr>
          <p:cNvPr id="16" name="15 CuadroTexto"/>
          <p:cNvSpPr txBox="1"/>
          <p:nvPr/>
        </p:nvSpPr>
        <p:spPr>
          <a:xfrm>
            <a:off x="9365903" y="5725296"/>
            <a:ext cx="353943" cy="553380"/>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MEAN</a:t>
            </a:r>
            <a:endParaRPr lang="es-ES" sz="1100" b="1" dirty="0">
              <a:solidFill>
                <a:srgbClr val="0070C0"/>
              </a:solidFill>
              <a:latin typeface="Arial" pitchFamily="34" charset="0"/>
              <a:cs typeface="Arial" pitchFamily="34" charset="0"/>
            </a:endParaRPr>
          </a:p>
        </p:txBody>
      </p:sp>
      <p:sp>
        <p:nvSpPr>
          <p:cNvPr id="17" name="16 CuadroTexto"/>
          <p:cNvSpPr txBox="1"/>
          <p:nvPr/>
        </p:nvSpPr>
        <p:spPr>
          <a:xfrm>
            <a:off x="8702755" y="5763810"/>
            <a:ext cx="353943" cy="553379"/>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MEDIA</a:t>
            </a:r>
            <a:endParaRPr lang="es-ES" sz="1100" b="1" dirty="0">
              <a:solidFill>
                <a:srgbClr val="0070C0"/>
              </a:solidFill>
              <a:latin typeface="Arial" pitchFamily="34" charset="0"/>
              <a:cs typeface="Arial" pitchFamily="34" charset="0"/>
            </a:endParaRPr>
          </a:p>
        </p:txBody>
      </p:sp>
      <p:sp>
        <p:nvSpPr>
          <p:cNvPr id="18" name="17 CuadroTexto"/>
          <p:cNvSpPr txBox="1"/>
          <p:nvPr/>
        </p:nvSpPr>
        <p:spPr>
          <a:xfrm>
            <a:off x="10033968" y="5538712"/>
            <a:ext cx="353943" cy="553380"/>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MODA</a:t>
            </a:r>
            <a:endParaRPr lang="es-ES" sz="1100" b="1" dirty="0">
              <a:solidFill>
                <a:srgbClr val="0070C0"/>
              </a:solidFill>
              <a:latin typeface="Arial" pitchFamily="34" charset="0"/>
              <a:cs typeface="Arial" pitchFamily="34" charset="0"/>
            </a:endParaRPr>
          </a:p>
        </p:txBody>
      </p:sp>
      <p:sp>
        <p:nvSpPr>
          <p:cNvPr id="19" name="18 CuadroTexto"/>
          <p:cNvSpPr txBox="1"/>
          <p:nvPr/>
        </p:nvSpPr>
        <p:spPr>
          <a:xfrm>
            <a:off x="10688591" y="5490518"/>
            <a:ext cx="353943" cy="800514"/>
          </a:xfrm>
          <a:prstGeom prst="rect">
            <a:avLst/>
          </a:prstGeom>
          <a:noFill/>
        </p:spPr>
        <p:txBody>
          <a:bodyPr vert="vert270" wrap="square" rtlCol="0">
            <a:spAutoFit/>
          </a:bodyPr>
          <a:lstStyle/>
          <a:p>
            <a:r>
              <a:rPr lang="es-ES" sz="1100" b="1" dirty="0" smtClean="0">
                <a:solidFill>
                  <a:srgbClr val="0070C0"/>
                </a:solidFill>
                <a:latin typeface="Arial" pitchFamily="34" charset="0"/>
                <a:cs typeface="Arial" pitchFamily="34" charset="0"/>
              </a:rPr>
              <a:t>MAXIMUM</a:t>
            </a:r>
            <a:endParaRPr lang="es-ES" sz="11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16228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710" y="207264"/>
            <a:ext cx="5770358" cy="726831"/>
          </a:xfrm>
        </p:spPr>
        <p:txBody>
          <a:bodyPr>
            <a:normAutofit/>
          </a:bodyPr>
          <a:lstStyle/>
          <a:p>
            <a:r>
              <a:rPr lang="en-GB" sz="2400" b="1" dirty="0">
                <a:solidFill>
                  <a:schemeClr val="accent4"/>
                </a:solidFill>
                <a:latin typeface="Arial" pitchFamily="34" charset="0"/>
                <a:cs typeface="Arial" pitchFamily="34" charset="0"/>
              </a:rPr>
              <a:t>Student’s pre-test results     </a:t>
            </a:r>
            <a:endParaRPr lang="es-ES" sz="2400" b="1" dirty="0">
              <a:solidFill>
                <a:schemeClr val="accent4"/>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705738192"/>
              </p:ext>
            </p:extLst>
          </p:nvPr>
        </p:nvGraphicFramePr>
        <p:xfrm>
          <a:off x="3185861" y="4624051"/>
          <a:ext cx="5573238" cy="2059458"/>
        </p:xfrm>
        <a:graphic>
          <a:graphicData uri="http://schemas.openxmlformats.org/drawingml/2006/table">
            <a:tbl>
              <a:tblPr firstRow="1" firstCol="1" bandRow="1">
                <a:tableStyleId>{BC89EF96-8CEA-46FF-86C4-4CE0E7609802}</a:tableStyleId>
              </a:tblPr>
              <a:tblGrid>
                <a:gridCol w="984923"/>
                <a:gridCol w="1146917"/>
                <a:gridCol w="1192923"/>
                <a:gridCol w="1199403"/>
                <a:gridCol w="1049072"/>
              </a:tblGrid>
              <a:tr h="214163">
                <a:tc>
                  <a:txBody>
                    <a:bodyPr/>
                    <a:lstStyle/>
                    <a:p>
                      <a:pPr algn="ctr">
                        <a:lnSpc>
                          <a:spcPct val="115000"/>
                        </a:lnSpc>
                        <a:spcAft>
                          <a:spcPts val="0"/>
                        </a:spcAft>
                      </a:pPr>
                      <a:r>
                        <a:rPr lang="en-US" sz="1200" dirty="0">
                          <a:effectLst/>
                        </a:rPr>
                        <a:t>Criteria</a:t>
                      </a:r>
                      <a:endParaRPr lang="es-ES" sz="12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n-US" sz="1200">
                          <a:effectLst/>
                        </a:rPr>
                        <a:t>4</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n-US" sz="1200">
                          <a:effectLst/>
                        </a:rPr>
                        <a:t>3</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n-US" sz="1200">
                          <a:effectLst/>
                        </a:rPr>
                        <a:t>2</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n-US" sz="1200">
                          <a:effectLst/>
                        </a:rPr>
                        <a:t>1</a:t>
                      </a:r>
                      <a:endParaRPr lang="es-ES" sz="1200">
                        <a:effectLst/>
                        <a:latin typeface="Times New Roman"/>
                        <a:ea typeface="Times New Roman"/>
                      </a:endParaRPr>
                    </a:p>
                  </a:txBody>
                  <a:tcPr marL="68580" marR="68580" marT="0" marB="0"/>
                </a:tc>
              </a:tr>
              <a:tr h="1845295">
                <a:tc>
                  <a:txBody>
                    <a:bodyPr/>
                    <a:lstStyle/>
                    <a:p>
                      <a:pPr algn="ctr">
                        <a:lnSpc>
                          <a:spcPct val="115000"/>
                        </a:lnSpc>
                        <a:spcAft>
                          <a:spcPts val="0"/>
                        </a:spcAft>
                      </a:pPr>
                      <a:r>
                        <a:rPr lang="en-US" sz="1200">
                          <a:effectLst/>
                        </a:rPr>
                        <a:t/>
                      </a:r>
                      <a:br>
                        <a:rPr lang="en-US" sz="1200">
                          <a:effectLst/>
                        </a:rPr>
                      </a:br>
                      <a:r>
                        <a:rPr lang="en-US" sz="1200">
                          <a:effectLst/>
                        </a:rPr>
                        <a:t>Main Idea</a:t>
                      </a:r>
                      <a:br>
                        <a:rPr lang="en-US" sz="1200">
                          <a:effectLst/>
                        </a:rPr>
                      </a:br>
                      <a:r>
                        <a:rPr lang="en-US" sz="1200">
                          <a:effectLst/>
                        </a:rPr>
                        <a:t>Topic Sentence</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n-US" sz="1200" dirty="0">
                          <a:effectLst/>
                        </a:rPr>
                        <a:t>Strong main idea/ topic sentence is clear, and is restated in the closing sentence.</a:t>
                      </a:r>
                      <a:endParaRPr lang="es-ES" sz="1200" dirty="0">
                        <a:effectLst/>
                        <a:latin typeface="Times New Roman"/>
                        <a:ea typeface="Times New Roman"/>
                      </a:endParaRPr>
                    </a:p>
                  </a:txBody>
                  <a:tcPr marL="68580" marR="68580" marT="0" marB="0"/>
                </a:tc>
                <a:tc>
                  <a:txBody>
                    <a:bodyPr/>
                    <a:lstStyle/>
                    <a:p>
                      <a:pPr algn="ctr">
                        <a:lnSpc>
                          <a:spcPct val="115000"/>
                        </a:lnSpc>
                        <a:spcAft>
                          <a:spcPts val="0"/>
                        </a:spcAft>
                      </a:pPr>
                      <a:r>
                        <a:rPr lang="en-US" sz="1200">
                          <a:effectLst/>
                        </a:rPr>
                        <a:t>Adequate main idea/ topic sentence is restated in the closing sentence.</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n-US" sz="1200">
                          <a:effectLst/>
                        </a:rPr>
                        <a:t>Main Idea/ topic sentence is unclear is weakly restated in the closing sentence.</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n-US" sz="1200" dirty="0">
                          <a:effectLst/>
                        </a:rPr>
                        <a:t>Main Idea/ Topic sentence is unclear and is not restated in the closing sentence.</a:t>
                      </a:r>
                      <a:endParaRPr lang="es-ES" sz="1200" dirty="0">
                        <a:effectLst/>
                        <a:latin typeface="Times New Roman"/>
                        <a:ea typeface="Times New Roman"/>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3089728028"/>
              </p:ext>
            </p:extLst>
          </p:nvPr>
        </p:nvGraphicFramePr>
        <p:xfrm>
          <a:off x="281808" y="853616"/>
          <a:ext cx="4695825" cy="3465636"/>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6218598" y="162101"/>
            <a:ext cx="4304974" cy="5509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smtClean="0">
                <a:solidFill>
                  <a:srgbClr val="FF0066"/>
                </a:solidFill>
                <a:latin typeface="Arial" pitchFamily="34" charset="0"/>
                <a:cs typeface="Arial" pitchFamily="34" charset="0"/>
              </a:rPr>
              <a:t>Student’s post-test results </a:t>
            </a:r>
            <a:endParaRPr lang="es-ES" sz="2400" dirty="0">
              <a:solidFill>
                <a:srgbClr val="FF0066"/>
              </a:solidFill>
            </a:endParaRPr>
          </a:p>
        </p:txBody>
      </p:sp>
      <p:graphicFrame>
        <p:nvGraphicFramePr>
          <p:cNvPr id="7" name="6 Gráfico"/>
          <p:cNvGraphicFramePr/>
          <p:nvPr>
            <p:extLst>
              <p:ext uri="{D42A27DB-BD31-4B8C-83A1-F6EECF244321}">
                <p14:modId xmlns:p14="http://schemas.microsoft.com/office/powerpoint/2010/main" val="809408044"/>
              </p:ext>
            </p:extLst>
          </p:nvPr>
        </p:nvGraphicFramePr>
        <p:xfrm>
          <a:off x="6218598" y="871747"/>
          <a:ext cx="5449146" cy="3346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51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329305354"/>
              </p:ext>
            </p:extLst>
          </p:nvPr>
        </p:nvGraphicFramePr>
        <p:xfrm>
          <a:off x="0" y="1045771"/>
          <a:ext cx="10697227" cy="5066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redondeado 7"/>
          <p:cNvSpPr/>
          <p:nvPr/>
        </p:nvSpPr>
        <p:spPr>
          <a:xfrm>
            <a:off x="2855935" y="475991"/>
            <a:ext cx="4271374" cy="1064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RESEARCH QUESTIONS </a:t>
            </a:r>
            <a:endParaRPr lang="es-E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88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998" y="188976"/>
            <a:ext cx="4258081" cy="550985"/>
          </a:xfrm>
        </p:spPr>
        <p:txBody>
          <a:bodyPr>
            <a:normAutofit/>
          </a:bodyPr>
          <a:lstStyle/>
          <a:p>
            <a:pPr algn="ctr"/>
            <a:r>
              <a:rPr lang="en-GB" sz="2400" b="1" dirty="0">
                <a:solidFill>
                  <a:schemeClr val="accent4"/>
                </a:solidFill>
                <a:latin typeface="Arial" pitchFamily="34" charset="0"/>
                <a:cs typeface="Arial" pitchFamily="34" charset="0"/>
              </a:rPr>
              <a:t>Student’s pre-test results </a:t>
            </a:r>
            <a:endParaRPr lang="es-ES" sz="2400" dirty="0"/>
          </a:p>
        </p:txBody>
      </p:sp>
      <p:graphicFrame>
        <p:nvGraphicFramePr>
          <p:cNvPr id="4" name="3 Gráfico"/>
          <p:cNvGraphicFramePr/>
          <p:nvPr>
            <p:extLst>
              <p:ext uri="{D42A27DB-BD31-4B8C-83A1-F6EECF244321}">
                <p14:modId xmlns:p14="http://schemas.microsoft.com/office/powerpoint/2010/main" val="3035147788"/>
              </p:ext>
            </p:extLst>
          </p:nvPr>
        </p:nvGraphicFramePr>
        <p:xfrm>
          <a:off x="306706" y="702876"/>
          <a:ext cx="4933950" cy="3461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226980259"/>
              </p:ext>
            </p:extLst>
          </p:nvPr>
        </p:nvGraphicFramePr>
        <p:xfrm>
          <a:off x="3372004" y="4425696"/>
          <a:ext cx="5731766" cy="2194560"/>
        </p:xfrm>
        <a:graphic>
          <a:graphicData uri="http://schemas.openxmlformats.org/drawingml/2006/table">
            <a:tbl>
              <a:tblPr firstRow="1" firstCol="1" bandRow="1">
                <a:tableStyleId>{5DA37D80-6434-44D0-A028-1B22A696006F}</a:tableStyleId>
              </a:tblPr>
              <a:tblGrid>
                <a:gridCol w="1203577"/>
                <a:gridCol w="1204298"/>
                <a:gridCol w="1098354"/>
                <a:gridCol w="1127183"/>
                <a:gridCol w="1098354"/>
              </a:tblGrid>
              <a:tr h="275543">
                <a:tc>
                  <a:txBody>
                    <a:bodyPr/>
                    <a:lstStyle/>
                    <a:p>
                      <a:pPr algn="ctr">
                        <a:lnSpc>
                          <a:spcPct val="115000"/>
                        </a:lnSpc>
                        <a:spcAft>
                          <a:spcPts val="0"/>
                        </a:spcAft>
                      </a:pPr>
                      <a:r>
                        <a:rPr lang="en-US" sz="1200" dirty="0">
                          <a:effectLst/>
                        </a:rPr>
                        <a:t>Criteria</a:t>
                      </a:r>
                      <a:endParaRPr lang="es-ES" sz="12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s-EC" sz="1200">
                          <a:effectLst/>
                        </a:rPr>
                        <a:t>4</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3</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2</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1</a:t>
                      </a:r>
                      <a:endParaRPr lang="es-ES" sz="1200">
                        <a:effectLst/>
                        <a:latin typeface="Times New Roman"/>
                        <a:ea typeface="Times New Roman"/>
                      </a:endParaRPr>
                    </a:p>
                  </a:txBody>
                  <a:tcPr marL="68580" marR="68580" marT="0" marB="0"/>
                </a:tc>
              </a:tr>
              <a:tr h="1919017">
                <a:tc>
                  <a:txBody>
                    <a:bodyPr/>
                    <a:lstStyle/>
                    <a:p>
                      <a:pPr algn="ctr">
                        <a:lnSpc>
                          <a:spcPct val="115000"/>
                        </a:lnSpc>
                        <a:spcAft>
                          <a:spcPts val="0"/>
                        </a:spcAft>
                      </a:pPr>
                      <a:r>
                        <a:rPr lang="es-EC" sz="1200" dirty="0">
                          <a:effectLst/>
                        </a:rPr>
                        <a:t>  </a:t>
                      </a:r>
                      <a:br>
                        <a:rPr lang="es-EC" sz="1200" dirty="0">
                          <a:effectLst/>
                        </a:rPr>
                      </a:br>
                      <a:r>
                        <a:rPr lang="en-US" sz="1200" dirty="0">
                          <a:effectLst/>
                        </a:rPr>
                        <a:t>Supporting Details </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Each paragraph has three or more supporting detail sentences that relate to the main idea.</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a:effectLst/>
                        </a:rPr>
                        <a:t>Each paragraph has two supporting detail sentences that relate to the main idea.</a:t>
                      </a:r>
                      <a:endParaRPr lang="es-ES" sz="120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Each paragraph has one supporting detail sentence that relates to the main idea.</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Each Paragraph has no supporting detail sentences that relate to the main idea.</a:t>
                      </a:r>
                      <a:endParaRPr lang="es-ES" sz="1200" dirty="0">
                        <a:effectLst/>
                        <a:latin typeface="Times New Roman"/>
                        <a:ea typeface="Times New Roman"/>
                      </a:endParaRPr>
                    </a:p>
                  </a:txBody>
                  <a:tcPr marL="68580" marR="68580" marT="0" marB="0"/>
                </a:tc>
              </a:tr>
            </a:tbl>
          </a:graphicData>
        </a:graphic>
      </p:graphicFrame>
      <p:sp>
        <p:nvSpPr>
          <p:cNvPr id="6" name="1 Título"/>
          <p:cNvSpPr txBox="1">
            <a:spLocks/>
          </p:cNvSpPr>
          <p:nvPr/>
        </p:nvSpPr>
        <p:spPr>
          <a:xfrm>
            <a:off x="5651670" y="137863"/>
            <a:ext cx="4304974" cy="5509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smtClean="0">
                <a:solidFill>
                  <a:srgbClr val="FF0066"/>
                </a:solidFill>
                <a:latin typeface="Arial" pitchFamily="34" charset="0"/>
                <a:cs typeface="Arial" pitchFamily="34" charset="0"/>
              </a:rPr>
              <a:t>Student’s post-test results </a:t>
            </a:r>
            <a:endParaRPr lang="es-ES" sz="2400" dirty="0">
              <a:solidFill>
                <a:srgbClr val="FF0066"/>
              </a:solidFill>
            </a:endParaRPr>
          </a:p>
        </p:txBody>
      </p:sp>
      <p:graphicFrame>
        <p:nvGraphicFramePr>
          <p:cNvPr id="7" name="6 Gráfico"/>
          <p:cNvGraphicFramePr/>
          <p:nvPr>
            <p:extLst>
              <p:ext uri="{D42A27DB-BD31-4B8C-83A1-F6EECF244321}">
                <p14:modId xmlns:p14="http://schemas.microsoft.com/office/powerpoint/2010/main" val="2056010695"/>
              </p:ext>
            </p:extLst>
          </p:nvPr>
        </p:nvGraphicFramePr>
        <p:xfrm>
          <a:off x="6071616" y="688848"/>
          <a:ext cx="5394959" cy="3422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796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3286" y="280416"/>
            <a:ext cx="4304974" cy="492369"/>
          </a:xfrm>
        </p:spPr>
        <p:txBody>
          <a:bodyPr>
            <a:normAutofit/>
          </a:bodyPr>
          <a:lstStyle/>
          <a:p>
            <a:r>
              <a:rPr lang="en-GB" sz="2400" b="1" dirty="0">
                <a:solidFill>
                  <a:schemeClr val="accent4"/>
                </a:solidFill>
                <a:latin typeface="Arial" pitchFamily="34" charset="0"/>
                <a:cs typeface="Arial" pitchFamily="34" charset="0"/>
              </a:rPr>
              <a:t>Student’s pre-test results </a:t>
            </a:r>
            <a:endParaRPr lang="es-ES" sz="2400" dirty="0"/>
          </a:p>
        </p:txBody>
      </p:sp>
      <p:graphicFrame>
        <p:nvGraphicFramePr>
          <p:cNvPr id="4" name="3 Tabla"/>
          <p:cNvGraphicFramePr>
            <a:graphicFrameLocks noGrp="1"/>
          </p:cNvGraphicFramePr>
          <p:nvPr>
            <p:extLst>
              <p:ext uri="{D42A27DB-BD31-4B8C-83A1-F6EECF244321}">
                <p14:modId xmlns:p14="http://schemas.microsoft.com/office/powerpoint/2010/main" val="2153594694"/>
              </p:ext>
            </p:extLst>
          </p:nvPr>
        </p:nvGraphicFramePr>
        <p:xfrm>
          <a:off x="3472845" y="4343400"/>
          <a:ext cx="5673970" cy="2288667"/>
        </p:xfrm>
        <a:graphic>
          <a:graphicData uri="http://schemas.openxmlformats.org/drawingml/2006/table">
            <a:tbl>
              <a:tblPr firstRow="1" firstCol="1" bandRow="1">
                <a:tableStyleId>{5DA37D80-6434-44D0-A028-1B22A696006F}</a:tableStyleId>
              </a:tblPr>
              <a:tblGrid>
                <a:gridCol w="1191441"/>
                <a:gridCol w="1192155"/>
                <a:gridCol w="1087279"/>
                <a:gridCol w="1115816"/>
                <a:gridCol w="1087279"/>
              </a:tblGrid>
              <a:tr h="202565">
                <a:tc>
                  <a:txBody>
                    <a:bodyPr/>
                    <a:lstStyle/>
                    <a:p>
                      <a:pPr algn="ctr">
                        <a:lnSpc>
                          <a:spcPct val="115000"/>
                        </a:lnSpc>
                        <a:spcAft>
                          <a:spcPts val="0"/>
                        </a:spcAft>
                      </a:pPr>
                      <a:r>
                        <a:rPr lang="en-US" sz="1200" dirty="0">
                          <a:effectLst/>
                        </a:rPr>
                        <a:t>Criteria</a:t>
                      </a:r>
                      <a:endParaRPr lang="es-ES" sz="12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s-EC" sz="1200">
                          <a:effectLst/>
                        </a:rPr>
                        <a:t>4</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3</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2</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1</a:t>
                      </a:r>
                      <a:endParaRPr lang="es-ES" sz="1200">
                        <a:effectLst/>
                        <a:latin typeface="Times New Roman"/>
                        <a:ea typeface="Times New Roman"/>
                      </a:endParaRPr>
                    </a:p>
                  </a:txBody>
                  <a:tcPr marL="68580" marR="68580" marT="0" marB="0"/>
                </a:tc>
              </a:tr>
              <a:tr h="685800">
                <a:tc>
                  <a:txBody>
                    <a:bodyPr/>
                    <a:lstStyle/>
                    <a:p>
                      <a:pPr algn="ctr">
                        <a:lnSpc>
                          <a:spcPct val="115000"/>
                        </a:lnSpc>
                        <a:spcAft>
                          <a:spcPts val="0"/>
                        </a:spcAft>
                      </a:pPr>
                      <a:r>
                        <a:rPr lang="en-US" sz="1200" dirty="0">
                          <a:effectLst/>
                        </a:rPr>
                        <a:t/>
                      </a:r>
                      <a:br>
                        <a:rPr lang="en-US" sz="1200" dirty="0">
                          <a:effectLst/>
                        </a:rPr>
                      </a:br>
                      <a:r>
                        <a:rPr lang="en-US" sz="1200" dirty="0">
                          <a:effectLst/>
                        </a:rPr>
                        <a:t>Observes Basic Writing Conventions</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a:effectLst/>
                        </a:rPr>
                        <a:t>Contains few, if any punctuation, capitalization, and spelling errors.</a:t>
                      </a:r>
                      <a:endParaRPr lang="es-ES" sz="1200">
                        <a:effectLst/>
                        <a:latin typeface="Times New Roman"/>
                        <a:ea typeface="Times New Roman"/>
                      </a:endParaRPr>
                    </a:p>
                  </a:txBody>
                  <a:tcPr marL="68580" marR="68580" marT="0" marB="0"/>
                </a:tc>
                <a:tc>
                  <a:txBody>
                    <a:bodyPr/>
                    <a:lstStyle/>
                    <a:p>
                      <a:pPr algn="l">
                        <a:lnSpc>
                          <a:spcPct val="115000"/>
                        </a:lnSpc>
                        <a:spcAft>
                          <a:spcPts val="0"/>
                        </a:spcAft>
                      </a:pPr>
                      <a:r>
                        <a:rPr lang="en-US" sz="1200">
                          <a:effectLst/>
                        </a:rPr>
                        <a:t>Contains several errors in punctuation, spelling or grammar that do not interfere with meaning.</a:t>
                      </a:r>
                      <a:endParaRPr lang="es-ES" sz="120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Contains many errors in punctuation, spelling and/or grammar that interfere with meaning.</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Contains many errors in punctuation, spelling and/or grammar that make the piece illegible.</a:t>
                      </a:r>
                      <a:endParaRPr lang="es-ES" sz="1200" dirty="0">
                        <a:effectLst/>
                        <a:latin typeface="Times New Roman"/>
                        <a:ea typeface="Times New Roman"/>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1055077980"/>
              </p:ext>
            </p:extLst>
          </p:nvPr>
        </p:nvGraphicFramePr>
        <p:xfrm>
          <a:off x="345933" y="879700"/>
          <a:ext cx="3970035" cy="3289964"/>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5450502" y="211015"/>
            <a:ext cx="4304974" cy="5509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smtClean="0">
                <a:solidFill>
                  <a:srgbClr val="FF0066"/>
                </a:solidFill>
                <a:latin typeface="Arial" pitchFamily="34" charset="0"/>
                <a:cs typeface="Arial" pitchFamily="34" charset="0"/>
              </a:rPr>
              <a:t>Student’s post-test results </a:t>
            </a:r>
            <a:endParaRPr lang="es-ES" sz="2400" dirty="0">
              <a:solidFill>
                <a:srgbClr val="FF0066"/>
              </a:solidFill>
            </a:endParaRPr>
          </a:p>
        </p:txBody>
      </p:sp>
      <p:graphicFrame>
        <p:nvGraphicFramePr>
          <p:cNvPr id="7" name="6 Gráfico"/>
          <p:cNvGraphicFramePr/>
          <p:nvPr>
            <p:extLst>
              <p:ext uri="{D42A27DB-BD31-4B8C-83A1-F6EECF244321}">
                <p14:modId xmlns:p14="http://schemas.microsoft.com/office/powerpoint/2010/main" val="1333417068"/>
              </p:ext>
            </p:extLst>
          </p:nvPr>
        </p:nvGraphicFramePr>
        <p:xfrm>
          <a:off x="5500806" y="762000"/>
          <a:ext cx="4703898" cy="346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62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422" y="152400"/>
            <a:ext cx="3836051" cy="539262"/>
          </a:xfrm>
        </p:spPr>
        <p:txBody>
          <a:bodyPr>
            <a:normAutofit fontScale="90000"/>
          </a:bodyPr>
          <a:lstStyle/>
          <a:p>
            <a:r>
              <a:rPr lang="en-GB" sz="2400" b="1" dirty="0">
                <a:solidFill>
                  <a:schemeClr val="accent4"/>
                </a:solidFill>
                <a:latin typeface="Arial" pitchFamily="34" charset="0"/>
                <a:cs typeface="Arial" pitchFamily="34" charset="0"/>
              </a:rPr>
              <a:t>Student’s pre-test results </a:t>
            </a:r>
            <a:endParaRPr lang="es-ES" sz="2400" dirty="0"/>
          </a:p>
        </p:txBody>
      </p:sp>
      <p:graphicFrame>
        <p:nvGraphicFramePr>
          <p:cNvPr id="4" name="3 Tabla"/>
          <p:cNvGraphicFramePr>
            <a:graphicFrameLocks noGrp="1"/>
          </p:cNvGraphicFramePr>
          <p:nvPr>
            <p:extLst>
              <p:ext uri="{D42A27DB-BD31-4B8C-83A1-F6EECF244321}">
                <p14:modId xmlns:p14="http://schemas.microsoft.com/office/powerpoint/2010/main" val="784243596"/>
              </p:ext>
            </p:extLst>
          </p:nvPr>
        </p:nvGraphicFramePr>
        <p:xfrm>
          <a:off x="2670047" y="4535424"/>
          <a:ext cx="6693408" cy="1762084"/>
        </p:xfrm>
        <a:graphic>
          <a:graphicData uri="http://schemas.openxmlformats.org/drawingml/2006/table">
            <a:tbl>
              <a:tblPr firstRow="1" firstCol="1" bandRow="1">
                <a:tableStyleId>{5DA37D80-6434-44D0-A028-1B22A696006F}</a:tableStyleId>
              </a:tblPr>
              <a:tblGrid>
                <a:gridCol w="1405506"/>
                <a:gridCol w="1406348"/>
                <a:gridCol w="1282630"/>
                <a:gridCol w="1316294"/>
                <a:gridCol w="1282630"/>
              </a:tblGrid>
              <a:tr h="251726">
                <a:tc>
                  <a:txBody>
                    <a:bodyPr/>
                    <a:lstStyle/>
                    <a:p>
                      <a:pPr algn="ctr">
                        <a:lnSpc>
                          <a:spcPct val="115000"/>
                        </a:lnSpc>
                        <a:spcAft>
                          <a:spcPts val="0"/>
                        </a:spcAft>
                      </a:pPr>
                      <a:r>
                        <a:rPr lang="en-US" sz="1200" dirty="0">
                          <a:effectLst/>
                        </a:rPr>
                        <a:t>Criteria</a:t>
                      </a:r>
                      <a:endParaRPr lang="es-ES" sz="12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s-EC" sz="1200">
                          <a:effectLst/>
                        </a:rPr>
                        <a:t>4</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3</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2</a:t>
                      </a:r>
                      <a:endParaRPr lang="es-ES" sz="1200">
                        <a:effectLst/>
                        <a:latin typeface="Times New Roman"/>
                        <a:ea typeface="Times New Roman"/>
                      </a:endParaRPr>
                    </a:p>
                  </a:txBody>
                  <a:tcPr marL="68580" marR="68580" marT="0" marB="0"/>
                </a:tc>
                <a:tc>
                  <a:txBody>
                    <a:bodyPr/>
                    <a:lstStyle/>
                    <a:p>
                      <a:pPr algn="ctr">
                        <a:lnSpc>
                          <a:spcPct val="115000"/>
                        </a:lnSpc>
                        <a:spcAft>
                          <a:spcPts val="0"/>
                        </a:spcAft>
                      </a:pPr>
                      <a:r>
                        <a:rPr lang="es-EC" sz="1200">
                          <a:effectLst/>
                        </a:rPr>
                        <a:t>1</a:t>
                      </a:r>
                      <a:endParaRPr lang="es-ES" sz="1200">
                        <a:effectLst/>
                        <a:latin typeface="Times New Roman"/>
                        <a:ea typeface="Times New Roman"/>
                      </a:endParaRPr>
                    </a:p>
                  </a:txBody>
                  <a:tcPr marL="68580" marR="68580" marT="0" marB="0"/>
                </a:tc>
              </a:tr>
              <a:tr h="1510358">
                <a:tc>
                  <a:txBody>
                    <a:bodyPr/>
                    <a:lstStyle/>
                    <a:p>
                      <a:pPr algn="ctr">
                        <a:lnSpc>
                          <a:spcPct val="115000"/>
                        </a:lnSpc>
                        <a:spcAft>
                          <a:spcPts val="0"/>
                        </a:spcAft>
                      </a:pPr>
                      <a:r>
                        <a:rPr lang="en-US" sz="1200">
                          <a:effectLst/>
                        </a:rPr>
                        <a:t/>
                      </a:r>
                      <a:br>
                        <a:rPr lang="en-US" sz="1200">
                          <a:effectLst/>
                        </a:rPr>
                      </a:br>
                      <a:r>
                        <a:rPr lang="en-US" sz="1200">
                          <a:effectLst/>
                        </a:rPr>
                        <a:t>Neatness</a:t>
                      </a:r>
                      <a:endParaRPr lang="es-ES" sz="120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Legibly handwritten or typed with no distracting errors.</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a:effectLst/>
                        </a:rPr>
                        <a:t>Legibly written, easy to read with 1-2 distracting errors.</a:t>
                      </a:r>
                      <a:endParaRPr lang="es-ES" sz="120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Several distracting errors that make portions difficult to read.</a:t>
                      </a:r>
                      <a:endParaRPr lang="es-ES" sz="1200" dirty="0">
                        <a:effectLst/>
                        <a:latin typeface="Times New Roman"/>
                        <a:ea typeface="Times New Roman"/>
                      </a:endParaRPr>
                    </a:p>
                  </a:txBody>
                  <a:tcPr marL="68580" marR="68580" marT="0" marB="0"/>
                </a:tc>
                <a:tc>
                  <a:txBody>
                    <a:bodyPr/>
                    <a:lstStyle/>
                    <a:p>
                      <a:pPr algn="l">
                        <a:lnSpc>
                          <a:spcPct val="115000"/>
                        </a:lnSpc>
                        <a:spcAft>
                          <a:spcPts val="0"/>
                        </a:spcAft>
                      </a:pPr>
                      <a:r>
                        <a:rPr lang="en-US" sz="1200" dirty="0">
                          <a:effectLst/>
                        </a:rPr>
                        <a:t>Many distracting errors making it illegible.</a:t>
                      </a:r>
                      <a:endParaRPr lang="es-ES" sz="1200" dirty="0">
                        <a:effectLst/>
                        <a:latin typeface="Times New Roman"/>
                        <a:ea typeface="Times New Roman"/>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208197292"/>
              </p:ext>
            </p:extLst>
          </p:nvPr>
        </p:nvGraphicFramePr>
        <p:xfrm>
          <a:off x="280884" y="648521"/>
          <a:ext cx="45720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5212758" y="119575"/>
            <a:ext cx="4304974" cy="5509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smtClean="0">
                <a:solidFill>
                  <a:srgbClr val="FF0066"/>
                </a:solidFill>
                <a:latin typeface="Arial" pitchFamily="34" charset="0"/>
                <a:cs typeface="Arial" pitchFamily="34" charset="0"/>
              </a:rPr>
              <a:t>Student’s post-test results </a:t>
            </a:r>
            <a:endParaRPr lang="es-ES" sz="2400" dirty="0">
              <a:solidFill>
                <a:srgbClr val="FF0066"/>
              </a:solidFill>
            </a:endParaRPr>
          </a:p>
        </p:txBody>
      </p:sp>
      <p:graphicFrame>
        <p:nvGraphicFramePr>
          <p:cNvPr id="7" name="6 Gráfico"/>
          <p:cNvGraphicFramePr/>
          <p:nvPr>
            <p:extLst>
              <p:ext uri="{D42A27DB-BD31-4B8C-83A1-F6EECF244321}">
                <p14:modId xmlns:p14="http://schemas.microsoft.com/office/powerpoint/2010/main" val="2625210853"/>
              </p:ext>
            </p:extLst>
          </p:nvPr>
        </p:nvGraphicFramePr>
        <p:xfrm>
          <a:off x="5357446" y="670560"/>
          <a:ext cx="4883834" cy="3590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48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0470" y="849147"/>
            <a:ext cx="8596668" cy="3880773"/>
          </a:xfrm>
        </p:spPr>
        <p:txBody>
          <a:bodyPr>
            <a:normAutofit fontScale="92500" lnSpcReduction="10000"/>
          </a:bodyPr>
          <a:lstStyle/>
          <a:p>
            <a:pPr marL="0" indent="0" algn="ctr">
              <a:lnSpc>
                <a:spcPct val="150000"/>
              </a:lnSpc>
              <a:spcAft>
                <a:spcPts val="1000"/>
              </a:spcAft>
              <a:buNone/>
            </a:pPr>
            <a:r>
              <a:rPr lang="en-GB" sz="8800" b="1" kern="0" dirty="0">
                <a:solidFill>
                  <a:srgbClr val="FF0066"/>
                </a:solidFill>
                <a:latin typeface="Algerian" panose="04020705040A02060702" pitchFamily="82" charset="0"/>
                <a:ea typeface="Calibri" panose="020F0502020204030204" pitchFamily="34" charset="0"/>
              </a:rPr>
              <a:t>TESTING HYPOTHESIS</a:t>
            </a:r>
            <a:endParaRPr lang="es-ES" sz="8800" b="1" kern="0" dirty="0">
              <a:solidFill>
                <a:srgbClr val="FF0066"/>
              </a:solidFill>
              <a:latin typeface="Algerian" panose="04020705040A02060702" pitchFamily="82" charset="0"/>
              <a:ea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153494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58153" y="316523"/>
            <a:ext cx="3528647" cy="621323"/>
          </a:xfrm>
        </p:spPr>
        <p:txBody>
          <a:bodyPr>
            <a:normAutofit fontScale="90000"/>
          </a:bodyPr>
          <a:lstStyle/>
          <a:p>
            <a:pPr algn="ctr"/>
            <a:r>
              <a:rPr lang="es-ES" dirty="0" smtClean="0">
                <a:solidFill>
                  <a:srgbClr val="7030A0"/>
                </a:solidFill>
              </a:rPr>
              <a:t>HYPOTHESIS</a:t>
            </a:r>
            <a:endParaRPr lang="es-ES" dirty="0">
              <a:solidFill>
                <a:srgbClr val="7030A0"/>
              </a:solidFill>
            </a:endParaRPr>
          </a:p>
        </p:txBody>
      </p:sp>
      <p:pic>
        <p:nvPicPr>
          <p:cNvPr id="8196" name="Picture 4" descr="http://1.bp.blogspot.com/-I-3QZFW0pCQ/TfaQXQ-SWZI/AAAAAAAAABg/GhGU334nLJo/s1600/webquest+4+concep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7" y="1559168"/>
            <a:ext cx="3876675" cy="3610709"/>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abajo"/>
          <p:cNvSpPr/>
          <p:nvPr/>
        </p:nvSpPr>
        <p:spPr>
          <a:xfrm>
            <a:off x="6822830" y="853220"/>
            <a:ext cx="398585" cy="705949"/>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ln>
                <a:solidFill>
                  <a:srgbClr val="FF3399"/>
                </a:solidFill>
              </a:ln>
              <a:solidFill>
                <a:srgbClr val="FF3399"/>
              </a:solidFill>
            </a:endParaRPr>
          </a:p>
        </p:txBody>
      </p:sp>
      <p:sp>
        <p:nvSpPr>
          <p:cNvPr id="5" name="4 Rectángulo redondeado"/>
          <p:cNvSpPr/>
          <p:nvPr/>
        </p:nvSpPr>
        <p:spPr>
          <a:xfrm>
            <a:off x="5005265" y="1793631"/>
            <a:ext cx="5510336" cy="41397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dirty="0" smtClean="0">
                <a:solidFill>
                  <a:prstClr val="black"/>
                </a:solidFill>
                <a:latin typeface="Arial" pitchFamily="34" charset="0"/>
                <a:cs typeface="Arial" pitchFamily="34" charset="0"/>
              </a:rPr>
              <a:t>In the </a:t>
            </a:r>
            <a:r>
              <a:rPr lang="en-US" dirty="0">
                <a:solidFill>
                  <a:prstClr val="black"/>
                </a:solidFill>
                <a:latin typeface="Arial" pitchFamily="34" charset="0"/>
                <a:cs typeface="Arial" pitchFamily="34" charset="0"/>
              </a:rPr>
              <a:t>general </a:t>
            </a:r>
            <a:r>
              <a:rPr lang="en-US" dirty="0" smtClean="0">
                <a:solidFill>
                  <a:prstClr val="black"/>
                </a:solidFill>
                <a:latin typeface="Arial" pitchFamily="34" charset="0"/>
                <a:cs typeface="Arial" pitchFamily="34" charset="0"/>
              </a:rPr>
              <a:t>analysis </a:t>
            </a:r>
            <a:r>
              <a:rPr lang="en-US" dirty="0">
                <a:solidFill>
                  <a:prstClr val="black"/>
                </a:solidFill>
                <a:latin typeface="Arial" pitchFamily="34" charset="0"/>
                <a:cs typeface="Arial" pitchFamily="34" charset="0"/>
              </a:rPr>
              <a:t>the experimental group </a:t>
            </a:r>
            <a:r>
              <a:rPr lang="en-US" dirty="0" smtClean="0">
                <a:solidFill>
                  <a:prstClr val="black"/>
                </a:solidFill>
                <a:latin typeface="Arial" pitchFamily="34" charset="0"/>
                <a:cs typeface="Arial" pitchFamily="34" charset="0"/>
              </a:rPr>
              <a:t>had </a:t>
            </a:r>
            <a:r>
              <a:rPr lang="en-US" dirty="0">
                <a:solidFill>
                  <a:prstClr val="black"/>
                </a:solidFill>
                <a:latin typeface="Arial" pitchFamily="34" charset="0"/>
                <a:cs typeface="Arial" pitchFamily="34" charset="0"/>
              </a:rPr>
              <a:t>a progress </a:t>
            </a:r>
            <a:r>
              <a:rPr lang="en-US" dirty="0" smtClean="0">
                <a:solidFill>
                  <a:prstClr val="black"/>
                </a:solidFill>
                <a:latin typeface="Arial" pitchFamily="34" charset="0"/>
                <a:cs typeface="Arial" pitchFamily="34" charset="0"/>
              </a:rPr>
              <a:t>in writing skill using a WebQuest as a technological tool while </a:t>
            </a:r>
            <a:r>
              <a:rPr lang="en-US" dirty="0">
                <a:solidFill>
                  <a:prstClr val="black"/>
                </a:solidFill>
                <a:latin typeface="Arial" pitchFamily="34" charset="0"/>
                <a:cs typeface="Arial" pitchFamily="34" charset="0"/>
              </a:rPr>
              <a:t>the control group there was not a </a:t>
            </a:r>
            <a:r>
              <a:rPr lang="en-US" dirty="0" smtClean="0">
                <a:solidFill>
                  <a:prstClr val="black"/>
                </a:solidFill>
                <a:latin typeface="Arial" pitchFamily="34" charset="0"/>
                <a:cs typeface="Arial" pitchFamily="34" charset="0"/>
              </a:rPr>
              <a:t>progress, </a:t>
            </a:r>
            <a:r>
              <a:rPr lang="en-US" dirty="0">
                <a:solidFill>
                  <a:prstClr val="black"/>
                </a:solidFill>
                <a:latin typeface="Arial" pitchFamily="34" charset="0"/>
                <a:cs typeface="Arial" pitchFamily="34" charset="0"/>
              </a:rPr>
              <a:t>so that, it is noted that the treatment applied to the experimental group affected </a:t>
            </a:r>
            <a:r>
              <a:rPr lang="en-US" dirty="0" smtClean="0">
                <a:solidFill>
                  <a:prstClr val="black"/>
                </a:solidFill>
                <a:latin typeface="Arial" pitchFamily="34" charset="0"/>
                <a:cs typeface="Arial" pitchFamily="34" charset="0"/>
              </a:rPr>
              <a:t>in a positive way in </a:t>
            </a:r>
            <a:r>
              <a:rPr lang="en-US" dirty="0">
                <a:solidFill>
                  <a:prstClr val="black"/>
                </a:solidFill>
                <a:latin typeface="Arial" pitchFamily="34" charset="0"/>
                <a:cs typeface="Arial" pitchFamily="34" charset="0"/>
              </a:rPr>
              <a:t>the </a:t>
            </a:r>
            <a:r>
              <a:rPr lang="en-US" dirty="0" smtClean="0">
                <a:solidFill>
                  <a:prstClr val="black"/>
                </a:solidFill>
                <a:latin typeface="Arial" pitchFamily="34" charset="0"/>
                <a:cs typeface="Arial" pitchFamily="34" charset="0"/>
              </a:rPr>
              <a:t>results</a:t>
            </a:r>
            <a:r>
              <a:rPr lang="en-US" dirty="0">
                <a:solidFill>
                  <a:prstClr val="black"/>
                </a:solidFill>
                <a:latin typeface="Arial" pitchFamily="34" charset="0"/>
                <a:cs typeface="Arial" pitchFamily="34" charset="0"/>
              </a:rPr>
              <a:t>, so, the null hypothesis is </a:t>
            </a:r>
            <a:r>
              <a:rPr lang="en-US" dirty="0" smtClean="0">
                <a:solidFill>
                  <a:prstClr val="black"/>
                </a:solidFill>
                <a:latin typeface="Arial" pitchFamily="34" charset="0"/>
                <a:cs typeface="Arial" pitchFamily="34" charset="0"/>
              </a:rPr>
              <a:t>rejected. </a:t>
            </a:r>
            <a:endParaRPr lang="es-ES" dirty="0" smtClean="0">
              <a:solidFill>
                <a:prstClr val="black"/>
              </a:solidFill>
              <a:latin typeface="Arial" pitchFamily="34" charset="0"/>
              <a:cs typeface="Arial" pitchFamily="34" charset="0"/>
            </a:endParaRPr>
          </a:p>
        </p:txBody>
      </p:sp>
      <p:sp>
        <p:nvSpPr>
          <p:cNvPr id="8" name="7 Flecha abajo"/>
          <p:cNvSpPr/>
          <p:nvPr/>
        </p:nvSpPr>
        <p:spPr>
          <a:xfrm rot="16360138">
            <a:off x="4241721" y="3726025"/>
            <a:ext cx="398585" cy="705949"/>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ln>
                <a:solidFill>
                  <a:srgbClr val="FF3399"/>
                </a:solidFill>
              </a:ln>
              <a:solidFill>
                <a:srgbClr val="FF3399"/>
              </a:solidFill>
            </a:endParaRPr>
          </a:p>
        </p:txBody>
      </p:sp>
    </p:spTree>
    <p:extLst>
      <p:ext uri="{BB962C8B-B14F-4D97-AF65-F5344CB8AC3E}">
        <p14:creationId xmlns:p14="http://schemas.microsoft.com/office/powerpoint/2010/main" val="109778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3390574" cy="668215"/>
          </a:xfrm>
        </p:spPr>
        <p:txBody>
          <a:bodyPr/>
          <a:lstStyle/>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2290" name="Picture 2" descr="https://encrypted-tbn1.gstatic.com/images?q=tbn:ANd9GcRoWbYtT1QPADnkdJEs1KXcXOg0avSH85JmhcwsE8FHmPArAn4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589" y="1683022"/>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7561385" y="484632"/>
            <a:ext cx="2844487" cy="1920240"/>
          </a:xfrm>
          <a:prstGeom prst="roundRect">
            <a:avLst/>
          </a:prstGeom>
          <a:solidFill>
            <a:srgbClr val="CCFF33"/>
          </a:solidFill>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pPr marL="285750" indent="-285750">
              <a:buFont typeface="Arial" pitchFamily="34" charset="0"/>
              <a:buChar char="•"/>
            </a:pPr>
            <a:endParaRPr lang="en-US" sz="1600" dirty="0" smtClean="0">
              <a:solidFill>
                <a:prstClr val="black"/>
              </a:solidFill>
              <a:latin typeface="Arial" pitchFamily="34" charset="0"/>
              <a:cs typeface="Arial" pitchFamily="34" charset="0"/>
            </a:endParaRPr>
          </a:p>
          <a:p>
            <a:pPr marL="285750" indent="-285750">
              <a:buFont typeface="Arial" pitchFamily="34" charset="0"/>
              <a:buChar char="•"/>
            </a:pPr>
            <a:endParaRPr lang="en-US" sz="1600" dirty="0">
              <a:solidFill>
                <a:prstClr val="black"/>
              </a:solidFill>
              <a:latin typeface="Arial" pitchFamily="34" charset="0"/>
              <a:cs typeface="Arial" pitchFamily="34" charset="0"/>
            </a:endParaRPr>
          </a:p>
          <a:p>
            <a:pPr marL="285750" indent="-285750">
              <a:buFont typeface="Arial" pitchFamily="34" charset="0"/>
              <a:buChar char="•"/>
            </a:pPr>
            <a:endParaRPr lang="en-US" sz="1600" dirty="0" smtClean="0">
              <a:solidFill>
                <a:prstClr val="black"/>
              </a:solidFill>
              <a:latin typeface="Arial" pitchFamily="34" charset="0"/>
              <a:cs typeface="Arial" pitchFamily="34" charset="0"/>
            </a:endParaRPr>
          </a:p>
          <a:p>
            <a:pPr marL="285750" indent="-285750">
              <a:buFont typeface="Arial" pitchFamily="34" charset="0"/>
              <a:buChar char="•"/>
            </a:pPr>
            <a:endParaRPr lang="en-US" sz="1600" dirty="0">
              <a:solidFill>
                <a:prstClr val="black"/>
              </a:solidFill>
              <a:latin typeface="Arial" pitchFamily="34" charset="0"/>
              <a:cs typeface="Arial" pitchFamily="34" charset="0"/>
            </a:endParaRPr>
          </a:p>
          <a:p>
            <a:pPr marL="285750" indent="-285750">
              <a:buFont typeface="Wingdings" pitchFamily="2" charset="2"/>
              <a:buChar char="v"/>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results obtained in the pre-test show that students had an inappropriate use of grammatical structures when writing a paragraph.</a:t>
            </a:r>
            <a:endParaRPr lang="es-ES" sz="1600" dirty="0">
              <a:solidFill>
                <a:prstClr val="black"/>
              </a:solidFill>
              <a:latin typeface="Arial" pitchFamily="34" charset="0"/>
              <a:cs typeface="Arial" pitchFamily="34" charset="0"/>
            </a:endParaRPr>
          </a:p>
          <a:p>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s-ES" dirty="0" smtClean="0">
              <a:solidFill>
                <a:prstClr val="black"/>
              </a:solidFill>
              <a:latin typeface="Arial" pitchFamily="34" charset="0"/>
              <a:cs typeface="Arial" pitchFamily="34" charset="0"/>
            </a:endParaRPr>
          </a:p>
        </p:txBody>
      </p:sp>
      <p:sp>
        <p:nvSpPr>
          <p:cNvPr id="6" name="5 Rectángulo redondeado"/>
          <p:cNvSpPr/>
          <p:nvPr/>
        </p:nvSpPr>
        <p:spPr>
          <a:xfrm>
            <a:off x="462736" y="1737887"/>
            <a:ext cx="3011984" cy="2420640"/>
          </a:xfrm>
          <a:prstGeom prst="roundRect">
            <a:avLst/>
          </a:prstGeom>
          <a:solidFill>
            <a:srgbClr val="CCFF33"/>
          </a:solidFill>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pPr marL="285750" indent="-285750">
              <a:buFont typeface="Arial" pitchFamily="34" charset="0"/>
              <a:buChar char="•"/>
            </a:pPr>
            <a:endParaRPr lang="en-US" sz="1600" dirty="0" smtClean="0">
              <a:solidFill>
                <a:prstClr val="black"/>
              </a:solidFill>
              <a:latin typeface="Arial" pitchFamily="34" charset="0"/>
              <a:cs typeface="Arial" pitchFamily="34" charset="0"/>
            </a:endParaRPr>
          </a:p>
          <a:p>
            <a:pPr marL="285750" indent="-285750">
              <a:buFont typeface="Arial" pitchFamily="34" charset="0"/>
              <a:buChar char="•"/>
            </a:pPr>
            <a:endParaRPr lang="en-US" sz="1600" dirty="0">
              <a:solidFill>
                <a:prstClr val="black"/>
              </a:solidFill>
              <a:latin typeface="Arial" pitchFamily="34" charset="0"/>
              <a:cs typeface="Arial" pitchFamily="34" charset="0"/>
            </a:endParaRPr>
          </a:p>
          <a:p>
            <a:pPr marL="285750" indent="-285750">
              <a:buFont typeface="Arial" pitchFamily="34" charset="0"/>
              <a:buChar char="•"/>
            </a:pPr>
            <a:endParaRPr lang="en-US" sz="1600" dirty="0" smtClean="0">
              <a:solidFill>
                <a:prstClr val="black"/>
              </a:solidFill>
              <a:latin typeface="Arial" pitchFamily="34" charset="0"/>
              <a:cs typeface="Arial" pitchFamily="34" charset="0"/>
            </a:endParaRPr>
          </a:p>
          <a:p>
            <a:pPr marL="285750" indent="-285750">
              <a:buFont typeface="Arial" pitchFamily="34" charset="0"/>
              <a:buChar char="•"/>
            </a:pPr>
            <a:endParaRPr lang="en-US" sz="1600" dirty="0">
              <a:solidFill>
                <a:prstClr val="black"/>
              </a:solidFill>
              <a:latin typeface="Arial" pitchFamily="34" charset="0"/>
              <a:cs typeface="Arial" pitchFamily="34" charset="0"/>
            </a:endParaRPr>
          </a:p>
          <a:p>
            <a:pPr algn="just"/>
            <a:endParaRPr lang="en-US" sz="1600" dirty="0" smtClean="0">
              <a:solidFill>
                <a:prstClr val="black"/>
              </a:solidFill>
              <a:latin typeface="Arial" pitchFamily="34" charset="0"/>
              <a:cs typeface="Arial" pitchFamily="34" charset="0"/>
            </a:endParaRPr>
          </a:p>
          <a:p>
            <a:pPr marL="285750" indent="-285750" algn="just">
              <a:buFont typeface="Wingdings" pitchFamily="2" charset="2"/>
              <a:buChar char="v"/>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use of WebQuest (independent variable) as a technological tool helped to develop the writing skill (dependent variable) in students at “George Washington” High School. </a:t>
            </a:r>
            <a:endParaRPr lang="es-ES" sz="1600"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s-ES" dirty="0" smtClean="0">
              <a:solidFill>
                <a:prstClr val="black"/>
              </a:solidFill>
              <a:latin typeface="Arial" pitchFamily="34" charset="0"/>
              <a:cs typeface="Arial" pitchFamily="34" charset="0"/>
            </a:endParaRPr>
          </a:p>
        </p:txBody>
      </p:sp>
      <p:sp>
        <p:nvSpPr>
          <p:cNvPr id="7" name="6 Rectángulo redondeado"/>
          <p:cNvSpPr/>
          <p:nvPr/>
        </p:nvSpPr>
        <p:spPr>
          <a:xfrm>
            <a:off x="4154897" y="4526542"/>
            <a:ext cx="2615184" cy="1663681"/>
          </a:xfrm>
          <a:prstGeom prst="roundRect">
            <a:avLst/>
          </a:prstGeom>
          <a:solidFill>
            <a:srgbClr val="CCFF33"/>
          </a:solidFill>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dirty="0" smtClean="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pPr marL="285750" indent="-285750">
              <a:buFont typeface="Arial" pitchFamily="34" charset="0"/>
              <a:buChar char="•"/>
            </a:pPr>
            <a:endParaRPr lang="en-US" sz="1600" dirty="0" smtClean="0">
              <a:solidFill>
                <a:prstClr val="black"/>
              </a:solidFill>
              <a:latin typeface="Arial" pitchFamily="34" charset="0"/>
              <a:cs typeface="Arial" pitchFamily="34" charset="0"/>
            </a:endParaRPr>
          </a:p>
          <a:p>
            <a:pPr marL="285750" indent="-285750">
              <a:buFont typeface="Arial" pitchFamily="34" charset="0"/>
              <a:buChar char="•"/>
            </a:pPr>
            <a:endParaRPr lang="en-US" sz="1600" dirty="0">
              <a:solidFill>
                <a:prstClr val="black"/>
              </a:solidFill>
              <a:latin typeface="Arial" pitchFamily="34" charset="0"/>
              <a:cs typeface="Arial" pitchFamily="34" charset="0"/>
            </a:endParaRPr>
          </a:p>
          <a:p>
            <a:pPr marL="285750" indent="-285750">
              <a:buFont typeface="Arial" pitchFamily="34" charset="0"/>
              <a:buChar char="•"/>
            </a:pPr>
            <a:endParaRPr lang="en-US" sz="1600" dirty="0" smtClean="0">
              <a:solidFill>
                <a:prstClr val="black"/>
              </a:solidFill>
              <a:latin typeface="Arial" pitchFamily="34" charset="0"/>
              <a:cs typeface="Arial" pitchFamily="34" charset="0"/>
            </a:endParaRPr>
          </a:p>
          <a:p>
            <a:pPr marL="285750" indent="-285750">
              <a:buFont typeface="Arial" pitchFamily="34" charset="0"/>
              <a:buChar char="•"/>
            </a:pPr>
            <a:endParaRPr lang="en-US" sz="1600" dirty="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pPr algn="just"/>
            <a:endParaRPr lang="en-US" sz="1600" dirty="0">
              <a:solidFill>
                <a:prstClr val="black"/>
              </a:solidFill>
              <a:latin typeface="Arial" pitchFamily="34" charset="0"/>
              <a:cs typeface="Arial" pitchFamily="34" charset="0"/>
            </a:endParaRPr>
          </a:p>
          <a:p>
            <a:pPr marL="285750" indent="-285750" algn="just">
              <a:buFont typeface="Wingdings" pitchFamily="2" charset="2"/>
              <a:buChar char="v"/>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WebQuest had a positive result in the teaching-learning process in a second foreign language.</a:t>
            </a:r>
            <a:endParaRPr lang="es-ES" sz="1600"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s-ES" dirty="0" smtClean="0">
              <a:solidFill>
                <a:prstClr val="black"/>
              </a:solidFill>
              <a:latin typeface="Arial" pitchFamily="34" charset="0"/>
              <a:cs typeface="Arial" pitchFamily="34" charset="0"/>
            </a:endParaRPr>
          </a:p>
        </p:txBody>
      </p:sp>
      <p:sp>
        <p:nvSpPr>
          <p:cNvPr id="8" name="7 Rectángulo redondeado"/>
          <p:cNvSpPr/>
          <p:nvPr/>
        </p:nvSpPr>
        <p:spPr>
          <a:xfrm>
            <a:off x="7945433" y="3156860"/>
            <a:ext cx="2820103" cy="2762883"/>
          </a:xfrm>
          <a:prstGeom prst="roundRect">
            <a:avLst/>
          </a:prstGeom>
          <a:solidFill>
            <a:srgbClr val="CCFF33"/>
          </a:solidFill>
        </p:spPr>
        <p:style>
          <a:lnRef idx="1">
            <a:schemeClr val="accent3"/>
          </a:lnRef>
          <a:fillRef idx="2">
            <a:schemeClr val="accent3"/>
          </a:fillRef>
          <a:effectRef idx="1">
            <a:schemeClr val="accent3"/>
          </a:effectRef>
          <a:fontRef idx="minor">
            <a:schemeClr val="dk1"/>
          </a:fontRef>
        </p:style>
        <p:txBody>
          <a:bodyPr rtlCol="0" anchor="ctr"/>
          <a:lstStyle/>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endParaRPr lang="en-US" sz="1600" dirty="0">
              <a:solidFill>
                <a:prstClr val="black"/>
              </a:solidFill>
              <a:latin typeface="Arial" pitchFamily="34" charset="0"/>
              <a:cs typeface="Arial" pitchFamily="34" charset="0"/>
            </a:endParaRPr>
          </a:p>
          <a:p>
            <a:pPr marL="285750" indent="-285750">
              <a:buFont typeface="Wingdings" pitchFamily="2" charset="2"/>
              <a:buChar char="v"/>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WebQuest had a positive impact in the experimental group, since good results were obtained. Students learned to use grammatical structures, used basic steps to write a paragraph. </a:t>
            </a:r>
            <a:endParaRPr lang="es-ES" sz="1600"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n-US" dirty="0" smtClean="0">
              <a:solidFill>
                <a:prstClr val="black"/>
              </a:solidFill>
              <a:latin typeface="Arial" pitchFamily="34" charset="0"/>
              <a:cs typeface="Arial" pitchFamily="34" charset="0"/>
            </a:endParaRPr>
          </a:p>
          <a:p>
            <a:pPr marL="285750" indent="-285750" algn="just">
              <a:buFont typeface="Arial" pitchFamily="34" charset="0"/>
              <a:buChar char="•"/>
            </a:pPr>
            <a:endParaRPr lang="en-US" dirty="0">
              <a:solidFill>
                <a:prstClr val="black"/>
              </a:solidFill>
              <a:latin typeface="Arial" pitchFamily="34" charset="0"/>
              <a:cs typeface="Arial" pitchFamily="34" charset="0"/>
            </a:endParaRPr>
          </a:p>
          <a:p>
            <a:pPr marL="285750" indent="-285750" algn="just">
              <a:buFont typeface="Arial" pitchFamily="34" charset="0"/>
              <a:buChar char="•"/>
            </a:pPr>
            <a:endParaRPr lang="es-ES" dirty="0" smtClean="0">
              <a:solidFill>
                <a:prstClr val="black"/>
              </a:solidFill>
              <a:latin typeface="Arial" pitchFamily="34" charset="0"/>
              <a:cs typeface="Arial" pitchFamily="34" charset="0"/>
            </a:endParaRPr>
          </a:p>
        </p:txBody>
      </p:sp>
      <p:cxnSp>
        <p:nvCxnSpPr>
          <p:cNvPr id="4" name="3 Conector recto de flecha"/>
          <p:cNvCxnSpPr/>
          <p:nvPr/>
        </p:nvCxnSpPr>
        <p:spPr>
          <a:xfrm flipV="1">
            <a:off x="6485714" y="1737887"/>
            <a:ext cx="1075671" cy="45667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9 Conector recto de flecha"/>
          <p:cNvCxnSpPr/>
          <p:nvPr/>
        </p:nvCxnSpPr>
        <p:spPr>
          <a:xfrm>
            <a:off x="6485714" y="3346704"/>
            <a:ext cx="1459719" cy="9875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11 Conector recto de flecha"/>
          <p:cNvCxnSpPr/>
          <p:nvPr/>
        </p:nvCxnSpPr>
        <p:spPr>
          <a:xfrm>
            <a:off x="4882896" y="3816623"/>
            <a:ext cx="0" cy="70991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13 Conector recto de flecha"/>
          <p:cNvCxnSpPr/>
          <p:nvPr/>
        </p:nvCxnSpPr>
        <p:spPr>
          <a:xfrm flipH="1">
            <a:off x="3474720" y="2749822"/>
            <a:ext cx="1042416"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7989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76566" y="171157"/>
            <a:ext cx="4571322" cy="77372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b="1" dirty="0" smtClean="0">
                <a:ln/>
                <a:solidFill>
                  <a:schemeClr val="accent3"/>
                </a:solidFill>
              </a:rPr>
              <a:t>RECOMMENDATIONS</a:t>
            </a:r>
            <a:endParaRPr lang="es-ES" b="1" dirty="0">
              <a:ln/>
              <a:solidFill>
                <a:schemeClr val="accent3"/>
              </a:solidFill>
            </a:endParaRPr>
          </a:p>
        </p:txBody>
      </p:sp>
      <p:pic>
        <p:nvPicPr>
          <p:cNvPr id="13314" name="Picture 2" descr="https://encrypted-tbn3.gstatic.com/images?q=tbn:ANd9GcRQ3jXqXP8DpUylxT8m37sO1j2_mPvFVhd124vXT6rEmPa7VFdx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617" y="3291841"/>
            <a:ext cx="1548384" cy="30789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cdn.property118.com/wp-content/uploads/2015/03/Book-recommendation-to-learn-about-block-management-please-anybod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71157"/>
            <a:ext cx="1859941" cy="1895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187110288"/>
              </p:ext>
            </p:extLst>
          </p:nvPr>
        </p:nvGraphicFramePr>
        <p:xfrm>
          <a:off x="2269744" y="111885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633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05345" y="2208717"/>
            <a:ext cx="6890528" cy="1316537"/>
          </a:xfrm>
        </p:spPr>
        <p:txBody>
          <a:bodyPr>
            <a:normAutofit lnSpcReduction="10000"/>
          </a:bodyPr>
          <a:lstStyle/>
          <a:p>
            <a:pPr marL="0" indent="0" algn="ctr">
              <a:buNone/>
            </a:pPr>
            <a:r>
              <a:rPr lang="en-US" sz="8800" b="1" kern="0" dirty="0">
                <a:solidFill>
                  <a:srgbClr val="0070C0"/>
                </a:solidFill>
                <a:latin typeface="Algerian" panose="04020705040A02060702" pitchFamily="82" charset="0"/>
                <a:ea typeface="Times New Roman" panose="02020603050405020304" pitchFamily="18" charset="0"/>
              </a:rPr>
              <a:t>PROPOSAL</a:t>
            </a:r>
            <a:endParaRPr lang="es-ES" sz="8800"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400581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274320" lvl="0" indent="-274320" algn="ctr">
              <a:lnSpc>
                <a:spcPct val="200000"/>
              </a:lnSpc>
              <a:spcBef>
                <a:spcPts val="1000"/>
              </a:spcBef>
              <a:spcAft>
                <a:spcPts val="1000"/>
              </a:spcAft>
            </a:pPr>
            <a:r>
              <a:rPr lang="en-US" b="1" kern="0" dirty="0">
                <a:solidFill>
                  <a:srgbClr val="002060"/>
                </a:solidFill>
                <a:latin typeface="Arial" panose="020B0604020202020204" pitchFamily="34" charset="0"/>
                <a:ea typeface="Times New Roman" panose="02020603050405020304" pitchFamily="18" charset="0"/>
              </a:rPr>
              <a:t>PROPOSAL</a:t>
            </a:r>
            <a:r>
              <a:rPr lang="en-US" b="1" kern="0" dirty="0">
                <a:solidFill>
                  <a:schemeClr val="tx1"/>
                </a:solidFill>
                <a:latin typeface="Arial" panose="020B0604020202020204" pitchFamily="34" charset="0"/>
                <a:ea typeface="Times New Roman" panose="02020603050405020304" pitchFamily="18" charset="0"/>
              </a:rPr>
              <a:t> </a:t>
            </a:r>
            <a:r>
              <a:rPr lang="es-ES" sz="1400" b="1" kern="0" dirty="0">
                <a:solidFill>
                  <a:prstClr val="black">
                    <a:lumMod val="75000"/>
                    <a:lumOff val="25000"/>
                  </a:prstClr>
                </a:solidFill>
                <a:latin typeface="Times New Roman" panose="02020603050405020304" pitchFamily="18" charset="0"/>
                <a:ea typeface="Times New Roman" panose="02020603050405020304" pitchFamily="18" charset="0"/>
              </a:rPr>
              <a:t/>
            </a:r>
            <a:br>
              <a:rPr lang="es-ES" sz="1400" b="1" kern="0" dirty="0">
                <a:solidFill>
                  <a:prstClr val="black">
                    <a:lumMod val="75000"/>
                    <a:lumOff val="25000"/>
                  </a:prstClr>
                </a:solidFill>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1134534" y="1930400"/>
            <a:ext cx="8596668" cy="3880773"/>
          </a:xfrm>
        </p:spPr>
        <p:txBody>
          <a:bodyPr>
            <a:normAutofit lnSpcReduction="10000"/>
          </a:bodyPr>
          <a:lstStyle/>
          <a:p>
            <a:pPr marL="0" indent="0" algn="ctr" fontAlgn="base">
              <a:lnSpc>
                <a:spcPct val="150000"/>
              </a:lnSpc>
              <a:buNone/>
            </a:pPr>
            <a:r>
              <a:rPr lang="en-US" sz="2400" b="1" dirty="0" smtClean="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A </a:t>
            </a:r>
            <a:r>
              <a:rPr lang="en-US" sz="2400" b="1"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WORKSHOP FOR TEACHERS TO DEVELOP AND TO IMPLEMENT THE WEBQUEST IN ORDER TO IMPROVE THE WRITING SKILL AT “GEORGE WASHINGTON” HIGH </a:t>
            </a:r>
            <a:r>
              <a:rPr lang="en-US" sz="2400" b="1" dirty="0" smtClean="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SCHOOL</a:t>
            </a:r>
          </a:p>
          <a:p>
            <a:pPr marL="0" indent="0">
              <a:lnSpc>
                <a:spcPct val="150000"/>
              </a:lnSpc>
              <a:spcBef>
                <a:spcPts val="1200"/>
              </a:spcBef>
              <a:spcAft>
                <a:spcPts val="1200"/>
              </a:spcAft>
              <a:buNone/>
            </a:pPr>
            <a:r>
              <a:rPr lang="en-US" sz="2400" b="1"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STARTING DATE: MONDAY, MAY 4</a:t>
            </a:r>
            <a:r>
              <a:rPr lang="en-US" sz="2400" b="1" baseline="30000"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TH </a:t>
            </a:r>
            <a:r>
              <a:rPr lang="en-US" sz="2400" b="1"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2015</a:t>
            </a:r>
            <a:endParaRPr lang="es-ES" sz="2400" dirty="0">
              <a:latin typeface="Times New Roman" panose="02020603050405020304" pitchFamily="18" charset="0"/>
              <a:ea typeface="Times New Roman" panose="02020603050405020304" pitchFamily="18" charset="0"/>
            </a:endParaRPr>
          </a:p>
          <a:p>
            <a:pPr marL="0" indent="0">
              <a:lnSpc>
                <a:spcPct val="150000"/>
              </a:lnSpc>
              <a:spcBef>
                <a:spcPts val="1200"/>
              </a:spcBef>
              <a:spcAft>
                <a:spcPts val="1200"/>
              </a:spcAft>
              <a:buNone/>
            </a:pPr>
            <a:r>
              <a:rPr lang="en-US" sz="2400" b="1"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CLOSING DATE: FRIDAY, MAY 8</a:t>
            </a:r>
            <a:r>
              <a:rPr lang="en-US" sz="2400" b="1" baseline="30000"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TH</a:t>
            </a:r>
            <a:r>
              <a:rPr lang="en-US" sz="2400" b="1" dirty="0">
                <a:solidFill>
                  <a:srgbClr val="00000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 2015</a:t>
            </a:r>
            <a:endParaRPr lang="es-ES" sz="2400" dirty="0">
              <a:latin typeface="Times New Roman" panose="02020603050405020304" pitchFamily="18" charset="0"/>
              <a:ea typeface="Times New Roman" panose="02020603050405020304" pitchFamily="18" charset="0"/>
            </a:endParaRPr>
          </a:p>
          <a:p>
            <a:pPr marL="0" indent="0" algn="ctr" fontAlgn="base">
              <a:lnSpc>
                <a:spcPct val="150000"/>
              </a:lnSpc>
              <a:buNone/>
            </a:pPr>
            <a:endParaRPr lang="es-ES" sz="24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dirty="0"/>
          </a:p>
        </p:txBody>
      </p:sp>
      <p:pic>
        <p:nvPicPr>
          <p:cNvPr id="7" name="irc_mi" descr="http://webs.schule.at/website/Bilder/webquest_logo.jpg"/>
          <p:cNvPicPr/>
          <p:nvPr/>
        </p:nvPicPr>
        <p:blipFill>
          <a:blip r:embed="rId2">
            <a:extLst>
              <a:ext uri="{28A0092B-C50C-407E-A947-70E740481C1C}">
                <a14:useLocalDpi xmlns:a14="http://schemas.microsoft.com/office/drawing/2010/main" val="0"/>
              </a:ext>
            </a:extLst>
          </a:blip>
          <a:srcRect/>
          <a:stretch>
            <a:fillRect/>
          </a:stretch>
        </p:blipFill>
        <p:spPr bwMode="auto">
          <a:xfrm>
            <a:off x="7685833" y="3994485"/>
            <a:ext cx="2221865" cy="1657350"/>
          </a:xfrm>
          <a:prstGeom prst="rect">
            <a:avLst/>
          </a:prstGeom>
          <a:ln>
            <a:noFill/>
          </a:ln>
          <a:effectLst>
            <a:softEdge rad="112500"/>
          </a:effectLst>
        </p:spPr>
      </p:pic>
    </p:spTree>
    <p:extLst>
      <p:ext uri="{BB962C8B-B14F-4D97-AF65-F5344CB8AC3E}">
        <p14:creationId xmlns:p14="http://schemas.microsoft.com/office/powerpoint/2010/main" val="1714276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9997" y="1239254"/>
            <a:ext cx="8596668" cy="4140372"/>
          </a:xfrm>
        </p:spPr>
        <p:txBody>
          <a:bodyPr/>
          <a:lstStyle/>
          <a:p>
            <a:pPr marL="0" indent="0" algn="ctr">
              <a:lnSpc>
                <a:spcPct val="150000"/>
              </a:lnSpc>
              <a:buNone/>
            </a:pPr>
            <a:r>
              <a:rPr lang="en-US" sz="32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PROBLEM IDENTIFICATION</a:t>
            </a:r>
            <a:endParaRPr lang="es-ES" sz="3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tabLst>
                <a:tab pos="2390775" algn="l"/>
              </a:tabLst>
            </a:pPr>
            <a:r>
              <a:rPr lang="en-US" sz="2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Low </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English writing skill development in an English foreign language classroom  with students of ninth year of basic education level at “George Washington” High school, during the school year </a:t>
            </a:r>
            <a:r>
              <a:rPr lang="en-US" sz="2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2014-2015</a:t>
            </a:r>
            <a:r>
              <a:rPr lang="en-US" sz="2400" dirty="0" smtClean="0">
                <a:latin typeface="Arial" panose="020B0604020202020204" pitchFamily="34" charset="0"/>
                <a:ea typeface="Times New Roman" panose="02020603050405020304" pitchFamily="18" charset="0"/>
                <a:cs typeface="Arial" panose="020B0604020202020204" pitchFamily="34" charset="0"/>
              </a:rPr>
              <a:t>. </a:t>
            </a:r>
            <a:endParaRPr lang="es-ES" sz="24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tabLst>
                <a:tab pos="2390775" algn="l"/>
              </a:tabLst>
            </a:pPr>
            <a:endParaRPr lang="es-ES"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340847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0 CuadroTexto"/>
          <p:cNvSpPr txBox="1"/>
          <p:nvPr/>
        </p:nvSpPr>
        <p:spPr>
          <a:xfrm>
            <a:off x="3887645" y="294509"/>
            <a:ext cx="3611522" cy="954107"/>
          </a:xfrm>
          <a:prstGeom prst="rect">
            <a:avLst/>
          </a:prstGeom>
          <a:solidFill>
            <a:srgbClr val="66FF33"/>
          </a:solidFill>
          <a:ln>
            <a:solidFill>
              <a:srgbClr val="1F497D">
                <a:lumMod val="50000"/>
              </a:srgbClr>
            </a:solidFill>
          </a:ln>
          <a:effectLst>
            <a:glow rad="63500">
              <a:srgbClr val="4F81BD">
                <a:satMod val="175000"/>
                <a:alpha val="40000"/>
              </a:srgbClr>
            </a:glow>
            <a:outerShdw blurRad="50800" dist="38100" dir="2700000" algn="tl" rotWithShape="0">
              <a:prstClr val="black">
                <a:alpha val="40000"/>
              </a:prstClr>
            </a:outerShdw>
          </a:effectLst>
          <a:scene3d>
            <a:camera prst="orthographicFront"/>
            <a:lightRig rig="threePt" dir="t"/>
          </a:scene3d>
          <a:sp3d>
            <a:bevelT prst="angle"/>
          </a:sp3d>
        </p:spPr>
        <p:txBody>
          <a:bodyPr wrap="square"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GB" sz="2800" b="1" i="0" strike="noStrike" kern="0" cap="none" spc="0" normalizeH="0" baseline="0" noProof="0" dirty="0" smtClean="0">
                <a:ln>
                  <a:noFill/>
                </a:ln>
                <a:effectLst/>
                <a:uLnTx/>
                <a:uFillTx/>
                <a:latin typeface="Algerian" pitchFamily="82" charset="0"/>
              </a:rPr>
              <a:t>GENERAL OBJECTIVE</a:t>
            </a:r>
            <a:endParaRPr kumimoji="0" lang="es-ES" sz="2800" b="1" i="0" strike="noStrike" kern="0" cap="none" spc="0" normalizeH="0" baseline="0" noProof="0" dirty="0">
              <a:ln>
                <a:noFill/>
              </a:ln>
              <a:effectLst/>
              <a:uLnTx/>
              <a:uFillTx/>
              <a:latin typeface="Algerian" pitchFamily="82" charset="0"/>
            </a:endParaRPr>
          </a:p>
        </p:txBody>
      </p:sp>
      <p:graphicFrame>
        <p:nvGraphicFramePr>
          <p:cNvPr id="6" name="Diagrama 5"/>
          <p:cNvGraphicFramePr/>
          <p:nvPr>
            <p:extLst>
              <p:ext uri="{D42A27DB-BD31-4B8C-83A1-F6EECF244321}">
                <p14:modId xmlns:p14="http://schemas.microsoft.com/office/powerpoint/2010/main" val="1340432883"/>
              </p:ext>
            </p:extLst>
          </p:nvPr>
        </p:nvGraphicFramePr>
        <p:xfrm>
          <a:off x="925033" y="1152803"/>
          <a:ext cx="92715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30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06379"/>
          </a:xfrm>
        </p:spPr>
        <p:txBody>
          <a:bodyPr>
            <a:normAutofit fontScale="90000"/>
          </a:bodyPr>
          <a:lstStyle/>
          <a:p>
            <a:pPr lvl="0" algn="ctr">
              <a:lnSpc>
                <a:spcPct val="150000"/>
              </a:lnSpc>
              <a:spcBef>
                <a:spcPts val="1200"/>
              </a:spcBef>
              <a:spcAft>
                <a:spcPts val="1200"/>
              </a:spcAft>
            </a:pPr>
            <a:r>
              <a:rPr lang="en-US" sz="3200" b="1" dirty="0" smtClean="0">
                <a:solidFill>
                  <a:srgbClr val="002060"/>
                </a:solidFill>
                <a:latin typeface="Arial" panose="020B0604020202020204" pitchFamily="34" charset="0"/>
                <a:ea typeface="Times New Roman" panose="02020603050405020304" pitchFamily="18" charset="0"/>
              </a:rPr>
              <a:t>1. PARTICIPATION </a:t>
            </a:r>
            <a:r>
              <a:rPr lang="en-US" sz="3200" b="1" dirty="0">
                <a:solidFill>
                  <a:srgbClr val="002060"/>
                </a:solidFill>
                <a:latin typeface="Arial" panose="020B0604020202020204" pitchFamily="34" charset="0"/>
                <a:ea typeface="Times New Roman" panose="02020603050405020304" pitchFamily="18" charset="0"/>
              </a:rPr>
              <a:t>ANALYSIS</a:t>
            </a:r>
            <a:r>
              <a:rPr lang="es-ES" sz="1800" dirty="0">
                <a:solidFill>
                  <a:prstClr val="black">
                    <a:lumMod val="75000"/>
                    <a:lumOff val="25000"/>
                  </a:prstClr>
                </a:solidFill>
                <a:latin typeface="Times New Roman" panose="02020603050405020304" pitchFamily="18" charset="0"/>
                <a:ea typeface="Times New Roman" panose="02020603050405020304" pitchFamily="18" charset="0"/>
              </a:rPr>
              <a:t/>
            </a:r>
            <a:br>
              <a:rPr lang="es-ES" sz="1800" dirty="0">
                <a:solidFill>
                  <a:prstClr val="black">
                    <a:lumMod val="75000"/>
                    <a:lumOff val="25000"/>
                  </a:prstClr>
                </a:solidFill>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677334" y="1515979"/>
            <a:ext cx="8596668" cy="4525383"/>
          </a:xfrm>
        </p:spPr>
        <p:txBody>
          <a:bodyPr/>
          <a:lstStyle/>
          <a:p>
            <a:pPr marL="0" indent="0">
              <a:buNone/>
            </a:pPr>
            <a:r>
              <a:rPr lang="en-US"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On </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the basis of the available information, the following groups can be identified. </a:t>
            </a:r>
            <a:endPar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3973333210"/>
              </p:ext>
            </p:extLst>
          </p:nvPr>
        </p:nvGraphicFramePr>
        <p:xfrm>
          <a:off x="1576136" y="2529847"/>
          <a:ext cx="8123919" cy="2573299"/>
        </p:xfrm>
        <a:graphic>
          <a:graphicData uri="http://schemas.openxmlformats.org/drawingml/2006/table">
            <a:tbl>
              <a:tblPr firstRow="1" firstCol="1" bandRow="1"/>
              <a:tblGrid>
                <a:gridCol w="2707973"/>
                <a:gridCol w="2707973"/>
                <a:gridCol w="2707973"/>
              </a:tblGrid>
              <a:tr h="794121">
                <a:tc>
                  <a:txBody>
                    <a:bodyPr/>
                    <a:lstStyle/>
                    <a:p>
                      <a:pPr algn="ctr">
                        <a:lnSpc>
                          <a:spcPct val="150000"/>
                        </a:lnSpc>
                        <a:spcBef>
                          <a:spcPts val="1200"/>
                        </a:spcBef>
                        <a:spcAft>
                          <a:spcPts val="1200"/>
                        </a:spcAft>
                      </a:pP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INSTITUTIONS</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Bef>
                          <a:spcPts val="1200"/>
                        </a:spcBef>
                        <a:spcAft>
                          <a:spcPts val="1200"/>
                        </a:spcAft>
                      </a:pPr>
                      <a:r>
                        <a:rPr lang="es-EC" sz="2000" b="1" dirty="0">
                          <a:effectLst/>
                          <a:latin typeface="Arial" panose="020B0604020202020204" pitchFamily="34" charset="0"/>
                          <a:ea typeface="Times New Roman" panose="02020603050405020304" pitchFamily="18" charset="0"/>
                          <a:cs typeface="Arial" panose="020B0604020202020204" pitchFamily="34" charset="0"/>
                        </a:rPr>
                        <a:t>INTEREST GROUPS</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1200"/>
                        </a:spcBef>
                        <a:spcAft>
                          <a:spcPts val="1200"/>
                        </a:spcAft>
                      </a:pPr>
                      <a:r>
                        <a:rPr lang="en-US" sz="2000" b="1">
                          <a:effectLst/>
                          <a:latin typeface="Arial" panose="020B0604020202020204" pitchFamily="34" charset="0"/>
                          <a:ea typeface="Times New Roman" panose="02020603050405020304" pitchFamily="18" charset="0"/>
                          <a:cs typeface="Arial" panose="020B0604020202020204" pitchFamily="34" charset="0"/>
                        </a:rPr>
                        <a:t>OTHERS</a:t>
                      </a:r>
                      <a:endParaRPr lang="es-E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79178">
                <a:tc>
                  <a:txBody>
                    <a:bodyPr/>
                    <a:lstStyle/>
                    <a:p>
                      <a:pPr algn="ctr">
                        <a:lnSpc>
                          <a:spcPct val="150000"/>
                        </a:lnSpc>
                        <a:spcBef>
                          <a:spcPts val="1200"/>
                        </a:spcBef>
                        <a:spcAft>
                          <a:spcPts val="1200"/>
                        </a:spcAf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“George Washington” High School</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Bef>
                          <a:spcPts val="120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Teachers</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Bef>
                          <a:spcPts val="120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Students</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120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Authorities</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776947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01667879"/>
              </p:ext>
            </p:extLst>
          </p:nvPr>
        </p:nvGraphicFramePr>
        <p:xfrm>
          <a:off x="565484" y="530450"/>
          <a:ext cx="10098397" cy="5450219"/>
        </p:xfrm>
        <a:graphic>
          <a:graphicData uri="http://schemas.openxmlformats.org/drawingml/2006/table">
            <a:tbl>
              <a:tblPr firstRow="1" firstCol="1" bandRow="1"/>
              <a:tblGrid>
                <a:gridCol w="2734505"/>
                <a:gridCol w="7363892"/>
              </a:tblGrid>
              <a:tr h="1045848">
                <a:tc>
                  <a:txBody>
                    <a:bodyPr/>
                    <a:lstStyle/>
                    <a:p>
                      <a:pPr>
                        <a:spcAft>
                          <a:spcPts val="0"/>
                        </a:spcAft>
                        <a:tabLst>
                          <a:tab pos="1743075"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spcAft>
                          <a:spcPts val="0"/>
                        </a:spcAft>
                        <a:tabLst>
                          <a:tab pos="1743075" algn="l"/>
                        </a:tabLst>
                      </a:pPr>
                      <a:endPar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TEACHERS</a:t>
                      </a:r>
                    </a:p>
                    <a:p>
                      <a:pPr algn="ctr">
                        <a:spcAft>
                          <a:spcPts val="0"/>
                        </a:spcAft>
                        <a:tabLst>
                          <a:tab pos="1743075" algn="l"/>
                        </a:tabLst>
                      </a:pP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1584036">
                <a:tc>
                  <a:txBody>
                    <a:bodyPr/>
                    <a:lstStyle/>
                    <a:p>
                      <a:pPr algn="ct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PROBLEMS</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342900" lvl="0" indent="-342900">
                        <a:lnSpc>
                          <a:spcPct val="115000"/>
                        </a:lnSpc>
                        <a:spcAft>
                          <a:spcPts val="0"/>
                        </a:spcAft>
                        <a:buFont typeface="Wingdings" panose="05000000000000000000"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Few opportunities to apply writing update methods in teachers.</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Wingdings" panose="05000000000000000000"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Inappropriate resources and technological tools use in class.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Writing demotivation</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r>
              <a:tr h="942206">
                <a:tc>
                  <a:txBody>
                    <a:bodyPr/>
                    <a:lstStyle/>
                    <a:p>
                      <a:pP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INTERESTS</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just">
                        <a:spcAft>
                          <a:spcPts val="0"/>
                        </a:spcAft>
                        <a:tabLst>
                          <a:tab pos="1743075" algn="l"/>
                        </a:tabLs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How to develop and to implement the WebQuest in order to improve the writing skill.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832281">
                <a:tc>
                  <a:txBody>
                    <a:bodyPr/>
                    <a:lstStyle/>
                    <a:p>
                      <a:pP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POTENTIALS</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just">
                        <a:spcAft>
                          <a:spcPts val="0"/>
                        </a:spcAft>
                        <a:tabLst>
                          <a:tab pos="1743075" algn="l"/>
                        </a:tabLs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Able to influence </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lang="es-ES" sz="1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1743075" algn="l"/>
                        </a:tabLs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r h="1045848">
                <a:tc>
                  <a:txBody>
                    <a:bodyPr/>
                    <a:lstStyle/>
                    <a:p>
                      <a:pPr>
                        <a:spcAft>
                          <a:spcPts val="0"/>
                        </a:spcAft>
                        <a:tabLst>
                          <a:tab pos="1743075" algn="l"/>
                        </a:tabLs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1743075" algn="l"/>
                        </a:tabLst>
                      </a:pP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LINKAGES</a:t>
                      </a:r>
                    </a:p>
                    <a:p>
                      <a:pPr algn="ctr">
                        <a:spcAft>
                          <a:spcPts val="0"/>
                        </a:spcAft>
                        <a:tabLst>
                          <a:tab pos="1743075" algn="l"/>
                        </a:tabLst>
                      </a:pP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1743075" algn="l"/>
                        </a:tabLs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Dependent upon the teacher’s cooperation and an application of the WebQuest. </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66518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3465095" y="3143668"/>
            <a:ext cx="2728000" cy="916921"/>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000000"/>
                </a:solidFill>
                <a:latin typeface="Arial" panose="020B0604020202020204" pitchFamily="34" charset="0"/>
                <a:ea typeface="Times New Roman" panose="02020603050405020304" pitchFamily="18" charset="0"/>
              </a:rPr>
              <a:t>LOW </a:t>
            </a:r>
            <a:r>
              <a:rPr lang="en-GB" sz="1600" b="1" dirty="0">
                <a:solidFill>
                  <a:srgbClr val="000000"/>
                </a:solidFill>
                <a:latin typeface="Arial" panose="020B0604020202020204" pitchFamily="34" charset="0"/>
                <a:ea typeface="Times New Roman" panose="02020603050405020304" pitchFamily="18" charset="0"/>
              </a:rPr>
              <a:t>ENGLISH WRITING SKILL DEVELOPMENT</a:t>
            </a:r>
            <a:endParaRPr lang="es-ES" sz="1600" dirty="0">
              <a:solidFill>
                <a:prstClr val="black"/>
              </a:solidFill>
              <a:latin typeface="Times New Roman" panose="02020603050405020304" pitchFamily="18" charset="0"/>
              <a:ea typeface="Times New Roman" panose="02020603050405020304" pitchFamily="18" charset="0"/>
            </a:endParaRPr>
          </a:p>
          <a:p>
            <a:pPr algn="ctr"/>
            <a:r>
              <a:rPr lang="en-GB" sz="1200" dirty="0">
                <a:solidFill>
                  <a:srgbClr val="000000"/>
                </a:solidFill>
                <a:latin typeface="Times New Roman" panose="02020603050405020304" pitchFamily="18" charset="0"/>
                <a:ea typeface="Times New Roman" panose="02020603050405020304" pitchFamily="18" charset="0"/>
              </a:rPr>
              <a:t> </a:t>
            </a:r>
            <a:endParaRPr lang="es-ES" sz="1200" dirty="0">
              <a:solidFill>
                <a:prstClr val="black"/>
              </a:solidFill>
              <a:latin typeface="Times New Roman" panose="02020603050405020304" pitchFamily="18" charset="0"/>
              <a:ea typeface="Times New Roman" panose="02020603050405020304" pitchFamily="18" charset="0"/>
            </a:endParaRPr>
          </a:p>
        </p:txBody>
      </p:sp>
      <p:sp>
        <p:nvSpPr>
          <p:cNvPr id="26" name="Rectángulo 25"/>
          <p:cNvSpPr/>
          <p:nvPr/>
        </p:nvSpPr>
        <p:spPr>
          <a:xfrm>
            <a:off x="1318091" y="5404949"/>
            <a:ext cx="1884848" cy="1172641"/>
          </a:xfrm>
          <a:prstGeom prst="rect">
            <a:avLst/>
          </a:prstGeom>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dirty="0">
                <a:solidFill>
                  <a:prstClr val="black"/>
                </a:solidFill>
                <a:latin typeface="Arial" panose="020B0604020202020204" pitchFamily="34" charset="0"/>
                <a:ea typeface="Times New Roman" panose="02020603050405020304" pitchFamily="18" charset="0"/>
              </a:rPr>
              <a:t>Low grammar structure knowledge </a:t>
            </a:r>
            <a:endParaRPr lang="es-ES" sz="1600" dirty="0">
              <a:solidFill>
                <a:prstClr val="black"/>
              </a:solidFill>
              <a:latin typeface="Times New Roman" panose="02020603050405020304" pitchFamily="18" charset="0"/>
              <a:ea typeface="Times New Roman" panose="02020603050405020304" pitchFamily="18" charset="0"/>
            </a:endParaRPr>
          </a:p>
          <a:p>
            <a:pPr algn="ctr"/>
            <a:r>
              <a:rPr lang="en-US" sz="1200" dirty="0">
                <a:solidFill>
                  <a:prstClr val="black"/>
                </a:solidFill>
                <a:latin typeface="Times New Roman" panose="02020603050405020304" pitchFamily="18" charset="0"/>
                <a:ea typeface="Times New Roman" panose="02020603050405020304" pitchFamily="18" charset="0"/>
              </a:rPr>
              <a:t> </a:t>
            </a:r>
            <a:endParaRPr lang="es-ES" sz="1200" dirty="0">
              <a:solidFill>
                <a:prstClr val="black"/>
              </a:solidFill>
              <a:latin typeface="Times New Roman" panose="02020603050405020304" pitchFamily="18" charset="0"/>
              <a:ea typeface="Times New Roman" panose="02020603050405020304" pitchFamily="18" charset="0"/>
            </a:endParaRPr>
          </a:p>
        </p:txBody>
      </p:sp>
      <p:sp>
        <p:nvSpPr>
          <p:cNvPr id="27" name="Rectángulo 26"/>
          <p:cNvSpPr/>
          <p:nvPr/>
        </p:nvSpPr>
        <p:spPr>
          <a:xfrm>
            <a:off x="6476166" y="951822"/>
            <a:ext cx="2210633" cy="1130929"/>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en-US" sz="1600" dirty="0">
                <a:solidFill>
                  <a:prstClr val="black"/>
                </a:solidFill>
                <a:latin typeface="Arial" panose="020B0604020202020204" pitchFamily="34" charset="0"/>
                <a:ea typeface="Times New Roman" panose="02020603050405020304" pitchFamily="18" charset="0"/>
              </a:rPr>
              <a:t>Low academic performance</a:t>
            </a:r>
            <a:endParaRPr lang="es-ES" sz="1600" dirty="0">
              <a:solidFill>
                <a:prstClr val="black"/>
              </a:solidFill>
              <a:latin typeface="Times New Roman" panose="02020603050405020304" pitchFamily="18" charset="0"/>
              <a:ea typeface="Times New Roman" panose="02020603050405020304" pitchFamily="18" charset="0"/>
            </a:endParaRPr>
          </a:p>
          <a:p>
            <a:pPr algn="ctr"/>
            <a:r>
              <a:rPr lang="en-GB" sz="1600" dirty="0">
                <a:solidFill>
                  <a:prstClr val="black"/>
                </a:solidFill>
                <a:latin typeface="Times New Roman" panose="02020603050405020304" pitchFamily="18" charset="0"/>
                <a:ea typeface="Times New Roman" panose="02020603050405020304" pitchFamily="18" charset="0"/>
              </a:rPr>
              <a:t> </a:t>
            </a:r>
            <a:endParaRPr lang="es-ES" sz="1600" dirty="0">
              <a:solidFill>
                <a:prstClr val="black"/>
              </a:solidFill>
              <a:latin typeface="Times New Roman" panose="02020603050405020304" pitchFamily="18" charset="0"/>
              <a:ea typeface="Times New Roman" panose="02020603050405020304" pitchFamily="18" charset="0"/>
            </a:endParaRPr>
          </a:p>
        </p:txBody>
      </p:sp>
      <p:sp>
        <p:nvSpPr>
          <p:cNvPr id="28" name="Rectángulo 27"/>
          <p:cNvSpPr/>
          <p:nvPr/>
        </p:nvSpPr>
        <p:spPr>
          <a:xfrm>
            <a:off x="3771622" y="5328818"/>
            <a:ext cx="2421473" cy="1248772"/>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en-US" sz="1600" dirty="0" smtClean="0">
                <a:solidFill>
                  <a:prstClr val="black"/>
                </a:solidFill>
                <a:latin typeface="Arial" panose="020B0604020202020204" pitchFamily="34" charset="0"/>
                <a:ea typeface="Times New Roman" panose="02020603050405020304" pitchFamily="18" charset="0"/>
              </a:rPr>
              <a:t> </a:t>
            </a:r>
            <a:r>
              <a:rPr lang="en-US" sz="1600" dirty="0">
                <a:solidFill>
                  <a:prstClr val="black"/>
                </a:solidFill>
                <a:latin typeface="Arial" panose="020B0604020202020204" pitchFamily="34" charset="0"/>
                <a:ea typeface="Times New Roman" panose="02020603050405020304" pitchFamily="18" charset="0"/>
              </a:rPr>
              <a:t>F</a:t>
            </a:r>
            <a:r>
              <a:rPr lang="en-US" sz="1600" dirty="0" smtClean="0">
                <a:solidFill>
                  <a:prstClr val="black"/>
                </a:solidFill>
                <a:latin typeface="Arial" panose="020B0604020202020204" pitchFamily="34" charset="0"/>
                <a:ea typeface="Times New Roman" panose="02020603050405020304" pitchFamily="18" charset="0"/>
              </a:rPr>
              <a:t>ew </a:t>
            </a:r>
            <a:r>
              <a:rPr lang="en-US" sz="1600" dirty="0">
                <a:solidFill>
                  <a:prstClr val="black"/>
                </a:solidFill>
                <a:latin typeface="Arial" panose="020B0604020202020204" pitchFamily="34" charset="0"/>
                <a:ea typeface="Times New Roman" panose="02020603050405020304" pitchFamily="18" charset="0"/>
              </a:rPr>
              <a:t>opportunities to apply writing update methods </a:t>
            </a:r>
            <a:r>
              <a:rPr lang="en-US" sz="1600" dirty="0" smtClean="0">
                <a:solidFill>
                  <a:prstClr val="black"/>
                </a:solidFill>
                <a:latin typeface="Arial" panose="020B0604020202020204" pitchFamily="34" charset="0"/>
                <a:ea typeface="Times New Roman" panose="02020603050405020304" pitchFamily="18" charset="0"/>
              </a:rPr>
              <a:t>in teachers </a:t>
            </a:r>
            <a:endParaRPr lang="es-ES" sz="1600" dirty="0">
              <a:solidFill>
                <a:prstClr val="black"/>
              </a:solidFill>
              <a:latin typeface="Times New Roman" panose="02020603050405020304" pitchFamily="18" charset="0"/>
              <a:ea typeface="Times New Roman" panose="02020603050405020304" pitchFamily="18" charset="0"/>
            </a:endParaRPr>
          </a:p>
          <a:p>
            <a:pPr algn="ctr"/>
            <a:r>
              <a:rPr lang="en-US" sz="1200" dirty="0">
                <a:solidFill>
                  <a:srgbClr val="000000"/>
                </a:solidFill>
                <a:latin typeface="Times New Roman" panose="02020603050405020304" pitchFamily="18" charset="0"/>
                <a:ea typeface="Times New Roman" panose="02020603050405020304" pitchFamily="18" charset="0"/>
              </a:rPr>
              <a:t> </a:t>
            </a:r>
            <a:endParaRPr lang="es-ES" sz="1200" dirty="0">
              <a:solidFill>
                <a:prstClr val="white"/>
              </a:solidFill>
              <a:latin typeface="Times New Roman" panose="02020603050405020304" pitchFamily="18" charset="0"/>
              <a:ea typeface="Times New Roman" panose="02020603050405020304" pitchFamily="18" charset="0"/>
            </a:endParaRPr>
          </a:p>
        </p:txBody>
      </p:sp>
      <p:sp>
        <p:nvSpPr>
          <p:cNvPr id="29" name="Rectángulo 28"/>
          <p:cNvSpPr/>
          <p:nvPr/>
        </p:nvSpPr>
        <p:spPr>
          <a:xfrm>
            <a:off x="6687552" y="5352630"/>
            <a:ext cx="1999247" cy="122496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Inappropriate resources and technological tools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use in class </a:t>
            </a:r>
            <a:endPar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a:r>
              <a:rPr lang="en-US" sz="1200" dirty="0">
                <a:solidFill>
                  <a:srgbClr val="000000"/>
                </a:solidFill>
                <a:latin typeface="Times New Roman" panose="02020603050405020304" pitchFamily="18" charset="0"/>
                <a:ea typeface="Times New Roman" panose="02020603050405020304" pitchFamily="18" charset="0"/>
              </a:rPr>
              <a:t> </a:t>
            </a:r>
            <a:endParaRPr lang="es-ES" sz="1200" dirty="0">
              <a:solidFill>
                <a:prstClr val="white"/>
              </a:solidFill>
              <a:latin typeface="Times New Roman" panose="02020603050405020304" pitchFamily="18" charset="0"/>
              <a:ea typeface="Times New Roman" panose="02020603050405020304" pitchFamily="18" charset="0"/>
            </a:endParaRPr>
          </a:p>
        </p:txBody>
      </p:sp>
      <p:sp>
        <p:nvSpPr>
          <p:cNvPr id="30" name="Rectángulo 29"/>
          <p:cNvSpPr/>
          <p:nvPr/>
        </p:nvSpPr>
        <p:spPr>
          <a:xfrm>
            <a:off x="1075054" y="842326"/>
            <a:ext cx="2127885" cy="1216546"/>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en-US" sz="1600" dirty="0">
                <a:solidFill>
                  <a:prstClr val="black"/>
                </a:solidFill>
                <a:latin typeface="Arial" panose="020B0604020202020204" pitchFamily="34" charset="0"/>
                <a:ea typeface="Times New Roman" panose="02020603050405020304" pitchFamily="18" charset="0"/>
              </a:rPr>
              <a:t>Writing demotivation</a:t>
            </a:r>
            <a:endParaRPr lang="es-ES" sz="1600" dirty="0">
              <a:solidFill>
                <a:prstClr val="black"/>
              </a:solidFill>
              <a:latin typeface="Times New Roman" panose="02020603050405020304" pitchFamily="18" charset="0"/>
              <a:ea typeface="Times New Roman" panose="02020603050405020304" pitchFamily="18" charset="0"/>
            </a:endParaRPr>
          </a:p>
          <a:p>
            <a:pPr algn="ctr"/>
            <a:r>
              <a:rPr lang="en-GB" sz="1200" dirty="0">
                <a:solidFill>
                  <a:prstClr val="black"/>
                </a:solidFill>
                <a:latin typeface="Times New Roman" panose="02020603050405020304" pitchFamily="18" charset="0"/>
                <a:ea typeface="Times New Roman" panose="02020603050405020304" pitchFamily="18" charset="0"/>
              </a:rPr>
              <a:t> </a:t>
            </a:r>
            <a:endParaRPr lang="es-ES" sz="1200" dirty="0">
              <a:solidFill>
                <a:prstClr val="black"/>
              </a:solidFill>
              <a:latin typeface="Times New Roman" panose="02020603050405020304" pitchFamily="18" charset="0"/>
              <a:ea typeface="Times New Roman" panose="02020603050405020304" pitchFamily="18" charset="0"/>
            </a:endParaRPr>
          </a:p>
        </p:txBody>
      </p:sp>
      <p:cxnSp>
        <p:nvCxnSpPr>
          <p:cNvPr id="31" name="Conector recto 30"/>
          <p:cNvCxnSpPr/>
          <p:nvPr/>
        </p:nvCxnSpPr>
        <p:spPr>
          <a:xfrm flipV="1">
            <a:off x="4828095" y="2839920"/>
            <a:ext cx="0" cy="37147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Conector recto 31"/>
          <p:cNvCxnSpPr/>
          <p:nvPr/>
        </p:nvCxnSpPr>
        <p:spPr>
          <a:xfrm flipH="1" flipV="1">
            <a:off x="1980565" y="2850916"/>
            <a:ext cx="5517718" cy="8688"/>
          </a:xfrm>
          <a:prstGeom prst="line">
            <a:avLst/>
          </a:prstGeom>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a:off x="1980565" y="2154120"/>
            <a:ext cx="0" cy="6858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a:off x="4833870" y="2177932"/>
            <a:ext cx="0" cy="6619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5" name="Conector recto 34"/>
          <p:cNvCxnSpPr/>
          <p:nvPr/>
        </p:nvCxnSpPr>
        <p:spPr>
          <a:xfrm>
            <a:off x="7498283" y="2116021"/>
            <a:ext cx="6584" cy="74358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6" name="Conector recto 35"/>
          <p:cNvCxnSpPr/>
          <p:nvPr/>
        </p:nvCxnSpPr>
        <p:spPr>
          <a:xfrm>
            <a:off x="4818748" y="4060589"/>
            <a:ext cx="0" cy="52387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7" name="Conector recto 36"/>
          <p:cNvCxnSpPr/>
          <p:nvPr/>
        </p:nvCxnSpPr>
        <p:spPr>
          <a:xfrm flipH="1">
            <a:off x="2138997" y="4584464"/>
            <a:ext cx="550105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8" name="Conector recto 37"/>
          <p:cNvCxnSpPr/>
          <p:nvPr/>
        </p:nvCxnSpPr>
        <p:spPr>
          <a:xfrm>
            <a:off x="2161054" y="4584464"/>
            <a:ext cx="0" cy="809625"/>
          </a:xfrm>
          <a:prstGeom prst="line">
            <a:avLst/>
          </a:prstGeom>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4816743" y="4584464"/>
            <a:ext cx="2005" cy="744354"/>
          </a:xfrm>
          <a:prstGeom prst="line">
            <a:avLst/>
          </a:prstGeom>
        </p:spPr>
        <p:style>
          <a:lnRef idx="1">
            <a:schemeClr val="dk1"/>
          </a:lnRef>
          <a:fillRef idx="0">
            <a:schemeClr val="dk1"/>
          </a:fillRef>
          <a:effectRef idx="0">
            <a:schemeClr val="dk1"/>
          </a:effectRef>
          <a:fontRef idx="minor">
            <a:schemeClr val="tx1"/>
          </a:fontRef>
        </p:style>
      </p:cxnSp>
      <p:cxnSp>
        <p:nvCxnSpPr>
          <p:cNvPr id="40" name="Conector recto 39"/>
          <p:cNvCxnSpPr/>
          <p:nvPr/>
        </p:nvCxnSpPr>
        <p:spPr>
          <a:xfrm>
            <a:off x="7640053" y="4574939"/>
            <a:ext cx="0" cy="7538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1" name="Rectangle 4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sp>
        <p:nvSpPr>
          <p:cNvPr id="42" name="Rectangle 5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sp>
        <p:nvSpPr>
          <p:cNvPr id="43" name="Rectángulo 42"/>
          <p:cNvSpPr/>
          <p:nvPr/>
        </p:nvSpPr>
        <p:spPr>
          <a:xfrm>
            <a:off x="3705725" y="800647"/>
            <a:ext cx="2256290" cy="135347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defRPr/>
            </a:pPr>
            <a:r>
              <a:rPr lang="en-US" sz="1600" kern="0" dirty="0">
                <a:solidFill>
                  <a:prstClr val="black"/>
                </a:solidFill>
                <a:latin typeface="Arial" panose="020B0604020202020204" pitchFamily="34" charset="0"/>
              </a:rPr>
              <a:t>Insufficient students’ technological strategies in writing skill development </a:t>
            </a:r>
            <a:endParaRPr lang="es-ES" sz="1600" kern="0" dirty="0">
              <a:solidFill>
                <a:prstClr val="black"/>
              </a:solidFill>
              <a:latin typeface="Times New Roman" panose="02020603050405020304" pitchFamily="18" charset="0"/>
              <a:ea typeface="Times New Roman" panose="02020603050405020304" pitchFamily="18" charset="0"/>
            </a:endParaRPr>
          </a:p>
          <a:p>
            <a:pPr algn="ctr">
              <a:defRPr/>
            </a:pPr>
            <a:r>
              <a:rPr lang="en-US" sz="1200" kern="0" dirty="0">
                <a:solidFill>
                  <a:prstClr val="black"/>
                </a:solidFill>
                <a:latin typeface="Times New Roman" panose="02020603050405020304" pitchFamily="18" charset="0"/>
                <a:ea typeface="Times New Roman" panose="02020603050405020304" pitchFamily="18" charset="0"/>
              </a:rPr>
              <a:t> </a:t>
            </a:r>
            <a:endParaRPr lang="es-ES" sz="1200" kern="0" dirty="0">
              <a:solidFill>
                <a:prstClr val="black"/>
              </a:solidFill>
              <a:latin typeface="Times New Roman" panose="02020603050405020304" pitchFamily="18" charset="0"/>
              <a:ea typeface="Times New Roman" panose="02020603050405020304" pitchFamily="18" charset="0"/>
            </a:endParaRPr>
          </a:p>
        </p:txBody>
      </p:sp>
      <p:sp>
        <p:nvSpPr>
          <p:cNvPr id="2" name="Rectángulo 1"/>
          <p:cNvSpPr/>
          <p:nvPr/>
        </p:nvSpPr>
        <p:spPr>
          <a:xfrm>
            <a:off x="9541042" y="5662521"/>
            <a:ext cx="1564105"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white"/>
                </a:solidFill>
              </a:rPr>
              <a:t>Causes </a:t>
            </a:r>
            <a:endParaRPr lang="es-ES" dirty="0">
              <a:solidFill>
                <a:prstClr val="white"/>
              </a:solidFill>
            </a:endParaRPr>
          </a:p>
        </p:txBody>
      </p:sp>
      <p:sp>
        <p:nvSpPr>
          <p:cNvPr id="6" name="Rectángulo 5"/>
          <p:cNvSpPr/>
          <p:nvPr/>
        </p:nvSpPr>
        <p:spPr>
          <a:xfrm>
            <a:off x="9637294" y="1324137"/>
            <a:ext cx="1467853" cy="386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solidFill>
                  <a:prstClr val="white"/>
                </a:solidFill>
              </a:rPr>
              <a:t>E</a:t>
            </a:r>
            <a:r>
              <a:rPr lang="es-ES" dirty="0" err="1" smtClean="0">
                <a:solidFill>
                  <a:prstClr val="white"/>
                </a:solidFill>
              </a:rPr>
              <a:t>ffects</a:t>
            </a:r>
            <a:endParaRPr lang="es-ES" dirty="0">
              <a:solidFill>
                <a:prstClr val="white"/>
              </a:solidFill>
            </a:endParaRPr>
          </a:p>
        </p:txBody>
      </p:sp>
      <p:sp>
        <p:nvSpPr>
          <p:cNvPr id="3" name="Rectángulo 2"/>
          <p:cNvSpPr/>
          <p:nvPr/>
        </p:nvSpPr>
        <p:spPr>
          <a:xfrm>
            <a:off x="3255851" y="205363"/>
            <a:ext cx="4325631" cy="445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US" sz="2400" b="1" dirty="0" smtClean="0">
                <a:solidFill>
                  <a:srgbClr val="002060"/>
                </a:solidFill>
                <a:latin typeface="Arial" panose="020B0604020202020204" pitchFamily="34" charset="0"/>
                <a:ea typeface="Times New Roman" panose="02020603050405020304" pitchFamily="18" charset="0"/>
              </a:rPr>
              <a:t>2. PROBLEM </a:t>
            </a:r>
            <a:r>
              <a:rPr lang="en-US" sz="2400" b="1" dirty="0">
                <a:solidFill>
                  <a:srgbClr val="002060"/>
                </a:solidFill>
                <a:latin typeface="Arial" panose="020B0604020202020204" pitchFamily="34" charset="0"/>
                <a:ea typeface="Times New Roman" panose="02020603050405020304" pitchFamily="18" charset="0"/>
              </a:rPr>
              <a:t>ANALYSIS</a:t>
            </a:r>
            <a:endParaRPr lang="es-ES" sz="2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7109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1526"/>
          </a:xfrm>
        </p:spPr>
        <p:txBody>
          <a:bodyPr>
            <a:normAutofit fontScale="90000"/>
          </a:bodyPr>
          <a:lstStyle/>
          <a:p>
            <a:pPr marL="342900" lvl="0" indent="-342900" algn="ctr">
              <a:lnSpc>
                <a:spcPct val="115000"/>
              </a:lnSpc>
              <a:spcAft>
                <a:spcPts val="1000"/>
              </a:spcAft>
              <a:tabLst>
                <a:tab pos="1809750" algn="l"/>
              </a:tabLst>
            </a:pPr>
            <a:r>
              <a:rPr lang="en-US" sz="2400" b="1" dirty="0" smtClean="0">
                <a:solidFill>
                  <a:srgbClr val="002060"/>
                </a:solidFill>
                <a:latin typeface="Arial" panose="020B0604020202020204" pitchFamily="34" charset="0"/>
                <a:ea typeface="Times New Roman" panose="02020603050405020304" pitchFamily="18" charset="0"/>
              </a:rPr>
              <a:t>3. OBJECTIVES </a:t>
            </a:r>
            <a:r>
              <a:rPr lang="en-US" sz="2400" b="1" dirty="0">
                <a:solidFill>
                  <a:srgbClr val="002060"/>
                </a:solidFill>
                <a:latin typeface="Arial" panose="020B0604020202020204" pitchFamily="34" charset="0"/>
                <a:ea typeface="Times New Roman" panose="02020603050405020304" pitchFamily="18" charset="0"/>
              </a:rPr>
              <a:t>ANALYSIS </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sp>
        <p:nvSpPr>
          <p:cNvPr id="8" name="Rectángulo 7"/>
          <p:cNvSpPr/>
          <p:nvPr/>
        </p:nvSpPr>
        <p:spPr>
          <a:xfrm>
            <a:off x="3680489" y="3148683"/>
            <a:ext cx="3007895" cy="99862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spcAft>
                <a:spcPts val="0"/>
              </a:spcAft>
            </a:pPr>
            <a:r>
              <a:rPr lang="en-US" b="1" dirty="0">
                <a:solidFill>
                  <a:srgbClr val="000000"/>
                </a:solidFill>
                <a:latin typeface="Arial" panose="020B0604020202020204" pitchFamily="34" charset="0"/>
                <a:ea typeface="Times New Roman" panose="02020603050405020304" pitchFamily="18" charset="0"/>
              </a:rPr>
              <a:t>HIGH </a:t>
            </a:r>
            <a:r>
              <a:rPr lang="en-GB" b="1" dirty="0">
                <a:solidFill>
                  <a:srgbClr val="000000"/>
                </a:solidFill>
                <a:latin typeface="Arial" panose="020B0604020202020204" pitchFamily="34" charset="0"/>
                <a:ea typeface="Times New Roman" panose="02020603050405020304" pitchFamily="18" charset="0"/>
              </a:rPr>
              <a:t>ENGLISH WRITING SKILL DEVELOPMENT</a:t>
            </a:r>
            <a:endParaRPr lang="es-ES" dirty="0">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535405" y="1161468"/>
            <a:ext cx="1600200" cy="1167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Writing motivation</a:t>
            </a:r>
            <a:endParaRPr lang="es-ES" sz="2000" dirty="0">
              <a:solidFill>
                <a:schemeClr val="tx1"/>
              </a:solidFill>
              <a:latin typeface="Arial" panose="020B0604020202020204" pitchFamily="34" charset="0"/>
              <a:cs typeface="Arial" panose="020B0604020202020204" pitchFamily="34" charset="0"/>
            </a:endParaRPr>
          </a:p>
        </p:txBody>
      </p:sp>
      <p:sp>
        <p:nvSpPr>
          <p:cNvPr id="10" name="Rectángulo 9"/>
          <p:cNvSpPr/>
          <p:nvPr/>
        </p:nvSpPr>
        <p:spPr>
          <a:xfrm>
            <a:off x="3284621" y="1083686"/>
            <a:ext cx="3571034" cy="1167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latin typeface="Arial" panose="020B0604020202020204" pitchFamily="34" charset="0"/>
                <a:cs typeface="Arial" panose="020B0604020202020204" pitchFamily="34" charset="0"/>
              </a:rPr>
              <a:t>Sufficient students’ technological strategies in writing skill development </a:t>
            </a:r>
          </a:p>
        </p:txBody>
      </p:sp>
      <p:sp>
        <p:nvSpPr>
          <p:cNvPr id="11" name="Rectángulo 10"/>
          <p:cNvSpPr/>
          <p:nvPr/>
        </p:nvSpPr>
        <p:spPr>
          <a:xfrm>
            <a:off x="7591926" y="1083685"/>
            <a:ext cx="2438059" cy="1167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prstClr val="black"/>
                </a:solidFill>
              </a:rPr>
              <a:t>High </a:t>
            </a:r>
            <a:r>
              <a:rPr lang="en-US" dirty="0" smtClean="0">
                <a:solidFill>
                  <a:prstClr val="black"/>
                </a:solidFill>
              </a:rPr>
              <a:t>academic</a:t>
            </a:r>
            <a:r>
              <a:rPr lang="es-ES" dirty="0" smtClean="0">
                <a:solidFill>
                  <a:prstClr val="black"/>
                </a:solidFill>
              </a:rPr>
              <a:t> </a:t>
            </a:r>
            <a:r>
              <a:rPr lang="es-ES" dirty="0">
                <a:solidFill>
                  <a:prstClr val="black"/>
                </a:solidFill>
              </a:rPr>
              <a:t>performance</a:t>
            </a:r>
          </a:p>
        </p:txBody>
      </p:sp>
      <p:sp>
        <p:nvSpPr>
          <p:cNvPr id="12" name="Rectángulo 11"/>
          <p:cNvSpPr/>
          <p:nvPr/>
        </p:nvSpPr>
        <p:spPr>
          <a:xfrm>
            <a:off x="535405" y="5045239"/>
            <a:ext cx="2292016" cy="1167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smtClean="0">
                <a:solidFill>
                  <a:prstClr val="black"/>
                </a:solidFill>
                <a:latin typeface="Arial" panose="020B0604020202020204" pitchFamily="34" charset="0"/>
                <a:cs typeface="Arial" panose="020B0604020202020204" pitchFamily="34" charset="0"/>
              </a:rPr>
              <a:t>High grammar structure knowledge </a:t>
            </a:r>
            <a:endParaRPr lang="en-US" sz="2000" dirty="0">
              <a:solidFill>
                <a:prstClr val="black"/>
              </a:solidFill>
              <a:latin typeface="Arial" panose="020B0604020202020204" pitchFamily="34" charset="0"/>
              <a:cs typeface="Arial" panose="020B0604020202020204" pitchFamily="34" charset="0"/>
            </a:endParaRPr>
          </a:p>
        </p:txBody>
      </p:sp>
      <p:sp>
        <p:nvSpPr>
          <p:cNvPr id="13" name="Rectángulo 12"/>
          <p:cNvSpPr/>
          <p:nvPr/>
        </p:nvSpPr>
        <p:spPr>
          <a:xfrm>
            <a:off x="3513220" y="5045239"/>
            <a:ext cx="3342434" cy="1167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Teachers have enough opportunities to apply writing update methods </a:t>
            </a:r>
            <a:endParaRPr lang="es-ES" sz="2000" dirty="0">
              <a:solidFill>
                <a:schemeClr val="tx1"/>
              </a:solidFill>
              <a:latin typeface="Arial" panose="020B0604020202020204" pitchFamily="34" charset="0"/>
              <a:cs typeface="Arial" panose="020B0604020202020204" pitchFamily="34" charset="0"/>
            </a:endParaRPr>
          </a:p>
        </p:txBody>
      </p:sp>
      <p:sp>
        <p:nvSpPr>
          <p:cNvPr id="31" name="Rectángulo 30"/>
          <p:cNvSpPr/>
          <p:nvPr/>
        </p:nvSpPr>
        <p:spPr>
          <a:xfrm>
            <a:off x="7541453" y="5045239"/>
            <a:ext cx="2875888" cy="12151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Appropriate resources and technological tools use in class</a:t>
            </a:r>
            <a:endParaRPr lang="es-ES" sz="2000" dirty="0">
              <a:solidFill>
                <a:schemeClr val="tx1"/>
              </a:solidFill>
              <a:latin typeface="Arial" panose="020B0604020202020204" pitchFamily="34" charset="0"/>
              <a:cs typeface="Arial" panose="020B0604020202020204" pitchFamily="34" charset="0"/>
            </a:endParaRPr>
          </a:p>
        </p:txBody>
      </p:sp>
      <p:cxnSp>
        <p:nvCxnSpPr>
          <p:cNvPr id="33" name="Conector recto 32"/>
          <p:cNvCxnSpPr>
            <a:stCxn id="8" idx="0"/>
          </p:cNvCxnSpPr>
          <p:nvPr/>
        </p:nvCxnSpPr>
        <p:spPr>
          <a:xfrm flipH="1" flipV="1">
            <a:off x="5184436" y="2755232"/>
            <a:ext cx="1" cy="393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H="1">
            <a:off x="1143001" y="2833014"/>
            <a:ext cx="7667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H="1" flipV="1">
            <a:off x="1143000" y="2306264"/>
            <a:ext cx="1" cy="526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V="1">
            <a:off x="5184436" y="2250748"/>
            <a:ext cx="0" cy="504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V="1">
            <a:off x="8810955" y="2250748"/>
            <a:ext cx="0" cy="582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Imagen 53"/>
          <p:cNvPicPr>
            <a:picLocks noChangeAspect="1"/>
          </p:cNvPicPr>
          <p:nvPr/>
        </p:nvPicPr>
        <p:blipFill>
          <a:blip r:embed="rId2"/>
          <a:stretch>
            <a:fillRect/>
          </a:stretch>
        </p:blipFill>
        <p:spPr>
          <a:xfrm>
            <a:off x="1343623" y="4558373"/>
            <a:ext cx="7681626" cy="12193"/>
          </a:xfrm>
          <a:prstGeom prst="rect">
            <a:avLst/>
          </a:prstGeom>
        </p:spPr>
      </p:pic>
      <p:cxnSp>
        <p:nvCxnSpPr>
          <p:cNvPr id="56" name="Conector recto de flecha 55"/>
          <p:cNvCxnSpPr>
            <a:stCxn id="8" idx="2"/>
            <a:endCxn id="54" idx="2"/>
          </p:cNvCxnSpPr>
          <p:nvPr/>
        </p:nvCxnSpPr>
        <p:spPr>
          <a:xfrm flipH="1">
            <a:off x="5184436" y="4147304"/>
            <a:ext cx="1" cy="423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a:stCxn id="54" idx="1"/>
          </p:cNvCxnSpPr>
          <p:nvPr/>
        </p:nvCxnSpPr>
        <p:spPr>
          <a:xfrm flipH="1">
            <a:off x="1335505" y="4564470"/>
            <a:ext cx="8118" cy="480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Imagen 58"/>
          <p:cNvPicPr>
            <a:picLocks noChangeAspect="1"/>
          </p:cNvPicPr>
          <p:nvPr/>
        </p:nvPicPr>
        <p:blipFill>
          <a:blip r:embed="rId3"/>
          <a:stretch>
            <a:fillRect/>
          </a:stretch>
        </p:blipFill>
        <p:spPr>
          <a:xfrm>
            <a:off x="5105181" y="4547481"/>
            <a:ext cx="158510" cy="566977"/>
          </a:xfrm>
          <a:prstGeom prst="rect">
            <a:avLst/>
          </a:prstGeom>
        </p:spPr>
      </p:pic>
      <p:pic>
        <p:nvPicPr>
          <p:cNvPr id="60" name="Imagen 59"/>
          <p:cNvPicPr>
            <a:picLocks noChangeAspect="1"/>
          </p:cNvPicPr>
          <p:nvPr/>
        </p:nvPicPr>
        <p:blipFill>
          <a:blip r:embed="rId3"/>
          <a:stretch>
            <a:fillRect/>
          </a:stretch>
        </p:blipFill>
        <p:spPr>
          <a:xfrm>
            <a:off x="8945994" y="4547480"/>
            <a:ext cx="158510" cy="566977"/>
          </a:xfrm>
          <a:prstGeom prst="rect">
            <a:avLst/>
          </a:prstGeom>
        </p:spPr>
      </p:pic>
    </p:spTree>
    <p:extLst>
      <p:ext uri="{BB962C8B-B14F-4D97-AF65-F5344CB8AC3E}">
        <p14:creationId xmlns:p14="http://schemas.microsoft.com/office/powerpoint/2010/main" val="3787779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804" y="327863"/>
            <a:ext cx="8596668" cy="581526"/>
          </a:xfrm>
        </p:spPr>
        <p:txBody>
          <a:bodyPr>
            <a:normAutofit fontScale="90000"/>
          </a:bodyPr>
          <a:lstStyle/>
          <a:p>
            <a:pPr marL="342900" lvl="0" indent="-342900" algn="ctr">
              <a:lnSpc>
                <a:spcPct val="115000"/>
              </a:lnSpc>
              <a:spcAft>
                <a:spcPts val="1000"/>
              </a:spcAft>
              <a:tabLst>
                <a:tab pos="1809750" algn="l"/>
              </a:tabLst>
            </a:pPr>
            <a:r>
              <a:rPr lang="en-US" sz="2800" b="1" dirty="0">
                <a:solidFill>
                  <a:srgbClr val="002060"/>
                </a:solidFill>
                <a:latin typeface="Arial" panose="020B0604020202020204" pitchFamily="34" charset="0"/>
                <a:ea typeface="Times New Roman" panose="02020603050405020304" pitchFamily="18" charset="0"/>
              </a:rPr>
              <a:t>4. ALTERNATIVES ANALYSIS </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sp>
        <p:nvSpPr>
          <p:cNvPr id="8" name="Rectángulo 7"/>
          <p:cNvSpPr/>
          <p:nvPr/>
        </p:nvSpPr>
        <p:spPr>
          <a:xfrm>
            <a:off x="3689598" y="3009560"/>
            <a:ext cx="3007895" cy="99862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rgbClr val="000000"/>
                </a:solidFill>
                <a:latin typeface="Arial" panose="020B0604020202020204" pitchFamily="34" charset="0"/>
                <a:ea typeface="Times New Roman" panose="02020603050405020304" pitchFamily="18" charset="0"/>
              </a:rPr>
              <a:t>HIGH </a:t>
            </a:r>
            <a:r>
              <a:rPr lang="en-GB" b="1" dirty="0">
                <a:solidFill>
                  <a:srgbClr val="000000"/>
                </a:solidFill>
                <a:latin typeface="Arial" panose="020B0604020202020204" pitchFamily="34" charset="0"/>
                <a:ea typeface="Times New Roman" panose="02020603050405020304" pitchFamily="18" charset="0"/>
              </a:rPr>
              <a:t>ENGLISH WRITING SKILL DEVELOPMENT</a:t>
            </a:r>
            <a:endParaRPr lang="es-ES" dirty="0">
              <a:solidFill>
                <a:prstClr val="black"/>
              </a:solidFill>
              <a:latin typeface="Times New Roman" panose="02020603050405020304" pitchFamily="18" charset="0"/>
              <a:ea typeface="Times New Roman" panose="02020603050405020304" pitchFamily="18" charset="0"/>
            </a:endParaRPr>
          </a:p>
        </p:txBody>
      </p:sp>
      <p:sp>
        <p:nvSpPr>
          <p:cNvPr id="9" name="Rectángulo 8"/>
          <p:cNvSpPr/>
          <p:nvPr/>
        </p:nvSpPr>
        <p:spPr>
          <a:xfrm>
            <a:off x="577347" y="1121582"/>
            <a:ext cx="1600200" cy="1167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Arial" panose="020B0604020202020204" pitchFamily="34" charset="0"/>
                <a:cs typeface="Arial" panose="020B0604020202020204" pitchFamily="34" charset="0"/>
              </a:rPr>
              <a:t>Writing motivation</a:t>
            </a:r>
            <a:endParaRPr lang="es-ES" sz="1600" dirty="0">
              <a:solidFill>
                <a:prstClr val="black"/>
              </a:solidFill>
              <a:latin typeface="Arial" panose="020B0604020202020204" pitchFamily="34" charset="0"/>
              <a:cs typeface="Arial" panose="020B0604020202020204" pitchFamily="34" charset="0"/>
            </a:endParaRPr>
          </a:p>
        </p:txBody>
      </p:sp>
      <p:sp>
        <p:nvSpPr>
          <p:cNvPr id="10" name="Rectángulo 9"/>
          <p:cNvSpPr/>
          <p:nvPr/>
        </p:nvSpPr>
        <p:spPr>
          <a:xfrm>
            <a:off x="3284621" y="1274750"/>
            <a:ext cx="3571034" cy="9759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Arial" panose="020B0604020202020204" pitchFamily="34" charset="0"/>
                <a:cs typeface="Arial" panose="020B0604020202020204" pitchFamily="34" charset="0"/>
              </a:rPr>
              <a:t>Sufficient students’ technological strategies in writing skill development </a:t>
            </a:r>
          </a:p>
        </p:txBody>
      </p:sp>
      <p:sp>
        <p:nvSpPr>
          <p:cNvPr id="11" name="Rectángulo 10"/>
          <p:cNvSpPr/>
          <p:nvPr/>
        </p:nvSpPr>
        <p:spPr>
          <a:xfrm>
            <a:off x="7591926" y="1322199"/>
            <a:ext cx="2438059" cy="9285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prstClr val="black"/>
                </a:solidFill>
                <a:latin typeface="Arial" panose="020B0604020202020204" pitchFamily="34" charset="0"/>
                <a:cs typeface="Arial" panose="020B0604020202020204" pitchFamily="34" charset="0"/>
              </a:rPr>
              <a:t>High </a:t>
            </a:r>
            <a:r>
              <a:rPr lang="en-US" sz="1600" dirty="0" smtClean="0">
                <a:solidFill>
                  <a:prstClr val="black"/>
                </a:solidFill>
                <a:latin typeface="Arial" panose="020B0604020202020204" pitchFamily="34" charset="0"/>
                <a:cs typeface="Arial" panose="020B0604020202020204" pitchFamily="34" charset="0"/>
              </a:rPr>
              <a:t>academic</a:t>
            </a:r>
            <a:r>
              <a:rPr lang="es-ES" sz="1600" dirty="0" smtClean="0">
                <a:solidFill>
                  <a:prstClr val="black"/>
                </a:solidFill>
                <a:latin typeface="Arial" panose="020B0604020202020204" pitchFamily="34" charset="0"/>
                <a:cs typeface="Arial" panose="020B0604020202020204" pitchFamily="34" charset="0"/>
              </a:rPr>
              <a:t> </a:t>
            </a:r>
            <a:r>
              <a:rPr lang="es-ES" sz="1600" dirty="0">
                <a:solidFill>
                  <a:prstClr val="black"/>
                </a:solidFill>
                <a:latin typeface="Arial" panose="020B0604020202020204" pitchFamily="34" charset="0"/>
                <a:cs typeface="Arial" panose="020B0604020202020204" pitchFamily="34" charset="0"/>
              </a:rPr>
              <a:t>performance</a:t>
            </a:r>
          </a:p>
        </p:txBody>
      </p:sp>
      <p:sp>
        <p:nvSpPr>
          <p:cNvPr id="12" name="Rectángulo 11"/>
          <p:cNvSpPr/>
          <p:nvPr/>
        </p:nvSpPr>
        <p:spPr>
          <a:xfrm>
            <a:off x="535405" y="4842218"/>
            <a:ext cx="2292016" cy="7404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black"/>
                </a:solidFill>
                <a:latin typeface="Arial" panose="020B0604020202020204" pitchFamily="34" charset="0"/>
                <a:cs typeface="Arial" panose="020B0604020202020204" pitchFamily="34" charset="0"/>
              </a:rPr>
              <a:t>High grammar structure knowledge </a:t>
            </a:r>
            <a:endParaRPr lang="en-US" sz="1600" dirty="0">
              <a:solidFill>
                <a:prstClr val="black"/>
              </a:solidFill>
              <a:latin typeface="Arial" panose="020B0604020202020204" pitchFamily="34" charset="0"/>
              <a:cs typeface="Arial" panose="020B0604020202020204" pitchFamily="34" charset="0"/>
            </a:endParaRPr>
          </a:p>
        </p:txBody>
      </p:sp>
      <p:sp>
        <p:nvSpPr>
          <p:cNvPr id="13" name="Rectángulo 12"/>
          <p:cNvSpPr/>
          <p:nvPr/>
        </p:nvSpPr>
        <p:spPr>
          <a:xfrm>
            <a:off x="3522328" y="4842218"/>
            <a:ext cx="3516146" cy="83668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Arial" panose="020B0604020202020204" pitchFamily="34" charset="0"/>
                <a:cs typeface="Arial" panose="020B0604020202020204" pitchFamily="34" charset="0"/>
              </a:rPr>
              <a:t>Teachers have enough opportunities to apply writing update methods </a:t>
            </a:r>
            <a:endParaRPr lang="es-ES" sz="1600" dirty="0">
              <a:solidFill>
                <a:prstClr val="black"/>
              </a:solidFill>
              <a:latin typeface="Arial" panose="020B0604020202020204" pitchFamily="34" charset="0"/>
              <a:cs typeface="Arial" panose="020B0604020202020204" pitchFamily="34" charset="0"/>
            </a:endParaRPr>
          </a:p>
        </p:txBody>
      </p:sp>
      <p:sp>
        <p:nvSpPr>
          <p:cNvPr id="31" name="Rectángulo 30"/>
          <p:cNvSpPr/>
          <p:nvPr/>
        </p:nvSpPr>
        <p:spPr>
          <a:xfrm>
            <a:off x="7503770" y="4870289"/>
            <a:ext cx="2963704" cy="8086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Arial" panose="020B0604020202020204" pitchFamily="34" charset="0"/>
                <a:cs typeface="Arial" panose="020B0604020202020204" pitchFamily="34" charset="0"/>
              </a:rPr>
              <a:t>Appropriate resources and technological tools use in class</a:t>
            </a:r>
            <a:endParaRPr lang="es-ES" sz="1600" dirty="0">
              <a:solidFill>
                <a:prstClr val="black"/>
              </a:solidFill>
              <a:latin typeface="Arial" panose="020B0604020202020204" pitchFamily="34" charset="0"/>
              <a:cs typeface="Arial" panose="020B0604020202020204" pitchFamily="34" charset="0"/>
            </a:endParaRPr>
          </a:p>
        </p:txBody>
      </p:sp>
      <p:cxnSp>
        <p:nvCxnSpPr>
          <p:cNvPr id="33" name="Conector recto 32"/>
          <p:cNvCxnSpPr>
            <a:stCxn id="8" idx="0"/>
          </p:cNvCxnSpPr>
          <p:nvPr/>
        </p:nvCxnSpPr>
        <p:spPr>
          <a:xfrm flipH="1" flipV="1">
            <a:off x="5193545" y="2616109"/>
            <a:ext cx="1" cy="393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H="1">
            <a:off x="1143001" y="2833014"/>
            <a:ext cx="7667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H="1" flipV="1">
            <a:off x="1143000" y="2306264"/>
            <a:ext cx="1" cy="526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V="1">
            <a:off x="5193545" y="2250748"/>
            <a:ext cx="0" cy="504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V="1">
            <a:off x="8810955" y="2250748"/>
            <a:ext cx="0" cy="582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Imagen 53"/>
          <p:cNvPicPr>
            <a:picLocks noChangeAspect="1"/>
          </p:cNvPicPr>
          <p:nvPr/>
        </p:nvPicPr>
        <p:blipFill>
          <a:blip r:embed="rId2"/>
          <a:stretch>
            <a:fillRect/>
          </a:stretch>
        </p:blipFill>
        <p:spPr>
          <a:xfrm>
            <a:off x="1352732" y="4337733"/>
            <a:ext cx="7681626" cy="12193"/>
          </a:xfrm>
          <a:prstGeom prst="rect">
            <a:avLst/>
          </a:prstGeom>
        </p:spPr>
      </p:pic>
      <p:cxnSp>
        <p:nvCxnSpPr>
          <p:cNvPr id="56" name="Conector recto de flecha 55"/>
          <p:cNvCxnSpPr>
            <a:stCxn id="8" idx="2"/>
          </p:cNvCxnSpPr>
          <p:nvPr/>
        </p:nvCxnSpPr>
        <p:spPr>
          <a:xfrm flipH="1">
            <a:off x="5193545" y="4008181"/>
            <a:ext cx="1" cy="359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a:stCxn id="54" idx="1"/>
          </p:cNvCxnSpPr>
          <p:nvPr/>
        </p:nvCxnSpPr>
        <p:spPr>
          <a:xfrm flipH="1">
            <a:off x="1344614" y="4343830"/>
            <a:ext cx="8118" cy="480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Imagen 58"/>
          <p:cNvPicPr>
            <a:picLocks noChangeAspect="1"/>
          </p:cNvPicPr>
          <p:nvPr/>
        </p:nvPicPr>
        <p:blipFill>
          <a:blip r:embed="rId3"/>
          <a:stretch>
            <a:fillRect/>
          </a:stretch>
        </p:blipFill>
        <p:spPr>
          <a:xfrm>
            <a:off x="5114290" y="4367463"/>
            <a:ext cx="158510" cy="566977"/>
          </a:xfrm>
          <a:prstGeom prst="rect">
            <a:avLst/>
          </a:prstGeom>
        </p:spPr>
      </p:pic>
      <p:pic>
        <p:nvPicPr>
          <p:cNvPr id="60" name="Imagen 59"/>
          <p:cNvPicPr>
            <a:picLocks noChangeAspect="1"/>
          </p:cNvPicPr>
          <p:nvPr/>
        </p:nvPicPr>
        <p:blipFill>
          <a:blip r:embed="rId3"/>
          <a:stretch>
            <a:fillRect/>
          </a:stretch>
        </p:blipFill>
        <p:spPr>
          <a:xfrm>
            <a:off x="8941714" y="4344195"/>
            <a:ext cx="158510" cy="566977"/>
          </a:xfrm>
          <a:prstGeom prst="rect">
            <a:avLst/>
          </a:prstGeom>
        </p:spPr>
      </p:pic>
      <p:sp>
        <p:nvSpPr>
          <p:cNvPr id="7" name="Rectángulo 6"/>
          <p:cNvSpPr/>
          <p:nvPr/>
        </p:nvSpPr>
        <p:spPr>
          <a:xfrm>
            <a:off x="3959262" y="5922828"/>
            <a:ext cx="2310056" cy="461665"/>
          </a:xfrm>
          <a:prstGeom prst="rect">
            <a:avLst/>
          </a:prstGeom>
          <a:noFill/>
          <a:ln>
            <a:solidFill>
              <a:schemeClr val="tx1"/>
            </a:solidFill>
          </a:ln>
        </p:spPr>
        <p:style>
          <a:lnRef idx="1">
            <a:schemeClr val="accent4"/>
          </a:lnRef>
          <a:fillRef idx="2">
            <a:schemeClr val="accent4"/>
          </a:fillRef>
          <a:effectRef idx="1">
            <a:schemeClr val="accent4"/>
          </a:effectRef>
          <a:fontRef idx="minor">
            <a:schemeClr val="dk1"/>
          </a:fontRef>
        </p:style>
        <p:txBody>
          <a:bodyPr wrap="none">
            <a:spAutoFit/>
          </a:bodyPr>
          <a:lstStyle/>
          <a:p>
            <a:r>
              <a:rPr lang="es-ES" sz="2400" b="1" dirty="0">
                <a:latin typeface="Arial" panose="020B0604020202020204" pitchFamily="34" charset="0"/>
                <a:cs typeface="Arial" panose="020B0604020202020204" pitchFamily="34" charset="0"/>
              </a:rPr>
              <a:t>English </a:t>
            </a:r>
            <a:r>
              <a:rPr lang="en-US" sz="2400" b="1" dirty="0" smtClean="0">
                <a:latin typeface="Arial" panose="020B0604020202020204" pitchFamily="34" charset="0"/>
                <a:cs typeface="Arial" panose="020B0604020202020204" pitchFamily="34" charset="0"/>
              </a:rPr>
              <a:t>Attack</a:t>
            </a:r>
            <a:endParaRPr lang="en-US" sz="2400" b="1" dirty="0">
              <a:latin typeface="Arial" panose="020B0604020202020204" pitchFamily="34" charset="0"/>
              <a:cs typeface="Arial" panose="020B0604020202020204" pitchFamily="34" charset="0"/>
            </a:endParaRPr>
          </a:p>
        </p:txBody>
      </p:sp>
      <p:sp>
        <p:nvSpPr>
          <p:cNvPr id="14" name="Rectángulo 13"/>
          <p:cNvSpPr/>
          <p:nvPr/>
        </p:nvSpPr>
        <p:spPr>
          <a:xfrm>
            <a:off x="2623280" y="5986532"/>
            <a:ext cx="10663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Option 1</a:t>
            </a:r>
            <a:endParaRPr lang="en-US" dirty="0"/>
          </a:p>
        </p:txBody>
      </p:sp>
      <p:sp>
        <p:nvSpPr>
          <p:cNvPr id="16" name="Rectángulo 15"/>
          <p:cNvSpPr/>
          <p:nvPr/>
        </p:nvSpPr>
        <p:spPr>
          <a:xfrm>
            <a:off x="7116116" y="5998149"/>
            <a:ext cx="10663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Option</a:t>
            </a:r>
            <a:r>
              <a:rPr lang="es-ES" dirty="0" smtClean="0"/>
              <a:t> </a:t>
            </a:r>
            <a:r>
              <a:rPr lang="es-ES" dirty="0"/>
              <a:t>2</a:t>
            </a:r>
          </a:p>
        </p:txBody>
      </p:sp>
      <p:sp>
        <p:nvSpPr>
          <p:cNvPr id="17" name="Rectángulo 16"/>
          <p:cNvSpPr/>
          <p:nvPr/>
        </p:nvSpPr>
        <p:spPr>
          <a:xfrm>
            <a:off x="8217822" y="5847756"/>
            <a:ext cx="1764803" cy="70302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Workshop</a:t>
            </a:r>
            <a:endParaRPr lang="en-US" b="1" dirty="0">
              <a:solidFill>
                <a:schemeClr val="tx1"/>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4"/>
          <a:stretch>
            <a:fillRect/>
          </a:stretch>
        </p:blipFill>
        <p:spPr>
          <a:xfrm rot="20561020">
            <a:off x="10296522" y="5632682"/>
            <a:ext cx="1800191" cy="914383"/>
          </a:xfrm>
          <a:prstGeom prst="rect">
            <a:avLst/>
          </a:prstGeom>
        </p:spPr>
      </p:pic>
    </p:spTree>
    <p:extLst>
      <p:ext uri="{BB962C8B-B14F-4D97-AF65-F5344CB8AC3E}">
        <p14:creationId xmlns:p14="http://schemas.microsoft.com/office/powerpoint/2010/main" val="375683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52453639"/>
              </p:ext>
            </p:extLst>
          </p:nvPr>
        </p:nvGraphicFramePr>
        <p:xfrm>
          <a:off x="1615797" y="1391153"/>
          <a:ext cx="7672584" cy="3817196"/>
        </p:xfrm>
        <a:graphic>
          <a:graphicData uri="http://schemas.openxmlformats.org/drawingml/2006/table">
            <a:tbl>
              <a:tblPr firstRow="1" firstCol="1" bandRow="1">
                <a:tableStyleId>{17292A2E-F333-43FB-9621-5CBBE7FDCDCB}</a:tableStyleId>
              </a:tblPr>
              <a:tblGrid>
                <a:gridCol w="2556958"/>
                <a:gridCol w="2557813"/>
                <a:gridCol w="2557813"/>
              </a:tblGrid>
              <a:tr h="631496">
                <a:tc>
                  <a:txBody>
                    <a:bodyPr/>
                    <a:lstStyle/>
                    <a:p>
                      <a:pPr marL="457200" algn="ctr">
                        <a:lnSpc>
                          <a:spcPct val="115000"/>
                        </a:lnSpc>
                        <a:spcAft>
                          <a:spcPts val="0"/>
                        </a:spcAft>
                        <a:tabLst>
                          <a:tab pos="781050" algn="l"/>
                        </a:tabLst>
                      </a:pPr>
                      <a:r>
                        <a:rPr lang="en-US" sz="1800" dirty="0">
                          <a:effectLst/>
                        </a:rPr>
                        <a:t> </a:t>
                      </a:r>
                      <a:endParaRPr lang="es-ES" sz="18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457200" algn="ctr">
                        <a:lnSpc>
                          <a:spcPct val="115000"/>
                        </a:lnSpc>
                        <a:spcAft>
                          <a:spcPts val="0"/>
                        </a:spcAft>
                        <a:tabLst>
                          <a:tab pos="781050" algn="l"/>
                        </a:tabLst>
                      </a:pPr>
                      <a:r>
                        <a:rPr lang="en-US" sz="1800" dirty="0">
                          <a:solidFill>
                            <a:schemeClr val="tx1"/>
                          </a:solidFill>
                          <a:effectLst/>
                          <a:latin typeface="Arial" panose="020B0604020202020204" pitchFamily="34" charset="0"/>
                          <a:cs typeface="Arial" panose="020B0604020202020204" pitchFamily="34" charset="0"/>
                        </a:rPr>
                        <a:t>OPTION 1</a:t>
                      </a:r>
                      <a:endParaRPr lang="es-ES" sz="1800" dirty="0">
                        <a:solidFill>
                          <a:schemeClr val="tx1"/>
                        </a:solidFill>
                        <a:effectLst/>
                        <a:latin typeface="Arial" panose="020B0604020202020204" pitchFamily="34" charset="0"/>
                        <a:cs typeface="Arial" panose="020B0604020202020204" pitchFamily="34" charset="0"/>
                      </a:endParaRPr>
                    </a:p>
                    <a:p>
                      <a:pPr marL="457200" algn="ctr">
                        <a:lnSpc>
                          <a:spcPct val="115000"/>
                        </a:lnSpc>
                        <a:spcAft>
                          <a:spcPts val="0"/>
                        </a:spcAft>
                        <a:tabLst>
                          <a:tab pos="781050" algn="l"/>
                        </a:tabLst>
                      </a:pPr>
                      <a:r>
                        <a:rPr lang="en-US" sz="1800" dirty="0" smtClean="0">
                          <a:solidFill>
                            <a:schemeClr val="tx1"/>
                          </a:solidFill>
                          <a:effectLst/>
                          <a:latin typeface="Arial" panose="020B0604020202020204" pitchFamily="34" charset="0"/>
                          <a:ea typeface="+mn-ea"/>
                          <a:cs typeface="Arial" panose="020B0604020202020204" pitchFamily="34" charset="0"/>
                        </a:rPr>
                        <a:t>English</a:t>
                      </a:r>
                      <a:r>
                        <a:rPr lang="en-US" sz="1800" baseline="0" dirty="0" smtClean="0">
                          <a:solidFill>
                            <a:schemeClr val="tx1"/>
                          </a:solidFill>
                          <a:effectLst/>
                          <a:latin typeface="Arial" panose="020B0604020202020204" pitchFamily="34" charset="0"/>
                          <a:ea typeface="+mn-ea"/>
                          <a:cs typeface="Arial" panose="020B0604020202020204" pitchFamily="34" charset="0"/>
                        </a:rPr>
                        <a:t> Attack</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33"/>
                    </a:solidFill>
                  </a:tcPr>
                </a:tc>
                <a:tc>
                  <a:txBody>
                    <a:bodyPr/>
                    <a:lstStyle/>
                    <a:p>
                      <a:pPr marL="457200" algn="ctr">
                        <a:lnSpc>
                          <a:spcPct val="115000"/>
                        </a:lnSpc>
                        <a:spcAft>
                          <a:spcPts val="0"/>
                        </a:spcAft>
                        <a:tabLst>
                          <a:tab pos="781050" algn="l"/>
                        </a:tabLst>
                      </a:pPr>
                      <a:r>
                        <a:rPr lang="en-US" sz="1800" dirty="0">
                          <a:solidFill>
                            <a:schemeClr val="tx1"/>
                          </a:solidFill>
                          <a:effectLst/>
                          <a:latin typeface="Arial" panose="020B0604020202020204" pitchFamily="34" charset="0"/>
                          <a:cs typeface="Arial" panose="020B0604020202020204" pitchFamily="34" charset="0"/>
                        </a:rPr>
                        <a:t>OPTION 2</a:t>
                      </a:r>
                      <a:endParaRPr lang="es-ES" sz="1800" dirty="0">
                        <a:solidFill>
                          <a:schemeClr val="tx1"/>
                        </a:solidFill>
                        <a:effectLst/>
                        <a:latin typeface="Arial" panose="020B0604020202020204" pitchFamily="34" charset="0"/>
                        <a:cs typeface="Arial" panose="020B0604020202020204" pitchFamily="34" charset="0"/>
                      </a:endParaRPr>
                    </a:p>
                    <a:p>
                      <a:pPr marL="457200" algn="ctr">
                        <a:lnSpc>
                          <a:spcPct val="115000"/>
                        </a:lnSpc>
                        <a:spcAft>
                          <a:spcPts val="1000"/>
                        </a:spcAft>
                        <a:tabLst>
                          <a:tab pos="781050" algn="l"/>
                        </a:tabLst>
                      </a:pPr>
                      <a:r>
                        <a:rPr lang="en-US" sz="1800" dirty="0" smtClean="0">
                          <a:solidFill>
                            <a:schemeClr val="tx1"/>
                          </a:solidFill>
                          <a:effectLst/>
                          <a:latin typeface="Arial" panose="020B0604020202020204" pitchFamily="34" charset="0"/>
                          <a:cs typeface="Arial" panose="020B0604020202020204" pitchFamily="34" charset="0"/>
                        </a:rPr>
                        <a:t>Workshop</a:t>
                      </a:r>
                      <a:endPar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315748">
                <a:tc>
                  <a:txBody>
                    <a:bodyPr/>
                    <a:lstStyle/>
                    <a:p>
                      <a:pPr marL="457200" algn="ctr">
                        <a:lnSpc>
                          <a:spcPct val="115000"/>
                        </a:lnSpc>
                        <a:spcAft>
                          <a:spcPts val="0"/>
                        </a:spcAft>
                        <a:tabLst>
                          <a:tab pos="781050" algn="l"/>
                        </a:tabLst>
                      </a:pPr>
                      <a:r>
                        <a:rPr lang="en-US" sz="1800" dirty="0">
                          <a:effectLst/>
                          <a:latin typeface="Arial" panose="020B0604020202020204" pitchFamily="34" charset="0"/>
                          <a:cs typeface="Arial" panose="020B0604020202020204" pitchFamily="34" charset="0"/>
                        </a:rPr>
                        <a:t>COST</a:t>
                      </a:r>
                      <a:endParaRPr lang="es-ES" sz="18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457200" algn="ctr">
                        <a:lnSpc>
                          <a:spcPct val="115000"/>
                        </a:lnSpc>
                        <a:spcAft>
                          <a:spcPts val="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High</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33"/>
                    </a:solidFill>
                  </a:tcPr>
                </a:tc>
                <a:tc>
                  <a:txBody>
                    <a:bodyPr/>
                    <a:lstStyle/>
                    <a:p>
                      <a:pPr marL="457200" algn="ctr">
                        <a:lnSpc>
                          <a:spcPct val="115000"/>
                        </a:lnSpc>
                        <a:spcAft>
                          <a:spcPts val="100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Low</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954330">
                <a:tc>
                  <a:txBody>
                    <a:bodyPr/>
                    <a:lstStyle/>
                    <a:p>
                      <a:pPr marL="457200" algn="ctr">
                        <a:lnSpc>
                          <a:spcPct val="115000"/>
                        </a:lnSpc>
                        <a:spcAft>
                          <a:spcPts val="0"/>
                        </a:spcAft>
                        <a:tabLst>
                          <a:tab pos="781050" algn="l"/>
                        </a:tabLst>
                      </a:pPr>
                      <a:r>
                        <a:rPr lang="en-US" sz="1800" dirty="0">
                          <a:effectLst/>
                          <a:latin typeface="Arial" panose="020B0604020202020204" pitchFamily="34" charset="0"/>
                          <a:cs typeface="Arial" panose="020B0604020202020204" pitchFamily="34" charset="0"/>
                        </a:rPr>
                        <a:t>CHANCE OF SUCCESS</a:t>
                      </a:r>
                      <a:endParaRPr lang="es-ES" sz="18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457200" algn="ctr">
                        <a:lnSpc>
                          <a:spcPct val="115000"/>
                        </a:lnSpc>
                        <a:spcAft>
                          <a:spcPts val="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Low</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33"/>
                    </a:solidFill>
                  </a:tcPr>
                </a:tc>
                <a:tc>
                  <a:txBody>
                    <a:bodyPr/>
                    <a:lstStyle/>
                    <a:p>
                      <a:pPr marL="457200" algn="ctr">
                        <a:lnSpc>
                          <a:spcPct val="115000"/>
                        </a:lnSpc>
                        <a:spcAft>
                          <a:spcPts val="100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High</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626950">
                <a:tc>
                  <a:txBody>
                    <a:bodyPr/>
                    <a:lstStyle/>
                    <a:p>
                      <a:pPr marL="457200" algn="ctr">
                        <a:lnSpc>
                          <a:spcPct val="115000"/>
                        </a:lnSpc>
                        <a:spcAft>
                          <a:spcPts val="0"/>
                        </a:spcAft>
                        <a:tabLst>
                          <a:tab pos="781050" algn="l"/>
                        </a:tabLst>
                      </a:pPr>
                      <a:r>
                        <a:rPr lang="en-US" sz="1800" dirty="0">
                          <a:effectLst/>
                          <a:latin typeface="Arial" panose="020B0604020202020204" pitchFamily="34" charset="0"/>
                          <a:cs typeface="Arial" panose="020B0604020202020204" pitchFamily="34" charset="0"/>
                        </a:rPr>
                        <a:t>COST/BENEFIT</a:t>
                      </a:r>
                      <a:endParaRPr lang="es-ES" sz="18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457200" algn="ctr">
                        <a:lnSpc>
                          <a:spcPct val="115000"/>
                        </a:lnSpc>
                        <a:spcAft>
                          <a:spcPts val="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High</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33"/>
                    </a:solidFill>
                  </a:tcPr>
                </a:tc>
                <a:tc>
                  <a:txBody>
                    <a:bodyPr/>
                    <a:lstStyle/>
                    <a:p>
                      <a:pPr marL="457200" algn="ctr">
                        <a:lnSpc>
                          <a:spcPct val="115000"/>
                        </a:lnSpc>
                        <a:spcAft>
                          <a:spcPts val="100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Low</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626950">
                <a:tc>
                  <a:txBody>
                    <a:bodyPr/>
                    <a:lstStyle/>
                    <a:p>
                      <a:pPr marL="457200" algn="ctr">
                        <a:lnSpc>
                          <a:spcPct val="115000"/>
                        </a:lnSpc>
                        <a:spcAft>
                          <a:spcPts val="0"/>
                        </a:spcAft>
                        <a:tabLst>
                          <a:tab pos="781050" algn="l"/>
                        </a:tabLst>
                      </a:pPr>
                      <a:r>
                        <a:rPr lang="en-US" sz="1800" dirty="0">
                          <a:effectLst/>
                          <a:latin typeface="Arial" panose="020B0604020202020204" pitchFamily="34" charset="0"/>
                          <a:cs typeface="Arial" panose="020B0604020202020204" pitchFamily="34" charset="0"/>
                        </a:rPr>
                        <a:t>TIME HORIZON</a:t>
                      </a:r>
                      <a:endParaRPr lang="es-ES" sz="18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457200" algn="ctr">
                        <a:lnSpc>
                          <a:spcPct val="115000"/>
                        </a:lnSpc>
                        <a:spcAft>
                          <a:spcPts val="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Long</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33"/>
                    </a:solidFill>
                  </a:tcPr>
                </a:tc>
                <a:tc>
                  <a:txBody>
                    <a:bodyPr/>
                    <a:lstStyle/>
                    <a:p>
                      <a:pPr marL="457200" algn="ctr">
                        <a:lnSpc>
                          <a:spcPct val="115000"/>
                        </a:lnSpc>
                        <a:spcAft>
                          <a:spcPts val="100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Short</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626950">
                <a:tc>
                  <a:txBody>
                    <a:bodyPr/>
                    <a:lstStyle/>
                    <a:p>
                      <a:pPr marL="457200" algn="ctr">
                        <a:lnSpc>
                          <a:spcPct val="115000"/>
                        </a:lnSpc>
                        <a:spcAft>
                          <a:spcPts val="0"/>
                        </a:spcAft>
                        <a:tabLst>
                          <a:tab pos="781050" algn="l"/>
                        </a:tabLst>
                      </a:pPr>
                      <a:r>
                        <a:rPr lang="en-US" sz="1800" dirty="0">
                          <a:effectLst/>
                          <a:latin typeface="Arial" panose="020B0604020202020204" pitchFamily="34" charset="0"/>
                          <a:cs typeface="Arial" panose="020B0604020202020204" pitchFamily="34" charset="0"/>
                        </a:rPr>
                        <a:t>SOCIAL RISK</a:t>
                      </a:r>
                      <a:endParaRPr lang="es-ES" sz="18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457200" algn="ctr">
                        <a:lnSpc>
                          <a:spcPct val="115000"/>
                        </a:lnSpc>
                        <a:spcAft>
                          <a:spcPts val="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Small</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33"/>
                    </a:solidFill>
                  </a:tcPr>
                </a:tc>
                <a:tc>
                  <a:txBody>
                    <a:bodyPr/>
                    <a:lstStyle/>
                    <a:p>
                      <a:pPr marL="457200" algn="ctr">
                        <a:lnSpc>
                          <a:spcPct val="115000"/>
                        </a:lnSpc>
                        <a:spcAft>
                          <a:spcPts val="1000"/>
                        </a:spcAft>
                        <a:tabLst>
                          <a:tab pos="781050" algn="l"/>
                        </a:tabLst>
                      </a:pPr>
                      <a:r>
                        <a:rPr lang="en-US" sz="2000" dirty="0">
                          <a:solidFill>
                            <a:schemeClr val="tx1"/>
                          </a:solidFill>
                          <a:effectLst/>
                          <a:latin typeface="Arial" panose="020B0604020202020204" pitchFamily="34" charset="0"/>
                          <a:cs typeface="Arial" panose="020B0604020202020204" pitchFamily="34" charset="0"/>
                        </a:rPr>
                        <a:t>Small</a:t>
                      </a:r>
                      <a:endParaRPr lang="es-E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bl>
          </a:graphicData>
        </a:graphic>
      </p:graphicFrame>
      <p:sp>
        <p:nvSpPr>
          <p:cNvPr id="7" name="Rectangle 2"/>
          <p:cNvSpPr>
            <a:spLocks noGrp="1" noChangeArrowheads="1"/>
          </p:cNvSpPr>
          <p:nvPr>
            <p:ph type="title"/>
          </p:nvPr>
        </p:nvSpPr>
        <p:spPr bwMode="auto">
          <a:xfrm>
            <a:off x="2193313" y="443468"/>
            <a:ext cx="6517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81050" algn="l"/>
              </a:tabLst>
              <a:defRPr>
                <a:solidFill>
                  <a:schemeClr val="tx1"/>
                </a:solidFill>
                <a:latin typeface="Arial" panose="020B0604020202020204" pitchFamily="34" charset="0"/>
              </a:defRPr>
            </a:lvl1pPr>
            <a:lvl2pPr eaLnBrk="0" fontAlgn="base" hangingPunct="0">
              <a:spcBef>
                <a:spcPct val="0"/>
              </a:spcBef>
              <a:spcAft>
                <a:spcPct val="0"/>
              </a:spcAft>
              <a:tabLst>
                <a:tab pos="781050" algn="l"/>
              </a:tabLst>
              <a:defRPr>
                <a:solidFill>
                  <a:schemeClr val="tx1"/>
                </a:solidFill>
                <a:latin typeface="Arial" panose="020B0604020202020204" pitchFamily="34" charset="0"/>
              </a:defRPr>
            </a:lvl2pPr>
            <a:lvl3pPr eaLnBrk="0" fontAlgn="base" hangingPunct="0">
              <a:spcBef>
                <a:spcPct val="0"/>
              </a:spcBef>
              <a:spcAft>
                <a:spcPct val="0"/>
              </a:spcAft>
              <a:tabLst>
                <a:tab pos="781050" algn="l"/>
              </a:tabLst>
              <a:defRPr>
                <a:solidFill>
                  <a:schemeClr val="tx1"/>
                </a:solidFill>
                <a:latin typeface="Arial" panose="020B0604020202020204" pitchFamily="34" charset="0"/>
              </a:defRPr>
            </a:lvl3pPr>
            <a:lvl4pPr eaLnBrk="0" fontAlgn="base" hangingPunct="0">
              <a:spcBef>
                <a:spcPct val="0"/>
              </a:spcBef>
              <a:spcAft>
                <a:spcPct val="0"/>
              </a:spcAft>
              <a:tabLst>
                <a:tab pos="781050" algn="l"/>
              </a:tabLst>
              <a:defRPr>
                <a:solidFill>
                  <a:schemeClr val="tx1"/>
                </a:solidFill>
                <a:latin typeface="Arial" panose="020B0604020202020204" pitchFamily="34" charset="0"/>
              </a:defRPr>
            </a:lvl4pPr>
            <a:lvl5pPr eaLnBrk="0" fontAlgn="base" hangingPunct="0">
              <a:spcBef>
                <a:spcPct val="0"/>
              </a:spcBef>
              <a:spcAft>
                <a:spcPct val="0"/>
              </a:spcAft>
              <a:tabLst>
                <a:tab pos="781050" algn="l"/>
              </a:tabLst>
              <a:defRPr>
                <a:solidFill>
                  <a:schemeClr val="tx1"/>
                </a:solidFill>
                <a:latin typeface="Arial" panose="020B0604020202020204" pitchFamily="34" charset="0"/>
              </a:defRPr>
            </a:lvl5pPr>
            <a:lvl6pPr eaLnBrk="0" fontAlgn="base" hangingPunct="0">
              <a:spcBef>
                <a:spcPct val="0"/>
              </a:spcBef>
              <a:spcAft>
                <a:spcPct val="0"/>
              </a:spcAft>
              <a:tabLst>
                <a:tab pos="781050" algn="l"/>
              </a:tabLst>
              <a:defRPr>
                <a:solidFill>
                  <a:schemeClr val="tx1"/>
                </a:solidFill>
                <a:latin typeface="Arial" panose="020B0604020202020204" pitchFamily="34" charset="0"/>
              </a:defRPr>
            </a:lvl6pPr>
            <a:lvl7pPr eaLnBrk="0" fontAlgn="base" hangingPunct="0">
              <a:spcBef>
                <a:spcPct val="0"/>
              </a:spcBef>
              <a:spcAft>
                <a:spcPct val="0"/>
              </a:spcAft>
              <a:tabLst>
                <a:tab pos="781050" algn="l"/>
              </a:tabLst>
              <a:defRPr>
                <a:solidFill>
                  <a:schemeClr val="tx1"/>
                </a:solidFill>
                <a:latin typeface="Arial" panose="020B0604020202020204" pitchFamily="34" charset="0"/>
              </a:defRPr>
            </a:lvl7pPr>
            <a:lvl8pPr eaLnBrk="0" fontAlgn="base" hangingPunct="0">
              <a:spcBef>
                <a:spcPct val="0"/>
              </a:spcBef>
              <a:spcAft>
                <a:spcPct val="0"/>
              </a:spcAft>
              <a:tabLst>
                <a:tab pos="781050" algn="l"/>
              </a:tabLst>
              <a:defRPr>
                <a:solidFill>
                  <a:schemeClr val="tx1"/>
                </a:solidFill>
                <a:latin typeface="Arial" panose="020B0604020202020204" pitchFamily="34" charset="0"/>
              </a:defRPr>
            </a:lvl8pPr>
            <a:lvl9pPr eaLnBrk="0" fontAlgn="base" hangingPunct="0">
              <a:spcBef>
                <a:spcPct val="0"/>
              </a:spcBef>
              <a:spcAft>
                <a:spcPct val="0"/>
              </a:spcAft>
              <a:tabLst>
                <a:tab pos="781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81050" algn="l"/>
              </a:tabLst>
            </a:pPr>
            <a:r>
              <a:rPr kumimoji="0" lang="en-US" sz="2400" b="1" i="0" u="none" strike="noStrike" cap="none" normalizeH="0" baseline="0" dirty="0" smtClean="0">
                <a:ln>
                  <a:noFill/>
                </a:ln>
                <a:solidFill>
                  <a:srgbClr val="002060"/>
                </a:solidFill>
                <a:effectLst/>
                <a:ea typeface="Calibri" panose="020F0502020204030204" pitchFamily="34" charset="0"/>
                <a:cs typeface="Arial" panose="020B0604020202020204" pitchFamily="34" charset="0"/>
              </a:rPr>
              <a:t>4.1 ALTERNATIVES ANALYSIS CONTINUED</a:t>
            </a:r>
            <a:endParaRPr kumimoji="0" lang="es-E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81050" algn="l"/>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205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429" y="248652"/>
            <a:ext cx="8596668" cy="569495"/>
          </a:xfrm>
        </p:spPr>
        <p:txBody>
          <a:bodyPr>
            <a:normAutofit fontScale="90000"/>
          </a:bodyPr>
          <a:lstStyle/>
          <a:p>
            <a:pPr algn="ctr">
              <a:spcAft>
                <a:spcPts val="0"/>
              </a:spcAft>
              <a:tabLst>
                <a:tab pos="781050" algn="l"/>
              </a:tabLst>
            </a:pPr>
            <a:r>
              <a:rPr lang="en-US" sz="2700" b="1" dirty="0">
                <a:solidFill>
                  <a:srgbClr val="002060"/>
                </a:solidFill>
                <a:latin typeface="Arial" panose="020B0604020202020204" pitchFamily="34" charset="0"/>
                <a:ea typeface="Times New Roman" panose="02020603050405020304" pitchFamily="18" charset="0"/>
                <a:cs typeface="Arial" panose="020B0604020202020204" pitchFamily="34" charset="0"/>
              </a:rPr>
              <a:t>5. DEFINING THE </a:t>
            </a:r>
            <a:r>
              <a:rPr lang="en-US" sz="27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MAIN</a:t>
            </a:r>
            <a:r>
              <a:rPr lang="en-US" sz="2700" b="1" dirty="0">
                <a:solidFill>
                  <a:srgbClr val="002060"/>
                </a:solidFill>
                <a:latin typeface="Arial" panose="020B0604020202020204" pitchFamily="34" charset="0"/>
                <a:ea typeface="Times New Roman" panose="02020603050405020304" pitchFamily="18" charset="0"/>
                <a:cs typeface="Arial" panose="020B0604020202020204" pitchFamily="34" charset="0"/>
              </a:rPr>
              <a:t> PROJECT ELEMENTS (PM)</a:t>
            </a:r>
            <a:r>
              <a:rPr lang="es-ES" sz="27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r>
            <a:br>
              <a:rPr lang="es-ES" sz="2700" b="1"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35008616"/>
              </p:ext>
            </p:extLst>
          </p:nvPr>
        </p:nvGraphicFramePr>
        <p:xfrm>
          <a:off x="589547" y="818147"/>
          <a:ext cx="9721515" cy="5516880"/>
        </p:xfrm>
        <a:graphic>
          <a:graphicData uri="http://schemas.openxmlformats.org/drawingml/2006/table">
            <a:tbl>
              <a:tblPr firstRow="1" firstCol="1" bandRow="1">
                <a:tableStyleId>{72833802-FEF1-4C79-8D5D-14CF1EAF98D9}</a:tableStyleId>
              </a:tblPr>
              <a:tblGrid>
                <a:gridCol w="3613082"/>
                <a:gridCol w="2446898"/>
                <a:gridCol w="3661535"/>
              </a:tblGrid>
              <a:tr h="154157">
                <a:tc>
                  <a:txBody>
                    <a:bodyPr/>
                    <a:lstStyle/>
                    <a:p>
                      <a:pPr marL="0" lvl="0" indent="0" algn="l">
                        <a:spcAft>
                          <a:spcPts val="0"/>
                        </a:spcAft>
                        <a:buFont typeface="+mj-lt"/>
                        <a:buNone/>
                        <a:tabLst>
                          <a:tab pos="781050" algn="l"/>
                        </a:tabLst>
                      </a:pPr>
                      <a:r>
                        <a:rPr lang="en-US" sz="1600" b="0" dirty="0" smtClean="0">
                          <a:solidFill>
                            <a:schemeClr val="tx1"/>
                          </a:solidFill>
                          <a:effectLst/>
                          <a:latin typeface="Arial" panose="020B0604020202020204" pitchFamily="34" charset="0"/>
                          <a:cs typeface="Arial" panose="020B0604020202020204" pitchFamily="34" charset="0"/>
                        </a:rPr>
                        <a:t>1.</a:t>
                      </a:r>
                      <a:r>
                        <a:rPr lang="en-US" sz="1600" b="0" baseline="0" dirty="0" smtClean="0">
                          <a:solidFill>
                            <a:schemeClr val="tx1"/>
                          </a:solidFill>
                          <a:effectLst/>
                          <a:latin typeface="Arial" panose="020B0604020202020204" pitchFamily="34" charset="0"/>
                          <a:cs typeface="Arial" panose="020B0604020202020204" pitchFamily="34" charset="0"/>
                        </a:rPr>
                        <a:t> </a:t>
                      </a:r>
                      <a:r>
                        <a:rPr lang="en-US" sz="1600" b="0" dirty="0" smtClean="0">
                          <a:solidFill>
                            <a:schemeClr val="tx1"/>
                          </a:solidFill>
                          <a:effectLst/>
                          <a:latin typeface="Arial" panose="020B0604020202020204" pitchFamily="34" charset="0"/>
                          <a:cs typeface="Arial" panose="020B0604020202020204" pitchFamily="34" charset="0"/>
                        </a:rPr>
                        <a:t>GOAL</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solidFill>
                            <a:schemeClr val="tx1"/>
                          </a:solidFill>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400">
                          <a:effectLst/>
                        </a:rPr>
                        <a:t> </a:t>
                      </a:r>
                      <a:endParaRPr lang="es-ES" sz="140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787">
                <a:tc>
                  <a:txBody>
                    <a:bodyPr/>
                    <a:lstStyle/>
                    <a:p>
                      <a:pPr algn="just">
                        <a:spcAft>
                          <a:spcPts val="0"/>
                        </a:spcAft>
                        <a:tabLst>
                          <a:tab pos="781050" algn="l"/>
                        </a:tabLst>
                      </a:pPr>
                      <a:r>
                        <a:rPr lang="en-US" sz="1600" b="0" dirty="0">
                          <a:solidFill>
                            <a:schemeClr val="tx1"/>
                          </a:solidFill>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cs typeface="Arial" panose="020B0604020202020204" pitchFamily="34" charset="0"/>
                      </a:endParaRPr>
                    </a:p>
                    <a:p>
                      <a:pPr algn="just">
                        <a:spcAft>
                          <a:spcPts val="0"/>
                        </a:spcAft>
                        <a:tabLst>
                          <a:tab pos="781050" algn="l"/>
                        </a:tabLst>
                      </a:pPr>
                      <a:r>
                        <a:rPr lang="en-US" sz="1600" b="0" dirty="0">
                          <a:solidFill>
                            <a:schemeClr val="tx1"/>
                          </a:solidFill>
                          <a:effectLst/>
                          <a:latin typeface="Arial" panose="020B0604020202020204" pitchFamily="34" charset="0"/>
                          <a:cs typeface="Arial" panose="020B0604020202020204" pitchFamily="34" charset="0"/>
                        </a:rPr>
                        <a:t>High </a:t>
                      </a:r>
                      <a:r>
                        <a:rPr lang="en-GB" sz="1600" b="0" dirty="0">
                          <a:solidFill>
                            <a:schemeClr val="tx1"/>
                          </a:solidFill>
                          <a:effectLst/>
                          <a:latin typeface="Arial" panose="020B0604020202020204" pitchFamily="34" charset="0"/>
                          <a:cs typeface="Arial" panose="020B0604020202020204" pitchFamily="34" charset="0"/>
                        </a:rPr>
                        <a:t>English writing skill development for the students </a:t>
                      </a:r>
                      <a:endParaRPr lang="es-ES" sz="1600" b="0" dirty="0">
                        <a:solidFill>
                          <a:schemeClr val="tx1"/>
                        </a:solidFill>
                        <a:effectLst/>
                        <a:latin typeface="Arial" panose="020B0604020202020204" pitchFamily="34" charset="0"/>
                        <a:cs typeface="Arial" panose="020B0604020202020204" pitchFamily="34" charset="0"/>
                      </a:endParaRPr>
                    </a:p>
                    <a:p>
                      <a:pPr algn="l">
                        <a:spcAft>
                          <a:spcPts val="0"/>
                        </a:spcAft>
                        <a:tabLst>
                          <a:tab pos="781050" algn="l"/>
                        </a:tabLst>
                      </a:pPr>
                      <a:r>
                        <a:rPr lang="en-US" sz="1600" b="0" dirty="0">
                          <a:solidFill>
                            <a:schemeClr val="tx1"/>
                          </a:solidFill>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solidFill>
                            <a:schemeClr val="tx1"/>
                          </a:solidFill>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400">
                          <a:effectLst/>
                        </a:rPr>
                        <a:t> </a:t>
                      </a:r>
                      <a:endParaRPr lang="es-ES" sz="140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7">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2.</a:t>
                      </a:r>
                      <a:r>
                        <a:rPr lang="en-US" sz="1600" b="1" baseline="0" dirty="0" smtClean="0">
                          <a:effectLst/>
                          <a:latin typeface="Arial" panose="020B0604020202020204" pitchFamily="34" charset="0"/>
                          <a:cs typeface="Arial" panose="020B0604020202020204" pitchFamily="34" charset="0"/>
                        </a:rPr>
                        <a:t> </a:t>
                      </a:r>
                      <a:r>
                        <a:rPr lang="en-US" sz="1600" b="1" dirty="0" smtClean="0">
                          <a:effectLst/>
                          <a:latin typeface="Arial" panose="020B0604020202020204" pitchFamily="34" charset="0"/>
                          <a:cs typeface="Arial" panose="020B0604020202020204" pitchFamily="34" charset="0"/>
                        </a:rPr>
                        <a:t>PURPOSE</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600" b="0">
                          <a:effectLst/>
                          <a:latin typeface="Arial" panose="020B0604020202020204" pitchFamily="34" charset="0"/>
                          <a:cs typeface="Arial" panose="020B0604020202020204" pitchFamily="34" charset="0"/>
                        </a:rPr>
                        <a:t> </a:t>
                      </a:r>
                      <a:endParaRPr lang="es-ES"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400">
                          <a:effectLst/>
                        </a:rPr>
                        <a:t> </a:t>
                      </a:r>
                      <a:endParaRPr lang="es-ES" sz="140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72">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effectLst/>
                        <a:latin typeface="Arial" panose="020B0604020202020204" pitchFamily="34" charset="0"/>
                        <a:cs typeface="Arial" panose="020B0604020202020204" pitchFamily="34" charset="0"/>
                      </a:endParaRPr>
                    </a:p>
                    <a:p>
                      <a:pPr algn="just">
                        <a:spcAft>
                          <a:spcPts val="0"/>
                        </a:spcAft>
                        <a:tabLst>
                          <a:tab pos="781050" algn="l"/>
                        </a:tabLst>
                      </a:pPr>
                      <a:r>
                        <a:rPr lang="en-US" sz="1600" b="0" dirty="0">
                          <a:effectLst/>
                          <a:latin typeface="Arial" panose="020B0604020202020204" pitchFamily="34" charset="0"/>
                          <a:cs typeface="Arial" panose="020B0604020202020204" pitchFamily="34" charset="0"/>
                        </a:rPr>
                        <a:t>Writing</a:t>
                      </a:r>
                      <a:r>
                        <a:rPr lang="en-GB" sz="1600" b="0" dirty="0">
                          <a:effectLst/>
                          <a:latin typeface="Arial" panose="020B0604020202020204" pitchFamily="34" charset="0"/>
                          <a:cs typeface="Arial" panose="020B0604020202020204" pitchFamily="34" charset="0"/>
                        </a:rPr>
                        <a:t> skill improvement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400">
                          <a:effectLst/>
                        </a:rPr>
                        <a:t> </a:t>
                      </a:r>
                      <a:endParaRPr lang="es-ES" sz="1400">
                        <a:effectLst/>
                      </a:endParaRPr>
                    </a:p>
                    <a:p>
                      <a:pPr algn="l">
                        <a:spcAft>
                          <a:spcPts val="0"/>
                        </a:spcAft>
                        <a:tabLst>
                          <a:tab pos="781050" algn="l"/>
                        </a:tabLst>
                      </a:pPr>
                      <a:r>
                        <a:rPr lang="en-US" sz="1400">
                          <a:effectLst/>
                        </a:rPr>
                        <a:t> </a:t>
                      </a:r>
                      <a:endParaRPr lang="es-ES" sz="1400">
                        <a:effectLst/>
                      </a:endParaRPr>
                    </a:p>
                    <a:p>
                      <a:pPr algn="l">
                        <a:spcAft>
                          <a:spcPts val="0"/>
                        </a:spcAft>
                        <a:tabLst>
                          <a:tab pos="781050" algn="l"/>
                        </a:tabLst>
                      </a:pPr>
                      <a:r>
                        <a:rPr lang="en-US" sz="1400">
                          <a:effectLst/>
                        </a:rPr>
                        <a:t> </a:t>
                      </a:r>
                      <a:endParaRPr lang="es-ES" sz="140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7">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3. OUTPUTS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600" b="0">
                          <a:effectLst/>
                          <a:latin typeface="Arial" panose="020B0604020202020204" pitchFamily="34" charset="0"/>
                          <a:cs typeface="Arial" panose="020B0604020202020204" pitchFamily="34" charset="0"/>
                        </a:rPr>
                        <a:t> </a:t>
                      </a:r>
                      <a:endParaRPr lang="es-ES"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400">
                          <a:effectLst/>
                        </a:rPr>
                        <a:t> </a:t>
                      </a:r>
                      <a:endParaRPr lang="es-ES" sz="140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8203">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effectLst/>
                        <a:latin typeface="Arial" panose="020B0604020202020204" pitchFamily="34" charset="0"/>
                        <a:cs typeface="Arial" panose="020B0604020202020204" pitchFamily="34" charset="0"/>
                      </a:endParaRPr>
                    </a:p>
                    <a:p>
                      <a:pPr algn="ctr">
                        <a:spcAft>
                          <a:spcPts val="0"/>
                        </a:spcAft>
                        <a:tabLst>
                          <a:tab pos="781050" algn="l"/>
                        </a:tabLst>
                      </a:pPr>
                      <a:r>
                        <a:rPr lang="en-US" sz="1600" b="1" dirty="0">
                          <a:effectLst/>
                          <a:latin typeface="Arial" panose="020B0604020202020204" pitchFamily="34" charset="0"/>
                          <a:cs typeface="Arial" panose="020B0604020202020204" pitchFamily="34" charset="0"/>
                        </a:rPr>
                        <a:t>WORKSHOP</a:t>
                      </a:r>
                      <a:endParaRPr lang="es-ES" sz="1600" b="1" dirty="0">
                        <a:effectLst/>
                        <a:latin typeface="Arial" panose="020B0604020202020204" pitchFamily="34" charset="0"/>
                        <a:cs typeface="Arial" panose="020B0604020202020204" pitchFamily="34" charset="0"/>
                      </a:endParaRP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Description of the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Advantages of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Steps to create a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Activities that can be developed with the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Writing activities using WebQuest</a:t>
                      </a:r>
                    </a:p>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400" dirty="0">
                          <a:effectLst/>
                        </a:rPr>
                        <a:t> </a:t>
                      </a:r>
                      <a:endParaRPr lang="es-ES" sz="1400" dirty="0">
                        <a:effectLst/>
                      </a:endParaRPr>
                    </a:p>
                    <a:p>
                      <a:pPr algn="l">
                        <a:spcAft>
                          <a:spcPts val="0"/>
                        </a:spcAft>
                        <a:tabLst>
                          <a:tab pos="781050" algn="l"/>
                        </a:tabLst>
                      </a:pPr>
                      <a:r>
                        <a:rPr lang="en-US" sz="1400" dirty="0">
                          <a:effectLst/>
                        </a:rPr>
                        <a:t> </a:t>
                      </a:r>
                      <a:endParaRPr lang="es-ES" sz="14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7">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4. ACTIVITIES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5.</a:t>
                      </a:r>
                      <a:r>
                        <a:rPr lang="en-US" sz="1600" b="1" baseline="0" dirty="0" smtClean="0">
                          <a:effectLst/>
                          <a:latin typeface="Arial" panose="020B0604020202020204" pitchFamily="34" charset="0"/>
                          <a:cs typeface="Arial" panose="020B0604020202020204" pitchFamily="34" charset="0"/>
                        </a:rPr>
                        <a:t> </a:t>
                      </a:r>
                      <a:r>
                        <a:rPr lang="en-US" sz="1600" b="1" dirty="0" smtClean="0">
                          <a:effectLst/>
                          <a:latin typeface="Arial" panose="020B0604020202020204" pitchFamily="34" charset="0"/>
                          <a:cs typeface="Arial" panose="020B0604020202020204" pitchFamily="34" charset="0"/>
                        </a:rPr>
                        <a:t>INPUTS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781050" algn="l"/>
                        </a:tabLst>
                      </a:pPr>
                      <a:r>
                        <a:rPr lang="en-US" sz="1400">
                          <a:effectLst/>
                        </a:rPr>
                        <a:t> </a:t>
                      </a:r>
                      <a:endParaRPr lang="es-ES" sz="140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6629">
                <a:tc>
                  <a:txBody>
                    <a:bodyPr/>
                    <a:lstStyle/>
                    <a:p>
                      <a:pPr marL="342900" lvl="0" indent="-342900" algn="l">
                        <a:spcAft>
                          <a:spcPts val="0"/>
                        </a:spcAft>
                        <a:buFont typeface="Wingdings" panose="05000000000000000000" pitchFamily="2" charset="2"/>
                        <a:buChar char=""/>
                        <a:tabLst>
                          <a:tab pos="781050" algn="l"/>
                        </a:tabLst>
                      </a:pPr>
                      <a:r>
                        <a:rPr lang="es-ES" sz="1600" b="0">
                          <a:effectLst/>
                          <a:latin typeface="Arial" panose="020B0604020202020204" pitchFamily="34" charset="0"/>
                          <a:cs typeface="Arial" panose="020B0604020202020204" pitchFamily="34" charset="0"/>
                        </a:rPr>
                        <a:t>Plan the workshop</a:t>
                      </a:r>
                    </a:p>
                    <a:p>
                      <a:pPr marL="342900" lvl="0" indent="-342900" algn="l">
                        <a:spcAft>
                          <a:spcPts val="0"/>
                        </a:spcAft>
                        <a:buFont typeface="Wingdings" panose="05000000000000000000" pitchFamily="2" charset="2"/>
                        <a:buChar char=""/>
                        <a:tabLst>
                          <a:tab pos="781050" algn="l"/>
                        </a:tabLst>
                      </a:pPr>
                      <a:r>
                        <a:rPr lang="es-ES" sz="1600" b="0">
                          <a:effectLst/>
                          <a:latin typeface="Arial" panose="020B0604020202020204" pitchFamily="34" charset="0"/>
                          <a:cs typeface="Arial" panose="020B0604020202020204" pitchFamily="34" charset="0"/>
                        </a:rPr>
                        <a:t>Invite the teachers </a:t>
                      </a:r>
                    </a:p>
                    <a:p>
                      <a:pPr marL="342900" lvl="0" indent="-342900" algn="l">
                        <a:spcAft>
                          <a:spcPts val="0"/>
                        </a:spcAft>
                        <a:buFont typeface="Wingdings" panose="05000000000000000000" pitchFamily="2" charset="2"/>
                        <a:buChar char=""/>
                        <a:tabLst>
                          <a:tab pos="781050" algn="l"/>
                        </a:tabLst>
                      </a:pPr>
                      <a:r>
                        <a:rPr lang="es-ES" sz="1600" b="0">
                          <a:effectLst/>
                          <a:latin typeface="Arial" panose="020B0604020202020204" pitchFamily="34" charset="0"/>
                          <a:cs typeface="Arial" panose="020B0604020202020204" pitchFamily="34" charset="0"/>
                        </a:rPr>
                        <a:t>Run the workshop</a:t>
                      </a:r>
                      <a:endParaRPr lang="es-ES"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tabLst>
                          <a:tab pos="781050" algn="l"/>
                        </a:tabLst>
                      </a:pPr>
                      <a:r>
                        <a:rPr lang="es-ES" sz="1600" b="0" dirty="0" err="1">
                          <a:effectLst/>
                          <a:latin typeface="Arial" panose="020B0604020202020204" pitchFamily="34" charset="0"/>
                          <a:cs typeface="Arial" panose="020B0604020202020204" pitchFamily="34" charset="0"/>
                        </a:rPr>
                        <a:t>WebQuest</a:t>
                      </a:r>
                      <a:endParaRPr lang="es-ES" sz="1600" b="0" dirty="0">
                        <a:effectLst/>
                        <a:latin typeface="Arial" panose="020B0604020202020204" pitchFamily="34" charset="0"/>
                        <a:cs typeface="Arial" panose="020B0604020202020204" pitchFamily="34" charset="0"/>
                      </a:endParaRPr>
                    </a:p>
                    <a:p>
                      <a:pPr marL="342900" lvl="0" indent="-342900" algn="l">
                        <a:spcAft>
                          <a:spcPts val="0"/>
                        </a:spcAft>
                        <a:buFont typeface="Wingdings" panose="05000000000000000000" pitchFamily="2" charset="2"/>
                        <a:buChar char=""/>
                        <a:tabLst>
                          <a:tab pos="781050" algn="l"/>
                        </a:tabLst>
                      </a:pPr>
                      <a:r>
                        <a:rPr lang="es-ES" sz="1600" b="0" dirty="0" err="1">
                          <a:effectLst/>
                          <a:latin typeface="Arial" panose="020B0604020202020204" pitchFamily="34" charset="0"/>
                          <a:cs typeface="Arial" panose="020B0604020202020204" pitchFamily="34" charset="0"/>
                        </a:rPr>
                        <a:t>Funds</a:t>
                      </a:r>
                      <a:r>
                        <a:rPr lang="es-ES" sz="1600" b="0" dirty="0">
                          <a:effectLst/>
                          <a:latin typeface="Arial" panose="020B0604020202020204" pitchFamily="34" charset="0"/>
                          <a:cs typeface="Arial" panose="020B0604020202020204" pitchFamily="34" charset="0"/>
                        </a:rPr>
                        <a:t> to </a:t>
                      </a:r>
                      <a:r>
                        <a:rPr lang="es-ES" sz="1600" b="0" dirty="0" err="1">
                          <a:effectLst/>
                          <a:latin typeface="Arial" panose="020B0604020202020204" pitchFamily="34" charset="0"/>
                          <a:cs typeface="Arial" panose="020B0604020202020204" pitchFamily="34" charset="0"/>
                        </a:rPr>
                        <a:t>buy</a:t>
                      </a:r>
                      <a:r>
                        <a:rPr lang="es-ES" sz="1600" b="0" dirty="0">
                          <a:effectLst/>
                          <a:latin typeface="Arial" panose="020B0604020202020204" pitchFamily="34" charset="0"/>
                          <a:cs typeface="Arial" panose="020B0604020202020204" pitchFamily="34" charset="0"/>
                        </a:rPr>
                        <a:t> </a:t>
                      </a:r>
                      <a:r>
                        <a:rPr lang="es-ES" sz="1600" b="0" dirty="0" err="1">
                          <a:effectLst/>
                          <a:latin typeface="Arial" panose="020B0604020202020204" pitchFamily="34" charset="0"/>
                          <a:cs typeface="Arial" panose="020B0604020202020204" pitchFamily="34" charset="0"/>
                        </a:rPr>
                        <a:t>the</a:t>
                      </a:r>
                      <a:r>
                        <a:rPr lang="es-ES" sz="1600" b="0" dirty="0">
                          <a:effectLst/>
                          <a:latin typeface="Arial" panose="020B0604020202020204" pitchFamily="34" charset="0"/>
                          <a:cs typeface="Arial" panose="020B0604020202020204" pitchFamily="34" charset="0"/>
                        </a:rPr>
                        <a:t> </a:t>
                      </a:r>
                      <a:r>
                        <a:rPr lang="es-ES" sz="1600" b="0" dirty="0" err="1">
                          <a:effectLst/>
                          <a:latin typeface="Arial" panose="020B0604020202020204" pitchFamily="34" charset="0"/>
                          <a:cs typeface="Arial" panose="020B0604020202020204" pitchFamily="34" charset="0"/>
                        </a:rPr>
                        <a:t>materials</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781050" algn="l"/>
                        </a:tabLst>
                      </a:pPr>
                      <a:r>
                        <a:rPr lang="es-ES" sz="1400" dirty="0">
                          <a:effectLst/>
                        </a:rPr>
                        <a:t> </a:t>
                      </a:r>
                    </a:p>
                    <a:p>
                      <a:pPr algn="l">
                        <a:spcAft>
                          <a:spcPts val="0"/>
                        </a:spcAft>
                        <a:tabLst>
                          <a:tab pos="781050" algn="l"/>
                        </a:tabLst>
                      </a:pPr>
                      <a:r>
                        <a:rPr lang="es-ES" sz="1400" dirty="0">
                          <a:effectLst/>
                        </a:rPr>
                        <a:t> </a:t>
                      </a:r>
                      <a:endParaRPr lang="es-ES" sz="140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54317" marR="54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819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7095"/>
            <a:ext cx="8596668" cy="665747"/>
          </a:xfrm>
        </p:spPr>
        <p:txBody>
          <a:bodyPr>
            <a:normAutofit fontScale="90000"/>
          </a:bodyPr>
          <a:lstStyle/>
          <a:p>
            <a:pPr algn="ctr">
              <a:spcAft>
                <a:spcPts val="0"/>
              </a:spcAft>
              <a:tabLst>
                <a:tab pos="781050" algn="l"/>
              </a:tabLst>
            </a:pPr>
            <a:r>
              <a:rPr lang="es-ES" sz="2700" b="1" dirty="0">
                <a:solidFill>
                  <a:srgbClr val="002060"/>
                </a:solidFill>
                <a:latin typeface="Arial" panose="020B0604020202020204" pitchFamily="34" charset="0"/>
                <a:ea typeface="Times New Roman" panose="02020603050405020304" pitchFamily="18" charset="0"/>
              </a:rPr>
              <a:t>6. DETERMINING THE ASSUMPTIONS (PM)</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40265535"/>
              </p:ext>
            </p:extLst>
          </p:nvPr>
        </p:nvGraphicFramePr>
        <p:xfrm>
          <a:off x="541422" y="902368"/>
          <a:ext cx="9589169" cy="5735813"/>
        </p:xfrm>
        <a:graphic>
          <a:graphicData uri="http://schemas.openxmlformats.org/drawingml/2006/table">
            <a:tbl>
              <a:tblPr firstRow="1" firstCol="1" bandRow="1"/>
              <a:tblGrid>
                <a:gridCol w="3534245"/>
                <a:gridCol w="3185800"/>
                <a:gridCol w="2869124"/>
              </a:tblGrid>
              <a:tr h="191519">
                <a:tc>
                  <a:txBody>
                    <a:bodyPr/>
                    <a:lstStyle/>
                    <a:p>
                      <a:pPr marL="0" lvl="0" indent="0" algn="l">
                        <a:lnSpc>
                          <a:spcPct val="115000"/>
                        </a:lnSpc>
                        <a:spcAft>
                          <a:spcPts val="1000"/>
                        </a:spcAft>
                        <a:buFont typeface="+mj-lt"/>
                        <a:buNone/>
                        <a:tabLst>
                          <a:tab pos="781050" algn="l"/>
                        </a:tabLs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 GOAL</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781050" algn="l"/>
                        </a:tabLst>
                      </a:pPr>
                      <a:r>
                        <a:rPr lang="es-EC"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666154">
                <a:tc>
                  <a:txBody>
                    <a:bodyPr/>
                    <a:lstStyle/>
                    <a:p>
                      <a:pPr algn="just">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78105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English writing skill development for the students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n-US"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Students write paragraphs accurately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166539">
                <a:tc>
                  <a:txBody>
                    <a:bodyPr/>
                    <a:lstStyle/>
                    <a:p>
                      <a:pPr marL="0" lvl="0" indent="0" algn="l">
                        <a:spcAft>
                          <a:spcPts val="0"/>
                        </a:spcAft>
                        <a:buFont typeface="+mj-lt"/>
                        <a:buNone/>
                        <a:tabLst>
                          <a:tab pos="781050" algn="l"/>
                        </a:tabLs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 PURPOSE</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499616">
                <a:tc>
                  <a:txBody>
                    <a:bodyPr/>
                    <a:lstStyle/>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78105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Writing</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skill improvement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n-US"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Students use  WebQuest to write</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166539">
                <a:tc>
                  <a:txBody>
                    <a:bodyPr/>
                    <a:lstStyle/>
                    <a:p>
                      <a:pPr marL="0" lvl="0" indent="0" algn="l">
                        <a:spcAft>
                          <a:spcPts val="0"/>
                        </a:spcAft>
                        <a:buFont typeface="+mj-lt"/>
                        <a:buNone/>
                        <a:tabLst>
                          <a:tab pos="781050" algn="l"/>
                        </a:tabLs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 OUTPUTS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2331542">
                <a:tc>
                  <a:txBody>
                    <a:bodyPr/>
                    <a:lstStyle/>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WORKSHOP</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Description of the WebQuest</a:t>
                      </a: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Advantages of WebQuest</a:t>
                      </a: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Steps to create a WebQuest</a:t>
                      </a: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Activities that can be developed with the WebQuest</a:t>
                      </a: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Writing activities using WebQuest</a:t>
                      </a:r>
                    </a:p>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78105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Teachers have enough opportunities to apply writing updated methods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166539">
                <a:tc>
                  <a:txBody>
                    <a:bodyPr/>
                    <a:lstStyle/>
                    <a:p>
                      <a:pPr marL="0" lvl="0" indent="0" algn="l">
                        <a:spcAft>
                          <a:spcPts val="0"/>
                        </a:spcAft>
                        <a:buFont typeface="+mj-lt"/>
                        <a:buNone/>
                        <a:tabLst>
                          <a:tab pos="781050" algn="l"/>
                        </a:tabLs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ACTIVITIES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spcAft>
                          <a:spcPts val="0"/>
                        </a:spcAft>
                        <a:buFont typeface="+mj-lt"/>
                        <a:buNone/>
                        <a:tabLst>
                          <a:tab pos="781050" algn="l"/>
                        </a:tabLs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 INPUTS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r h="1165771">
                <a:tc>
                  <a:txBody>
                    <a:bodyPr/>
                    <a:lstStyle/>
                    <a:p>
                      <a:pPr marL="342900" lvl="0" indent="-342900" algn="l">
                        <a:spcAft>
                          <a:spcPts val="0"/>
                        </a:spcAft>
                        <a:buFont typeface="Wingdings" panose="05000000000000000000" pitchFamily="2" charset="2"/>
                        <a:buChar char=""/>
                        <a:tabLst>
                          <a:tab pos="781050" algn="l"/>
                        </a:tabLst>
                      </a:pPr>
                      <a:r>
                        <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 the workshop</a:t>
                      </a:r>
                    </a:p>
                    <a:p>
                      <a:pPr marL="342900" lvl="0" indent="-342900" algn="l">
                        <a:spcAft>
                          <a:spcPts val="0"/>
                        </a:spcAft>
                        <a:buFont typeface="Wingdings" panose="05000000000000000000" pitchFamily="2" charset="2"/>
                        <a:buChar char=""/>
                        <a:tabLst>
                          <a:tab pos="781050" algn="l"/>
                        </a:tabLst>
                      </a:pPr>
                      <a:r>
                        <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Invite the teachers </a:t>
                      </a:r>
                    </a:p>
                    <a:p>
                      <a:pPr marL="342900" lvl="0" indent="-342900" algn="l">
                        <a:spcAft>
                          <a:spcPts val="0"/>
                        </a:spcAft>
                        <a:buFont typeface="Wingdings" panose="05000000000000000000" pitchFamily="2" charset="2"/>
                        <a:buChar char=""/>
                        <a:tabLst>
                          <a:tab pos="781050" algn="l"/>
                        </a:tabLst>
                      </a:pPr>
                      <a:r>
                        <a:rPr lang="es-ES"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Run the workshop</a:t>
                      </a: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marL="342900" lvl="0" indent="-342900" algn="l">
                        <a:spcAft>
                          <a:spcPts val="0"/>
                        </a:spcAft>
                        <a:buFont typeface="Wingdings" panose="05000000000000000000" pitchFamily="2" charset="2"/>
                        <a:buChar char=""/>
                        <a:tabLst>
                          <a:tab pos="781050" algn="l"/>
                        </a:tabLst>
                      </a:pPr>
                      <a:r>
                        <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WebQuest</a:t>
                      </a:r>
                    </a:p>
                    <a:p>
                      <a:pPr marL="342900" lvl="0" indent="-342900" algn="l">
                        <a:spcAft>
                          <a:spcPts val="0"/>
                        </a:spcAft>
                        <a:buFont typeface="Wingdings" panose="05000000000000000000" pitchFamily="2" charset="2"/>
                        <a:buChar char=""/>
                        <a:tabLst>
                          <a:tab pos="781050" algn="l"/>
                        </a:tabLst>
                      </a:pPr>
                      <a:r>
                        <a:rPr lang="es-ES"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Funds</a:t>
                      </a:r>
                      <a:r>
                        <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a:t>
                      </a:r>
                      <a:r>
                        <a:rPr lang="es-ES"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buy</a:t>
                      </a:r>
                      <a:r>
                        <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materials</a:t>
                      </a:r>
                      <a:endPar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l">
                        <a:spcAft>
                          <a:spcPts val="0"/>
                        </a:spcAft>
                        <a:tabLst>
                          <a:tab pos="781050" algn="l"/>
                        </a:tabLst>
                      </a:pPr>
                      <a:r>
                        <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Create a WebQuest</a:t>
                      </a:r>
                    </a:p>
                    <a:p>
                      <a:pPr marL="342900" lvl="0" indent="-342900" algn="l">
                        <a:spcAft>
                          <a:spcPts val="0"/>
                        </a:spcAft>
                        <a:buFont typeface="Wingdings" panose="05000000000000000000" pitchFamily="2" charset="2"/>
                        <a:buChar char=""/>
                        <a:tabLst>
                          <a:tab pos="781050" algn="l"/>
                        </a:tabLst>
                      </a:pPr>
                      <a:r>
                        <a:rPr lang="en-US" sz="1400" noProof="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WebQuest to develop writing skill</a:t>
                      </a:r>
                    </a:p>
                    <a:p>
                      <a:pPr algn="l">
                        <a:spcAft>
                          <a:spcPts val="0"/>
                        </a:spcAft>
                        <a:tabLst>
                          <a:tab pos="781050" algn="l"/>
                        </a:tabLst>
                      </a:pPr>
                      <a:r>
                        <a:rPr lang="es-E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57846" marR="57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r>
            </a:tbl>
          </a:graphicData>
        </a:graphic>
      </p:graphicFrame>
    </p:spTree>
    <p:extLst>
      <p:ext uri="{BB962C8B-B14F-4D97-AF65-F5344CB8AC3E}">
        <p14:creationId xmlns:p14="http://schemas.microsoft.com/office/powerpoint/2010/main" val="39863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524" y="308811"/>
            <a:ext cx="8596668" cy="581526"/>
          </a:xfrm>
        </p:spPr>
        <p:txBody>
          <a:bodyPr>
            <a:normAutofit fontScale="90000"/>
          </a:bodyPr>
          <a:lstStyle/>
          <a:p>
            <a:pPr algn="ctr">
              <a:spcAft>
                <a:spcPts val="0"/>
              </a:spcAft>
              <a:tabLst>
                <a:tab pos="781050" algn="l"/>
              </a:tabLst>
            </a:pPr>
            <a:r>
              <a:rPr lang="es-ES" sz="2400" b="1" dirty="0">
                <a:solidFill>
                  <a:srgbClr val="002060"/>
                </a:solidFill>
                <a:latin typeface="Arial" panose="020B0604020202020204" pitchFamily="34" charset="0"/>
                <a:ea typeface="Times New Roman" panose="02020603050405020304" pitchFamily="18" charset="0"/>
              </a:rPr>
              <a:t>7. ESTABLISHING THE INDICATORS </a:t>
            </a:r>
            <a:r>
              <a:rPr lang="es-ES" dirty="0">
                <a:latin typeface="Times New Roman" panose="02020603050405020304" pitchFamily="18" charset="0"/>
                <a:ea typeface="Times New Roman" panose="02020603050405020304" pitchFamily="18" charset="0"/>
              </a:rPr>
              <a:t/>
            </a:r>
            <a:br>
              <a:rPr lang="es-ES" dirty="0">
                <a:latin typeface="Times New Roman" panose="02020603050405020304" pitchFamily="18" charset="0"/>
                <a:ea typeface="Times New Roman" panose="02020603050405020304" pitchFamily="18" charset="0"/>
              </a:rPr>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6013619"/>
              </p:ext>
            </p:extLst>
          </p:nvPr>
        </p:nvGraphicFramePr>
        <p:xfrm>
          <a:off x="553453" y="790821"/>
          <a:ext cx="10563726" cy="5953911"/>
        </p:xfrm>
        <a:graphic>
          <a:graphicData uri="http://schemas.openxmlformats.org/drawingml/2006/table">
            <a:tbl>
              <a:tblPr firstRow="1" firstCol="1" bandRow="1">
                <a:tableStyleId>{5A111915-BE36-4E01-A7E5-04B1672EAD32}</a:tableStyleId>
              </a:tblPr>
              <a:tblGrid>
                <a:gridCol w="3893434"/>
                <a:gridCol w="3509574"/>
                <a:gridCol w="3160718"/>
              </a:tblGrid>
              <a:tr h="272631">
                <a:tc>
                  <a:txBody>
                    <a:bodyPr/>
                    <a:lstStyle/>
                    <a:p>
                      <a:pPr marL="0" lvl="0" indent="0" algn="l">
                        <a:lnSpc>
                          <a:spcPct val="115000"/>
                        </a:lnSpc>
                        <a:spcAft>
                          <a:spcPts val="100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1. GOAL</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781050" algn="l"/>
                        </a:tabLst>
                      </a:pPr>
                      <a:r>
                        <a:rPr lang="es-EC" sz="1600" b="1" dirty="0">
                          <a:effectLst/>
                          <a:latin typeface="Arial" panose="020B0604020202020204" pitchFamily="34" charset="0"/>
                          <a:cs typeface="Arial" panose="020B0604020202020204" pitchFamily="34" charset="0"/>
                        </a:rPr>
                        <a:t>INDICATORS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s-EC" sz="1600" b="1" dirty="0">
                          <a:effectLst/>
                          <a:latin typeface="Arial" panose="020B0604020202020204" pitchFamily="34" charset="0"/>
                          <a:cs typeface="Arial" panose="020B0604020202020204" pitchFamily="34" charset="0"/>
                        </a:rPr>
                        <a:t>ASSUMPTIONS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8281">
                <a:tc>
                  <a:txBody>
                    <a:bodyPr/>
                    <a:lstStyle/>
                    <a:p>
                      <a:pPr algn="just">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effectLst/>
                        <a:latin typeface="Arial" panose="020B0604020202020204" pitchFamily="34" charset="0"/>
                        <a:cs typeface="Arial" panose="020B0604020202020204" pitchFamily="34" charset="0"/>
                      </a:endParaRPr>
                    </a:p>
                    <a:p>
                      <a:pPr algn="just">
                        <a:spcAft>
                          <a:spcPts val="0"/>
                        </a:spcAft>
                        <a:tabLst>
                          <a:tab pos="781050" algn="l"/>
                        </a:tabLst>
                      </a:pPr>
                      <a:r>
                        <a:rPr lang="en-US" sz="1600" b="0" dirty="0">
                          <a:effectLst/>
                          <a:latin typeface="Arial" panose="020B0604020202020204" pitchFamily="34" charset="0"/>
                          <a:cs typeface="Arial" panose="020B0604020202020204" pitchFamily="34" charset="0"/>
                        </a:rPr>
                        <a:t>High </a:t>
                      </a:r>
                      <a:r>
                        <a:rPr lang="en-GB" sz="1600" b="0" dirty="0">
                          <a:effectLst/>
                          <a:latin typeface="Arial" panose="020B0604020202020204" pitchFamily="34" charset="0"/>
                          <a:cs typeface="Arial" panose="020B0604020202020204" pitchFamily="34" charset="0"/>
                        </a:rPr>
                        <a:t>English writing skill development for the students </a:t>
                      </a:r>
                      <a:endParaRPr lang="es-ES" sz="1600" b="0" dirty="0">
                        <a:effectLst/>
                        <a:latin typeface="Arial" panose="020B0604020202020204" pitchFamily="34" charset="0"/>
                        <a:cs typeface="Arial" panose="020B0604020202020204" pitchFamily="34" charset="0"/>
                      </a:endParaRPr>
                    </a:p>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Students write a paragraph using appropriate structure, style, good content, grammar and spelling.</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l">
                        <a:spcAft>
                          <a:spcPts val="0"/>
                        </a:spcAft>
                        <a:tabLst>
                          <a:tab pos="781050" algn="l"/>
                        </a:tabLst>
                      </a:pPr>
                      <a:r>
                        <a:rPr lang="en-US" sz="1600" b="0">
                          <a:effectLst/>
                          <a:latin typeface="Arial" panose="020B0604020202020204" pitchFamily="34" charset="0"/>
                          <a:cs typeface="Arial" panose="020B0604020202020204" pitchFamily="34" charset="0"/>
                        </a:rPr>
                        <a:t>Students write paragraphs accurately  </a:t>
                      </a:r>
                      <a:endParaRPr lang="es-ES" sz="1600" b="0">
                        <a:effectLst/>
                        <a:latin typeface="Arial" panose="020B0604020202020204" pitchFamily="34" charset="0"/>
                        <a:cs typeface="Arial" panose="020B0604020202020204" pitchFamily="34" charset="0"/>
                      </a:endParaRPr>
                    </a:p>
                    <a:p>
                      <a:pPr algn="l">
                        <a:spcAft>
                          <a:spcPts val="0"/>
                        </a:spcAft>
                        <a:tabLst>
                          <a:tab pos="781050" algn="l"/>
                        </a:tabLst>
                      </a:pPr>
                      <a:r>
                        <a:rPr lang="en-US" sz="1600" b="0">
                          <a:effectLst/>
                          <a:latin typeface="Arial" panose="020B0604020202020204" pitchFamily="34" charset="0"/>
                          <a:cs typeface="Arial" panose="020B0604020202020204" pitchFamily="34" charset="0"/>
                        </a:rPr>
                        <a:t> </a:t>
                      </a:r>
                      <a:endParaRPr lang="es-ES"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070">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2. PURPOSE</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781050" algn="l"/>
                        </a:tabLst>
                      </a:pPr>
                      <a:r>
                        <a:rPr lang="es-EC" sz="1600" b="1" dirty="0">
                          <a:effectLst/>
                          <a:latin typeface="Arial" panose="020B0604020202020204" pitchFamily="34" charset="0"/>
                          <a:cs typeface="Arial" panose="020B0604020202020204" pitchFamily="34" charset="0"/>
                        </a:rPr>
                        <a:t>INDICATORS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l">
                        <a:spcAft>
                          <a:spcPts val="0"/>
                        </a:spcAft>
                        <a:tabLst>
                          <a:tab pos="781050" algn="l"/>
                        </a:tabLst>
                      </a:pPr>
                      <a:r>
                        <a:rPr lang="es-EC" sz="1600" b="1" dirty="0">
                          <a:effectLst/>
                          <a:latin typeface="Arial" panose="020B0604020202020204" pitchFamily="34" charset="0"/>
                          <a:cs typeface="Arial" panose="020B0604020202020204" pitchFamily="34" charset="0"/>
                        </a:rPr>
                        <a:t>ASSUMPTIONS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7384">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effectLst/>
                        <a:latin typeface="Arial" panose="020B0604020202020204" pitchFamily="34" charset="0"/>
                        <a:cs typeface="Arial" panose="020B0604020202020204" pitchFamily="34" charset="0"/>
                      </a:endParaRPr>
                    </a:p>
                    <a:p>
                      <a:pPr algn="just">
                        <a:spcAft>
                          <a:spcPts val="0"/>
                        </a:spcAft>
                        <a:tabLst>
                          <a:tab pos="781050" algn="l"/>
                        </a:tabLst>
                      </a:pPr>
                      <a:r>
                        <a:rPr lang="en-US" sz="1600" b="0" dirty="0">
                          <a:effectLst/>
                          <a:latin typeface="Arial" panose="020B0604020202020204" pitchFamily="34" charset="0"/>
                          <a:cs typeface="Arial" panose="020B0604020202020204" pitchFamily="34" charset="0"/>
                        </a:rPr>
                        <a:t>Writing</a:t>
                      </a:r>
                      <a:r>
                        <a:rPr lang="en-GB" sz="1600" b="0" dirty="0">
                          <a:effectLst/>
                          <a:latin typeface="Arial" panose="020B0604020202020204" pitchFamily="34" charset="0"/>
                          <a:cs typeface="Arial" panose="020B0604020202020204" pitchFamily="34" charset="0"/>
                        </a:rPr>
                        <a:t> skill improvement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Use of technological tools</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just">
                        <a:spcAft>
                          <a:spcPts val="0"/>
                        </a:spcAft>
                        <a:tabLst>
                          <a:tab pos="781050" algn="l"/>
                        </a:tabLst>
                      </a:pPr>
                      <a:r>
                        <a:rPr lang="en-US" sz="1600" b="0" dirty="0">
                          <a:effectLst/>
                          <a:latin typeface="Arial" panose="020B0604020202020204" pitchFamily="34" charset="0"/>
                          <a:cs typeface="Arial" panose="020B0604020202020204" pitchFamily="34" charset="0"/>
                        </a:rPr>
                        <a:t>Students use WebQuest to write</a:t>
                      </a:r>
                      <a:endParaRPr lang="es-ES" sz="1600" b="0" dirty="0">
                        <a:effectLst/>
                        <a:latin typeface="Arial" panose="020B0604020202020204" pitchFamily="34" charset="0"/>
                        <a:cs typeface="Arial" panose="020B0604020202020204" pitchFamily="34" charset="0"/>
                      </a:endParaRPr>
                    </a:p>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070">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3. OUTPUTS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781050" algn="l"/>
                        </a:tabLst>
                      </a:pPr>
                      <a:r>
                        <a:rPr lang="es-EC" sz="1600" b="1" dirty="0">
                          <a:effectLst/>
                          <a:latin typeface="Arial" panose="020B0604020202020204" pitchFamily="34" charset="0"/>
                          <a:cs typeface="Arial" panose="020B0604020202020204" pitchFamily="34" charset="0"/>
                        </a:rPr>
                        <a:t>INDICATORS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l">
                        <a:spcAft>
                          <a:spcPts val="0"/>
                        </a:spcAft>
                        <a:tabLst>
                          <a:tab pos="781050" algn="l"/>
                        </a:tabLst>
                      </a:pPr>
                      <a:r>
                        <a:rPr lang="es-EC" sz="1600" b="1" dirty="0">
                          <a:effectLst/>
                          <a:latin typeface="Arial" panose="020B0604020202020204" pitchFamily="34" charset="0"/>
                          <a:cs typeface="Arial" panose="020B0604020202020204" pitchFamily="34" charset="0"/>
                        </a:rPr>
                        <a:t>ASSUMPTIONS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4461">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effectLst/>
                        <a:latin typeface="Arial" panose="020B0604020202020204" pitchFamily="34" charset="0"/>
                        <a:cs typeface="Arial" panose="020B0604020202020204" pitchFamily="34" charset="0"/>
                      </a:endParaRPr>
                    </a:p>
                    <a:p>
                      <a:pPr algn="ctr">
                        <a:spcAft>
                          <a:spcPts val="0"/>
                        </a:spcAft>
                        <a:tabLst>
                          <a:tab pos="781050" algn="l"/>
                        </a:tabLst>
                      </a:pPr>
                      <a:r>
                        <a:rPr lang="en-US" sz="1600" b="0" dirty="0">
                          <a:effectLst/>
                          <a:latin typeface="Arial" panose="020B0604020202020204" pitchFamily="34" charset="0"/>
                          <a:cs typeface="Arial" panose="020B0604020202020204" pitchFamily="34" charset="0"/>
                        </a:rPr>
                        <a:t>WORKSHOP</a:t>
                      </a:r>
                      <a:endParaRPr lang="es-ES" sz="1600" b="0" dirty="0">
                        <a:effectLst/>
                        <a:latin typeface="Arial" panose="020B0604020202020204" pitchFamily="34" charset="0"/>
                        <a:cs typeface="Arial" panose="020B0604020202020204" pitchFamily="34" charset="0"/>
                      </a:endParaRP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Description of the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Advantages of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Steps to create a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Activities that can be developed with the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Writing activities using WebQuest</a:t>
                      </a:r>
                    </a:p>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The teachers apply the WebQuest in writing skill development</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l">
                        <a:spcAft>
                          <a:spcPts val="0"/>
                        </a:spcAft>
                        <a:tabLst>
                          <a:tab pos="781050" algn="l"/>
                        </a:tabLst>
                      </a:pPr>
                      <a:r>
                        <a:rPr lang="en-US" sz="1600" b="0" dirty="0">
                          <a:effectLst/>
                          <a:latin typeface="Arial" panose="020B0604020202020204" pitchFamily="34" charset="0"/>
                          <a:cs typeface="Arial" panose="020B0604020202020204" pitchFamily="34" charset="0"/>
                        </a:rPr>
                        <a:t> </a:t>
                      </a:r>
                      <a:endParaRPr lang="es-ES" sz="1600" b="0" dirty="0">
                        <a:effectLst/>
                        <a:latin typeface="Arial" panose="020B0604020202020204" pitchFamily="34" charset="0"/>
                        <a:cs typeface="Arial" panose="020B0604020202020204" pitchFamily="34" charset="0"/>
                      </a:endParaRPr>
                    </a:p>
                    <a:p>
                      <a:pPr algn="l">
                        <a:spcAft>
                          <a:spcPts val="0"/>
                        </a:spcAft>
                        <a:tabLst>
                          <a:tab pos="781050" algn="l"/>
                        </a:tabLst>
                      </a:pPr>
                      <a:r>
                        <a:rPr lang="en-US" sz="1600" b="0" dirty="0">
                          <a:effectLst/>
                          <a:latin typeface="Arial" panose="020B0604020202020204" pitchFamily="34" charset="0"/>
                          <a:cs typeface="Arial" panose="020B0604020202020204" pitchFamily="34" charset="0"/>
                        </a:rPr>
                        <a:t>Teachers have enough opportunities to apply writing updated methods</a:t>
                      </a:r>
                      <a:endParaRPr lang="es-E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070">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4. ACTIVITIES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spcAft>
                          <a:spcPts val="0"/>
                        </a:spcAft>
                        <a:buFont typeface="+mj-lt"/>
                        <a:buNone/>
                        <a:tabLst>
                          <a:tab pos="781050" algn="l"/>
                        </a:tabLst>
                      </a:pPr>
                      <a:r>
                        <a:rPr lang="en-US" sz="1600" b="1" dirty="0" smtClean="0">
                          <a:effectLst/>
                          <a:latin typeface="Arial" panose="020B0604020202020204" pitchFamily="34" charset="0"/>
                          <a:cs typeface="Arial" panose="020B0604020202020204" pitchFamily="34" charset="0"/>
                        </a:rPr>
                        <a:t>5. INPUTS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tabLst>
                          <a:tab pos="781050" algn="l"/>
                        </a:tabLst>
                      </a:pPr>
                      <a:r>
                        <a:rPr lang="es-EC" sz="1600" b="1" dirty="0">
                          <a:effectLst/>
                          <a:latin typeface="Arial" panose="020B0604020202020204" pitchFamily="34" charset="0"/>
                          <a:cs typeface="Arial" panose="020B0604020202020204" pitchFamily="34" charset="0"/>
                        </a:rPr>
                        <a:t>ASSUMPTIONS</a:t>
                      </a:r>
                      <a:endParaRPr lang="es-E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4770">
                <a:tc>
                  <a:txBody>
                    <a:bodyPr/>
                    <a:lstStyle/>
                    <a:p>
                      <a:pPr marL="342900" lvl="0" indent="-342900" algn="l">
                        <a:spcAft>
                          <a:spcPts val="0"/>
                        </a:spcAft>
                        <a:buFont typeface="Wingdings" panose="05000000000000000000" pitchFamily="2" charset="2"/>
                        <a:buChar char=""/>
                        <a:tabLst>
                          <a:tab pos="781050" algn="l"/>
                        </a:tabLst>
                      </a:pPr>
                      <a:r>
                        <a:rPr lang="es-ES" sz="1600" b="0">
                          <a:effectLst/>
                          <a:latin typeface="Arial" panose="020B0604020202020204" pitchFamily="34" charset="0"/>
                          <a:cs typeface="Arial" panose="020B0604020202020204" pitchFamily="34" charset="0"/>
                        </a:rPr>
                        <a:t>Plan the workshop</a:t>
                      </a:r>
                    </a:p>
                    <a:p>
                      <a:pPr marL="342900" lvl="0" indent="-342900" algn="l">
                        <a:spcAft>
                          <a:spcPts val="0"/>
                        </a:spcAft>
                        <a:buFont typeface="Wingdings" panose="05000000000000000000" pitchFamily="2" charset="2"/>
                        <a:buChar char=""/>
                        <a:tabLst>
                          <a:tab pos="781050" algn="l"/>
                        </a:tabLst>
                      </a:pPr>
                      <a:r>
                        <a:rPr lang="es-ES" sz="1600" b="0">
                          <a:effectLst/>
                          <a:latin typeface="Arial" panose="020B0604020202020204" pitchFamily="34" charset="0"/>
                          <a:cs typeface="Arial" panose="020B0604020202020204" pitchFamily="34" charset="0"/>
                        </a:rPr>
                        <a:t>Invite the teachers </a:t>
                      </a:r>
                    </a:p>
                    <a:p>
                      <a:pPr marL="342900" lvl="0" indent="-342900" algn="l">
                        <a:spcAft>
                          <a:spcPts val="0"/>
                        </a:spcAft>
                        <a:buFont typeface="Wingdings" panose="05000000000000000000" pitchFamily="2" charset="2"/>
                        <a:buChar char=""/>
                        <a:tabLst>
                          <a:tab pos="781050" algn="l"/>
                        </a:tabLst>
                      </a:pPr>
                      <a:r>
                        <a:rPr lang="es-ES" sz="1600" b="0">
                          <a:effectLst/>
                          <a:latin typeface="Arial" panose="020B0604020202020204" pitchFamily="34" charset="0"/>
                          <a:cs typeface="Arial" panose="020B0604020202020204" pitchFamily="34" charset="0"/>
                        </a:rPr>
                        <a:t>Run the workshop</a:t>
                      </a:r>
                      <a:endParaRPr lang="es-ES"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Funds to buy the materials</a:t>
                      </a:r>
                      <a:endParaRPr lang="en-US" sz="16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Create a WebQuest</a:t>
                      </a:r>
                    </a:p>
                    <a:p>
                      <a:pPr marL="342900" lvl="0" indent="-342900" algn="l">
                        <a:spcAft>
                          <a:spcPts val="0"/>
                        </a:spcAft>
                        <a:buFont typeface="Wingdings" panose="05000000000000000000" pitchFamily="2" charset="2"/>
                        <a:buChar char=""/>
                        <a:tabLst>
                          <a:tab pos="781050" algn="l"/>
                        </a:tabLst>
                      </a:pPr>
                      <a:r>
                        <a:rPr lang="en-US" sz="1600" b="0" noProof="0" dirty="0" smtClean="0">
                          <a:effectLst/>
                          <a:latin typeface="Arial" panose="020B0604020202020204" pitchFamily="34" charset="0"/>
                          <a:cs typeface="Arial" panose="020B0604020202020204" pitchFamily="34" charset="0"/>
                        </a:rPr>
                        <a:t>The WebQuest to develop writing skill</a:t>
                      </a:r>
                    </a:p>
                    <a:p>
                      <a:pPr algn="l">
                        <a:spcAft>
                          <a:spcPts val="0"/>
                        </a:spcAft>
                        <a:tabLst>
                          <a:tab pos="781050" algn="l"/>
                        </a:tabLst>
                      </a:pPr>
                      <a:r>
                        <a:rPr lang="en-US" sz="1600" b="0" noProof="0" dirty="0" smtClean="0">
                          <a:effectLst/>
                          <a:latin typeface="Arial" panose="020B0604020202020204" pitchFamily="34" charset="0"/>
                          <a:cs typeface="Arial" panose="020B0604020202020204" pitchFamily="34" charset="0"/>
                        </a:rPr>
                        <a:t> </a:t>
                      </a:r>
                      <a:endParaRPr lang="en-US" sz="16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73" marR="4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942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2818" y="1871831"/>
            <a:ext cx="8596668" cy="3880773"/>
          </a:xfrm>
        </p:spPr>
        <p:txBody>
          <a:bodyPr>
            <a:normAutofit/>
          </a:bodyPr>
          <a:lstStyle/>
          <a:p>
            <a:pPr marL="0" indent="0" algn="ctr">
              <a:buNone/>
            </a:pPr>
            <a:r>
              <a:rPr lang="es-ES" sz="11500" dirty="0">
                <a:solidFill>
                  <a:srgbClr val="CC00CC"/>
                </a:solidFill>
                <a:latin typeface="Algerian" panose="04020705040A02060702" pitchFamily="82" charset="0"/>
              </a:rPr>
              <a:t>ANNEXES</a:t>
            </a:r>
          </a:p>
        </p:txBody>
      </p:sp>
    </p:spTree>
    <p:extLst>
      <p:ext uri="{BB962C8B-B14F-4D97-AF65-F5344CB8AC3E}">
        <p14:creationId xmlns:p14="http://schemas.microsoft.com/office/powerpoint/2010/main" val="3285708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0 CuadroTexto"/>
          <p:cNvSpPr txBox="1"/>
          <p:nvPr/>
        </p:nvSpPr>
        <p:spPr>
          <a:xfrm>
            <a:off x="3887645" y="294509"/>
            <a:ext cx="3611522" cy="954107"/>
          </a:xfrm>
          <a:prstGeom prst="rect">
            <a:avLst/>
          </a:prstGeom>
          <a:solidFill>
            <a:srgbClr val="66FF33"/>
          </a:solidFill>
          <a:ln>
            <a:solidFill>
              <a:srgbClr val="1F497D">
                <a:lumMod val="50000"/>
              </a:srgbClr>
            </a:solidFill>
          </a:ln>
          <a:effectLst>
            <a:glow rad="63500">
              <a:srgbClr val="4F81BD">
                <a:satMod val="175000"/>
                <a:alpha val="40000"/>
              </a:srgbClr>
            </a:glow>
            <a:outerShdw blurRad="50800" dist="38100" dir="2700000" algn="tl" rotWithShape="0">
              <a:prstClr val="black">
                <a:alpha val="40000"/>
              </a:prstClr>
            </a:outerShdw>
          </a:effectLst>
          <a:scene3d>
            <a:camera prst="orthographicFront"/>
            <a:lightRig rig="threePt" dir="t"/>
          </a:scene3d>
          <a:sp3d>
            <a:bevelT prst="angle"/>
          </a:sp3d>
        </p:spPr>
        <p:txBody>
          <a:bodyPr wrap="square"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GB" sz="2800" b="1" i="0" strike="noStrike" kern="0" cap="none" spc="0" normalizeH="0" baseline="0" noProof="0" dirty="0" smtClean="0">
                <a:ln>
                  <a:noFill/>
                </a:ln>
                <a:effectLst/>
                <a:uLnTx/>
                <a:uFillTx/>
                <a:latin typeface="Algerian" pitchFamily="82" charset="0"/>
              </a:rPr>
              <a:t> specific OBJECTIVES</a:t>
            </a:r>
            <a:endParaRPr kumimoji="0" lang="es-ES" sz="2800" b="1" i="0" strike="noStrike" kern="0" cap="none" spc="0" normalizeH="0" baseline="0" noProof="0" dirty="0">
              <a:ln>
                <a:noFill/>
              </a:ln>
              <a:effectLst/>
              <a:uLnTx/>
              <a:uFillTx/>
              <a:latin typeface="Algerian" pitchFamily="82" charset="0"/>
            </a:endParaRPr>
          </a:p>
        </p:txBody>
      </p:sp>
      <p:graphicFrame>
        <p:nvGraphicFramePr>
          <p:cNvPr id="6" name="Diagrama 5"/>
          <p:cNvGraphicFramePr/>
          <p:nvPr>
            <p:extLst>
              <p:ext uri="{D42A27DB-BD31-4B8C-83A1-F6EECF244321}">
                <p14:modId xmlns:p14="http://schemas.microsoft.com/office/powerpoint/2010/main" val="2149136731"/>
              </p:ext>
            </p:extLst>
          </p:nvPr>
        </p:nvGraphicFramePr>
        <p:xfrm>
          <a:off x="925033" y="1152803"/>
          <a:ext cx="92715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29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80380" y="412125"/>
            <a:ext cx="4268153" cy="5871416"/>
          </a:xfrm>
        </p:spPr>
        <p:txBody>
          <a:bodyPr>
            <a:normAutofit/>
          </a:bodyPr>
          <a:lstStyle/>
          <a:p>
            <a:pPr marL="0" indent="0">
              <a:buNone/>
            </a:pPr>
            <a:r>
              <a:rPr lang="en-US" b="1" dirty="0"/>
              <a:t>  </a:t>
            </a:r>
            <a:endParaRPr lang="en-US" b="1" dirty="0" smtClean="0"/>
          </a:p>
          <a:p>
            <a:pPr marL="0" indent="0">
              <a:buNone/>
            </a:pPr>
            <a:r>
              <a:rPr lang="en-US" b="1" dirty="0"/>
              <a:t> </a:t>
            </a: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a:t/>
            </a:r>
            <a:br>
              <a:rPr lang="es-ES" dirty="0"/>
            </a:br>
            <a:endParaRPr lang="es-ES" dirty="0" smtClean="0"/>
          </a:p>
          <a:p>
            <a:pPr marL="0" indent="0">
              <a:buNone/>
            </a:pPr>
            <a:endParaRPr lang="es-ES" sz="1400" b="1" dirty="0">
              <a:latin typeface="Arial" pitchFamily="34" charset="0"/>
              <a:cs typeface="Arial" pitchFamily="34" charset="0"/>
            </a:endParaRPr>
          </a:p>
          <a:p>
            <a:pPr marL="0" indent="0">
              <a:buNone/>
            </a:pPr>
            <a:r>
              <a:rPr lang="en-US" sz="1400" b="1" dirty="0" smtClean="0">
                <a:latin typeface="Arial" pitchFamily="34" charset="0"/>
                <a:cs typeface="Arial" pitchFamily="34" charset="0"/>
              </a:rPr>
              <a:t>SPORTS </a:t>
            </a:r>
            <a:r>
              <a:rPr lang="en-US" sz="1400" b="1" dirty="0">
                <a:latin typeface="Arial" pitchFamily="34" charset="0"/>
                <a:cs typeface="Arial" pitchFamily="34" charset="0"/>
              </a:rPr>
              <a:t>IN TEENAGERS </a:t>
            </a:r>
            <a:endParaRPr lang="es-ES" sz="1400" dirty="0">
              <a:latin typeface="Arial" pitchFamily="34" charset="0"/>
              <a:cs typeface="Arial" pitchFamily="34" charset="0"/>
            </a:endParaRPr>
          </a:p>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ES" dirty="0"/>
          </a:p>
        </p:txBody>
      </p:sp>
      <p:sp>
        <p:nvSpPr>
          <p:cNvPr id="4" name="2 Marcador de contenido"/>
          <p:cNvSpPr txBox="1">
            <a:spLocks/>
          </p:cNvSpPr>
          <p:nvPr/>
        </p:nvSpPr>
        <p:spPr>
          <a:xfrm>
            <a:off x="881250" y="435746"/>
            <a:ext cx="4268153" cy="596934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smtClean="0"/>
              <a:t>              </a:t>
            </a:r>
          </a:p>
          <a:p>
            <a:pPr marL="0" indent="0" algn="ctr">
              <a:buFont typeface="Wingdings 3" charset="2"/>
              <a:buNone/>
            </a:pPr>
            <a:r>
              <a:rPr lang="en-US" b="1" dirty="0" smtClean="0"/>
              <a:t> </a:t>
            </a:r>
            <a:r>
              <a:rPr lang="en-US" sz="2500" b="1" dirty="0" smtClean="0">
                <a:latin typeface="Arial" pitchFamily="34" charset="0"/>
                <a:cs typeface="Arial" pitchFamily="34" charset="0"/>
              </a:rPr>
              <a:t>PRE-WRITING TEST </a:t>
            </a:r>
            <a:endParaRPr lang="es-ES" sz="2500" dirty="0" smtClean="0">
              <a:latin typeface="Arial" pitchFamily="34" charset="0"/>
              <a:cs typeface="Arial" pitchFamily="34" charset="0"/>
            </a:endParaRPr>
          </a:p>
          <a:p>
            <a:pPr marL="0" indent="0">
              <a:buFont typeface="Wingdings 3" charset="2"/>
              <a:buNone/>
            </a:pPr>
            <a:r>
              <a:rPr lang="en-US" sz="2500" b="1" dirty="0" smtClean="0">
                <a:latin typeface="Arial" pitchFamily="34" charset="0"/>
                <a:cs typeface="Arial" pitchFamily="34" charset="0"/>
              </a:rPr>
              <a:t>Student’s name: ______________________________________</a:t>
            </a:r>
            <a:endParaRPr lang="es-ES" sz="2500" b="1" dirty="0" smtClean="0">
              <a:latin typeface="Arial" pitchFamily="34" charset="0"/>
              <a:cs typeface="Arial" pitchFamily="34" charset="0"/>
            </a:endParaRPr>
          </a:p>
          <a:p>
            <a:pPr marL="0" indent="0">
              <a:buFont typeface="Wingdings 3" charset="2"/>
              <a:buNone/>
            </a:pPr>
            <a:r>
              <a:rPr lang="en-US" sz="2500" b="1" dirty="0" smtClean="0">
                <a:latin typeface="Arial" pitchFamily="34" charset="0"/>
                <a:cs typeface="Arial" pitchFamily="34" charset="0"/>
              </a:rPr>
              <a:t>Year EGB: _______________________</a:t>
            </a:r>
            <a:endParaRPr lang="es-ES" sz="2500" b="1" dirty="0" smtClean="0">
              <a:latin typeface="Arial" pitchFamily="34" charset="0"/>
              <a:cs typeface="Arial" pitchFamily="34" charset="0"/>
            </a:endParaRPr>
          </a:p>
          <a:p>
            <a:pPr marL="0" indent="0">
              <a:buFont typeface="Wingdings 3" charset="2"/>
              <a:buNone/>
            </a:pPr>
            <a:r>
              <a:rPr lang="en-US" sz="2500" b="1" dirty="0" smtClean="0">
                <a:latin typeface="Arial" pitchFamily="34" charset="0"/>
                <a:cs typeface="Arial" pitchFamily="34" charset="0"/>
              </a:rPr>
              <a:t>Date: </a:t>
            </a:r>
            <a:r>
              <a:rPr lang="en-US" sz="2500" dirty="0" smtClean="0">
                <a:latin typeface="Arial" pitchFamily="34" charset="0"/>
                <a:cs typeface="Arial" pitchFamily="34" charset="0"/>
              </a:rPr>
              <a:t>____________________________</a:t>
            </a:r>
          </a:p>
          <a:p>
            <a:pPr marL="0" indent="0">
              <a:buFont typeface="Wingdings 3" charset="2"/>
              <a:buNone/>
            </a:pPr>
            <a:endParaRPr lang="es-ES" sz="2500" dirty="0" smtClean="0">
              <a:latin typeface="Arial" pitchFamily="34" charset="0"/>
              <a:cs typeface="Arial" pitchFamily="34" charset="0"/>
            </a:endParaRPr>
          </a:p>
          <a:p>
            <a:pPr marL="0" indent="0">
              <a:buFont typeface="Wingdings 3" charset="2"/>
              <a:buNone/>
            </a:pPr>
            <a:r>
              <a:rPr lang="en-US" sz="2500" b="1" dirty="0" smtClean="0">
                <a:latin typeface="Arial" pitchFamily="34" charset="0"/>
                <a:cs typeface="Arial" pitchFamily="34" charset="0"/>
              </a:rPr>
              <a:t>Objective:</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Assess basic knowledge and skills in usage and mechanics (punctuation, basic grammar and usage, and sentence structure) as well as more rhetorical skills such as writing strategy, organization, and style.</a:t>
            </a:r>
            <a:endParaRPr lang="es-ES" sz="2500" dirty="0" smtClean="0">
              <a:latin typeface="Arial" pitchFamily="34" charset="0"/>
              <a:cs typeface="Arial" pitchFamily="34" charset="0"/>
            </a:endParaRPr>
          </a:p>
          <a:p>
            <a:pPr marL="0" indent="0">
              <a:buFont typeface="Wingdings 3" charset="2"/>
              <a:buNone/>
            </a:pPr>
            <a:r>
              <a:rPr lang="en-US" sz="2500" b="1" dirty="0" smtClean="0">
                <a:latin typeface="Arial" pitchFamily="34" charset="0"/>
                <a:cs typeface="Arial" pitchFamily="34" charset="0"/>
              </a:rPr>
              <a:t>Introduction:</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This evaluation has been designed to assess students’ level in writing.</a:t>
            </a:r>
            <a:endParaRPr lang="es-ES" sz="2500" dirty="0" smtClean="0">
              <a:latin typeface="Arial" pitchFamily="34" charset="0"/>
              <a:cs typeface="Arial" pitchFamily="34" charset="0"/>
            </a:endParaRPr>
          </a:p>
          <a:p>
            <a:pPr marL="0" indent="0">
              <a:buFont typeface="Wingdings 3" charset="2"/>
              <a:buNone/>
            </a:pPr>
            <a:r>
              <a:rPr lang="en-US" sz="2500" b="1" dirty="0" smtClean="0">
                <a:latin typeface="Arial" pitchFamily="34" charset="0"/>
                <a:cs typeface="Arial" pitchFamily="34" charset="0"/>
              </a:rPr>
              <a:t>Task:</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Look at the picture and answer the given questions. Then write an 80-word paragraph. </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What are the people doing? </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What are the names of the sports? </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In which places are these sports practiced? </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Do you like these sports?</a:t>
            </a:r>
            <a:endParaRPr lang="es-ES" sz="2500" dirty="0" smtClean="0">
              <a:latin typeface="Arial" pitchFamily="34" charset="0"/>
              <a:cs typeface="Arial" pitchFamily="34" charset="0"/>
            </a:endParaRPr>
          </a:p>
          <a:p>
            <a:pPr marL="0" indent="0">
              <a:buFont typeface="Wingdings 3" charset="2"/>
              <a:buNone/>
            </a:pPr>
            <a:r>
              <a:rPr lang="en-US" sz="2500" dirty="0" smtClean="0">
                <a:latin typeface="Arial" pitchFamily="34" charset="0"/>
                <a:cs typeface="Arial" pitchFamily="34" charset="0"/>
              </a:rPr>
              <a:t>What is your favorite sport and why?</a:t>
            </a:r>
            <a:endParaRPr lang="es-ES" sz="2500" dirty="0" smtClean="0">
              <a:latin typeface="Arial" pitchFamily="34" charset="0"/>
              <a:cs typeface="Arial" pitchFamily="34" charset="0"/>
            </a:endParaRPr>
          </a:p>
          <a:p>
            <a:pPr marL="0" indent="0">
              <a:buFont typeface="Wingdings 3" charset="2"/>
              <a:buNone/>
            </a:pPr>
            <a:endParaRPr lang="es-ES" dirty="0"/>
          </a:p>
        </p:txBody>
      </p:sp>
      <p:pic>
        <p:nvPicPr>
          <p:cNvPr id="5" name="Imagen 3"/>
          <p:cNvPicPr>
            <a:picLocks noChangeAspect="1"/>
          </p:cNvPicPr>
          <p:nvPr/>
        </p:nvPicPr>
        <p:blipFill>
          <a:blip r:embed="rId2"/>
          <a:stretch>
            <a:fillRect/>
          </a:stretch>
        </p:blipFill>
        <p:spPr>
          <a:xfrm>
            <a:off x="5633281" y="634187"/>
            <a:ext cx="773498" cy="1117340"/>
          </a:xfrm>
          <a:prstGeom prst="rect">
            <a:avLst/>
          </a:prstGeom>
        </p:spPr>
      </p:pic>
      <p:pic>
        <p:nvPicPr>
          <p:cNvPr id="6" name="Imagen 7"/>
          <p:cNvPicPr>
            <a:picLocks noChangeAspect="1"/>
          </p:cNvPicPr>
          <p:nvPr/>
        </p:nvPicPr>
        <p:blipFill>
          <a:blip r:embed="rId3"/>
          <a:stretch>
            <a:fillRect/>
          </a:stretch>
        </p:blipFill>
        <p:spPr>
          <a:xfrm>
            <a:off x="5665018" y="2066248"/>
            <a:ext cx="1005886" cy="1124466"/>
          </a:xfrm>
          <a:prstGeom prst="rect">
            <a:avLst/>
          </a:prstGeom>
        </p:spPr>
      </p:pic>
      <p:pic>
        <p:nvPicPr>
          <p:cNvPr id="7" name="Imagen 4"/>
          <p:cNvPicPr>
            <a:picLocks noChangeAspect="1"/>
          </p:cNvPicPr>
          <p:nvPr/>
        </p:nvPicPr>
        <p:blipFill>
          <a:blip r:embed="rId4"/>
          <a:stretch>
            <a:fillRect/>
          </a:stretch>
        </p:blipFill>
        <p:spPr>
          <a:xfrm>
            <a:off x="6639167" y="634186"/>
            <a:ext cx="1119536" cy="1036445"/>
          </a:xfrm>
          <a:prstGeom prst="rect">
            <a:avLst/>
          </a:prstGeom>
        </p:spPr>
      </p:pic>
      <p:pic>
        <p:nvPicPr>
          <p:cNvPr id="8" name="Imagen 6"/>
          <p:cNvPicPr>
            <a:picLocks noChangeAspect="1"/>
          </p:cNvPicPr>
          <p:nvPr/>
        </p:nvPicPr>
        <p:blipFill>
          <a:blip r:embed="rId5"/>
          <a:stretch>
            <a:fillRect/>
          </a:stretch>
        </p:blipFill>
        <p:spPr>
          <a:xfrm>
            <a:off x="6959924" y="2026854"/>
            <a:ext cx="909067" cy="1203254"/>
          </a:xfrm>
          <a:prstGeom prst="rect">
            <a:avLst/>
          </a:prstGeom>
        </p:spPr>
      </p:pic>
      <p:pic>
        <p:nvPicPr>
          <p:cNvPr id="9" name="Imagen 5"/>
          <p:cNvPicPr>
            <a:picLocks noChangeAspect="1"/>
          </p:cNvPicPr>
          <p:nvPr/>
        </p:nvPicPr>
        <p:blipFill>
          <a:blip r:embed="rId6"/>
          <a:stretch>
            <a:fillRect/>
          </a:stretch>
        </p:blipFill>
        <p:spPr>
          <a:xfrm>
            <a:off x="7942567" y="435746"/>
            <a:ext cx="1321042" cy="1514221"/>
          </a:xfrm>
          <a:prstGeom prst="rect">
            <a:avLst/>
          </a:prstGeom>
        </p:spPr>
      </p:pic>
      <p:pic>
        <p:nvPicPr>
          <p:cNvPr id="10" name="Imagen 8"/>
          <p:cNvPicPr>
            <a:picLocks noChangeAspect="1"/>
          </p:cNvPicPr>
          <p:nvPr/>
        </p:nvPicPr>
        <p:blipFill>
          <a:blip r:embed="rId7"/>
          <a:stretch>
            <a:fillRect/>
          </a:stretch>
        </p:blipFill>
        <p:spPr>
          <a:xfrm>
            <a:off x="8023175" y="2249799"/>
            <a:ext cx="1159826" cy="1269840"/>
          </a:xfrm>
          <a:prstGeom prst="rect">
            <a:avLst/>
          </a:prstGeom>
        </p:spPr>
      </p:pic>
      <p:pic>
        <p:nvPicPr>
          <p:cNvPr id="11" name="10 Imagen"/>
          <p:cNvPicPr/>
          <p:nvPr/>
        </p:nvPicPr>
        <p:blipFill>
          <a:blip r:embed="rId8">
            <a:extLst>
              <a:ext uri="{28A0092B-C50C-407E-A947-70E740481C1C}">
                <a14:useLocalDpi xmlns:a14="http://schemas.microsoft.com/office/drawing/2010/main" val="0"/>
              </a:ext>
            </a:extLst>
          </a:blip>
          <a:srcRect/>
          <a:stretch>
            <a:fillRect/>
          </a:stretch>
        </p:blipFill>
        <p:spPr bwMode="auto">
          <a:xfrm>
            <a:off x="978793" y="435746"/>
            <a:ext cx="1287889" cy="472760"/>
          </a:xfrm>
          <a:prstGeom prst="rect">
            <a:avLst/>
          </a:prstGeom>
          <a:noFill/>
        </p:spPr>
      </p:pic>
    </p:spTree>
    <p:extLst>
      <p:ext uri="{BB962C8B-B14F-4D97-AF65-F5344CB8AC3E}">
        <p14:creationId xmlns:p14="http://schemas.microsoft.com/office/powerpoint/2010/main" val="397227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80380" y="412125"/>
            <a:ext cx="4268153" cy="5871416"/>
          </a:xfrm>
        </p:spPr>
        <p:txBody>
          <a:bodyPr>
            <a:normAutofit/>
          </a:bodyPr>
          <a:lstStyle/>
          <a:p>
            <a:pPr marL="0" indent="0">
              <a:buNone/>
            </a:pPr>
            <a:r>
              <a:rPr lang="en-US" b="1" dirty="0"/>
              <a:t>  </a:t>
            </a:r>
            <a:endParaRPr lang="en-US" b="1" dirty="0" smtClean="0"/>
          </a:p>
          <a:p>
            <a:pPr marL="0" indent="0">
              <a:buNone/>
            </a:pPr>
            <a:r>
              <a:rPr lang="en-US" b="1" dirty="0"/>
              <a:t> </a:t>
            </a: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a:t/>
            </a:r>
            <a:br>
              <a:rPr lang="es-ES" dirty="0"/>
            </a:br>
            <a:endParaRPr lang="es-ES" dirty="0" smtClean="0"/>
          </a:p>
          <a:p>
            <a:pPr marL="0" indent="0">
              <a:buNone/>
            </a:pPr>
            <a:endParaRPr lang="es-ES" sz="1400" b="1" dirty="0">
              <a:latin typeface="Arial" pitchFamily="34" charset="0"/>
              <a:cs typeface="Arial" pitchFamily="34" charset="0"/>
            </a:endParaRPr>
          </a:p>
          <a:p>
            <a:pPr marL="0" indent="0">
              <a:buNone/>
            </a:pPr>
            <a:r>
              <a:rPr lang="en-US" sz="1400" b="1" dirty="0" smtClean="0">
                <a:latin typeface="Arial" pitchFamily="34" charset="0"/>
                <a:cs typeface="Arial" pitchFamily="34" charset="0"/>
              </a:rPr>
              <a:t>SPORTS </a:t>
            </a:r>
            <a:r>
              <a:rPr lang="en-US" sz="1400" b="1" dirty="0">
                <a:latin typeface="Arial" pitchFamily="34" charset="0"/>
                <a:cs typeface="Arial" pitchFamily="34" charset="0"/>
              </a:rPr>
              <a:t>IN TEENAGERS </a:t>
            </a:r>
            <a:endParaRPr lang="es-ES" sz="1400" dirty="0">
              <a:latin typeface="Arial" pitchFamily="34" charset="0"/>
              <a:cs typeface="Arial" pitchFamily="34" charset="0"/>
            </a:endParaRPr>
          </a:p>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ES" dirty="0"/>
          </a:p>
        </p:txBody>
      </p:sp>
      <p:sp>
        <p:nvSpPr>
          <p:cNvPr id="4" name="2 Marcador de contenido"/>
          <p:cNvSpPr txBox="1">
            <a:spLocks/>
          </p:cNvSpPr>
          <p:nvPr/>
        </p:nvSpPr>
        <p:spPr>
          <a:xfrm>
            <a:off x="881250" y="435746"/>
            <a:ext cx="4268153" cy="596934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b="1" dirty="0" smtClean="0"/>
              <a:t>       </a:t>
            </a:r>
            <a:r>
              <a:rPr lang="en-US" sz="1600" b="1" dirty="0" smtClean="0">
                <a:latin typeface="Arial" pitchFamily="34" charset="0"/>
                <a:cs typeface="Arial" pitchFamily="34" charset="0"/>
              </a:rPr>
              <a:t>POST-WRITING TEST </a:t>
            </a:r>
            <a:endParaRPr lang="es-ES" sz="1600" dirty="0" smtClean="0">
              <a:latin typeface="Arial" pitchFamily="34" charset="0"/>
              <a:cs typeface="Arial" pitchFamily="34" charset="0"/>
            </a:endParaRPr>
          </a:p>
          <a:p>
            <a:pPr marL="0" indent="0">
              <a:buFont typeface="Wingdings 3" charset="2"/>
              <a:buNone/>
            </a:pPr>
            <a:endParaRPr lang="en-US" sz="1600" dirty="0" smtClean="0">
              <a:latin typeface="Arial" pitchFamily="34" charset="0"/>
              <a:cs typeface="Arial" pitchFamily="34" charset="0"/>
            </a:endParaRPr>
          </a:p>
          <a:p>
            <a:pPr marL="0" indent="0">
              <a:buFont typeface="Wingdings 3" charset="2"/>
              <a:buNone/>
            </a:pPr>
            <a:r>
              <a:rPr lang="en-US" sz="1600" b="1" dirty="0" smtClean="0">
                <a:latin typeface="Arial" pitchFamily="34" charset="0"/>
                <a:cs typeface="Arial" pitchFamily="34" charset="0"/>
              </a:rPr>
              <a:t>Student’s name:_______________________</a:t>
            </a:r>
            <a:endParaRPr lang="es-ES" sz="1600" b="1" dirty="0" smtClean="0">
              <a:latin typeface="Arial" pitchFamily="34" charset="0"/>
              <a:cs typeface="Arial" pitchFamily="34" charset="0"/>
            </a:endParaRPr>
          </a:p>
          <a:p>
            <a:pPr marL="0" indent="0">
              <a:buFont typeface="Wingdings 3" charset="2"/>
              <a:buNone/>
            </a:pPr>
            <a:r>
              <a:rPr lang="en-US" sz="1600" b="1" dirty="0" smtClean="0">
                <a:latin typeface="Arial" pitchFamily="34" charset="0"/>
                <a:cs typeface="Arial" pitchFamily="34" charset="0"/>
              </a:rPr>
              <a:t>Year EGB: _____________</a:t>
            </a:r>
            <a:endParaRPr lang="es-ES" sz="1600" b="1" dirty="0" smtClean="0">
              <a:latin typeface="Arial" pitchFamily="34" charset="0"/>
              <a:cs typeface="Arial" pitchFamily="34" charset="0"/>
            </a:endParaRPr>
          </a:p>
          <a:p>
            <a:pPr marL="0" indent="0">
              <a:buFont typeface="Wingdings 3" charset="2"/>
              <a:buNone/>
            </a:pPr>
            <a:r>
              <a:rPr lang="en-US" sz="1600" b="1" dirty="0" smtClean="0">
                <a:latin typeface="Arial" pitchFamily="34" charset="0"/>
                <a:cs typeface="Arial" pitchFamily="34" charset="0"/>
              </a:rPr>
              <a:t>Date: </a:t>
            </a:r>
            <a:r>
              <a:rPr lang="en-US" sz="1600" dirty="0" smtClean="0">
                <a:latin typeface="Arial" pitchFamily="34" charset="0"/>
                <a:cs typeface="Arial" pitchFamily="34" charset="0"/>
              </a:rPr>
              <a:t>_________________</a:t>
            </a:r>
            <a:endParaRPr lang="es-ES" sz="1600" dirty="0" smtClean="0">
              <a:latin typeface="Arial" pitchFamily="34" charset="0"/>
              <a:cs typeface="Arial" pitchFamily="34" charset="0"/>
            </a:endParaRPr>
          </a:p>
          <a:p>
            <a:pPr marL="0" indent="0">
              <a:buNone/>
            </a:pPr>
            <a:endParaRPr lang="en-US" sz="1600" b="1" dirty="0">
              <a:latin typeface="Arial" pitchFamily="34" charset="0"/>
              <a:cs typeface="Arial" pitchFamily="34" charset="0"/>
            </a:endParaRPr>
          </a:p>
          <a:p>
            <a:pPr marL="0" indent="0">
              <a:buNone/>
            </a:pPr>
            <a:r>
              <a:rPr lang="en-US" sz="1600" b="1" dirty="0" smtClean="0">
                <a:latin typeface="Arial" pitchFamily="34" charset="0"/>
                <a:cs typeface="Arial" pitchFamily="34" charset="0"/>
              </a:rPr>
              <a:t>Objective</a:t>
            </a:r>
            <a:r>
              <a:rPr lang="en-US" sz="1600" b="1" dirty="0">
                <a:latin typeface="Arial" pitchFamily="34" charset="0"/>
                <a:cs typeface="Arial" pitchFamily="34" charset="0"/>
              </a:rPr>
              <a:t>:</a:t>
            </a:r>
            <a:endParaRPr lang="es-ES" sz="1600" dirty="0">
              <a:latin typeface="Arial" pitchFamily="34" charset="0"/>
              <a:cs typeface="Arial" pitchFamily="34" charset="0"/>
            </a:endParaRPr>
          </a:p>
          <a:p>
            <a:pPr marL="0" indent="0">
              <a:buNone/>
            </a:pPr>
            <a:r>
              <a:rPr lang="en-US" sz="1600" dirty="0">
                <a:latin typeface="Arial" pitchFamily="34" charset="0"/>
                <a:cs typeface="Arial" pitchFamily="34" charset="0"/>
              </a:rPr>
              <a:t>To evaluate the writing skill in a real situation at the end of the </a:t>
            </a:r>
            <a:r>
              <a:rPr lang="en-US" sz="1600" dirty="0" smtClean="0">
                <a:latin typeface="Arial" pitchFamily="34" charset="0"/>
                <a:cs typeface="Arial" pitchFamily="34" charset="0"/>
              </a:rPr>
              <a:t>research</a:t>
            </a:r>
            <a:r>
              <a:rPr lang="en-US" sz="1600" b="1" dirty="0">
                <a:latin typeface="Arial" pitchFamily="34" charset="0"/>
                <a:cs typeface="Arial" pitchFamily="34" charset="0"/>
              </a:rPr>
              <a:t> </a:t>
            </a:r>
            <a:endParaRPr lang="es-ES" sz="1600" dirty="0">
              <a:latin typeface="Arial" pitchFamily="34" charset="0"/>
              <a:cs typeface="Arial" pitchFamily="34" charset="0"/>
            </a:endParaRPr>
          </a:p>
          <a:p>
            <a:pPr marL="0" indent="0">
              <a:buNone/>
            </a:pPr>
            <a:r>
              <a:rPr lang="en-US" sz="1600" b="1" dirty="0">
                <a:latin typeface="Arial" pitchFamily="34" charset="0"/>
                <a:cs typeface="Arial" pitchFamily="34" charset="0"/>
              </a:rPr>
              <a:t>Introduction:</a:t>
            </a:r>
            <a:endParaRPr lang="es-ES" sz="1600" dirty="0">
              <a:latin typeface="Arial" pitchFamily="34" charset="0"/>
              <a:cs typeface="Arial" pitchFamily="34" charset="0"/>
            </a:endParaRPr>
          </a:p>
          <a:p>
            <a:pPr marL="0" indent="0">
              <a:buNone/>
            </a:pPr>
            <a:r>
              <a:rPr lang="en-US" sz="1600" dirty="0">
                <a:latin typeface="Arial" pitchFamily="34" charset="0"/>
                <a:cs typeface="Arial" pitchFamily="34" charset="0"/>
              </a:rPr>
              <a:t>This evaluation has been designed to meet student’s level in writing </a:t>
            </a:r>
            <a:r>
              <a:rPr lang="en-US" sz="1600" dirty="0" smtClean="0">
                <a:latin typeface="Arial" pitchFamily="34" charset="0"/>
                <a:cs typeface="Arial" pitchFamily="34" charset="0"/>
              </a:rPr>
              <a:t>a paragraph. </a:t>
            </a:r>
            <a:endParaRPr lang="es-ES" sz="1600" dirty="0" smtClean="0">
              <a:latin typeface="Arial" pitchFamily="34" charset="0"/>
              <a:cs typeface="Arial" pitchFamily="34" charset="0"/>
            </a:endParaRPr>
          </a:p>
          <a:p>
            <a:pPr marL="0" indent="0">
              <a:buNone/>
            </a:pPr>
            <a:r>
              <a:rPr lang="en-US" sz="1600" dirty="0" smtClean="0">
                <a:latin typeface="Arial" pitchFamily="34" charset="0"/>
                <a:cs typeface="Arial" pitchFamily="34" charset="0"/>
              </a:rPr>
              <a:t> </a:t>
            </a:r>
            <a:r>
              <a:rPr lang="en-US" sz="1600" b="1" dirty="0" smtClean="0">
                <a:latin typeface="Arial" pitchFamily="34" charset="0"/>
                <a:cs typeface="Arial" pitchFamily="34" charset="0"/>
              </a:rPr>
              <a:t>Task:</a:t>
            </a:r>
            <a:endParaRPr lang="es-ES" sz="1600" dirty="0" smtClean="0">
              <a:latin typeface="Arial" pitchFamily="34" charset="0"/>
              <a:cs typeface="Arial" pitchFamily="34" charset="0"/>
            </a:endParaRPr>
          </a:p>
          <a:p>
            <a:pPr marL="0" indent="0">
              <a:buFont typeface="Wingdings 3" charset="2"/>
              <a:buNone/>
            </a:pPr>
            <a:r>
              <a:rPr lang="en-US" sz="1600" dirty="0" smtClean="0">
                <a:latin typeface="Arial" pitchFamily="34" charset="0"/>
                <a:cs typeface="Arial" pitchFamily="34" charset="0"/>
              </a:rPr>
              <a:t>Look at the picture and answer the given questions. Then write an 80-word paragraph. </a:t>
            </a:r>
            <a:endParaRPr lang="es-ES" sz="1600" dirty="0" smtClean="0">
              <a:latin typeface="Arial" pitchFamily="34" charset="0"/>
              <a:cs typeface="Arial" pitchFamily="34" charset="0"/>
            </a:endParaRPr>
          </a:p>
          <a:p>
            <a:pPr marL="0" indent="0">
              <a:buFont typeface="Wingdings 3" charset="2"/>
              <a:buNone/>
            </a:pPr>
            <a:r>
              <a:rPr lang="en-US" sz="1600" dirty="0" smtClean="0">
                <a:latin typeface="Arial" pitchFamily="34" charset="0"/>
                <a:cs typeface="Arial" pitchFamily="34" charset="0"/>
              </a:rPr>
              <a:t>What are the people doing? </a:t>
            </a:r>
            <a:endParaRPr lang="es-ES" sz="1600" dirty="0" smtClean="0">
              <a:latin typeface="Arial" pitchFamily="34" charset="0"/>
              <a:cs typeface="Arial" pitchFamily="34" charset="0"/>
            </a:endParaRPr>
          </a:p>
          <a:p>
            <a:pPr marL="0" indent="0">
              <a:buFont typeface="Wingdings 3" charset="2"/>
              <a:buNone/>
            </a:pPr>
            <a:r>
              <a:rPr lang="en-US" sz="1600" dirty="0" smtClean="0">
                <a:latin typeface="Arial" pitchFamily="34" charset="0"/>
                <a:cs typeface="Arial" pitchFamily="34" charset="0"/>
              </a:rPr>
              <a:t>What are the names of the sports? </a:t>
            </a:r>
            <a:endParaRPr lang="es-ES" sz="1600" dirty="0" smtClean="0">
              <a:latin typeface="Arial" pitchFamily="34" charset="0"/>
              <a:cs typeface="Arial" pitchFamily="34" charset="0"/>
            </a:endParaRPr>
          </a:p>
          <a:p>
            <a:pPr marL="0" indent="0">
              <a:buFont typeface="Wingdings 3" charset="2"/>
              <a:buNone/>
            </a:pPr>
            <a:r>
              <a:rPr lang="en-US" sz="1600" dirty="0" smtClean="0">
                <a:latin typeface="Arial" pitchFamily="34" charset="0"/>
                <a:cs typeface="Arial" pitchFamily="34" charset="0"/>
              </a:rPr>
              <a:t>In which places are these sports practiced? </a:t>
            </a:r>
            <a:endParaRPr lang="es-ES" sz="1600" dirty="0" smtClean="0">
              <a:latin typeface="Arial" pitchFamily="34" charset="0"/>
              <a:cs typeface="Arial" pitchFamily="34" charset="0"/>
            </a:endParaRPr>
          </a:p>
          <a:p>
            <a:pPr marL="0" indent="0">
              <a:buFont typeface="Wingdings 3" charset="2"/>
              <a:buNone/>
            </a:pPr>
            <a:r>
              <a:rPr lang="en-US" sz="1600" dirty="0" smtClean="0">
                <a:latin typeface="Arial" pitchFamily="34" charset="0"/>
                <a:cs typeface="Arial" pitchFamily="34" charset="0"/>
              </a:rPr>
              <a:t>Do you like these sports?</a:t>
            </a:r>
            <a:endParaRPr lang="es-ES" sz="1600" dirty="0" smtClean="0">
              <a:latin typeface="Arial" pitchFamily="34" charset="0"/>
              <a:cs typeface="Arial" pitchFamily="34" charset="0"/>
            </a:endParaRPr>
          </a:p>
          <a:p>
            <a:pPr marL="0" indent="0">
              <a:buFont typeface="Wingdings 3" charset="2"/>
              <a:buNone/>
            </a:pPr>
            <a:r>
              <a:rPr lang="en-US" sz="1600" dirty="0" smtClean="0">
                <a:latin typeface="Arial" pitchFamily="34" charset="0"/>
                <a:cs typeface="Arial" pitchFamily="34" charset="0"/>
              </a:rPr>
              <a:t>What is your favorite sport and why?</a:t>
            </a:r>
            <a:endParaRPr lang="es-ES" sz="1600" dirty="0" smtClean="0">
              <a:latin typeface="Arial" pitchFamily="34" charset="0"/>
              <a:cs typeface="Arial" pitchFamily="34" charset="0"/>
            </a:endParaRPr>
          </a:p>
          <a:p>
            <a:pPr marL="0" indent="0">
              <a:buFont typeface="Wingdings 3" charset="2"/>
              <a:buNone/>
            </a:pPr>
            <a:endParaRPr lang="es-ES" dirty="0"/>
          </a:p>
        </p:txBody>
      </p:sp>
      <p:pic>
        <p:nvPicPr>
          <p:cNvPr id="5" name="Imagen 3"/>
          <p:cNvPicPr>
            <a:picLocks noChangeAspect="1"/>
          </p:cNvPicPr>
          <p:nvPr/>
        </p:nvPicPr>
        <p:blipFill>
          <a:blip r:embed="rId2"/>
          <a:stretch>
            <a:fillRect/>
          </a:stretch>
        </p:blipFill>
        <p:spPr>
          <a:xfrm>
            <a:off x="5633281" y="634187"/>
            <a:ext cx="773498" cy="1117340"/>
          </a:xfrm>
          <a:prstGeom prst="rect">
            <a:avLst/>
          </a:prstGeom>
        </p:spPr>
      </p:pic>
      <p:pic>
        <p:nvPicPr>
          <p:cNvPr id="6" name="Imagen 7"/>
          <p:cNvPicPr>
            <a:picLocks noChangeAspect="1"/>
          </p:cNvPicPr>
          <p:nvPr/>
        </p:nvPicPr>
        <p:blipFill>
          <a:blip r:embed="rId3"/>
          <a:stretch>
            <a:fillRect/>
          </a:stretch>
        </p:blipFill>
        <p:spPr>
          <a:xfrm>
            <a:off x="5665018" y="2066248"/>
            <a:ext cx="1005886" cy="1124466"/>
          </a:xfrm>
          <a:prstGeom prst="rect">
            <a:avLst/>
          </a:prstGeom>
        </p:spPr>
      </p:pic>
      <p:pic>
        <p:nvPicPr>
          <p:cNvPr id="7" name="Imagen 4"/>
          <p:cNvPicPr>
            <a:picLocks noChangeAspect="1"/>
          </p:cNvPicPr>
          <p:nvPr/>
        </p:nvPicPr>
        <p:blipFill>
          <a:blip r:embed="rId4"/>
          <a:stretch>
            <a:fillRect/>
          </a:stretch>
        </p:blipFill>
        <p:spPr>
          <a:xfrm>
            <a:off x="6639167" y="634186"/>
            <a:ext cx="1119536" cy="1036445"/>
          </a:xfrm>
          <a:prstGeom prst="rect">
            <a:avLst/>
          </a:prstGeom>
        </p:spPr>
      </p:pic>
      <p:pic>
        <p:nvPicPr>
          <p:cNvPr id="8" name="Imagen 6"/>
          <p:cNvPicPr>
            <a:picLocks noChangeAspect="1"/>
          </p:cNvPicPr>
          <p:nvPr/>
        </p:nvPicPr>
        <p:blipFill>
          <a:blip r:embed="rId5"/>
          <a:stretch>
            <a:fillRect/>
          </a:stretch>
        </p:blipFill>
        <p:spPr>
          <a:xfrm>
            <a:off x="6959924" y="2026854"/>
            <a:ext cx="909067" cy="1203254"/>
          </a:xfrm>
          <a:prstGeom prst="rect">
            <a:avLst/>
          </a:prstGeom>
        </p:spPr>
      </p:pic>
      <p:pic>
        <p:nvPicPr>
          <p:cNvPr id="9" name="Imagen 5"/>
          <p:cNvPicPr>
            <a:picLocks noChangeAspect="1"/>
          </p:cNvPicPr>
          <p:nvPr/>
        </p:nvPicPr>
        <p:blipFill>
          <a:blip r:embed="rId6"/>
          <a:stretch>
            <a:fillRect/>
          </a:stretch>
        </p:blipFill>
        <p:spPr>
          <a:xfrm>
            <a:off x="7942567" y="435746"/>
            <a:ext cx="1321042" cy="1514221"/>
          </a:xfrm>
          <a:prstGeom prst="rect">
            <a:avLst/>
          </a:prstGeom>
        </p:spPr>
      </p:pic>
      <p:pic>
        <p:nvPicPr>
          <p:cNvPr id="10" name="Imagen 8"/>
          <p:cNvPicPr>
            <a:picLocks noChangeAspect="1"/>
          </p:cNvPicPr>
          <p:nvPr/>
        </p:nvPicPr>
        <p:blipFill>
          <a:blip r:embed="rId7"/>
          <a:stretch>
            <a:fillRect/>
          </a:stretch>
        </p:blipFill>
        <p:spPr>
          <a:xfrm>
            <a:off x="8023175" y="2249799"/>
            <a:ext cx="1159826" cy="1269840"/>
          </a:xfrm>
          <a:prstGeom prst="rect">
            <a:avLst/>
          </a:prstGeom>
        </p:spPr>
      </p:pic>
      <p:pic>
        <p:nvPicPr>
          <p:cNvPr id="11" name="10 Imagen"/>
          <p:cNvPicPr/>
          <p:nvPr/>
        </p:nvPicPr>
        <p:blipFill>
          <a:blip r:embed="rId8">
            <a:extLst>
              <a:ext uri="{28A0092B-C50C-407E-A947-70E740481C1C}">
                <a14:useLocalDpi xmlns:a14="http://schemas.microsoft.com/office/drawing/2010/main" val="0"/>
              </a:ext>
            </a:extLst>
          </a:blip>
          <a:srcRect/>
          <a:stretch>
            <a:fillRect/>
          </a:stretch>
        </p:blipFill>
        <p:spPr bwMode="auto">
          <a:xfrm>
            <a:off x="978793" y="435746"/>
            <a:ext cx="1287889" cy="472760"/>
          </a:xfrm>
          <a:prstGeom prst="rect">
            <a:avLst/>
          </a:prstGeom>
          <a:noFill/>
        </p:spPr>
      </p:pic>
    </p:spTree>
    <p:extLst>
      <p:ext uri="{BB962C8B-B14F-4D97-AF65-F5344CB8AC3E}">
        <p14:creationId xmlns:p14="http://schemas.microsoft.com/office/powerpoint/2010/main" val="397227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h-a.akamaihd.net/hphotos-ak-xpt1/v/t34.0-12/11139776_1596874147216044_51188860_n.jpg?oh=b80d0a4576b813501c45478c36a53e85&amp;oe=5522BCFC&amp;__gda__=1428344749_bd5f877d6f1c658f935bedb6e2cbbd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47" y="1210614"/>
            <a:ext cx="5035639" cy="4713668"/>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https://fbcdn-sphotos-h-a.akamaihd.net/hphotos-ak-xpf1/v/t34.0-12/11136933_1596874150549377_1527730320_n.jpg?oh=3b35894388616a37f3963b65c4f123fb&amp;oe=5521CCC8&amp;__gda__=1428359932_e19175bbe347cc8846577e0dfc92e0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867" y="3554165"/>
            <a:ext cx="2700584" cy="3052697"/>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0" name="Picture 6" descr="https://fbcdn-sphotos-h-a.akamaihd.net/hphotos-ak-xpt1/v/t34.0-12/11139834_1596875323882593_623343835_n.jpg?oh=0896c62af9aa07a2e45c70459f96243e&amp;oe=5522F13F&amp;__gda__=1428345036_386fe40c800c680d993b451551dcd9b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09" y="257578"/>
            <a:ext cx="5669728" cy="3000777"/>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92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708296" y="264694"/>
            <a:ext cx="3986137" cy="1342271"/>
          </a:xfrm>
          <a:prstGeom prst="rect">
            <a:avLst/>
          </a:prstGeom>
        </p:spPr>
      </p:pic>
      <p:pic>
        <p:nvPicPr>
          <p:cNvPr id="6" name="Imagen 5"/>
          <p:cNvPicPr>
            <a:picLocks noChangeAspect="1"/>
          </p:cNvPicPr>
          <p:nvPr/>
        </p:nvPicPr>
        <p:blipFill>
          <a:blip r:embed="rId3"/>
          <a:stretch>
            <a:fillRect/>
          </a:stretch>
        </p:blipFill>
        <p:spPr>
          <a:xfrm>
            <a:off x="496860" y="264694"/>
            <a:ext cx="2701387" cy="2041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idx="1"/>
          </p:nvPr>
        </p:nvSpPr>
        <p:spPr>
          <a:xfrm>
            <a:off x="1403030" y="1715421"/>
            <a:ext cx="8596668" cy="3880773"/>
          </a:xfrm>
        </p:spPr>
        <p:txBody>
          <a:bodyPr>
            <a:normAutofit/>
          </a:bodyPr>
          <a:lstStyle/>
          <a:p>
            <a:pPr marL="0" indent="0" algn="ctr">
              <a:buNone/>
            </a:pPr>
            <a:endParaRPr lang="es-ES" sz="6600" dirty="0" smtClean="0">
              <a:latin typeface="Algerian" pitchFamily="82" charset="0"/>
            </a:endParaRPr>
          </a:p>
          <a:p>
            <a:pPr marL="0" indent="0" algn="ctr">
              <a:buNone/>
            </a:pPr>
            <a:r>
              <a:rPr lang="es-ES" sz="6600" dirty="0" smtClean="0">
                <a:solidFill>
                  <a:srgbClr val="002060"/>
                </a:solidFill>
                <a:latin typeface="Algerian" pitchFamily="82" charset="0"/>
              </a:rPr>
              <a:t>THANKS FOR YOUR ATTENTION!!</a:t>
            </a:r>
            <a:endParaRPr lang="es-ES" sz="6600" dirty="0">
              <a:solidFill>
                <a:srgbClr val="002060"/>
              </a:solidFill>
              <a:latin typeface="Algerian" pitchFamily="82" charset="0"/>
            </a:endParaRPr>
          </a:p>
        </p:txBody>
      </p:sp>
    </p:spTree>
    <p:extLst>
      <p:ext uri="{BB962C8B-B14F-4D97-AF65-F5344CB8AC3E}">
        <p14:creationId xmlns:p14="http://schemas.microsoft.com/office/powerpoint/2010/main" val="41569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3623178" y="327201"/>
            <a:ext cx="3887976" cy="523220"/>
          </a:xfrm>
          <a:prstGeom prst="rect">
            <a:avLst/>
          </a:prstGeom>
          <a:solidFill>
            <a:srgbClr val="66FF33"/>
          </a:solidFill>
          <a:ln>
            <a:solidFill>
              <a:sysClr val="windowText" lastClr="000000"/>
            </a:solidFill>
          </a:ln>
          <a:effectLst>
            <a:glow rad="63500">
              <a:srgbClr val="4F81BD">
                <a:satMod val="175000"/>
                <a:alpha val="40000"/>
              </a:srgbClr>
            </a:glow>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b="1" kern="0" dirty="0" smtClean="0">
                <a:latin typeface="Algerian" panose="04020705040A02060702" pitchFamily="82" charset="0"/>
                <a:ea typeface="BatangChe" pitchFamily="49" charset="-127"/>
              </a:rPr>
              <a:t>FIELD</a:t>
            </a:r>
            <a:r>
              <a:rPr kumimoji="0" lang="es-ES" sz="2800" b="1" i="0" strike="noStrike" kern="0" cap="none" spc="0" normalizeH="0" baseline="0" noProof="0" dirty="0" smtClean="0">
                <a:ln>
                  <a:noFill/>
                </a:ln>
                <a:effectLst/>
                <a:uLnTx/>
                <a:uFillTx/>
                <a:latin typeface="Algerian" panose="04020705040A02060702" pitchFamily="82" charset="0"/>
                <a:ea typeface="BatangChe" pitchFamily="49" charset="-127"/>
              </a:rPr>
              <a:t> WORK</a:t>
            </a:r>
            <a:endParaRPr kumimoji="0" lang="es-ES" sz="2800" b="1" i="0" strike="noStrike" kern="0" cap="none" spc="0" normalizeH="0" baseline="0" noProof="0" dirty="0">
              <a:ln>
                <a:noFill/>
              </a:ln>
              <a:effectLst/>
              <a:uLnTx/>
              <a:uFillTx/>
              <a:latin typeface="Algerian" panose="04020705040A02060702" pitchFamily="82" charset="0"/>
              <a:ea typeface="BatangChe" pitchFamily="49" charset="-127"/>
            </a:endParaRPr>
          </a:p>
        </p:txBody>
      </p:sp>
      <p:pic>
        <p:nvPicPr>
          <p:cNvPr id="6146" name="Picture 2" descr="https://fbcdn-sphotos-b-a.akamaihd.net/hphotos-ak-xfp1/v/t1.0-9/1459200_538427799579968_1475739869_n.jpg?oh=7e367cacf6492f4c85a343cc0c8e699c&amp;oe=55B0B071&amp;__gda__=1434196958_5e35a50fb146ea90927b4d5c3615ab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178" y="2664798"/>
            <a:ext cx="4669088" cy="27979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fbcdn-sphotos-d-a.akamaihd.net/hphotos-ak-xpf1/v/t1.0-9/1471393_538422462913835_281228885_n.jpg?oh=7cb41c98dc7f93232543ba44cbab42d8&amp;oe=55B6E7DC&amp;__gda__=1433964181_8e04c91d5d5ac50ed29e7161242d18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375" y="1240837"/>
            <a:ext cx="4836694" cy="1404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https://fbcdn-sphotos-e-a.akamaihd.net/hphotos-ak-xap1/v/t1.0-9/1470348_538396986249716_1008409410_n.jpg?oh=7afc3a96c21cd07b0c62bf91b0f24b25&amp;oe=55B91313&amp;__gda__=1438403386_b5b9f257e8f8829c3b0c1c73eb6a55b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28" y="0"/>
            <a:ext cx="2014056" cy="16565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09515" y="4281926"/>
            <a:ext cx="2929014" cy="36933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tab pos="3930650" algn="l"/>
              </a:tabLst>
              <a:defRPr/>
            </a:pPr>
            <a:r>
              <a:rPr kumimoji="0" lang="en-US" sz="1800" b="1" i="0" u="none" strike="noStrike" kern="0" cap="none" spc="0" normalizeH="0" baseline="0" noProof="0" dirty="0" smtClean="0">
                <a:ln>
                  <a:noFill/>
                </a:ln>
                <a:effectLst/>
                <a:uLnTx/>
                <a:uFillTx/>
                <a:latin typeface="Agency FB" pitchFamily="34" charset="0"/>
                <a:cs typeface="Arial" pitchFamily="34" charset="0"/>
              </a:rPr>
              <a:t>Experimental Group</a:t>
            </a:r>
          </a:p>
        </p:txBody>
      </p:sp>
      <p:sp>
        <p:nvSpPr>
          <p:cNvPr id="9" name="Rectangle 6"/>
          <p:cNvSpPr>
            <a:spLocks noChangeArrowheads="1"/>
          </p:cNvSpPr>
          <p:nvPr/>
        </p:nvSpPr>
        <p:spPr bwMode="auto">
          <a:xfrm>
            <a:off x="8776916" y="3859508"/>
            <a:ext cx="2979683" cy="36933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effectLst/>
                <a:uLnTx/>
                <a:uFillTx/>
                <a:latin typeface="Agency FB" pitchFamily="34" charset="0"/>
                <a:ea typeface="Calibri" pitchFamily="34" charset="0"/>
                <a:cs typeface="Arial" pitchFamily="34" charset="0"/>
              </a:rPr>
              <a:t>Control Group</a:t>
            </a:r>
            <a:endParaRPr kumimoji="0" lang="en-US" sz="1800" b="1" i="0" u="none" strike="noStrike" kern="0" cap="none" spc="0" normalizeH="0" baseline="0" noProof="0" dirty="0" smtClean="0">
              <a:ln>
                <a:noFill/>
              </a:ln>
              <a:effectLst/>
              <a:uLnTx/>
              <a:uFillTx/>
              <a:latin typeface="Agency FB" pitchFamily="34" charset="0"/>
              <a:cs typeface="Arial" pitchFamily="34" charset="0"/>
            </a:endParaRPr>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3" y="1990849"/>
            <a:ext cx="3441032" cy="2237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4770" y="1667066"/>
            <a:ext cx="3343974" cy="2192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084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1005" y="1484184"/>
            <a:ext cx="8596668" cy="3880773"/>
          </a:xfrm>
        </p:spPr>
        <p:txBody>
          <a:bodyPr>
            <a:normAutofit/>
          </a:bodyPr>
          <a:lstStyle/>
          <a:p>
            <a:pPr marL="0" indent="0" algn="ctr">
              <a:buNone/>
            </a:pPr>
            <a:r>
              <a:rPr lang="es-ES" sz="8800" b="1" dirty="0" smtClean="0">
                <a:solidFill>
                  <a:schemeClr val="tx1"/>
                </a:solidFill>
                <a:latin typeface="Algerian" panose="04020705040A02060702" pitchFamily="82" charset="0"/>
              </a:rPr>
              <a:t>Theoretical framework </a:t>
            </a:r>
            <a:endParaRPr lang="es-ES" sz="8800" b="1" dirty="0">
              <a:solidFill>
                <a:schemeClr val="tx1"/>
              </a:solidFill>
              <a:latin typeface="Algerian" panose="04020705040A02060702" pitchFamily="82" charset="0"/>
            </a:endParaRPr>
          </a:p>
        </p:txBody>
      </p:sp>
    </p:spTree>
    <p:extLst>
      <p:ext uri="{BB962C8B-B14F-4D97-AF65-F5344CB8AC3E}">
        <p14:creationId xmlns:p14="http://schemas.microsoft.com/office/powerpoint/2010/main" val="1800938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541122870"/>
              </p:ext>
            </p:extLst>
          </p:nvPr>
        </p:nvGraphicFramePr>
        <p:xfrm>
          <a:off x="809681" y="842211"/>
          <a:ext cx="8596668" cy="443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366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Integral</Template>
  <TotalTime>2591</TotalTime>
  <Words>2510</Words>
  <Application>Microsoft Office PowerPoint</Application>
  <PresentationFormat>Panorámica</PresentationFormat>
  <Paragraphs>744</Paragraphs>
  <Slides>63</Slides>
  <Notes>0</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63</vt:i4>
      </vt:variant>
    </vt:vector>
  </HeadingPairs>
  <TitlesOfParts>
    <vt:vector size="79" baseType="lpstr">
      <vt:lpstr>Arial Unicode MS</vt:lpstr>
      <vt:lpstr>Batang</vt:lpstr>
      <vt:lpstr>BatangChe</vt:lpstr>
      <vt:lpstr>Agency FB</vt:lpstr>
      <vt:lpstr>Algerian</vt:lpstr>
      <vt:lpstr>Aparajita</vt:lpstr>
      <vt:lpstr>Arial</vt:lpstr>
      <vt:lpstr>Calibri</vt:lpstr>
      <vt:lpstr>Symbol</vt:lpstr>
      <vt:lpstr>Tahoma</vt:lpstr>
      <vt:lpstr>Times New Roman</vt:lpstr>
      <vt:lpstr>Trebuchet MS</vt:lpstr>
      <vt:lpstr>Wingdings</vt:lpstr>
      <vt:lpstr>Wingdings 3</vt:lpstr>
      <vt:lpstr>Faceta</vt:lpstr>
      <vt:lpstr>1_Faceta</vt:lpstr>
      <vt:lpstr>Presentación de PowerPoint</vt:lpstr>
      <vt:lpstr>Why was this theme chosen?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The WebQuest</vt:lpstr>
      <vt:lpstr>Presentación de PowerPoint</vt:lpstr>
      <vt:lpstr>Presentación de PowerPoint</vt:lpstr>
      <vt:lpstr>Presentación de PowerPoint</vt:lpstr>
      <vt:lpstr>WEBQUEST STRATEGY DEVELOPMENT </vt:lpstr>
      <vt:lpstr>Step 2:  Write the title of the topic.  The first page shows links to the other parts of the WebQuest.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Development of writing </vt:lpstr>
      <vt:lpstr>Presentación de PowerPoint</vt:lpstr>
      <vt:lpstr>DOMAIN KNOWLEDGE IN EDUCATION  </vt:lpstr>
      <vt:lpstr>COGNITIVE PSYCHOLOGY RELATED WITH WRITING SKILL</vt:lpstr>
      <vt:lpstr>Presentación de PowerPoint</vt:lpstr>
      <vt:lpstr>THE WEBQUEST TO DEVELOP WRITING SKILLS  </vt:lpstr>
      <vt:lpstr>Presentación de PowerPoint</vt:lpstr>
      <vt:lpstr>Presentación de PowerPoint</vt:lpstr>
      <vt:lpstr>Presentación de PowerPoint</vt:lpstr>
      <vt:lpstr>Presentación de PowerPoint</vt:lpstr>
      <vt:lpstr>Presentación de PowerPoint</vt:lpstr>
      <vt:lpstr>METHODOLOGICAL DESIGN </vt:lpstr>
      <vt:lpstr>Presentación de PowerPoint</vt:lpstr>
      <vt:lpstr>RESULTS</vt:lpstr>
      <vt:lpstr>Student’s pre-test results     </vt:lpstr>
      <vt:lpstr>Student’s pre-test results </vt:lpstr>
      <vt:lpstr>Student’s pre-test results </vt:lpstr>
      <vt:lpstr>Student’s pre-test results </vt:lpstr>
      <vt:lpstr>Presentación de PowerPoint</vt:lpstr>
      <vt:lpstr>HYPOTHESIS</vt:lpstr>
      <vt:lpstr>CONCLUSIONS</vt:lpstr>
      <vt:lpstr>RECOMMENDATIONS</vt:lpstr>
      <vt:lpstr>Presentación de PowerPoint</vt:lpstr>
      <vt:lpstr>PROPOSAL  </vt:lpstr>
      <vt:lpstr>Presentación de PowerPoint</vt:lpstr>
      <vt:lpstr>1. PARTICIPATION ANALYSIS </vt:lpstr>
      <vt:lpstr>Presentación de PowerPoint</vt:lpstr>
      <vt:lpstr>Presentación de PowerPoint</vt:lpstr>
      <vt:lpstr>3. OBJECTIVES ANALYSIS  </vt:lpstr>
      <vt:lpstr>4. ALTERNATIVES ANALYSIS  </vt:lpstr>
      <vt:lpstr>4.1 ALTERNATIVES ANALYSIS CONTINUED </vt:lpstr>
      <vt:lpstr>5. DEFINING THE MAIN PROJECT ELEMENTS (PM)  </vt:lpstr>
      <vt:lpstr>6. DETERMINING THE ASSUMPTIONS (PM) </vt:lpstr>
      <vt:lpstr>7. ESTABLISHING THE INDICATORS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B</dc:creator>
  <cp:lastModifiedBy>ANDREA B</cp:lastModifiedBy>
  <cp:revision>172</cp:revision>
  <dcterms:created xsi:type="dcterms:W3CDTF">2015-03-25T21:04:55Z</dcterms:created>
  <dcterms:modified xsi:type="dcterms:W3CDTF">2015-04-10T14:42:07Z</dcterms:modified>
</cp:coreProperties>
</file>