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2">
  <p:sldMasterIdLst>
    <p:sldMasterId id="2147483648" r:id="rId1"/>
    <p:sldMasterId id="2147483661" r:id="rId2"/>
  </p:sldMasterIdLst>
  <p:notesMasterIdLst>
    <p:notesMasterId r:id="rId37"/>
  </p:notesMasterIdLst>
  <p:sldIdLst>
    <p:sldId id="257" r:id="rId3"/>
    <p:sldId id="258" r:id="rId4"/>
    <p:sldId id="302" r:id="rId5"/>
    <p:sldId id="303" r:id="rId6"/>
    <p:sldId id="260" r:id="rId7"/>
    <p:sldId id="263" r:id="rId8"/>
    <p:sldId id="316" r:id="rId9"/>
    <p:sldId id="317" r:id="rId10"/>
    <p:sldId id="322" r:id="rId11"/>
    <p:sldId id="273" r:id="rId12"/>
    <p:sldId id="274" r:id="rId13"/>
    <p:sldId id="275" r:id="rId14"/>
    <p:sldId id="280" r:id="rId15"/>
    <p:sldId id="318" r:id="rId16"/>
    <p:sldId id="278" r:id="rId17"/>
    <p:sldId id="279" r:id="rId18"/>
    <p:sldId id="285" r:id="rId19"/>
    <p:sldId id="323" r:id="rId20"/>
    <p:sldId id="286" r:id="rId21"/>
    <p:sldId id="287" r:id="rId22"/>
    <p:sldId id="288" r:id="rId23"/>
    <p:sldId id="289" r:id="rId24"/>
    <p:sldId id="294" r:id="rId25"/>
    <p:sldId id="297" r:id="rId26"/>
    <p:sldId id="295" r:id="rId27"/>
    <p:sldId id="296" r:id="rId28"/>
    <p:sldId id="306" r:id="rId29"/>
    <p:sldId id="298" r:id="rId30"/>
    <p:sldId id="307" r:id="rId31"/>
    <p:sldId id="300" r:id="rId32"/>
    <p:sldId id="308" r:id="rId33"/>
    <p:sldId id="299" r:id="rId34"/>
    <p:sldId id="309" r:id="rId35"/>
    <p:sldId id="30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E8E8"/>
    <a:srgbClr val="EEBCEF"/>
    <a:srgbClr val="634AE2"/>
    <a:srgbClr val="CC99FF"/>
    <a:srgbClr val="9191DB"/>
    <a:srgbClr val="C95FBC"/>
    <a:srgbClr val="000000"/>
    <a:srgbClr val="CCFFFF"/>
    <a:srgbClr val="FFCC99"/>
    <a:srgbClr val="882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29" autoAdjust="0"/>
    <p:restoredTop sz="94660"/>
  </p:normalViewPr>
  <p:slideViewPr>
    <p:cSldViewPr>
      <p:cViewPr>
        <p:scale>
          <a:sx n="70" d="100"/>
          <a:sy n="70" d="100"/>
        </p:scale>
        <p:origin x="-108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%208\Documents\48..%20Tabulaci&#243;n\tabulac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%208\Documents\48..%20Tabulaci&#243;n\tabulac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%208\Documents\48..%20Tabulaci&#243;n\12-01-2015\Tabulacion%2012-01-201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%208\Documents\48..%20Tabulaci&#243;n\12-01-2015\Tabulacion%2012-01-201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%206\Desktop\David%20Aguilar\Tesis\Alexa_Freire_JUEGOS\cotej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%206\Desktop\David%20Aguilar\Tesis\Alexa_Freire_JUEGOS\cotej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953116891907232E-3"/>
          <c:y val="0.1779286964129484"/>
          <c:w val="0.9914046883108093"/>
          <c:h val="0.76188933058220254"/>
        </c:manualLayout>
      </c:layout>
      <c:pie3D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rgbClr val="00206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MX" sz="1200" b="1"/>
                  </a:pPr>
                  <a:endParaRPr lang="es-EC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MX" sz="1200" b="1">
                      <a:solidFill>
                        <a:schemeClr val="bg1"/>
                      </a:solidFill>
                    </a:defRPr>
                  </a:pPr>
                  <a:endParaRPr lang="es-EC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MX" sz="1200" b="1">
                      <a:solidFill>
                        <a:schemeClr val="bg1"/>
                      </a:solidFill>
                    </a:defRPr>
                  </a:pPr>
                  <a:endParaRPr lang="es-EC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MX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Hoja5!$A$5:$A$7</c:f>
              <c:strCache>
                <c:ptCount val="3"/>
                <c:pt idx="0">
                  <c:v>Siempre</c:v>
                </c:pt>
                <c:pt idx="1">
                  <c:v>A veces</c:v>
                </c:pt>
                <c:pt idx="2">
                  <c:v>Nunca</c:v>
                </c:pt>
              </c:strCache>
            </c:strRef>
          </c:cat>
          <c:val>
            <c:numRef>
              <c:f>Hoja5!$B$5:$B$7</c:f>
              <c:numCache>
                <c:formatCode>General</c:formatCode>
                <c:ptCount val="3"/>
                <c:pt idx="0">
                  <c:v>14</c:v>
                </c:pt>
                <c:pt idx="1">
                  <c:v>12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  <c:txPr>
        <a:bodyPr/>
        <a:lstStyle/>
        <a:p>
          <a:pPr>
            <a:defRPr lang="es-MX" sz="1200"/>
          </a:pPr>
          <a:endParaRPr lang="es-EC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rgbClr val="00206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MX" sz="1200" b="1">
                      <a:solidFill>
                        <a:schemeClr val="bg1"/>
                      </a:solidFill>
                    </a:defRPr>
                  </a:pPr>
                  <a:endParaRPr lang="es-EC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8057362394918028E-2"/>
                  <c:y val="0.1309943132108486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MX" sz="1200" b="1">
                      <a:solidFill>
                        <a:schemeClr val="bg1"/>
                      </a:solidFill>
                    </a:defRPr>
                  </a:pPr>
                  <a:endParaRPr lang="es-EC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MX" sz="1200" b="1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Hoja6!$A$5:$A$7</c:f>
              <c:strCache>
                <c:ptCount val="3"/>
                <c:pt idx="0">
                  <c:v>Siempre</c:v>
                </c:pt>
                <c:pt idx="1">
                  <c:v>A veces</c:v>
                </c:pt>
                <c:pt idx="2">
                  <c:v>Nunca</c:v>
                </c:pt>
              </c:strCache>
            </c:strRef>
          </c:cat>
          <c:val>
            <c:numRef>
              <c:f>Hoja6!$B$5:$B$7</c:f>
              <c:numCache>
                <c:formatCode>General</c:formatCode>
                <c:ptCount val="3"/>
                <c:pt idx="0">
                  <c:v>20</c:v>
                </c:pt>
                <c:pt idx="1">
                  <c:v>7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  <c:txPr>
        <a:bodyPr/>
        <a:lstStyle/>
        <a:p>
          <a:pPr>
            <a:defRPr lang="es-MX" sz="1200"/>
          </a:pPr>
          <a:endParaRPr lang="es-EC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324766434324839E-2"/>
          <c:y val="0.39685115077218919"/>
          <c:w val="0.9059363526474542"/>
          <c:h val="0.5400508983338409"/>
        </c:manualLayout>
      </c:layout>
      <c:pie3DChart>
        <c:varyColors val="1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dPt>
            <c:idx val="0"/>
            <c:bubble3D val="0"/>
            <c:spPr>
              <a:solidFill>
                <a:srgbClr val="002060"/>
              </a:solidFill>
            </c:spPr>
          </c:dPt>
          <c:dLbls>
            <c:dLbl>
              <c:idx val="0"/>
              <c:layout>
                <c:manualLayout>
                  <c:x val="6.769281171273964E-3"/>
                  <c:y val="-0.259506493146298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MX" sz="1200" b="1">
                      <a:solidFill>
                        <a:schemeClr val="bg1"/>
                      </a:solidFill>
                    </a:defRPr>
                  </a:pPr>
                  <a:endParaRPr lang="es-EC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MX" sz="1200" b="1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Hoja6!$A$5:$A$7</c:f>
              <c:strCache>
                <c:ptCount val="3"/>
                <c:pt idx="0">
                  <c:v>Utiliza retahílas </c:v>
                </c:pt>
                <c:pt idx="1">
                  <c:v>Juegos</c:v>
                </c:pt>
                <c:pt idx="2">
                  <c:v>Actividades de seriación, clasificación y correspondecia</c:v>
                </c:pt>
              </c:strCache>
            </c:strRef>
          </c:cat>
          <c:val>
            <c:numRef>
              <c:f>Hoja6!$B$5:$B$7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layout>
        <c:manualLayout>
          <c:xMode val="edge"/>
          <c:yMode val="edge"/>
          <c:x val="8.3333344967518985E-2"/>
          <c:y val="0.22782889846167292"/>
          <c:w val="0.82909883753770375"/>
          <c:h val="0.22206505711102792"/>
        </c:manualLayout>
      </c:layout>
      <c:overlay val="0"/>
      <c:txPr>
        <a:bodyPr/>
        <a:lstStyle/>
        <a:p>
          <a:pPr>
            <a:defRPr lang="es-MX" sz="1200"/>
          </a:pPr>
          <a:endParaRPr lang="es-EC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Hoja12!$A$4:$A$5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Hoja12!$B$4:$B$5</c:f>
              <c:numCache>
                <c:formatCode>General</c:formatCode>
                <c:ptCount val="2"/>
                <c:pt idx="0">
                  <c:v>2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s-EC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EEBCEF"/>
            </a:solidFill>
          </c:spPr>
          <c:explosion val="25"/>
          <c:dPt>
            <c:idx val="0"/>
            <c:bubble3D val="0"/>
            <c:spPr>
              <a:solidFill>
                <a:schemeClr val="accent1">
                  <a:lumMod val="90000"/>
                </a:schemeClr>
              </a:solidFill>
            </c:spPr>
          </c:dPt>
          <c:dPt>
            <c:idx val="1"/>
            <c:bubble3D val="0"/>
            <c:explosion val="26"/>
            <c:spPr>
              <a:solidFill>
                <a:srgbClr val="002060"/>
              </a:solidFill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s-EC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s-EC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Hoja1!$E$1:$F$1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Hoja1!$E$2:$F$2</c:f>
              <c:numCache>
                <c:formatCode>_-* #,##0\ _€_-;\-* #,##0\ _€_-;_-* "-"??\ _€_-;_-@_-</c:formatCode>
                <c:ptCount val="2"/>
                <c:pt idx="0">
                  <c:v>71</c:v>
                </c:pt>
                <c:pt idx="1">
                  <c:v>29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/>
                      <a:t>71%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6512904636920379E-2"/>
                  <c:y val="4.4910323709536508E-2"/>
                </c:manualLayout>
              </c:layout>
              <c:tx>
                <c:rich>
                  <a:bodyPr/>
                  <a:lstStyle/>
                  <a:p>
                    <a:pPr>
                      <a:defRPr lang="es-MX" sz="1200" b="1">
                        <a:solidFill>
                          <a:schemeClr val="bg1"/>
                        </a:solidFill>
                      </a:defRPr>
                    </a:pPr>
                    <a:r>
                      <a:rPr lang="en-US" sz="1200" b="1">
                        <a:solidFill>
                          <a:schemeClr val="bg1"/>
                        </a:solidFill>
                      </a:rPr>
                      <a:t>29 %</a:t>
                    </a:r>
                    <a:endParaRPr lang="en-US" b="1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MX" sz="1200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Hoja1!$E$1:$F$1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Hoja1!$E$2:$F$2</c:f>
              <c:numCache>
                <c:formatCode>_-* #,##0\ _€_-;\-* #,##0\ _€_-;_-* "-"??\ _€_-;_-@_-</c:formatCode>
                <c:ptCount val="2"/>
                <c:pt idx="0">
                  <c:v>71</c:v>
                </c:pt>
                <c:pt idx="1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lang="es-MX" sz="1200"/>
          </a:pPr>
          <a:endParaRPr lang="es-EC"/>
        </a:p>
      </c:txPr>
    </c:legend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92373F-7D41-4698-B524-BFB889BFB5F2}" type="doc">
      <dgm:prSet loTypeId="urn:microsoft.com/office/officeart/2005/8/layout/orgChart1" loCatId="hierarchy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507386D8-AAF9-4BB9-B5B8-8FE88329A0CA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200" b="1" smtClean="0"/>
            <a:t>MATEMÁTICAS</a:t>
          </a:r>
          <a:endParaRPr lang="es-EC" sz="1200" b="1"/>
        </a:p>
      </dgm:t>
    </dgm:pt>
    <dgm:pt modelId="{09F0436B-0943-4A84-AD71-3C186FD195EF}" type="parTrans" cxnId="{80EFC1E4-419A-428F-B45D-54598F01FAB7}">
      <dgm:prSet/>
      <dgm:spPr/>
      <dgm:t>
        <a:bodyPr/>
        <a:lstStyle/>
        <a:p>
          <a:endParaRPr lang="es-EC" sz="1200"/>
        </a:p>
      </dgm:t>
    </dgm:pt>
    <dgm:pt modelId="{9F982608-645D-4FAB-9DC1-F20F37C025E5}" type="sibTrans" cxnId="{80EFC1E4-419A-428F-B45D-54598F01FAB7}">
      <dgm:prSet/>
      <dgm:spPr/>
      <dgm:t>
        <a:bodyPr/>
        <a:lstStyle/>
        <a:p>
          <a:endParaRPr lang="es-EC" sz="1200"/>
        </a:p>
      </dgm:t>
    </dgm:pt>
    <dgm:pt modelId="{73DBC848-64FC-4682-8531-3A4471FF5F9F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200" b="1" dirty="0" smtClean="0"/>
            <a:t>MÉTODOS DE ENSEÑANZA</a:t>
          </a:r>
          <a:endParaRPr lang="es-EC" sz="1200" b="1" dirty="0"/>
        </a:p>
      </dgm:t>
    </dgm:pt>
    <dgm:pt modelId="{A5AB293E-6B0E-440E-A27D-2FEFFFEB8BF3}" type="parTrans" cxnId="{A99517FB-F6D8-4B5D-B42F-0085B5B0CC54}">
      <dgm:prSet/>
      <dgm:spPr/>
      <dgm:t>
        <a:bodyPr/>
        <a:lstStyle/>
        <a:p>
          <a:endParaRPr lang="es-EC" sz="1200"/>
        </a:p>
      </dgm:t>
    </dgm:pt>
    <dgm:pt modelId="{B53D2E8A-F53A-4674-90FB-E8CD7B9F032E}" type="sibTrans" cxnId="{A99517FB-F6D8-4B5D-B42F-0085B5B0CC54}">
      <dgm:prSet/>
      <dgm:spPr/>
      <dgm:t>
        <a:bodyPr/>
        <a:lstStyle/>
        <a:p>
          <a:endParaRPr lang="es-EC" sz="1200"/>
        </a:p>
      </dgm:t>
    </dgm:pt>
    <dgm:pt modelId="{A5D7CB95-261A-48BC-9A91-83004A7DC8F9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200" b="1" dirty="0" smtClean="0"/>
            <a:t> DOCENTES NO CAPACITADO</a:t>
          </a:r>
          <a:endParaRPr lang="es-EC" sz="1200" b="1" dirty="0"/>
        </a:p>
      </dgm:t>
    </dgm:pt>
    <dgm:pt modelId="{E2B2C4C5-B367-4A3D-BD60-77AC2F076CDE}" type="parTrans" cxnId="{A65C5F72-B8E8-4CDC-9676-9A502F85FEDD}">
      <dgm:prSet/>
      <dgm:spPr/>
      <dgm:t>
        <a:bodyPr/>
        <a:lstStyle/>
        <a:p>
          <a:pPr algn="ctr"/>
          <a:endParaRPr lang="es-EC" sz="1200"/>
        </a:p>
      </dgm:t>
    </dgm:pt>
    <dgm:pt modelId="{A8BDADDF-E5EF-4975-AB20-FED0F09047FF}" type="sibTrans" cxnId="{A65C5F72-B8E8-4CDC-9676-9A502F85FEDD}">
      <dgm:prSet/>
      <dgm:spPr/>
      <dgm:t>
        <a:bodyPr/>
        <a:lstStyle/>
        <a:p>
          <a:endParaRPr lang="es-EC" sz="1200"/>
        </a:p>
      </dgm:t>
    </dgm:pt>
    <dgm:pt modelId="{4D40280A-098B-4F90-BBEE-34BB3A0B991B}" type="pres">
      <dgm:prSet presAssocID="{7C92373F-7D41-4698-B524-BFB889BFB5F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50E9ECED-F384-4892-A18D-45C929BD8376}" type="pres">
      <dgm:prSet presAssocID="{507386D8-AAF9-4BB9-B5B8-8FE88329A0CA}" presName="hierRoot1" presStyleCnt="0">
        <dgm:presLayoutVars>
          <dgm:hierBranch val="init"/>
        </dgm:presLayoutVars>
      </dgm:prSet>
      <dgm:spPr/>
    </dgm:pt>
    <dgm:pt modelId="{DCBBF6E8-4A74-4418-A45C-7D36BF24562C}" type="pres">
      <dgm:prSet presAssocID="{507386D8-AAF9-4BB9-B5B8-8FE88329A0CA}" presName="rootComposite1" presStyleCnt="0"/>
      <dgm:spPr/>
    </dgm:pt>
    <dgm:pt modelId="{86B65821-9FB4-4BB1-BE02-263B51F7668C}" type="pres">
      <dgm:prSet presAssocID="{507386D8-AAF9-4BB9-B5B8-8FE88329A0CA}" presName="rootText1" presStyleLbl="node0" presStyleIdx="0" presStyleCnt="1" custScaleX="166077" custScaleY="112329" custLinFactX="-75154" custLinFactNeighborX="-100000" custLinFactNeighborY="652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20F653D-1598-46BB-9C58-6C5224A0FD92}" type="pres">
      <dgm:prSet presAssocID="{507386D8-AAF9-4BB9-B5B8-8FE88329A0CA}" presName="rootConnector1" presStyleLbl="node1" presStyleIdx="0" presStyleCnt="0"/>
      <dgm:spPr/>
      <dgm:t>
        <a:bodyPr/>
        <a:lstStyle/>
        <a:p>
          <a:endParaRPr lang="es-EC"/>
        </a:p>
      </dgm:t>
    </dgm:pt>
    <dgm:pt modelId="{20C77F02-9CBC-4CC6-ACBE-D0EC0846CC21}" type="pres">
      <dgm:prSet presAssocID="{507386D8-AAF9-4BB9-B5B8-8FE88329A0CA}" presName="hierChild2" presStyleCnt="0"/>
      <dgm:spPr/>
    </dgm:pt>
    <dgm:pt modelId="{77312267-E8C6-477E-BEAF-2028560EA2A9}" type="pres">
      <dgm:prSet presAssocID="{A5AB293E-6B0E-440E-A27D-2FEFFFEB8BF3}" presName="Name37" presStyleLbl="parChTrans1D2" presStyleIdx="0" presStyleCnt="1"/>
      <dgm:spPr/>
      <dgm:t>
        <a:bodyPr/>
        <a:lstStyle/>
        <a:p>
          <a:endParaRPr lang="es-EC"/>
        </a:p>
      </dgm:t>
    </dgm:pt>
    <dgm:pt modelId="{8063E25C-3FD1-49EA-9E46-61FBADBF922B}" type="pres">
      <dgm:prSet presAssocID="{73DBC848-64FC-4682-8531-3A4471FF5F9F}" presName="hierRoot2" presStyleCnt="0">
        <dgm:presLayoutVars>
          <dgm:hierBranch val="init"/>
        </dgm:presLayoutVars>
      </dgm:prSet>
      <dgm:spPr/>
    </dgm:pt>
    <dgm:pt modelId="{A5129144-746B-4F08-B4FC-327D00692CB1}" type="pres">
      <dgm:prSet presAssocID="{73DBC848-64FC-4682-8531-3A4471FF5F9F}" presName="rootComposite" presStyleCnt="0"/>
      <dgm:spPr/>
    </dgm:pt>
    <dgm:pt modelId="{78C5FE4D-83E1-4BFE-A808-BC69413D6214}" type="pres">
      <dgm:prSet presAssocID="{73DBC848-64FC-4682-8531-3A4471FF5F9F}" presName="rootText" presStyleLbl="node2" presStyleIdx="0" presStyleCnt="1" custScaleX="149990" custScaleY="90641" custLinFactNeighborX="-3745" custLinFactNeighborY="268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9C978EC-A8E7-41B0-AEA4-DDD44E326485}" type="pres">
      <dgm:prSet presAssocID="{73DBC848-64FC-4682-8531-3A4471FF5F9F}" presName="rootConnector" presStyleLbl="node2" presStyleIdx="0" presStyleCnt="1"/>
      <dgm:spPr/>
      <dgm:t>
        <a:bodyPr/>
        <a:lstStyle/>
        <a:p>
          <a:endParaRPr lang="es-EC"/>
        </a:p>
      </dgm:t>
    </dgm:pt>
    <dgm:pt modelId="{92F61836-BD45-437A-933F-7053D27F2B76}" type="pres">
      <dgm:prSet presAssocID="{73DBC848-64FC-4682-8531-3A4471FF5F9F}" presName="hierChild4" presStyleCnt="0"/>
      <dgm:spPr/>
    </dgm:pt>
    <dgm:pt modelId="{9643E71B-AD21-4605-8A79-A4BF8FB0BED3}" type="pres">
      <dgm:prSet presAssocID="{E2B2C4C5-B367-4A3D-BD60-77AC2F076CDE}" presName="Name37" presStyleLbl="parChTrans1D3" presStyleIdx="0" presStyleCnt="1"/>
      <dgm:spPr/>
      <dgm:t>
        <a:bodyPr/>
        <a:lstStyle/>
        <a:p>
          <a:endParaRPr lang="es-EC"/>
        </a:p>
      </dgm:t>
    </dgm:pt>
    <dgm:pt modelId="{D126C8A7-12A6-4BA7-A749-6C0604131CD3}" type="pres">
      <dgm:prSet presAssocID="{A5D7CB95-261A-48BC-9A91-83004A7DC8F9}" presName="hierRoot2" presStyleCnt="0">
        <dgm:presLayoutVars>
          <dgm:hierBranch val="init"/>
        </dgm:presLayoutVars>
      </dgm:prSet>
      <dgm:spPr/>
    </dgm:pt>
    <dgm:pt modelId="{E7EF9D7C-ADEB-48C8-9882-1A686EC1524A}" type="pres">
      <dgm:prSet presAssocID="{A5D7CB95-261A-48BC-9A91-83004A7DC8F9}" presName="rootComposite" presStyleCnt="0"/>
      <dgm:spPr/>
    </dgm:pt>
    <dgm:pt modelId="{D6F232B4-5861-4A12-B33A-F472A6E95EAF}" type="pres">
      <dgm:prSet presAssocID="{A5D7CB95-261A-48BC-9A91-83004A7DC8F9}" presName="rootText" presStyleLbl="node3" presStyleIdx="0" presStyleCnt="1" custScaleX="163993" custScaleY="146818" custLinFactNeighborX="-41243" custLinFactNeighborY="-1742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C85FA34-5299-4779-8826-EFF43E1717A7}" type="pres">
      <dgm:prSet presAssocID="{A5D7CB95-261A-48BC-9A91-83004A7DC8F9}" presName="rootConnector" presStyleLbl="node3" presStyleIdx="0" presStyleCnt="1"/>
      <dgm:spPr/>
      <dgm:t>
        <a:bodyPr/>
        <a:lstStyle/>
        <a:p>
          <a:endParaRPr lang="es-EC"/>
        </a:p>
      </dgm:t>
    </dgm:pt>
    <dgm:pt modelId="{B6915B93-34FE-4142-BC0D-9C46A69DF3C8}" type="pres">
      <dgm:prSet presAssocID="{A5D7CB95-261A-48BC-9A91-83004A7DC8F9}" presName="hierChild4" presStyleCnt="0"/>
      <dgm:spPr/>
    </dgm:pt>
    <dgm:pt modelId="{F3005C13-AB0A-4747-B6B4-0C694DE5BB46}" type="pres">
      <dgm:prSet presAssocID="{A5D7CB95-261A-48BC-9A91-83004A7DC8F9}" presName="hierChild5" presStyleCnt="0"/>
      <dgm:spPr/>
    </dgm:pt>
    <dgm:pt modelId="{0009425D-C3FE-447E-B2FB-0335CD91C8E3}" type="pres">
      <dgm:prSet presAssocID="{73DBC848-64FC-4682-8531-3A4471FF5F9F}" presName="hierChild5" presStyleCnt="0"/>
      <dgm:spPr/>
    </dgm:pt>
    <dgm:pt modelId="{086BBE85-CBA4-47A4-9B34-6688C81857AA}" type="pres">
      <dgm:prSet presAssocID="{507386D8-AAF9-4BB9-B5B8-8FE88329A0CA}" presName="hierChild3" presStyleCnt="0"/>
      <dgm:spPr/>
    </dgm:pt>
  </dgm:ptLst>
  <dgm:cxnLst>
    <dgm:cxn modelId="{A99517FB-F6D8-4B5D-B42F-0085B5B0CC54}" srcId="{507386D8-AAF9-4BB9-B5B8-8FE88329A0CA}" destId="{73DBC848-64FC-4682-8531-3A4471FF5F9F}" srcOrd="0" destOrd="0" parTransId="{A5AB293E-6B0E-440E-A27D-2FEFFFEB8BF3}" sibTransId="{B53D2E8A-F53A-4674-90FB-E8CD7B9F032E}"/>
    <dgm:cxn modelId="{9AAFBE07-542E-4241-A2AD-A056741FD82A}" type="presOf" srcId="{507386D8-AAF9-4BB9-B5B8-8FE88329A0CA}" destId="{86B65821-9FB4-4BB1-BE02-263B51F7668C}" srcOrd="0" destOrd="0" presId="urn:microsoft.com/office/officeart/2005/8/layout/orgChart1"/>
    <dgm:cxn modelId="{732E19CC-66B9-4065-9648-F2C64ED3C74E}" type="presOf" srcId="{507386D8-AAF9-4BB9-B5B8-8FE88329A0CA}" destId="{220F653D-1598-46BB-9C58-6C5224A0FD92}" srcOrd="1" destOrd="0" presId="urn:microsoft.com/office/officeart/2005/8/layout/orgChart1"/>
    <dgm:cxn modelId="{80EFC1E4-419A-428F-B45D-54598F01FAB7}" srcId="{7C92373F-7D41-4698-B524-BFB889BFB5F2}" destId="{507386D8-AAF9-4BB9-B5B8-8FE88329A0CA}" srcOrd="0" destOrd="0" parTransId="{09F0436B-0943-4A84-AD71-3C186FD195EF}" sibTransId="{9F982608-645D-4FAB-9DC1-F20F37C025E5}"/>
    <dgm:cxn modelId="{C46CCC2C-8414-4601-B614-661974C5D7F0}" type="presOf" srcId="{73DBC848-64FC-4682-8531-3A4471FF5F9F}" destId="{78C5FE4D-83E1-4BFE-A808-BC69413D6214}" srcOrd="0" destOrd="0" presId="urn:microsoft.com/office/officeart/2005/8/layout/orgChart1"/>
    <dgm:cxn modelId="{A65C5F72-B8E8-4CDC-9676-9A502F85FEDD}" srcId="{73DBC848-64FC-4682-8531-3A4471FF5F9F}" destId="{A5D7CB95-261A-48BC-9A91-83004A7DC8F9}" srcOrd="0" destOrd="0" parTransId="{E2B2C4C5-B367-4A3D-BD60-77AC2F076CDE}" sibTransId="{A8BDADDF-E5EF-4975-AB20-FED0F09047FF}"/>
    <dgm:cxn modelId="{15437E46-272D-4EC8-9425-FB741F6D4266}" type="presOf" srcId="{7C92373F-7D41-4698-B524-BFB889BFB5F2}" destId="{4D40280A-098B-4F90-BBEE-34BB3A0B991B}" srcOrd="0" destOrd="0" presId="urn:microsoft.com/office/officeart/2005/8/layout/orgChart1"/>
    <dgm:cxn modelId="{43750466-585D-4E2A-800B-4DA0CCA39D19}" type="presOf" srcId="{73DBC848-64FC-4682-8531-3A4471FF5F9F}" destId="{D9C978EC-A8E7-41B0-AEA4-DDD44E326485}" srcOrd="1" destOrd="0" presId="urn:microsoft.com/office/officeart/2005/8/layout/orgChart1"/>
    <dgm:cxn modelId="{03E3FA7E-095D-4A60-85E7-2BB4A14D9383}" type="presOf" srcId="{E2B2C4C5-B367-4A3D-BD60-77AC2F076CDE}" destId="{9643E71B-AD21-4605-8A79-A4BF8FB0BED3}" srcOrd="0" destOrd="0" presId="urn:microsoft.com/office/officeart/2005/8/layout/orgChart1"/>
    <dgm:cxn modelId="{3BB7F03F-365E-46FC-8DD2-636610E57486}" type="presOf" srcId="{A5AB293E-6B0E-440E-A27D-2FEFFFEB8BF3}" destId="{77312267-E8C6-477E-BEAF-2028560EA2A9}" srcOrd="0" destOrd="0" presId="urn:microsoft.com/office/officeart/2005/8/layout/orgChart1"/>
    <dgm:cxn modelId="{25A54E24-E6D9-4B68-8628-2415D96CAA0D}" type="presOf" srcId="{A5D7CB95-261A-48BC-9A91-83004A7DC8F9}" destId="{D6F232B4-5861-4A12-B33A-F472A6E95EAF}" srcOrd="0" destOrd="0" presId="urn:microsoft.com/office/officeart/2005/8/layout/orgChart1"/>
    <dgm:cxn modelId="{26C2D5A6-B0F6-44FF-8980-687A4A28BA5C}" type="presOf" srcId="{A5D7CB95-261A-48BC-9A91-83004A7DC8F9}" destId="{CC85FA34-5299-4779-8826-EFF43E1717A7}" srcOrd="1" destOrd="0" presId="urn:microsoft.com/office/officeart/2005/8/layout/orgChart1"/>
    <dgm:cxn modelId="{8734828A-D171-425C-9FBC-2C2C71617F53}" type="presParOf" srcId="{4D40280A-098B-4F90-BBEE-34BB3A0B991B}" destId="{50E9ECED-F384-4892-A18D-45C929BD8376}" srcOrd="0" destOrd="0" presId="urn:microsoft.com/office/officeart/2005/8/layout/orgChart1"/>
    <dgm:cxn modelId="{1DDB8FE4-A97D-41D0-8289-A7FE136A9953}" type="presParOf" srcId="{50E9ECED-F384-4892-A18D-45C929BD8376}" destId="{DCBBF6E8-4A74-4418-A45C-7D36BF24562C}" srcOrd="0" destOrd="0" presId="urn:microsoft.com/office/officeart/2005/8/layout/orgChart1"/>
    <dgm:cxn modelId="{0DD5B607-676B-4837-986B-CA4B30F03348}" type="presParOf" srcId="{DCBBF6E8-4A74-4418-A45C-7D36BF24562C}" destId="{86B65821-9FB4-4BB1-BE02-263B51F7668C}" srcOrd="0" destOrd="0" presId="urn:microsoft.com/office/officeart/2005/8/layout/orgChart1"/>
    <dgm:cxn modelId="{F15ABCB3-3DC4-47FE-8851-C000C044E178}" type="presParOf" srcId="{DCBBF6E8-4A74-4418-A45C-7D36BF24562C}" destId="{220F653D-1598-46BB-9C58-6C5224A0FD92}" srcOrd="1" destOrd="0" presId="urn:microsoft.com/office/officeart/2005/8/layout/orgChart1"/>
    <dgm:cxn modelId="{65211DEA-51CE-40D2-8EA7-1D4F3FAC0DB1}" type="presParOf" srcId="{50E9ECED-F384-4892-A18D-45C929BD8376}" destId="{20C77F02-9CBC-4CC6-ACBE-D0EC0846CC21}" srcOrd="1" destOrd="0" presId="urn:microsoft.com/office/officeart/2005/8/layout/orgChart1"/>
    <dgm:cxn modelId="{AB47BE95-1CE2-4515-A9BA-A8F248AAF17C}" type="presParOf" srcId="{20C77F02-9CBC-4CC6-ACBE-D0EC0846CC21}" destId="{77312267-E8C6-477E-BEAF-2028560EA2A9}" srcOrd="0" destOrd="0" presId="urn:microsoft.com/office/officeart/2005/8/layout/orgChart1"/>
    <dgm:cxn modelId="{DCEE5DD8-F86A-40BF-8F56-98B5CC102386}" type="presParOf" srcId="{20C77F02-9CBC-4CC6-ACBE-D0EC0846CC21}" destId="{8063E25C-3FD1-49EA-9E46-61FBADBF922B}" srcOrd="1" destOrd="0" presId="urn:microsoft.com/office/officeart/2005/8/layout/orgChart1"/>
    <dgm:cxn modelId="{FC27C241-369B-4D5B-90DE-DA07D05CDADF}" type="presParOf" srcId="{8063E25C-3FD1-49EA-9E46-61FBADBF922B}" destId="{A5129144-746B-4F08-B4FC-327D00692CB1}" srcOrd="0" destOrd="0" presId="urn:microsoft.com/office/officeart/2005/8/layout/orgChart1"/>
    <dgm:cxn modelId="{6A45E8C6-C2B4-46DA-AC78-02A225B1B486}" type="presParOf" srcId="{A5129144-746B-4F08-B4FC-327D00692CB1}" destId="{78C5FE4D-83E1-4BFE-A808-BC69413D6214}" srcOrd="0" destOrd="0" presId="urn:microsoft.com/office/officeart/2005/8/layout/orgChart1"/>
    <dgm:cxn modelId="{1ED79F51-326F-4B19-92F9-94636B1B8935}" type="presParOf" srcId="{A5129144-746B-4F08-B4FC-327D00692CB1}" destId="{D9C978EC-A8E7-41B0-AEA4-DDD44E326485}" srcOrd="1" destOrd="0" presId="urn:microsoft.com/office/officeart/2005/8/layout/orgChart1"/>
    <dgm:cxn modelId="{0C66ADC4-2DA4-43A2-8C1D-E42925994336}" type="presParOf" srcId="{8063E25C-3FD1-49EA-9E46-61FBADBF922B}" destId="{92F61836-BD45-437A-933F-7053D27F2B76}" srcOrd="1" destOrd="0" presId="urn:microsoft.com/office/officeart/2005/8/layout/orgChart1"/>
    <dgm:cxn modelId="{65943A25-82E1-446B-8883-336AF3F55BB8}" type="presParOf" srcId="{92F61836-BD45-437A-933F-7053D27F2B76}" destId="{9643E71B-AD21-4605-8A79-A4BF8FB0BED3}" srcOrd="0" destOrd="0" presId="urn:microsoft.com/office/officeart/2005/8/layout/orgChart1"/>
    <dgm:cxn modelId="{BA4D415F-155B-4A04-8F11-B372B16556BA}" type="presParOf" srcId="{92F61836-BD45-437A-933F-7053D27F2B76}" destId="{D126C8A7-12A6-4BA7-A749-6C0604131CD3}" srcOrd="1" destOrd="0" presId="urn:microsoft.com/office/officeart/2005/8/layout/orgChart1"/>
    <dgm:cxn modelId="{9B6B6292-B0FE-43E0-A336-A94047ED8CE5}" type="presParOf" srcId="{D126C8A7-12A6-4BA7-A749-6C0604131CD3}" destId="{E7EF9D7C-ADEB-48C8-9882-1A686EC1524A}" srcOrd="0" destOrd="0" presId="urn:microsoft.com/office/officeart/2005/8/layout/orgChart1"/>
    <dgm:cxn modelId="{E8F5BCD6-E7F9-44FC-910F-559ACF813467}" type="presParOf" srcId="{E7EF9D7C-ADEB-48C8-9882-1A686EC1524A}" destId="{D6F232B4-5861-4A12-B33A-F472A6E95EAF}" srcOrd="0" destOrd="0" presId="urn:microsoft.com/office/officeart/2005/8/layout/orgChart1"/>
    <dgm:cxn modelId="{8DA2FACE-36D6-4384-A02D-CF1AF1407E71}" type="presParOf" srcId="{E7EF9D7C-ADEB-48C8-9882-1A686EC1524A}" destId="{CC85FA34-5299-4779-8826-EFF43E1717A7}" srcOrd="1" destOrd="0" presId="urn:microsoft.com/office/officeart/2005/8/layout/orgChart1"/>
    <dgm:cxn modelId="{F5BF0408-AF53-4A33-9C6B-1135BBAC5C92}" type="presParOf" srcId="{D126C8A7-12A6-4BA7-A749-6C0604131CD3}" destId="{B6915B93-34FE-4142-BC0D-9C46A69DF3C8}" srcOrd="1" destOrd="0" presId="urn:microsoft.com/office/officeart/2005/8/layout/orgChart1"/>
    <dgm:cxn modelId="{91BDEC1E-B7CE-4304-9A86-5D6B766E2D91}" type="presParOf" srcId="{D126C8A7-12A6-4BA7-A749-6C0604131CD3}" destId="{F3005C13-AB0A-4747-B6B4-0C694DE5BB46}" srcOrd="2" destOrd="0" presId="urn:microsoft.com/office/officeart/2005/8/layout/orgChart1"/>
    <dgm:cxn modelId="{72443ABD-439D-42E3-A1AE-6005FD0D4232}" type="presParOf" srcId="{8063E25C-3FD1-49EA-9E46-61FBADBF922B}" destId="{0009425D-C3FE-447E-B2FB-0335CD91C8E3}" srcOrd="2" destOrd="0" presId="urn:microsoft.com/office/officeart/2005/8/layout/orgChart1"/>
    <dgm:cxn modelId="{C8DBBD98-21CF-40F0-AB8E-B22131374630}" type="presParOf" srcId="{50E9ECED-F384-4892-A18D-45C929BD8376}" destId="{086BBE85-CBA4-47A4-9B34-6688C81857AA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364645-960B-4E47-891F-9D112FE82B41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C4D37A8-4139-4180-B548-5035EA38BFA2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200" smtClean="0"/>
            <a:t>PSICOMOTRICIDAD</a:t>
          </a:r>
          <a:endParaRPr lang="es-EC" sz="1200"/>
        </a:p>
      </dgm:t>
    </dgm:pt>
    <dgm:pt modelId="{4BBED95B-0727-4F77-9C6B-486B2EEC0056}" type="parTrans" cxnId="{0DA57780-E8EE-47A1-8D7F-DB62864CB74C}">
      <dgm:prSet/>
      <dgm:spPr/>
      <dgm:t>
        <a:bodyPr/>
        <a:lstStyle/>
        <a:p>
          <a:endParaRPr lang="es-EC"/>
        </a:p>
      </dgm:t>
    </dgm:pt>
    <dgm:pt modelId="{929D8AD2-1B14-49B1-89DB-8432EBBA051D}" type="sibTrans" cxnId="{0DA57780-E8EE-47A1-8D7F-DB62864CB74C}">
      <dgm:prSet/>
      <dgm:spPr/>
      <dgm:t>
        <a:bodyPr/>
        <a:lstStyle/>
        <a:p>
          <a:endParaRPr lang="es-EC"/>
        </a:p>
      </dgm:t>
    </dgm:pt>
    <dgm:pt modelId="{95B05E99-E2EF-4D08-933D-7194BB4F5A63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mtClean="0"/>
            <a:t>APRENDIZAJE</a:t>
          </a:r>
          <a:endParaRPr lang="es-EC"/>
        </a:p>
      </dgm:t>
    </dgm:pt>
    <dgm:pt modelId="{ECDBAF54-2590-4F31-8B8C-23E2D2CB8DDE}" type="parTrans" cxnId="{DB71E85E-327B-441E-987F-B4166E859D3E}">
      <dgm:prSet/>
      <dgm:spPr/>
      <dgm:t>
        <a:bodyPr/>
        <a:lstStyle/>
        <a:p>
          <a:endParaRPr lang="es-EC"/>
        </a:p>
      </dgm:t>
    </dgm:pt>
    <dgm:pt modelId="{5825C5EA-0EE2-4D15-8C45-E3612427FBBB}" type="sibTrans" cxnId="{DB71E85E-327B-441E-987F-B4166E859D3E}">
      <dgm:prSet/>
      <dgm:spPr/>
      <dgm:t>
        <a:bodyPr/>
        <a:lstStyle/>
        <a:p>
          <a:endParaRPr lang="es-EC"/>
        </a:p>
      </dgm:t>
    </dgm:pt>
    <dgm:pt modelId="{3B47B2AC-C7EB-4D81-B046-05EF63B519FD}" type="pres">
      <dgm:prSet presAssocID="{8A364645-960B-4E47-891F-9D112FE82B41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5A3CB27C-7D7D-4235-BFB1-B26B118E654E}" type="pres">
      <dgm:prSet presAssocID="{8A364645-960B-4E47-891F-9D112FE82B41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772EE6-763F-41E6-952D-682061C2C8D6}" type="pres">
      <dgm:prSet presAssocID="{8A364645-960B-4E47-891F-9D112FE82B41}" presName="LeftNode" presStyleLbl="bgImgPlace1" presStyleIdx="0" presStyleCnt="2" custScaleX="167368" custScaleY="25380" custLinFactNeighborX="-31837" custLinFactNeighborY="-1235">
        <dgm:presLayoutVars>
          <dgm:chMax val="2"/>
          <dgm:chPref val="2"/>
        </dgm:presLayoutVars>
      </dgm:prSet>
      <dgm:spPr/>
      <dgm:t>
        <a:bodyPr/>
        <a:lstStyle/>
        <a:p>
          <a:endParaRPr lang="es-EC"/>
        </a:p>
      </dgm:t>
    </dgm:pt>
    <dgm:pt modelId="{B8916B61-F940-4437-A939-A8018B03FA2E}" type="pres">
      <dgm:prSet presAssocID="{8A364645-960B-4E47-891F-9D112FE82B41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1C268D-8328-4DEC-94CA-34117E77B522}" type="pres">
      <dgm:prSet presAssocID="{8A364645-960B-4E47-891F-9D112FE82B41}" presName="RightNode" presStyleLbl="bgImgPlace1" presStyleIdx="1" presStyleCnt="2" custScaleX="127654" custScaleY="25380" custLinFactNeighborX="50377" custLinFactNeighborY="-1235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3F3F094C-2FB5-4A08-B806-B2F3D8F57E9E}" type="pres">
      <dgm:prSet presAssocID="{8A364645-960B-4E47-891F-9D112FE82B41}" presName="TopArrow" presStyleLbl="node1" presStyleIdx="0" presStyleCnt="2" custLinFactNeighborX="17946" custLinFactNeighborY="53823"/>
      <dgm:spPr>
        <a:solidFill>
          <a:schemeClr val="accent2">
            <a:lumMod val="20000"/>
            <a:lumOff val="80000"/>
          </a:schemeClr>
        </a:solidFill>
      </dgm:spPr>
    </dgm:pt>
    <dgm:pt modelId="{804B0501-DBA1-4C27-A06F-FFD355EFBF45}" type="pres">
      <dgm:prSet presAssocID="{8A364645-960B-4E47-891F-9D112FE82B41}" presName="BottomArrow" presStyleLbl="node1" presStyleIdx="1" presStyleCnt="2" custLinFactNeighborX="15909" custLinFactNeighborY="-43529"/>
      <dgm:spPr>
        <a:solidFill>
          <a:srgbClr val="CC99FF"/>
        </a:solidFill>
      </dgm:spPr>
    </dgm:pt>
  </dgm:ptLst>
  <dgm:cxnLst>
    <dgm:cxn modelId="{0DA57780-E8EE-47A1-8D7F-DB62864CB74C}" srcId="{8A364645-960B-4E47-891F-9D112FE82B41}" destId="{FC4D37A8-4139-4180-B548-5035EA38BFA2}" srcOrd="0" destOrd="0" parTransId="{4BBED95B-0727-4F77-9C6B-486B2EEC0056}" sibTransId="{929D8AD2-1B14-49B1-89DB-8432EBBA051D}"/>
    <dgm:cxn modelId="{4986DE16-A50C-45C3-9689-4C252832533B}" type="presOf" srcId="{8A364645-960B-4E47-891F-9D112FE82B41}" destId="{3B47B2AC-C7EB-4D81-B046-05EF63B519FD}" srcOrd="0" destOrd="0" presId="urn:microsoft.com/office/officeart/2009/layout/ReverseList"/>
    <dgm:cxn modelId="{0F26922B-E028-4792-852A-88C03F44CA0D}" type="presOf" srcId="{FC4D37A8-4139-4180-B548-5035EA38BFA2}" destId="{2E772EE6-763F-41E6-952D-682061C2C8D6}" srcOrd="1" destOrd="0" presId="urn:microsoft.com/office/officeart/2009/layout/ReverseList"/>
    <dgm:cxn modelId="{C0AEDAFC-E8DB-4313-B09C-68F84558AC2B}" type="presOf" srcId="{FC4D37A8-4139-4180-B548-5035EA38BFA2}" destId="{5A3CB27C-7D7D-4235-BFB1-B26B118E654E}" srcOrd="0" destOrd="0" presId="urn:microsoft.com/office/officeart/2009/layout/ReverseList"/>
    <dgm:cxn modelId="{E1B9FE13-48A0-468D-A041-8CA756643D0B}" type="presOf" srcId="{95B05E99-E2EF-4D08-933D-7194BB4F5A63}" destId="{B8916B61-F940-4437-A939-A8018B03FA2E}" srcOrd="0" destOrd="0" presId="urn:microsoft.com/office/officeart/2009/layout/ReverseList"/>
    <dgm:cxn modelId="{29CC5BB2-F261-4645-B4E0-014AAE996C6D}" type="presOf" srcId="{95B05E99-E2EF-4D08-933D-7194BB4F5A63}" destId="{531C268D-8328-4DEC-94CA-34117E77B522}" srcOrd="1" destOrd="0" presId="urn:microsoft.com/office/officeart/2009/layout/ReverseList"/>
    <dgm:cxn modelId="{DB71E85E-327B-441E-987F-B4166E859D3E}" srcId="{8A364645-960B-4E47-891F-9D112FE82B41}" destId="{95B05E99-E2EF-4D08-933D-7194BB4F5A63}" srcOrd="1" destOrd="0" parTransId="{ECDBAF54-2590-4F31-8B8C-23E2D2CB8DDE}" sibTransId="{5825C5EA-0EE2-4D15-8C45-E3612427FBBB}"/>
    <dgm:cxn modelId="{19FD4EFD-885D-44D5-9D25-77FB78DC19B0}" type="presParOf" srcId="{3B47B2AC-C7EB-4D81-B046-05EF63B519FD}" destId="{5A3CB27C-7D7D-4235-BFB1-B26B118E654E}" srcOrd="0" destOrd="0" presId="urn:microsoft.com/office/officeart/2009/layout/ReverseList"/>
    <dgm:cxn modelId="{975DD4B0-0DC0-43E9-BCAC-524EF7DCD76B}" type="presParOf" srcId="{3B47B2AC-C7EB-4D81-B046-05EF63B519FD}" destId="{2E772EE6-763F-41E6-952D-682061C2C8D6}" srcOrd="1" destOrd="0" presId="urn:microsoft.com/office/officeart/2009/layout/ReverseList"/>
    <dgm:cxn modelId="{88D203B2-E96D-4D2C-84FB-17DA5BA68656}" type="presParOf" srcId="{3B47B2AC-C7EB-4D81-B046-05EF63B519FD}" destId="{B8916B61-F940-4437-A939-A8018B03FA2E}" srcOrd="2" destOrd="0" presId="urn:microsoft.com/office/officeart/2009/layout/ReverseList"/>
    <dgm:cxn modelId="{3C81FCAD-432F-4CCE-954C-C90C47CF4D7A}" type="presParOf" srcId="{3B47B2AC-C7EB-4D81-B046-05EF63B519FD}" destId="{531C268D-8328-4DEC-94CA-34117E77B522}" srcOrd="3" destOrd="0" presId="urn:microsoft.com/office/officeart/2009/layout/ReverseList"/>
    <dgm:cxn modelId="{9D6CDB0C-56A5-4E44-A453-F8E2AAC5A153}" type="presParOf" srcId="{3B47B2AC-C7EB-4D81-B046-05EF63B519FD}" destId="{3F3F094C-2FB5-4A08-B806-B2F3D8F57E9E}" srcOrd="4" destOrd="0" presId="urn:microsoft.com/office/officeart/2009/layout/ReverseList"/>
    <dgm:cxn modelId="{D2842B48-B69F-4333-A14B-6FFD2989797D}" type="presParOf" srcId="{3B47B2AC-C7EB-4D81-B046-05EF63B519FD}" destId="{804B0501-DBA1-4C27-A06F-FFD355EFBF45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833500-04FC-4C79-A7D7-00903BF6043D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172D03D-AB36-4381-A8CC-EBDF5AEFB37D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400" dirty="0" smtClean="0"/>
            <a:t>JUEGO PSICOMOTOR  </a:t>
          </a:r>
          <a:r>
            <a:rPr lang="es-EC" sz="2800" b="1" dirty="0" smtClean="0"/>
            <a:t>+</a:t>
          </a:r>
          <a:r>
            <a:rPr lang="es-EC" sz="1400" dirty="0" smtClean="0"/>
            <a:t> DESARROLLO LÓGICO - MATEMÁTICO</a:t>
          </a:r>
        </a:p>
      </dgm:t>
    </dgm:pt>
    <dgm:pt modelId="{2C0CC663-28E5-4299-BCEA-738C9D6E6375}" type="parTrans" cxnId="{7F77879D-8F90-49E0-B529-602206D86B1C}">
      <dgm:prSet/>
      <dgm:spPr/>
      <dgm:t>
        <a:bodyPr/>
        <a:lstStyle/>
        <a:p>
          <a:endParaRPr lang="es-EC"/>
        </a:p>
      </dgm:t>
    </dgm:pt>
    <dgm:pt modelId="{7D87A80A-AFA8-4EC9-A4E6-05C166846AB2}" type="sibTrans" cxnId="{7F77879D-8F90-49E0-B529-602206D86B1C}">
      <dgm:prSet/>
      <dgm:spPr/>
      <dgm:t>
        <a:bodyPr/>
        <a:lstStyle/>
        <a:p>
          <a:endParaRPr lang="es-EC"/>
        </a:p>
      </dgm:t>
    </dgm:pt>
    <dgm:pt modelId="{165C269F-561E-425B-A710-F85A24925D63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400" dirty="0" smtClean="0"/>
            <a:t>PREVEAN</a:t>
          </a:r>
          <a:endParaRPr lang="es-EC" sz="1400" dirty="0"/>
        </a:p>
      </dgm:t>
    </dgm:pt>
    <dgm:pt modelId="{78B45D00-802F-4832-B741-F1073EE44CC1}" type="parTrans" cxnId="{8A788681-C59D-4A38-A9BE-06ADDFD2B83C}">
      <dgm:prSet/>
      <dgm:spPr/>
      <dgm:t>
        <a:bodyPr/>
        <a:lstStyle/>
        <a:p>
          <a:endParaRPr lang="es-EC"/>
        </a:p>
      </dgm:t>
    </dgm:pt>
    <dgm:pt modelId="{514150E0-B3B7-4A91-BFD4-584419F90B25}" type="sibTrans" cxnId="{8A788681-C59D-4A38-A9BE-06ADDFD2B83C}">
      <dgm:prSet/>
      <dgm:spPr/>
      <dgm:t>
        <a:bodyPr/>
        <a:lstStyle/>
        <a:p>
          <a:endParaRPr lang="es-EC"/>
        </a:p>
      </dgm:t>
    </dgm:pt>
    <dgm:pt modelId="{F94500E4-0B5F-49ED-BCA1-3EFC73CB6673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400" smtClean="0"/>
            <a:t>GUÍA</a:t>
          </a:r>
          <a:endParaRPr lang="es-EC" sz="1400"/>
        </a:p>
      </dgm:t>
    </dgm:pt>
    <dgm:pt modelId="{006FD909-C436-4457-9C95-480C8AC5C6A5}" type="parTrans" cxnId="{37445680-EBA7-4BE1-91D7-B9879F6EA8AD}">
      <dgm:prSet/>
      <dgm:spPr/>
      <dgm:t>
        <a:bodyPr/>
        <a:lstStyle/>
        <a:p>
          <a:endParaRPr lang="es-EC"/>
        </a:p>
      </dgm:t>
    </dgm:pt>
    <dgm:pt modelId="{C950A45A-EA3E-4961-BE72-1E575E30DC29}" type="sibTrans" cxnId="{37445680-EBA7-4BE1-91D7-B9879F6EA8AD}">
      <dgm:prSet/>
      <dgm:spPr/>
      <dgm:t>
        <a:bodyPr/>
        <a:lstStyle/>
        <a:p>
          <a:endParaRPr lang="es-EC"/>
        </a:p>
      </dgm:t>
    </dgm:pt>
    <dgm:pt modelId="{82A2D5A6-E6D1-4CE0-8AB3-87606C056ACD}" type="pres">
      <dgm:prSet presAssocID="{11833500-04FC-4C79-A7D7-00903BF6043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2EEE424A-9244-4E5F-ABDB-67245D0082E3}" type="pres">
      <dgm:prSet presAssocID="{A172D03D-AB36-4381-A8CC-EBDF5AEFB37D}" presName="singleCycle" presStyleCnt="0"/>
      <dgm:spPr/>
    </dgm:pt>
    <dgm:pt modelId="{3CA8CEB4-985C-4369-ADF7-CA8FDD1E8D18}" type="pres">
      <dgm:prSet presAssocID="{A172D03D-AB36-4381-A8CC-EBDF5AEFB37D}" presName="singleCenter" presStyleLbl="node1" presStyleIdx="0" presStyleCnt="3" custScaleX="235140" custScaleY="201882" custLinFactNeighborX="-8944" custLinFactNeighborY="-22040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66B372CF-EB3C-4EF3-8205-C7CC29CA6685}" type="pres">
      <dgm:prSet presAssocID="{78B45D00-802F-4832-B741-F1073EE44CC1}" presName="Name56" presStyleLbl="parChTrans1D2" presStyleIdx="0" presStyleCnt="2"/>
      <dgm:spPr/>
      <dgm:t>
        <a:bodyPr/>
        <a:lstStyle/>
        <a:p>
          <a:endParaRPr lang="es-EC"/>
        </a:p>
      </dgm:t>
    </dgm:pt>
    <dgm:pt modelId="{9FDFC028-6E57-4502-B806-FC3523EFB419}" type="pres">
      <dgm:prSet presAssocID="{165C269F-561E-425B-A710-F85A24925D63}" presName="text0" presStyleLbl="node1" presStyleIdx="1" presStyleCnt="3" custAng="0" custScaleX="203200" custRadScaleRad="128115" custRadScaleInc="13844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214794-C7BE-4622-902F-B2241DDA7E78}" type="pres">
      <dgm:prSet presAssocID="{006FD909-C436-4457-9C95-480C8AC5C6A5}" presName="Name56" presStyleLbl="parChTrans1D2" presStyleIdx="1" presStyleCnt="2"/>
      <dgm:spPr/>
      <dgm:t>
        <a:bodyPr/>
        <a:lstStyle/>
        <a:p>
          <a:endParaRPr lang="es-EC"/>
        </a:p>
      </dgm:t>
    </dgm:pt>
    <dgm:pt modelId="{AE2ED80F-9F2E-4BC1-A174-D3A94B22E018}" type="pres">
      <dgm:prSet presAssocID="{F94500E4-0B5F-49ED-BCA1-3EFC73CB6673}" presName="text0" presStyleLbl="node1" presStyleIdx="2" presStyleCnt="3" custScaleX="214129" custRadScaleRad="145585" custRadScaleInc="6589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7445680-EBA7-4BE1-91D7-B9879F6EA8AD}" srcId="{A172D03D-AB36-4381-A8CC-EBDF5AEFB37D}" destId="{F94500E4-0B5F-49ED-BCA1-3EFC73CB6673}" srcOrd="1" destOrd="0" parTransId="{006FD909-C436-4457-9C95-480C8AC5C6A5}" sibTransId="{C950A45A-EA3E-4961-BE72-1E575E30DC29}"/>
    <dgm:cxn modelId="{C5729863-3B36-4F34-AD4B-F925E2A024EC}" type="presOf" srcId="{F94500E4-0B5F-49ED-BCA1-3EFC73CB6673}" destId="{AE2ED80F-9F2E-4BC1-A174-D3A94B22E018}" srcOrd="0" destOrd="0" presId="urn:microsoft.com/office/officeart/2008/layout/RadialCluster"/>
    <dgm:cxn modelId="{8A788681-C59D-4A38-A9BE-06ADDFD2B83C}" srcId="{A172D03D-AB36-4381-A8CC-EBDF5AEFB37D}" destId="{165C269F-561E-425B-A710-F85A24925D63}" srcOrd="0" destOrd="0" parTransId="{78B45D00-802F-4832-B741-F1073EE44CC1}" sibTransId="{514150E0-B3B7-4A91-BFD4-584419F90B25}"/>
    <dgm:cxn modelId="{ADF95F51-C2A9-48DF-B0EA-898DE75E8D12}" type="presOf" srcId="{78B45D00-802F-4832-B741-F1073EE44CC1}" destId="{66B372CF-EB3C-4EF3-8205-C7CC29CA6685}" srcOrd="0" destOrd="0" presId="urn:microsoft.com/office/officeart/2008/layout/RadialCluster"/>
    <dgm:cxn modelId="{BDC89C15-3345-4DBF-8743-354BCAD28E28}" type="presOf" srcId="{165C269F-561E-425B-A710-F85A24925D63}" destId="{9FDFC028-6E57-4502-B806-FC3523EFB419}" srcOrd="0" destOrd="0" presId="urn:microsoft.com/office/officeart/2008/layout/RadialCluster"/>
    <dgm:cxn modelId="{7F77879D-8F90-49E0-B529-602206D86B1C}" srcId="{11833500-04FC-4C79-A7D7-00903BF6043D}" destId="{A172D03D-AB36-4381-A8CC-EBDF5AEFB37D}" srcOrd="0" destOrd="0" parTransId="{2C0CC663-28E5-4299-BCEA-738C9D6E6375}" sibTransId="{7D87A80A-AFA8-4EC9-A4E6-05C166846AB2}"/>
    <dgm:cxn modelId="{1D7AF307-5FCD-4752-9E61-3772CEAB0254}" type="presOf" srcId="{A172D03D-AB36-4381-A8CC-EBDF5AEFB37D}" destId="{3CA8CEB4-985C-4369-ADF7-CA8FDD1E8D18}" srcOrd="0" destOrd="0" presId="urn:microsoft.com/office/officeart/2008/layout/RadialCluster"/>
    <dgm:cxn modelId="{DDD73467-C2A4-4087-8A9C-B88B55E6C66C}" type="presOf" srcId="{006FD909-C436-4457-9C95-480C8AC5C6A5}" destId="{05214794-C7BE-4622-902F-B2241DDA7E78}" srcOrd="0" destOrd="0" presId="urn:microsoft.com/office/officeart/2008/layout/RadialCluster"/>
    <dgm:cxn modelId="{157FB2B8-B979-4172-B46A-E2CCEB3207C7}" type="presOf" srcId="{11833500-04FC-4C79-A7D7-00903BF6043D}" destId="{82A2D5A6-E6D1-4CE0-8AB3-87606C056ACD}" srcOrd="0" destOrd="0" presId="urn:microsoft.com/office/officeart/2008/layout/RadialCluster"/>
    <dgm:cxn modelId="{92025DE6-B12B-4FFB-B4F1-C9C8A7336B43}" type="presParOf" srcId="{82A2D5A6-E6D1-4CE0-8AB3-87606C056ACD}" destId="{2EEE424A-9244-4E5F-ABDB-67245D0082E3}" srcOrd="0" destOrd="0" presId="urn:microsoft.com/office/officeart/2008/layout/RadialCluster"/>
    <dgm:cxn modelId="{48ADBFD5-57A7-4F8A-9303-F66F1D2AB995}" type="presParOf" srcId="{2EEE424A-9244-4E5F-ABDB-67245D0082E3}" destId="{3CA8CEB4-985C-4369-ADF7-CA8FDD1E8D18}" srcOrd="0" destOrd="0" presId="urn:microsoft.com/office/officeart/2008/layout/RadialCluster"/>
    <dgm:cxn modelId="{19CCC1E2-D94C-4EFC-B2C8-CFBFD0136F57}" type="presParOf" srcId="{2EEE424A-9244-4E5F-ABDB-67245D0082E3}" destId="{66B372CF-EB3C-4EF3-8205-C7CC29CA6685}" srcOrd="1" destOrd="0" presId="urn:microsoft.com/office/officeart/2008/layout/RadialCluster"/>
    <dgm:cxn modelId="{74158EA3-1845-42DB-895C-3ABD4021D45B}" type="presParOf" srcId="{2EEE424A-9244-4E5F-ABDB-67245D0082E3}" destId="{9FDFC028-6E57-4502-B806-FC3523EFB419}" srcOrd="2" destOrd="0" presId="urn:microsoft.com/office/officeart/2008/layout/RadialCluster"/>
    <dgm:cxn modelId="{71860194-D925-4EB2-9B4C-53AF1985CFD8}" type="presParOf" srcId="{2EEE424A-9244-4E5F-ABDB-67245D0082E3}" destId="{05214794-C7BE-4622-902F-B2241DDA7E78}" srcOrd="3" destOrd="0" presId="urn:microsoft.com/office/officeart/2008/layout/RadialCluster"/>
    <dgm:cxn modelId="{E1D1DD07-06A0-46FF-B029-9288A08DAEA6}" type="presParOf" srcId="{2EEE424A-9244-4E5F-ABDB-67245D0082E3}" destId="{AE2ED80F-9F2E-4BC1-A174-D3A94B22E018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50BC9A-9064-41C1-8081-D2B662B0D4D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B82F137-A5ED-4A0F-8B48-1D6209B426B2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8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JUSTIFICACIÓN </a:t>
          </a:r>
        </a:p>
        <a:p>
          <a:r>
            <a:rPr lang="es-EC" sz="28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E</a:t>
          </a:r>
        </a:p>
        <a:p>
          <a:r>
            <a:rPr lang="es-EC" sz="28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IMPORTANCIA</a:t>
          </a:r>
          <a:endParaRPr lang="es-EC" sz="2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1B4C653-9099-44D0-81C2-D2147E4460BD}" type="parTrans" cxnId="{2029B233-A9E8-40EA-8A24-21AED943ABD9}">
      <dgm:prSet/>
      <dgm:spPr/>
      <dgm:t>
        <a:bodyPr/>
        <a:lstStyle/>
        <a:p>
          <a:endParaRPr lang="es-EC"/>
        </a:p>
      </dgm:t>
    </dgm:pt>
    <dgm:pt modelId="{143AED18-CA04-42DA-9551-65656749CC64}" type="sibTrans" cxnId="{2029B233-A9E8-40EA-8A24-21AED943ABD9}">
      <dgm:prSet/>
      <dgm:spPr/>
      <dgm:t>
        <a:bodyPr/>
        <a:lstStyle/>
        <a:p>
          <a:endParaRPr lang="es-EC"/>
        </a:p>
      </dgm:t>
    </dgm:pt>
    <dgm:pt modelId="{68CC53CF-B8DE-41BD-8009-40F2DB355AF3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000" smtClean="0">
              <a:solidFill>
                <a:schemeClr val="accent1">
                  <a:lumMod val="10000"/>
                </a:schemeClr>
              </a:solidFill>
            </a:rPr>
            <a:t>NECESIDADES </a:t>
          </a:r>
        </a:p>
        <a:p>
          <a:r>
            <a:rPr lang="es-EC" sz="2000" smtClean="0">
              <a:solidFill>
                <a:schemeClr val="accent1">
                  <a:lumMod val="10000"/>
                </a:schemeClr>
              </a:solidFill>
            </a:rPr>
            <a:t>Y</a:t>
          </a:r>
        </a:p>
        <a:p>
          <a:r>
            <a:rPr lang="es-EC" sz="2000" smtClean="0">
              <a:solidFill>
                <a:schemeClr val="accent1">
                  <a:lumMod val="10000"/>
                </a:schemeClr>
              </a:solidFill>
            </a:rPr>
            <a:t>REQUERIMIENTOS</a:t>
          </a:r>
        </a:p>
      </dgm:t>
    </dgm:pt>
    <dgm:pt modelId="{54137389-8754-499D-8BB3-2C84C73BBA40}" type="parTrans" cxnId="{8ABC785B-E0B7-4DD5-885B-BB41CC2DE3C8}">
      <dgm:prSet/>
      <dgm:spPr/>
      <dgm:t>
        <a:bodyPr/>
        <a:lstStyle/>
        <a:p>
          <a:endParaRPr lang="es-EC"/>
        </a:p>
      </dgm:t>
    </dgm:pt>
    <dgm:pt modelId="{7D895B09-0505-4DB7-B764-D2BD6BA728AC}" type="sibTrans" cxnId="{8ABC785B-E0B7-4DD5-885B-BB41CC2DE3C8}">
      <dgm:prSet/>
      <dgm:spPr/>
      <dgm:t>
        <a:bodyPr/>
        <a:lstStyle/>
        <a:p>
          <a:endParaRPr lang="es-EC"/>
        </a:p>
      </dgm:t>
    </dgm:pt>
    <dgm:pt modelId="{9A470D67-A061-4D07-B1BF-1024E1BD6073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000" b="0" smtClean="0">
              <a:solidFill>
                <a:schemeClr val="accent1">
                  <a:lumMod val="10000"/>
                </a:schemeClr>
              </a:solidFill>
            </a:rPr>
            <a:t>ESCASA INFORMACIÓN</a:t>
          </a:r>
        </a:p>
      </dgm:t>
    </dgm:pt>
    <dgm:pt modelId="{7B7541EC-43E4-40CC-A300-ABE3BF459434}" type="parTrans" cxnId="{4B7D96B0-BC2C-4221-A8BC-E99363339B45}">
      <dgm:prSet/>
      <dgm:spPr/>
      <dgm:t>
        <a:bodyPr/>
        <a:lstStyle/>
        <a:p>
          <a:endParaRPr lang="es-EC"/>
        </a:p>
      </dgm:t>
    </dgm:pt>
    <dgm:pt modelId="{AE235C92-73DC-43A8-ACEF-58143C8F59E3}" type="sibTrans" cxnId="{4B7D96B0-BC2C-4221-A8BC-E99363339B45}">
      <dgm:prSet/>
      <dgm:spPr/>
      <dgm:t>
        <a:bodyPr/>
        <a:lstStyle/>
        <a:p>
          <a:endParaRPr lang="es-EC"/>
        </a:p>
      </dgm:t>
    </dgm:pt>
    <dgm:pt modelId="{306D9794-E625-4F16-8EBC-7C1D2BAA7120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000" b="0" smtClean="0">
              <a:solidFill>
                <a:schemeClr val="accent1">
                  <a:lumMod val="10000"/>
                </a:schemeClr>
              </a:solidFill>
            </a:rPr>
            <a:t>ACTIVIDAD MENTAL</a:t>
          </a:r>
          <a:endParaRPr lang="es-EC" sz="2000" b="0">
            <a:solidFill>
              <a:schemeClr val="accent1">
                <a:lumMod val="10000"/>
              </a:schemeClr>
            </a:solidFill>
          </a:endParaRPr>
        </a:p>
      </dgm:t>
    </dgm:pt>
    <dgm:pt modelId="{F3EED176-C43E-4518-8293-7D8BFEBB0B81}" type="parTrans" cxnId="{E2F1598F-79E6-4C43-84E2-5CB3AE71600E}">
      <dgm:prSet/>
      <dgm:spPr/>
      <dgm:t>
        <a:bodyPr/>
        <a:lstStyle/>
        <a:p>
          <a:endParaRPr lang="es-EC"/>
        </a:p>
      </dgm:t>
    </dgm:pt>
    <dgm:pt modelId="{75605628-C122-4228-970A-F25B1C662533}" type="sibTrans" cxnId="{E2F1598F-79E6-4C43-84E2-5CB3AE71600E}">
      <dgm:prSet/>
      <dgm:spPr/>
      <dgm:t>
        <a:bodyPr/>
        <a:lstStyle/>
        <a:p>
          <a:endParaRPr lang="es-EC"/>
        </a:p>
      </dgm:t>
    </dgm:pt>
    <dgm:pt modelId="{50A38BA6-BF50-4C93-A91F-A901553BCD3E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000" b="0" smtClean="0">
              <a:solidFill>
                <a:schemeClr val="tx1"/>
              </a:solidFill>
            </a:rPr>
            <a:t>PROPORCIONAR APRENDIZAJE</a:t>
          </a:r>
          <a:endParaRPr lang="es-EC" sz="2000">
            <a:solidFill>
              <a:schemeClr val="accent1">
                <a:lumMod val="10000"/>
              </a:schemeClr>
            </a:solidFill>
          </a:endParaRPr>
        </a:p>
      </dgm:t>
    </dgm:pt>
    <dgm:pt modelId="{F7594E34-57C8-4775-AF04-6D44B8177D60}" type="parTrans" cxnId="{EBD8359B-F31F-4509-A543-B1AE66317E7C}">
      <dgm:prSet/>
      <dgm:spPr/>
      <dgm:t>
        <a:bodyPr/>
        <a:lstStyle/>
        <a:p>
          <a:endParaRPr lang="es-EC"/>
        </a:p>
      </dgm:t>
    </dgm:pt>
    <dgm:pt modelId="{D02322A0-B0E4-49F7-840D-E242B24C8780}" type="sibTrans" cxnId="{EBD8359B-F31F-4509-A543-B1AE66317E7C}">
      <dgm:prSet/>
      <dgm:spPr/>
      <dgm:t>
        <a:bodyPr/>
        <a:lstStyle/>
        <a:p>
          <a:endParaRPr lang="es-EC"/>
        </a:p>
      </dgm:t>
    </dgm:pt>
    <dgm:pt modelId="{4B50EB12-658E-4742-86F5-834A64ED3F0A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000" b="0" smtClean="0">
              <a:solidFill>
                <a:schemeClr val="tx1"/>
              </a:solidFill>
            </a:rPr>
            <a:t>RAZGOS EN COMÚN</a:t>
          </a:r>
        </a:p>
        <a:p>
          <a:r>
            <a:rPr lang="es-EC" sz="2000" b="0" smtClean="0">
              <a:solidFill>
                <a:schemeClr val="tx1"/>
              </a:solidFill>
            </a:rPr>
            <a:t>TÉCNICAS INTELECTUALES</a:t>
          </a:r>
        </a:p>
      </dgm:t>
    </dgm:pt>
    <dgm:pt modelId="{D701927D-42F6-441A-9AEC-83AB1D291774}" type="parTrans" cxnId="{DF81AC20-C297-4A84-A5CE-430D612C07E2}">
      <dgm:prSet/>
      <dgm:spPr/>
      <dgm:t>
        <a:bodyPr/>
        <a:lstStyle/>
        <a:p>
          <a:endParaRPr lang="es-EC"/>
        </a:p>
      </dgm:t>
    </dgm:pt>
    <dgm:pt modelId="{200A23CC-68B3-4C85-9CB0-F50305708879}" type="sibTrans" cxnId="{DF81AC20-C297-4A84-A5CE-430D612C07E2}">
      <dgm:prSet/>
      <dgm:spPr/>
      <dgm:t>
        <a:bodyPr/>
        <a:lstStyle/>
        <a:p>
          <a:endParaRPr lang="es-EC"/>
        </a:p>
      </dgm:t>
    </dgm:pt>
    <dgm:pt modelId="{7C6D1100-D82C-4487-A3D5-F7810C16311A}" type="pres">
      <dgm:prSet presAssocID="{8350BC9A-9064-41C1-8081-D2B662B0D4D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43C5E01-735A-43D7-BEDD-8A4BA7798896}" type="pres">
      <dgm:prSet presAssocID="{7B82F137-A5ED-4A0F-8B48-1D6209B426B2}" presName="centerShape" presStyleLbl="node0" presStyleIdx="0" presStyleCnt="1" custScaleX="221225" custScaleY="121531" custLinFactNeighborX="-3376" custLinFactNeighborY="-4147"/>
      <dgm:spPr/>
      <dgm:t>
        <a:bodyPr/>
        <a:lstStyle/>
        <a:p>
          <a:endParaRPr lang="es-EC"/>
        </a:p>
      </dgm:t>
    </dgm:pt>
    <dgm:pt modelId="{D76F55E5-7E0E-4AF6-A0A9-F1DE9843D53D}" type="pres">
      <dgm:prSet presAssocID="{54137389-8754-499D-8BB3-2C84C73BBA40}" presName="Name9" presStyleLbl="parChTrans1D2" presStyleIdx="0" presStyleCnt="5"/>
      <dgm:spPr/>
      <dgm:t>
        <a:bodyPr/>
        <a:lstStyle/>
        <a:p>
          <a:endParaRPr lang="es-EC"/>
        </a:p>
      </dgm:t>
    </dgm:pt>
    <dgm:pt modelId="{A6654D0C-DD93-4036-858A-6653B9F59A60}" type="pres">
      <dgm:prSet presAssocID="{54137389-8754-499D-8BB3-2C84C73BBA40}" presName="connTx" presStyleLbl="parChTrans1D2" presStyleIdx="0" presStyleCnt="5"/>
      <dgm:spPr/>
      <dgm:t>
        <a:bodyPr/>
        <a:lstStyle/>
        <a:p>
          <a:endParaRPr lang="es-EC"/>
        </a:p>
      </dgm:t>
    </dgm:pt>
    <dgm:pt modelId="{2C0A7387-AE46-4FFB-9C9F-4BB13EC49D62}" type="pres">
      <dgm:prSet presAssocID="{68CC53CF-B8DE-41BD-8009-40F2DB355AF3}" presName="node" presStyleLbl="node1" presStyleIdx="0" presStyleCnt="5" custScaleX="175716" custScaleY="100000" custRadScaleRad="122454" custRadScaleInc="12645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782746-E451-4058-AB35-C10FB88FB6AA}" type="pres">
      <dgm:prSet presAssocID="{7B7541EC-43E4-40CC-A300-ABE3BF459434}" presName="Name9" presStyleLbl="parChTrans1D2" presStyleIdx="1" presStyleCnt="5"/>
      <dgm:spPr/>
      <dgm:t>
        <a:bodyPr/>
        <a:lstStyle/>
        <a:p>
          <a:endParaRPr lang="es-EC"/>
        </a:p>
      </dgm:t>
    </dgm:pt>
    <dgm:pt modelId="{D1FD28FF-75A6-4F76-BBD2-193396F83C0A}" type="pres">
      <dgm:prSet presAssocID="{7B7541EC-43E4-40CC-A300-ABE3BF459434}" presName="connTx" presStyleLbl="parChTrans1D2" presStyleIdx="1" presStyleCnt="5"/>
      <dgm:spPr/>
      <dgm:t>
        <a:bodyPr/>
        <a:lstStyle/>
        <a:p>
          <a:endParaRPr lang="es-EC"/>
        </a:p>
      </dgm:t>
    </dgm:pt>
    <dgm:pt modelId="{57683655-7DA2-444F-98D5-F9348055BA07}" type="pres">
      <dgm:prSet presAssocID="{9A470D67-A061-4D07-B1BF-1024E1BD6073}" presName="node" presStyleLbl="node1" presStyleIdx="1" presStyleCnt="5" custScaleX="137961" custScaleY="112260" custRadScaleRad="134300" custRadScaleInc="8933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94665F-7BA3-43DE-B4AF-E1E285E73185}" type="pres">
      <dgm:prSet presAssocID="{D701927D-42F6-441A-9AEC-83AB1D291774}" presName="Name9" presStyleLbl="parChTrans1D2" presStyleIdx="2" presStyleCnt="5"/>
      <dgm:spPr/>
      <dgm:t>
        <a:bodyPr/>
        <a:lstStyle/>
        <a:p>
          <a:endParaRPr lang="es-EC"/>
        </a:p>
      </dgm:t>
    </dgm:pt>
    <dgm:pt modelId="{1EB4F8DE-8758-4A06-81A4-C9273A32BA83}" type="pres">
      <dgm:prSet presAssocID="{D701927D-42F6-441A-9AEC-83AB1D291774}" presName="connTx" presStyleLbl="parChTrans1D2" presStyleIdx="2" presStyleCnt="5"/>
      <dgm:spPr/>
      <dgm:t>
        <a:bodyPr/>
        <a:lstStyle/>
        <a:p>
          <a:endParaRPr lang="es-EC"/>
        </a:p>
      </dgm:t>
    </dgm:pt>
    <dgm:pt modelId="{D8605900-C196-4D15-BEEE-CEC5523B7C35}" type="pres">
      <dgm:prSet presAssocID="{4B50EB12-658E-4742-86F5-834A64ED3F0A}" presName="node" presStyleLbl="node1" presStyleIdx="2" presStyleCnt="5" custScaleX="170535" custScaleY="103717" custRadScaleRad="129338" custRadScaleInc="45846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9D9E65-8B1F-4453-BBCE-2AD8F1128D2B}" type="pres">
      <dgm:prSet presAssocID="{F3EED176-C43E-4518-8293-7D8BFEBB0B81}" presName="Name9" presStyleLbl="parChTrans1D2" presStyleIdx="3" presStyleCnt="5"/>
      <dgm:spPr/>
      <dgm:t>
        <a:bodyPr/>
        <a:lstStyle/>
        <a:p>
          <a:endParaRPr lang="es-EC"/>
        </a:p>
      </dgm:t>
    </dgm:pt>
    <dgm:pt modelId="{C92403E7-62A7-49AF-B84A-1990686250A6}" type="pres">
      <dgm:prSet presAssocID="{F3EED176-C43E-4518-8293-7D8BFEBB0B81}" presName="connTx" presStyleLbl="parChTrans1D2" presStyleIdx="3" presStyleCnt="5"/>
      <dgm:spPr/>
      <dgm:t>
        <a:bodyPr/>
        <a:lstStyle/>
        <a:p>
          <a:endParaRPr lang="es-EC"/>
        </a:p>
      </dgm:t>
    </dgm:pt>
    <dgm:pt modelId="{8246B762-F85A-49D8-9D07-554CD28059A6}" type="pres">
      <dgm:prSet presAssocID="{306D9794-E625-4F16-8EBC-7C1D2BAA7120}" presName="node" presStyleLbl="node1" presStyleIdx="3" presStyleCnt="5" custScaleX="132401" custScaleY="101858" custRadScaleRad="125430" custRadScaleInc="7392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C5DE09-4D90-440A-B9BA-5E4C9BF74040}" type="pres">
      <dgm:prSet presAssocID="{F7594E34-57C8-4775-AF04-6D44B8177D60}" presName="Name9" presStyleLbl="parChTrans1D2" presStyleIdx="4" presStyleCnt="5"/>
      <dgm:spPr/>
      <dgm:t>
        <a:bodyPr/>
        <a:lstStyle/>
        <a:p>
          <a:endParaRPr lang="es-EC"/>
        </a:p>
      </dgm:t>
    </dgm:pt>
    <dgm:pt modelId="{C25EB9A0-0AB2-445F-862F-EC7941F6AD8E}" type="pres">
      <dgm:prSet presAssocID="{F7594E34-57C8-4775-AF04-6D44B8177D60}" presName="connTx" presStyleLbl="parChTrans1D2" presStyleIdx="4" presStyleCnt="5"/>
      <dgm:spPr/>
      <dgm:t>
        <a:bodyPr/>
        <a:lstStyle/>
        <a:p>
          <a:endParaRPr lang="es-EC"/>
        </a:p>
      </dgm:t>
    </dgm:pt>
    <dgm:pt modelId="{63399039-63A9-45B7-8D79-03A3165A72B4}" type="pres">
      <dgm:prSet presAssocID="{50A38BA6-BF50-4C93-A91F-A901553BCD3E}" presName="node" presStyleLbl="node1" presStyleIdx="4" presStyleCnt="5" custScaleX="154903" custScaleY="75753" custRadScaleRad="78909" custRadScaleInc="-32829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BD8359B-F31F-4509-A543-B1AE66317E7C}" srcId="{7B82F137-A5ED-4A0F-8B48-1D6209B426B2}" destId="{50A38BA6-BF50-4C93-A91F-A901553BCD3E}" srcOrd="4" destOrd="0" parTransId="{F7594E34-57C8-4775-AF04-6D44B8177D60}" sibTransId="{D02322A0-B0E4-49F7-840D-E242B24C8780}"/>
    <dgm:cxn modelId="{67CA6F30-AF27-4D0E-A945-2D3FDFFCAF3D}" type="presOf" srcId="{7B7541EC-43E4-40CC-A300-ABE3BF459434}" destId="{D1FD28FF-75A6-4F76-BBD2-193396F83C0A}" srcOrd="1" destOrd="0" presId="urn:microsoft.com/office/officeart/2005/8/layout/radial1"/>
    <dgm:cxn modelId="{F588BCE2-767D-4D62-954C-870C7C217B7D}" type="presOf" srcId="{4B50EB12-658E-4742-86F5-834A64ED3F0A}" destId="{D8605900-C196-4D15-BEEE-CEC5523B7C35}" srcOrd="0" destOrd="0" presId="urn:microsoft.com/office/officeart/2005/8/layout/radial1"/>
    <dgm:cxn modelId="{3F1E5BB7-25BB-40A8-9317-5B73F8DF994D}" type="presOf" srcId="{68CC53CF-B8DE-41BD-8009-40F2DB355AF3}" destId="{2C0A7387-AE46-4FFB-9C9F-4BB13EC49D62}" srcOrd="0" destOrd="0" presId="urn:microsoft.com/office/officeart/2005/8/layout/radial1"/>
    <dgm:cxn modelId="{2029B233-A9E8-40EA-8A24-21AED943ABD9}" srcId="{8350BC9A-9064-41C1-8081-D2B662B0D4D5}" destId="{7B82F137-A5ED-4A0F-8B48-1D6209B426B2}" srcOrd="0" destOrd="0" parTransId="{A1B4C653-9099-44D0-81C2-D2147E4460BD}" sibTransId="{143AED18-CA04-42DA-9551-65656749CC64}"/>
    <dgm:cxn modelId="{DDB77A3D-F1AB-411B-930B-AC670914658B}" type="presOf" srcId="{D701927D-42F6-441A-9AEC-83AB1D291774}" destId="{1EB4F8DE-8758-4A06-81A4-C9273A32BA83}" srcOrd="1" destOrd="0" presId="urn:microsoft.com/office/officeart/2005/8/layout/radial1"/>
    <dgm:cxn modelId="{4B7D96B0-BC2C-4221-A8BC-E99363339B45}" srcId="{7B82F137-A5ED-4A0F-8B48-1D6209B426B2}" destId="{9A470D67-A061-4D07-B1BF-1024E1BD6073}" srcOrd="1" destOrd="0" parTransId="{7B7541EC-43E4-40CC-A300-ABE3BF459434}" sibTransId="{AE235C92-73DC-43A8-ACEF-58143C8F59E3}"/>
    <dgm:cxn modelId="{B930175E-C293-41DF-B304-D12DB6D0A77C}" type="presOf" srcId="{306D9794-E625-4F16-8EBC-7C1D2BAA7120}" destId="{8246B762-F85A-49D8-9D07-554CD28059A6}" srcOrd="0" destOrd="0" presId="urn:microsoft.com/office/officeart/2005/8/layout/radial1"/>
    <dgm:cxn modelId="{196DA466-74DC-44F1-8F68-D19061F7F46E}" type="presOf" srcId="{54137389-8754-499D-8BB3-2C84C73BBA40}" destId="{D76F55E5-7E0E-4AF6-A0A9-F1DE9843D53D}" srcOrd="0" destOrd="0" presId="urn:microsoft.com/office/officeart/2005/8/layout/radial1"/>
    <dgm:cxn modelId="{F4A56AAE-5E73-41F0-850F-C308D4951012}" type="presOf" srcId="{F7594E34-57C8-4775-AF04-6D44B8177D60}" destId="{0BC5DE09-4D90-440A-B9BA-5E4C9BF74040}" srcOrd="0" destOrd="0" presId="urn:microsoft.com/office/officeart/2005/8/layout/radial1"/>
    <dgm:cxn modelId="{E2F1598F-79E6-4C43-84E2-5CB3AE71600E}" srcId="{7B82F137-A5ED-4A0F-8B48-1D6209B426B2}" destId="{306D9794-E625-4F16-8EBC-7C1D2BAA7120}" srcOrd="3" destOrd="0" parTransId="{F3EED176-C43E-4518-8293-7D8BFEBB0B81}" sibTransId="{75605628-C122-4228-970A-F25B1C662533}"/>
    <dgm:cxn modelId="{549E2C3C-431D-4779-8E4D-4215A2D1FD86}" type="presOf" srcId="{50A38BA6-BF50-4C93-A91F-A901553BCD3E}" destId="{63399039-63A9-45B7-8D79-03A3165A72B4}" srcOrd="0" destOrd="0" presId="urn:microsoft.com/office/officeart/2005/8/layout/radial1"/>
    <dgm:cxn modelId="{51317ACB-0C35-4AF5-8D1F-D9290A777FF7}" type="presOf" srcId="{7B7541EC-43E4-40CC-A300-ABE3BF459434}" destId="{C9782746-E451-4058-AB35-C10FB88FB6AA}" srcOrd="0" destOrd="0" presId="urn:microsoft.com/office/officeart/2005/8/layout/radial1"/>
    <dgm:cxn modelId="{87BD77F7-1F7F-427F-AC07-9DAF5E59679D}" type="presOf" srcId="{F7594E34-57C8-4775-AF04-6D44B8177D60}" destId="{C25EB9A0-0AB2-445F-862F-EC7941F6AD8E}" srcOrd="1" destOrd="0" presId="urn:microsoft.com/office/officeart/2005/8/layout/radial1"/>
    <dgm:cxn modelId="{9153F375-E20F-47D8-A135-0F6292A450B5}" type="presOf" srcId="{F3EED176-C43E-4518-8293-7D8BFEBB0B81}" destId="{A89D9E65-8B1F-4453-BBCE-2AD8F1128D2B}" srcOrd="0" destOrd="0" presId="urn:microsoft.com/office/officeart/2005/8/layout/radial1"/>
    <dgm:cxn modelId="{1E9A0281-AD64-42D4-A086-5FC78E1CC2E6}" type="presOf" srcId="{9A470D67-A061-4D07-B1BF-1024E1BD6073}" destId="{57683655-7DA2-444F-98D5-F9348055BA07}" srcOrd="0" destOrd="0" presId="urn:microsoft.com/office/officeart/2005/8/layout/radial1"/>
    <dgm:cxn modelId="{5C6F3B71-C5C5-4EE3-BA5D-979E926222F1}" type="presOf" srcId="{7B82F137-A5ED-4A0F-8B48-1D6209B426B2}" destId="{343C5E01-735A-43D7-BEDD-8A4BA7798896}" srcOrd="0" destOrd="0" presId="urn:microsoft.com/office/officeart/2005/8/layout/radial1"/>
    <dgm:cxn modelId="{4B50EAF0-FC63-4F97-B42F-8763160AFC73}" type="presOf" srcId="{8350BC9A-9064-41C1-8081-D2B662B0D4D5}" destId="{7C6D1100-D82C-4487-A3D5-F7810C16311A}" srcOrd="0" destOrd="0" presId="urn:microsoft.com/office/officeart/2005/8/layout/radial1"/>
    <dgm:cxn modelId="{8ABC785B-E0B7-4DD5-885B-BB41CC2DE3C8}" srcId="{7B82F137-A5ED-4A0F-8B48-1D6209B426B2}" destId="{68CC53CF-B8DE-41BD-8009-40F2DB355AF3}" srcOrd="0" destOrd="0" parTransId="{54137389-8754-499D-8BB3-2C84C73BBA40}" sibTransId="{7D895B09-0505-4DB7-B764-D2BD6BA728AC}"/>
    <dgm:cxn modelId="{735101D3-950D-4C2E-9F69-B7D0620556D6}" type="presOf" srcId="{D701927D-42F6-441A-9AEC-83AB1D291774}" destId="{CA94665F-7BA3-43DE-B4AF-E1E285E73185}" srcOrd="0" destOrd="0" presId="urn:microsoft.com/office/officeart/2005/8/layout/radial1"/>
    <dgm:cxn modelId="{A73353B3-D408-4269-BFFD-F06858C7B8C0}" type="presOf" srcId="{F3EED176-C43E-4518-8293-7D8BFEBB0B81}" destId="{C92403E7-62A7-49AF-B84A-1990686250A6}" srcOrd="1" destOrd="0" presId="urn:microsoft.com/office/officeart/2005/8/layout/radial1"/>
    <dgm:cxn modelId="{DF81AC20-C297-4A84-A5CE-430D612C07E2}" srcId="{7B82F137-A5ED-4A0F-8B48-1D6209B426B2}" destId="{4B50EB12-658E-4742-86F5-834A64ED3F0A}" srcOrd="2" destOrd="0" parTransId="{D701927D-42F6-441A-9AEC-83AB1D291774}" sibTransId="{200A23CC-68B3-4C85-9CB0-F50305708879}"/>
    <dgm:cxn modelId="{E0699C15-DDF1-4D0A-90EE-8B5B791C57B7}" type="presOf" srcId="{54137389-8754-499D-8BB3-2C84C73BBA40}" destId="{A6654D0C-DD93-4036-858A-6653B9F59A60}" srcOrd="1" destOrd="0" presId="urn:microsoft.com/office/officeart/2005/8/layout/radial1"/>
    <dgm:cxn modelId="{2070C147-0174-47AD-B6CA-CA210D9C3F5A}" type="presParOf" srcId="{7C6D1100-D82C-4487-A3D5-F7810C16311A}" destId="{343C5E01-735A-43D7-BEDD-8A4BA7798896}" srcOrd="0" destOrd="0" presId="urn:microsoft.com/office/officeart/2005/8/layout/radial1"/>
    <dgm:cxn modelId="{73B26EB9-7C5C-4439-B4AB-D87B5403D956}" type="presParOf" srcId="{7C6D1100-D82C-4487-A3D5-F7810C16311A}" destId="{D76F55E5-7E0E-4AF6-A0A9-F1DE9843D53D}" srcOrd="1" destOrd="0" presId="urn:microsoft.com/office/officeart/2005/8/layout/radial1"/>
    <dgm:cxn modelId="{C500D8A4-6598-4E32-9DF8-6D2F746CB1E5}" type="presParOf" srcId="{D76F55E5-7E0E-4AF6-A0A9-F1DE9843D53D}" destId="{A6654D0C-DD93-4036-858A-6653B9F59A60}" srcOrd="0" destOrd="0" presId="urn:microsoft.com/office/officeart/2005/8/layout/radial1"/>
    <dgm:cxn modelId="{DFE3CECD-89FD-4905-A143-5FE87074C86F}" type="presParOf" srcId="{7C6D1100-D82C-4487-A3D5-F7810C16311A}" destId="{2C0A7387-AE46-4FFB-9C9F-4BB13EC49D62}" srcOrd="2" destOrd="0" presId="urn:microsoft.com/office/officeart/2005/8/layout/radial1"/>
    <dgm:cxn modelId="{3A7D1F57-9293-4978-821D-343768EA9D5D}" type="presParOf" srcId="{7C6D1100-D82C-4487-A3D5-F7810C16311A}" destId="{C9782746-E451-4058-AB35-C10FB88FB6AA}" srcOrd="3" destOrd="0" presId="urn:microsoft.com/office/officeart/2005/8/layout/radial1"/>
    <dgm:cxn modelId="{A2E81690-1118-4D2B-8AB0-3E825FF82CB9}" type="presParOf" srcId="{C9782746-E451-4058-AB35-C10FB88FB6AA}" destId="{D1FD28FF-75A6-4F76-BBD2-193396F83C0A}" srcOrd="0" destOrd="0" presId="urn:microsoft.com/office/officeart/2005/8/layout/radial1"/>
    <dgm:cxn modelId="{61ABE144-CFA9-4D93-BEE5-9A69A2D6C8F6}" type="presParOf" srcId="{7C6D1100-D82C-4487-A3D5-F7810C16311A}" destId="{57683655-7DA2-444F-98D5-F9348055BA07}" srcOrd="4" destOrd="0" presId="urn:microsoft.com/office/officeart/2005/8/layout/radial1"/>
    <dgm:cxn modelId="{3888EA7D-77D6-438C-B258-4EE4193CF0BA}" type="presParOf" srcId="{7C6D1100-D82C-4487-A3D5-F7810C16311A}" destId="{CA94665F-7BA3-43DE-B4AF-E1E285E73185}" srcOrd="5" destOrd="0" presId="urn:microsoft.com/office/officeart/2005/8/layout/radial1"/>
    <dgm:cxn modelId="{36C0C1F4-F65B-4BFE-AFA7-73A77498137E}" type="presParOf" srcId="{CA94665F-7BA3-43DE-B4AF-E1E285E73185}" destId="{1EB4F8DE-8758-4A06-81A4-C9273A32BA83}" srcOrd="0" destOrd="0" presId="urn:microsoft.com/office/officeart/2005/8/layout/radial1"/>
    <dgm:cxn modelId="{0DA5A19A-AA07-40BC-81C3-E2CC1799BEB3}" type="presParOf" srcId="{7C6D1100-D82C-4487-A3D5-F7810C16311A}" destId="{D8605900-C196-4D15-BEEE-CEC5523B7C35}" srcOrd="6" destOrd="0" presId="urn:microsoft.com/office/officeart/2005/8/layout/radial1"/>
    <dgm:cxn modelId="{259AD552-0290-4C7F-B5C2-516A26F4A51B}" type="presParOf" srcId="{7C6D1100-D82C-4487-A3D5-F7810C16311A}" destId="{A89D9E65-8B1F-4453-BBCE-2AD8F1128D2B}" srcOrd="7" destOrd="0" presId="urn:microsoft.com/office/officeart/2005/8/layout/radial1"/>
    <dgm:cxn modelId="{409E000F-5AD3-40CA-8EA1-D8D26DC85665}" type="presParOf" srcId="{A89D9E65-8B1F-4453-BBCE-2AD8F1128D2B}" destId="{C92403E7-62A7-49AF-B84A-1990686250A6}" srcOrd="0" destOrd="0" presId="urn:microsoft.com/office/officeart/2005/8/layout/radial1"/>
    <dgm:cxn modelId="{79AE2E45-82F7-4181-8E05-4B1746ADC5AF}" type="presParOf" srcId="{7C6D1100-D82C-4487-A3D5-F7810C16311A}" destId="{8246B762-F85A-49D8-9D07-554CD28059A6}" srcOrd="8" destOrd="0" presId="urn:microsoft.com/office/officeart/2005/8/layout/radial1"/>
    <dgm:cxn modelId="{A55BB85A-5425-4344-9125-662A6BE0331F}" type="presParOf" srcId="{7C6D1100-D82C-4487-A3D5-F7810C16311A}" destId="{0BC5DE09-4D90-440A-B9BA-5E4C9BF74040}" srcOrd="9" destOrd="0" presId="urn:microsoft.com/office/officeart/2005/8/layout/radial1"/>
    <dgm:cxn modelId="{778E6808-5C90-4218-923C-8562B0CCA122}" type="presParOf" srcId="{0BC5DE09-4D90-440A-B9BA-5E4C9BF74040}" destId="{C25EB9A0-0AB2-445F-862F-EC7941F6AD8E}" srcOrd="0" destOrd="0" presId="urn:microsoft.com/office/officeart/2005/8/layout/radial1"/>
    <dgm:cxn modelId="{3BFE14EE-D762-4A09-A383-6D70ED29654C}" type="presParOf" srcId="{7C6D1100-D82C-4487-A3D5-F7810C16311A}" destId="{63399039-63A9-45B7-8D79-03A3165A72B4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1A69FF-E626-40A1-B355-FAE16AEE7611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</dgm:pt>
    <dgm:pt modelId="{6EF65879-9B3D-4D1F-9D65-F558B8C0F7E3}">
      <dgm:prSet phldrT="[Texto]" custT="1"/>
      <dgm:spPr/>
      <dgm:t>
        <a:bodyPr/>
        <a:lstStyle/>
        <a:p>
          <a:r>
            <a:rPr lang="es-ES_tradnl" sz="1400" noProof="0" smtClean="0"/>
            <a:t>Esquema corporal</a:t>
          </a:r>
          <a:endParaRPr lang="es-ES_tradnl" sz="1400" noProof="0"/>
        </a:p>
      </dgm:t>
    </dgm:pt>
    <dgm:pt modelId="{61D1311A-09D1-4431-92EA-5F232D04FA52}" type="parTrans" cxnId="{09F52499-0D55-4279-BD30-DDBAA862F2C9}">
      <dgm:prSet/>
      <dgm:spPr/>
      <dgm:t>
        <a:bodyPr/>
        <a:lstStyle/>
        <a:p>
          <a:endParaRPr lang="es-EC" sz="1400"/>
        </a:p>
      </dgm:t>
    </dgm:pt>
    <dgm:pt modelId="{777580D0-D258-4B24-9B94-90F2BC77F093}" type="sibTrans" cxnId="{09F52499-0D55-4279-BD30-DDBAA862F2C9}">
      <dgm:prSet/>
      <dgm:spPr/>
      <dgm:t>
        <a:bodyPr/>
        <a:lstStyle/>
        <a:p>
          <a:endParaRPr lang="es-EC" sz="1400"/>
        </a:p>
      </dgm:t>
    </dgm:pt>
    <dgm:pt modelId="{87B196D2-AD0B-4E9F-975F-BD84B077A836}">
      <dgm:prSet custT="1"/>
      <dgm:spPr/>
      <dgm:t>
        <a:bodyPr/>
        <a:lstStyle/>
        <a:p>
          <a:r>
            <a:rPr lang="es-ES_tradnl" sz="1400" noProof="0" smtClean="0"/>
            <a:t>coordinación</a:t>
          </a:r>
          <a:endParaRPr lang="es-ES_tradnl" sz="1400" noProof="0"/>
        </a:p>
      </dgm:t>
    </dgm:pt>
    <dgm:pt modelId="{CF3B35F8-7746-436F-8904-8F3074159F82}" type="parTrans" cxnId="{8416B39B-7F5C-48F7-80E5-94E42673ECD0}">
      <dgm:prSet/>
      <dgm:spPr/>
      <dgm:t>
        <a:bodyPr/>
        <a:lstStyle/>
        <a:p>
          <a:endParaRPr lang="es-EC" sz="1400"/>
        </a:p>
      </dgm:t>
    </dgm:pt>
    <dgm:pt modelId="{DE70BB69-6384-42CF-88E9-30DBCD6BE449}" type="sibTrans" cxnId="{8416B39B-7F5C-48F7-80E5-94E42673ECD0}">
      <dgm:prSet/>
      <dgm:spPr/>
      <dgm:t>
        <a:bodyPr/>
        <a:lstStyle/>
        <a:p>
          <a:endParaRPr lang="es-ES_tradnl" sz="1400" noProof="0" dirty="0"/>
        </a:p>
      </dgm:t>
    </dgm:pt>
    <dgm:pt modelId="{B31CECFE-1901-4577-A573-B3B19FA27901}">
      <dgm:prSet custT="1"/>
      <dgm:spPr/>
      <dgm:t>
        <a:bodyPr/>
        <a:lstStyle/>
        <a:p>
          <a:pPr algn="ctr"/>
          <a:r>
            <a:rPr lang="es-ES_tradnl" sz="1400" noProof="0" smtClean="0"/>
            <a:t>Cuerpo en movimiento</a:t>
          </a:r>
          <a:endParaRPr lang="es-ES_tradnl" sz="1400" noProof="0"/>
        </a:p>
      </dgm:t>
    </dgm:pt>
    <dgm:pt modelId="{579E9F01-46B1-4236-9D7B-F99DC310052E}" type="parTrans" cxnId="{AD6EF1B2-9167-4A45-A09F-A4DE2422AFF2}">
      <dgm:prSet/>
      <dgm:spPr/>
      <dgm:t>
        <a:bodyPr/>
        <a:lstStyle/>
        <a:p>
          <a:endParaRPr lang="es-EC" sz="1400"/>
        </a:p>
      </dgm:t>
    </dgm:pt>
    <dgm:pt modelId="{101AE88D-1EC7-456D-85BF-AB172E6FE9D8}" type="sibTrans" cxnId="{AD6EF1B2-9167-4A45-A09F-A4DE2422AFF2}">
      <dgm:prSet/>
      <dgm:spPr/>
      <dgm:t>
        <a:bodyPr/>
        <a:lstStyle/>
        <a:p>
          <a:endParaRPr lang="es-ES_tradnl" sz="1400" noProof="0" dirty="0"/>
        </a:p>
      </dgm:t>
    </dgm:pt>
    <dgm:pt modelId="{2BDBFD21-60A9-4A3B-8306-7340D0BC089A}">
      <dgm:prSet custT="1"/>
      <dgm:spPr/>
      <dgm:t>
        <a:bodyPr/>
        <a:lstStyle/>
        <a:p>
          <a:r>
            <a:rPr lang="es-ES_tradnl" sz="1400" noProof="0" smtClean="0"/>
            <a:t>Expresión corporal</a:t>
          </a:r>
          <a:endParaRPr lang="es-ES_tradnl" sz="1400" noProof="0"/>
        </a:p>
      </dgm:t>
    </dgm:pt>
    <dgm:pt modelId="{9E09AD0C-6BC1-42F1-AD0C-EE8B6E0EF908}" type="parTrans" cxnId="{C8AAE2F4-4FEB-4B20-A639-D0438B4BFB73}">
      <dgm:prSet/>
      <dgm:spPr/>
      <dgm:t>
        <a:bodyPr/>
        <a:lstStyle/>
        <a:p>
          <a:endParaRPr lang="es-EC" sz="1400"/>
        </a:p>
      </dgm:t>
    </dgm:pt>
    <dgm:pt modelId="{6F69A622-72F8-4B34-A0E5-492441DA36C1}" type="sibTrans" cxnId="{C8AAE2F4-4FEB-4B20-A639-D0438B4BFB73}">
      <dgm:prSet/>
      <dgm:spPr/>
      <dgm:t>
        <a:bodyPr/>
        <a:lstStyle/>
        <a:p>
          <a:endParaRPr lang="es-ES_tradnl" sz="1400" noProof="0" dirty="0"/>
        </a:p>
      </dgm:t>
    </dgm:pt>
    <dgm:pt modelId="{4AF83F44-348F-4207-A729-4B9B13857069}">
      <dgm:prSet custT="1"/>
      <dgm:spPr/>
      <dgm:t>
        <a:bodyPr/>
        <a:lstStyle/>
        <a:p>
          <a:r>
            <a:rPr lang="es-ES_tradnl" sz="1400" noProof="0" smtClean="0"/>
            <a:t>Percepción </a:t>
          </a:r>
          <a:endParaRPr lang="es-ES_tradnl" sz="1400" noProof="0"/>
        </a:p>
      </dgm:t>
    </dgm:pt>
    <dgm:pt modelId="{1324CBC3-40E5-48BF-BA9A-1478A825474A}" type="parTrans" cxnId="{4CE0B2F5-B9DC-4E01-AC60-02C226CCF3E1}">
      <dgm:prSet/>
      <dgm:spPr/>
      <dgm:t>
        <a:bodyPr/>
        <a:lstStyle/>
        <a:p>
          <a:endParaRPr lang="es-EC" sz="1400"/>
        </a:p>
      </dgm:t>
    </dgm:pt>
    <dgm:pt modelId="{2FF72139-67C6-4F80-B612-9275CE02A369}" type="sibTrans" cxnId="{4CE0B2F5-B9DC-4E01-AC60-02C226CCF3E1}">
      <dgm:prSet/>
      <dgm:spPr/>
      <dgm:t>
        <a:bodyPr/>
        <a:lstStyle/>
        <a:p>
          <a:endParaRPr lang="es-ES_tradnl" sz="1400" noProof="0" dirty="0"/>
        </a:p>
      </dgm:t>
    </dgm:pt>
    <dgm:pt modelId="{B888C727-C79E-41DF-8511-CD3F10FA144E}" type="pres">
      <dgm:prSet presAssocID="{C01A69FF-E626-40A1-B355-FAE16AEE7611}" presName="Name0" presStyleCnt="0">
        <dgm:presLayoutVars>
          <dgm:chMax val="7"/>
          <dgm:chPref val="5"/>
        </dgm:presLayoutVars>
      </dgm:prSet>
      <dgm:spPr/>
    </dgm:pt>
    <dgm:pt modelId="{D2CD5C16-6AC6-4F49-B6D8-033D1371E05D}" type="pres">
      <dgm:prSet presAssocID="{C01A69FF-E626-40A1-B355-FAE16AEE7611}" presName="arrowNode" presStyleLbl="node1" presStyleIdx="0" presStyleCnt="1" custAng="1003626" custLinFactNeighborX="3953" custLinFactNeighborY="110"/>
      <dgm:spPr>
        <a:solidFill>
          <a:srgbClr val="00FF00"/>
        </a:solidFill>
      </dgm:spPr>
    </dgm:pt>
    <dgm:pt modelId="{38D1E246-0F45-407D-B9C4-95FACCE54EC8}" type="pres">
      <dgm:prSet presAssocID="{6EF65879-9B3D-4D1F-9D65-F558B8C0F7E3}" presName="txNode1" presStyleLbl="revTx" presStyleIdx="0" presStyleCnt="5" custLinFactY="100000" custLinFactNeighborX="39984" custLinFactNeighborY="14849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EE0858-10DF-4159-8687-174ACA384BB4}" type="pres">
      <dgm:prSet presAssocID="{87B196D2-AD0B-4E9F-975F-BD84B077A836}" presName="txNode2" presStyleLbl="revTx" presStyleIdx="1" presStyleCnt="5" custScaleX="72067" custLinFactNeighborX="-3517" custLinFactNeighborY="-2704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4FD270-E5B4-4B20-937A-EB7098446CD3}" type="pres">
      <dgm:prSet presAssocID="{DE70BB69-6384-42CF-88E9-30DBCD6BE449}" presName="dotNode2" presStyleCnt="0"/>
      <dgm:spPr/>
    </dgm:pt>
    <dgm:pt modelId="{4997C2DA-8BE1-48E9-B0E4-27944893B6A0}" type="pres">
      <dgm:prSet presAssocID="{DE70BB69-6384-42CF-88E9-30DBCD6BE449}" presName="dotRepeatNode" presStyleLbl="fgShp" presStyleIdx="0" presStyleCnt="3" custLinFactX="450804" custLinFactY="-200000" custLinFactNeighborX="500000" custLinFactNeighborY="-211238"/>
      <dgm:spPr/>
      <dgm:t>
        <a:bodyPr/>
        <a:lstStyle/>
        <a:p>
          <a:endParaRPr lang="es-EC"/>
        </a:p>
      </dgm:t>
    </dgm:pt>
    <dgm:pt modelId="{1A334FB6-6918-45AD-BCCF-85F2CC62F6B7}" type="pres">
      <dgm:prSet presAssocID="{B31CECFE-1901-4577-A573-B3B19FA27901}" presName="txNode3" presStyleLbl="revTx" presStyleIdx="2" presStyleCnt="5" custLinFactY="91017" custLinFactNeighborX="51628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66A7F7-13C9-497B-8082-4AB260952C93}" type="pres">
      <dgm:prSet presAssocID="{101AE88D-1EC7-456D-85BF-AB172E6FE9D8}" presName="dotNode3" presStyleCnt="0"/>
      <dgm:spPr/>
    </dgm:pt>
    <dgm:pt modelId="{0C3FD804-7CC5-4F8F-85AE-5AA080B36D8F}" type="pres">
      <dgm:prSet presAssocID="{101AE88D-1EC7-456D-85BF-AB172E6FE9D8}" presName="dotRepeatNode" presStyleLbl="fgShp" presStyleIdx="1" presStyleCnt="3" custLinFactX="200000" custLinFactY="-200688" custLinFactNeighborX="272180" custLinFactNeighborY="-300000"/>
      <dgm:spPr/>
      <dgm:t>
        <a:bodyPr/>
        <a:lstStyle/>
        <a:p>
          <a:endParaRPr lang="es-EC"/>
        </a:p>
      </dgm:t>
    </dgm:pt>
    <dgm:pt modelId="{66CF7A7B-99B0-4D86-8F8E-36E3B1C1F5B9}" type="pres">
      <dgm:prSet presAssocID="{2BDBFD21-60A9-4A3B-8306-7340D0BC089A}" presName="txNode4" presStyleLbl="revTx" presStyleIdx="3" presStyleCnt="5" custLinFactNeighborX="-10395" custLinFactNeighborY="-3536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E5C65F-1AC3-49BE-97BE-DF0531DBF416}" type="pres">
      <dgm:prSet presAssocID="{6F69A622-72F8-4B34-A0E5-492441DA36C1}" presName="dotNode4" presStyleCnt="0"/>
      <dgm:spPr/>
    </dgm:pt>
    <dgm:pt modelId="{380DE898-D533-4862-9B3D-DB37D053F6B1}" type="pres">
      <dgm:prSet presAssocID="{6F69A622-72F8-4B34-A0E5-492441DA36C1}" presName="dotRepeatNode" presStyleLbl="fgShp" presStyleIdx="2" presStyleCnt="3" custLinFactY="-200000" custLinFactNeighborX="-35435" custLinFactNeighborY="-205963"/>
      <dgm:spPr/>
      <dgm:t>
        <a:bodyPr/>
        <a:lstStyle/>
        <a:p>
          <a:endParaRPr lang="es-EC"/>
        </a:p>
      </dgm:t>
    </dgm:pt>
    <dgm:pt modelId="{44881A2E-56D4-485E-9CBF-79C388C17DCE}" type="pres">
      <dgm:prSet presAssocID="{4AF83F44-348F-4207-A729-4B9B13857069}" presName="txNode5" presStyleLbl="revTx" presStyleIdx="4" presStyleCnt="5" custScaleX="67569" custLinFactY="-191050" custLinFactNeighborX="-91321" custLinFactNeighborY="-2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9F52499-0D55-4279-BD30-DDBAA862F2C9}" srcId="{C01A69FF-E626-40A1-B355-FAE16AEE7611}" destId="{6EF65879-9B3D-4D1F-9D65-F558B8C0F7E3}" srcOrd="0" destOrd="0" parTransId="{61D1311A-09D1-4431-92EA-5F232D04FA52}" sibTransId="{777580D0-D258-4B24-9B94-90F2BC77F093}"/>
    <dgm:cxn modelId="{4CE0B2F5-B9DC-4E01-AC60-02C226CCF3E1}" srcId="{C01A69FF-E626-40A1-B355-FAE16AEE7611}" destId="{4AF83F44-348F-4207-A729-4B9B13857069}" srcOrd="4" destOrd="0" parTransId="{1324CBC3-40E5-48BF-BA9A-1478A825474A}" sibTransId="{2FF72139-67C6-4F80-B612-9275CE02A369}"/>
    <dgm:cxn modelId="{759AAACF-5F71-4B2A-9EDF-8488A82E9DF0}" type="presOf" srcId="{4AF83F44-348F-4207-A729-4B9B13857069}" destId="{44881A2E-56D4-485E-9CBF-79C388C17DCE}" srcOrd="0" destOrd="0" presId="urn:microsoft.com/office/officeart/2009/3/layout/DescendingProcess"/>
    <dgm:cxn modelId="{F926C4BE-A7DB-4F99-BB8C-331580DC9D3A}" type="presOf" srcId="{2BDBFD21-60A9-4A3B-8306-7340D0BC089A}" destId="{66CF7A7B-99B0-4D86-8F8E-36E3B1C1F5B9}" srcOrd="0" destOrd="0" presId="urn:microsoft.com/office/officeart/2009/3/layout/DescendingProcess"/>
    <dgm:cxn modelId="{A23DB7C9-EC19-49A1-9AFA-005F5CF04434}" type="presOf" srcId="{6EF65879-9B3D-4D1F-9D65-F558B8C0F7E3}" destId="{38D1E246-0F45-407D-B9C4-95FACCE54EC8}" srcOrd="0" destOrd="0" presId="urn:microsoft.com/office/officeart/2009/3/layout/DescendingProcess"/>
    <dgm:cxn modelId="{8416B39B-7F5C-48F7-80E5-94E42673ECD0}" srcId="{C01A69FF-E626-40A1-B355-FAE16AEE7611}" destId="{87B196D2-AD0B-4E9F-975F-BD84B077A836}" srcOrd="1" destOrd="0" parTransId="{CF3B35F8-7746-436F-8904-8F3074159F82}" sibTransId="{DE70BB69-6384-42CF-88E9-30DBCD6BE449}"/>
    <dgm:cxn modelId="{8424FDF7-F9AC-4F69-B0B2-77C1F01F707E}" type="presOf" srcId="{B31CECFE-1901-4577-A573-B3B19FA27901}" destId="{1A334FB6-6918-45AD-BCCF-85F2CC62F6B7}" srcOrd="0" destOrd="0" presId="urn:microsoft.com/office/officeart/2009/3/layout/DescendingProcess"/>
    <dgm:cxn modelId="{C8AAE2F4-4FEB-4B20-A639-D0438B4BFB73}" srcId="{C01A69FF-E626-40A1-B355-FAE16AEE7611}" destId="{2BDBFD21-60A9-4A3B-8306-7340D0BC089A}" srcOrd="3" destOrd="0" parTransId="{9E09AD0C-6BC1-42F1-AD0C-EE8B6E0EF908}" sibTransId="{6F69A622-72F8-4B34-A0E5-492441DA36C1}"/>
    <dgm:cxn modelId="{8A7F0526-1911-4F9C-88C4-D9520393659C}" type="presOf" srcId="{87B196D2-AD0B-4E9F-975F-BD84B077A836}" destId="{1EEE0858-10DF-4159-8687-174ACA384BB4}" srcOrd="0" destOrd="0" presId="urn:microsoft.com/office/officeart/2009/3/layout/DescendingProcess"/>
    <dgm:cxn modelId="{63F8496F-2637-4E5D-AF00-2F68E3731CA7}" type="presOf" srcId="{101AE88D-1EC7-456D-85BF-AB172E6FE9D8}" destId="{0C3FD804-7CC5-4F8F-85AE-5AA080B36D8F}" srcOrd="0" destOrd="0" presId="urn:microsoft.com/office/officeart/2009/3/layout/DescendingProcess"/>
    <dgm:cxn modelId="{2A551F09-7527-4E90-914F-73C2D3D71128}" type="presOf" srcId="{C01A69FF-E626-40A1-B355-FAE16AEE7611}" destId="{B888C727-C79E-41DF-8511-CD3F10FA144E}" srcOrd="0" destOrd="0" presId="urn:microsoft.com/office/officeart/2009/3/layout/DescendingProcess"/>
    <dgm:cxn modelId="{3BDB41EC-F38E-4366-B4B7-6A7CD24F3618}" type="presOf" srcId="{DE70BB69-6384-42CF-88E9-30DBCD6BE449}" destId="{4997C2DA-8BE1-48E9-B0E4-27944893B6A0}" srcOrd="0" destOrd="0" presId="urn:microsoft.com/office/officeart/2009/3/layout/DescendingProcess"/>
    <dgm:cxn modelId="{00706AC0-3C11-4EB7-A933-11DB7C2E1E9E}" type="presOf" srcId="{6F69A622-72F8-4B34-A0E5-492441DA36C1}" destId="{380DE898-D533-4862-9B3D-DB37D053F6B1}" srcOrd="0" destOrd="0" presId="urn:microsoft.com/office/officeart/2009/3/layout/DescendingProcess"/>
    <dgm:cxn modelId="{AD6EF1B2-9167-4A45-A09F-A4DE2422AFF2}" srcId="{C01A69FF-E626-40A1-B355-FAE16AEE7611}" destId="{B31CECFE-1901-4577-A573-B3B19FA27901}" srcOrd="2" destOrd="0" parTransId="{579E9F01-46B1-4236-9D7B-F99DC310052E}" sibTransId="{101AE88D-1EC7-456D-85BF-AB172E6FE9D8}"/>
    <dgm:cxn modelId="{4A105F8A-F7EC-417F-B287-734F819BAAAC}" type="presParOf" srcId="{B888C727-C79E-41DF-8511-CD3F10FA144E}" destId="{D2CD5C16-6AC6-4F49-B6D8-033D1371E05D}" srcOrd="0" destOrd="0" presId="urn:microsoft.com/office/officeart/2009/3/layout/DescendingProcess"/>
    <dgm:cxn modelId="{3B62DDF1-ED1B-4FCE-83D2-B6D0C1E56FA8}" type="presParOf" srcId="{B888C727-C79E-41DF-8511-CD3F10FA144E}" destId="{38D1E246-0F45-407D-B9C4-95FACCE54EC8}" srcOrd="1" destOrd="0" presId="urn:microsoft.com/office/officeart/2009/3/layout/DescendingProcess"/>
    <dgm:cxn modelId="{07E1FD4F-8E15-4C2C-918C-ADED518D23A4}" type="presParOf" srcId="{B888C727-C79E-41DF-8511-CD3F10FA144E}" destId="{1EEE0858-10DF-4159-8687-174ACA384BB4}" srcOrd="2" destOrd="0" presId="urn:microsoft.com/office/officeart/2009/3/layout/DescendingProcess"/>
    <dgm:cxn modelId="{05D2FCB6-C40C-473F-96E3-2DFBB1BB82F1}" type="presParOf" srcId="{B888C727-C79E-41DF-8511-CD3F10FA144E}" destId="{D04FD270-E5B4-4B20-937A-EB7098446CD3}" srcOrd="3" destOrd="0" presId="urn:microsoft.com/office/officeart/2009/3/layout/DescendingProcess"/>
    <dgm:cxn modelId="{39C3D2B7-0683-47D6-9643-E7508CEB7685}" type="presParOf" srcId="{D04FD270-E5B4-4B20-937A-EB7098446CD3}" destId="{4997C2DA-8BE1-48E9-B0E4-27944893B6A0}" srcOrd="0" destOrd="0" presId="urn:microsoft.com/office/officeart/2009/3/layout/DescendingProcess"/>
    <dgm:cxn modelId="{2FF040B9-D642-40C6-86EA-8CE00C74E6AD}" type="presParOf" srcId="{B888C727-C79E-41DF-8511-CD3F10FA144E}" destId="{1A334FB6-6918-45AD-BCCF-85F2CC62F6B7}" srcOrd="4" destOrd="0" presId="urn:microsoft.com/office/officeart/2009/3/layout/DescendingProcess"/>
    <dgm:cxn modelId="{B4F95AB4-86B9-4198-BA64-582465FE105C}" type="presParOf" srcId="{B888C727-C79E-41DF-8511-CD3F10FA144E}" destId="{C166A7F7-13C9-497B-8082-4AB260952C93}" srcOrd="5" destOrd="0" presId="urn:microsoft.com/office/officeart/2009/3/layout/DescendingProcess"/>
    <dgm:cxn modelId="{D78F3620-2573-44CE-B391-DA1B605A15E0}" type="presParOf" srcId="{C166A7F7-13C9-497B-8082-4AB260952C93}" destId="{0C3FD804-7CC5-4F8F-85AE-5AA080B36D8F}" srcOrd="0" destOrd="0" presId="urn:microsoft.com/office/officeart/2009/3/layout/DescendingProcess"/>
    <dgm:cxn modelId="{9AFBE3EB-130A-485B-90E3-7BAFFA217E10}" type="presParOf" srcId="{B888C727-C79E-41DF-8511-CD3F10FA144E}" destId="{66CF7A7B-99B0-4D86-8F8E-36E3B1C1F5B9}" srcOrd="6" destOrd="0" presId="urn:microsoft.com/office/officeart/2009/3/layout/DescendingProcess"/>
    <dgm:cxn modelId="{D9D9552F-BD28-494D-8BD4-665B4E7A0D07}" type="presParOf" srcId="{B888C727-C79E-41DF-8511-CD3F10FA144E}" destId="{64E5C65F-1AC3-49BE-97BE-DF0531DBF416}" srcOrd="7" destOrd="0" presId="urn:microsoft.com/office/officeart/2009/3/layout/DescendingProcess"/>
    <dgm:cxn modelId="{B993A9B5-8A7C-457B-9F41-B1981FF4C49C}" type="presParOf" srcId="{64E5C65F-1AC3-49BE-97BE-DF0531DBF416}" destId="{380DE898-D533-4862-9B3D-DB37D053F6B1}" srcOrd="0" destOrd="0" presId="urn:microsoft.com/office/officeart/2009/3/layout/DescendingProcess"/>
    <dgm:cxn modelId="{FADA741F-63BD-4197-B2F2-7EDF4805EF74}" type="presParOf" srcId="{B888C727-C79E-41DF-8511-CD3F10FA144E}" destId="{44881A2E-56D4-485E-9CBF-79C388C17DCE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EDEF20-3363-479F-AF1B-C1AE99798ED7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667352F-B277-48FE-999E-6F4B4E32F73C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b="1" smtClean="0"/>
            <a:t>CUERPO - MENTE</a:t>
          </a:r>
          <a:endParaRPr lang="es-EC" b="1"/>
        </a:p>
      </dgm:t>
    </dgm:pt>
    <dgm:pt modelId="{004E52F8-9BB2-4BD1-8B72-6A37C02277A4}" type="parTrans" cxnId="{052BF3FD-4C0F-4155-8A16-DD8CDF9DB74C}">
      <dgm:prSet/>
      <dgm:spPr/>
      <dgm:t>
        <a:bodyPr/>
        <a:lstStyle/>
        <a:p>
          <a:endParaRPr lang="es-EC"/>
        </a:p>
      </dgm:t>
    </dgm:pt>
    <dgm:pt modelId="{2BC448E2-1372-4BF9-A84D-982C65FB921C}" type="sibTrans" cxnId="{052BF3FD-4C0F-4155-8A16-DD8CDF9DB74C}">
      <dgm:prSet/>
      <dgm:spPr/>
      <dgm:t>
        <a:bodyPr/>
        <a:lstStyle/>
        <a:p>
          <a:endParaRPr lang="es-EC"/>
        </a:p>
      </dgm:t>
    </dgm:pt>
    <dgm:pt modelId="{C9E66F97-EC71-4B4A-98D7-AE0673D1DE73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300" b="1" smtClean="0"/>
            <a:t>APRENDIZAJE CORPORAL</a:t>
          </a:r>
          <a:endParaRPr lang="es-EC" sz="1300" b="1"/>
        </a:p>
      </dgm:t>
    </dgm:pt>
    <dgm:pt modelId="{296DB2DE-8355-468C-9765-BFD9437494B1}" type="parTrans" cxnId="{4F481ED2-95D3-4EE7-B558-4A32222E1E9E}">
      <dgm:prSet/>
      <dgm:spPr/>
      <dgm:t>
        <a:bodyPr/>
        <a:lstStyle/>
        <a:p>
          <a:endParaRPr lang="es-EC"/>
        </a:p>
      </dgm:t>
    </dgm:pt>
    <dgm:pt modelId="{982D94F7-7C97-48AC-BDF1-8CEA55CD4253}" type="sibTrans" cxnId="{4F481ED2-95D3-4EE7-B558-4A32222E1E9E}">
      <dgm:prSet/>
      <dgm:spPr>
        <a:solidFill>
          <a:srgbClr val="00B0F0"/>
        </a:solidFill>
      </dgm:spPr>
      <dgm:t>
        <a:bodyPr/>
        <a:lstStyle/>
        <a:p>
          <a:endParaRPr lang="es-EC"/>
        </a:p>
      </dgm:t>
    </dgm:pt>
    <dgm:pt modelId="{73307C01-0052-4293-B780-8B739DB2CC0C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300" b="1" smtClean="0"/>
            <a:t>APRENDIZAJE CON MATERIALES CONCRETOS</a:t>
          </a:r>
          <a:endParaRPr lang="es-EC" sz="1300" b="1"/>
        </a:p>
      </dgm:t>
    </dgm:pt>
    <dgm:pt modelId="{B06ADD01-134D-4B48-8217-F32AF63895B4}" type="parTrans" cxnId="{51E50253-51E3-4E02-93B4-08DB5124496C}">
      <dgm:prSet/>
      <dgm:spPr/>
      <dgm:t>
        <a:bodyPr/>
        <a:lstStyle/>
        <a:p>
          <a:endParaRPr lang="es-EC"/>
        </a:p>
      </dgm:t>
    </dgm:pt>
    <dgm:pt modelId="{F36EF44F-7E70-4A1B-B84E-6FB8B63DF4B9}" type="sibTrans" cxnId="{51E50253-51E3-4E02-93B4-08DB5124496C}">
      <dgm:prSet/>
      <dgm:spPr>
        <a:solidFill>
          <a:srgbClr val="00B0F0"/>
        </a:solidFill>
      </dgm:spPr>
      <dgm:t>
        <a:bodyPr/>
        <a:lstStyle/>
        <a:p>
          <a:endParaRPr lang="es-EC"/>
        </a:p>
      </dgm:t>
    </dgm:pt>
    <dgm:pt modelId="{99357752-6CC5-416A-B604-F069654AC00B}" type="pres">
      <dgm:prSet presAssocID="{FEEDEF20-3363-479F-AF1B-C1AE99798ED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8305EB4-7A17-4A5D-918E-43748173DFF9}" type="pres">
      <dgm:prSet presAssocID="{5667352F-B277-48FE-999E-6F4B4E32F73C}" presName="centerShape" presStyleLbl="node0" presStyleIdx="0" presStyleCnt="1"/>
      <dgm:spPr/>
      <dgm:t>
        <a:bodyPr/>
        <a:lstStyle/>
        <a:p>
          <a:endParaRPr lang="es-EC"/>
        </a:p>
      </dgm:t>
    </dgm:pt>
    <dgm:pt modelId="{03A5679B-10ED-4E2F-B92C-123095AF3785}" type="pres">
      <dgm:prSet presAssocID="{C9E66F97-EC71-4B4A-98D7-AE0673D1DE73}" presName="node" presStyleLbl="node1" presStyleIdx="0" presStyleCnt="2" custScaleX="2281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C2B2E3-50BF-435E-84B1-2BD865FBFF96}" type="pres">
      <dgm:prSet presAssocID="{C9E66F97-EC71-4B4A-98D7-AE0673D1DE73}" presName="dummy" presStyleCnt="0"/>
      <dgm:spPr/>
    </dgm:pt>
    <dgm:pt modelId="{BA5B9C1C-29AE-4DD2-91AD-E4A8011945D0}" type="pres">
      <dgm:prSet presAssocID="{982D94F7-7C97-48AC-BDF1-8CEA55CD4253}" presName="sibTrans" presStyleLbl="sibTrans2D1" presStyleIdx="0" presStyleCnt="2"/>
      <dgm:spPr/>
      <dgm:t>
        <a:bodyPr/>
        <a:lstStyle/>
        <a:p>
          <a:endParaRPr lang="es-EC"/>
        </a:p>
      </dgm:t>
    </dgm:pt>
    <dgm:pt modelId="{5218A787-DFDD-4AEF-93AF-9180CFB561D5}" type="pres">
      <dgm:prSet presAssocID="{73307C01-0052-4293-B780-8B739DB2CC0C}" presName="node" presStyleLbl="node1" presStyleIdx="1" presStyleCnt="2" custScaleX="267091" custScaleY="1209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3A557A-5F23-4885-91C6-CABB2FA9B32E}" type="pres">
      <dgm:prSet presAssocID="{73307C01-0052-4293-B780-8B739DB2CC0C}" presName="dummy" presStyleCnt="0"/>
      <dgm:spPr/>
    </dgm:pt>
    <dgm:pt modelId="{061179BB-73BE-4F8C-BB22-B533CDEEA82B}" type="pres">
      <dgm:prSet presAssocID="{F36EF44F-7E70-4A1B-B84E-6FB8B63DF4B9}" presName="sibTrans" presStyleLbl="sibTrans2D1" presStyleIdx="1" presStyleCnt="2"/>
      <dgm:spPr/>
      <dgm:t>
        <a:bodyPr/>
        <a:lstStyle/>
        <a:p>
          <a:endParaRPr lang="es-EC"/>
        </a:p>
      </dgm:t>
    </dgm:pt>
  </dgm:ptLst>
  <dgm:cxnLst>
    <dgm:cxn modelId="{229B76B8-A85F-41A3-97AB-62DB29BDCA6D}" type="presOf" srcId="{FEEDEF20-3363-479F-AF1B-C1AE99798ED7}" destId="{99357752-6CC5-416A-B604-F069654AC00B}" srcOrd="0" destOrd="0" presId="urn:microsoft.com/office/officeart/2005/8/layout/radial6"/>
    <dgm:cxn modelId="{052BF3FD-4C0F-4155-8A16-DD8CDF9DB74C}" srcId="{FEEDEF20-3363-479F-AF1B-C1AE99798ED7}" destId="{5667352F-B277-48FE-999E-6F4B4E32F73C}" srcOrd="0" destOrd="0" parTransId="{004E52F8-9BB2-4BD1-8B72-6A37C02277A4}" sibTransId="{2BC448E2-1372-4BF9-A84D-982C65FB921C}"/>
    <dgm:cxn modelId="{BFACBD72-31A9-44FD-BF8E-6F5D235954F0}" type="presOf" srcId="{C9E66F97-EC71-4B4A-98D7-AE0673D1DE73}" destId="{03A5679B-10ED-4E2F-B92C-123095AF3785}" srcOrd="0" destOrd="0" presId="urn:microsoft.com/office/officeart/2005/8/layout/radial6"/>
    <dgm:cxn modelId="{4F481ED2-95D3-4EE7-B558-4A32222E1E9E}" srcId="{5667352F-B277-48FE-999E-6F4B4E32F73C}" destId="{C9E66F97-EC71-4B4A-98D7-AE0673D1DE73}" srcOrd="0" destOrd="0" parTransId="{296DB2DE-8355-468C-9765-BFD9437494B1}" sibTransId="{982D94F7-7C97-48AC-BDF1-8CEA55CD4253}"/>
    <dgm:cxn modelId="{EE188298-9EBE-486F-A958-57FB8F2062E1}" type="presOf" srcId="{73307C01-0052-4293-B780-8B739DB2CC0C}" destId="{5218A787-DFDD-4AEF-93AF-9180CFB561D5}" srcOrd="0" destOrd="0" presId="urn:microsoft.com/office/officeart/2005/8/layout/radial6"/>
    <dgm:cxn modelId="{16B0F24B-618C-4348-95C2-47E97D9FA6A7}" type="presOf" srcId="{F36EF44F-7E70-4A1B-B84E-6FB8B63DF4B9}" destId="{061179BB-73BE-4F8C-BB22-B533CDEEA82B}" srcOrd="0" destOrd="0" presId="urn:microsoft.com/office/officeart/2005/8/layout/radial6"/>
    <dgm:cxn modelId="{51E50253-51E3-4E02-93B4-08DB5124496C}" srcId="{5667352F-B277-48FE-999E-6F4B4E32F73C}" destId="{73307C01-0052-4293-B780-8B739DB2CC0C}" srcOrd="1" destOrd="0" parTransId="{B06ADD01-134D-4B48-8217-F32AF63895B4}" sibTransId="{F36EF44F-7E70-4A1B-B84E-6FB8B63DF4B9}"/>
    <dgm:cxn modelId="{769D8A8E-F1FD-4B60-9400-7B3D2F9D6E8B}" type="presOf" srcId="{982D94F7-7C97-48AC-BDF1-8CEA55CD4253}" destId="{BA5B9C1C-29AE-4DD2-91AD-E4A8011945D0}" srcOrd="0" destOrd="0" presId="urn:microsoft.com/office/officeart/2005/8/layout/radial6"/>
    <dgm:cxn modelId="{A042D115-DC88-4030-96C9-8E39A1C446F6}" type="presOf" srcId="{5667352F-B277-48FE-999E-6F4B4E32F73C}" destId="{28305EB4-7A17-4A5D-918E-43748173DFF9}" srcOrd="0" destOrd="0" presId="urn:microsoft.com/office/officeart/2005/8/layout/radial6"/>
    <dgm:cxn modelId="{4A9B5D87-1893-4A9D-B58A-0BE0CF169732}" type="presParOf" srcId="{99357752-6CC5-416A-B604-F069654AC00B}" destId="{28305EB4-7A17-4A5D-918E-43748173DFF9}" srcOrd="0" destOrd="0" presId="urn:microsoft.com/office/officeart/2005/8/layout/radial6"/>
    <dgm:cxn modelId="{A7BDD74C-2B2F-4C07-ACBF-60E463DCBC0F}" type="presParOf" srcId="{99357752-6CC5-416A-B604-F069654AC00B}" destId="{03A5679B-10ED-4E2F-B92C-123095AF3785}" srcOrd="1" destOrd="0" presId="urn:microsoft.com/office/officeart/2005/8/layout/radial6"/>
    <dgm:cxn modelId="{90705505-FF29-4239-81B4-899FD9FAD1EE}" type="presParOf" srcId="{99357752-6CC5-416A-B604-F069654AC00B}" destId="{6DC2B2E3-50BF-435E-84B1-2BD865FBFF96}" srcOrd="2" destOrd="0" presId="urn:microsoft.com/office/officeart/2005/8/layout/radial6"/>
    <dgm:cxn modelId="{96E6BD47-3899-4953-8237-C277A6E47E99}" type="presParOf" srcId="{99357752-6CC5-416A-B604-F069654AC00B}" destId="{BA5B9C1C-29AE-4DD2-91AD-E4A8011945D0}" srcOrd="3" destOrd="0" presId="urn:microsoft.com/office/officeart/2005/8/layout/radial6"/>
    <dgm:cxn modelId="{9B5FB04A-B219-4A10-AB1B-872BEB4D7A3F}" type="presParOf" srcId="{99357752-6CC5-416A-B604-F069654AC00B}" destId="{5218A787-DFDD-4AEF-93AF-9180CFB561D5}" srcOrd="4" destOrd="0" presId="urn:microsoft.com/office/officeart/2005/8/layout/radial6"/>
    <dgm:cxn modelId="{EB8FCA33-5F7C-43C4-A2D4-42B599387C45}" type="presParOf" srcId="{99357752-6CC5-416A-B604-F069654AC00B}" destId="{1D3A557A-5F23-4885-91C6-CABB2FA9B32E}" srcOrd="5" destOrd="0" presId="urn:microsoft.com/office/officeart/2005/8/layout/radial6"/>
    <dgm:cxn modelId="{87E733E0-3A1B-4866-AA2A-33891E703B50}" type="presParOf" srcId="{99357752-6CC5-416A-B604-F069654AC00B}" destId="{061179BB-73BE-4F8C-BB22-B533CDEEA82B}" srcOrd="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62F7B34-D892-46A6-B04F-34A03BCAC83D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8B361780-F2EA-4F86-AA13-ED87A7A6CC47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C" sz="2200" b="1" smtClean="0">
              <a:solidFill>
                <a:schemeClr val="tx1"/>
              </a:solidFill>
            </a:rPr>
            <a:t>QUE ES UNA GUIA DE ACTIVIDADES?</a:t>
          </a:r>
          <a:endParaRPr lang="es-EC" sz="2200" b="1">
            <a:solidFill>
              <a:schemeClr val="tx1"/>
            </a:solidFill>
          </a:endParaRPr>
        </a:p>
      </dgm:t>
    </dgm:pt>
    <dgm:pt modelId="{C87455F1-CB7D-48A7-B227-0B70F856BBAF}" type="parTrans" cxnId="{19E59D20-5807-47E0-83E9-2799D9D808BE}">
      <dgm:prSet/>
      <dgm:spPr/>
      <dgm:t>
        <a:bodyPr/>
        <a:lstStyle/>
        <a:p>
          <a:endParaRPr lang="es-EC"/>
        </a:p>
      </dgm:t>
    </dgm:pt>
    <dgm:pt modelId="{E67B2392-4AED-4395-9988-FB315E928B0D}" type="sibTrans" cxnId="{19E59D20-5807-47E0-83E9-2799D9D808BE}">
      <dgm:prSet/>
      <dgm:spPr/>
      <dgm:t>
        <a:bodyPr/>
        <a:lstStyle/>
        <a:p>
          <a:endParaRPr lang="es-EC"/>
        </a:p>
      </dgm:t>
    </dgm:pt>
    <dgm:pt modelId="{8168582E-9A59-4A32-B7B8-FC989969BFBE}">
      <dgm:prSet phldrT="[Texto]" custT="1"/>
      <dgm:spPr>
        <a:solidFill>
          <a:srgbClr val="281C9C"/>
        </a:solidFill>
      </dgm:spPr>
      <dgm:t>
        <a:bodyPr/>
        <a:lstStyle/>
        <a:p>
          <a:r>
            <a:rPr lang="es-EC" sz="2000" smtClean="0">
              <a:solidFill>
                <a:schemeClr val="bg1"/>
              </a:solidFill>
            </a:rPr>
            <a:t>Mejora el proceso enseñanza-aprendizaje</a:t>
          </a:r>
          <a:endParaRPr lang="es-EC" sz="2000">
            <a:solidFill>
              <a:schemeClr val="bg1"/>
            </a:solidFill>
          </a:endParaRPr>
        </a:p>
      </dgm:t>
    </dgm:pt>
    <dgm:pt modelId="{B2A2D0CC-6511-42A0-8B77-FB4522922A98}" type="parTrans" cxnId="{BAC1F046-4A5E-42F6-A714-914BF7A56EF6}">
      <dgm:prSet/>
      <dgm:spPr/>
      <dgm:t>
        <a:bodyPr/>
        <a:lstStyle/>
        <a:p>
          <a:endParaRPr lang="es-EC"/>
        </a:p>
      </dgm:t>
    </dgm:pt>
    <dgm:pt modelId="{9D5F0B11-40A3-4F3A-9AC0-BD6339D90112}" type="sibTrans" cxnId="{BAC1F046-4A5E-42F6-A714-914BF7A56EF6}">
      <dgm:prSet/>
      <dgm:spPr/>
      <dgm:t>
        <a:bodyPr/>
        <a:lstStyle/>
        <a:p>
          <a:endParaRPr lang="es-EC"/>
        </a:p>
      </dgm:t>
    </dgm:pt>
    <dgm:pt modelId="{9C7E61FC-04A6-4617-9321-2C7CA3F58BC4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000" smtClean="0">
              <a:solidFill>
                <a:schemeClr val="tx1"/>
              </a:solidFill>
            </a:rPr>
            <a:t>Clases más dinámicas en un ambiente agradable</a:t>
          </a:r>
          <a:endParaRPr lang="es-EC" sz="2000">
            <a:solidFill>
              <a:schemeClr val="tx1"/>
            </a:solidFill>
          </a:endParaRPr>
        </a:p>
      </dgm:t>
    </dgm:pt>
    <dgm:pt modelId="{49D46ACC-63F5-46EF-90D2-9DC6E48A8690}" type="parTrans" cxnId="{A501C05C-09F9-4BF6-B023-B0E32605B2EF}">
      <dgm:prSet/>
      <dgm:spPr/>
      <dgm:t>
        <a:bodyPr/>
        <a:lstStyle/>
        <a:p>
          <a:endParaRPr lang="es-EC"/>
        </a:p>
      </dgm:t>
    </dgm:pt>
    <dgm:pt modelId="{A3F18006-A956-44BD-814F-36CBC1E76E5C}" type="sibTrans" cxnId="{A501C05C-09F9-4BF6-B023-B0E32605B2EF}">
      <dgm:prSet/>
      <dgm:spPr/>
      <dgm:t>
        <a:bodyPr/>
        <a:lstStyle/>
        <a:p>
          <a:endParaRPr lang="es-EC"/>
        </a:p>
      </dgm:t>
    </dgm:pt>
    <dgm:pt modelId="{5CC4A4CB-A0B9-4991-8AEC-461D8A12F8CD}" type="pres">
      <dgm:prSet presAssocID="{F62F7B34-D892-46A6-B04F-34A03BCAC83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EF71C69-262A-45A4-8590-09BAE91A9C29}" type="pres">
      <dgm:prSet presAssocID="{8B361780-F2EA-4F86-AA13-ED87A7A6CC47}" presName="gear1" presStyleLbl="node1" presStyleIdx="0" presStyleCnt="3" custScaleX="121974" custLinFactNeighborX="2326" custLinFactNeighborY="-32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44CBFD-3994-4828-A962-099759BF6B39}" type="pres">
      <dgm:prSet presAssocID="{8B361780-F2EA-4F86-AA13-ED87A7A6CC47}" presName="gear1srcNode" presStyleLbl="node1" presStyleIdx="0" presStyleCnt="3"/>
      <dgm:spPr/>
      <dgm:t>
        <a:bodyPr/>
        <a:lstStyle/>
        <a:p>
          <a:endParaRPr lang="es-EC"/>
        </a:p>
      </dgm:t>
    </dgm:pt>
    <dgm:pt modelId="{60D7C112-00AC-40C7-952D-D078E184E3A3}" type="pres">
      <dgm:prSet presAssocID="{8B361780-F2EA-4F86-AA13-ED87A7A6CC47}" presName="gear1dstNode" presStyleLbl="node1" presStyleIdx="0" presStyleCnt="3"/>
      <dgm:spPr/>
      <dgm:t>
        <a:bodyPr/>
        <a:lstStyle/>
        <a:p>
          <a:endParaRPr lang="es-EC"/>
        </a:p>
      </dgm:t>
    </dgm:pt>
    <dgm:pt modelId="{F3506A18-CB43-434E-B31D-B85709079CCD}" type="pres">
      <dgm:prSet presAssocID="{8168582E-9A59-4A32-B7B8-FC989969BFBE}" presName="gear2" presStyleLbl="node1" presStyleIdx="1" presStyleCnt="3" custScaleX="163463" custScaleY="135768" custLinFactNeighborX="-13063" custLinFactNeighborY="1547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6ABD6C-4EAA-432F-AD0D-712EB3FDBA76}" type="pres">
      <dgm:prSet presAssocID="{8168582E-9A59-4A32-B7B8-FC989969BFBE}" presName="gear2srcNode" presStyleLbl="node1" presStyleIdx="1" presStyleCnt="3"/>
      <dgm:spPr/>
      <dgm:t>
        <a:bodyPr/>
        <a:lstStyle/>
        <a:p>
          <a:endParaRPr lang="es-EC"/>
        </a:p>
      </dgm:t>
    </dgm:pt>
    <dgm:pt modelId="{E287A1FD-9B4B-45B1-82E7-BD9449613954}" type="pres">
      <dgm:prSet presAssocID="{8168582E-9A59-4A32-B7B8-FC989969BFBE}" presName="gear2dstNode" presStyleLbl="node1" presStyleIdx="1" presStyleCnt="3"/>
      <dgm:spPr/>
      <dgm:t>
        <a:bodyPr/>
        <a:lstStyle/>
        <a:p>
          <a:endParaRPr lang="es-EC"/>
        </a:p>
      </dgm:t>
    </dgm:pt>
    <dgm:pt modelId="{76CC4227-3F88-4A9D-9378-F435EB4BAF3F}" type="pres">
      <dgm:prSet presAssocID="{9C7E61FC-04A6-4617-9321-2C7CA3F58BC4}" presName="gear3" presStyleLbl="node1" presStyleIdx="2" presStyleCnt="3" custScaleX="130918" custScaleY="117137"/>
      <dgm:spPr/>
      <dgm:t>
        <a:bodyPr/>
        <a:lstStyle/>
        <a:p>
          <a:endParaRPr lang="es-EC"/>
        </a:p>
      </dgm:t>
    </dgm:pt>
    <dgm:pt modelId="{9EFA53FF-4345-4741-87E5-95EDFAC6B31D}" type="pres">
      <dgm:prSet presAssocID="{9C7E61FC-04A6-4617-9321-2C7CA3F58BC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F8C8F6-7D76-4939-800D-0AE25EF771FB}" type="pres">
      <dgm:prSet presAssocID="{9C7E61FC-04A6-4617-9321-2C7CA3F58BC4}" presName="gear3srcNode" presStyleLbl="node1" presStyleIdx="2" presStyleCnt="3"/>
      <dgm:spPr/>
      <dgm:t>
        <a:bodyPr/>
        <a:lstStyle/>
        <a:p>
          <a:endParaRPr lang="es-EC"/>
        </a:p>
      </dgm:t>
    </dgm:pt>
    <dgm:pt modelId="{70890313-5010-4BF6-8F7E-0FD31DDE9DA3}" type="pres">
      <dgm:prSet presAssocID="{9C7E61FC-04A6-4617-9321-2C7CA3F58BC4}" presName="gear3dstNode" presStyleLbl="node1" presStyleIdx="2" presStyleCnt="3"/>
      <dgm:spPr/>
      <dgm:t>
        <a:bodyPr/>
        <a:lstStyle/>
        <a:p>
          <a:endParaRPr lang="es-EC"/>
        </a:p>
      </dgm:t>
    </dgm:pt>
    <dgm:pt modelId="{777128AF-9285-4EB0-86B4-71277EAFB777}" type="pres">
      <dgm:prSet presAssocID="{E67B2392-4AED-4395-9988-FB315E928B0D}" presName="connector1" presStyleLbl="sibTrans2D1" presStyleIdx="0" presStyleCnt="3"/>
      <dgm:spPr/>
      <dgm:t>
        <a:bodyPr/>
        <a:lstStyle/>
        <a:p>
          <a:endParaRPr lang="es-EC"/>
        </a:p>
      </dgm:t>
    </dgm:pt>
    <dgm:pt modelId="{F8908D1C-2452-4AEF-B55F-CD22C4B598B6}" type="pres">
      <dgm:prSet presAssocID="{9D5F0B11-40A3-4F3A-9AC0-BD6339D90112}" presName="connector2" presStyleLbl="sibTrans2D1" presStyleIdx="1" presStyleCnt="3"/>
      <dgm:spPr/>
      <dgm:t>
        <a:bodyPr/>
        <a:lstStyle/>
        <a:p>
          <a:endParaRPr lang="es-EC"/>
        </a:p>
      </dgm:t>
    </dgm:pt>
    <dgm:pt modelId="{A0394CF3-BFC9-4E6C-BCEF-C35F4D2EAC95}" type="pres">
      <dgm:prSet presAssocID="{A3F18006-A956-44BD-814F-36CBC1E76E5C}" presName="connector3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19E59D20-5807-47E0-83E9-2799D9D808BE}" srcId="{F62F7B34-D892-46A6-B04F-34A03BCAC83D}" destId="{8B361780-F2EA-4F86-AA13-ED87A7A6CC47}" srcOrd="0" destOrd="0" parTransId="{C87455F1-CB7D-48A7-B227-0B70F856BBAF}" sibTransId="{E67B2392-4AED-4395-9988-FB315E928B0D}"/>
    <dgm:cxn modelId="{0A6D1944-98CC-4D04-B0EF-A529F0736FFE}" type="presOf" srcId="{8168582E-9A59-4A32-B7B8-FC989969BFBE}" destId="{E287A1FD-9B4B-45B1-82E7-BD9449613954}" srcOrd="2" destOrd="0" presId="urn:microsoft.com/office/officeart/2005/8/layout/gear1"/>
    <dgm:cxn modelId="{7C4B3CAD-90D7-4D35-A914-A887FE4E3CC9}" type="presOf" srcId="{A3F18006-A956-44BD-814F-36CBC1E76E5C}" destId="{A0394CF3-BFC9-4E6C-BCEF-C35F4D2EAC95}" srcOrd="0" destOrd="0" presId="urn:microsoft.com/office/officeart/2005/8/layout/gear1"/>
    <dgm:cxn modelId="{A501C05C-09F9-4BF6-B023-B0E32605B2EF}" srcId="{F62F7B34-D892-46A6-B04F-34A03BCAC83D}" destId="{9C7E61FC-04A6-4617-9321-2C7CA3F58BC4}" srcOrd="2" destOrd="0" parTransId="{49D46ACC-63F5-46EF-90D2-9DC6E48A8690}" sibTransId="{A3F18006-A956-44BD-814F-36CBC1E76E5C}"/>
    <dgm:cxn modelId="{F1D881CB-F364-4922-8423-952393B97B84}" type="presOf" srcId="{8B361780-F2EA-4F86-AA13-ED87A7A6CC47}" destId="{2EF71C69-262A-45A4-8590-09BAE91A9C29}" srcOrd="0" destOrd="0" presId="urn:microsoft.com/office/officeart/2005/8/layout/gear1"/>
    <dgm:cxn modelId="{BAC1F046-4A5E-42F6-A714-914BF7A56EF6}" srcId="{F62F7B34-D892-46A6-B04F-34A03BCAC83D}" destId="{8168582E-9A59-4A32-B7B8-FC989969BFBE}" srcOrd="1" destOrd="0" parTransId="{B2A2D0CC-6511-42A0-8B77-FB4522922A98}" sibTransId="{9D5F0B11-40A3-4F3A-9AC0-BD6339D90112}"/>
    <dgm:cxn modelId="{47D458C5-7B78-4DCD-969F-12B2CFBFFD01}" type="presOf" srcId="{9D5F0B11-40A3-4F3A-9AC0-BD6339D90112}" destId="{F8908D1C-2452-4AEF-B55F-CD22C4B598B6}" srcOrd="0" destOrd="0" presId="urn:microsoft.com/office/officeart/2005/8/layout/gear1"/>
    <dgm:cxn modelId="{E9E9DA9F-28BA-403A-9F7C-808D2828575B}" type="presOf" srcId="{8168582E-9A59-4A32-B7B8-FC989969BFBE}" destId="{F3506A18-CB43-434E-B31D-B85709079CCD}" srcOrd="0" destOrd="0" presId="urn:microsoft.com/office/officeart/2005/8/layout/gear1"/>
    <dgm:cxn modelId="{A83063EF-DB55-449A-98AE-25AE806E6C17}" type="presOf" srcId="{F62F7B34-D892-46A6-B04F-34A03BCAC83D}" destId="{5CC4A4CB-A0B9-4991-8AEC-461D8A12F8CD}" srcOrd="0" destOrd="0" presId="urn:microsoft.com/office/officeart/2005/8/layout/gear1"/>
    <dgm:cxn modelId="{4AA771DE-783B-4929-A9FD-FA5CAB116D2A}" type="presOf" srcId="{8168582E-9A59-4A32-B7B8-FC989969BFBE}" destId="{9B6ABD6C-4EAA-432F-AD0D-712EB3FDBA76}" srcOrd="1" destOrd="0" presId="urn:microsoft.com/office/officeart/2005/8/layout/gear1"/>
    <dgm:cxn modelId="{C044DFE4-F382-49F1-AFC6-99048971B628}" type="presOf" srcId="{9C7E61FC-04A6-4617-9321-2C7CA3F58BC4}" destId="{70890313-5010-4BF6-8F7E-0FD31DDE9DA3}" srcOrd="3" destOrd="0" presId="urn:microsoft.com/office/officeart/2005/8/layout/gear1"/>
    <dgm:cxn modelId="{49AE28ED-FEAA-41D8-A253-B5F5278C0E76}" type="presOf" srcId="{9C7E61FC-04A6-4617-9321-2C7CA3F58BC4}" destId="{58F8C8F6-7D76-4939-800D-0AE25EF771FB}" srcOrd="2" destOrd="0" presId="urn:microsoft.com/office/officeart/2005/8/layout/gear1"/>
    <dgm:cxn modelId="{1A040F58-8502-45A1-9BCD-421382D12FAA}" type="presOf" srcId="{9C7E61FC-04A6-4617-9321-2C7CA3F58BC4}" destId="{9EFA53FF-4345-4741-87E5-95EDFAC6B31D}" srcOrd="1" destOrd="0" presId="urn:microsoft.com/office/officeart/2005/8/layout/gear1"/>
    <dgm:cxn modelId="{164AA290-208C-4AE9-AB9A-A6F3AE4BB106}" type="presOf" srcId="{E67B2392-4AED-4395-9988-FB315E928B0D}" destId="{777128AF-9285-4EB0-86B4-71277EAFB777}" srcOrd="0" destOrd="0" presId="urn:microsoft.com/office/officeart/2005/8/layout/gear1"/>
    <dgm:cxn modelId="{E915CCE0-E2CE-4104-963F-69C5880835E7}" type="presOf" srcId="{9C7E61FC-04A6-4617-9321-2C7CA3F58BC4}" destId="{76CC4227-3F88-4A9D-9378-F435EB4BAF3F}" srcOrd="0" destOrd="0" presId="urn:microsoft.com/office/officeart/2005/8/layout/gear1"/>
    <dgm:cxn modelId="{EF5FBD3C-8095-4F1C-88D1-BC3DC717941A}" type="presOf" srcId="{8B361780-F2EA-4F86-AA13-ED87A7A6CC47}" destId="{60D7C112-00AC-40C7-952D-D078E184E3A3}" srcOrd="2" destOrd="0" presId="urn:microsoft.com/office/officeart/2005/8/layout/gear1"/>
    <dgm:cxn modelId="{A0325450-5563-409A-A46D-68835A8B4CF0}" type="presOf" srcId="{8B361780-F2EA-4F86-AA13-ED87A7A6CC47}" destId="{1444CBFD-3994-4828-A962-099759BF6B39}" srcOrd="1" destOrd="0" presId="urn:microsoft.com/office/officeart/2005/8/layout/gear1"/>
    <dgm:cxn modelId="{4E480843-0DB1-4BAF-A4E8-0AD23518DE82}" type="presParOf" srcId="{5CC4A4CB-A0B9-4991-8AEC-461D8A12F8CD}" destId="{2EF71C69-262A-45A4-8590-09BAE91A9C29}" srcOrd="0" destOrd="0" presId="urn:microsoft.com/office/officeart/2005/8/layout/gear1"/>
    <dgm:cxn modelId="{B3EE6738-CEAF-4106-9C0D-04DA8DED0378}" type="presParOf" srcId="{5CC4A4CB-A0B9-4991-8AEC-461D8A12F8CD}" destId="{1444CBFD-3994-4828-A962-099759BF6B39}" srcOrd="1" destOrd="0" presId="urn:microsoft.com/office/officeart/2005/8/layout/gear1"/>
    <dgm:cxn modelId="{D6C5FEAF-C50F-44E1-8A0F-517201163E9F}" type="presParOf" srcId="{5CC4A4CB-A0B9-4991-8AEC-461D8A12F8CD}" destId="{60D7C112-00AC-40C7-952D-D078E184E3A3}" srcOrd="2" destOrd="0" presId="urn:microsoft.com/office/officeart/2005/8/layout/gear1"/>
    <dgm:cxn modelId="{AE4A0C8C-2A38-4A19-8847-BFF9DBCA7A73}" type="presParOf" srcId="{5CC4A4CB-A0B9-4991-8AEC-461D8A12F8CD}" destId="{F3506A18-CB43-434E-B31D-B85709079CCD}" srcOrd="3" destOrd="0" presId="urn:microsoft.com/office/officeart/2005/8/layout/gear1"/>
    <dgm:cxn modelId="{B3151919-63F4-49B3-982E-F7FE41EA62C4}" type="presParOf" srcId="{5CC4A4CB-A0B9-4991-8AEC-461D8A12F8CD}" destId="{9B6ABD6C-4EAA-432F-AD0D-712EB3FDBA76}" srcOrd="4" destOrd="0" presId="urn:microsoft.com/office/officeart/2005/8/layout/gear1"/>
    <dgm:cxn modelId="{C6DC18E0-3765-4C3F-8E7D-533A0A3236FB}" type="presParOf" srcId="{5CC4A4CB-A0B9-4991-8AEC-461D8A12F8CD}" destId="{E287A1FD-9B4B-45B1-82E7-BD9449613954}" srcOrd="5" destOrd="0" presId="urn:microsoft.com/office/officeart/2005/8/layout/gear1"/>
    <dgm:cxn modelId="{290FD9D3-63E4-4EC1-A1DB-F36E19730BFD}" type="presParOf" srcId="{5CC4A4CB-A0B9-4991-8AEC-461D8A12F8CD}" destId="{76CC4227-3F88-4A9D-9378-F435EB4BAF3F}" srcOrd="6" destOrd="0" presId="urn:microsoft.com/office/officeart/2005/8/layout/gear1"/>
    <dgm:cxn modelId="{40D6D5FE-2573-4680-9E3B-BFD83EFE05A8}" type="presParOf" srcId="{5CC4A4CB-A0B9-4991-8AEC-461D8A12F8CD}" destId="{9EFA53FF-4345-4741-87E5-95EDFAC6B31D}" srcOrd="7" destOrd="0" presId="urn:microsoft.com/office/officeart/2005/8/layout/gear1"/>
    <dgm:cxn modelId="{F12B78F5-2EE1-4017-9226-5A1462616D16}" type="presParOf" srcId="{5CC4A4CB-A0B9-4991-8AEC-461D8A12F8CD}" destId="{58F8C8F6-7D76-4939-800D-0AE25EF771FB}" srcOrd="8" destOrd="0" presId="urn:microsoft.com/office/officeart/2005/8/layout/gear1"/>
    <dgm:cxn modelId="{FB882D13-AFB7-4993-B58A-67274FF48173}" type="presParOf" srcId="{5CC4A4CB-A0B9-4991-8AEC-461D8A12F8CD}" destId="{70890313-5010-4BF6-8F7E-0FD31DDE9DA3}" srcOrd="9" destOrd="0" presId="urn:microsoft.com/office/officeart/2005/8/layout/gear1"/>
    <dgm:cxn modelId="{BF725266-7AFC-4F98-A4DA-DD8D7445DFF9}" type="presParOf" srcId="{5CC4A4CB-A0B9-4991-8AEC-461D8A12F8CD}" destId="{777128AF-9285-4EB0-86B4-71277EAFB777}" srcOrd="10" destOrd="0" presId="urn:microsoft.com/office/officeart/2005/8/layout/gear1"/>
    <dgm:cxn modelId="{C84AF423-AEDE-4BBE-8382-D6618901E95A}" type="presParOf" srcId="{5CC4A4CB-A0B9-4991-8AEC-461D8A12F8CD}" destId="{F8908D1C-2452-4AEF-B55F-CD22C4B598B6}" srcOrd="11" destOrd="0" presId="urn:microsoft.com/office/officeart/2005/8/layout/gear1"/>
    <dgm:cxn modelId="{AC856776-B018-47DF-AF66-685262650AC3}" type="presParOf" srcId="{5CC4A4CB-A0B9-4991-8AEC-461D8A12F8CD}" destId="{A0394CF3-BFC9-4E6C-BCEF-C35F4D2EAC9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3E71B-AD21-4605-8A79-A4BF8FB0BED3}">
      <dsp:nvSpPr>
        <dsp:cNvPr id="0" name=""/>
        <dsp:cNvSpPr/>
      </dsp:nvSpPr>
      <dsp:spPr>
        <a:xfrm>
          <a:off x="152395" y="1607743"/>
          <a:ext cx="194537" cy="617988"/>
        </a:xfrm>
        <a:custGeom>
          <a:avLst/>
          <a:gdLst/>
          <a:ahLst/>
          <a:cxnLst/>
          <a:rect l="0" t="0" r="0" b="0"/>
          <a:pathLst>
            <a:path>
              <a:moveTo>
                <a:pt x="194537" y="0"/>
              </a:moveTo>
              <a:lnTo>
                <a:pt x="0" y="61798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12267-E8C6-477E-BEAF-2028560EA2A9}">
      <dsp:nvSpPr>
        <dsp:cNvPr id="0" name=""/>
        <dsp:cNvSpPr/>
      </dsp:nvSpPr>
      <dsp:spPr>
        <a:xfrm>
          <a:off x="1031255" y="772468"/>
          <a:ext cx="91440" cy="2474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305"/>
              </a:lnTo>
              <a:lnTo>
                <a:pt x="93800" y="111305"/>
              </a:lnTo>
              <a:lnTo>
                <a:pt x="93800" y="24748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65821-9FB4-4BB1-BE02-263B51F7668C}">
      <dsp:nvSpPr>
        <dsp:cNvPr id="0" name=""/>
        <dsp:cNvSpPr/>
      </dsp:nvSpPr>
      <dsp:spPr>
        <a:xfrm>
          <a:off x="0" y="44037"/>
          <a:ext cx="2153951" cy="728430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smtClean="0"/>
            <a:t>MATEMÁTICAS</a:t>
          </a:r>
          <a:endParaRPr lang="es-EC" sz="1200" b="1" kern="1200"/>
        </a:p>
      </dsp:txBody>
      <dsp:txXfrm>
        <a:off x="0" y="44037"/>
        <a:ext cx="2153951" cy="728430"/>
      </dsp:txXfrm>
    </dsp:sp>
    <dsp:sp modelId="{78C5FE4D-83E1-4BFE-A808-BC69413D6214}">
      <dsp:nvSpPr>
        <dsp:cNvPr id="0" name=""/>
        <dsp:cNvSpPr/>
      </dsp:nvSpPr>
      <dsp:spPr>
        <a:xfrm>
          <a:off x="152401" y="1019954"/>
          <a:ext cx="1945309" cy="587788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MÉTODOS DE ENSEÑANZA</a:t>
          </a:r>
          <a:endParaRPr lang="es-EC" sz="1200" b="1" kern="1200" dirty="0"/>
        </a:p>
      </dsp:txBody>
      <dsp:txXfrm>
        <a:off x="152401" y="1019954"/>
        <a:ext cx="1945309" cy="587788"/>
      </dsp:txXfrm>
    </dsp:sp>
    <dsp:sp modelId="{D6F232B4-5861-4A12-B33A-F472A6E95EAF}">
      <dsp:nvSpPr>
        <dsp:cNvPr id="0" name=""/>
        <dsp:cNvSpPr/>
      </dsp:nvSpPr>
      <dsp:spPr>
        <a:xfrm>
          <a:off x="152395" y="1749689"/>
          <a:ext cx="2126923" cy="952085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 DOCENTES NO CAPACITADO</a:t>
          </a:r>
          <a:endParaRPr lang="es-EC" sz="1200" b="1" kern="1200" dirty="0"/>
        </a:p>
      </dsp:txBody>
      <dsp:txXfrm>
        <a:off x="152395" y="1749689"/>
        <a:ext cx="2126923" cy="9520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72EE6-763F-41E6-952D-682061C2C8D6}">
      <dsp:nvSpPr>
        <dsp:cNvPr id="0" name=""/>
        <dsp:cNvSpPr/>
      </dsp:nvSpPr>
      <dsp:spPr>
        <a:xfrm rot="16200000">
          <a:off x="1271607" y="394121"/>
          <a:ext cx="393724" cy="1586681"/>
        </a:xfrm>
        <a:prstGeom prst="round2SameRect">
          <a:avLst>
            <a:gd name="adj1" fmla="val 16670"/>
            <a:gd name="adj2" fmla="val 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76200" rIns="68580" bIns="762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smtClean="0"/>
            <a:t>PSICOMOTRICIDAD</a:t>
          </a:r>
          <a:endParaRPr lang="es-EC" sz="1200" kern="1200"/>
        </a:p>
      </dsp:txBody>
      <dsp:txXfrm rot="5400000">
        <a:off x="694352" y="1009823"/>
        <a:ext cx="1567458" cy="355278"/>
      </dsp:txXfrm>
    </dsp:sp>
    <dsp:sp modelId="{531C268D-8328-4DEC-94CA-34117E77B522}">
      <dsp:nvSpPr>
        <dsp:cNvPr id="0" name=""/>
        <dsp:cNvSpPr/>
      </dsp:nvSpPr>
      <dsp:spPr>
        <a:xfrm rot="5400000">
          <a:off x="3042079" y="582369"/>
          <a:ext cx="393724" cy="1210184"/>
        </a:xfrm>
        <a:prstGeom prst="round2SameRect">
          <a:avLst>
            <a:gd name="adj1" fmla="val 16670"/>
            <a:gd name="adj2" fmla="val 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2865" tIns="69850" rIns="41910" bIns="6985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smtClean="0"/>
            <a:t>APRENDIZAJE</a:t>
          </a:r>
          <a:endParaRPr lang="es-EC" sz="1100" kern="1200"/>
        </a:p>
      </dsp:txBody>
      <dsp:txXfrm rot="-5400000">
        <a:off x="2633850" y="1009822"/>
        <a:ext cx="1190961" cy="355278"/>
      </dsp:txXfrm>
    </dsp:sp>
    <dsp:sp modelId="{3F3F094C-2FB5-4A08-B806-B2F3D8F57E9E}">
      <dsp:nvSpPr>
        <dsp:cNvPr id="0" name=""/>
        <dsp:cNvSpPr/>
      </dsp:nvSpPr>
      <dsp:spPr>
        <a:xfrm>
          <a:off x="1948050" y="533396"/>
          <a:ext cx="991067" cy="99101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4B0501-DBA1-4C27-A06F-FFD355EFBF45}">
      <dsp:nvSpPr>
        <dsp:cNvPr id="0" name=""/>
        <dsp:cNvSpPr/>
      </dsp:nvSpPr>
      <dsp:spPr>
        <a:xfrm rot="10800000">
          <a:off x="1927862" y="990600"/>
          <a:ext cx="991067" cy="99101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CC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A8CEB4-985C-4369-ADF7-CA8FDD1E8D18}">
      <dsp:nvSpPr>
        <dsp:cNvPr id="0" name=""/>
        <dsp:cNvSpPr/>
      </dsp:nvSpPr>
      <dsp:spPr>
        <a:xfrm>
          <a:off x="689959" y="50055"/>
          <a:ext cx="1672241" cy="1435720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JUEGO PSICOMOTOR  </a:t>
          </a:r>
          <a:r>
            <a:rPr lang="es-EC" sz="2800" b="1" kern="1200" dirty="0" smtClean="0"/>
            <a:t>+</a:t>
          </a:r>
          <a:r>
            <a:rPr lang="es-EC" sz="1400" kern="1200" dirty="0" smtClean="0"/>
            <a:t> DESARROLLO LÓGICO - MATEMÁTICO</a:t>
          </a:r>
        </a:p>
      </dsp:txBody>
      <dsp:txXfrm>
        <a:off x="760045" y="120141"/>
        <a:ext cx="1532069" cy="1295548"/>
      </dsp:txXfrm>
    </dsp:sp>
    <dsp:sp modelId="{66B372CF-EB3C-4EF3-8205-C7CC29CA6685}">
      <dsp:nvSpPr>
        <dsp:cNvPr id="0" name=""/>
        <dsp:cNvSpPr/>
      </dsp:nvSpPr>
      <dsp:spPr>
        <a:xfrm rot="2606915">
          <a:off x="2253997" y="1560843"/>
          <a:ext cx="21831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831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DFC028-6E57-4502-B806-FC3523EFB419}">
      <dsp:nvSpPr>
        <dsp:cNvPr id="0" name=""/>
        <dsp:cNvSpPr/>
      </dsp:nvSpPr>
      <dsp:spPr>
        <a:xfrm>
          <a:off x="2209800" y="1635911"/>
          <a:ext cx="968212" cy="476482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PREVEAN</a:t>
          </a:r>
          <a:endParaRPr lang="es-EC" sz="1400" kern="1200" dirty="0"/>
        </a:p>
      </dsp:txBody>
      <dsp:txXfrm>
        <a:off x="2233060" y="1659171"/>
        <a:ext cx="921692" cy="429962"/>
      </dsp:txXfrm>
    </dsp:sp>
    <dsp:sp modelId="{05214794-C7BE-4622-902F-B2241DDA7E78}">
      <dsp:nvSpPr>
        <dsp:cNvPr id="0" name=""/>
        <dsp:cNvSpPr/>
      </dsp:nvSpPr>
      <dsp:spPr>
        <a:xfrm rot="7931004">
          <a:off x="689485" y="1568257"/>
          <a:ext cx="2226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62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2ED80F-9F2E-4BC1-A174-D3A94B22E018}">
      <dsp:nvSpPr>
        <dsp:cNvPr id="0" name=""/>
        <dsp:cNvSpPr/>
      </dsp:nvSpPr>
      <dsp:spPr>
        <a:xfrm>
          <a:off x="8" y="1650739"/>
          <a:ext cx="1020287" cy="476482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/>
            <a:t>GUÍA</a:t>
          </a:r>
          <a:endParaRPr lang="es-EC" sz="1400" kern="1200"/>
        </a:p>
      </dsp:txBody>
      <dsp:txXfrm>
        <a:off x="23268" y="1673999"/>
        <a:ext cx="973767" cy="4299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C5E01-735A-43D7-BEDD-8A4BA7798896}">
      <dsp:nvSpPr>
        <dsp:cNvPr id="0" name=""/>
        <dsp:cNvSpPr/>
      </dsp:nvSpPr>
      <dsp:spPr>
        <a:xfrm>
          <a:off x="2187990" y="2112774"/>
          <a:ext cx="4286763" cy="2354953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JUSTIFICACIÓN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IMPORTANCIA</a:t>
          </a:r>
          <a:endParaRPr lang="es-EC" sz="28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815772" y="2457649"/>
        <a:ext cx="3031199" cy="1665203"/>
      </dsp:txXfrm>
    </dsp:sp>
    <dsp:sp modelId="{D76F55E5-7E0E-4AF6-A0A9-F1DE9843D53D}">
      <dsp:nvSpPr>
        <dsp:cNvPr id="0" name=""/>
        <dsp:cNvSpPr/>
      </dsp:nvSpPr>
      <dsp:spPr>
        <a:xfrm rot="19232138">
          <a:off x="5489087" y="2201972"/>
          <a:ext cx="280364" cy="39459"/>
        </a:xfrm>
        <a:custGeom>
          <a:avLst/>
          <a:gdLst/>
          <a:ahLst/>
          <a:cxnLst/>
          <a:rect l="0" t="0" r="0" b="0"/>
          <a:pathLst>
            <a:path>
              <a:moveTo>
                <a:pt x="0" y="19729"/>
              </a:moveTo>
              <a:lnTo>
                <a:pt x="280364" y="197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622260" y="2214693"/>
        <a:ext cx="14018" cy="14018"/>
      </dsp:txXfrm>
    </dsp:sp>
    <dsp:sp modelId="{2C0A7387-AE46-4FFB-9C9F-4BB13EC49D62}">
      <dsp:nvSpPr>
        <dsp:cNvPr id="0" name=""/>
        <dsp:cNvSpPr/>
      </dsp:nvSpPr>
      <dsp:spPr>
        <a:xfrm>
          <a:off x="5003087" y="366741"/>
          <a:ext cx="3404917" cy="1937739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>
              <a:solidFill>
                <a:schemeClr val="accent1">
                  <a:lumMod val="10000"/>
                </a:schemeClr>
              </a:solidFill>
            </a:rPr>
            <a:t>NECESIDADES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>
              <a:solidFill>
                <a:schemeClr val="accent1">
                  <a:lumMod val="10000"/>
                </a:schemeClr>
              </a:solidFill>
            </a:rPr>
            <a:t>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>
              <a:solidFill>
                <a:schemeClr val="accent1">
                  <a:lumMod val="10000"/>
                </a:schemeClr>
              </a:solidFill>
            </a:rPr>
            <a:t>REQUERIMIENTOS</a:t>
          </a:r>
        </a:p>
      </dsp:txBody>
      <dsp:txXfrm>
        <a:off x="5501726" y="650516"/>
        <a:ext cx="2407639" cy="1370189"/>
      </dsp:txXfrm>
    </dsp:sp>
    <dsp:sp modelId="{C9782746-E451-4058-AB35-C10FB88FB6AA}">
      <dsp:nvSpPr>
        <dsp:cNvPr id="0" name=""/>
        <dsp:cNvSpPr/>
      </dsp:nvSpPr>
      <dsp:spPr>
        <a:xfrm rot="1087291">
          <a:off x="6170429" y="3887817"/>
          <a:ext cx="94327" cy="39459"/>
        </a:xfrm>
        <a:custGeom>
          <a:avLst/>
          <a:gdLst/>
          <a:ahLst/>
          <a:cxnLst/>
          <a:rect l="0" t="0" r="0" b="0"/>
          <a:pathLst>
            <a:path>
              <a:moveTo>
                <a:pt x="0" y="19729"/>
              </a:moveTo>
              <a:lnTo>
                <a:pt x="94327" y="197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6215234" y="3905188"/>
        <a:ext cx="4716" cy="4716"/>
      </dsp:txXfrm>
    </dsp:sp>
    <dsp:sp modelId="{57683655-7DA2-444F-98D5-F9348055BA07}">
      <dsp:nvSpPr>
        <dsp:cNvPr id="0" name=""/>
        <dsp:cNvSpPr/>
      </dsp:nvSpPr>
      <dsp:spPr>
        <a:xfrm>
          <a:off x="6165875" y="3240412"/>
          <a:ext cx="2673324" cy="2175306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smtClean="0">
              <a:solidFill>
                <a:schemeClr val="accent1">
                  <a:lumMod val="10000"/>
                </a:schemeClr>
              </a:solidFill>
            </a:rPr>
            <a:t>ESCASA INFORMACIÓN</a:t>
          </a:r>
        </a:p>
      </dsp:txBody>
      <dsp:txXfrm>
        <a:off x="6557374" y="3558978"/>
        <a:ext cx="1890326" cy="1538174"/>
      </dsp:txXfrm>
    </dsp:sp>
    <dsp:sp modelId="{CA94665F-7BA3-43DE-B4AF-E1E285E73185}">
      <dsp:nvSpPr>
        <dsp:cNvPr id="0" name=""/>
        <dsp:cNvSpPr/>
      </dsp:nvSpPr>
      <dsp:spPr>
        <a:xfrm rot="13079555">
          <a:off x="2967788" y="2262471"/>
          <a:ext cx="145988" cy="39459"/>
        </a:xfrm>
        <a:custGeom>
          <a:avLst/>
          <a:gdLst/>
          <a:ahLst/>
          <a:cxnLst/>
          <a:rect l="0" t="0" r="0" b="0"/>
          <a:pathLst>
            <a:path>
              <a:moveTo>
                <a:pt x="0" y="19729"/>
              </a:moveTo>
              <a:lnTo>
                <a:pt x="145988" y="197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10800000">
        <a:off x="3037133" y="2278551"/>
        <a:ext cx="7299" cy="7299"/>
      </dsp:txXfrm>
    </dsp:sp>
    <dsp:sp modelId="{D8605900-C196-4D15-BEEE-CEC5523B7C35}">
      <dsp:nvSpPr>
        <dsp:cNvPr id="0" name=""/>
        <dsp:cNvSpPr/>
      </dsp:nvSpPr>
      <dsp:spPr>
        <a:xfrm>
          <a:off x="315895" y="439515"/>
          <a:ext cx="3304523" cy="2009765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smtClean="0">
              <a:solidFill>
                <a:schemeClr val="tx1"/>
              </a:solidFill>
            </a:rPr>
            <a:t>RAZGOS EN COMÚN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smtClean="0">
              <a:solidFill>
                <a:schemeClr val="tx1"/>
              </a:solidFill>
            </a:rPr>
            <a:t>TÉCNICAS INTELECTUALES</a:t>
          </a:r>
        </a:p>
      </dsp:txBody>
      <dsp:txXfrm>
        <a:off x="799831" y="733838"/>
        <a:ext cx="2336651" cy="1421119"/>
      </dsp:txXfrm>
    </dsp:sp>
    <dsp:sp modelId="{A89D9E65-8B1F-4453-BBCE-2AD8F1128D2B}">
      <dsp:nvSpPr>
        <dsp:cNvPr id="0" name=""/>
        <dsp:cNvSpPr/>
      </dsp:nvSpPr>
      <dsp:spPr>
        <a:xfrm rot="8865371">
          <a:off x="2662821" y="4233884"/>
          <a:ext cx="282695" cy="39459"/>
        </a:xfrm>
        <a:custGeom>
          <a:avLst/>
          <a:gdLst/>
          <a:ahLst/>
          <a:cxnLst/>
          <a:rect l="0" t="0" r="0" b="0"/>
          <a:pathLst>
            <a:path>
              <a:moveTo>
                <a:pt x="0" y="19729"/>
              </a:moveTo>
              <a:lnTo>
                <a:pt x="282695" y="197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10800000">
        <a:off x="2797101" y="4246547"/>
        <a:ext cx="14134" cy="14134"/>
      </dsp:txXfrm>
    </dsp:sp>
    <dsp:sp modelId="{8246B762-F85A-49D8-9D07-554CD28059A6}">
      <dsp:nvSpPr>
        <dsp:cNvPr id="0" name=""/>
        <dsp:cNvSpPr/>
      </dsp:nvSpPr>
      <dsp:spPr>
        <a:xfrm>
          <a:off x="409860" y="3967889"/>
          <a:ext cx="2565586" cy="1973742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smtClean="0">
              <a:solidFill>
                <a:schemeClr val="accent1">
                  <a:lumMod val="10000"/>
                </a:schemeClr>
              </a:solidFill>
            </a:rPr>
            <a:t>ACTIVIDAD MENTAL</a:t>
          </a:r>
          <a:endParaRPr lang="es-EC" sz="2000" b="0" kern="1200">
            <a:solidFill>
              <a:schemeClr val="accent1">
                <a:lumMod val="10000"/>
              </a:schemeClr>
            </a:solidFill>
          </a:endParaRPr>
        </a:p>
      </dsp:txBody>
      <dsp:txXfrm>
        <a:off x="785581" y="4256937"/>
        <a:ext cx="1814144" cy="1395646"/>
      </dsp:txXfrm>
    </dsp:sp>
    <dsp:sp modelId="{0BC5DE09-4D90-440A-B9BA-5E4C9BF74040}">
      <dsp:nvSpPr>
        <dsp:cNvPr id="0" name=""/>
        <dsp:cNvSpPr/>
      </dsp:nvSpPr>
      <dsp:spPr>
        <a:xfrm rot="4587416">
          <a:off x="4505460" y="4573764"/>
          <a:ext cx="279658" cy="39459"/>
        </a:xfrm>
        <a:custGeom>
          <a:avLst/>
          <a:gdLst/>
          <a:ahLst/>
          <a:cxnLst/>
          <a:rect l="0" t="0" r="0" b="0"/>
          <a:pathLst>
            <a:path>
              <a:moveTo>
                <a:pt x="0" y="19729"/>
              </a:moveTo>
              <a:lnTo>
                <a:pt x="279658" y="197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638298" y="4586502"/>
        <a:ext cx="13982" cy="13982"/>
      </dsp:txXfrm>
    </dsp:sp>
    <dsp:sp modelId="{63399039-63A9-45B7-8D79-03A3165A72B4}">
      <dsp:nvSpPr>
        <dsp:cNvPr id="0" name=""/>
        <dsp:cNvSpPr/>
      </dsp:nvSpPr>
      <dsp:spPr>
        <a:xfrm>
          <a:off x="3352801" y="4724395"/>
          <a:ext cx="3001616" cy="1467895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smtClean="0">
              <a:solidFill>
                <a:schemeClr val="tx1"/>
              </a:solidFill>
            </a:rPr>
            <a:t>PROPORCIONAR APRENDIZAJE</a:t>
          </a:r>
          <a:endParaRPr lang="es-EC" sz="2000" kern="1200">
            <a:solidFill>
              <a:schemeClr val="accent1">
                <a:lumMod val="10000"/>
              </a:schemeClr>
            </a:solidFill>
          </a:endParaRPr>
        </a:p>
      </dsp:txBody>
      <dsp:txXfrm>
        <a:off x="3792377" y="4939363"/>
        <a:ext cx="2122464" cy="10379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CD5C16-6AC6-4F49-B6D8-033D1371E05D}">
      <dsp:nvSpPr>
        <dsp:cNvPr id="0" name=""/>
        <dsp:cNvSpPr/>
      </dsp:nvSpPr>
      <dsp:spPr>
        <a:xfrm rot="5400000">
          <a:off x="472543" y="587321"/>
          <a:ext cx="2547892" cy="1776837"/>
        </a:xfrm>
        <a:prstGeom prst="swooshArrow">
          <a:avLst>
            <a:gd name="adj1" fmla="val 16310"/>
            <a:gd name="adj2" fmla="val 31370"/>
          </a:avLst>
        </a:prstGeom>
        <a:solidFill>
          <a:srgbClr val="00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7C2DA-8BE1-48E9-B0E4-27944893B6A0}">
      <dsp:nvSpPr>
        <dsp:cNvPr id="0" name=""/>
        <dsp:cNvSpPr/>
      </dsp:nvSpPr>
      <dsp:spPr>
        <a:xfrm>
          <a:off x="1942506" y="554731"/>
          <a:ext cx="64342" cy="64342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3FD804-7CC5-4F8F-85AE-5AA080B36D8F}">
      <dsp:nvSpPr>
        <dsp:cNvPr id="0" name=""/>
        <dsp:cNvSpPr/>
      </dsp:nvSpPr>
      <dsp:spPr>
        <a:xfrm>
          <a:off x="2075116" y="852535"/>
          <a:ext cx="64342" cy="64342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DE898-D533-4862-9B3D-DB37D053F6B1}">
      <dsp:nvSpPr>
        <dsp:cNvPr id="0" name=""/>
        <dsp:cNvSpPr/>
      </dsp:nvSpPr>
      <dsp:spPr>
        <a:xfrm>
          <a:off x="2078687" y="1329051"/>
          <a:ext cx="64342" cy="64342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D1E246-0F45-407D-B9C4-95FACCE54EC8}">
      <dsp:nvSpPr>
        <dsp:cNvPr id="0" name=""/>
        <dsp:cNvSpPr/>
      </dsp:nvSpPr>
      <dsp:spPr>
        <a:xfrm>
          <a:off x="685794" y="1173480"/>
          <a:ext cx="1201252" cy="472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noProof="0" smtClean="0"/>
            <a:t>Esquema corporal</a:t>
          </a:r>
          <a:endParaRPr lang="es-ES_tradnl" sz="1400" kern="1200" noProof="0"/>
        </a:p>
      </dsp:txBody>
      <dsp:txXfrm>
        <a:off x="685794" y="1173480"/>
        <a:ext cx="1201252" cy="472236"/>
      </dsp:txXfrm>
    </dsp:sp>
    <dsp:sp modelId="{1EEE0858-10DF-4159-8687-174ACA384BB4}">
      <dsp:nvSpPr>
        <dsp:cNvPr id="0" name=""/>
        <dsp:cNvSpPr/>
      </dsp:nvSpPr>
      <dsp:spPr>
        <a:xfrm>
          <a:off x="1882133" y="487681"/>
          <a:ext cx="1263463" cy="472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noProof="0" smtClean="0"/>
            <a:t>coordinación</a:t>
          </a:r>
          <a:endParaRPr lang="es-ES_tradnl" sz="1400" kern="1200" noProof="0"/>
        </a:p>
      </dsp:txBody>
      <dsp:txXfrm>
        <a:off x="1882133" y="487681"/>
        <a:ext cx="1263463" cy="472236"/>
      </dsp:txXfrm>
    </dsp:sp>
    <dsp:sp modelId="{1A334FB6-6918-45AD-BCCF-85F2CC62F6B7}">
      <dsp:nvSpPr>
        <dsp:cNvPr id="0" name=""/>
        <dsp:cNvSpPr/>
      </dsp:nvSpPr>
      <dsp:spPr>
        <a:xfrm>
          <a:off x="926238" y="1872794"/>
          <a:ext cx="1396050" cy="472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noProof="0" smtClean="0"/>
            <a:t>Cuerpo en movimiento</a:t>
          </a:r>
          <a:endParaRPr lang="es-ES_tradnl" sz="1400" kern="1200" noProof="0"/>
        </a:p>
      </dsp:txBody>
      <dsp:txXfrm>
        <a:off x="926238" y="1872794"/>
        <a:ext cx="1396050" cy="472236"/>
      </dsp:txXfrm>
    </dsp:sp>
    <dsp:sp modelId="{66CF7A7B-99B0-4D86-8F8E-36E3B1C1F5B9}">
      <dsp:nvSpPr>
        <dsp:cNvPr id="0" name=""/>
        <dsp:cNvSpPr/>
      </dsp:nvSpPr>
      <dsp:spPr>
        <a:xfrm>
          <a:off x="2269356" y="1219317"/>
          <a:ext cx="1071387" cy="472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noProof="0" smtClean="0"/>
            <a:t>Expresión corporal</a:t>
          </a:r>
          <a:endParaRPr lang="es-ES_tradnl" sz="1400" kern="1200" noProof="0"/>
        </a:p>
      </dsp:txBody>
      <dsp:txXfrm>
        <a:off x="2269356" y="1219317"/>
        <a:ext cx="1071387" cy="472236"/>
      </dsp:txXfrm>
    </dsp:sp>
    <dsp:sp modelId="{44881A2E-56D4-485E-9CBF-79C388C17DCE}">
      <dsp:nvSpPr>
        <dsp:cNvPr id="0" name=""/>
        <dsp:cNvSpPr/>
      </dsp:nvSpPr>
      <dsp:spPr>
        <a:xfrm>
          <a:off x="609601" y="632561"/>
          <a:ext cx="1096857" cy="472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noProof="0" smtClean="0"/>
            <a:t>Percepción </a:t>
          </a:r>
          <a:endParaRPr lang="es-ES_tradnl" sz="1400" kern="1200" noProof="0"/>
        </a:p>
      </dsp:txBody>
      <dsp:txXfrm>
        <a:off x="609601" y="632561"/>
        <a:ext cx="1096857" cy="4722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1179BB-73BE-4F8C-BB22-B533CDEEA82B}">
      <dsp:nvSpPr>
        <dsp:cNvPr id="0" name=""/>
        <dsp:cNvSpPr/>
      </dsp:nvSpPr>
      <dsp:spPr>
        <a:xfrm>
          <a:off x="426397" y="322045"/>
          <a:ext cx="2423804" cy="2423804"/>
        </a:xfrm>
        <a:prstGeom prst="blockArc">
          <a:avLst>
            <a:gd name="adj1" fmla="val 5400000"/>
            <a:gd name="adj2" fmla="val 16200000"/>
            <a:gd name="adj3" fmla="val 4644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5B9C1C-29AE-4DD2-91AD-E4A8011945D0}">
      <dsp:nvSpPr>
        <dsp:cNvPr id="0" name=""/>
        <dsp:cNvSpPr/>
      </dsp:nvSpPr>
      <dsp:spPr>
        <a:xfrm>
          <a:off x="426397" y="322045"/>
          <a:ext cx="2423804" cy="2423804"/>
        </a:xfrm>
        <a:prstGeom prst="blockArc">
          <a:avLst>
            <a:gd name="adj1" fmla="val 16200000"/>
            <a:gd name="adj2" fmla="val 5400000"/>
            <a:gd name="adj3" fmla="val 4644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05EB4-7A17-4A5D-918E-43748173DFF9}">
      <dsp:nvSpPr>
        <dsp:cNvPr id="0" name=""/>
        <dsp:cNvSpPr/>
      </dsp:nvSpPr>
      <dsp:spPr>
        <a:xfrm>
          <a:off x="1079934" y="975581"/>
          <a:ext cx="1116731" cy="1116731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smtClean="0"/>
            <a:t>CUERPO - MENTE</a:t>
          </a:r>
          <a:endParaRPr lang="es-EC" sz="1300" b="1" kern="1200"/>
        </a:p>
      </dsp:txBody>
      <dsp:txXfrm>
        <a:off x="1243475" y="1139122"/>
        <a:ext cx="789649" cy="789649"/>
      </dsp:txXfrm>
    </dsp:sp>
    <dsp:sp modelId="{03A5679B-10ED-4E2F-B92C-123095AF3785}">
      <dsp:nvSpPr>
        <dsp:cNvPr id="0" name=""/>
        <dsp:cNvSpPr/>
      </dsp:nvSpPr>
      <dsp:spPr>
        <a:xfrm>
          <a:off x="746757" y="-40668"/>
          <a:ext cx="1783085" cy="781712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smtClean="0"/>
            <a:t>APRENDIZAJE CORPORAL</a:t>
          </a:r>
          <a:endParaRPr lang="es-EC" sz="1300" b="1" kern="1200"/>
        </a:p>
      </dsp:txBody>
      <dsp:txXfrm>
        <a:off x="1007884" y="73811"/>
        <a:ext cx="1260831" cy="552754"/>
      </dsp:txXfrm>
    </dsp:sp>
    <dsp:sp modelId="{5218A787-DFDD-4AEF-93AF-9180CFB561D5}">
      <dsp:nvSpPr>
        <dsp:cNvPr id="0" name=""/>
        <dsp:cNvSpPr/>
      </dsp:nvSpPr>
      <dsp:spPr>
        <a:xfrm>
          <a:off x="594358" y="2245147"/>
          <a:ext cx="2087883" cy="945121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smtClean="0"/>
            <a:t>APRENDIZAJE CON MATERIALES CONCRETOS</a:t>
          </a:r>
          <a:endParaRPr lang="es-EC" sz="1300" b="1" kern="1200"/>
        </a:p>
      </dsp:txBody>
      <dsp:txXfrm>
        <a:off x="900121" y="2383557"/>
        <a:ext cx="1476357" cy="6683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71C69-262A-45A4-8590-09BAE91A9C29}">
      <dsp:nvSpPr>
        <dsp:cNvPr id="0" name=""/>
        <dsp:cNvSpPr/>
      </dsp:nvSpPr>
      <dsp:spPr>
        <a:xfrm>
          <a:off x="3428993" y="2514595"/>
          <a:ext cx="3598586" cy="2950289"/>
        </a:xfrm>
        <a:prstGeom prst="gear9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smtClean="0">
              <a:solidFill>
                <a:schemeClr val="tx1"/>
              </a:solidFill>
            </a:rPr>
            <a:t>QUE ES UNA GUIA DE ACTIVIDADES?</a:t>
          </a:r>
          <a:endParaRPr lang="es-EC" sz="2200" b="1" kern="1200">
            <a:solidFill>
              <a:schemeClr val="tx1"/>
            </a:solidFill>
          </a:endParaRPr>
        </a:p>
      </dsp:txBody>
      <dsp:txXfrm>
        <a:off x="4104016" y="3205686"/>
        <a:ext cx="2248540" cy="1516510"/>
      </dsp:txXfrm>
    </dsp:sp>
    <dsp:sp modelId="{F3506A18-CB43-434E-B31D-B85709079CCD}">
      <dsp:nvSpPr>
        <dsp:cNvPr id="0" name=""/>
        <dsp:cNvSpPr/>
      </dsp:nvSpPr>
      <dsp:spPr>
        <a:xfrm>
          <a:off x="1006845" y="1775132"/>
          <a:ext cx="3507368" cy="2913126"/>
        </a:xfrm>
        <a:prstGeom prst="gear6">
          <a:avLst/>
        </a:prstGeom>
        <a:solidFill>
          <a:srgbClr val="281C9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>
              <a:solidFill>
                <a:schemeClr val="bg1"/>
              </a:solidFill>
            </a:rPr>
            <a:t>Mejora el proceso enseñanza-aprendizaje</a:t>
          </a:r>
          <a:endParaRPr lang="es-EC" sz="2000" kern="1200">
            <a:solidFill>
              <a:schemeClr val="bg1"/>
            </a:solidFill>
          </a:endParaRPr>
        </a:p>
      </dsp:txBody>
      <dsp:txXfrm>
        <a:off x="1826613" y="2512953"/>
        <a:ext cx="1867832" cy="1437484"/>
      </dsp:txXfrm>
    </dsp:sp>
    <dsp:sp modelId="{76CC4227-3F88-4A9D-9378-F435EB4BAF3F}">
      <dsp:nvSpPr>
        <dsp:cNvPr id="0" name=""/>
        <dsp:cNvSpPr/>
      </dsp:nvSpPr>
      <dsp:spPr>
        <a:xfrm rot="20700000">
          <a:off x="2791757" y="219438"/>
          <a:ext cx="2858352" cy="2356542"/>
        </a:xfrm>
        <a:prstGeom prst="gear6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>
              <a:solidFill>
                <a:schemeClr val="tx1"/>
              </a:solidFill>
            </a:rPr>
            <a:t>Clases más dinámicas en un ambiente agradable</a:t>
          </a:r>
          <a:endParaRPr lang="es-EC" sz="2000" kern="1200">
            <a:solidFill>
              <a:schemeClr val="tx1"/>
            </a:solidFill>
          </a:endParaRPr>
        </a:p>
      </dsp:txBody>
      <dsp:txXfrm rot="-20700000">
        <a:off x="3448441" y="706533"/>
        <a:ext cx="1544984" cy="1382352"/>
      </dsp:txXfrm>
    </dsp:sp>
    <dsp:sp modelId="{777128AF-9285-4EB0-86B4-71277EAFB777}">
      <dsp:nvSpPr>
        <dsp:cNvPr id="0" name=""/>
        <dsp:cNvSpPr/>
      </dsp:nvSpPr>
      <dsp:spPr>
        <a:xfrm>
          <a:off x="3470715" y="2071526"/>
          <a:ext cx="3776370" cy="3776370"/>
        </a:xfrm>
        <a:prstGeom prst="circularArrow">
          <a:avLst>
            <a:gd name="adj1" fmla="val 4687"/>
            <a:gd name="adj2" fmla="val 299029"/>
            <a:gd name="adj3" fmla="val 2538470"/>
            <a:gd name="adj4" fmla="val 1581403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08D1C-2452-4AEF-B55F-CD22C4B598B6}">
      <dsp:nvSpPr>
        <dsp:cNvPr id="0" name=""/>
        <dsp:cNvSpPr/>
      </dsp:nvSpPr>
      <dsp:spPr>
        <a:xfrm>
          <a:off x="1587992" y="1347067"/>
          <a:ext cx="2743769" cy="274376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94CF3-BFC9-4E6C-BCEF-C35F4D2EAC95}">
      <dsp:nvSpPr>
        <dsp:cNvPr id="0" name=""/>
        <dsp:cNvSpPr/>
      </dsp:nvSpPr>
      <dsp:spPr>
        <a:xfrm>
          <a:off x="2683490" y="-118953"/>
          <a:ext cx="2958335" cy="295833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06E3D-874D-4EED-9826-2A32769C1229}" type="datetimeFigureOut">
              <a:rPr lang="es-EC" smtClean="0"/>
              <a:t>04/03/2015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F29DF-377B-416A-8358-77FFE6EE95E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42755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71F8-4FA1-4AAC-8FFA-1B1C67067B7C}" type="datetimeFigureOut">
              <a:rPr lang="es-EC" smtClean="0"/>
              <a:t>04/03/2015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CC7A-E6D0-4ABC-907E-AFA6CB96E9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60048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71F8-4FA1-4AAC-8FFA-1B1C67067B7C}" type="datetimeFigureOut">
              <a:rPr lang="es-EC" smtClean="0"/>
              <a:t>04/03/2015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CC7A-E6D0-4ABC-907E-AFA6CB96E9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65587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71F8-4FA1-4AAC-8FFA-1B1C67067B7C}" type="datetimeFigureOut">
              <a:rPr lang="es-EC" smtClean="0"/>
              <a:t>04/03/2015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CC7A-E6D0-4ABC-907E-AFA6CB96E9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87522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" name="CorelDRAW" r:id="rId3" imgW="7748626" imgH="4759452" progId="">
                  <p:embed/>
                </p:oleObj>
              </mc:Choice>
              <mc:Fallback>
                <p:oleObj name="CorelDRAW" r:id="rId3" imgW="7748626" imgH="475945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/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/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3582354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7" name="CorelDRAW" r:id="rId3" imgW="7748626" imgH="4759452" progId="">
                  <p:embed/>
                </p:oleObj>
              </mc:Choice>
              <mc:Fallback>
                <p:oleObj name="CorelDRAW" r:id="rId3" imgW="7748626" imgH="475945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>
              <a:solidFill>
                <a:srgbClr val="000000"/>
              </a:solidFill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5648549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33651982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79930659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40415031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1723447"/>
      </p:ext>
    </p:extLst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05416623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924251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71F8-4FA1-4AAC-8FFA-1B1C67067B7C}" type="datetimeFigureOut">
              <a:rPr lang="es-EC" smtClean="0"/>
              <a:t>04/03/2015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CC7A-E6D0-4ABC-907E-AFA6CB96E9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69280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91035571"/>
      </p:ext>
    </p:extLst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31250221"/>
      </p:ext>
    </p:extLst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44039841"/>
      </p:ext>
    </p:extLst>
  </p:cSld>
  <p:clrMapOvr>
    <a:masterClrMapping/>
  </p:clrMapOvr>
  <p:transition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39998276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71F8-4FA1-4AAC-8FFA-1B1C67067B7C}" type="datetimeFigureOut">
              <a:rPr lang="es-EC" smtClean="0"/>
              <a:t>04/03/2015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CC7A-E6D0-4ABC-907E-AFA6CB96E9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1026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71F8-4FA1-4AAC-8FFA-1B1C67067B7C}" type="datetimeFigureOut">
              <a:rPr lang="es-EC" smtClean="0"/>
              <a:t>04/03/2015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CC7A-E6D0-4ABC-907E-AFA6CB96E9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03198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71F8-4FA1-4AAC-8FFA-1B1C67067B7C}" type="datetimeFigureOut">
              <a:rPr lang="es-EC" smtClean="0"/>
              <a:t>04/03/2015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CC7A-E6D0-4ABC-907E-AFA6CB96E9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87859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71F8-4FA1-4AAC-8FFA-1B1C67067B7C}" type="datetimeFigureOut">
              <a:rPr lang="es-EC" smtClean="0"/>
              <a:t>04/03/2015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CC7A-E6D0-4ABC-907E-AFA6CB96E9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291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71F8-4FA1-4AAC-8FFA-1B1C67067B7C}" type="datetimeFigureOut">
              <a:rPr lang="es-EC" smtClean="0"/>
              <a:t>04/03/2015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CC7A-E6D0-4ABC-907E-AFA6CB96E9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2349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71F8-4FA1-4AAC-8FFA-1B1C67067B7C}" type="datetimeFigureOut">
              <a:rPr lang="es-EC" smtClean="0"/>
              <a:t>04/03/2015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CC7A-E6D0-4ABC-907E-AFA6CB96E9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6505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71F8-4FA1-4AAC-8FFA-1B1C67067B7C}" type="datetimeFigureOut">
              <a:rPr lang="es-EC" smtClean="0"/>
              <a:t>04/03/2015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CC7A-E6D0-4ABC-907E-AFA6CB96E9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3062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F71F8-4FA1-4AAC-8FFA-1B1C67067B7C}" type="datetimeFigureOut">
              <a:rPr lang="es-EC" smtClean="0"/>
              <a:t>04/03/2015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9CC7A-E6D0-4ABC-907E-AFA6CB96E9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1067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>
              <a:solidFill>
                <a:srgbClr val="000000"/>
              </a:solidFill>
            </a:endParaRPr>
          </a:p>
        </p:txBody>
      </p:sp>
      <p:sp>
        <p:nvSpPr>
          <p:cNvPr id="1027" name="Rectangle 21"/>
          <p:cNvSpPr>
            <a:spLocks noChangeArrowheads="1"/>
          </p:cNvSpPr>
          <p:nvPr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>
              <a:solidFill>
                <a:srgbClr val="000000"/>
              </a:solidFill>
            </a:endParaRPr>
          </a:p>
        </p:txBody>
      </p:sp>
      <p:sp>
        <p:nvSpPr>
          <p:cNvPr id="1028" name="Line 23"/>
          <p:cNvSpPr>
            <a:spLocks noChangeShapeType="1"/>
          </p:cNvSpPr>
          <p:nvPr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>
              <a:solidFill>
                <a:srgbClr val="000000"/>
              </a:solidFill>
            </a:endParaRPr>
          </a:p>
        </p:txBody>
      </p:sp>
      <p:sp>
        <p:nvSpPr>
          <p:cNvPr id="1029" name="Line 24"/>
          <p:cNvSpPr>
            <a:spLocks noChangeShapeType="1"/>
          </p:cNvSpPr>
          <p:nvPr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>
              <a:solidFill>
                <a:srgbClr val="000000"/>
              </a:solidFill>
            </a:endParaRPr>
          </a:p>
        </p:txBody>
      </p:sp>
      <p:pic>
        <p:nvPicPr>
          <p:cNvPr id="1030" name="Picture 26" descr="LOGO ESPE ORIGINAL copia"/>
          <p:cNvPicPr>
            <a:picLocks noChangeAspect="1" noChangeArrowheads="1"/>
          </p:cNvPicPr>
          <p:nvPr/>
        </p:nvPicPr>
        <p:blipFill>
          <a:blip r:embed="rId13" cstate="print"/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477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wipe dir="d"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c/url?sa=i&amp;rct=j&amp;q=&amp;esrc=s&amp;source=images&amp;cd=&amp;cad=rja&amp;uact=8&amp;ved=0CAcQjRw&amp;url=http://es.dreamstime.com/imagen-de-archivo-libre-de-regal%C3%ADas-ejemplo-del-vector-de-los-ni%C3%B1os-que-suben-alrededor-de-la-tierra-image29843816&amp;ei=rHDzVMHKDsKlyATR-4CoAw&amp;bvm=bv.87269000,d.aWw&amp;psig=AFQjCNFROpD-Z6VcYCjHsnS2JT4EN_IoCw&amp;ust=1425326604887993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0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om.ec/url?sa=i&amp;rct=j&amp;q=&amp;esrc=s&amp;source=images&amp;cd=&amp;cad=rja&amp;uact=8&amp;ved=0CAcQjRw&amp;url=http://es.paperblog.com/5-actividades-cognitivas-para-ninos-a-partir-de-30-meses-2563435/&amp;ei=4gTsVKGGJMWhNubrgqAF&amp;psig=AFQjCNGrKG3ARXOmHI3omMK24q50SyZkyg&amp;ust=1424840244238379" TargetMode="Externa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com.ec/url?sa=i&amp;rct=j&amp;q=&amp;esrc=s&amp;source=images&amp;cd=&amp;cad=rja&amp;uact=8&amp;ved=0CAcQjRw&amp;url=http://losfuerte.com/miniaula/seriaciones-para-preescolar/&amp;ei=xQXsVMOGDYKdgwSw8oPoDQ&amp;psig=AFQjCNHkgE4qPZIWL4QpPMTsteWr2U_3Ow&amp;ust=1424840383232399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Serie.wmv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14.xml"/><Relationship Id="rId16" Type="http://schemas.openxmlformats.org/officeDocument/2006/relationships/diagramLayout" Target="../diagrams/layout3.xml"/><Relationship Id="rId1" Type="http://schemas.openxmlformats.org/officeDocument/2006/relationships/tags" Target="../tags/tag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diagramData" Target="../diagrams/data3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4" Type="http://schemas.openxmlformats.org/officeDocument/2006/relationships/image" Target="../media/image8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47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Relationship Id="rId9" Type="http://schemas.openxmlformats.org/officeDocument/2006/relationships/oleObject" Target="../embeddings/oleObject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ww.google.com.ec/url?sa=i&amp;rct=j&amp;q=&amp;esrc=s&amp;source=images&amp;cd=&amp;cad=rja&amp;uact=8&amp;ved=0CAcQjRw&amp;url=http://maltratoinfantilenninosdeedadescolar.blogspot.com/&amp;ei=zgfsVLORHMOeNsOogXA&amp;psig=AFQjCNHQAqQ5dQ4YtkSjDakt4wEs6X6UFg&amp;ust=1424841000008358" TargetMode="Externa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1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11.jpeg"/><Relationship Id="rId5" Type="http://schemas.openxmlformats.org/officeDocument/2006/relationships/diagramLayout" Target="../diagrams/layout5.xml"/><Relationship Id="rId10" Type="http://schemas.openxmlformats.org/officeDocument/2006/relationships/image" Target="../media/image10.jpeg"/><Relationship Id="rId4" Type="http://schemas.openxmlformats.org/officeDocument/2006/relationships/diagramData" Target="../diagrams/data5.xml"/><Relationship Id="rId9" Type="http://schemas.openxmlformats.org/officeDocument/2006/relationships/hyperlink" Target="http://es.wikipedia.org/wiki/Herramient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.ec/url?sa=i&amp;rct=j&amp;q=&amp;esrc=s&amp;source=images&amp;cd=&amp;cad=rja&amp;uact=8&amp;ved=0CAcQjRw&amp;url=http://eugeniameraiturralde.blogspot.com/2014/09/senala-donde-se-encuentra-la-estrella.html&amp;ei=ERfuVKW-O9DfggTenITYDg&amp;bvm=bv.86956481,d.eXY&amp;psig=AFQjCNGOVVYsxRGXbVZfab-P9kbe1uWAYQ&amp;ust=1424975991778887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c/url?sa=i&amp;rct=j&amp;q=&amp;esrc=s&amp;source=images&amp;cd=&amp;cad=rja&amp;uact=8&amp;ved=0CAcQjRw&amp;url=http://www.maderitas.com/es/Productos-2/OTRAS-FABRICAS-120/Seriaciones-P-157&amp;ei=hejrVL3NJoLYggTw94JA&amp;bvm=bv.86475890,d.eXY&amp;psig=AFQjCNFeo02KojmpkbAn38U5pQ0td8qn2Q&amp;ust=1424832787337431" TargetMode="External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hyperlink" Target="http://www.google.com.ec/url?sa=i&amp;rct=j&amp;q=&amp;esrc=s&amp;source=images&amp;cd=&amp;cad=rja&amp;uact=8&amp;ved=0CAcQjRw&amp;url=http://es.wikipedia.org/wiki/Funci%C3%B3n_matem%C3%A1tica&amp;ei=1OjrVNPBFoafgwTdi4DABA&amp;bvm=bv.86475890,d.eXY&amp;psig=AFQjCNHS3MQzcOq5Ae2Mp21NDhNJLC3Dgw&amp;ust=1424833094451859" TargetMode="Externa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image" Target="../media/image18.jpeg"/><Relationship Id="rId7" Type="http://schemas.openxmlformats.org/officeDocument/2006/relationships/diagramData" Target="../diagrams/data6.xml"/><Relationship Id="rId12" Type="http://schemas.openxmlformats.org/officeDocument/2006/relationships/image" Target="../media/image21.jpeg"/><Relationship Id="rId2" Type="http://schemas.openxmlformats.org/officeDocument/2006/relationships/hyperlink" Target="http://www.google.com.ec/url?sa=i&amp;rct=j&amp;q=&amp;esrc=s&amp;source=images&amp;cd=&amp;cad=rja&amp;uact=8&amp;ved=0CAcQjRw&amp;url=http://www.efdeportes.com/efd165/la-importancia-de-la-psicomotricidad.htm&amp;ei=4-LrVNVDgeSDBO3HgqAD&amp;psig=AFQjCNFexMs3tPQr4JumLhMJax-dDr__2g&amp;ust=1424831515309576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eg"/><Relationship Id="rId11" Type="http://schemas.microsoft.com/office/2007/relationships/diagramDrawing" Target="../diagrams/drawing6.xml"/><Relationship Id="rId5" Type="http://schemas.openxmlformats.org/officeDocument/2006/relationships/hyperlink" Target="http://www.google.com.ec/url?sa=i&amp;rct=j&amp;q=&amp;esrc=s&amp;source=images&amp;cd=&amp;cad=rja&amp;uact=8&amp;ved=0CAcQjRw&amp;url=http://www.educapeques.com/escuela-de-padres/la-importancia-del-juego-en-los-ninos.html&amp;ei=4OHrVKTeOMKmNqeWg_AH&amp;bvm=bv.86475890,d.eXY&amp;psig=AFQjCNGLyye_rbBxV3GbTHIOumUORgYqNQ&amp;ust=1424831165489768" TargetMode="External"/><Relationship Id="rId10" Type="http://schemas.openxmlformats.org/officeDocument/2006/relationships/diagramColors" Target="../diagrams/colors6.xml"/><Relationship Id="rId4" Type="http://schemas.openxmlformats.org/officeDocument/2006/relationships/image" Target="../media/image19.png"/><Relationship Id="rId9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57289" y="928670"/>
            <a:ext cx="7143801" cy="480379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DEPARTAMENTO  DE CIENCIAS HUMANAS Y SOCIALES</a:t>
            </a:r>
            <a:endParaRPr lang="es-ES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CARRERA DE EDUCACIÓN INFANTIL</a:t>
            </a:r>
            <a:endParaRPr lang="es-ES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s-ES" sz="1400" dirty="0">
              <a:solidFill>
                <a:srgbClr val="000000"/>
              </a:solidFill>
              <a:latin typeface="Goudy Stout" panose="0202090407030B020401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s-ES" sz="1400" b="1" dirty="0">
                <a:solidFill>
                  <a:srgbClr val="000000"/>
                </a:solidFill>
                <a:latin typeface="Goudy Stout" panose="0202090407030B020401" pitchFamily="18" charset="0"/>
                <a:cs typeface="Arial" pitchFamily="34" charset="0"/>
              </a:rPr>
              <a:t> </a:t>
            </a:r>
            <a:endParaRPr lang="es-ES" sz="1400" i="1" dirty="0">
              <a:solidFill>
                <a:srgbClr val="000000"/>
              </a:solidFill>
              <a:latin typeface="Goudy Stout" panose="0202090407030B020401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s-E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TEMA:</a:t>
            </a:r>
          </a:p>
          <a:p>
            <a:pPr algn="ctr">
              <a:defRPr/>
            </a:pPr>
            <a:endParaRPr lang="es-ES" sz="16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C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ESTUDIO DEL JUEGO PSICOMOTOR EN  EL DESARROLLO LÓGICO - MATEMÁTICO DE LOS NIÑOS Y NIÑAS DE 3 A 5 AÑOS DE EDAD DE LA UNIDAD EDUCATIVA ''ESPERANZA ETERNA'' DE LA PARROQUIA SANTA </a:t>
            </a:r>
            <a:r>
              <a:rPr lang="es-EC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ROSA, CANTÓN MERA, PROVINCIA </a:t>
            </a:r>
            <a:r>
              <a:rPr lang="es-EC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PASTAZA.</a:t>
            </a:r>
            <a:endParaRPr lang="es-EC" sz="16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s-ES" sz="16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AUTORA: BEATRIZ ALEXANDRA FREIRE CEPEDA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s-EC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FEBRERO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2015</a:t>
            </a:r>
          </a:p>
          <a:p>
            <a:pPr algn="ctr">
              <a:defRPr/>
            </a:pPr>
            <a:endParaRPr lang="es-ES" sz="1400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s-ES" sz="1600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39483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www.almightydad.com/wp-content/uploads/2009/09/ques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940" y="1066800"/>
            <a:ext cx="2514600" cy="207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59436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sz="2800" i="0" smtClean="0">
                <a:solidFill>
                  <a:schemeClr val="tx1"/>
                </a:solidFill>
                <a:effectLst/>
                <a:latin typeface="+mj-lt"/>
                <a:cs typeface="Aharoni" panose="02010803020104030203" pitchFamily="2" charset="-79"/>
              </a:rPr>
              <a:t>METODOLOGÍA</a:t>
            </a:r>
            <a:endParaRPr lang="es-EC" sz="2800" i="0">
              <a:solidFill>
                <a:schemeClr val="tx1"/>
              </a:solidFill>
              <a:effectLst/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6" name="5 Forma libre"/>
          <p:cNvSpPr/>
          <p:nvPr/>
        </p:nvSpPr>
        <p:spPr>
          <a:xfrm>
            <a:off x="1509716" y="2673244"/>
            <a:ext cx="2819401" cy="89244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819401" y="0"/>
                </a:moveTo>
                <a:lnTo>
                  <a:pt x="2819401" y="678023"/>
                </a:lnTo>
                <a:lnTo>
                  <a:pt x="0" y="678023"/>
                </a:lnTo>
                <a:lnTo>
                  <a:pt x="0" y="89244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6 Forma libre"/>
          <p:cNvSpPr/>
          <p:nvPr/>
        </p:nvSpPr>
        <p:spPr>
          <a:xfrm>
            <a:off x="4329118" y="2673244"/>
            <a:ext cx="2943218" cy="98436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69941"/>
                </a:lnTo>
                <a:lnTo>
                  <a:pt x="2943218" y="769941"/>
                </a:lnTo>
                <a:lnTo>
                  <a:pt x="2943218" y="984361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7 Forma libre"/>
          <p:cNvSpPr/>
          <p:nvPr/>
        </p:nvSpPr>
        <p:spPr>
          <a:xfrm>
            <a:off x="4176722" y="2673244"/>
            <a:ext cx="152396" cy="89244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52396" y="0"/>
                </a:moveTo>
                <a:lnTo>
                  <a:pt x="152396" y="678023"/>
                </a:lnTo>
                <a:lnTo>
                  <a:pt x="0" y="678023"/>
                </a:lnTo>
                <a:lnTo>
                  <a:pt x="0" y="89244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9 Forma libre"/>
          <p:cNvSpPr/>
          <p:nvPr/>
        </p:nvSpPr>
        <p:spPr>
          <a:xfrm>
            <a:off x="3429006" y="1447805"/>
            <a:ext cx="2314575" cy="1469755"/>
          </a:xfrm>
          <a:custGeom>
            <a:avLst/>
            <a:gdLst>
              <a:gd name="connsiteX0" fmla="*/ 0 w 2314575"/>
              <a:gd name="connsiteY0" fmla="*/ 146976 h 1469755"/>
              <a:gd name="connsiteX1" fmla="*/ 146976 w 2314575"/>
              <a:gd name="connsiteY1" fmla="*/ 0 h 1469755"/>
              <a:gd name="connsiteX2" fmla="*/ 2167600 w 2314575"/>
              <a:gd name="connsiteY2" fmla="*/ 0 h 1469755"/>
              <a:gd name="connsiteX3" fmla="*/ 2314576 w 2314575"/>
              <a:gd name="connsiteY3" fmla="*/ 146976 h 1469755"/>
              <a:gd name="connsiteX4" fmla="*/ 2314575 w 2314575"/>
              <a:gd name="connsiteY4" fmla="*/ 1322780 h 1469755"/>
              <a:gd name="connsiteX5" fmla="*/ 2167599 w 2314575"/>
              <a:gd name="connsiteY5" fmla="*/ 1469756 h 1469755"/>
              <a:gd name="connsiteX6" fmla="*/ 146976 w 2314575"/>
              <a:gd name="connsiteY6" fmla="*/ 1469755 h 1469755"/>
              <a:gd name="connsiteX7" fmla="*/ 0 w 2314575"/>
              <a:gd name="connsiteY7" fmla="*/ 1322779 h 1469755"/>
              <a:gd name="connsiteX8" fmla="*/ 0 w 2314575"/>
              <a:gd name="connsiteY8" fmla="*/ 146976 h 146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4575" h="1469755">
                <a:moveTo>
                  <a:pt x="0" y="146976"/>
                </a:moveTo>
                <a:cubicBezTo>
                  <a:pt x="0" y="65803"/>
                  <a:pt x="65803" y="0"/>
                  <a:pt x="146976" y="0"/>
                </a:cubicBezTo>
                <a:lnTo>
                  <a:pt x="2167600" y="0"/>
                </a:lnTo>
                <a:cubicBezTo>
                  <a:pt x="2248773" y="0"/>
                  <a:pt x="2314576" y="65803"/>
                  <a:pt x="2314576" y="146976"/>
                </a:cubicBezTo>
                <a:cubicBezTo>
                  <a:pt x="2314576" y="538911"/>
                  <a:pt x="2314575" y="930845"/>
                  <a:pt x="2314575" y="1322780"/>
                </a:cubicBezTo>
                <a:cubicBezTo>
                  <a:pt x="2314575" y="1403953"/>
                  <a:pt x="2248772" y="1469756"/>
                  <a:pt x="2167599" y="1469756"/>
                </a:cubicBezTo>
                <a:lnTo>
                  <a:pt x="146976" y="1469755"/>
                </a:lnTo>
                <a:cubicBezTo>
                  <a:pt x="65803" y="1469755"/>
                  <a:pt x="0" y="1403952"/>
                  <a:pt x="0" y="1322779"/>
                </a:cubicBezTo>
                <a:lnTo>
                  <a:pt x="0" y="146976"/>
                </a:lnTo>
                <a:close/>
              </a:path>
            </a:pathLst>
          </a:cu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115438" tIns="115438" rIns="115438" bIns="115438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900" b="1" kern="1200" smtClean="0">
                <a:solidFill>
                  <a:schemeClr val="bg1"/>
                </a:solidFill>
              </a:rPr>
              <a:t>DISEÑO DE LA INVESTIGACIÓN</a:t>
            </a:r>
            <a:endParaRPr lang="es-EC" sz="1900" b="1" kern="1200">
              <a:solidFill>
                <a:schemeClr val="bg1"/>
              </a:solidFill>
            </a:endParaRPr>
          </a:p>
        </p:txBody>
      </p:sp>
      <p:sp>
        <p:nvSpPr>
          <p:cNvPr id="12" name="11 Forma libre"/>
          <p:cNvSpPr/>
          <p:nvPr/>
        </p:nvSpPr>
        <p:spPr>
          <a:xfrm>
            <a:off x="3058245" y="3564343"/>
            <a:ext cx="2314575" cy="1469755"/>
          </a:xfrm>
          <a:custGeom>
            <a:avLst/>
            <a:gdLst>
              <a:gd name="connsiteX0" fmla="*/ 0 w 2314575"/>
              <a:gd name="connsiteY0" fmla="*/ 146976 h 1469755"/>
              <a:gd name="connsiteX1" fmla="*/ 146976 w 2314575"/>
              <a:gd name="connsiteY1" fmla="*/ 0 h 1469755"/>
              <a:gd name="connsiteX2" fmla="*/ 2167600 w 2314575"/>
              <a:gd name="connsiteY2" fmla="*/ 0 h 1469755"/>
              <a:gd name="connsiteX3" fmla="*/ 2314576 w 2314575"/>
              <a:gd name="connsiteY3" fmla="*/ 146976 h 1469755"/>
              <a:gd name="connsiteX4" fmla="*/ 2314575 w 2314575"/>
              <a:gd name="connsiteY4" fmla="*/ 1322780 h 1469755"/>
              <a:gd name="connsiteX5" fmla="*/ 2167599 w 2314575"/>
              <a:gd name="connsiteY5" fmla="*/ 1469756 h 1469755"/>
              <a:gd name="connsiteX6" fmla="*/ 146976 w 2314575"/>
              <a:gd name="connsiteY6" fmla="*/ 1469755 h 1469755"/>
              <a:gd name="connsiteX7" fmla="*/ 0 w 2314575"/>
              <a:gd name="connsiteY7" fmla="*/ 1322779 h 1469755"/>
              <a:gd name="connsiteX8" fmla="*/ 0 w 2314575"/>
              <a:gd name="connsiteY8" fmla="*/ 146976 h 146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4575" h="1469755">
                <a:moveTo>
                  <a:pt x="0" y="146976"/>
                </a:moveTo>
                <a:cubicBezTo>
                  <a:pt x="0" y="65803"/>
                  <a:pt x="65803" y="0"/>
                  <a:pt x="146976" y="0"/>
                </a:cubicBezTo>
                <a:lnTo>
                  <a:pt x="2167600" y="0"/>
                </a:lnTo>
                <a:cubicBezTo>
                  <a:pt x="2248773" y="0"/>
                  <a:pt x="2314576" y="65803"/>
                  <a:pt x="2314576" y="146976"/>
                </a:cubicBezTo>
                <a:cubicBezTo>
                  <a:pt x="2314576" y="538911"/>
                  <a:pt x="2314575" y="930845"/>
                  <a:pt x="2314575" y="1322780"/>
                </a:cubicBezTo>
                <a:cubicBezTo>
                  <a:pt x="2314575" y="1403953"/>
                  <a:pt x="2248772" y="1469756"/>
                  <a:pt x="2167599" y="1469756"/>
                </a:cubicBezTo>
                <a:lnTo>
                  <a:pt x="146976" y="1469755"/>
                </a:lnTo>
                <a:cubicBezTo>
                  <a:pt x="65803" y="1469755"/>
                  <a:pt x="0" y="1403952"/>
                  <a:pt x="0" y="1322779"/>
                </a:cubicBezTo>
                <a:lnTo>
                  <a:pt x="0" y="146976"/>
                </a:lnTo>
                <a:close/>
              </a:path>
            </a:pathLst>
          </a:cu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15438" tIns="115438" rIns="115438" bIns="115438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900" b="1" kern="1200" smtClean="0"/>
              <a:t>DESCRIPTIVA</a:t>
            </a:r>
            <a:endParaRPr lang="es-EC" sz="1900" b="1" kern="1200"/>
          </a:p>
        </p:txBody>
      </p:sp>
      <p:sp>
        <p:nvSpPr>
          <p:cNvPr id="14" name="13 Forma libre"/>
          <p:cNvSpPr/>
          <p:nvPr/>
        </p:nvSpPr>
        <p:spPr>
          <a:xfrm>
            <a:off x="6200377" y="3657605"/>
            <a:ext cx="2314575" cy="1469755"/>
          </a:xfrm>
          <a:custGeom>
            <a:avLst/>
            <a:gdLst>
              <a:gd name="connsiteX0" fmla="*/ 0 w 2314575"/>
              <a:gd name="connsiteY0" fmla="*/ 146976 h 1469755"/>
              <a:gd name="connsiteX1" fmla="*/ 146976 w 2314575"/>
              <a:gd name="connsiteY1" fmla="*/ 0 h 1469755"/>
              <a:gd name="connsiteX2" fmla="*/ 2167600 w 2314575"/>
              <a:gd name="connsiteY2" fmla="*/ 0 h 1469755"/>
              <a:gd name="connsiteX3" fmla="*/ 2314576 w 2314575"/>
              <a:gd name="connsiteY3" fmla="*/ 146976 h 1469755"/>
              <a:gd name="connsiteX4" fmla="*/ 2314575 w 2314575"/>
              <a:gd name="connsiteY4" fmla="*/ 1322780 h 1469755"/>
              <a:gd name="connsiteX5" fmla="*/ 2167599 w 2314575"/>
              <a:gd name="connsiteY5" fmla="*/ 1469756 h 1469755"/>
              <a:gd name="connsiteX6" fmla="*/ 146976 w 2314575"/>
              <a:gd name="connsiteY6" fmla="*/ 1469755 h 1469755"/>
              <a:gd name="connsiteX7" fmla="*/ 0 w 2314575"/>
              <a:gd name="connsiteY7" fmla="*/ 1322779 h 1469755"/>
              <a:gd name="connsiteX8" fmla="*/ 0 w 2314575"/>
              <a:gd name="connsiteY8" fmla="*/ 146976 h 146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4575" h="1469755">
                <a:moveTo>
                  <a:pt x="0" y="146976"/>
                </a:moveTo>
                <a:cubicBezTo>
                  <a:pt x="0" y="65803"/>
                  <a:pt x="65803" y="0"/>
                  <a:pt x="146976" y="0"/>
                </a:cubicBezTo>
                <a:lnTo>
                  <a:pt x="2167600" y="0"/>
                </a:lnTo>
                <a:cubicBezTo>
                  <a:pt x="2248773" y="0"/>
                  <a:pt x="2314576" y="65803"/>
                  <a:pt x="2314576" y="146976"/>
                </a:cubicBezTo>
                <a:cubicBezTo>
                  <a:pt x="2314576" y="538911"/>
                  <a:pt x="2314575" y="930845"/>
                  <a:pt x="2314575" y="1322780"/>
                </a:cubicBezTo>
                <a:cubicBezTo>
                  <a:pt x="2314575" y="1403953"/>
                  <a:pt x="2248772" y="1469756"/>
                  <a:pt x="2167599" y="1469756"/>
                </a:cubicBezTo>
                <a:lnTo>
                  <a:pt x="146976" y="1469755"/>
                </a:lnTo>
                <a:cubicBezTo>
                  <a:pt x="65803" y="1469755"/>
                  <a:pt x="0" y="1403952"/>
                  <a:pt x="0" y="1322779"/>
                </a:cubicBezTo>
                <a:lnTo>
                  <a:pt x="0" y="146976"/>
                </a:lnTo>
                <a:close/>
              </a:path>
            </a:pathLst>
          </a:cu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15438" tIns="115438" rIns="115438" bIns="115438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900" b="1" kern="1200" smtClean="0"/>
              <a:t>INVESTIGACIÓN DE CAMPO</a:t>
            </a:r>
            <a:endParaRPr lang="es-EC" sz="1900" b="1" kern="1200"/>
          </a:p>
        </p:txBody>
      </p:sp>
      <p:sp>
        <p:nvSpPr>
          <p:cNvPr id="16" name="15 Forma libre"/>
          <p:cNvSpPr/>
          <p:nvPr/>
        </p:nvSpPr>
        <p:spPr>
          <a:xfrm>
            <a:off x="352428" y="3565687"/>
            <a:ext cx="2390772" cy="1469755"/>
          </a:xfrm>
          <a:custGeom>
            <a:avLst/>
            <a:gdLst>
              <a:gd name="connsiteX0" fmla="*/ 0 w 2314575"/>
              <a:gd name="connsiteY0" fmla="*/ 146976 h 1469755"/>
              <a:gd name="connsiteX1" fmla="*/ 146976 w 2314575"/>
              <a:gd name="connsiteY1" fmla="*/ 0 h 1469755"/>
              <a:gd name="connsiteX2" fmla="*/ 2167600 w 2314575"/>
              <a:gd name="connsiteY2" fmla="*/ 0 h 1469755"/>
              <a:gd name="connsiteX3" fmla="*/ 2314576 w 2314575"/>
              <a:gd name="connsiteY3" fmla="*/ 146976 h 1469755"/>
              <a:gd name="connsiteX4" fmla="*/ 2314575 w 2314575"/>
              <a:gd name="connsiteY4" fmla="*/ 1322780 h 1469755"/>
              <a:gd name="connsiteX5" fmla="*/ 2167599 w 2314575"/>
              <a:gd name="connsiteY5" fmla="*/ 1469756 h 1469755"/>
              <a:gd name="connsiteX6" fmla="*/ 146976 w 2314575"/>
              <a:gd name="connsiteY6" fmla="*/ 1469755 h 1469755"/>
              <a:gd name="connsiteX7" fmla="*/ 0 w 2314575"/>
              <a:gd name="connsiteY7" fmla="*/ 1322779 h 1469755"/>
              <a:gd name="connsiteX8" fmla="*/ 0 w 2314575"/>
              <a:gd name="connsiteY8" fmla="*/ 146976 h 146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4575" h="1469755">
                <a:moveTo>
                  <a:pt x="0" y="146976"/>
                </a:moveTo>
                <a:cubicBezTo>
                  <a:pt x="0" y="65803"/>
                  <a:pt x="65803" y="0"/>
                  <a:pt x="146976" y="0"/>
                </a:cubicBezTo>
                <a:lnTo>
                  <a:pt x="2167600" y="0"/>
                </a:lnTo>
                <a:cubicBezTo>
                  <a:pt x="2248773" y="0"/>
                  <a:pt x="2314576" y="65803"/>
                  <a:pt x="2314576" y="146976"/>
                </a:cubicBezTo>
                <a:cubicBezTo>
                  <a:pt x="2314576" y="538911"/>
                  <a:pt x="2314575" y="930845"/>
                  <a:pt x="2314575" y="1322780"/>
                </a:cubicBezTo>
                <a:cubicBezTo>
                  <a:pt x="2314575" y="1403953"/>
                  <a:pt x="2248772" y="1469756"/>
                  <a:pt x="2167599" y="1469756"/>
                </a:cubicBezTo>
                <a:lnTo>
                  <a:pt x="146976" y="1469755"/>
                </a:lnTo>
                <a:cubicBezTo>
                  <a:pt x="65803" y="1469755"/>
                  <a:pt x="0" y="1403952"/>
                  <a:pt x="0" y="1322779"/>
                </a:cubicBezTo>
                <a:lnTo>
                  <a:pt x="0" y="146976"/>
                </a:lnTo>
                <a:close/>
              </a:path>
            </a:pathLst>
          </a:cu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15438" tIns="115438" rIns="115438" bIns="115438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900" b="1" kern="1200" smtClean="0"/>
              <a:t>NO EXPERIMENTAL TRANSECCIONAL</a:t>
            </a:r>
            <a:endParaRPr lang="es-EC" sz="1900" b="1" kern="1200"/>
          </a:p>
        </p:txBody>
      </p:sp>
    </p:spTree>
    <p:extLst>
      <p:ext uri="{BB962C8B-B14F-4D97-AF65-F5344CB8AC3E}">
        <p14:creationId xmlns:p14="http://schemas.microsoft.com/office/powerpoint/2010/main" val="344242209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sz="2800" i="0" smtClean="0">
                <a:solidFill>
                  <a:schemeClr val="tx1"/>
                </a:solidFill>
                <a:effectLst/>
                <a:latin typeface="+mj-lt"/>
                <a:cs typeface="Aharoni" panose="02010803020104030203" pitchFamily="2" charset="-79"/>
              </a:rPr>
              <a:t>POBLACIÓN Y MUESTRA</a:t>
            </a:r>
            <a:endParaRPr lang="es-EC" sz="2800" i="0">
              <a:solidFill>
                <a:schemeClr val="tx1"/>
              </a:solidFill>
              <a:effectLst/>
              <a:latin typeface="+mj-lt"/>
              <a:cs typeface="Aharoni" panose="02010803020104030203" pitchFamily="2" charset="-79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242889"/>
              </p:ext>
            </p:extLst>
          </p:nvPr>
        </p:nvGraphicFramePr>
        <p:xfrm>
          <a:off x="609600" y="990600"/>
          <a:ext cx="8153400" cy="5117999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263704"/>
                <a:gridCol w="3889696"/>
              </a:tblGrid>
              <a:tr h="54599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kern="150" smtClean="0">
                          <a:solidFill>
                            <a:schemeClr val="bg1"/>
                          </a:solidFill>
                          <a:effectLst/>
                        </a:rPr>
                        <a:t>Población</a:t>
                      </a:r>
                      <a:endParaRPr lang="en-US" sz="2000" b="1" kern="15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899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bg1"/>
                          </a:solidFill>
                          <a:effectLst/>
                        </a:rPr>
                        <a:t>Total de niños y niñas matriculados en pre-básica I</a:t>
                      </a:r>
                      <a:endParaRPr lang="en-US" sz="2000" b="1" kern="150">
                        <a:solidFill>
                          <a:schemeClr val="bg1"/>
                        </a:solidFill>
                        <a:effectLst/>
                        <a:latin typeface="Batang, 바탕"/>
                        <a:ea typeface="Batang, 바탕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kern="150" smtClean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r>
                        <a:rPr lang="es-ES" sz="2000" b="1" kern="150">
                          <a:solidFill>
                            <a:schemeClr val="bg1"/>
                          </a:solidFill>
                          <a:effectLst/>
                        </a:rPr>
                        <a:t>= 14</a:t>
                      </a:r>
                      <a:endParaRPr lang="en-US" sz="2000" b="1" kern="15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b="1" kern="150">
                        <a:solidFill>
                          <a:schemeClr val="bg1"/>
                        </a:solidFill>
                        <a:effectLst/>
                        <a:latin typeface="Batang, 바탕"/>
                        <a:ea typeface="Batang, 바탕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899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bg1"/>
                          </a:solidFill>
                          <a:effectLst/>
                        </a:rPr>
                        <a:t>Total de niños y niñas matriculados en pre-básica II</a:t>
                      </a:r>
                      <a:endParaRPr lang="en-US" sz="2000" b="1" kern="150">
                        <a:solidFill>
                          <a:schemeClr val="bg1"/>
                        </a:solidFill>
                        <a:effectLst/>
                        <a:latin typeface="Batang, 바탕"/>
                        <a:ea typeface="Batang, 바탕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kern="150" smtClean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r>
                        <a:rPr lang="es-ES" sz="2000" b="1" kern="150">
                          <a:solidFill>
                            <a:schemeClr val="bg1"/>
                          </a:solidFill>
                          <a:effectLst/>
                        </a:rPr>
                        <a:t>= 16</a:t>
                      </a:r>
                      <a:endParaRPr lang="en-US" sz="2000" b="1" kern="150">
                        <a:solidFill>
                          <a:schemeClr val="bg1"/>
                        </a:solidFill>
                        <a:effectLst/>
                        <a:latin typeface="Batang, 바탕"/>
                        <a:ea typeface="Batang, 바탕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899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bg1"/>
                          </a:solidFill>
                          <a:effectLst/>
                        </a:rPr>
                        <a:t>Total de niños y niñas</a:t>
                      </a:r>
                      <a:endParaRPr lang="en-US" sz="2000" b="1" kern="15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b="1" kern="150">
                        <a:solidFill>
                          <a:schemeClr val="bg1"/>
                        </a:solidFill>
                        <a:effectLst/>
                        <a:latin typeface="Batang, 바탕"/>
                        <a:ea typeface="Batang, 바탕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en-US" sz="2000" b="1" kern="150">
                        <a:solidFill>
                          <a:schemeClr val="bg1"/>
                        </a:solidFill>
                        <a:effectLst/>
                        <a:latin typeface="Batang, 바탕"/>
                        <a:ea typeface="Batang, 바탕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899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bg1"/>
                          </a:solidFill>
                          <a:effectLst/>
                        </a:rPr>
                        <a:t>Total de docentes</a:t>
                      </a:r>
                      <a:endParaRPr lang="en-US" sz="2000" b="1" kern="15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b="1" kern="150">
                        <a:solidFill>
                          <a:schemeClr val="bg1"/>
                        </a:solidFill>
                        <a:effectLst/>
                        <a:latin typeface="Batang, 바탕"/>
                        <a:ea typeface="Batang, 바탕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2000" b="1" kern="150">
                        <a:solidFill>
                          <a:schemeClr val="bg1"/>
                        </a:solidFill>
                        <a:effectLst/>
                        <a:latin typeface="Batang, 바탕"/>
                        <a:ea typeface="Batang, 바탕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59700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bg1"/>
                          </a:solidFill>
                          <a:effectLst/>
                        </a:rPr>
                        <a:t>Total general </a:t>
                      </a:r>
                      <a:endParaRPr lang="en-US" sz="2000" b="1" kern="15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b="1" kern="150">
                        <a:solidFill>
                          <a:schemeClr val="bg1"/>
                        </a:solidFill>
                        <a:effectLst/>
                        <a:latin typeface="Batang, 바탕"/>
                        <a:ea typeface="Batang, 바탕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bg1"/>
                          </a:solidFill>
                          <a:effectLst/>
                        </a:rPr>
                        <a:t>32</a:t>
                      </a:r>
                      <a:endParaRPr lang="en-US" sz="2000" b="1" kern="150">
                        <a:solidFill>
                          <a:schemeClr val="bg1"/>
                        </a:solidFill>
                        <a:effectLst/>
                        <a:latin typeface="Batang, 바탕"/>
                        <a:ea typeface="Batang, 바탕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1281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02076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sz="2800" i="0" smtClean="0">
                <a:solidFill>
                  <a:schemeClr val="tx1"/>
                </a:solidFill>
                <a:effectLst/>
                <a:latin typeface="+mj-lt"/>
                <a:cs typeface="Aharoni" panose="02010803020104030203" pitchFamily="2" charset="-79"/>
              </a:rPr>
              <a:t>TÉCNICAS E INSTRUMENTOS DE INVESTIGACIÓN</a:t>
            </a:r>
            <a:endParaRPr lang="es-EC" sz="2800" i="0">
              <a:solidFill>
                <a:schemeClr val="tx1"/>
              </a:solidFill>
              <a:effectLst/>
              <a:latin typeface="+mj-lt"/>
              <a:cs typeface="Aharoni" panose="02010803020104030203" pitchFamily="2" charset="-79"/>
            </a:endParaRPr>
          </a:p>
        </p:txBody>
      </p:sp>
      <p:graphicFrame>
        <p:nvGraphicFramePr>
          <p:cNvPr id="4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812166"/>
              </p:ext>
            </p:extLst>
          </p:nvPr>
        </p:nvGraphicFramePr>
        <p:xfrm>
          <a:off x="838200" y="1752600"/>
          <a:ext cx="7572674" cy="3761698"/>
        </p:xfrm>
        <a:graphic>
          <a:graphicData uri="http://schemas.openxmlformats.org/drawingml/2006/table">
            <a:tbl>
              <a:tblPr/>
              <a:tblGrid>
                <a:gridCol w="2504197"/>
                <a:gridCol w="2551043"/>
                <a:gridCol w="2517434"/>
              </a:tblGrid>
              <a:tr h="10578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0" u="none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C" sz="2000" b="1" u="sng" dirty="0" smtClean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TÉCNICAS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C" sz="2000" b="1" u="sng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INSTRUMENTOS</a:t>
                      </a:r>
                      <a:endParaRPr lang="en-US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C" sz="2000" b="1" u="sng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APLICACIÓN</a:t>
                      </a:r>
                      <a:endParaRPr lang="en-US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8844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b="1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C" sz="1800" b="1" smtClean="0">
                          <a:latin typeface="Arial"/>
                          <a:ea typeface="Calibri"/>
                          <a:cs typeface="Times New Roman"/>
                        </a:rPr>
                        <a:t>OBSERVACIÓN</a:t>
                      </a:r>
                      <a:endParaRPr lang="en-US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b="1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C" sz="1800" b="1" smtClean="0">
                          <a:latin typeface="Arial"/>
                          <a:ea typeface="Calibri"/>
                          <a:cs typeface="Times New Roman"/>
                        </a:rPr>
                        <a:t>GUÍA PORTAGE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C" sz="1800" b="1" smtClean="0">
                          <a:latin typeface="Arial"/>
                          <a:ea typeface="Calibri"/>
                          <a:cs typeface="Times New Roman"/>
                        </a:rPr>
                        <a:t>LISTA</a:t>
                      </a:r>
                      <a:r>
                        <a:rPr lang="es-EC" sz="1800" b="1" baseline="0" smtClean="0">
                          <a:latin typeface="Arial"/>
                          <a:ea typeface="Calibri"/>
                          <a:cs typeface="Times New Roman"/>
                        </a:rPr>
                        <a:t> DE COTEJO</a:t>
                      </a:r>
                      <a:endParaRPr lang="en-US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b="1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C" sz="1800" b="1" baseline="0" smtClean="0">
                          <a:latin typeface="+mn-lt"/>
                          <a:ea typeface="Calibri"/>
                          <a:cs typeface="Times New Roman"/>
                        </a:rPr>
                        <a:t>NIÑOS  Y NIÑAS </a:t>
                      </a:r>
                      <a:endParaRPr lang="en-US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154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C" sz="1800" b="1" dirty="0" smtClean="0">
                          <a:latin typeface="Arial"/>
                          <a:ea typeface="Calibri"/>
                          <a:cs typeface="Times New Roman"/>
                        </a:rPr>
                        <a:t>ENTREVISTA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b="1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C" sz="1800" b="1" smtClean="0">
                          <a:latin typeface="Arial"/>
                          <a:ea typeface="Calibri"/>
                          <a:cs typeface="Times New Roman"/>
                        </a:rPr>
                        <a:t>CUESTIONARIO</a:t>
                      </a:r>
                      <a:endParaRPr lang="en-US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C" sz="1800" b="1" smtClean="0">
                          <a:latin typeface="Arial"/>
                          <a:ea typeface="Calibri"/>
                          <a:cs typeface="Times New Roman"/>
                        </a:rPr>
                        <a:t>DOCENTES Y PADRES DE FAMILIA</a:t>
                      </a:r>
                      <a:endParaRPr lang="en-US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58957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0060" y="990600"/>
            <a:ext cx="8229600" cy="4572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1" algn="ctr"/>
            <a:r>
              <a:rPr lang="es-ES" altLang="ko-KR" sz="2000" i="0" smtClean="0"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</a:t>
            </a:r>
            <a:r>
              <a:rPr lang="es-ES" altLang="ko-KR" sz="2000" i="0" smtClean="0" bmk=""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NCUESTA DIRIGIDA A LOS PADRES DE FAMILIA</a:t>
            </a:r>
            <a:endParaRPr lang="es-EC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800350" y="6099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40574"/>
              </p:ext>
            </p:extLst>
          </p:nvPr>
        </p:nvGraphicFramePr>
        <p:xfrm>
          <a:off x="1447800" y="2362200"/>
          <a:ext cx="6096001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7220"/>
                <a:gridCol w="2230244"/>
                <a:gridCol w="1858537"/>
              </a:tblGrid>
              <a:tr h="653604"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 kern="0">
                          <a:effectLst/>
                        </a:rPr>
                        <a:t>MODO DE EVALUACIÓN</a:t>
                      </a:r>
                      <a:endParaRPr lang="en-US" sz="2400" b="1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kern="0">
                          <a:effectLst/>
                        </a:rPr>
                        <a:t>NÚMERO DE NIÑOS</a:t>
                      </a:r>
                      <a:endParaRPr lang="en-US" sz="2400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kern="0">
                          <a:effectLst/>
                        </a:rPr>
                        <a:t>PORCENTAJES</a:t>
                      </a:r>
                      <a:endParaRPr lang="en-US" sz="2400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ctr">
                    <a:solidFill>
                      <a:srgbClr val="002060"/>
                    </a:solidFill>
                  </a:tcPr>
                </a:tc>
              </a:tr>
              <a:tr h="326802"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 kern="0">
                          <a:effectLst/>
                        </a:rPr>
                        <a:t>Siempre</a:t>
                      </a:r>
                      <a:endParaRPr lang="en-US" sz="2400" b="1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kern="0">
                          <a:effectLst/>
                        </a:rPr>
                        <a:t>14</a:t>
                      </a:r>
                      <a:endParaRPr lang="en-US" sz="2400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kern="0">
                          <a:effectLst/>
                        </a:rPr>
                        <a:t>47%</a:t>
                      </a:r>
                      <a:endParaRPr lang="en-US" sz="2400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b"/>
                </a:tc>
              </a:tr>
              <a:tr h="326802"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 kern="0">
                          <a:effectLst/>
                        </a:rPr>
                        <a:t>A veces</a:t>
                      </a:r>
                      <a:endParaRPr lang="en-US" sz="2400" b="1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kern="0">
                          <a:effectLst/>
                        </a:rPr>
                        <a:t>12</a:t>
                      </a:r>
                      <a:endParaRPr lang="en-US" sz="2400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kern="0">
                          <a:effectLst/>
                        </a:rPr>
                        <a:t>40%</a:t>
                      </a:r>
                      <a:endParaRPr lang="en-US" sz="2400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b"/>
                </a:tc>
              </a:tr>
              <a:tr h="326802"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 kern="0">
                          <a:effectLst/>
                        </a:rPr>
                        <a:t>Nunca</a:t>
                      </a:r>
                      <a:endParaRPr lang="en-US" sz="2400" b="1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kern="0">
                          <a:effectLst/>
                        </a:rPr>
                        <a:t>4</a:t>
                      </a:r>
                      <a:endParaRPr lang="en-US" sz="2400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kern="0">
                          <a:effectLst/>
                        </a:rPr>
                        <a:t>13%</a:t>
                      </a:r>
                      <a:endParaRPr lang="en-US" sz="2400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b"/>
                </a:tc>
              </a:tr>
              <a:tr h="326802"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 kern="0">
                          <a:effectLst/>
                        </a:rPr>
                        <a:t>TOTAL</a:t>
                      </a:r>
                      <a:endParaRPr lang="en-US" sz="2400" b="1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kern="0">
                          <a:effectLst/>
                        </a:rPr>
                        <a:t>30</a:t>
                      </a:r>
                      <a:endParaRPr lang="en-US" sz="2400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kern="0">
                          <a:effectLst/>
                        </a:rPr>
                        <a:t>100%</a:t>
                      </a:r>
                      <a:endParaRPr lang="en-US" sz="2400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90600" y="1533575"/>
            <a:ext cx="7086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ko-KR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, 바탕"/>
                <a:cs typeface="Arial" pitchFamily="34" charset="0"/>
              </a:rPr>
              <a:t>Pregunta.- </a:t>
            </a:r>
            <a:r>
              <a:rPr kumimoji="0" lang="es-EC" altLang="ko-K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, 바탕"/>
                <a:cs typeface="Arial" pitchFamily="34" charset="0"/>
              </a:rPr>
              <a:t>¿Estaría dispuesto a realizar actividades que desarrollen el pensamiento lógico matemático en sus hijos?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2753319272"/>
              </p:ext>
            </p:extLst>
          </p:nvPr>
        </p:nvGraphicFramePr>
        <p:xfrm>
          <a:off x="2800350" y="4495800"/>
          <a:ext cx="4432300" cy="2033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28600" y="90845"/>
            <a:ext cx="8686800" cy="830997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PRESENTACIÓN, ANÁLISIS E INTERPRETACIÓN DE RESULTADO</a:t>
            </a:r>
            <a:endParaRPr lang="es-EC" altLang="zh-CN" b="1">
              <a:solidFill>
                <a:schemeClr val="tx1"/>
              </a:solidFill>
              <a:latin typeface="Arial" pitchFamily="34" charset="0"/>
              <a:ea typeface="Droid Sans Fallback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01921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910437"/>
              </p:ext>
            </p:extLst>
          </p:nvPr>
        </p:nvGraphicFramePr>
        <p:xfrm>
          <a:off x="1143000" y="1518285"/>
          <a:ext cx="6858001" cy="2499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7582"/>
                <a:gridCol w="2261760"/>
                <a:gridCol w="1828659"/>
              </a:tblGrid>
              <a:tr h="833120"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effectLst/>
                        </a:rPr>
                        <a:t>MODO DE EVALUACIÓN</a:t>
                      </a:r>
                      <a:endParaRPr lang="en-US" sz="2800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effectLst/>
                        </a:rPr>
                        <a:t>NÚMERO DE NIÑOS</a:t>
                      </a:r>
                      <a:endParaRPr lang="en-US" sz="2800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effectLst/>
                        </a:rPr>
                        <a:t>PORCENTAJES</a:t>
                      </a:r>
                      <a:endParaRPr lang="en-US" sz="2800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ctr">
                    <a:solidFill>
                      <a:srgbClr val="002060"/>
                    </a:solidFill>
                  </a:tcPr>
                </a:tc>
              </a:tr>
              <a:tr h="416560"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effectLst/>
                        </a:rPr>
                        <a:t>Siempre</a:t>
                      </a:r>
                      <a:endParaRPr lang="en-US" sz="2800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effectLst/>
                        </a:rPr>
                        <a:t>20</a:t>
                      </a:r>
                      <a:endParaRPr lang="en-US" sz="2800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effectLst/>
                        </a:rPr>
                        <a:t>67%</a:t>
                      </a:r>
                      <a:endParaRPr lang="en-US" sz="2800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b"/>
                </a:tc>
              </a:tr>
              <a:tr h="416560"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effectLst/>
                        </a:rPr>
                        <a:t>A veces</a:t>
                      </a:r>
                      <a:endParaRPr lang="en-US" sz="2800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effectLst/>
                        </a:rPr>
                        <a:t>7</a:t>
                      </a:r>
                      <a:endParaRPr lang="en-US" sz="2800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effectLst/>
                        </a:rPr>
                        <a:t>23%</a:t>
                      </a:r>
                      <a:endParaRPr lang="en-US" sz="2800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b"/>
                </a:tc>
              </a:tr>
              <a:tr h="416560"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effectLst/>
                        </a:rPr>
                        <a:t>Nunca</a:t>
                      </a:r>
                      <a:endParaRPr lang="en-US" sz="2800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effectLst/>
                        </a:rPr>
                        <a:t>3</a:t>
                      </a:r>
                      <a:endParaRPr lang="en-US" sz="2800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effectLst/>
                        </a:rPr>
                        <a:t>10%</a:t>
                      </a:r>
                      <a:endParaRPr lang="en-US" sz="2800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b"/>
                </a:tc>
              </a:tr>
              <a:tr h="416560"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effectLst/>
                        </a:rPr>
                        <a:t>TOTAL</a:t>
                      </a:r>
                      <a:endParaRPr lang="en-US" sz="2800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effectLst/>
                        </a:rPr>
                        <a:t>30</a:t>
                      </a:r>
                      <a:endParaRPr lang="en-US" sz="2800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effectLst/>
                        </a:rPr>
                        <a:t>100%</a:t>
                      </a:r>
                      <a:endParaRPr lang="en-US" sz="2800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6240" y="671899"/>
            <a:ext cx="8305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ko-KR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, 바탕"/>
                <a:cs typeface="Arial" pitchFamily="34" charset="0"/>
              </a:rPr>
              <a:t>Pregunta</a:t>
            </a:r>
            <a:r>
              <a:rPr kumimoji="0" lang="es-EC" altLang="ko-K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, 바탕"/>
                <a:cs typeface="Arial" pitchFamily="34" charset="0"/>
              </a:rPr>
              <a:t>.- ¿Considera que hay alternativas al problema del escaso desarrollo del pensamiento lógico matemático?</a:t>
            </a:r>
            <a:endParaRPr kumimoji="0" lang="en-US" altLang="ko-K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3677273761"/>
              </p:ext>
            </p:extLst>
          </p:nvPr>
        </p:nvGraphicFramePr>
        <p:xfrm>
          <a:off x="2362200" y="4038600"/>
          <a:ext cx="5257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667000" y="5562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7054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9086" y="138054"/>
            <a:ext cx="8686800" cy="52322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C" altLang="zh-CN" sz="2800" b="1" smtClean="0">
                <a:solidFill>
                  <a:schemeClr val="tx1"/>
                </a:solidFill>
                <a:latin typeface="+mj-lt"/>
                <a:ea typeface="Droid Sans Fallback"/>
                <a:cs typeface="Aharoni" panose="02010803020104030203" pitchFamily="2" charset="-79"/>
              </a:rPr>
              <a:t>ENCUESTA DIRIGIDA A LAS DOCENTES</a:t>
            </a:r>
            <a:endParaRPr lang="es-EC" altLang="zh-CN" sz="2800" b="1">
              <a:solidFill>
                <a:schemeClr val="tx1"/>
              </a:solidFill>
              <a:latin typeface="+mj-lt"/>
              <a:ea typeface="Droid Sans Fallback"/>
              <a:cs typeface="Aharoni" panose="02010803020104030203" pitchFamily="2" charset="-79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800350" y="6189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008016"/>
              </p:ext>
            </p:extLst>
          </p:nvPr>
        </p:nvGraphicFramePr>
        <p:xfrm>
          <a:off x="1219200" y="1469887"/>
          <a:ext cx="7013680" cy="29705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7652"/>
                <a:gridCol w="1646560"/>
                <a:gridCol w="1799468"/>
              </a:tblGrid>
              <a:tr h="723182"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effectLst/>
                        </a:rPr>
                        <a:t>MODO DE EVALUACIÓN</a:t>
                      </a:r>
                      <a:endParaRPr lang="en-US" sz="2000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effectLst/>
                        </a:rPr>
                        <a:t>NÚMERO DE DOCENTES</a:t>
                      </a:r>
                      <a:endParaRPr lang="en-US" sz="2000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effectLst/>
                        </a:rPr>
                        <a:t>PORCENTAJES</a:t>
                      </a:r>
                      <a:endParaRPr lang="en-US" sz="2000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ctr">
                    <a:solidFill>
                      <a:srgbClr val="002060"/>
                    </a:solidFill>
                  </a:tcPr>
                </a:tc>
              </a:tr>
              <a:tr h="361591"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effectLst/>
                        </a:rPr>
                        <a:t>Utiliza retahílas </a:t>
                      </a:r>
                      <a:endParaRPr lang="en-US" sz="2000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effectLst/>
                        </a:rPr>
                        <a:t>2</a:t>
                      </a:r>
                      <a:endParaRPr lang="en-US" sz="2000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effectLst/>
                        </a:rPr>
                        <a:t>100%</a:t>
                      </a:r>
                      <a:endParaRPr lang="en-US" sz="2000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ctr"/>
                </a:tc>
              </a:tr>
              <a:tr h="361591"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effectLst/>
                        </a:rPr>
                        <a:t>Juegos</a:t>
                      </a:r>
                      <a:endParaRPr lang="en-US" sz="2000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effectLst/>
                        </a:rPr>
                        <a:t>0</a:t>
                      </a:r>
                      <a:endParaRPr lang="en-US" sz="2000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effectLst/>
                        </a:rPr>
                        <a:t>0%</a:t>
                      </a:r>
                      <a:endParaRPr lang="en-US" sz="2000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ctr"/>
                </a:tc>
              </a:tr>
              <a:tr h="913159"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effectLst/>
                        </a:rPr>
                        <a:t>Actividades de seriación, clasificación y correspondencia</a:t>
                      </a:r>
                      <a:endParaRPr lang="en-US" sz="2000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effectLst/>
                        </a:rPr>
                        <a:t>0</a:t>
                      </a:r>
                      <a:endParaRPr lang="en-US" sz="2000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effectLst/>
                        </a:rPr>
                        <a:t>0%</a:t>
                      </a:r>
                      <a:endParaRPr lang="en-US" sz="2000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ctr"/>
                </a:tc>
              </a:tr>
              <a:tr h="361591"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effectLst/>
                        </a:rPr>
                        <a:t>TOTAL</a:t>
                      </a:r>
                      <a:endParaRPr lang="en-US" sz="2000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effectLst/>
                        </a:rPr>
                        <a:t>2</a:t>
                      </a:r>
                      <a:endParaRPr lang="en-US" sz="2000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effectLst/>
                        </a:rPr>
                        <a:t>100%</a:t>
                      </a:r>
                      <a:endParaRPr lang="en-US" sz="2000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19086" y="762000"/>
            <a:ext cx="8610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ko-KR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, 바탕"/>
                <a:cs typeface="Arial" pitchFamily="34" charset="0"/>
              </a:rPr>
              <a:t>Pregunta No. 6 </a:t>
            </a:r>
            <a:r>
              <a:rPr kumimoji="0" lang="es-ES" altLang="ko-K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, 바탕"/>
                <a:cs typeface="Arial" pitchFamily="34" charset="0"/>
              </a:rPr>
              <a:t>¿Qué actividad usted realiza con mayor frecuencia  para propender el desarrollo del pensamiento lógico-matemático en el niño?</a:t>
            </a:r>
            <a:endParaRPr kumimoji="0" lang="en-US" altLang="ko-K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146388337"/>
              </p:ext>
            </p:extLst>
          </p:nvPr>
        </p:nvGraphicFramePr>
        <p:xfrm>
          <a:off x="1219200" y="3962400"/>
          <a:ext cx="7162799" cy="2379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584450" y="5622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59157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0810748"/>
              </p:ext>
            </p:extLst>
          </p:nvPr>
        </p:nvGraphicFramePr>
        <p:xfrm>
          <a:off x="1752601" y="1752599"/>
          <a:ext cx="5638799" cy="1654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5788"/>
                <a:gridCol w="1780109"/>
                <a:gridCol w="1862902"/>
              </a:tblGrid>
              <a:tr h="700478">
                <a:tc>
                  <a:txBody>
                    <a:bodyPr/>
                    <a:lstStyle/>
                    <a:p>
                      <a:pPr marL="0" marR="0" algn="ctr" fontAlgn="auto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kern="0">
                          <a:solidFill>
                            <a:schemeClr val="bg1"/>
                          </a:solidFill>
                          <a:effectLst/>
                        </a:rPr>
                        <a:t>MODO DE EVALUACION</a:t>
                      </a:r>
                      <a:endParaRPr lang="en-US" sz="2000" kern="150">
                        <a:solidFill>
                          <a:schemeClr val="bg1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kern="0">
                          <a:solidFill>
                            <a:schemeClr val="bg1"/>
                          </a:solidFill>
                          <a:effectLst/>
                        </a:rPr>
                        <a:t>NÚMERO DE DOCENTES</a:t>
                      </a:r>
                      <a:endParaRPr lang="en-US" sz="2000" kern="150">
                        <a:solidFill>
                          <a:schemeClr val="bg1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kern="0">
                          <a:solidFill>
                            <a:schemeClr val="bg1"/>
                          </a:solidFill>
                          <a:effectLst/>
                        </a:rPr>
                        <a:t>PORCENTAJES</a:t>
                      </a:r>
                      <a:endParaRPr lang="en-US" sz="2000" kern="150">
                        <a:solidFill>
                          <a:schemeClr val="bg1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17962">
                <a:tc>
                  <a:txBody>
                    <a:bodyPr/>
                    <a:lstStyle/>
                    <a:p>
                      <a:pPr marL="0" marR="0" fontAlgn="auto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kern="0">
                          <a:solidFill>
                            <a:schemeClr val="bg1"/>
                          </a:solidFill>
                          <a:effectLst/>
                        </a:rPr>
                        <a:t>Si</a:t>
                      </a:r>
                      <a:endParaRPr lang="en-US" sz="2000" kern="150">
                        <a:solidFill>
                          <a:schemeClr val="bg1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fontAlgn="auto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kern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en-US" sz="2000" kern="150">
                        <a:solidFill>
                          <a:srgbClr val="002060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fontAlgn="auto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kern="0">
                          <a:solidFill>
                            <a:srgbClr val="002060"/>
                          </a:solidFill>
                          <a:effectLst/>
                        </a:rPr>
                        <a:t>100%</a:t>
                      </a:r>
                      <a:endParaRPr lang="en-US" sz="2000" kern="150">
                        <a:solidFill>
                          <a:srgbClr val="002060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317962">
                <a:tc>
                  <a:txBody>
                    <a:bodyPr/>
                    <a:lstStyle/>
                    <a:p>
                      <a:pPr marL="0" marR="0" fontAlgn="auto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kern="0">
                          <a:solidFill>
                            <a:schemeClr val="bg1"/>
                          </a:solidFill>
                          <a:effectLst/>
                        </a:rPr>
                        <a:t>No</a:t>
                      </a:r>
                      <a:endParaRPr lang="en-US" sz="2000" kern="150">
                        <a:solidFill>
                          <a:schemeClr val="bg1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fontAlgn="auto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kern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en-US" sz="2000" kern="150">
                        <a:solidFill>
                          <a:srgbClr val="002060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fontAlgn="auto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kern="0">
                          <a:solidFill>
                            <a:srgbClr val="002060"/>
                          </a:solidFill>
                          <a:effectLst/>
                        </a:rPr>
                        <a:t>0%</a:t>
                      </a:r>
                      <a:endParaRPr lang="en-US" sz="2000" kern="150">
                        <a:solidFill>
                          <a:srgbClr val="002060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317962">
                <a:tc>
                  <a:txBody>
                    <a:bodyPr/>
                    <a:lstStyle/>
                    <a:p>
                      <a:pPr marL="0" marR="0" fontAlgn="auto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kern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2000" kern="150">
                        <a:solidFill>
                          <a:schemeClr val="bg1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fontAlgn="auto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kern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en-US" sz="2000" kern="150">
                        <a:solidFill>
                          <a:srgbClr val="002060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fontAlgn="auto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kern="0">
                          <a:solidFill>
                            <a:srgbClr val="002060"/>
                          </a:solidFill>
                          <a:effectLst/>
                        </a:rPr>
                        <a:t>100%</a:t>
                      </a:r>
                      <a:endParaRPr lang="en-US" sz="2000" kern="150">
                        <a:solidFill>
                          <a:srgbClr val="002060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09600" y="457200"/>
            <a:ext cx="78486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zh-CN" sz="2000" b="1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Droid Sans Fallback"/>
                <a:cs typeface="Arial" pitchFamily="34" charset="0"/>
              </a:rPr>
              <a:t>Pregunta.-</a:t>
            </a:r>
            <a:r>
              <a:rPr lang="es-EC" altLang="zh-CN" sz="2000" b="1" smtClean="0">
                <a:latin typeface="Arial" pitchFamily="34" charset="0"/>
                <a:ea typeface="Droid Sans Fallback"/>
                <a:cs typeface="Arial" pitchFamily="34" charset="0"/>
              </a:rPr>
              <a:t> </a:t>
            </a:r>
            <a:r>
              <a:rPr kumimoji="0" lang="es-EC" altLang="zh-CN" sz="2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Droid Sans Fallback"/>
                <a:cs typeface="Arial" pitchFamily="34" charset="0"/>
              </a:rPr>
              <a:t>¿Cree necesario que los docentes cuenten con una guía de actividades para  el perfeccionamiento de la inteligencia lógico matemática basada en el juego psicomotor? </a:t>
            </a:r>
            <a:endParaRPr kumimoji="0" lang="en-US" altLang="zh-CN" sz="20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1128096891"/>
              </p:ext>
            </p:extLst>
          </p:nvPr>
        </p:nvGraphicFramePr>
        <p:xfrm>
          <a:off x="2133600" y="3505200"/>
          <a:ext cx="4572000" cy="214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940050" y="6115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97992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65350" y="6675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165350" y="6589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800768"/>
              </p:ext>
            </p:extLst>
          </p:nvPr>
        </p:nvGraphicFramePr>
        <p:xfrm>
          <a:off x="990600" y="1600200"/>
          <a:ext cx="7620000" cy="167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6459"/>
                <a:gridCol w="633325"/>
                <a:gridCol w="814275"/>
                <a:gridCol w="904749"/>
                <a:gridCol w="814275"/>
                <a:gridCol w="936917"/>
              </a:tblGrid>
              <a:tr h="838200"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solidFill>
                            <a:schemeClr val="bg1"/>
                          </a:solidFill>
                          <a:effectLst/>
                        </a:rPr>
                        <a:t>No de pregunta 16</a:t>
                      </a:r>
                      <a:endParaRPr lang="en-US" sz="1800" kern="150">
                        <a:solidFill>
                          <a:schemeClr val="bg1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solidFill>
                            <a:schemeClr val="bg1"/>
                          </a:solidFill>
                          <a:effectLst/>
                        </a:rPr>
                        <a:t> SI </a:t>
                      </a:r>
                      <a:endParaRPr lang="en-US" sz="1800" kern="150">
                        <a:solidFill>
                          <a:schemeClr val="bg1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solidFill>
                            <a:schemeClr val="bg1"/>
                          </a:solidFill>
                          <a:effectLst/>
                        </a:rPr>
                        <a:t> NO </a:t>
                      </a:r>
                      <a:endParaRPr lang="en-US" sz="1800" kern="150">
                        <a:solidFill>
                          <a:schemeClr val="bg1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1800" kern="150">
                        <a:solidFill>
                          <a:schemeClr val="bg1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solidFill>
                            <a:schemeClr val="bg1"/>
                          </a:solidFill>
                          <a:effectLst/>
                        </a:rPr>
                        <a:t> SI</a:t>
                      </a:r>
                      <a:endParaRPr lang="en-US" sz="1800" kern="150">
                        <a:solidFill>
                          <a:schemeClr val="bg1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solidFill>
                            <a:schemeClr val="bg1"/>
                          </a:solidFill>
                          <a:effectLst/>
                        </a:rPr>
                        <a:t> NO</a:t>
                      </a:r>
                      <a:endParaRPr lang="en-US" sz="1800" kern="150">
                        <a:solidFill>
                          <a:schemeClr val="bg1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ctr">
                    <a:solidFill>
                      <a:srgbClr val="002060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solidFill>
                            <a:schemeClr val="bg1"/>
                          </a:solidFill>
                          <a:effectLst/>
                        </a:rPr>
                        <a:t>Percibe el funcionamiento de los objetos fácilmente</a:t>
                      </a:r>
                      <a:endParaRPr lang="en-US" sz="1800" kern="150">
                        <a:solidFill>
                          <a:schemeClr val="bg1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kern="150">
                        <a:solidFill>
                          <a:schemeClr val="tx1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kern="150">
                        <a:solidFill>
                          <a:schemeClr val="tx1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kern="150">
                        <a:solidFill>
                          <a:schemeClr val="tx1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solidFill>
                            <a:schemeClr val="tx1"/>
                          </a:solidFill>
                          <a:effectLst/>
                        </a:rPr>
                        <a:t>59%</a:t>
                      </a:r>
                      <a:endParaRPr lang="en-US" sz="1800" kern="150">
                        <a:solidFill>
                          <a:schemeClr val="tx1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solidFill>
                            <a:schemeClr val="tx1"/>
                          </a:solidFill>
                          <a:effectLst/>
                        </a:rPr>
                        <a:t>41%</a:t>
                      </a:r>
                      <a:endParaRPr lang="en-US" sz="1800" kern="150">
                        <a:solidFill>
                          <a:schemeClr val="tx1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ctr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85800" y="971490"/>
            <a:ext cx="800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ko-KR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roid Sans Fallback"/>
                <a:cs typeface="Arial" pitchFamily="34" charset="0"/>
              </a:rPr>
              <a:t>Pregunta   </a:t>
            </a:r>
            <a:r>
              <a:rPr kumimoji="0" lang="es-EC" altLang="ko-K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roid Sans Fallback"/>
                <a:cs typeface="Arial" pitchFamily="34" charset="0"/>
              </a:rPr>
              <a:t>Percibe el funcionamiento de los objetos fácilmente</a:t>
            </a:r>
            <a:endParaRPr kumimoji="0" lang="en-US" altLang="ko-KR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4278416605"/>
              </p:ext>
            </p:extLst>
          </p:nvPr>
        </p:nvGraphicFramePr>
        <p:xfrm>
          <a:off x="2165350" y="3314700"/>
          <a:ext cx="4572000" cy="305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165350" y="6835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sz="2800" i="0" smtClean="0">
                <a:solidFill>
                  <a:schemeClr val="tx1"/>
                </a:solidFill>
                <a:effectLst/>
                <a:latin typeface="+mj-lt"/>
                <a:cs typeface="Aharoni" panose="02010803020104030203" pitchFamily="2" charset="-79"/>
              </a:rPr>
              <a:t>LISTA DE COTEJO</a:t>
            </a:r>
            <a:endParaRPr lang="es-EC" sz="2800" i="0">
              <a:solidFill>
                <a:schemeClr val="tx1"/>
              </a:solidFill>
              <a:effectLst/>
              <a:latin typeface="+mj-lt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1602287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726646"/>
              </p:ext>
            </p:extLst>
          </p:nvPr>
        </p:nvGraphicFramePr>
        <p:xfrm>
          <a:off x="685799" y="1600200"/>
          <a:ext cx="7239001" cy="1234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2689"/>
                <a:gridCol w="522393"/>
                <a:gridCol w="508067"/>
                <a:gridCol w="897712"/>
                <a:gridCol w="699070"/>
                <a:gridCol w="699070"/>
              </a:tblGrid>
              <a:tr h="128905"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effectLst/>
                        </a:rPr>
                        <a:t>No de pregunta 19</a:t>
                      </a:r>
                      <a:endParaRPr lang="en-US" sz="1800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effectLst/>
                        </a:rPr>
                        <a:t> SI </a:t>
                      </a:r>
                      <a:endParaRPr lang="en-US" sz="1800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effectLst/>
                        </a:rPr>
                        <a:t>NO </a:t>
                      </a:r>
                      <a:endParaRPr lang="en-US" sz="1800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effectLst/>
                        </a:rPr>
                        <a:t>TOTAL</a:t>
                      </a:r>
                      <a:endParaRPr lang="en-US" sz="1800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effectLst/>
                        </a:rPr>
                        <a:t> SI</a:t>
                      </a:r>
                      <a:endParaRPr lang="en-US" sz="1800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effectLst/>
                        </a:rPr>
                        <a:t> NO</a:t>
                      </a:r>
                      <a:endParaRPr lang="en-US" sz="1800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68770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effectLst/>
                        </a:rPr>
                        <a:t>El/ la niño/a pone en práctica los juegos aprendidos en su casa</a:t>
                      </a:r>
                      <a:endParaRPr lang="en-US" sz="1800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effectLst/>
                        </a:rPr>
                        <a:t>12</a:t>
                      </a:r>
                      <a:endParaRPr lang="en-US" sz="1800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effectLst/>
                        </a:rPr>
                        <a:t>5</a:t>
                      </a:r>
                      <a:endParaRPr lang="en-US" sz="1800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effectLst/>
                        </a:rPr>
                        <a:t>17</a:t>
                      </a:r>
                      <a:endParaRPr lang="en-US" sz="1800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effectLst/>
                        </a:rPr>
                        <a:t>71%</a:t>
                      </a:r>
                      <a:endParaRPr lang="en-US" sz="1800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kern="0">
                          <a:effectLst/>
                        </a:rPr>
                        <a:t>29%</a:t>
                      </a:r>
                      <a:endParaRPr lang="en-US" sz="1800" kern="150"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90600" y="685801"/>
            <a:ext cx="7315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ko-KR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roid Sans Fallback"/>
                <a:cs typeface="Arial" pitchFamily="34" charset="0"/>
              </a:rPr>
              <a:t>Pregunta 19 </a:t>
            </a:r>
            <a:r>
              <a:rPr kumimoji="0" lang="es-EC" altLang="ko-K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roid Sans Fallback"/>
                <a:cs typeface="Arial" pitchFamily="34" charset="0"/>
              </a:rPr>
              <a:t>El/ la niño/a pone en práctica los juegos aprendidos en su casa</a:t>
            </a:r>
            <a:endParaRPr kumimoji="0" lang="en-US" altLang="ko-KR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3443033091"/>
              </p:ext>
            </p:extLst>
          </p:nvPr>
        </p:nvGraphicFramePr>
        <p:xfrm>
          <a:off x="2165350" y="3244850"/>
          <a:ext cx="3568700" cy="287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65350" y="6589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05892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3976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sz="2800" i="0" smtClean="0">
                <a:solidFill>
                  <a:schemeClr val="tx1"/>
                </a:solidFill>
                <a:effectLst/>
                <a:latin typeface="+mj-lt"/>
                <a:cs typeface="Aharoni" panose="02010803020104030203" pitchFamily="2" charset="-79"/>
              </a:rPr>
              <a:t>CONCLUSIONES</a:t>
            </a:r>
            <a:endParaRPr lang="es-EC" sz="2800" i="0">
              <a:solidFill>
                <a:schemeClr val="tx1"/>
              </a:solidFill>
              <a:effectLst/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6" name="5 Forma libre"/>
          <p:cNvSpPr/>
          <p:nvPr/>
        </p:nvSpPr>
        <p:spPr>
          <a:xfrm>
            <a:off x="1371619" y="1167000"/>
            <a:ext cx="6553181" cy="738000"/>
          </a:xfrm>
          <a:custGeom>
            <a:avLst/>
            <a:gdLst>
              <a:gd name="connsiteX0" fmla="*/ 0 w 6553181"/>
              <a:gd name="connsiteY0" fmla="*/ 123002 h 738000"/>
              <a:gd name="connsiteX1" fmla="*/ 123002 w 6553181"/>
              <a:gd name="connsiteY1" fmla="*/ 0 h 738000"/>
              <a:gd name="connsiteX2" fmla="*/ 6430179 w 6553181"/>
              <a:gd name="connsiteY2" fmla="*/ 0 h 738000"/>
              <a:gd name="connsiteX3" fmla="*/ 6553181 w 6553181"/>
              <a:gd name="connsiteY3" fmla="*/ 123002 h 738000"/>
              <a:gd name="connsiteX4" fmla="*/ 6553181 w 6553181"/>
              <a:gd name="connsiteY4" fmla="*/ 614998 h 738000"/>
              <a:gd name="connsiteX5" fmla="*/ 6430179 w 6553181"/>
              <a:gd name="connsiteY5" fmla="*/ 738000 h 738000"/>
              <a:gd name="connsiteX6" fmla="*/ 123002 w 6553181"/>
              <a:gd name="connsiteY6" fmla="*/ 738000 h 738000"/>
              <a:gd name="connsiteX7" fmla="*/ 0 w 6553181"/>
              <a:gd name="connsiteY7" fmla="*/ 614998 h 738000"/>
              <a:gd name="connsiteX8" fmla="*/ 0 w 6553181"/>
              <a:gd name="connsiteY8" fmla="*/ 123002 h 73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53181" h="738000">
                <a:moveTo>
                  <a:pt x="0" y="123002"/>
                </a:moveTo>
                <a:cubicBezTo>
                  <a:pt x="0" y="55070"/>
                  <a:pt x="55070" y="0"/>
                  <a:pt x="123002" y="0"/>
                </a:cubicBezTo>
                <a:lnTo>
                  <a:pt x="6430179" y="0"/>
                </a:lnTo>
                <a:cubicBezTo>
                  <a:pt x="6498111" y="0"/>
                  <a:pt x="6553181" y="55070"/>
                  <a:pt x="6553181" y="123002"/>
                </a:cubicBezTo>
                <a:lnTo>
                  <a:pt x="6553181" y="614998"/>
                </a:lnTo>
                <a:cubicBezTo>
                  <a:pt x="6553181" y="682930"/>
                  <a:pt x="6498111" y="738000"/>
                  <a:pt x="6430179" y="738000"/>
                </a:cubicBezTo>
                <a:lnTo>
                  <a:pt x="123002" y="738000"/>
                </a:lnTo>
                <a:cubicBezTo>
                  <a:pt x="55070" y="738000"/>
                  <a:pt x="0" y="682930"/>
                  <a:pt x="0" y="614998"/>
                </a:cubicBezTo>
                <a:lnTo>
                  <a:pt x="0" y="1230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7800" tIns="36026" rIns="257800" bIns="36026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400" kern="1200" smtClean="0">
                <a:solidFill>
                  <a:schemeClr val="bg1"/>
                </a:solidFill>
              </a:rPr>
              <a:t>El nivel  de desarrollo lógico-matemático </a:t>
            </a:r>
            <a:endParaRPr lang="es-EC" sz="2400" kern="1200">
              <a:solidFill>
                <a:schemeClr val="bg1"/>
              </a:solidFill>
            </a:endParaRPr>
          </a:p>
        </p:txBody>
      </p:sp>
      <p:sp>
        <p:nvSpPr>
          <p:cNvPr id="8" name="7 Forma libre"/>
          <p:cNvSpPr/>
          <p:nvPr/>
        </p:nvSpPr>
        <p:spPr>
          <a:xfrm>
            <a:off x="1371636" y="2256323"/>
            <a:ext cx="6476964" cy="738000"/>
          </a:xfrm>
          <a:custGeom>
            <a:avLst/>
            <a:gdLst>
              <a:gd name="connsiteX0" fmla="*/ 0 w 6476964"/>
              <a:gd name="connsiteY0" fmla="*/ 123002 h 738000"/>
              <a:gd name="connsiteX1" fmla="*/ 123002 w 6476964"/>
              <a:gd name="connsiteY1" fmla="*/ 0 h 738000"/>
              <a:gd name="connsiteX2" fmla="*/ 6353962 w 6476964"/>
              <a:gd name="connsiteY2" fmla="*/ 0 h 738000"/>
              <a:gd name="connsiteX3" fmla="*/ 6476964 w 6476964"/>
              <a:gd name="connsiteY3" fmla="*/ 123002 h 738000"/>
              <a:gd name="connsiteX4" fmla="*/ 6476964 w 6476964"/>
              <a:gd name="connsiteY4" fmla="*/ 614998 h 738000"/>
              <a:gd name="connsiteX5" fmla="*/ 6353962 w 6476964"/>
              <a:gd name="connsiteY5" fmla="*/ 738000 h 738000"/>
              <a:gd name="connsiteX6" fmla="*/ 123002 w 6476964"/>
              <a:gd name="connsiteY6" fmla="*/ 738000 h 738000"/>
              <a:gd name="connsiteX7" fmla="*/ 0 w 6476964"/>
              <a:gd name="connsiteY7" fmla="*/ 614998 h 738000"/>
              <a:gd name="connsiteX8" fmla="*/ 0 w 6476964"/>
              <a:gd name="connsiteY8" fmla="*/ 123002 h 73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76964" h="738000">
                <a:moveTo>
                  <a:pt x="0" y="123002"/>
                </a:moveTo>
                <a:cubicBezTo>
                  <a:pt x="0" y="55070"/>
                  <a:pt x="55070" y="0"/>
                  <a:pt x="123002" y="0"/>
                </a:cubicBezTo>
                <a:lnTo>
                  <a:pt x="6353962" y="0"/>
                </a:lnTo>
                <a:cubicBezTo>
                  <a:pt x="6421894" y="0"/>
                  <a:pt x="6476964" y="55070"/>
                  <a:pt x="6476964" y="123002"/>
                </a:cubicBezTo>
                <a:lnTo>
                  <a:pt x="6476964" y="614998"/>
                </a:lnTo>
                <a:cubicBezTo>
                  <a:pt x="6476964" y="682930"/>
                  <a:pt x="6421894" y="738000"/>
                  <a:pt x="6353962" y="738000"/>
                </a:cubicBezTo>
                <a:lnTo>
                  <a:pt x="123002" y="738000"/>
                </a:lnTo>
                <a:cubicBezTo>
                  <a:pt x="55070" y="738000"/>
                  <a:pt x="0" y="682930"/>
                  <a:pt x="0" y="614998"/>
                </a:cubicBezTo>
                <a:lnTo>
                  <a:pt x="0" y="123002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257800" tIns="36026" rIns="257800" bIns="36026" numCol="1" spcCol="1270" anchor="ctr" anchorCtr="0">
            <a:noAutofit/>
          </a:bodyPr>
          <a:lstStyle/>
          <a:p>
            <a:pPr lvl="0"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400" kern="1200" smtClean="0">
                <a:solidFill>
                  <a:srgbClr val="000000"/>
                </a:solidFill>
              </a:rPr>
              <a:t>La necesidad de implementar</a:t>
            </a:r>
            <a:endParaRPr lang="es-EC" sz="2400" kern="1200"/>
          </a:p>
        </p:txBody>
      </p:sp>
      <p:sp>
        <p:nvSpPr>
          <p:cNvPr id="10" name="9 Forma libre"/>
          <p:cNvSpPr/>
          <p:nvPr/>
        </p:nvSpPr>
        <p:spPr>
          <a:xfrm>
            <a:off x="1371595" y="3390323"/>
            <a:ext cx="6400805" cy="1009074"/>
          </a:xfrm>
          <a:custGeom>
            <a:avLst/>
            <a:gdLst>
              <a:gd name="connsiteX0" fmla="*/ 0 w 6400805"/>
              <a:gd name="connsiteY0" fmla="*/ 168182 h 1009074"/>
              <a:gd name="connsiteX1" fmla="*/ 168182 w 6400805"/>
              <a:gd name="connsiteY1" fmla="*/ 0 h 1009074"/>
              <a:gd name="connsiteX2" fmla="*/ 6232623 w 6400805"/>
              <a:gd name="connsiteY2" fmla="*/ 0 h 1009074"/>
              <a:gd name="connsiteX3" fmla="*/ 6400805 w 6400805"/>
              <a:gd name="connsiteY3" fmla="*/ 168182 h 1009074"/>
              <a:gd name="connsiteX4" fmla="*/ 6400805 w 6400805"/>
              <a:gd name="connsiteY4" fmla="*/ 840892 h 1009074"/>
              <a:gd name="connsiteX5" fmla="*/ 6232623 w 6400805"/>
              <a:gd name="connsiteY5" fmla="*/ 1009074 h 1009074"/>
              <a:gd name="connsiteX6" fmla="*/ 168182 w 6400805"/>
              <a:gd name="connsiteY6" fmla="*/ 1009074 h 1009074"/>
              <a:gd name="connsiteX7" fmla="*/ 0 w 6400805"/>
              <a:gd name="connsiteY7" fmla="*/ 840892 h 1009074"/>
              <a:gd name="connsiteX8" fmla="*/ 0 w 6400805"/>
              <a:gd name="connsiteY8" fmla="*/ 168182 h 100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00805" h="1009074">
                <a:moveTo>
                  <a:pt x="0" y="168182"/>
                </a:moveTo>
                <a:cubicBezTo>
                  <a:pt x="0" y="75298"/>
                  <a:pt x="75298" y="0"/>
                  <a:pt x="168182" y="0"/>
                </a:cubicBezTo>
                <a:lnTo>
                  <a:pt x="6232623" y="0"/>
                </a:lnTo>
                <a:cubicBezTo>
                  <a:pt x="6325507" y="0"/>
                  <a:pt x="6400805" y="75298"/>
                  <a:pt x="6400805" y="168182"/>
                </a:cubicBezTo>
                <a:lnTo>
                  <a:pt x="6400805" y="840892"/>
                </a:lnTo>
                <a:cubicBezTo>
                  <a:pt x="6400805" y="933776"/>
                  <a:pt x="6325507" y="1009074"/>
                  <a:pt x="6232623" y="1009074"/>
                </a:cubicBezTo>
                <a:lnTo>
                  <a:pt x="168182" y="1009074"/>
                </a:lnTo>
                <a:cubicBezTo>
                  <a:pt x="75298" y="1009074"/>
                  <a:pt x="0" y="933776"/>
                  <a:pt x="0" y="840892"/>
                </a:cubicBezTo>
                <a:lnTo>
                  <a:pt x="0" y="168182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71033" tIns="49259" rIns="271033" bIns="49259" numCol="1" spcCol="1270" anchor="ctr" anchorCtr="0">
            <a:noAutofit/>
          </a:bodyPr>
          <a:lstStyle/>
          <a:p>
            <a:pPr lvl="0"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400" kern="1200" smtClean="0">
                <a:solidFill>
                  <a:srgbClr val="000000"/>
                </a:solidFill>
              </a:rPr>
              <a:t>Constatar que las docentes no utilizan juegos psicomotrices</a:t>
            </a:r>
            <a:endParaRPr lang="es-EC" sz="2400" kern="1200"/>
          </a:p>
        </p:txBody>
      </p:sp>
      <p:sp>
        <p:nvSpPr>
          <p:cNvPr id="12" name="11 Forma libre"/>
          <p:cNvSpPr/>
          <p:nvPr/>
        </p:nvSpPr>
        <p:spPr>
          <a:xfrm>
            <a:off x="1295419" y="4795398"/>
            <a:ext cx="6553181" cy="984078"/>
          </a:xfrm>
          <a:custGeom>
            <a:avLst/>
            <a:gdLst>
              <a:gd name="connsiteX0" fmla="*/ 0 w 6553181"/>
              <a:gd name="connsiteY0" fmla="*/ 164016 h 984078"/>
              <a:gd name="connsiteX1" fmla="*/ 164016 w 6553181"/>
              <a:gd name="connsiteY1" fmla="*/ 0 h 984078"/>
              <a:gd name="connsiteX2" fmla="*/ 6389165 w 6553181"/>
              <a:gd name="connsiteY2" fmla="*/ 0 h 984078"/>
              <a:gd name="connsiteX3" fmla="*/ 6553181 w 6553181"/>
              <a:gd name="connsiteY3" fmla="*/ 164016 h 984078"/>
              <a:gd name="connsiteX4" fmla="*/ 6553181 w 6553181"/>
              <a:gd name="connsiteY4" fmla="*/ 820062 h 984078"/>
              <a:gd name="connsiteX5" fmla="*/ 6389165 w 6553181"/>
              <a:gd name="connsiteY5" fmla="*/ 984078 h 984078"/>
              <a:gd name="connsiteX6" fmla="*/ 164016 w 6553181"/>
              <a:gd name="connsiteY6" fmla="*/ 984078 h 984078"/>
              <a:gd name="connsiteX7" fmla="*/ 0 w 6553181"/>
              <a:gd name="connsiteY7" fmla="*/ 820062 h 984078"/>
              <a:gd name="connsiteX8" fmla="*/ 0 w 6553181"/>
              <a:gd name="connsiteY8" fmla="*/ 164016 h 98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53181" h="984078">
                <a:moveTo>
                  <a:pt x="0" y="164016"/>
                </a:moveTo>
                <a:cubicBezTo>
                  <a:pt x="0" y="73432"/>
                  <a:pt x="73432" y="0"/>
                  <a:pt x="164016" y="0"/>
                </a:cubicBezTo>
                <a:lnTo>
                  <a:pt x="6389165" y="0"/>
                </a:lnTo>
                <a:cubicBezTo>
                  <a:pt x="6479749" y="0"/>
                  <a:pt x="6553181" y="73432"/>
                  <a:pt x="6553181" y="164016"/>
                </a:cubicBezTo>
                <a:lnTo>
                  <a:pt x="6553181" y="820062"/>
                </a:lnTo>
                <a:cubicBezTo>
                  <a:pt x="6553181" y="910646"/>
                  <a:pt x="6479749" y="984078"/>
                  <a:pt x="6389165" y="984078"/>
                </a:cubicBezTo>
                <a:lnTo>
                  <a:pt x="164016" y="984078"/>
                </a:lnTo>
                <a:cubicBezTo>
                  <a:pt x="73432" y="984078"/>
                  <a:pt x="0" y="910646"/>
                  <a:pt x="0" y="820062"/>
                </a:cubicBezTo>
                <a:lnTo>
                  <a:pt x="0" y="16401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9813" tIns="48039" rIns="269813" bIns="48039" numCol="1" spcCol="1270" anchor="ctr" anchorCtr="0">
            <a:noAutofit/>
          </a:bodyPr>
          <a:lstStyle/>
          <a:p>
            <a:pPr lvl="0"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400" kern="1200" smtClean="0">
                <a:solidFill>
                  <a:srgbClr val="000000"/>
                </a:solidFill>
              </a:rPr>
              <a:t>Los padres de familia como las docentes, tienen la necesidad.</a:t>
            </a:r>
            <a:endParaRPr lang="es-EC" sz="2400" kern="1200"/>
          </a:p>
        </p:txBody>
      </p:sp>
    </p:spTree>
    <p:extLst>
      <p:ext uri="{BB962C8B-B14F-4D97-AF65-F5344CB8AC3E}">
        <p14:creationId xmlns:p14="http://schemas.microsoft.com/office/powerpoint/2010/main" val="121886892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Rectángulo"/>
          <p:cNvSpPr>
            <a:spLocks noChangeArrowheads="1"/>
          </p:cNvSpPr>
          <p:nvPr/>
        </p:nvSpPr>
        <p:spPr bwMode="auto">
          <a:xfrm>
            <a:off x="1403350" y="897791"/>
            <a:ext cx="6337300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s-E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“EL JUEGO ES ALGO INNATO EN LOS NIÑOS PEQUEÑOS PUES A TRAVÉS DE ESTA AGILIDAD  VAN DESCUBRIENDO EL MUNDO QUE LES RODEA”</a:t>
            </a:r>
          </a:p>
          <a:p>
            <a:pPr algn="ctr"/>
            <a:endParaRPr lang="es-ES" sz="2000" b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JEAN PIAGET </a:t>
            </a:r>
            <a:endParaRPr lang="en-US" sz="2000" b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www.cosasdelainfancia.com/articulos/images/articulo_201208211226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14" y="3124200"/>
            <a:ext cx="3729124" cy="234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encrypted-tbn0.gstatic.com/images?q=tbn:ANd9GcTEwb59rb6FVWS-seuWtfu0PejVh0NOeCQrSu0z8amKRTRlPmXR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8"/>
          <a:stretch/>
        </p:blipFill>
        <p:spPr bwMode="auto">
          <a:xfrm>
            <a:off x="5181600" y="3124200"/>
            <a:ext cx="3505200" cy="25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87851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sz="2800" i="0" smtClean="0">
                <a:solidFill>
                  <a:schemeClr val="tx1"/>
                </a:solidFill>
                <a:effectLst/>
                <a:latin typeface="+mj-lt"/>
                <a:cs typeface="Aharoni" panose="02010803020104030203" pitchFamily="2" charset="-79"/>
              </a:rPr>
              <a:t>RECOMENDACIONES</a:t>
            </a:r>
            <a:endParaRPr lang="es-EC" sz="2800" i="0">
              <a:solidFill>
                <a:schemeClr val="tx1"/>
              </a:solidFill>
              <a:effectLst/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5" name="4 Forma libre"/>
          <p:cNvSpPr/>
          <p:nvPr/>
        </p:nvSpPr>
        <p:spPr>
          <a:xfrm>
            <a:off x="670077" y="1343788"/>
            <a:ext cx="4246723" cy="1327101"/>
          </a:xfrm>
          <a:custGeom>
            <a:avLst/>
            <a:gdLst>
              <a:gd name="connsiteX0" fmla="*/ 0 w 4246723"/>
              <a:gd name="connsiteY0" fmla="*/ 0 h 1327101"/>
              <a:gd name="connsiteX1" fmla="*/ 4246723 w 4246723"/>
              <a:gd name="connsiteY1" fmla="*/ 0 h 1327101"/>
              <a:gd name="connsiteX2" fmla="*/ 4246723 w 4246723"/>
              <a:gd name="connsiteY2" fmla="*/ 1327101 h 1327101"/>
              <a:gd name="connsiteX3" fmla="*/ 0 w 4246723"/>
              <a:gd name="connsiteY3" fmla="*/ 1327101 h 1327101"/>
              <a:gd name="connsiteX4" fmla="*/ 0 w 4246723"/>
              <a:gd name="connsiteY4" fmla="*/ 0 h 1327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6723" h="1327101">
                <a:moveTo>
                  <a:pt x="0" y="0"/>
                </a:moveTo>
                <a:lnTo>
                  <a:pt x="4246723" y="0"/>
                </a:lnTo>
                <a:lnTo>
                  <a:pt x="4246723" y="1327101"/>
                </a:lnTo>
                <a:lnTo>
                  <a:pt x="0" y="13271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8890" tIns="87630" rIns="87630" bIns="87630" numCol="1" spcCol="1270" anchor="ctr" anchorCtr="0">
            <a:noAutofit/>
          </a:bodyPr>
          <a:lstStyle/>
          <a:p>
            <a:pPr lvl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400" kern="1200" smtClean="0">
                <a:solidFill>
                  <a:srgbClr val="000000"/>
                </a:solidFill>
              </a:rPr>
              <a:t>Implementación de juegos en las aulas</a:t>
            </a:r>
            <a:endParaRPr lang="es-EC" sz="2400" kern="1200"/>
          </a:p>
        </p:txBody>
      </p:sp>
      <p:sp>
        <p:nvSpPr>
          <p:cNvPr id="6" name="5 Rectángulo"/>
          <p:cNvSpPr/>
          <p:nvPr/>
        </p:nvSpPr>
        <p:spPr>
          <a:xfrm>
            <a:off x="471552" y="1287991"/>
            <a:ext cx="1031389" cy="147930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7000" r="-6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6 Forma libre"/>
          <p:cNvSpPr/>
          <p:nvPr/>
        </p:nvSpPr>
        <p:spPr>
          <a:xfrm>
            <a:off x="5776162" y="1231634"/>
            <a:ext cx="2869298" cy="1327101"/>
          </a:xfrm>
          <a:custGeom>
            <a:avLst/>
            <a:gdLst>
              <a:gd name="connsiteX0" fmla="*/ 0 w 2869298"/>
              <a:gd name="connsiteY0" fmla="*/ 0 h 1327101"/>
              <a:gd name="connsiteX1" fmla="*/ 2869298 w 2869298"/>
              <a:gd name="connsiteY1" fmla="*/ 0 h 1327101"/>
              <a:gd name="connsiteX2" fmla="*/ 2869298 w 2869298"/>
              <a:gd name="connsiteY2" fmla="*/ 1327101 h 1327101"/>
              <a:gd name="connsiteX3" fmla="*/ 0 w 2869298"/>
              <a:gd name="connsiteY3" fmla="*/ 1327101 h 1327101"/>
              <a:gd name="connsiteX4" fmla="*/ 0 w 2869298"/>
              <a:gd name="connsiteY4" fmla="*/ 0 h 1327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9298" h="1327101">
                <a:moveTo>
                  <a:pt x="0" y="0"/>
                </a:moveTo>
                <a:lnTo>
                  <a:pt x="2869298" y="0"/>
                </a:lnTo>
                <a:lnTo>
                  <a:pt x="2869298" y="1327101"/>
                </a:lnTo>
                <a:lnTo>
                  <a:pt x="0" y="13271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8890" tIns="87630" rIns="87630" bIns="87630" numCol="1" spcCol="1270" anchor="ctr" anchorCtr="0">
            <a:noAutofit/>
          </a:bodyPr>
          <a:lstStyle/>
          <a:p>
            <a:pPr lvl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400" kern="1200" smtClean="0">
                <a:solidFill>
                  <a:srgbClr val="000000"/>
                </a:solidFill>
              </a:rPr>
              <a:t>Padres más participativos.</a:t>
            </a:r>
            <a:endParaRPr lang="es-EC" sz="2400" kern="1200"/>
          </a:p>
        </p:txBody>
      </p:sp>
      <p:sp>
        <p:nvSpPr>
          <p:cNvPr id="8" name="7 Rectángulo"/>
          <p:cNvSpPr/>
          <p:nvPr/>
        </p:nvSpPr>
        <p:spPr>
          <a:xfrm>
            <a:off x="5148507" y="1381388"/>
            <a:ext cx="798887" cy="1105888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0" r="-6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8 Forma libre"/>
          <p:cNvSpPr/>
          <p:nvPr/>
        </p:nvSpPr>
        <p:spPr>
          <a:xfrm>
            <a:off x="2487558" y="2892525"/>
            <a:ext cx="4246723" cy="1327101"/>
          </a:xfrm>
          <a:custGeom>
            <a:avLst/>
            <a:gdLst>
              <a:gd name="connsiteX0" fmla="*/ 0 w 4246723"/>
              <a:gd name="connsiteY0" fmla="*/ 0 h 1327101"/>
              <a:gd name="connsiteX1" fmla="*/ 4246723 w 4246723"/>
              <a:gd name="connsiteY1" fmla="*/ 0 h 1327101"/>
              <a:gd name="connsiteX2" fmla="*/ 4246723 w 4246723"/>
              <a:gd name="connsiteY2" fmla="*/ 1327101 h 1327101"/>
              <a:gd name="connsiteX3" fmla="*/ 0 w 4246723"/>
              <a:gd name="connsiteY3" fmla="*/ 1327101 h 1327101"/>
              <a:gd name="connsiteX4" fmla="*/ 0 w 4246723"/>
              <a:gd name="connsiteY4" fmla="*/ 0 h 1327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6723" h="1327101">
                <a:moveTo>
                  <a:pt x="0" y="0"/>
                </a:moveTo>
                <a:lnTo>
                  <a:pt x="4246723" y="0"/>
                </a:lnTo>
                <a:lnTo>
                  <a:pt x="4246723" y="1327101"/>
                </a:lnTo>
                <a:lnTo>
                  <a:pt x="0" y="13271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8890" tIns="87630" rIns="87630" bIns="87630" numCol="1" spcCol="1270" anchor="ctr" anchorCtr="0">
            <a:noAutofit/>
          </a:bodyPr>
          <a:lstStyle/>
          <a:p>
            <a:pPr lvl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400" kern="1200" smtClean="0">
                <a:solidFill>
                  <a:srgbClr val="000000"/>
                </a:solidFill>
              </a:rPr>
              <a:t>Docentes pongan énfasis en la utilización de juegos psicomotores.</a:t>
            </a:r>
            <a:endParaRPr lang="es-EC" sz="2400" kern="1200"/>
          </a:p>
        </p:txBody>
      </p:sp>
      <p:sp>
        <p:nvSpPr>
          <p:cNvPr id="10" name="9 Rectángulo"/>
          <p:cNvSpPr/>
          <p:nvPr/>
        </p:nvSpPr>
        <p:spPr>
          <a:xfrm>
            <a:off x="1981199" y="3048006"/>
            <a:ext cx="1218122" cy="1176871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0" r="-5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10 Forma libre"/>
          <p:cNvSpPr/>
          <p:nvPr/>
        </p:nvSpPr>
        <p:spPr>
          <a:xfrm>
            <a:off x="2444649" y="4511571"/>
            <a:ext cx="4246723" cy="1327101"/>
          </a:xfrm>
          <a:custGeom>
            <a:avLst/>
            <a:gdLst>
              <a:gd name="connsiteX0" fmla="*/ 0 w 4246723"/>
              <a:gd name="connsiteY0" fmla="*/ 0 h 1327101"/>
              <a:gd name="connsiteX1" fmla="*/ 4246723 w 4246723"/>
              <a:gd name="connsiteY1" fmla="*/ 0 h 1327101"/>
              <a:gd name="connsiteX2" fmla="*/ 4246723 w 4246723"/>
              <a:gd name="connsiteY2" fmla="*/ 1327101 h 1327101"/>
              <a:gd name="connsiteX3" fmla="*/ 0 w 4246723"/>
              <a:gd name="connsiteY3" fmla="*/ 1327101 h 1327101"/>
              <a:gd name="connsiteX4" fmla="*/ 0 w 4246723"/>
              <a:gd name="connsiteY4" fmla="*/ 0 h 1327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6723" h="1327101">
                <a:moveTo>
                  <a:pt x="0" y="0"/>
                </a:moveTo>
                <a:lnTo>
                  <a:pt x="4246723" y="0"/>
                </a:lnTo>
                <a:lnTo>
                  <a:pt x="4246723" y="1327101"/>
                </a:lnTo>
                <a:lnTo>
                  <a:pt x="0" y="13271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8890" tIns="87630" rIns="87630" bIns="87630" numCol="1" spcCol="1270" anchor="ctr" anchorCtr="0">
            <a:noAutofit/>
          </a:bodyPr>
          <a:lstStyle/>
          <a:p>
            <a:pPr lvl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400" kern="1200" smtClean="0">
                <a:solidFill>
                  <a:srgbClr val="000000"/>
                </a:solidFill>
              </a:rPr>
              <a:t>Implementación de una guía metodológica</a:t>
            </a:r>
            <a:endParaRPr lang="es-EC" sz="2400" kern="1200"/>
          </a:p>
        </p:txBody>
      </p:sp>
      <p:sp>
        <p:nvSpPr>
          <p:cNvPr id="12" name="11 Rectángulo"/>
          <p:cNvSpPr/>
          <p:nvPr/>
        </p:nvSpPr>
        <p:spPr>
          <a:xfrm>
            <a:off x="2209800" y="4571996"/>
            <a:ext cx="1046485" cy="1290201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6000" r="-4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98239616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837" y="3733800"/>
            <a:ext cx="2657475" cy="263588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smtClean="0">
                <a:solidFill>
                  <a:schemeClr val="tx1"/>
                </a:solidFill>
                <a:latin typeface="Goudy Stout" panose="0202090407030B020401" pitchFamily="18" charset="0"/>
              </a:rPr>
              <a:t>PROPUESTA ALTERNATIVA</a:t>
            </a:r>
            <a:r>
              <a:rPr lang="es-EC" smtClean="0">
                <a:solidFill>
                  <a:srgbClr val="002060"/>
                </a:solidFill>
                <a:latin typeface="Goudy Stout" panose="0202090407030B020401" pitchFamily="18" charset="0"/>
              </a:rPr>
              <a:t>.</a:t>
            </a:r>
            <a:endParaRPr lang="es-EC">
              <a:solidFill>
                <a:srgbClr val="002060"/>
              </a:solidFill>
              <a:latin typeface="Goudy Stout" panose="0202090407030B020401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b="1">
                <a:solidFill>
                  <a:schemeClr val="tx1"/>
                </a:solidFill>
                <a:latin typeface="Comic Sans MS" panose="030F0702030302020204" pitchFamily="66" charset="0"/>
              </a:rPr>
              <a:t>Guía de actividades para promover la inclusión de juegos psicomotores que aporten al desarrollo  lógico-matemático de niños de 3 a 5 años de edad, en la   planificación de los docentes parvularios de la Unidad Educativa “Esperanza Eterna” de la parroquia Santa Rosa cantón Mera provincia de Pastaza.</a:t>
            </a:r>
            <a:endParaRPr lang="en-US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566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C" spc="5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oudy Stout" panose="0202090407030B020401" pitchFamily="18" charset="0"/>
                <a:cs typeface="Fixed Miriam Transparent" panose="00000009000000000000" pitchFamily="49" charset="-79"/>
              </a:rPr>
              <a:t>OBJETIVOS</a:t>
            </a:r>
            <a:endParaRPr lang="es-EC" spc="50">
              <a:ln w="11430"/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oudy Stout" panose="0202090407030B020401" pitchFamily="18" charset="0"/>
              <a:cs typeface="Fixed Miriam Transparent" panose="00000009000000000000" pitchFamily="49" charset="-79"/>
            </a:endParaRPr>
          </a:p>
        </p:txBody>
      </p:sp>
      <p:sp>
        <p:nvSpPr>
          <p:cNvPr id="3" name="2 Nube"/>
          <p:cNvSpPr/>
          <p:nvPr/>
        </p:nvSpPr>
        <p:spPr>
          <a:xfrm>
            <a:off x="152400" y="1066800"/>
            <a:ext cx="8839200" cy="52578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000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C" sz="2000" b="1" smtClean="0">
                <a:solidFill>
                  <a:schemeClr val="tx1"/>
                </a:solidFill>
                <a:latin typeface="Comic Sans MS" panose="030F0702030302020204" pitchFamily="66" charset="0"/>
              </a:rPr>
              <a:t>OBJETIVO </a:t>
            </a:r>
            <a:r>
              <a:rPr lang="es-EC" sz="2000" b="1">
                <a:solidFill>
                  <a:schemeClr val="tx1"/>
                </a:solidFill>
                <a:latin typeface="Comic Sans MS" panose="030F0702030302020204" pitchFamily="66" charset="0"/>
              </a:rPr>
              <a:t>GENERAL</a:t>
            </a:r>
            <a:endParaRPr lang="en-US" sz="2000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C" sz="2000">
                <a:solidFill>
                  <a:schemeClr val="tx1"/>
                </a:solidFill>
                <a:latin typeface="Comic Sans MS" panose="030F0702030302020204" pitchFamily="66" charset="0"/>
              </a:rPr>
              <a:t>Desarrollar una guía de actividades en base al juego psicomotor,  para el desarrollo lógico-matemático de  niños y niñas  de 3 a 5 años de edad.</a:t>
            </a:r>
          </a:p>
          <a:p>
            <a:endParaRPr lang="es-EC" sz="200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C" sz="2000" b="1">
                <a:solidFill>
                  <a:schemeClr val="tx1"/>
                </a:solidFill>
                <a:latin typeface="Comic Sans MS" panose="030F0702030302020204" pitchFamily="66" charset="0"/>
              </a:rPr>
              <a:t>OBJETIVOS ESPECÍFICOS</a:t>
            </a:r>
            <a:endParaRPr lang="en-US" sz="2000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0" fontAlgn="auto"/>
            <a:r>
              <a:rPr lang="es-EC" sz="2000">
                <a:solidFill>
                  <a:schemeClr val="tx1"/>
                </a:solidFill>
                <a:latin typeface="Comic Sans MS" panose="030F0702030302020204" pitchFamily="66" charset="0"/>
              </a:rPr>
              <a:t>Brindar un apoyo didáctico.</a:t>
            </a:r>
          </a:p>
          <a:p>
            <a:pPr lvl="0" fontAlgn="auto"/>
            <a:r>
              <a:rPr lang="es-EC" sz="2000">
                <a:solidFill>
                  <a:schemeClr val="tx1"/>
                </a:solidFill>
                <a:latin typeface="Comic Sans MS" panose="030F0702030302020204" pitchFamily="66" charset="0"/>
              </a:rPr>
              <a:t>Proponer alternativas </a:t>
            </a:r>
            <a:r>
              <a:rPr lang="es-EC" sz="200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lvl="0" fontAlgn="auto"/>
            <a:r>
              <a:rPr lang="es-EC" sz="2000" smtClean="0">
                <a:solidFill>
                  <a:schemeClr val="tx1"/>
                </a:solidFill>
                <a:latin typeface="Comic Sans MS" panose="030F0702030302020204" pitchFamily="66" charset="0"/>
              </a:rPr>
              <a:t>Establecer </a:t>
            </a:r>
            <a:r>
              <a:rPr lang="es-EC" sz="2000">
                <a:solidFill>
                  <a:schemeClr val="tx1"/>
                </a:solidFill>
                <a:latin typeface="Comic Sans MS" panose="030F0702030302020204" pitchFamily="66" charset="0"/>
              </a:rPr>
              <a:t>actividades creativas e </a:t>
            </a:r>
            <a:r>
              <a:rPr lang="es-EC" sz="2000" smtClean="0">
                <a:solidFill>
                  <a:schemeClr val="tx1"/>
                </a:solidFill>
                <a:latin typeface="Comic Sans MS" panose="030F0702030302020204" pitchFamily="66" charset="0"/>
              </a:rPr>
              <a:t>innovadoras</a:t>
            </a:r>
            <a:endParaRPr lang="es-EC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36441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-13ZMFdynabk/UYP4J1JbYzI/AAAAAAAAATw/xFDJOKGFFtQ/s320/psicomotricidad_01_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07786"/>
            <a:ext cx="3810000" cy="2840335"/>
          </a:xfrm>
          <a:prstGeom prst="rect">
            <a:avLst/>
          </a:prstGeom>
          <a:noFill/>
          <a:effectLst>
            <a:glow>
              <a:schemeClr val="accent1">
                <a:alpha val="9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371599" y="304800"/>
            <a:ext cx="7168949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3600" b="1" cap="none" spc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Goudy Stout" panose="0202090407030B020401" pitchFamily="18" charset="0"/>
              </a:rPr>
              <a:t>JUSTIFICACION </a:t>
            </a:r>
            <a:endParaRPr lang="es-EC" sz="5400" b="1" cap="none" spc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Goudy Stout" panose="0202090407030B020401" pitchFamily="18" charset="0"/>
            </a:endParaRPr>
          </a:p>
        </p:txBody>
      </p:sp>
      <p:sp>
        <p:nvSpPr>
          <p:cNvPr id="2" name="1 Elipse"/>
          <p:cNvSpPr/>
          <p:nvPr/>
        </p:nvSpPr>
        <p:spPr>
          <a:xfrm>
            <a:off x="304800" y="1667143"/>
            <a:ext cx="2438400" cy="155120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smtClean="0">
                <a:solidFill>
                  <a:schemeClr val="tx1"/>
                </a:solidFill>
              </a:rPr>
              <a:t>PRIORITARIA</a:t>
            </a:r>
            <a:endParaRPr lang="es-EC" b="1">
              <a:solidFill>
                <a:schemeClr val="tx1"/>
              </a:solidFill>
            </a:endParaRPr>
          </a:p>
        </p:txBody>
      </p:sp>
      <p:sp>
        <p:nvSpPr>
          <p:cNvPr id="3" name="2 Elipse"/>
          <p:cNvSpPr/>
          <p:nvPr/>
        </p:nvSpPr>
        <p:spPr>
          <a:xfrm>
            <a:off x="6019800" y="1964829"/>
            <a:ext cx="2971800" cy="131989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smtClean="0">
                <a:solidFill>
                  <a:schemeClr val="tx1"/>
                </a:solidFill>
              </a:rPr>
              <a:t>INDISPENSABLE</a:t>
            </a:r>
            <a:endParaRPr lang="es-EC" b="1">
              <a:solidFill>
                <a:schemeClr val="tx1"/>
              </a:solidFill>
            </a:endParaRPr>
          </a:p>
        </p:txBody>
      </p:sp>
      <p:sp>
        <p:nvSpPr>
          <p:cNvPr id="5" name="4 Elipse"/>
          <p:cNvSpPr/>
          <p:nvPr/>
        </p:nvSpPr>
        <p:spPr>
          <a:xfrm>
            <a:off x="2590800" y="4248121"/>
            <a:ext cx="2971800" cy="1981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C" b="1" smtClean="0">
                <a:solidFill>
                  <a:srgbClr val="000000"/>
                </a:solidFill>
                <a:cs typeface="Aharoni" panose="02010803020104030203" pitchFamily="2" charset="-79"/>
              </a:rPr>
              <a:t>DESARROLLO DE LA COORDINACIÓN Y LA MOTRICIDAD</a:t>
            </a:r>
          </a:p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4378080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E:\respaldo hija\respaldomisdocumentos_c\YOP\CENTRO INFANTIL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914400"/>
            <a:ext cx="2414045" cy="2933700"/>
          </a:xfrm>
          <a:prstGeom prst="rect">
            <a:avLst/>
          </a:prstGeom>
          <a:noFill/>
        </p:spPr>
      </p:pic>
      <p:pic>
        <p:nvPicPr>
          <p:cNvPr id="7" name="Picture 2" descr="E:\respaldo hija\respaldomisdocumentos_c\YOP\CENTRO INFANTIL\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60775">
            <a:off x="5955389" y="1346536"/>
            <a:ext cx="2141029" cy="2854705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137478"/>
            <a:ext cx="8229600" cy="7921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sz="2400" smtClean="0">
                <a:solidFill>
                  <a:schemeClr val="tx1"/>
                </a:solidFill>
                <a:latin typeface="Goudy Stout" panose="0202090407030B020401" pitchFamily="18" charset="0"/>
              </a:rPr>
              <a:t>DESCRIPCION DE LA PROPUESTA</a:t>
            </a:r>
            <a:endParaRPr lang="es-EC" sz="2400">
              <a:solidFill>
                <a:schemeClr val="tx1"/>
              </a:solidFill>
              <a:latin typeface="Goudy Stout" panose="0202090407030B020401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789825"/>
              </p:ext>
            </p:extLst>
          </p:nvPr>
        </p:nvGraphicFramePr>
        <p:xfrm>
          <a:off x="457200" y="762000"/>
          <a:ext cx="8229600" cy="536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4 Rayo"/>
          <p:cNvSpPr/>
          <p:nvPr/>
        </p:nvSpPr>
        <p:spPr>
          <a:xfrm>
            <a:off x="247650" y="2949491"/>
            <a:ext cx="2362200" cy="3908509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00050" y="3505200"/>
            <a:ext cx="137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smtClean="0"/>
              <a:t>Usarán </a:t>
            </a:r>
            <a:r>
              <a:rPr lang="es-EC" b="1"/>
              <a:t>las Docentes y personas que estén a cargo de los </a:t>
            </a:r>
            <a:r>
              <a:rPr lang="es-EC" b="1" smtClean="0"/>
              <a:t>niños y niñas</a:t>
            </a:r>
            <a:endParaRPr lang="es-EC" b="1"/>
          </a:p>
        </p:txBody>
      </p:sp>
    </p:spTree>
    <p:extLst>
      <p:ext uri="{BB962C8B-B14F-4D97-AF65-F5344CB8AC3E}">
        <p14:creationId xmlns:p14="http://schemas.microsoft.com/office/powerpoint/2010/main" val="245369737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F71C69-262A-45A4-8590-09BAE91A9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7128AF-9285-4EB0-86B4-71277EAFB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506A18-CB43-434E-B31D-B85709079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908D1C-2452-4AEF-B55F-CD22C4B59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CC4227-3F88-4A9D-9378-F435EB4BA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394CF3-BFC9-4E6C-BCEF-C35F4D2EA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2.bp.blogspot.com/-EAAz3B_3YOQ/UYP3XzPOoqI/AAAAAAAAATk/kTxc6JA49_g/s320/psicomotricidad_02_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428" y="2175399"/>
            <a:ext cx="7162571" cy="420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Lágrima"/>
          <p:cNvSpPr/>
          <p:nvPr/>
        </p:nvSpPr>
        <p:spPr>
          <a:xfrm rot="20986457">
            <a:off x="-70239" y="1239114"/>
            <a:ext cx="2013889" cy="1872570"/>
          </a:xfrm>
          <a:prstGeom prst="teardrop">
            <a:avLst>
              <a:gd name="adj" fmla="val 159378"/>
            </a:avLst>
          </a:prstGeom>
          <a:solidFill>
            <a:srgbClr val="B6E8E8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mtClean="0">
                <a:solidFill>
                  <a:schemeClr val="tx1"/>
                </a:solidFill>
              </a:rPr>
              <a:t>Instrumento de orientación y ayuda</a:t>
            </a:r>
            <a:endParaRPr lang="es-EC">
              <a:solidFill>
                <a:schemeClr val="tx1"/>
              </a:solidFill>
            </a:endParaRPr>
          </a:p>
        </p:txBody>
      </p:sp>
      <p:sp>
        <p:nvSpPr>
          <p:cNvPr id="7" name="6 Lágrima"/>
          <p:cNvSpPr/>
          <p:nvPr/>
        </p:nvSpPr>
        <p:spPr>
          <a:xfrm rot="20956068">
            <a:off x="-15795" y="4658161"/>
            <a:ext cx="1905000" cy="1524000"/>
          </a:xfrm>
          <a:prstGeom prst="teardrop">
            <a:avLst>
              <a:gd name="adj" fmla="val 146436"/>
            </a:avLst>
          </a:prstGeom>
          <a:solidFill>
            <a:srgbClr val="B6E8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EC" smtClean="0">
                <a:solidFill>
                  <a:schemeClr val="tx1"/>
                </a:solidFill>
              </a:rPr>
              <a:t>Libre selección</a:t>
            </a:r>
            <a:endParaRPr lang="es-EC">
              <a:solidFill>
                <a:schemeClr val="tx1"/>
              </a:solidFill>
            </a:endParaRPr>
          </a:p>
        </p:txBody>
      </p:sp>
      <p:sp>
        <p:nvSpPr>
          <p:cNvPr id="8" name="7 Lágrima"/>
          <p:cNvSpPr/>
          <p:nvPr/>
        </p:nvSpPr>
        <p:spPr>
          <a:xfrm rot="18460363">
            <a:off x="5111289" y="3220866"/>
            <a:ext cx="1788540" cy="1600200"/>
          </a:xfrm>
          <a:prstGeom prst="teardrop">
            <a:avLst>
              <a:gd name="adj" fmla="val 147221"/>
            </a:avLst>
          </a:prstGeom>
          <a:solidFill>
            <a:srgbClr val="B6E8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mtClean="0">
                <a:solidFill>
                  <a:schemeClr val="tx1"/>
                </a:solidFill>
              </a:rPr>
              <a:t>Clima adecuado</a:t>
            </a:r>
            <a:endParaRPr lang="es-EC">
              <a:solidFill>
                <a:schemeClr val="tx1"/>
              </a:solidFill>
            </a:endParaRPr>
          </a:p>
        </p:txBody>
      </p:sp>
      <p:sp>
        <p:nvSpPr>
          <p:cNvPr id="9" name="8 Lágrima"/>
          <p:cNvSpPr/>
          <p:nvPr/>
        </p:nvSpPr>
        <p:spPr>
          <a:xfrm rot="17919742">
            <a:off x="6866542" y="4203721"/>
            <a:ext cx="2196332" cy="2190353"/>
          </a:xfrm>
          <a:prstGeom prst="teardrop">
            <a:avLst>
              <a:gd name="adj" fmla="val 126356"/>
            </a:avLst>
          </a:prstGeom>
          <a:solidFill>
            <a:srgbClr val="B6E8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ES">
                <a:solidFill>
                  <a:schemeClr val="tx1"/>
                </a:solidFill>
              </a:rPr>
              <a:t>T</a:t>
            </a:r>
            <a:r>
              <a:rPr lang="es-ES" smtClean="0">
                <a:solidFill>
                  <a:schemeClr val="tx1"/>
                </a:solidFill>
              </a:rPr>
              <a:t>rascendente </a:t>
            </a:r>
            <a:r>
              <a:rPr lang="es-ES">
                <a:solidFill>
                  <a:schemeClr val="tx1"/>
                </a:solidFill>
              </a:rPr>
              <a:t>observar el desarrollo de las actividades </a:t>
            </a:r>
            <a:endParaRPr lang="es-EC">
              <a:solidFill>
                <a:schemeClr val="tx1"/>
              </a:solidFill>
            </a:endParaRPr>
          </a:p>
        </p:txBody>
      </p:sp>
      <p:sp>
        <p:nvSpPr>
          <p:cNvPr id="10" name="9 Nube"/>
          <p:cNvSpPr/>
          <p:nvPr/>
        </p:nvSpPr>
        <p:spPr>
          <a:xfrm>
            <a:off x="1178240" y="0"/>
            <a:ext cx="7203759" cy="173051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000" b="1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oudy Stout" pitchFamily="18" charset="0"/>
            </a:endParaRPr>
          </a:p>
          <a:p>
            <a:pPr algn="ctr"/>
            <a:r>
              <a:rPr lang="es-ES" sz="2000" b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udy Stout" pitchFamily="18" charset="0"/>
              </a:rPr>
              <a:t>RECOMENDACIONES </a:t>
            </a:r>
            <a:r>
              <a:rPr lang="es-ES" sz="2000" b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udy Stout" pitchFamily="18" charset="0"/>
              </a:rPr>
              <a:t>METODOLÓGICAS</a:t>
            </a:r>
          </a:p>
          <a:p>
            <a:pPr algn="ctr"/>
            <a:r>
              <a:rPr lang="es-ES" sz="2000" b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udy Stout" pitchFamily="18" charset="0"/>
              </a:rPr>
              <a:t> PARA EL USO DE LA GUÍA</a:t>
            </a:r>
            <a:endParaRPr lang="es-EC" sz="2000" b="1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oudy Stou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53718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encrypted-tbn1.gstatic.com/images?q=tbn:ANd9GcTBBJgYU823bmY3AWQfhghqzUR-Caa59436zEWyXUbKdkx5fkx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438400"/>
            <a:ext cx="248412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sz="2400" smtClean="0">
                <a:solidFill>
                  <a:schemeClr val="tx1"/>
                </a:solidFill>
                <a:latin typeface="Goudy Stout" panose="0202090407030B020401" pitchFamily="18" charset="0"/>
              </a:rPr>
              <a:t>ACTIVIDADES PARA LA CLASIFICACIÓN DE OBJETOS</a:t>
            </a:r>
            <a:endParaRPr lang="es-EC" sz="2400">
              <a:solidFill>
                <a:schemeClr val="tx1"/>
              </a:solidFill>
              <a:latin typeface="Goudy Stout" panose="0202090407030B020401" pitchFamily="18" charset="0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735710"/>
              </p:ext>
            </p:extLst>
          </p:nvPr>
        </p:nvGraphicFramePr>
        <p:xfrm>
          <a:off x="304800" y="1398254"/>
          <a:ext cx="5791200" cy="4884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3200400"/>
              </a:tblGrid>
              <a:tr h="388636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C" sz="1800" b="1" kern="15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, 바탕"/>
                        </a:rPr>
                        <a:t>ACTIVIDAD</a:t>
                      </a:r>
                      <a:endParaRPr lang="es-EC" sz="1800" b="1" kern="15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72009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kern="15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, 바탕"/>
                        </a:rPr>
                        <a:t>TEMA</a:t>
                      </a:r>
                      <a:endParaRPr lang="en-US" sz="1800" b="1" kern="150">
                        <a:solidFill>
                          <a:schemeClr val="tx1"/>
                        </a:solidFill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</a:tr>
              <a:tr h="618981">
                <a:tc>
                  <a:txBody>
                    <a:bodyPr/>
                    <a:lstStyle/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kern="1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, 바탕"/>
                          <a:cs typeface="Arial"/>
                        </a:rPr>
                        <a:t>                 Actividad 1:</a:t>
                      </a:r>
                      <a:endParaRPr lang="en-US" sz="1800" b="1" kern="15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kern="15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, 바탕"/>
                          <a:cs typeface="Arial"/>
                        </a:rPr>
                        <a:t> Abejitas a las flores.</a:t>
                      </a:r>
                      <a:endParaRPr lang="en-US" sz="1800" b="1" kern="150">
                        <a:solidFill>
                          <a:schemeClr val="tx1"/>
                        </a:solidFill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</a:tr>
              <a:tr h="618981">
                <a:tc>
                  <a:txBody>
                    <a:bodyPr/>
                    <a:lstStyle/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kern="1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, 바탕"/>
                        </a:rPr>
                        <a:t>             Actividad 2:</a:t>
                      </a:r>
                      <a:endParaRPr lang="en-US" sz="1800" b="1" kern="15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kern="1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, 바탕"/>
                        </a:rPr>
                        <a:t>Suave, duro o </a:t>
                      </a:r>
                      <a:r>
                        <a:rPr lang="es-ES" sz="1800" b="1" kern="1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, 바탕"/>
                        </a:rPr>
                        <a:t>áspero</a:t>
                      </a:r>
                      <a:endParaRPr lang="en-US" sz="1800" b="1" kern="15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</a:tr>
              <a:tr h="61898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Actividad 3: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b="1" kern="120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b="1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En el mar</a:t>
                      </a:r>
                      <a:endParaRPr lang="es-EC" sz="18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</a:tr>
              <a:tr h="741795">
                <a:tc>
                  <a:txBody>
                    <a:bodyPr/>
                    <a:lstStyle/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kern="1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, 바탕"/>
                          <a:cs typeface="Arial"/>
                        </a:rPr>
                        <a:t>                 Actividad 4: </a:t>
                      </a:r>
                      <a:endParaRPr lang="en-US" sz="1800" b="1" kern="15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s-ES" sz="1800" b="1" kern="15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Batang, 바탕"/>
                        <a:cs typeface="Arial"/>
                      </a:endParaRPr>
                    </a:p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kern="1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, 바탕"/>
                          <a:cs typeface="Arial"/>
                        </a:rPr>
                        <a:t>La bolsa mágica</a:t>
                      </a:r>
                      <a:endParaRPr lang="en-US" sz="1800" b="1" kern="15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</a:tr>
              <a:tr h="741795">
                <a:tc>
                  <a:txBody>
                    <a:bodyPr/>
                    <a:lstStyle/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kern="15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, 바탕"/>
                          <a:cs typeface="Arial"/>
                        </a:rPr>
                        <a:t>                 Actividad 5: </a:t>
                      </a:r>
                      <a:endParaRPr lang="en-US" sz="1800" b="1" kern="150">
                        <a:solidFill>
                          <a:schemeClr val="tx1"/>
                        </a:solidFill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s-ES" sz="1800" b="1" kern="15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Batang, 바탕"/>
                        <a:cs typeface="Arial"/>
                      </a:endParaRPr>
                    </a:p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kern="1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, 바탕"/>
                          <a:cs typeface="Arial"/>
                        </a:rPr>
                        <a:t>El naufragio de los animales</a:t>
                      </a:r>
                      <a:endParaRPr lang="en-US" sz="1800" b="1" kern="15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</a:tr>
              <a:tr h="741795">
                <a:tc>
                  <a:txBody>
                    <a:bodyPr/>
                    <a:lstStyle/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kern="15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, 바탕"/>
                          <a:cs typeface="Arial"/>
                        </a:rPr>
                        <a:t>                 Actividad 6: </a:t>
                      </a:r>
                      <a:endParaRPr lang="en-US" sz="1800" b="1" kern="150">
                        <a:solidFill>
                          <a:schemeClr val="tx1"/>
                        </a:solidFill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s-ES" sz="1800" b="1" kern="15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Batang, 바탕"/>
                        <a:cs typeface="Arial"/>
                      </a:endParaRPr>
                    </a:p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kern="1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, 바탕"/>
                          <a:cs typeface="Arial"/>
                        </a:rPr>
                        <a:t>A través del aro</a:t>
                      </a:r>
                      <a:endParaRPr lang="en-US" sz="1800" b="1" kern="15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23136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809634"/>
              </p:ext>
            </p:extLst>
          </p:nvPr>
        </p:nvGraphicFramePr>
        <p:xfrm>
          <a:off x="281940" y="770510"/>
          <a:ext cx="8580119" cy="5278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8832"/>
                <a:gridCol w="1632488"/>
                <a:gridCol w="2743200"/>
                <a:gridCol w="1393236"/>
                <a:gridCol w="1502363"/>
              </a:tblGrid>
              <a:tr h="6261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 dirty="0">
                          <a:solidFill>
                            <a:schemeClr val="tx1"/>
                          </a:solidFill>
                          <a:effectLst/>
                        </a:rPr>
                        <a:t>DESTREZA</a:t>
                      </a:r>
                      <a:endParaRPr lang="en-US" sz="1500" kern="15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62398" marR="62398" marT="0" marB="0"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 dirty="0">
                          <a:solidFill>
                            <a:schemeClr val="tx1"/>
                          </a:solidFill>
                          <a:effectLst/>
                        </a:rPr>
                        <a:t>OBJETIVO</a:t>
                      </a:r>
                      <a:endParaRPr lang="en-US" sz="1500" kern="15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62398" marR="62398" marT="0" marB="0"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 dirty="0">
                          <a:solidFill>
                            <a:schemeClr val="tx1"/>
                          </a:solidFill>
                          <a:effectLst/>
                        </a:rPr>
                        <a:t>RECURSOS</a:t>
                      </a:r>
                      <a:endParaRPr lang="en-US" sz="1500" kern="15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62398" marR="62398" marT="0" marB="0"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 dirty="0">
                          <a:solidFill>
                            <a:schemeClr val="tx1"/>
                          </a:solidFill>
                          <a:effectLst/>
                        </a:rPr>
                        <a:t>ESPACIO SUGERIDO</a:t>
                      </a:r>
                      <a:endParaRPr lang="en-US" sz="1500" kern="15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62398" marR="62398" marT="0" marB="0"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 dirty="0">
                          <a:solidFill>
                            <a:schemeClr val="tx1"/>
                          </a:solidFill>
                          <a:effectLst/>
                        </a:rPr>
                        <a:t>EVALUACIÓN</a:t>
                      </a:r>
                      <a:endParaRPr lang="en-US" sz="1500" kern="15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62398" marR="62398" marT="0" marB="0">
                    <a:solidFill>
                      <a:srgbClr val="EEBCEF"/>
                    </a:solidFill>
                  </a:tcPr>
                </a:tc>
              </a:tr>
              <a:tr h="4593020">
                <a:tc>
                  <a:txBody>
                    <a:bodyPr/>
                    <a:lstStyle/>
                    <a:p>
                      <a:pPr marL="22860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500" kern="15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0" dirty="0" smtClean="0">
                          <a:solidFill>
                            <a:schemeClr val="tx1"/>
                          </a:solidFill>
                          <a:effectLst/>
                        </a:rPr>
                        <a:t>Clasificar objetos con un atributo (tamaño,</a:t>
                      </a:r>
                      <a:endParaRPr lang="en-US" sz="1500" kern="15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0" dirty="0" smtClean="0">
                          <a:solidFill>
                            <a:schemeClr val="tx1"/>
                          </a:solidFill>
                          <a:effectLst/>
                        </a:rPr>
                        <a:t>color </a:t>
                      </a:r>
                      <a:r>
                        <a:rPr lang="es-EC" sz="1500" kern="0" dirty="0">
                          <a:solidFill>
                            <a:schemeClr val="tx1"/>
                          </a:solidFill>
                          <a:effectLst/>
                        </a:rPr>
                        <a:t>o forma).</a:t>
                      </a:r>
                      <a:endParaRPr lang="en-US" sz="15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5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5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500" kern="15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62398" marR="62398" marT="0" marB="0"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kern="15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 dirty="0" smtClean="0">
                          <a:solidFill>
                            <a:schemeClr val="tx1"/>
                          </a:solidFill>
                          <a:effectLst/>
                        </a:rPr>
                        <a:t>Clasificar objetos de acuerdo a un criterio (texturas), a través de juegos psicomotores, para desarrollar las operaciones lógicas del pensamiento.</a:t>
                      </a:r>
                      <a:endParaRPr lang="en-US" sz="1500" kern="15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5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500" kern="15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62398" marR="62398" marT="0" marB="0"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 dirty="0" smtClean="0">
                          <a:solidFill>
                            <a:schemeClr val="tx1"/>
                          </a:solidFill>
                          <a:effectLst/>
                        </a:rPr>
                        <a:t>Objetos </a:t>
                      </a:r>
                      <a:r>
                        <a:rPr lang="es-EC" sz="1500" kern="150" dirty="0">
                          <a:solidFill>
                            <a:schemeClr val="tx1"/>
                          </a:solidFill>
                          <a:effectLst/>
                        </a:rPr>
                        <a:t>de texturas diferentes:</a:t>
                      </a:r>
                      <a:endParaRPr lang="en-US" sz="15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 dirty="0">
                          <a:solidFill>
                            <a:schemeClr val="tx1"/>
                          </a:solidFill>
                          <a:effectLst/>
                        </a:rPr>
                        <a:t>Suaves: Tela, lana, algodón, pétalos de flores, un trozo de felpa, etc. </a:t>
                      </a:r>
                      <a:endParaRPr lang="en-US" sz="15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 dirty="0">
                          <a:solidFill>
                            <a:schemeClr val="tx1"/>
                          </a:solidFill>
                          <a:effectLst/>
                        </a:rPr>
                        <a:t>Duros: Piedras pequeñas, trozos de madera, vasos de metal, lápices, caramelos, etc.</a:t>
                      </a:r>
                      <a:endParaRPr lang="en-US" sz="15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 dirty="0">
                          <a:solidFill>
                            <a:schemeClr val="tx1"/>
                          </a:solidFill>
                          <a:effectLst/>
                        </a:rPr>
                        <a:t>Ásperos: Lijas, estropajos </a:t>
                      </a:r>
                      <a:r>
                        <a:rPr lang="es-EC" sz="1500" kern="150" dirty="0" smtClean="0">
                          <a:solidFill>
                            <a:schemeClr val="tx1"/>
                          </a:solidFill>
                          <a:effectLst/>
                        </a:rPr>
                        <a:t>para </a:t>
                      </a:r>
                      <a:r>
                        <a:rPr lang="es-EC" sz="1500" kern="150" dirty="0">
                          <a:solidFill>
                            <a:schemeClr val="tx1"/>
                          </a:solidFill>
                          <a:effectLst/>
                        </a:rPr>
                        <a:t>lavar ollas, limas, etc.</a:t>
                      </a:r>
                      <a:endParaRPr lang="en-US" sz="1500" kern="15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62398" marR="62398" marT="0" marB="0"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5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 dirty="0">
                          <a:solidFill>
                            <a:schemeClr val="tx1"/>
                          </a:solidFill>
                          <a:effectLst/>
                        </a:rPr>
                        <a:t>En el aula.</a:t>
                      </a:r>
                      <a:endParaRPr lang="en-US" sz="15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5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5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5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5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5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5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5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5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5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7235" algn="l"/>
                        </a:tabLst>
                      </a:pPr>
                      <a:r>
                        <a:rPr lang="es-EC" sz="1500" kern="150" dirty="0">
                          <a:solidFill>
                            <a:schemeClr val="tx1"/>
                          </a:solidFill>
                          <a:effectLst/>
                        </a:rPr>
                        <a:t>	</a:t>
                      </a:r>
                      <a:endParaRPr lang="en-US" sz="1500" kern="15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62398" marR="62398" marT="0" marB="0"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 dirty="0">
                          <a:solidFill>
                            <a:schemeClr val="tx1"/>
                          </a:solidFill>
                          <a:effectLst/>
                        </a:rPr>
                        <a:t>Indicador de logro.</a:t>
                      </a:r>
                      <a:endParaRPr lang="en-US" sz="15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 dirty="0">
                          <a:solidFill>
                            <a:schemeClr val="tx1"/>
                          </a:solidFill>
                          <a:effectLst/>
                        </a:rPr>
                        <a:t>Clasifica objetos de acuerdo a un criterio (textura)</a:t>
                      </a:r>
                      <a:endParaRPr lang="en-US" sz="1500" kern="15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62398" marR="62398" marT="0" marB="0">
                    <a:solidFill>
                      <a:srgbClr val="EEBCEF"/>
                    </a:solidFill>
                  </a:tcPr>
                </a:tc>
              </a:tr>
            </a:tbl>
          </a:graphicData>
        </a:graphic>
      </p:graphicFrame>
      <p:pic>
        <p:nvPicPr>
          <p:cNvPr id="21513" name="Imagen 8" descr="1278400979406_hz-myalibaba-web17_17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80" y="4724400"/>
            <a:ext cx="5556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Imagen 20" descr="algodon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5" b="10606"/>
          <a:stretch>
            <a:fillRect/>
          </a:stretch>
        </p:blipFill>
        <p:spPr bwMode="auto">
          <a:xfrm>
            <a:off x="3733322" y="4724400"/>
            <a:ext cx="669925" cy="4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Imagen 23" descr="adivinanza-pied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57800"/>
            <a:ext cx="5111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Imagen 24" descr="Caramelo envoltorio doble laz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291" y="5638800"/>
            <a:ext cx="651509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Imagen 28" descr="lápiz-corto-276930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5257800"/>
            <a:ext cx="1097281" cy="26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Imagen 31" descr="26745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562600"/>
            <a:ext cx="5937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5" name="Imagen 66" descr="Free-Shippin-100pcs-lot-Nail-File-Buffer-Buffing-Sanding-Files-Block-wholesale-for-Nail-Art-wit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3278"/>
          <a:stretch>
            <a:fillRect/>
          </a:stretch>
        </p:blipFill>
        <p:spPr bwMode="auto">
          <a:xfrm>
            <a:off x="3505200" y="5562600"/>
            <a:ext cx="523078" cy="54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543279" y="73969"/>
            <a:ext cx="6118406" cy="46166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ko-K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, 바탕"/>
                <a:cs typeface="Arial" pitchFamily="34" charset="0"/>
              </a:rPr>
              <a:t>ACTIVIDAD 2: SUAVE, DURO O ÁSPERO</a:t>
            </a:r>
            <a:endParaRPr kumimoji="0" lang="es-EC" altLang="ko-K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88524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encrypted-tbn0.gstatic.com/images?q=tbn:ANd9GcRFjp1bzoiah2zOT_7al6DuW6YY62TwKHKdgDk7IH80POunrKK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400300"/>
            <a:ext cx="238966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effectLst/>
                <a:latin typeface="Goudy Stout" panose="0202090407030B020401" pitchFamily="18" charset="0"/>
              </a:rPr>
              <a:t/>
            </a:r>
            <a:br>
              <a:rPr lang="es-ES" sz="2400" dirty="0" smtClean="0">
                <a:solidFill>
                  <a:schemeClr val="tx1"/>
                </a:solidFill>
                <a:effectLst/>
                <a:latin typeface="Goudy Stout" panose="0202090407030B020401" pitchFamily="18" charset="0"/>
              </a:rPr>
            </a:br>
            <a:r>
              <a:rPr lang="es-ES" sz="2400" dirty="0" smtClean="0">
                <a:solidFill>
                  <a:schemeClr val="tx1"/>
                </a:solidFill>
                <a:effectLst/>
                <a:latin typeface="Goudy Stout" panose="0202090407030B020401" pitchFamily="18" charset="0"/>
              </a:rPr>
              <a:t>SEGUNDO </a:t>
            </a:r>
            <a:r>
              <a:rPr lang="es-ES" sz="2400" dirty="0">
                <a:solidFill>
                  <a:schemeClr val="tx1"/>
                </a:solidFill>
                <a:effectLst/>
                <a:latin typeface="Goudy Stout" panose="0202090407030B020401" pitchFamily="18" charset="0"/>
              </a:rPr>
              <a:t>MÓDULO: </a:t>
            </a:r>
            <a:r>
              <a:rPr lang="es-ES" sz="2400" dirty="0" smtClean="0">
                <a:solidFill>
                  <a:schemeClr val="tx1"/>
                </a:solidFill>
                <a:effectLst/>
                <a:latin typeface="Goudy Stout" panose="0202090407030B020401" pitchFamily="18" charset="0"/>
                <a:hlinkClick r:id="rId4" action="ppaction://hlinkfile"/>
              </a:rPr>
              <a:t>SERIACIÓN</a:t>
            </a:r>
            <a:endParaRPr lang="es-EC" sz="2400" dirty="0">
              <a:solidFill>
                <a:schemeClr val="tx1"/>
              </a:solidFill>
              <a:latin typeface="Goudy Stout" panose="0202090407030B020401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8514287"/>
              </p:ext>
            </p:extLst>
          </p:nvPr>
        </p:nvGraphicFramePr>
        <p:xfrm>
          <a:off x="533400" y="1828800"/>
          <a:ext cx="5867400" cy="3657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3429000"/>
              </a:tblGrid>
              <a:tr h="558587">
                <a:tc>
                  <a:txBody>
                    <a:bodyPr/>
                    <a:lstStyle/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C" sz="1800" b="1" kern="15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, 바탕"/>
                        </a:rPr>
                        <a:t>ACTIVIDAD</a:t>
                      </a:r>
                      <a:endParaRPr lang="es-EC" sz="1800" b="1" kern="15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kern="15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, 바탕"/>
                        </a:rPr>
                        <a:t>TEMA</a:t>
                      </a:r>
                      <a:endParaRPr lang="en-US" sz="1800" b="1" kern="150">
                        <a:solidFill>
                          <a:schemeClr val="tx1"/>
                        </a:solidFill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</a:tr>
              <a:tr h="558587">
                <a:tc>
                  <a:txBody>
                    <a:bodyPr/>
                    <a:lstStyle/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kern="1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, 바탕"/>
                          <a:cs typeface="Arial"/>
                        </a:rPr>
                        <a:t>Actividad </a:t>
                      </a:r>
                      <a:r>
                        <a:rPr lang="es-ES" sz="1800" b="1" kern="15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, 바탕"/>
                          <a:cs typeface="Arial"/>
                        </a:rPr>
                        <a:t> 1</a:t>
                      </a:r>
                      <a:endParaRPr lang="en-US" sz="1800" b="1" kern="15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kern="15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, 바탕"/>
                          <a:cs typeface="Arial"/>
                        </a:rPr>
                        <a:t>Desfile de tortugas</a:t>
                      </a:r>
                      <a:endParaRPr lang="en-US" sz="1800" b="1" kern="150">
                        <a:solidFill>
                          <a:schemeClr val="tx1"/>
                        </a:solidFill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</a:tr>
              <a:tr h="558587">
                <a:tc>
                  <a:txBody>
                    <a:bodyPr/>
                    <a:lstStyle/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kern="15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, 바탕"/>
                          <a:cs typeface="Arial"/>
                        </a:rPr>
                        <a:t>Actividad 2</a:t>
                      </a:r>
                      <a:endParaRPr lang="en-US" sz="1800" b="1" kern="150">
                        <a:solidFill>
                          <a:schemeClr val="tx1"/>
                        </a:solidFill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kern="15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, 바탕"/>
                          <a:cs typeface="Arial"/>
                        </a:rPr>
                        <a:t>El</a:t>
                      </a:r>
                      <a:r>
                        <a:rPr lang="es-ES" sz="1800" b="1" kern="15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, 바탕"/>
                          <a:cs typeface="Arial"/>
                        </a:rPr>
                        <a:t> tren</a:t>
                      </a:r>
                      <a:endParaRPr lang="en-US" sz="1800" b="1" kern="150">
                        <a:solidFill>
                          <a:schemeClr val="tx1"/>
                        </a:solidFill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</a:tr>
              <a:tr h="558587">
                <a:tc>
                  <a:txBody>
                    <a:bodyPr/>
                    <a:lstStyle/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kern="15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, 바탕"/>
                          <a:cs typeface="Arial"/>
                        </a:rPr>
                        <a:t>Actividad 3</a:t>
                      </a:r>
                      <a:endParaRPr lang="en-US" sz="1800" b="1" kern="150">
                        <a:solidFill>
                          <a:schemeClr val="tx1"/>
                        </a:solidFill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kern="15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, 바탕"/>
                          <a:cs typeface="Arial"/>
                        </a:rPr>
                        <a:t>Los aguateros</a:t>
                      </a:r>
                      <a:endParaRPr lang="en-US" sz="1800" b="1" kern="150">
                        <a:solidFill>
                          <a:schemeClr val="tx1"/>
                        </a:solidFill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</a:tr>
              <a:tr h="558587">
                <a:tc>
                  <a:txBody>
                    <a:bodyPr/>
                    <a:lstStyle/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kern="15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, 바탕"/>
                          <a:cs typeface="Arial"/>
                        </a:rPr>
                        <a:t>Actividad 4</a:t>
                      </a:r>
                      <a:endParaRPr lang="en-US" sz="1800" b="1" kern="150">
                        <a:solidFill>
                          <a:schemeClr val="tx1"/>
                        </a:solidFill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kern="15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, 바탕"/>
                          <a:cs typeface="Arial"/>
                        </a:rPr>
                        <a:t>El mercado de frutas</a:t>
                      </a:r>
                      <a:endParaRPr lang="en-US" sz="1800" b="1" kern="150">
                        <a:solidFill>
                          <a:schemeClr val="tx1"/>
                        </a:solidFill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</a:tr>
              <a:tr h="405550">
                <a:tc>
                  <a:txBody>
                    <a:bodyPr/>
                    <a:lstStyle/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kern="15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, 바탕"/>
                          <a:cs typeface="Arial"/>
                        </a:rPr>
                        <a:t>Actividad 5</a:t>
                      </a:r>
                      <a:endParaRPr lang="en-US" sz="1800" b="1" kern="150">
                        <a:solidFill>
                          <a:schemeClr val="tx1"/>
                        </a:solidFill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kern="15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, 바탕"/>
                          <a:cs typeface="Arial"/>
                        </a:rPr>
                        <a:t>Barras de color</a:t>
                      </a:r>
                      <a:endParaRPr lang="en-US" sz="1800" b="1" kern="150">
                        <a:solidFill>
                          <a:schemeClr val="tx1"/>
                        </a:solidFill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</a:tr>
              <a:tr h="459113">
                <a:tc>
                  <a:txBody>
                    <a:bodyPr/>
                    <a:lstStyle/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kern="15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, 바탕"/>
                          <a:cs typeface="Arial"/>
                        </a:rPr>
                        <a:t>Actividad 6</a:t>
                      </a:r>
                      <a:endParaRPr lang="en-US" sz="1800" b="1" kern="150">
                        <a:solidFill>
                          <a:schemeClr val="tx1"/>
                        </a:solidFill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kern="15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, 바탕"/>
                          <a:cs typeface="Arial"/>
                        </a:rPr>
                        <a:t>Coloca el</a:t>
                      </a:r>
                      <a:r>
                        <a:rPr lang="es-ES" sz="1800" b="1" kern="15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, 바탕"/>
                          <a:cs typeface="Arial"/>
                        </a:rPr>
                        <a:t> numero.</a:t>
                      </a:r>
                      <a:endParaRPr lang="en-US" sz="1800" b="1" kern="150">
                        <a:solidFill>
                          <a:schemeClr val="tx1"/>
                        </a:solidFill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104599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605744"/>
              </p:ext>
            </p:extLst>
          </p:nvPr>
        </p:nvGraphicFramePr>
        <p:xfrm>
          <a:off x="555625" y="808819"/>
          <a:ext cx="8305800" cy="52533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0375"/>
                <a:gridCol w="1508727"/>
                <a:gridCol w="1767873"/>
                <a:gridCol w="1371600"/>
                <a:gridCol w="1927225"/>
              </a:tblGrid>
              <a:tr h="6140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>
                          <a:solidFill>
                            <a:schemeClr val="tx1"/>
                          </a:solidFill>
                          <a:effectLst/>
                        </a:rPr>
                        <a:t>DESTREZA</a:t>
                      </a:r>
                      <a:endParaRPr lang="en-US" sz="1500" kern="150">
                        <a:solidFill>
                          <a:schemeClr val="tx1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61263" marR="61263" marT="0" marB="0"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>
                          <a:solidFill>
                            <a:schemeClr val="tx1"/>
                          </a:solidFill>
                          <a:effectLst/>
                        </a:rPr>
                        <a:t>OBJETIVO</a:t>
                      </a:r>
                      <a:endParaRPr lang="en-US" sz="1500" kern="150">
                        <a:solidFill>
                          <a:schemeClr val="tx1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61263" marR="61263" marT="0" marB="0"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>
                          <a:solidFill>
                            <a:schemeClr val="tx1"/>
                          </a:solidFill>
                          <a:effectLst/>
                        </a:rPr>
                        <a:t>RECURSOS</a:t>
                      </a:r>
                      <a:endParaRPr lang="en-US" sz="1500" kern="150">
                        <a:solidFill>
                          <a:schemeClr val="tx1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61263" marR="61263" marT="0" marB="0"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>
                          <a:solidFill>
                            <a:schemeClr val="tx1"/>
                          </a:solidFill>
                          <a:effectLst/>
                        </a:rPr>
                        <a:t>ESPACIO DE APLICACIÓN </a:t>
                      </a:r>
                      <a:endParaRPr lang="en-US" sz="1500" kern="150">
                        <a:solidFill>
                          <a:schemeClr val="tx1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61263" marR="61263" marT="0" marB="0"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>
                          <a:solidFill>
                            <a:schemeClr val="tx1"/>
                          </a:solidFill>
                          <a:effectLst/>
                        </a:rPr>
                        <a:t>EVALUACIÓN</a:t>
                      </a:r>
                      <a:endParaRPr lang="en-US" sz="1500" kern="150">
                        <a:solidFill>
                          <a:schemeClr val="tx1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61263" marR="61263" marT="0" marB="0">
                    <a:solidFill>
                      <a:srgbClr val="EEBCEF"/>
                    </a:solidFill>
                  </a:tcPr>
                </a:tc>
              </a:tr>
              <a:tr h="45675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0" smtClean="0">
                          <a:solidFill>
                            <a:schemeClr val="tx1"/>
                          </a:solidFill>
                          <a:effectLst/>
                        </a:rPr>
                        <a:t>Ordenar </a:t>
                      </a:r>
                      <a:r>
                        <a:rPr lang="es-EC" sz="1500" kern="0">
                          <a:solidFill>
                            <a:schemeClr val="tx1"/>
                          </a:solidFill>
                          <a:effectLst/>
                        </a:rPr>
                        <a:t>en secuencias lógica sucesos de </a:t>
                      </a:r>
                      <a:endParaRPr lang="en-US" sz="1500" kern="1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0">
                          <a:solidFill>
                            <a:schemeClr val="tx1"/>
                          </a:solidFill>
                          <a:effectLst/>
                        </a:rPr>
                        <a:t>hasta cinco eventos en representaciones </a:t>
                      </a:r>
                      <a:endParaRPr lang="en-US" sz="1500" kern="1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0">
                          <a:solidFill>
                            <a:schemeClr val="tx1"/>
                          </a:solidFill>
                          <a:effectLst/>
                        </a:rPr>
                        <a:t>gráficas de sus actividades de la rutina diaria y </a:t>
                      </a:r>
                      <a:endParaRPr lang="en-US" sz="1500" kern="1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0">
                          <a:solidFill>
                            <a:schemeClr val="tx1"/>
                          </a:solidFill>
                          <a:effectLst/>
                        </a:rPr>
                        <a:t>en escenas de cuentos.</a:t>
                      </a:r>
                      <a:endParaRPr lang="en-US" sz="1500" kern="1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500" kern="150">
                        <a:solidFill>
                          <a:schemeClr val="tx1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61263" marR="61263" marT="0" marB="0"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 smtClean="0">
                          <a:solidFill>
                            <a:schemeClr val="tx1"/>
                          </a:solidFill>
                          <a:effectLst/>
                        </a:rPr>
                        <a:t>Seriar </a:t>
                      </a:r>
                      <a:r>
                        <a:rPr lang="es-EC" sz="1500" kern="150">
                          <a:solidFill>
                            <a:schemeClr val="tx1"/>
                          </a:solidFill>
                          <a:effectLst/>
                        </a:rPr>
                        <a:t>frutas de acuerdo a su tamaño, a través de juegos psicomotores, para desarrollar las operaciones lógicas del pensamiento.</a:t>
                      </a:r>
                      <a:endParaRPr lang="en-US" sz="1500" kern="150">
                        <a:solidFill>
                          <a:schemeClr val="tx1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61263" marR="61263" marT="0" marB="0"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>
                          <a:solidFill>
                            <a:schemeClr val="tx1"/>
                          </a:solidFill>
                          <a:effectLst/>
                        </a:rPr>
                        <a:t>Frutas.</a:t>
                      </a:r>
                      <a:endParaRPr lang="en-US" sz="1500" kern="1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>
                          <a:solidFill>
                            <a:schemeClr val="tx1"/>
                          </a:solidFill>
                          <a:effectLst/>
                        </a:rPr>
                        <a:t>Pincho de palo.</a:t>
                      </a:r>
                      <a:endParaRPr lang="en-US" sz="1500" kern="1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500" kern="1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500" kern="1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500" kern="1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500" kern="1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44958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500" kern="150">
                        <a:solidFill>
                          <a:schemeClr val="tx1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61263" marR="61263" marT="0" marB="0"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500" kern="1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>
                          <a:solidFill>
                            <a:schemeClr val="tx1"/>
                          </a:solidFill>
                          <a:effectLst/>
                        </a:rPr>
                        <a:t>El Aula</a:t>
                      </a:r>
                      <a:endParaRPr lang="en-US" sz="1500" kern="150">
                        <a:solidFill>
                          <a:schemeClr val="tx1"/>
                        </a:solidFill>
                        <a:effectLst/>
                        <a:latin typeface="Arial, Arial"/>
                        <a:ea typeface="Batang, 바탕"/>
                        <a:cs typeface="Arial, Arial"/>
                      </a:endParaRPr>
                    </a:p>
                  </a:txBody>
                  <a:tcPr marL="61263" marR="61263" marT="0" marB="0"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500" kern="1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>
                          <a:solidFill>
                            <a:schemeClr val="tx1"/>
                          </a:solidFill>
                          <a:effectLst/>
                        </a:rPr>
                        <a:t>Indicador de logro:</a:t>
                      </a:r>
                      <a:endParaRPr lang="en-US" sz="1500" kern="1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>
                          <a:solidFill>
                            <a:schemeClr val="tx1"/>
                          </a:solidFill>
                          <a:effectLst/>
                        </a:rPr>
                        <a:t>Seria frutas de acuerdo a su tamaño.</a:t>
                      </a:r>
                      <a:endParaRPr lang="en-US" sz="1500" kern="150">
                        <a:solidFill>
                          <a:schemeClr val="tx1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61263" marR="61263" marT="0" marB="0">
                    <a:solidFill>
                      <a:srgbClr val="EEBCEF"/>
                    </a:solidFill>
                  </a:tcPr>
                </a:tc>
              </a:tr>
            </a:tbl>
          </a:graphicData>
        </a:graphic>
      </p:graphicFrame>
      <p:pic>
        <p:nvPicPr>
          <p:cNvPr id="6198" name="Imagen 301" descr="http://d1hw6n3yxknhky.cloudfront.net/024978989_prevstil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835" y="2711450"/>
            <a:ext cx="1203325" cy="11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7" name="Imagen 143" descr="http://media.uccdn.com/images/6/8/8/img_como_hacer_una_brocheta_de_fruta_886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495" y="4114800"/>
            <a:ext cx="11049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5"/>
          <p:cNvSpPr>
            <a:spLocks noChangeArrowheads="1"/>
          </p:cNvSpPr>
          <p:nvPr/>
        </p:nvSpPr>
        <p:spPr bwMode="auto">
          <a:xfrm>
            <a:off x="1475417" y="224135"/>
            <a:ext cx="6193170" cy="46166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ko-K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, 바탕"/>
                <a:cs typeface="Arial" pitchFamily="34" charset="0"/>
              </a:rPr>
              <a:t>ACTIVIDAD 4: EL MERCADO DE FRUTAS</a:t>
            </a:r>
            <a:endParaRPr kumimoji="0" lang="es-EC" altLang="ko-KR" sz="5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6"/>
          <p:cNvSpPr>
            <a:spLocks noChangeArrowheads="1"/>
          </p:cNvSpPr>
          <p:nvPr/>
        </p:nvSpPr>
        <p:spPr bwMode="auto">
          <a:xfrm>
            <a:off x="457200" y="24828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2966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3.bp.blogspot.com/-M4wmzuUNIGg/UR5BXvPs9sI/AAAAAAAAAOk/sAQENI3iJ74/s144/matem%25C3%25A1t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275" y="541496"/>
            <a:ext cx="2224969" cy="154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752600" y="79830"/>
            <a:ext cx="63246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280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PLANTEAMIENTO DEL PROBLEMA </a:t>
            </a:r>
            <a:endParaRPr lang="es-EC" sz="280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218" name="Picture 2" descr="https://socialehispanobeata.files.wordpress.com/2013/10/imagi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525" y="2683115"/>
            <a:ext cx="1804719" cy="17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20 Diagrama"/>
          <p:cNvGraphicFramePr/>
          <p:nvPr>
            <p:extLst>
              <p:ext uri="{D42A27DB-BD31-4B8C-83A1-F6EECF244321}">
                <p14:modId xmlns:p14="http://schemas.microsoft.com/office/powerpoint/2010/main" val="345932451"/>
              </p:ext>
            </p:extLst>
          </p:nvPr>
        </p:nvGraphicFramePr>
        <p:xfrm>
          <a:off x="152400" y="917310"/>
          <a:ext cx="2910875" cy="2816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523651019"/>
              </p:ext>
            </p:extLst>
          </p:nvPr>
        </p:nvGraphicFramePr>
        <p:xfrm>
          <a:off x="4800600" y="608842"/>
          <a:ext cx="4343400" cy="241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706222836"/>
              </p:ext>
            </p:extLst>
          </p:nvPr>
        </p:nvGraphicFramePr>
        <p:xfrm>
          <a:off x="5562600" y="2981418"/>
          <a:ext cx="3390900" cy="2370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3296368" y="4791502"/>
            <a:ext cx="198942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FORMULACIÓN</a:t>
            </a:r>
            <a:endParaRPr lang="es-EC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067022" y="4797981"/>
            <a:ext cx="198942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DELIMITACIÓN</a:t>
            </a:r>
            <a:endParaRPr lang="es-EC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841168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86B65821-9FB4-4BB1-BE02-263B51F76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77312267-E8C6-477E-BEAF-2028560EA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78C5FE4D-83E1-4BFE-A808-BC69413D6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9643E71B-AD21-4605-8A79-A4BF8FB0B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D6F232B4-5861-4A12-B33A-F472A6E95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CA8CEB4-985C-4369-ADF7-CA8FDD1E8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6B372CF-EB3C-4EF3-8205-C7CC29CA6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FDFC028-6E57-4502-B806-FC3523EFB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5214794-C7BE-4622-902F-B2241DDA7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E2ED80F-9F2E-4BC1-A174-D3A94B22E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Sub>
          <a:bldDgm bld="one"/>
        </p:bldSub>
      </p:bldGraphic>
      <p:bldGraphic spid="6" grpId="0">
        <p:bldAsOne/>
      </p:bldGraphic>
      <p:bldGraphic spid="14" grpId="0" uiExpand="1">
        <p:bldSub>
          <a:bldDgm bld="one"/>
        </p:bldSub>
      </p:bldGraphic>
      <p:bldP spid="8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rc_mi" descr="http://www.solostocks.com/img/juego-de-6-tazas-y-platos-en-diferentes-colores-8297667z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2362200"/>
            <a:ext cx="2133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sz="2400" smtClean="0">
                <a:solidFill>
                  <a:schemeClr val="accent6">
                    <a:lumMod val="75000"/>
                  </a:schemeClr>
                </a:solidFill>
                <a:effectLst/>
                <a:latin typeface="Goudy Stout" panose="0202090407030B020401" pitchFamily="18" charset="0"/>
              </a:rPr>
              <a:t>TERCER MODULO: CORRESPONDENCIA</a:t>
            </a:r>
            <a:r>
              <a:rPr lang="en-US" sz="2400">
                <a:effectLst/>
                <a:latin typeface="Goudy Stout" panose="0202090407030B020401" pitchFamily="18" charset="0"/>
              </a:rPr>
              <a:t/>
            </a:r>
            <a:br>
              <a:rPr lang="en-US" sz="2400">
                <a:effectLst/>
                <a:latin typeface="Goudy Stout" panose="0202090407030B020401" pitchFamily="18" charset="0"/>
              </a:rPr>
            </a:br>
            <a:endParaRPr lang="es-EC" sz="2400">
              <a:latin typeface="Goudy Stout" panose="0202090407030B020401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5492349"/>
              </p:ext>
            </p:extLst>
          </p:nvPr>
        </p:nvGraphicFramePr>
        <p:xfrm>
          <a:off x="624839" y="1602062"/>
          <a:ext cx="6004561" cy="3806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9889"/>
                <a:gridCol w="3224672"/>
              </a:tblGrid>
              <a:tr h="532469">
                <a:tc>
                  <a:txBody>
                    <a:bodyPr/>
                    <a:lstStyle/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C" sz="1800" b="1" kern="150" noProof="0" dirty="0" smtClean="0">
                          <a:effectLst/>
                          <a:latin typeface="+mn-lt"/>
                          <a:ea typeface="Batang, 바탕"/>
                        </a:rPr>
                        <a:t>ACTIVIDAD</a:t>
                      </a:r>
                      <a:endParaRPr lang="es-EC" sz="1800" b="1" kern="150" noProof="0" dirty="0"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720090" marR="0" algn="l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kern="150" smtClean="0">
                          <a:effectLst/>
                          <a:latin typeface="+mn-lt"/>
                          <a:ea typeface="Batang, 바탕"/>
                        </a:rPr>
                        <a:t>              TEMA</a:t>
                      </a:r>
                      <a:endParaRPr lang="en-US" sz="1800" b="1" kern="150"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</a:tr>
              <a:tr h="532469">
                <a:tc>
                  <a:txBody>
                    <a:bodyPr/>
                    <a:lstStyle/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kern="15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, 바탕"/>
                          <a:cs typeface="Arial"/>
                        </a:rPr>
                        <a:t>Actividad</a:t>
                      </a:r>
                      <a:r>
                        <a:rPr lang="es-ES" sz="1800" b="1" kern="150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, 바탕"/>
                          <a:cs typeface="Arial"/>
                        </a:rPr>
                        <a:t> 1</a:t>
                      </a:r>
                      <a:endParaRPr lang="en-US" sz="1800" b="1" kern="150">
                        <a:solidFill>
                          <a:srgbClr val="000000"/>
                        </a:solidFill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_tradnl" sz="1800" b="1" kern="150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, 바탕"/>
                        </a:rPr>
                        <a:t>Estaciones</a:t>
                      </a:r>
                      <a:r>
                        <a:rPr lang="en-US" sz="1800" b="1" kern="15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, 바탕"/>
                        </a:rPr>
                        <a:t> del </a:t>
                      </a:r>
                      <a:r>
                        <a:rPr lang="es-ES_tradnl" sz="1800" b="1" kern="150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, 바탕"/>
                        </a:rPr>
                        <a:t>año</a:t>
                      </a:r>
                      <a:endParaRPr lang="en-US" sz="1800" b="1" kern="150">
                        <a:solidFill>
                          <a:srgbClr val="000000"/>
                        </a:solidFill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</a:tr>
              <a:tr h="532469">
                <a:tc>
                  <a:txBody>
                    <a:bodyPr/>
                    <a:lstStyle/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kern="15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, 바탕"/>
                          <a:cs typeface="Arial"/>
                        </a:rPr>
                        <a:t>Actividad 2</a:t>
                      </a:r>
                      <a:endParaRPr lang="en-US" sz="1800" b="1" kern="150">
                        <a:solidFill>
                          <a:srgbClr val="000000"/>
                        </a:solidFill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kern="15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, 바탕"/>
                          <a:cs typeface="Arial"/>
                        </a:rPr>
                        <a:t>Gincana</a:t>
                      </a:r>
                      <a:endParaRPr lang="en-US" sz="1800" b="1" kern="150" dirty="0">
                        <a:solidFill>
                          <a:srgbClr val="000000"/>
                        </a:solidFill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</a:tr>
              <a:tr h="611462">
                <a:tc>
                  <a:txBody>
                    <a:bodyPr/>
                    <a:lstStyle/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kern="15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, 바탕"/>
                          <a:cs typeface="Arial"/>
                        </a:rPr>
                        <a:t>Actividad</a:t>
                      </a:r>
                      <a:r>
                        <a:rPr lang="es-ES" sz="1800" b="1" kern="150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, 바탕"/>
                          <a:cs typeface="Arial"/>
                        </a:rPr>
                        <a:t> 3</a:t>
                      </a:r>
                      <a:endParaRPr lang="en-US" sz="1800" b="1" kern="150">
                        <a:solidFill>
                          <a:srgbClr val="000000"/>
                        </a:solidFill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kern="15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, 바탕"/>
                          <a:cs typeface="Arial"/>
                        </a:rPr>
                        <a:t>La cubeta</a:t>
                      </a:r>
                      <a:endParaRPr lang="en-US" sz="1800" b="1" kern="150">
                        <a:solidFill>
                          <a:srgbClr val="000000"/>
                        </a:solidFill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</a:tr>
              <a:tr h="532469">
                <a:tc>
                  <a:txBody>
                    <a:bodyPr/>
                    <a:lstStyle/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kern="15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, 바탕"/>
                          <a:cs typeface="Arial"/>
                        </a:rPr>
                        <a:t>Actividad 4</a:t>
                      </a:r>
                      <a:endParaRPr lang="en-US" sz="1800" b="1" kern="150">
                        <a:solidFill>
                          <a:srgbClr val="000000"/>
                        </a:solidFill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kern="15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, 바탕"/>
                          <a:cs typeface="Arial"/>
                        </a:rPr>
                        <a:t>Las sillas</a:t>
                      </a:r>
                      <a:endParaRPr lang="en-US" sz="1800" b="1" kern="150">
                        <a:solidFill>
                          <a:srgbClr val="000000"/>
                        </a:solidFill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</a:tr>
              <a:tr h="532469">
                <a:tc>
                  <a:txBody>
                    <a:bodyPr/>
                    <a:lstStyle/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kern="15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, 바탕"/>
                          <a:cs typeface="Arial"/>
                        </a:rPr>
                        <a:t>Actividad</a:t>
                      </a:r>
                      <a:r>
                        <a:rPr lang="es-ES" sz="1800" b="1" kern="150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, 바탕"/>
                          <a:cs typeface="Arial"/>
                        </a:rPr>
                        <a:t> 5</a:t>
                      </a:r>
                      <a:endParaRPr lang="en-US" sz="1800" b="1" kern="150">
                        <a:solidFill>
                          <a:srgbClr val="000000"/>
                        </a:solidFill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kern="15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, 바탕"/>
                          <a:cs typeface="Arial"/>
                        </a:rPr>
                        <a:t>Las estatuas</a:t>
                      </a:r>
                      <a:endParaRPr lang="en-US" sz="1800" b="1" kern="150">
                        <a:solidFill>
                          <a:srgbClr val="000000"/>
                        </a:solidFill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</a:tr>
              <a:tr h="532469">
                <a:tc>
                  <a:txBody>
                    <a:bodyPr/>
                    <a:lstStyle/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kern="15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, 바탕"/>
                          <a:cs typeface="Arial"/>
                        </a:rPr>
                        <a:t>Actividad</a:t>
                      </a:r>
                      <a:r>
                        <a:rPr lang="es-ES" sz="1800" b="1" kern="150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, 바탕"/>
                          <a:cs typeface="Arial"/>
                        </a:rPr>
                        <a:t> 6</a:t>
                      </a:r>
                      <a:endParaRPr lang="en-US" sz="1800" b="1" kern="150">
                        <a:solidFill>
                          <a:srgbClr val="000000"/>
                        </a:solidFill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kern="15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, 바탕"/>
                          <a:cs typeface="Arial"/>
                        </a:rPr>
                        <a:t>Desfile de figuras.</a:t>
                      </a:r>
                      <a:endParaRPr lang="en-US" sz="1800" b="1" kern="150">
                        <a:solidFill>
                          <a:srgbClr val="000000"/>
                        </a:solidFill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36929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517421"/>
              </p:ext>
            </p:extLst>
          </p:nvPr>
        </p:nvGraphicFramePr>
        <p:xfrm>
          <a:off x="266700" y="838199"/>
          <a:ext cx="8610600" cy="5151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8874"/>
                <a:gridCol w="1391126"/>
                <a:gridCol w="2243500"/>
                <a:gridCol w="1524000"/>
                <a:gridCol w="1943100"/>
              </a:tblGrid>
              <a:tr h="47155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kern="150">
                          <a:solidFill>
                            <a:srgbClr val="000000"/>
                          </a:solidFill>
                          <a:effectLst/>
                        </a:rPr>
                        <a:t>DESTREZA</a:t>
                      </a:r>
                      <a:endParaRPr lang="en-US" sz="1100" kern="150">
                        <a:solidFill>
                          <a:srgbClr val="000000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62241" marR="62241" marT="0" marB="0"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kern="150">
                          <a:solidFill>
                            <a:srgbClr val="000000"/>
                          </a:solidFill>
                          <a:effectLst/>
                        </a:rPr>
                        <a:t>OBJETIVO</a:t>
                      </a:r>
                      <a:endParaRPr lang="en-US" sz="1100" kern="150">
                        <a:solidFill>
                          <a:srgbClr val="000000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62241" marR="62241" marT="0" marB="0"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kern="150">
                          <a:solidFill>
                            <a:srgbClr val="000000"/>
                          </a:solidFill>
                          <a:effectLst/>
                        </a:rPr>
                        <a:t>RECURSOS</a:t>
                      </a:r>
                      <a:endParaRPr lang="en-US" sz="1100" kern="150">
                        <a:solidFill>
                          <a:srgbClr val="000000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62241" marR="62241" marT="0" marB="0"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kern="150">
                          <a:solidFill>
                            <a:srgbClr val="000000"/>
                          </a:solidFill>
                          <a:effectLst/>
                        </a:rPr>
                        <a:t>ESPACIO SUGERIDO</a:t>
                      </a:r>
                      <a:endParaRPr lang="en-US" sz="1100" kern="150">
                        <a:solidFill>
                          <a:srgbClr val="000000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62241" marR="62241" marT="0" marB="0"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kern="150">
                          <a:solidFill>
                            <a:srgbClr val="000000"/>
                          </a:solidFill>
                          <a:effectLst/>
                        </a:rPr>
                        <a:t>EVALUACIÓN</a:t>
                      </a:r>
                      <a:endParaRPr lang="en-US" sz="1100" kern="150">
                        <a:solidFill>
                          <a:srgbClr val="000000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62241" marR="62241" marT="0" marB="0">
                    <a:solidFill>
                      <a:srgbClr val="EEBCEF"/>
                    </a:solidFill>
                  </a:tcPr>
                </a:tc>
              </a:tr>
              <a:tr h="464863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es-EC" sz="1100" kern="15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100" kern="15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kern="0">
                          <a:solidFill>
                            <a:srgbClr val="000000"/>
                          </a:solidFill>
                          <a:effectLst/>
                        </a:rPr>
                        <a:t>Establecer la relación de correspondencia entre</a:t>
                      </a:r>
                      <a:endParaRPr lang="en-US" sz="1100" kern="15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kern="0">
                          <a:solidFill>
                            <a:srgbClr val="000000"/>
                          </a:solidFill>
                          <a:effectLst/>
                        </a:rPr>
                        <a:t>los elementos de colecciones de objetos.</a:t>
                      </a:r>
                      <a:endParaRPr lang="en-US" sz="1100" kern="15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es-EC" sz="1100" kern="15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100" kern="150">
                        <a:solidFill>
                          <a:srgbClr val="000000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62241" marR="62241" marT="0" marB="0"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es-EC" sz="1100" kern="15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100" kern="15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kern="150">
                          <a:solidFill>
                            <a:srgbClr val="000000"/>
                          </a:solidFill>
                          <a:effectLst/>
                        </a:rPr>
                        <a:t>Establecer relaciones de correspondencia de acuerdo a órdenes sencillas, a través de juegos psicomotores, para desarrollar las operaciones lógicas del pensamiento.</a:t>
                      </a:r>
                      <a:endParaRPr lang="en-US" sz="1100" kern="150">
                        <a:solidFill>
                          <a:srgbClr val="000000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62241" marR="62241" marT="0" marB="0"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es-EC" sz="1100" kern="15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100" kern="15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es-EC" sz="1100" kern="150">
                          <a:solidFill>
                            <a:srgbClr val="000000"/>
                          </a:solidFill>
                          <a:effectLst/>
                        </a:rPr>
                        <a:t>Medias, camisas, tazas.....</a:t>
                      </a:r>
                      <a:endParaRPr lang="en-US" sz="1100" kern="150">
                        <a:solidFill>
                          <a:srgbClr val="000000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62241" marR="62241" marT="0" marB="0"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es-EC" sz="1100" kern="15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100" kern="15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es-EC" sz="1100" kern="150">
                          <a:solidFill>
                            <a:srgbClr val="000000"/>
                          </a:solidFill>
                          <a:effectLst/>
                        </a:rPr>
                        <a:t>Exterior y aula</a:t>
                      </a:r>
                      <a:endParaRPr lang="en-US" sz="1100" kern="150">
                        <a:solidFill>
                          <a:srgbClr val="000000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62241" marR="62241" marT="0" marB="0"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es-EC" sz="1100" kern="150">
                          <a:solidFill>
                            <a:srgbClr val="000000"/>
                          </a:solidFill>
                          <a:effectLst/>
                        </a:rPr>
                        <a:t>Indicador de logro:</a:t>
                      </a:r>
                      <a:endParaRPr lang="en-US" sz="1100" kern="15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es-EC" sz="1100" kern="150" smtClean="0">
                          <a:solidFill>
                            <a:srgbClr val="000000"/>
                          </a:solidFill>
                          <a:effectLst/>
                        </a:rPr>
                        <a:t>Establece </a:t>
                      </a:r>
                      <a:r>
                        <a:rPr lang="es-EC" sz="1100" kern="150">
                          <a:solidFill>
                            <a:srgbClr val="000000"/>
                          </a:solidFill>
                          <a:effectLst/>
                        </a:rPr>
                        <a:t>relaciones de correspondencia entre elementos según su afinidad natural.</a:t>
                      </a:r>
                      <a:endParaRPr lang="en-US" sz="1100" kern="150">
                        <a:solidFill>
                          <a:srgbClr val="000000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62241" marR="62241" marT="0" marB="0">
                    <a:solidFill>
                      <a:srgbClr val="EEBC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612380"/>
              </p:ext>
            </p:extLst>
          </p:nvPr>
        </p:nvGraphicFramePr>
        <p:xfrm>
          <a:off x="3276600" y="2108359"/>
          <a:ext cx="12954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5" name="Imagen de mapa de bits" r:id="rId3" imgW="6800000" imgH="3533333" progId="Paint.Picture">
                  <p:embed/>
                </p:oleObj>
              </mc:Choice>
              <mc:Fallback>
                <p:oleObj name="Imagen de mapa de bits" r:id="rId3" imgW="6800000" imgH="3533333" progId="Paint.Picture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108359"/>
                        <a:ext cx="12954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94" name="Picture 26" descr="http://comps.canstockphoto.com/can-stock-photo_csp114315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34481"/>
            <a:ext cx="10668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3" name="Picture 25" descr="http://mlv-s2-p.mlstatic.com/luvable-friends-empaque-de-3-pares-de-medias-para-ninos-13515-MLV36242827_4060-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267" y="3947477"/>
            <a:ext cx="701675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2" name="Imagen 514" descr="https://encrypted-tbn1.gstatic.com/images?q=tbn:ANd9GcT5RkZzVzTSCm1L1vo8vqlRzENQzsLY41cb6e8CN2RoJ_rL6Eq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141" y="3933190"/>
            <a:ext cx="936625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1" name="irc_mi" descr="http://www.solostocks.com/img/juego-de-6-tazas-y-platos-en-diferentes-colores-8297667z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3" y="4800600"/>
            <a:ext cx="1028700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2648708" y="224135"/>
            <a:ext cx="3828292" cy="46166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225" algn="l"/>
              </a:tabLst>
            </a:pPr>
            <a:r>
              <a:rPr kumimoji="0" lang="es-EC" altLang="ko-K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, 바탕"/>
                <a:cs typeface="Arial" pitchFamily="34" charset="0"/>
              </a:rPr>
              <a:t>ACTIVIDAD 2: </a:t>
            </a:r>
            <a:r>
              <a:rPr kumimoji="0" lang="es-EC" altLang="ko-KR" sz="2400" b="1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, 바탕"/>
                <a:cs typeface="Arial" pitchFamily="34" charset="0"/>
              </a:rPr>
              <a:t>GINCANA</a:t>
            </a:r>
            <a:r>
              <a:rPr kumimoji="0" lang="es-EC" altLang="ko-K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, 바탕"/>
                <a:cs typeface="Arial" pitchFamily="34" charset="0"/>
              </a:rPr>
              <a:t>.</a:t>
            </a:r>
            <a:endParaRPr kumimoji="0" lang="es-EC" altLang="ko-KR" sz="5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606321"/>
              </p:ext>
            </p:extLst>
          </p:nvPr>
        </p:nvGraphicFramePr>
        <p:xfrm>
          <a:off x="266700" y="838198"/>
          <a:ext cx="8610600" cy="51704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8874"/>
                <a:gridCol w="1805826"/>
                <a:gridCol w="1828800"/>
                <a:gridCol w="1524000"/>
                <a:gridCol w="1943100"/>
              </a:tblGrid>
              <a:tr h="6207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>
                          <a:solidFill>
                            <a:srgbClr val="000000"/>
                          </a:solidFill>
                          <a:effectLst/>
                        </a:rPr>
                        <a:t>DESTREZA</a:t>
                      </a:r>
                      <a:endParaRPr lang="en-US" sz="1500" kern="150">
                        <a:solidFill>
                          <a:srgbClr val="000000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62241" marR="62241" marT="0" marB="0"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>
                          <a:solidFill>
                            <a:srgbClr val="000000"/>
                          </a:solidFill>
                          <a:effectLst/>
                        </a:rPr>
                        <a:t>OBJETIVO</a:t>
                      </a:r>
                      <a:endParaRPr lang="en-US" sz="1500" kern="150">
                        <a:solidFill>
                          <a:srgbClr val="000000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62241" marR="62241" marT="0" marB="0"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>
                          <a:solidFill>
                            <a:srgbClr val="000000"/>
                          </a:solidFill>
                          <a:effectLst/>
                        </a:rPr>
                        <a:t>RECURSOS</a:t>
                      </a:r>
                      <a:endParaRPr lang="en-US" sz="1500" kern="150">
                        <a:solidFill>
                          <a:srgbClr val="000000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62241" marR="62241" marT="0" marB="0"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>
                          <a:solidFill>
                            <a:srgbClr val="000000"/>
                          </a:solidFill>
                          <a:effectLst/>
                        </a:rPr>
                        <a:t>ESPACIO SUGERIDO</a:t>
                      </a:r>
                      <a:endParaRPr lang="en-US" sz="1500" kern="150">
                        <a:solidFill>
                          <a:srgbClr val="000000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62241" marR="62241" marT="0" marB="0"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>
                          <a:solidFill>
                            <a:srgbClr val="000000"/>
                          </a:solidFill>
                          <a:effectLst/>
                        </a:rPr>
                        <a:t>EVALUACIÓN</a:t>
                      </a:r>
                      <a:endParaRPr lang="en-US" sz="1500" kern="150">
                        <a:solidFill>
                          <a:srgbClr val="000000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62241" marR="62241" marT="0" marB="0">
                    <a:solidFill>
                      <a:srgbClr val="EEBCEF"/>
                    </a:solidFill>
                  </a:tcPr>
                </a:tc>
              </a:tr>
              <a:tr h="448465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es-EC" sz="1500" kern="0" smtClean="0">
                          <a:solidFill>
                            <a:srgbClr val="000000"/>
                          </a:solidFill>
                          <a:effectLst/>
                        </a:rPr>
                        <a:t>Establecer </a:t>
                      </a:r>
                      <a:r>
                        <a:rPr lang="es-EC" sz="1500" kern="0">
                          <a:solidFill>
                            <a:srgbClr val="000000"/>
                          </a:solidFill>
                          <a:effectLst/>
                        </a:rPr>
                        <a:t>la relación de correspondencia entre</a:t>
                      </a:r>
                      <a:endParaRPr lang="en-US" sz="1500" kern="15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0">
                          <a:solidFill>
                            <a:srgbClr val="000000"/>
                          </a:solidFill>
                          <a:effectLst/>
                        </a:rPr>
                        <a:t>los elementos de colecciones de objetos.</a:t>
                      </a:r>
                      <a:endParaRPr lang="en-US" sz="1500" kern="15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es-EC" sz="1500" kern="15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500" kern="150">
                        <a:solidFill>
                          <a:srgbClr val="000000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62241" marR="62241" marT="0" marB="0"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es-EC" sz="1500" kern="150" smtClean="0">
                          <a:solidFill>
                            <a:srgbClr val="000000"/>
                          </a:solidFill>
                          <a:effectLst/>
                        </a:rPr>
                        <a:t>Establecer </a:t>
                      </a:r>
                      <a:r>
                        <a:rPr lang="es-EC" sz="1500" kern="150">
                          <a:solidFill>
                            <a:srgbClr val="000000"/>
                          </a:solidFill>
                          <a:effectLst/>
                        </a:rPr>
                        <a:t>relaciones de correspondencia de acuerdo a órdenes sencillas, a través de juegos psicomotores, para desarrollar las operaciones lógicas del pensamiento.</a:t>
                      </a:r>
                      <a:endParaRPr lang="en-US" sz="1500" kern="150">
                        <a:solidFill>
                          <a:srgbClr val="000000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62241" marR="62241" marT="0" marB="0"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es-EC" sz="1500" kern="150" smtClean="0">
                          <a:solidFill>
                            <a:srgbClr val="000000"/>
                          </a:solidFill>
                          <a:effectLst/>
                        </a:rPr>
                        <a:t>Medias</a:t>
                      </a:r>
                      <a:r>
                        <a:rPr lang="es-EC" sz="1500" kern="150">
                          <a:solidFill>
                            <a:srgbClr val="000000"/>
                          </a:solidFill>
                          <a:effectLst/>
                        </a:rPr>
                        <a:t>, camisas, tazas.....</a:t>
                      </a:r>
                      <a:endParaRPr lang="en-US" sz="1500" kern="150">
                        <a:solidFill>
                          <a:srgbClr val="000000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62241" marR="62241" marT="0" marB="0"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es-EC" sz="1500" kern="15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r>
                        <a:rPr lang="es-EC" sz="1500" kern="150" smtClean="0">
                          <a:solidFill>
                            <a:srgbClr val="000000"/>
                          </a:solidFill>
                          <a:effectLst/>
                        </a:rPr>
                        <a:t>Exterior </a:t>
                      </a:r>
                      <a:r>
                        <a:rPr lang="es-EC" sz="1500" kern="150">
                          <a:solidFill>
                            <a:srgbClr val="000000"/>
                          </a:solidFill>
                          <a:effectLst/>
                        </a:rPr>
                        <a:t>y aula</a:t>
                      </a:r>
                      <a:endParaRPr lang="en-US" sz="1500" kern="150">
                        <a:solidFill>
                          <a:srgbClr val="000000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62241" marR="62241" marT="0" marB="0"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es-EC" sz="1500" kern="150">
                          <a:solidFill>
                            <a:srgbClr val="000000"/>
                          </a:solidFill>
                          <a:effectLst/>
                        </a:rPr>
                        <a:t>Indicador de logro:</a:t>
                      </a:r>
                      <a:endParaRPr lang="en-US" sz="1500" kern="15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es-EC" sz="1500" kern="150" smtClean="0">
                          <a:solidFill>
                            <a:srgbClr val="000000"/>
                          </a:solidFill>
                          <a:effectLst/>
                        </a:rPr>
                        <a:t>Establece </a:t>
                      </a:r>
                      <a:r>
                        <a:rPr lang="es-EC" sz="1500" kern="150">
                          <a:solidFill>
                            <a:srgbClr val="000000"/>
                          </a:solidFill>
                          <a:effectLst/>
                        </a:rPr>
                        <a:t>relaciones de correspondencia entre elementos según su afinidad natural.</a:t>
                      </a:r>
                      <a:endParaRPr lang="en-US" sz="1500" kern="150">
                        <a:solidFill>
                          <a:srgbClr val="000000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62241" marR="62241" marT="0" marB="0">
                    <a:solidFill>
                      <a:srgbClr val="EEBC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10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169763"/>
              </p:ext>
            </p:extLst>
          </p:nvPr>
        </p:nvGraphicFramePr>
        <p:xfrm>
          <a:off x="3733800" y="2339975"/>
          <a:ext cx="12954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6" name="Imagen de mapa de bits" r:id="rId9" imgW="6800000" imgH="3533333" progId="Paint.Picture">
                  <p:embed/>
                </p:oleObj>
              </mc:Choice>
              <mc:Fallback>
                <p:oleObj name="Imagen de mapa de bits" r:id="rId9" imgW="6800000" imgH="35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339975"/>
                        <a:ext cx="12954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6" descr="http://comps.canstockphoto.com/can-stock-photo_csp114315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01962"/>
            <a:ext cx="10668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5" descr="http://mlv-s2-p.mlstatic.com/luvable-friends-empaque-de-3-pares-de-medias-para-ninos-13515-MLV36242827_4060-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3947476"/>
            <a:ext cx="701675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514" descr="https://encrypted-tbn1.gstatic.com/images?q=tbn:ANd9GcT5RkZzVzTSCm1L1vo8vqlRzENQzsLY41cb6e8CN2RoJ_rL6Eq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3933189"/>
            <a:ext cx="936625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rc_mi" descr="http://www.solostocks.com/img/juego-de-6-tazas-y-platos-en-diferentes-colores-8297667z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3" y="4800599"/>
            <a:ext cx="1028700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43749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encrypted-tbn2.gstatic.com/images?q=tbn:ANd9GcSvLzWJlBZwuTaInl403WbRqzbS6xfCUYn-Ay9gQRNvagWm-RE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76400"/>
            <a:ext cx="3165230" cy="36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sz="2400" smtClean="0">
                <a:solidFill>
                  <a:schemeClr val="accent6">
                    <a:lumMod val="75000"/>
                  </a:schemeClr>
                </a:solidFill>
                <a:effectLst/>
                <a:latin typeface="Goudy Stout" panose="0202090407030B020401" pitchFamily="18" charset="0"/>
              </a:rPr>
              <a:t>CUARTO MODULO: NOCIÓN DE CANTIDAD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effectLst/>
                <a:latin typeface="Goudy Stout" panose="0202090407030B020401" pitchFamily="18" charset="0"/>
              </a:rPr>
              <a:t/>
            </a:r>
            <a:br>
              <a:rPr lang="en-US" sz="2400">
                <a:solidFill>
                  <a:schemeClr val="accent6">
                    <a:lumMod val="75000"/>
                  </a:schemeClr>
                </a:solidFill>
                <a:effectLst/>
                <a:latin typeface="Goudy Stout" panose="0202090407030B020401" pitchFamily="18" charset="0"/>
              </a:rPr>
            </a:br>
            <a:endParaRPr lang="es-EC" sz="2400">
              <a:solidFill>
                <a:schemeClr val="accent6">
                  <a:lumMod val="75000"/>
                </a:schemeClr>
              </a:solidFill>
              <a:latin typeface="Goudy Stout" panose="0202090407030B020401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5432869"/>
              </p:ext>
            </p:extLst>
          </p:nvPr>
        </p:nvGraphicFramePr>
        <p:xfrm>
          <a:off x="457200" y="1600200"/>
          <a:ext cx="5257800" cy="4356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6747"/>
                <a:gridCol w="2711053"/>
              </a:tblGrid>
              <a:tr h="622300">
                <a:tc>
                  <a:txBody>
                    <a:bodyPr/>
                    <a:lstStyle/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kern="150" smtClean="0">
                          <a:effectLst/>
                          <a:latin typeface="+mn-lt"/>
                          <a:ea typeface="Batang, 바탕"/>
                        </a:rPr>
                        <a:t>ACTIVIDAD</a:t>
                      </a:r>
                      <a:endParaRPr lang="en-US" sz="1800" b="1" kern="150"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kern="150" smtClean="0">
                          <a:effectLst/>
                          <a:latin typeface="+mn-lt"/>
                          <a:ea typeface="Batang, 바탕"/>
                        </a:rPr>
                        <a:t>TEMA</a:t>
                      </a:r>
                      <a:endParaRPr lang="en-US" sz="1800" b="1" kern="150"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kern="150" smtClean="0">
                          <a:effectLst/>
                          <a:latin typeface="+mn-lt"/>
                          <a:ea typeface="Batang, 바탕"/>
                          <a:cs typeface="Arial"/>
                        </a:rPr>
                        <a:t>Actividad 1</a:t>
                      </a:r>
                      <a:endParaRPr lang="en-US" sz="1800" b="1" kern="150"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kern="150" smtClean="0">
                          <a:effectLst/>
                          <a:latin typeface="+mn-lt"/>
                          <a:ea typeface="Batang, 바탕"/>
                          <a:cs typeface="Arial"/>
                        </a:rPr>
                        <a:t>Salta-salta</a:t>
                      </a:r>
                      <a:endParaRPr lang="en-US" sz="1800" b="1" kern="150"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kern="150" smtClean="0">
                          <a:effectLst/>
                          <a:latin typeface="+mn-lt"/>
                          <a:ea typeface="Batang, 바탕"/>
                          <a:cs typeface="Arial"/>
                        </a:rPr>
                        <a:t>Actividad 2</a:t>
                      </a:r>
                      <a:endParaRPr lang="en-US" sz="1800" b="1" kern="150"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kern="150" smtClean="0">
                          <a:effectLst/>
                          <a:latin typeface="+mn-lt"/>
                          <a:ea typeface="Batang, 바탕"/>
                          <a:cs typeface="Arial"/>
                        </a:rPr>
                        <a:t>Las canicas</a:t>
                      </a:r>
                      <a:endParaRPr lang="en-US" sz="1800" b="1" kern="150"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kern="150" smtClean="0">
                          <a:effectLst/>
                          <a:latin typeface="+mn-lt"/>
                          <a:ea typeface="Batang, 바탕"/>
                          <a:cs typeface="Arial"/>
                        </a:rPr>
                        <a:t>Actividad 3</a:t>
                      </a:r>
                      <a:endParaRPr lang="en-US" sz="1800" b="1" kern="150"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kern="150" err="1" smtClean="0">
                          <a:effectLst/>
                          <a:latin typeface="+mn-lt"/>
                          <a:ea typeface="Batang, 바탕"/>
                          <a:cs typeface="Arial"/>
                        </a:rPr>
                        <a:t>Ulas</a:t>
                      </a:r>
                      <a:r>
                        <a:rPr lang="es-ES" sz="1800" b="1" kern="150" baseline="0" smtClean="0">
                          <a:effectLst/>
                          <a:latin typeface="+mn-lt"/>
                          <a:ea typeface="Batang, 바탕"/>
                          <a:cs typeface="Arial"/>
                        </a:rPr>
                        <a:t> numéricas</a:t>
                      </a:r>
                      <a:endParaRPr lang="en-US" sz="1800" b="1" kern="150"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kern="150" smtClean="0">
                          <a:effectLst/>
                          <a:latin typeface="+mn-lt"/>
                          <a:ea typeface="Batang, 바탕"/>
                          <a:cs typeface="Arial"/>
                        </a:rPr>
                        <a:t>Actividad</a:t>
                      </a:r>
                      <a:r>
                        <a:rPr lang="es-ES" sz="1800" b="1" kern="150" baseline="0" smtClean="0">
                          <a:effectLst/>
                          <a:latin typeface="+mn-lt"/>
                          <a:ea typeface="Batang, 바탕"/>
                          <a:cs typeface="Arial"/>
                        </a:rPr>
                        <a:t> 4</a:t>
                      </a:r>
                      <a:endParaRPr lang="en-US" sz="1800" b="1" kern="150"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kern="150" smtClean="0">
                          <a:effectLst/>
                          <a:latin typeface="+mn-lt"/>
                          <a:ea typeface="Batang, 바탕"/>
                          <a:cs typeface="Arial"/>
                        </a:rPr>
                        <a:t>Vamos de pesca</a:t>
                      </a:r>
                      <a:endParaRPr lang="en-US" sz="1800" b="1" kern="150"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kern="150" smtClean="0">
                          <a:effectLst/>
                          <a:latin typeface="+mn-lt"/>
                          <a:ea typeface="Batang, 바탕"/>
                          <a:cs typeface="Arial"/>
                        </a:rPr>
                        <a:t>Actividad 5</a:t>
                      </a:r>
                      <a:endParaRPr lang="en-US" sz="1800" b="1" kern="150"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kern="150" smtClean="0">
                          <a:effectLst/>
                          <a:latin typeface="+mn-lt"/>
                          <a:ea typeface="Batang, 바탕"/>
                          <a:cs typeface="Arial"/>
                        </a:rPr>
                        <a:t>Los</a:t>
                      </a:r>
                      <a:r>
                        <a:rPr lang="es-ES" sz="1800" b="1" kern="150" baseline="0" smtClean="0">
                          <a:effectLst/>
                          <a:latin typeface="+mn-lt"/>
                          <a:ea typeface="Batang, 바탕"/>
                          <a:cs typeface="Arial"/>
                        </a:rPr>
                        <a:t> dados</a:t>
                      </a:r>
                      <a:endParaRPr lang="en-US" sz="1800" b="1" kern="150"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kern="150" smtClean="0">
                          <a:effectLst/>
                          <a:latin typeface="+mn-lt"/>
                          <a:ea typeface="Batang, 바탕"/>
                          <a:cs typeface="Arial"/>
                        </a:rPr>
                        <a:t>Actividad 6</a:t>
                      </a:r>
                      <a:endParaRPr lang="en-US" sz="1800" b="1" kern="150"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72009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kern="150" err="1" smtClean="0">
                          <a:effectLst/>
                          <a:latin typeface="+mn-lt"/>
                          <a:ea typeface="Batang, 바탕"/>
                        </a:rPr>
                        <a:t>Hormiguitas</a:t>
                      </a:r>
                      <a:endParaRPr lang="en-US" sz="1800" b="1" kern="150">
                        <a:effectLst/>
                        <a:latin typeface="+mn-lt"/>
                        <a:ea typeface="Batang, 바탕"/>
                      </a:endParaRPr>
                    </a:p>
                  </a:txBody>
                  <a:tcPr>
                    <a:solidFill>
                      <a:srgbClr val="EEBC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44697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780694"/>
              </p:ext>
            </p:extLst>
          </p:nvPr>
        </p:nvGraphicFramePr>
        <p:xfrm>
          <a:off x="457200" y="1066800"/>
          <a:ext cx="8305800" cy="4457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0110"/>
                <a:gridCol w="1570290"/>
                <a:gridCol w="1600200"/>
                <a:gridCol w="1587299"/>
                <a:gridCol w="1917901"/>
              </a:tblGrid>
              <a:tr h="3715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>
                          <a:solidFill>
                            <a:schemeClr val="tx1"/>
                          </a:solidFill>
                          <a:effectLst/>
                        </a:rPr>
                        <a:t>DESTREZA</a:t>
                      </a:r>
                      <a:endParaRPr lang="en-US" sz="1500" kern="150">
                        <a:solidFill>
                          <a:schemeClr val="tx1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61924" marR="61924" marT="0" marB="0"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>
                          <a:solidFill>
                            <a:schemeClr val="tx1"/>
                          </a:solidFill>
                          <a:effectLst/>
                        </a:rPr>
                        <a:t>OBJETIVO</a:t>
                      </a:r>
                      <a:endParaRPr lang="en-US" sz="1500" kern="150">
                        <a:solidFill>
                          <a:schemeClr val="tx1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61924" marR="61924" marT="0" marB="0"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>
                          <a:solidFill>
                            <a:schemeClr val="tx1"/>
                          </a:solidFill>
                          <a:effectLst/>
                        </a:rPr>
                        <a:t>RECURSOS</a:t>
                      </a:r>
                      <a:endParaRPr lang="en-US" sz="1500" kern="150">
                        <a:solidFill>
                          <a:schemeClr val="tx1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61924" marR="61924" marT="0" marB="0"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>
                          <a:solidFill>
                            <a:schemeClr val="tx1"/>
                          </a:solidFill>
                          <a:effectLst/>
                        </a:rPr>
                        <a:t>ESPACIO SUGERIDO</a:t>
                      </a:r>
                      <a:endParaRPr lang="en-US" sz="1500" kern="150">
                        <a:solidFill>
                          <a:schemeClr val="tx1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61924" marR="61924" marT="0" marB="0"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>
                          <a:solidFill>
                            <a:schemeClr val="tx1"/>
                          </a:solidFill>
                          <a:effectLst/>
                        </a:rPr>
                        <a:t>EVALUACIÓN</a:t>
                      </a:r>
                      <a:endParaRPr lang="en-US" sz="1500" kern="150">
                        <a:solidFill>
                          <a:schemeClr val="tx1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61924" marR="61924" marT="0" marB="0">
                    <a:solidFill>
                      <a:srgbClr val="EEBCEF"/>
                    </a:solidFill>
                  </a:tcPr>
                </a:tc>
              </a:tr>
              <a:tr h="33682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0" smtClean="0">
                          <a:solidFill>
                            <a:schemeClr val="tx1"/>
                          </a:solidFill>
                          <a:effectLst/>
                        </a:rPr>
                        <a:t>Comprender </a:t>
                      </a:r>
                      <a:r>
                        <a:rPr lang="es-EC" sz="1500" kern="0">
                          <a:solidFill>
                            <a:schemeClr val="tx1"/>
                          </a:solidFill>
                          <a:effectLst/>
                        </a:rPr>
                        <a:t>la relación del numeral </a:t>
                      </a:r>
                      <a:endParaRPr lang="en-US" sz="1500" kern="1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0">
                          <a:solidFill>
                            <a:schemeClr val="tx1"/>
                          </a:solidFill>
                          <a:effectLst/>
                        </a:rPr>
                        <a:t>(representación simbólica del número) con la </a:t>
                      </a:r>
                      <a:endParaRPr lang="en-US" sz="1500" kern="1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0">
                          <a:solidFill>
                            <a:schemeClr val="tx1"/>
                          </a:solidFill>
                          <a:effectLst/>
                        </a:rPr>
                        <a:t>cantidad hasta el 5.</a:t>
                      </a:r>
                      <a:endParaRPr lang="en-US" sz="1500" kern="150">
                        <a:solidFill>
                          <a:schemeClr val="tx1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61924" marR="61924" marT="0" marB="0"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 smtClean="0">
                          <a:solidFill>
                            <a:schemeClr val="tx1"/>
                          </a:solidFill>
                          <a:effectLst/>
                        </a:rPr>
                        <a:t>Identificar </a:t>
                      </a:r>
                      <a:r>
                        <a:rPr lang="es-EC" sz="1500" kern="150">
                          <a:solidFill>
                            <a:schemeClr val="tx1"/>
                          </a:solidFill>
                          <a:effectLst/>
                        </a:rPr>
                        <a:t>la cantidad y relacionar con el numeral.</a:t>
                      </a:r>
                      <a:endParaRPr lang="en-US" sz="1500" kern="1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>
                          <a:solidFill>
                            <a:schemeClr val="tx1"/>
                          </a:solidFill>
                          <a:effectLst/>
                        </a:rPr>
                        <a:t>A través de juegos psicomotores, para desarrollar las operaciones lógicas del pensamiento</a:t>
                      </a:r>
                      <a:r>
                        <a:rPr lang="es-EC" sz="1500" kern="15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500" kern="15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924" marR="61924" marT="0" marB="0"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 smtClean="0">
                          <a:solidFill>
                            <a:schemeClr val="tx1"/>
                          </a:solidFill>
                          <a:effectLst/>
                        </a:rPr>
                        <a:t>Tarjetas </a:t>
                      </a:r>
                      <a:r>
                        <a:rPr lang="es-EC" sz="1500" kern="150">
                          <a:solidFill>
                            <a:schemeClr val="tx1"/>
                          </a:solidFill>
                          <a:effectLst/>
                        </a:rPr>
                        <a:t>numeradas, (2 tarjetas para cada número);  cinta adhesiva</a:t>
                      </a:r>
                      <a:endParaRPr lang="en-US" sz="1500" kern="1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500" kern="150">
                        <a:solidFill>
                          <a:schemeClr val="tx1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61924" marR="61924" marT="0" marB="0"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>
                          <a:solidFill>
                            <a:schemeClr val="tx1"/>
                          </a:solidFill>
                          <a:effectLst/>
                        </a:rPr>
                        <a:t>Exterior.</a:t>
                      </a:r>
                      <a:endParaRPr lang="en-US" sz="1500" kern="1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500" kern="150">
                        <a:solidFill>
                          <a:schemeClr val="tx1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61924" marR="61924" marT="0" marB="0">
                    <a:solidFill>
                      <a:srgbClr val="EEBC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>
                          <a:solidFill>
                            <a:schemeClr val="tx1"/>
                          </a:solidFill>
                          <a:effectLst/>
                        </a:rPr>
                        <a:t>Indicador de logro.</a:t>
                      </a:r>
                      <a:endParaRPr lang="en-US" sz="1500" kern="1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kern="150">
                          <a:solidFill>
                            <a:schemeClr val="tx1"/>
                          </a:solidFill>
                          <a:effectLst/>
                        </a:rPr>
                        <a:t>Identifica la cantidad y relaciona con el número.</a:t>
                      </a:r>
                      <a:endParaRPr lang="en-US" sz="1500" kern="150">
                        <a:solidFill>
                          <a:schemeClr val="tx1"/>
                        </a:solidFill>
                        <a:effectLst/>
                        <a:latin typeface="Liberation Serif"/>
                        <a:ea typeface="Droid Sans Fallback"/>
                        <a:cs typeface="Lohit Hindi"/>
                      </a:endParaRPr>
                    </a:p>
                  </a:txBody>
                  <a:tcPr marL="61924" marR="61924" marT="0" marB="0">
                    <a:solidFill>
                      <a:srgbClr val="EEBCEF"/>
                    </a:solidFill>
                  </a:tcPr>
                </a:tc>
              </a:tr>
            </a:tbl>
          </a:graphicData>
        </a:graphic>
      </p:graphicFrame>
      <p:pic>
        <p:nvPicPr>
          <p:cNvPr id="8241" name="Imagen 3362" descr="14129832-tarjetas-en-blanco-de-papel-con-numer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29332"/>
            <a:ext cx="761841" cy="60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40" name="Imagen 3363" descr="1_img_690cinta adhesiva 2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553" y="4091781"/>
            <a:ext cx="743688" cy="55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39" name="Imagen 3364" descr="https://encrypted-tbn2.gstatic.com/images?q=tbn:ANd9GcRl0Qor0fdmkQ9T3I62tAYJ4Mk8j9MABznNWWu8eoFlbekLHMw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553" y="4709318"/>
            <a:ext cx="823119" cy="54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0"/>
          <p:cNvSpPr>
            <a:spLocks noChangeArrowheads="1"/>
          </p:cNvSpPr>
          <p:nvPr/>
        </p:nvSpPr>
        <p:spPr bwMode="auto">
          <a:xfrm>
            <a:off x="1371600" y="228600"/>
            <a:ext cx="6324600" cy="46166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ko-K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, 바탕"/>
                <a:cs typeface="Arial" pitchFamily="34" charset="0"/>
              </a:rPr>
              <a:t>ACTIVIDAD 3: </a:t>
            </a:r>
            <a:r>
              <a:rPr kumimoji="0" lang="es-EC" altLang="ko-KR" sz="2400" b="1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, 바탕"/>
                <a:cs typeface="Arial" pitchFamily="34" charset="0"/>
              </a:rPr>
              <a:t>ULAS</a:t>
            </a:r>
            <a:r>
              <a:rPr kumimoji="0" lang="es-EC" altLang="ko-K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, 바탕"/>
                <a:cs typeface="Arial" pitchFamily="34" charset="0"/>
              </a:rPr>
              <a:t> NUMÉRICAS.</a:t>
            </a:r>
            <a:endParaRPr kumimoji="0" lang="es-EC" altLang="ko-KR" sz="5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64672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4162"/>
          </a:xfrm>
        </p:spPr>
        <p:txBody>
          <a:bodyPr/>
          <a:lstStyle/>
          <a:p>
            <a:pPr algn="ctr"/>
            <a:r>
              <a:rPr lang="es-EC" sz="4000" smtClean="0">
                <a:solidFill>
                  <a:schemeClr val="accent4"/>
                </a:solidFill>
              </a:rPr>
              <a:t/>
            </a:r>
            <a:br>
              <a:rPr lang="es-EC" sz="4000" smtClean="0">
                <a:solidFill>
                  <a:schemeClr val="accent4"/>
                </a:solidFill>
              </a:rPr>
            </a:br>
            <a:r>
              <a:rPr lang="es-EC" sz="4000" smtClean="0">
                <a:solidFill>
                  <a:schemeClr val="accent4"/>
                </a:solidFill>
              </a:rPr>
              <a:t>EDUCAR LA MENTE</a:t>
            </a:r>
            <a:br>
              <a:rPr lang="es-EC" sz="4000" smtClean="0">
                <a:solidFill>
                  <a:schemeClr val="accent4"/>
                </a:solidFill>
              </a:rPr>
            </a:br>
            <a:r>
              <a:rPr lang="es-EC" sz="4000" smtClean="0">
                <a:solidFill>
                  <a:schemeClr val="accent4"/>
                </a:solidFill>
              </a:rPr>
              <a:t>SIN EDUCAR EL CORAZÓN</a:t>
            </a:r>
            <a:br>
              <a:rPr lang="es-EC" sz="4000" smtClean="0">
                <a:solidFill>
                  <a:schemeClr val="accent4"/>
                </a:solidFill>
              </a:rPr>
            </a:br>
            <a:r>
              <a:rPr lang="es-EC" sz="4000" smtClean="0">
                <a:solidFill>
                  <a:schemeClr val="accent4"/>
                </a:solidFill>
              </a:rPr>
              <a:t>NO ES EDUCAR EN ABSOLUTO.</a:t>
            </a:r>
            <a:br>
              <a:rPr lang="es-EC" sz="4000" smtClean="0">
                <a:solidFill>
                  <a:schemeClr val="accent4"/>
                </a:solidFill>
              </a:rPr>
            </a:br>
            <a:r>
              <a:rPr lang="es-EC" sz="4000" smtClean="0">
                <a:solidFill>
                  <a:schemeClr val="accent4"/>
                </a:solidFill>
              </a:rPr>
              <a:t>Aristóteles</a:t>
            </a:r>
            <a:endParaRPr lang="es-EC" sz="4000">
              <a:solidFill>
                <a:schemeClr val="accent4"/>
              </a:solidFill>
            </a:endParaRPr>
          </a:p>
        </p:txBody>
      </p:sp>
      <p:pic>
        <p:nvPicPr>
          <p:cNvPr id="4" name="Picture 2" descr="E:\respaldo hija\respaldomisdocumentos_c\YOP\CENTRO INFANTIL\CAMARA MAMI_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9204" y="3276600"/>
            <a:ext cx="2986695" cy="2405066"/>
          </a:xfrm>
          <a:prstGeom prst="rect">
            <a:avLst/>
          </a:prstGeom>
          <a:noFill/>
        </p:spPr>
      </p:pic>
      <p:pic>
        <p:nvPicPr>
          <p:cNvPr id="5" name="Picture 2" descr="E:\respaldo hija\respaldomisdocumentos_c\YOP\CENTRO INFANTIL\CAMARA MAMI_0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229" y="3276600"/>
            <a:ext cx="2376518" cy="1782294"/>
          </a:xfrm>
          <a:prstGeom prst="rect">
            <a:avLst/>
          </a:prstGeom>
          <a:noFill/>
        </p:spPr>
      </p:pic>
      <p:pic>
        <p:nvPicPr>
          <p:cNvPr id="6" name="Picture 4" descr="E:\respaldo hija\respaldomisdocumentos_c\YOP\CENTRO INFANTIL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886200"/>
            <a:ext cx="1550141" cy="20668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636742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685800" y="762000"/>
            <a:ext cx="7696200" cy="212365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2" algn="ctr" fontAlgn="base"/>
            <a:r>
              <a:rPr lang="es-ES" sz="24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OBJETIVO </a:t>
            </a:r>
            <a:r>
              <a:rPr lang="es-ES" sz="24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GENERAL</a:t>
            </a:r>
            <a:endParaRPr lang="en-US" sz="2000" b="1">
              <a:solidFill>
                <a:srgbClr val="000000"/>
              </a:solidFill>
              <a:effectLst>
                <a:outerShdw sx="0" sy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s-ES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Analizar el papel que desempeña el  juego psicomotor en el desarrollo lógico-matemático de los niños y niñas de 3 a 5 años de edad de la Unidad Educativa "Esperanza Eterna" de la Parroquia Santa </a:t>
            </a:r>
            <a:r>
              <a:rPr lang="es-E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Rosa,  </a:t>
            </a:r>
            <a:r>
              <a:rPr lang="es-E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cantón Mera, provincia Pastaza.</a:t>
            </a: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2" fontAlgn="base"/>
            <a:endParaRPr lang="es-ES" b="1" smtClean="0">
              <a:solidFill>
                <a:srgbClr val="000000"/>
              </a:solidFill>
              <a:effectLst>
                <a:outerShdw sx="0" sy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57200" y="2971800"/>
            <a:ext cx="8229600" cy="295465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2" algn="ctr" fontAlgn="base"/>
            <a:r>
              <a:rPr lang="es-ES" sz="2400" b="1" smtClean="0">
                <a:solidFill>
                  <a:srgbClr val="000000"/>
                </a:solidFill>
                <a:effectLst>
                  <a:outerShdw sx="0" sy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OBJETIVOS ESPECIFICOS</a:t>
            </a:r>
            <a:endParaRPr lang="en-US" sz="2400" b="1" smtClean="0">
              <a:solidFill>
                <a:srgbClr val="000000"/>
              </a:solidFill>
              <a:effectLst>
                <a:outerShdw sx="0" sy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s-E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E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Determinar el nivel  de desarrollo lógico-matemático que poseen  los niños y niñas de 3 a 5 años de la Unidad Educativa “Esperanza Eterna”.</a:t>
            </a:r>
            <a:endParaRPr 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E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Diagnosticar cómo actúa el juego psicomotor en el desarrollo lógico-matemático en los niños de 3 a 5 años.</a:t>
            </a:r>
            <a:endParaRPr 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E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Evaluar el tipo de actividades que las docentes aplican en la Unidad Educativa “Esperanza Eterna”, para el desarrollo lógico-matemático de los niños.</a:t>
            </a:r>
            <a:endParaRPr 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E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Diseñar un manual de juegos psicomotores que fortalezca el desarrollo lógico-matemático de los niños y niñas en la Unidad Educativa “Esperanza Eterna”.</a:t>
            </a: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667000" y="138409"/>
            <a:ext cx="38100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800" b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OBJETIVOS</a:t>
            </a:r>
            <a:endParaRPr lang="es-EC" sz="2800" b="1">
              <a:solidFill>
                <a:schemeClr val="accent4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987175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602106"/>
              </p:ext>
            </p:extLst>
          </p:nvPr>
        </p:nvGraphicFramePr>
        <p:xfrm>
          <a:off x="152400" y="0"/>
          <a:ext cx="88392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050945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3C5E01-735A-43D7-BEDD-8A4BA7798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6F55E5-7E0E-4AF6-A0A9-F1DE9843D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0A7387-AE46-4FFB-9C9F-4BB13EC49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782746-E451-4058-AB35-C10FB88FB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683655-7DA2-444F-98D5-F9348055B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94665F-7BA3-43DE-B4AF-E1E285E73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605900-C196-4D15-BEEE-CEC5523B7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9D9E65-8B1F-4453-BBCE-2AD8F1128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46B762-F85A-49D8-9D07-554CD2805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C5DE09-4D90-440A-B9BA-5E4C9BF74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399039-63A9-45B7-8D79-03A3165A7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681" y="723412"/>
            <a:ext cx="3093719" cy="301038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4820" y="152400"/>
            <a:ext cx="8229600" cy="56356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sz="2800" i="0" smtClean="0">
                <a:solidFill>
                  <a:schemeClr val="tx1"/>
                </a:solidFill>
                <a:effectLst/>
                <a:cs typeface="Aharoni" panose="02010803020104030203" pitchFamily="2" charset="-79"/>
              </a:rPr>
              <a:t>MARCO TEÓRICO</a:t>
            </a:r>
            <a:endParaRPr lang="es-EC" sz="2800" i="0">
              <a:solidFill>
                <a:schemeClr val="tx1"/>
              </a:solidFill>
              <a:effectLst/>
              <a:cs typeface="Aharoni" panose="02010803020104030203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s-EC" smtClean="0"/>
              <a:t>                                                                </a:t>
            </a:r>
            <a:endParaRPr lang="es-EC"/>
          </a:p>
        </p:txBody>
      </p:sp>
      <p:sp>
        <p:nvSpPr>
          <p:cNvPr id="6" name="5 Flecha doblada hacia arriba"/>
          <p:cNvSpPr/>
          <p:nvPr/>
        </p:nvSpPr>
        <p:spPr>
          <a:xfrm rot="5400000">
            <a:off x="219412" y="1948342"/>
            <a:ext cx="832575" cy="661800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6 Forma libre"/>
          <p:cNvSpPr/>
          <p:nvPr/>
        </p:nvSpPr>
        <p:spPr>
          <a:xfrm>
            <a:off x="234656" y="1180081"/>
            <a:ext cx="1603906" cy="682873"/>
          </a:xfrm>
          <a:custGeom>
            <a:avLst/>
            <a:gdLst>
              <a:gd name="connsiteX0" fmla="*/ 0 w 1603906"/>
              <a:gd name="connsiteY0" fmla="*/ 113835 h 682873"/>
              <a:gd name="connsiteX1" fmla="*/ 113835 w 1603906"/>
              <a:gd name="connsiteY1" fmla="*/ 0 h 682873"/>
              <a:gd name="connsiteX2" fmla="*/ 1490071 w 1603906"/>
              <a:gd name="connsiteY2" fmla="*/ 0 h 682873"/>
              <a:gd name="connsiteX3" fmla="*/ 1603906 w 1603906"/>
              <a:gd name="connsiteY3" fmla="*/ 113835 h 682873"/>
              <a:gd name="connsiteX4" fmla="*/ 1603906 w 1603906"/>
              <a:gd name="connsiteY4" fmla="*/ 569038 h 682873"/>
              <a:gd name="connsiteX5" fmla="*/ 1490071 w 1603906"/>
              <a:gd name="connsiteY5" fmla="*/ 682873 h 682873"/>
              <a:gd name="connsiteX6" fmla="*/ 113835 w 1603906"/>
              <a:gd name="connsiteY6" fmla="*/ 682873 h 682873"/>
              <a:gd name="connsiteX7" fmla="*/ 0 w 1603906"/>
              <a:gd name="connsiteY7" fmla="*/ 569038 h 682873"/>
              <a:gd name="connsiteX8" fmla="*/ 0 w 1603906"/>
              <a:gd name="connsiteY8" fmla="*/ 113835 h 68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3906" h="682873">
                <a:moveTo>
                  <a:pt x="0" y="113835"/>
                </a:moveTo>
                <a:cubicBezTo>
                  <a:pt x="0" y="50966"/>
                  <a:pt x="50966" y="0"/>
                  <a:pt x="113835" y="0"/>
                </a:cubicBezTo>
                <a:lnTo>
                  <a:pt x="1490071" y="0"/>
                </a:lnTo>
                <a:cubicBezTo>
                  <a:pt x="1552940" y="0"/>
                  <a:pt x="1603906" y="50966"/>
                  <a:pt x="1603906" y="113835"/>
                </a:cubicBezTo>
                <a:lnTo>
                  <a:pt x="1603906" y="569038"/>
                </a:lnTo>
                <a:cubicBezTo>
                  <a:pt x="1603906" y="631907"/>
                  <a:pt x="1552940" y="682873"/>
                  <a:pt x="1490071" y="682873"/>
                </a:cubicBezTo>
                <a:lnTo>
                  <a:pt x="113835" y="682873"/>
                </a:lnTo>
                <a:cubicBezTo>
                  <a:pt x="50966" y="682873"/>
                  <a:pt x="0" y="631907"/>
                  <a:pt x="0" y="569038"/>
                </a:cubicBezTo>
                <a:lnTo>
                  <a:pt x="0" y="113835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021" tIns="140021" rIns="140021" bIns="140021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400" b="1" kern="1200" smtClean="0">
                <a:solidFill>
                  <a:schemeClr val="tx1"/>
                </a:solidFill>
              </a:rPr>
              <a:t>JUEGO </a:t>
            </a:r>
            <a:endParaRPr lang="es-EC" sz="2400" b="1" kern="120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38562" y="1029426"/>
            <a:ext cx="1285148" cy="99967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10 Flecha doblada hacia arriba"/>
          <p:cNvSpPr/>
          <p:nvPr/>
        </p:nvSpPr>
        <p:spPr>
          <a:xfrm rot="5400000">
            <a:off x="1078034" y="3290926"/>
            <a:ext cx="764579" cy="840965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11 Forma libre"/>
          <p:cNvSpPr/>
          <p:nvPr/>
        </p:nvSpPr>
        <p:spPr>
          <a:xfrm>
            <a:off x="966600" y="2107013"/>
            <a:ext cx="2916205" cy="1151550"/>
          </a:xfrm>
          <a:custGeom>
            <a:avLst/>
            <a:gdLst>
              <a:gd name="connsiteX0" fmla="*/ 0 w 2916205"/>
              <a:gd name="connsiteY0" fmla="*/ 191963 h 1151550"/>
              <a:gd name="connsiteX1" fmla="*/ 191963 w 2916205"/>
              <a:gd name="connsiteY1" fmla="*/ 0 h 1151550"/>
              <a:gd name="connsiteX2" fmla="*/ 2724242 w 2916205"/>
              <a:gd name="connsiteY2" fmla="*/ 0 h 1151550"/>
              <a:gd name="connsiteX3" fmla="*/ 2916205 w 2916205"/>
              <a:gd name="connsiteY3" fmla="*/ 191963 h 1151550"/>
              <a:gd name="connsiteX4" fmla="*/ 2916205 w 2916205"/>
              <a:gd name="connsiteY4" fmla="*/ 959587 h 1151550"/>
              <a:gd name="connsiteX5" fmla="*/ 2724242 w 2916205"/>
              <a:gd name="connsiteY5" fmla="*/ 1151550 h 1151550"/>
              <a:gd name="connsiteX6" fmla="*/ 191963 w 2916205"/>
              <a:gd name="connsiteY6" fmla="*/ 1151550 h 1151550"/>
              <a:gd name="connsiteX7" fmla="*/ 0 w 2916205"/>
              <a:gd name="connsiteY7" fmla="*/ 959587 h 1151550"/>
              <a:gd name="connsiteX8" fmla="*/ 0 w 2916205"/>
              <a:gd name="connsiteY8" fmla="*/ 191963 h 115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6205" h="1151550">
                <a:moveTo>
                  <a:pt x="0" y="191963"/>
                </a:moveTo>
                <a:cubicBezTo>
                  <a:pt x="0" y="85945"/>
                  <a:pt x="85945" y="0"/>
                  <a:pt x="191963" y="0"/>
                </a:cubicBezTo>
                <a:lnTo>
                  <a:pt x="2724242" y="0"/>
                </a:lnTo>
                <a:cubicBezTo>
                  <a:pt x="2830260" y="0"/>
                  <a:pt x="2916205" y="85945"/>
                  <a:pt x="2916205" y="191963"/>
                </a:cubicBezTo>
                <a:lnTo>
                  <a:pt x="2916205" y="959587"/>
                </a:lnTo>
                <a:cubicBezTo>
                  <a:pt x="2916205" y="1065605"/>
                  <a:pt x="2830260" y="1151550"/>
                  <a:pt x="2724242" y="1151550"/>
                </a:cubicBezTo>
                <a:lnTo>
                  <a:pt x="191963" y="1151550"/>
                </a:lnTo>
                <a:cubicBezTo>
                  <a:pt x="85945" y="1151550"/>
                  <a:pt x="0" y="1065605"/>
                  <a:pt x="0" y="959587"/>
                </a:cubicBezTo>
                <a:lnTo>
                  <a:pt x="0" y="19196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664" tIns="147664" rIns="147664" bIns="14766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400" kern="1200" smtClean="0">
                <a:solidFill>
                  <a:schemeClr val="bg1"/>
                </a:solidFill>
              </a:rPr>
              <a:t>JUEGO EN LA ETAPA DE LA INFANCIA</a:t>
            </a:r>
            <a:endParaRPr lang="es-EC" sz="2400" kern="1200">
              <a:solidFill>
                <a:schemeClr val="bg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783129" y="1021683"/>
            <a:ext cx="2030739" cy="99967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14 Flecha doblada hacia arriba"/>
          <p:cNvSpPr/>
          <p:nvPr/>
        </p:nvSpPr>
        <p:spPr>
          <a:xfrm rot="5400000">
            <a:off x="2815869" y="4534259"/>
            <a:ext cx="1049654" cy="1194994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15 Forma libre"/>
          <p:cNvSpPr/>
          <p:nvPr/>
        </p:nvSpPr>
        <p:spPr>
          <a:xfrm>
            <a:off x="1857612" y="3396508"/>
            <a:ext cx="2693585" cy="891689"/>
          </a:xfrm>
          <a:custGeom>
            <a:avLst/>
            <a:gdLst>
              <a:gd name="connsiteX0" fmla="*/ 0 w 2923061"/>
              <a:gd name="connsiteY0" fmla="*/ 148645 h 891689"/>
              <a:gd name="connsiteX1" fmla="*/ 148645 w 2923061"/>
              <a:gd name="connsiteY1" fmla="*/ 0 h 891689"/>
              <a:gd name="connsiteX2" fmla="*/ 2774416 w 2923061"/>
              <a:gd name="connsiteY2" fmla="*/ 0 h 891689"/>
              <a:gd name="connsiteX3" fmla="*/ 2923061 w 2923061"/>
              <a:gd name="connsiteY3" fmla="*/ 148645 h 891689"/>
              <a:gd name="connsiteX4" fmla="*/ 2923061 w 2923061"/>
              <a:gd name="connsiteY4" fmla="*/ 743044 h 891689"/>
              <a:gd name="connsiteX5" fmla="*/ 2774416 w 2923061"/>
              <a:gd name="connsiteY5" fmla="*/ 891689 h 891689"/>
              <a:gd name="connsiteX6" fmla="*/ 148645 w 2923061"/>
              <a:gd name="connsiteY6" fmla="*/ 891689 h 891689"/>
              <a:gd name="connsiteX7" fmla="*/ 0 w 2923061"/>
              <a:gd name="connsiteY7" fmla="*/ 743044 h 891689"/>
              <a:gd name="connsiteX8" fmla="*/ 0 w 2923061"/>
              <a:gd name="connsiteY8" fmla="*/ 148645 h 89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3061" h="891689">
                <a:moveTo>
                  <a:pt x="0" y="148645"/>
                </a:moveTo>
                <a:cubicBezTo>
                  <a:pt x="0" y="66551"/>
                  <a:pt x="66551" y="0"/>
                  <a:pt x="148645" y="0"/>
                </a:cubicBezTo>
                <a:lnTo>
                  <a:pt x="2774416" y="0"/>
                </a:lnTo>
                <a:cubicBezTo>
                  <a:pt x="2856510" y="0"/>
                  <a:pt x="2923061" y="66551"/>
                  <a:pt x="2923061" y="148645"/>
                </a:cubicBezTo>
                <a:lnTo>
                  <a:pt x="2923061" y="743044"/>
                </a:lnTo>
                <a:cubicBezTo>
                  <a:pt x="2923061" y="825138"/>
                  <a:pt x="2856510" y="891689"/>
                  <a:pt x="2774416" y="891689"/>
                </a:cubicBezTo>
                <a:lnTo>
                  <a:pt x="148645" y="891689"/>
                </a:lnTo>
                <a:cubicBezTo>
                  <a:pt x="66551" y="891689"/>
                  <a:pt x="0" y="825138"/>
                  <a:pt x="0" y="743044"/>
                </a:cubicBezTo>
                <a:lnTo>
                  <a:pt x="0" y="14864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977" tIns="134977" rIns="134977" bIns="13497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400" kern="1200" smtClean="0">
                <a:solidFill>
                  <a:schemeClr val="bg1"/>
                </a:solidFill>
              </a:rPr>
              <a:t>JUEGO PSICOMOTOR</a:t>
            </a:r>
            <a:endParaRPr lang="es-EC" sz="2400" kern="1200">
              <a:solidFill>
                <a:schemeClr val="bg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349917" y="3396508"/>
            <a:ext cx="1285148" cy="99967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17 Forma libre"/>
          <p:cNvSpPr/>
          <p:nvPr/>
        </p:nvSpPr>
        <p:spPr>
          <a:xfrm>
            <a:off x="3886203" y="4835534"/>
            <a:ext cx="1767000" cy="1236843"/>
          </a:xfrm>
          <a:custGeom>
            <a:avLst/>
            <a:gdLst>
              <a:gd name="connsiteX0" fmla="*/ 0 w 1767000"/>
              <a:gd name="connsiteY0" fmla="*/ 206182 h 1236843"/>
              <a:gd name="connsiteX1" fmla="*/ 206182 w 1767000"/>
              <a:gd name="connsiteY1" fmla="*/ 0 h 1236843"/>
              <a:gd name="connsiteX2" fmla="*/ 1560818 w 1767000"/>
              <a:gd name="connsiteY2" fmla="*/ 0 h 1236843"/>
              <a:gd name="connsiteX3" fmla="*/ 1767000 w 1767000"/>
              <a:gd name="connsiteY3" fmla="*/ 206182 h 1236843"/>
              <a:gd name="connsiteX4" fmla="*/ 1767000 w 1767000"/>
              <a:gd name="connsiteY4" fmla="*/ 1030661 h 1236843"/>
              <a:gd name="connsiteX5" fmla="*/ 1560818 w 1767000"/>
              <a:gd name="connsiteY5" fmla="*/ 1236843 h 1236843"/>
              <a:gd name="connsiteX6" fmla="*/ 206182 w 1767000"/>
              <a:gd name="connsiteY6" fmla="*/ 1236843 h 1236843"/>
              <a:gd name="connsiteX7" fmla="*/ 0 w 1767000"/>
              <a:gd name="connsiteY7" fmla="*/ 1030661 h 1236843"/>
              <a:gd name="connsiteX8" fmla="*/ 0 w 1767000"/>
              <a:gd name="connsiteY8" fmla="*/ 206182 h 123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7000" h="1236843">
                <a:moveTo>
                  <a:pt x="0" y="206182"/>
                </a:moveTo>
                <a:cubicBezTo>
                  <a:pt x="0" y="92311"/>
                  <a:pt x="92311" y="0"/>
                  <a:pt x="206182" y="0"/>
                </a:cubicBezTo>
                <a:lnTo>
                  <a:pt x="1560818" y="0"/>
                </a:lnTo>
                <a:cubicBezTo>
                  <a:pt x="1674689" y="0"/>
                  <a:pt x="1767000" y="92311"/>
                  <a:pt x="1767000" y="206182"/>
                </a:cubicBezTo>
                <a:lnTo>
                  <a:pt x="1767000" y="1030661"/>
                </a:lnTo>
                <a:cubicBezTo>
                  <a:pt x="1767000" y="1144532"/>
                  <a:pt x="1674689" y="1236843"/>
                  <a:pt x="1560818" y="1236843"/>
                </a:cubicBezTo>
                <a:lnTo>
                  <a:pt x="206182" y="1236843"/>
                </a:lnTo>
                <a:cubicBezTo>
                  <a:pt x="92311" y="1236843"/>
                  <a:pt x="0" y="1144532"/>
                  <a:pt x="0" y="1030661"/>
                </a:cubicBezTo>
                <a:lnTo>
                  <a:pt x="0" y="206182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879" tIns="170879" rIns="170879" bIns="170879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900" kern="1200" smtClean="0"/>
              <a:t>Ventajas</a:t>
            </a:r>
            <a:endParaRPr lang="es-EC" sz="2900" kern="1200"/>
          </a:p>
        </p:txBody>
      </p:sp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4216207949"/>
              </p:ext>
            </p:extLst>
          </p:nvPr>
        </p:nvGraphicFramePr>
        <p:xfrm>
          <a:off x="5486400" y="3627120"/>
          <a:ext cx="3657600" cy="2951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218" name="Picture 2" descr="https://encrypted-tbn3.gstatic.com/images?q=tbn:ANd9GcQ8aN5D1UpgyHPg48kZIE_H2EFz4skxSgiYRqnl_BcvETJTnt1HSA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0" y="833766"/>
            <a:ext cx="1047750" cy="1047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3.bp.blogspot.com/-LhvVXYQAYFk/VFq1VyZtg4I/AAAAAAAAADk/pYgQ21WAt2E/s1600/psicomotricidad%5B1%5D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" y="4495800"/>
            <a:ext cx="1714500" cy="17420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Elipse"/>
          <p:cNvSpPr/>
          <p:nvPr/>
        </p:nvSpPr>
        <p:spPr>
          <a:xfrm>
            <a:off x="4316535" y="1862954"/>
            <a:ext cx="1721003" cy="1143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mtClean="0">
                <a:solidFill>
                  <a:schemeClr val="tx1"/>
                </a:solidFill>
              </a:rPr>
              <a:t>“Aprender jugando”</a:t>
            </a:r>
          </a:p>
          <a:p>
            <a:pPr algn="ctr"/>
            <a:r>
              <a:rPr lang="es-EC" smtClean="0">
                <a:solidFill>
                  <a:schemeClr val="tx1"/>
                </a:solidFill>
              </a:rPr>
              <a:t>Piaget</a:t>
            </a:r>
            <a:endParaRPr lang="es-EC">
              <a:solidFill>
                <a:schemeClr val="tx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886203" y="2682788"/>
            <a:ext cx="109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mtClean="0"/>
              <a:t>NO EXISTE</a:t>
            </a:r>
            <a:endParaRPr lang="es-EC"/>
          </a:p>
        </p:txBody>
      </p:sp>
      <p:sp>
        <p:nvSpPr>
          <p:cNvPr id="5" name="4 CuadroTexto"/>
          <p:cNvSpPr txBox="1"/>
          <p:nvPr/>
        </p:nvSpPr>
        <p:spPr>
          <a:xfrm>
            <a:off x="4707464" y="3365880"/>
            <a:ext cx="1829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mtClean="0"/>
              <a:t>Acción.</a:t>
            </a:r>
          </a:p>
          <a:p>
            <a:r>
              <a:rPr lang="es-EC" smtClean="0"/>
              <a:t>Manejar objetos</a:t>
            </a:r>
          </a:p>
          <a:p>
            <a:r>
              <a:rPr lang="es-EC" smtClean="0"/>
              <a:t>Relacionarse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071992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6" grpId="0" animBg="1"/>
      <p:bldP spid="18" grpId="0" animBg="1"/>
      <p:bldGraphic spid="13" grpId="0">
        <p:bldAsOne/>
      </p:bldGraphic>
      <p:bldP spid="10" grpId="0" animBg="1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s://encrypted-tbn1.gstatic.com/images?q=tbn:ANd9GcREy7mUnZJmRtGKUr1ipvlylZhZMz5asEHiEDPHmpqhd4AadGB-c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58450"/>
            <a:ext cx="3495675" cy="25678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992152"/>
            <a:ext cx="283299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Elipse"/>
          <p:cNvSpPr/>
          <p:nvPr/>
        </p:nvSpPr>
        <p:spPr>
          <a:xfrm>
            <a:off x="6662539" y="3558450"/>
            <a:ext cx="1857686" cy="1066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/>
              <a:t>A</a:t>
            </a:r>
            <a:r>
              <a:rPr lang="es-EC" sz="1600" smtClean="0"/>
              <a:t>grupación</a:t>
            </a:r>
            <a:endParaRPr lang="es-EC" sz="160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118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sz="2800" i="0" smtClean="0">
                <a:solidFill>
                  <a:srgbClr val="000000"/>
                </a:solidFill>
                <a:effectLst/>
                <a:latin typeface="+mj-lt"/>
                <a:cs typeface="Aharoni" panose="02010803020104030203" pitchFamily="2" charset="-79"/>
              </a:rPr>
              <a:t>DESARROLLO LÓGICO - MATEMÁTICO</a:t>
            </a:r>
            <a:endParaRPr lang="es-EC" sz="2800" i="0">
              <a:solidFill>
                <a:srgbClr val="000000"/>
              </a:solidFill>
              <a:effectLst/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13" name="12 Flecha abajo"/>
          <p:cNvSpPr/>
          <p:nvPr/>
        </p:nvSpPr>
        <p:spPr>
          <a:xfrm>
            <a:off x="7372041" y="5053245"/>
            <a:ext cx="438679" cy="280755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14 Forma libre"/>
          <p:cNvSpPr/>
          <p:nvPr/>
        </p:nvSpPr>
        <p:spPr>
          <a:xfrm>
            <a:off x="5953085" y="5298768"/>
            <a:ext cx="3101935" cy="526415"/>
          </a:xfrm>
          <a:custGeom>
            <a:avLst/>
            <a:gdLst>
              <a:gd name="connsiteX0" fmla="*/ 0 w 3101935"/>
              <a:gd name="connsiteY0" fmla="*/ 0 h 526415"/>
              <a:gd name="connsiteX1" fmla="*/ 3101935 w 3101935"/>
              <a:gd name="connsiteY1" fmla="*/ 0 h 526415"/>
              <a:gd name="connsiteX2" fmla="*/ 3101935 w 3101935"/>
              <a:gd name="connsiteY2" fmla="*/ 526415 h 526415"/>
              <a:gd name="connsiteX3" fmla="*/ 0 w 3101935"/>
              <a:gd name="connsiteY3" fmla="*/ 526415 h 526415"/>
              <a:gd name="connsiteX4" fmla="*/ 0 w 3101935"/>
              <a:gd name="connsiteY4" fmla="*/ 0 h 52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1935" h="526415">
                <a:moveTo>
                  <a:pt x="0" y="0"/>
                </a:moveTo>
                <a:lnTo>
                  <a:pt x="3101935" y="0"/>
                </a:lnTo>
                <a:lnTo>
                  <a:pt x="3101935" y="526415"/>
                </a:lnTo>
                <a:lnTo>
                  <a:pt x="0" y="52641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42240" rIns="142240" bIns="14224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000" b="1" kern="1200" smtClean="0"/>
              <a:t>PRE MATEMÁTICA</a:t>
            </a:r>
            <a:endParaRPr lang="es-EC" sz="2000" b="1" kern="1200"/>
          </a:p>
        </p:txBody>
      </p:sp>
      <p:sp>
        <p:nvSpPr>
          <p:cNvPr id="16" name="15 Forma libre"/>
          <p:cNvSpPr/>
          <p:nvPr/>
        </p:nvSpPr>
        <p:spPr>
          <a:xfrm>
            <a:off x="6792458" y="4333052"/>
            <a:ext cx="1597847" cy="789623"/>
          </a:xfrm>
          <a:custGeom>
            <a:avLst/>
            <a:gdLst>
              <a:gd name="connsiteX0" fmla="*/ 0 w 1433916"/>
              <a:gd name="connsiteY0" fmla="*/ 394812 h 789623"/>
              <a:gd name="connsiteX1" fmla="*/ 716958 w 1433916"/>
              <a:gd name="connsiteY1" fmla="*/ 0 h 789623"/>
              <a:gd name="connsiteX2" fmla="*/ 1433916 w 1433916"/>
              <a:gd name="connsiteY2" fmla="*/ 394812 h 789623"/>
              <a:gd name="connsiteX3" fmla="*/ 716958 w 1433916"/>
              <a:gd name="connsiteY3" fmla="*/ 789624 h 789623"/>
              <a:gd name="connsiteX4" fmla="*/ 0 w 1433916"/>
              <a:gd name="connsiteY4" fmla="*/ 394812 h 78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3916" h="789623">
                <a:moveTo>
                  <a:pt x="0" y="394812"/>
                </a:moveTo>
                <a:cubicBezTo>
                  <a:pt x="0" y="176763"/>
                  <a:pt x="320993" y="0"/>
                  <a:pt x="716958" y="0"/>
                </a:cubicBezTo>
                <a:cubicBezTo>
                  <a:pt x="1112923" y="0"/>
                  <a:pt x="1433916" y="176763"/>
                  <a:pt x="1433916" y="394812"/>
                </a:cubicBezTo>
                <a:cubicBezTo>
                  <a:pt x="1433916" y="612861"/>
                  <a:pt x="1112923" y="789624"/>
                  <a:pt x="716958" y="789624"/>
                </a:cubicBezTo>
                <a:cubicBezTo>
                  <a:pt x="320993" y="789624"/>
                  <a:pt x="0" y="612861"/>
                  <a:pt x="0" y="394812"/>
                </a:cubicBez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27772" tIns="133418" rIns="227772" bIns="13341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600"/>
              <a:t>N</a:t>
            </a:r>
            <a:r>
              <a:rPr lang="es-EC" sz="1600" kern="1200" smtClean="0"/>
              <a:t>umeración</a:t>
            </a:r>
            <a:endParaRPr lang="es-EC" sz="1600" kern="1200"/>
          </a:p>
        </p:txBody>
      </p:sp>
      <p:sp>
        <p:nvSpPr>
          <p:cNvPr id="17" name="16 Forma libre"/>
          <p:cNvSpPr/>
          <p:nvPr/>
        </p:nvSpPr>
        <p:spPr>
          <a:xfrm>
            <a:off x="6012474" y="2962554"/>
            <a:ext cx="1995852" cy="789623"/>
          </a:xfrm>
          <a:custGeom>
            <a:avLst/>
            <a:gdLst>
              <a:gd name="connsiteX0" fmla="*/ 0 w 1995852"/>
              <a:gd name="connsiteY0" fmla="*/ 394812 h 789623"/>
              <a:gd name="connsiteX1" fmla="*/ 997926 w 1995852"/>
              <a:gd name="connsiteY1" fmla="*/ 0 h 789623"/>
              <a:gd name="connsiteX2" fmla="*/ 1995852 w 1995852"/>
              <a:gd name="connsiteY2" fmla="*/ 394812 h 789623"/>
              <a:gd name="connsiteX3" fmla="*/ 997926 w 1995852"/>
              <a:gd name="connsiteY3" fmla="*/ 789624 h 789623"/>
              <a:gd name="connsiteX4" fmla="*/ 0 w 1995852"/>
              <a:gd name="connsiteY4" fmla="*/ 394812 h 78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852" h="789623">
                <a:moveTo>
                  <a:pt x="0" y="394812"/>
                </a:moveTo>
                <a:cubicBezTo>
                  <a:pt x="0" y="176763"/>
                  <a:pt x="446787" y="0"/>
                  <a:pt x="997926" y="0"/>
                </a:cubicBezTo>
                <a:cubicBezTo>
                  <a:pt x="1549065" y="0"/>
                  <a:pt x="1995852" y="176763"/>
                  <a:pt x="1995852" y="394812"/>
                </a:cubicBezTo>
                <a:cubicBezTo>
                  <a:pt x="1995852" y="612861"/>
                  <a:pt x="1549065" y="789624"/>
                  <a:pt x="997926" y="789624"/>
                </a:cubicBezTo>
                <a:cubicBezTo>
                  <a:pt x="446787" y="789624"/>
                  <a:pt x="0" y="612861"/>
                  <a:pt x="0" y="394812"/>
                </a:cubicBez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310066" tIns="133418" rIns="310066" bIns="13341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600" kern="1200" smtClean="0"/>
              <a:t>Clasificación</a:t>
            </a:r>
            <a:endParaRPr lang="es-EC" sz="1600" kern="1200"/>
          </a:p>
        </p:txBody>
      </p:sp>
      <p:sp>
        <p:nvSpPr>
          <p:cNvPr id="18" name="17 Forma libre"/>
          <p:cNvSpPr/>
          <p:nvPr/>
        </p:nvSpPr>
        <p:spPr>
          <a:xfrm>
            <a:off x="7591382" y="3016127"/>
            <a:ext cx="1495546" cy="789623"/>
          </a:xfrm>
          <a:custGeom>
            <a:avLst/>
            <a:gdLst>
              <a:gd name="connsiteX0" fmla="*/ 0 w 1495546"/>
              <a:gd name="connsiteY0" fmla="*/ 394812 h 789623"/>
              <a:gd name="connsiteX1" fmla="*/ 747773 w 1495546"/>
              <a:gd name="connsiteY1" fmla="*/ 0 h 789623"/>
              <a:gd name="connsiteX2" fmla="*/ 1495546 w 1495546"/>
              <a:gd name="connsiteY2" fmla="*/ 394812 h 789623"/>
              <a:gd name="connsiteX3" fmla="*/ 747773 w 1495546"/>
              <a:gd name="connsiteY3" fmla="*/ 789624 h 789623"/>
              <a:gd name="connsiteX4" fmla="*/ 0 w 1495546"/>
              <a:gd name="connsiteY4" fmla="*/ 394812 h 78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5546" h="789623">
                <a:moveTo>
                  <a:pt x="0" y="394812"/>
                </a:moveTo>
                <a:cubicBezTo>
                  <a:pt x="0" y="176763"/>
                  <a:pt x="334789" y="0"/>
                  <a:pt x="747773" y="0"/>
                </a:cubicBezTo>
                <a:cubicBezTo>
                  <a:pt x="1160757" y="0"/>
                  <a:pt x="1495546" y="176763"/>
                  <a:pt x="1495546" y="394812"/>
                </a:cubicBezTo>
                <a:cubicBezTo>
                  <a:pt x="1495546" y="612861"/>
                  <a:pt x="1160757" y="789624"/>
                  <a:pt x="747773" y="789624"/>
                </a:cubicBezTo>
                <a:cubicBezTo>
                  <a:pt x="334789" y="789624"/>
                  <a:pt x="0" y="612861"/>
                  <a:pt x="0" y="394812"/>
                </a:cubicBez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36798" tIns="133418" rIns="236798" bIns="13341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600" kern="1200" smtClean="0"/>
              <a:t>Seriación</a:t>
            </a:r>
            <a:endParaRPr lang="es-EC" sz="1600" kern="1200"/>
          </a:p>
        </p:txBody>
      </p:sp>
      <p:sp>
        <p:nvSpPr>
          <p:cNvPr id="19" name="18 Forma"/>
          <p:cNvSpPr/>
          <p:nvPr/>
        </p:nvSpPr>
        <p:spPr>
          <a:xfrm>
            <a:off x="5972135" y="2766768"/>
            <a:ext cx="3238494" cy="2567232"/>
          </a:xfrm>
          <a:prstGeom prst="funnel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rgbClr r="0" g="0" b="0"/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" name="19 Grupo"/>
          <p:cNvGrpSpPr/>
          <p:nvPr/>
        </p:nvGrpSpPr>
        <p:grpSpPr>
          <a:xfrm>
            <a:off x="307339" y="1371584"/>
            <a:ext cx="3581945" cy="1985782"/>
            <a:chOff x="307339" y="1371584"/>
            <a:chExt cx="3581945" cy="1985782"/>
          </a:xfrm>
        </p:grpSpPr>
        <p:sp>
          <p:nvSpPr>
            <p:cNvPr id="4" name="3 Flecha derecha"/>
            <p:cNvSpPr/>
            <p:nvPr/>
          </p:nvSpPr>
          <p:spPr>
            <a:xfrm>
              <a:off x="307339" y="1371584"/>
              <a:ext cx="3581945" cy="1985782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4 Forma libre"/>
            <p:cNvSpPr/>
            <p:nvPr/>
          </p:nvSpPr>
          <p:spPr>
            <a:xfrm>
              <a:off x="397605" y="1988652"/>
              <a:ext cx="2021981" cy="751646"/>
            </a:xfrm>
            <a:custGeom>
              <a:avLst/>
              <a:gdLst>
                <a:gd name="connsiteX0" fmla="*/ 0 w 2021981"/>
                <a:gd name="connsiteY0" fmla="*/ 125277 h 751646"/>
                <a:gd name="connsiteX1" fmla="*/ 125277 w 2021981"/>
                <a:gd name="connsiteY1" fmla="*/ 0 h 751646"/>
                <a:gd name="connsiteX2" fmla="*/ 1896704 w 2021981"/>
                <a:gd name="connsiteY2" fmla="*/ 0 h 751646"/>
                <a:gd name="connsiteX3" fmla="*/ 2021981 w 2021981"/>
                <a:gd name="connsiteY3" fmla="*/ 125277 h 751646"/>
                <a:gd name="connsiteX4" fmla="*/ 2021981 w 2021981"/>
                <a:gd name="connsiteY4" fmla="*/ 626369 h 751646"/>
                <a:gd name="connsiteX5" fmla="*/ 1896704 w 2021981"/>
                <a:gd name="connsiteY5" fmla="*/ 751646 h 751646"/>
                <a:gd name="connsiteX6" fmla="*/ 125277 w 2021981"/>
                <a:gd name="connsiteY6" fmla="*/ 751646 h 751646"/>
                <a:gd name="connsiteX7" fmla="*/ 0 w 2021981"/>
                <a:gd name="connsiteY7" fmla="*/ 626369 h 751646"/>
                <a:gd name="connsiteX8" fmla="*/ 0 w 2021981"/>
                <a:gd name="connsiteY8" fmla="*/ 125277 h 75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1981" h="751646">
                  <a:moveTo>
                    <a:pt x="0" y="125277"/>
                  </a:moveTo>
                  <a:cubicBezTo>
                    <a:pt x="0" y="56088"/>
                    <a:pt x="56088" y="0"/>
                    <a:pt x="125277" y="0"/>
                  </a:cubicBezTo>
                  <a:lnTo>
                    <a:pt x="1896704" y="0"/>
                  </a:lnTo>
                  <a:cubicBezTo>
                    <a:pt x="1965893" y="0"/>
                    <a:pt x="2021981" y="56088"/>
                    <a:pt x="2021981" y="125277"/>
                  </a:cubicBezTo>
                  <a:lnTo>
                    <a:pt x="2021981" y="626369"/>
                  </a:lnTo>
                  <a:cubicBezTo>
                    <a:pt x="2021981" y="695558"/>
                    <a:pt x="1965893" y="751646"/>
                    <a:pt x="1896704" y="751646"/>
                  </a:cubicBezTo>
                  <a:lnTo>
                    <a:pt x="125277" y="751646"/>
                  </a:lnTo>
                  <a:cubicBezTo>
                    <a:pt x="56088" y="751646"/>
                    <a:pt x="0" y="695558"/>
                    <a:pt x="0" y="626369"/>
                  </a:cubicBezTo>
                  <a:lnTo>
                    <a:pt x="0" y="125277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97652" tIns="97652" rIns="97652" bIns="9765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kern="1200" smtClean="0"/>
                <a:t>Construcción de estructuras internas</a:t>
              </a:r>
              <a:endParaRPr lang="es-EC" sz="1600" kern="1200"/>
            </a:p>
          </p:txBody>
        </p:sp>
        <p:sp>
          <p:nvSpPr>
            <p:cNvPr id="8" name="7 Forma libre"/>
            <p:cNvSpPr/>
            <p:nvPr/>
          </p:nvSpPr>
          <p:spPr>
            <a:xfrm>
              <a:off x="2570692" y="1988652"/>
              <a:ext cx="1163868" cy="751646"/>
            </a:xfrm>
            <a:custGeom>
              <a:avLst/>
              <a:gdLst>
                <a:gd name="connsiteX0" fmla="*/ 0 w 1163868"/>
                <a:gd name="connsiteY0" fmla="*/ 125277 h 751646"/>
                <a:gd name="connsiteX1" fmla="*/ 125277 w 1163868"/>
                <a:gd name="connsiteY1" fmla="*/ 0 h 751646"/>
                <a:gd name="connsiteX2" fmla="*/ 1038591 w 1163868"/>
                <a:gd name="connsiteY2" fmla="*/ 0 h 751646"/>
                <a:gd name="connsiteX3" fmla="*/ 1163868 w 1163868"/>
                <a:gd name="connsiteY3" fmla="*/ 125277 h 751646"/>
                <a:gd name="connsiteX4" fmla="*/ 1163868 w 1163868"/>
                <a:gd name="connsiteY4" fmla="*/ 626369 h 751646"/>
                <a:gd name="connsiteX5" fmla="*/ 1038591 w 1163868"/>
                <a:gd name="connsiteY5" fmla="*/ 751646 h 751646"/>
                <a:gd name="connsiteX6" fmla="*/ 125277 w 1163868"/>
                <a:gd name="connsiteY6" fmla="*/ 751646 h 751646"/>
                <a:gd name="connsiteX7" fmla="*/ 0 w 1163868"/>
                <a:gd name="connsiteY7" fmla="*/ 626369 h 751646"/>
                <a:gd name="connsiteX8" fmla="*/ 0 w 1163868"/>
                <a:gd name="connsiteY8" fmla="*/ 125277 h 75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3868" h="751646">
                  <a:moveTo>
                    <a:pt x="0" y="125277"/>
                  </a:moveTo>
                  <a:cubicBezTo>
                    <a:pt x="0" y="56088"/>
                    <a:pt x="56088" y="0"/>
                    <a:pt x="125277" y="0"/>
                  </a:cubicBezTo>
                  <a:lnTo>
                    <a:pt x="1038591" y="0"/>
                  </a:lnTo>
                  <a:cubicBezTo>
                    <a:pt x="1107780" y="0"/>
                    <a:pt x="1163868" y="56088"/>
                    <a:pt x="1163868" y="125277"/>
                  </a:cubicBezTo>
                  <a:lnTo>
                    <a:pt x="1163868" y="626369"/>
                  </a:lnTo>
                  <a:cubicBezTo>
                    <a:pt x="1163868" y="695558"/>
                    <a:pt x="1107780" y="751646"/>
                    <a:pt x="1038591" y="751646"/>
                  </a:cubicBezTo>
                  <a:lnTo>
                    <a:pt x="125277" y="751646"/>
                  </a:lnTo>
                  <a:cubicBezTo>
                    <a:pt x="56088" y="751646"/>
                    <a:pt x="0" y="695558"/>
                    <a:pt x="0" y="626369"/>
                  </a:cubicBezTo>
                  <a:lnTo>
                    <a:pt x="0" y="125277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97652" tIns="97652" rIns="97652" bIns="9765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kern="1200" smtClean="0"/>
                <a:t>Manejo de nociones</a:t>
              </a:r>
              <a:endParaRPr lang="es-EC" sz="1600" kern="1200"/>
            </a:p>
          </p:txBody>
        </p:sp>
      </p:grpSp>
      <p:sp>
        <p:nvSpPr>
          <p:cNvPr id="3" name="2 CuadroTexto"/>
          <p:cNvSpPr txBox="1"/>
          <p:nvPr/>
        </p:nvSpPr>
        <p:spPr>
          <a:xfrm>
            <a:off x="533400" y="3659152"/>
            <a:ext cx="1752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mtClean="0"/>
              <a:t>Manipulación de los objetos</a:t>
            </a:r>
            <a:endParaRPr lang="es-EC"/>
          </a:p>
        </p:txBody>
      </p:sp>
      <p:sp>
        <p:nvSpPr>
          <p:cNvPr id="6" name="5 CuadroTexto"/>
          <p:cNvSpPr txBox="1"/>
          <p:nvPr/>
        </p:nvSpPr>
        <p:spPr>
          <a:xfrm>
            <a:off x="533400" y="5334000"/>
            <a:ext cx="1524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mtClean="0"/>
              <a:t>A través de experiencias</a:t>
            </a:r>
            <a:endParaRPr lang="es-EC"/>
          </a:p>
        </p:txBody>
      </p:sp>
      <p:sp>
        <p:nvSpPr>
          <p:cNvPr id="9" name="8 Rectángulo"/>
          <p:cNvSpPr/>
          <p:nvPr/>
        </p:nvSpPr>
        <p:spPr>
          <a:xfrm>
            <a:off x="4721673" y="5657165"/>
            <a:ext cx="1447800" cy="5643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mtClean="0"/>
              <a:t>Interacción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9900281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16" grpId="0" animBg="1"/>
      <p:bldP spid="17" grpId="0" animBg="1"/>
      <p:bldP spid="18" grpId="0" animBg="1"/>
      <p:bldP spid="3" grpId="0" animBg="1"/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5532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sz="2800" i="0" smtClean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OPERACIONES DE LÓGICA MATEMÁTICA</a:t>
            </a:r>
            <a:endParaRPr lang="es-EC" sz="2800" i="0">
              <a:solidFill>
                <a:schemeClr val="tx1"/>
              </a:solidFill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5" name="4 Flecha circular"/>
          <p:cNvSpPr/>
          <p:nvPr/>
        </p:nvSpPr>
        <p:spPr>
          <a:xfrm rot="939204">
            <a:off x="3777909" y="1180484"/>
            <a:ext cx="1961426" cy="2002815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5 Forma libre"/>
          <p:cNvSpPr/>
          <p:nvPr/>
        </p:nvSpPr>
        <p:spPr>
          <a:xfrm>
            <a:off x="3583219" y="1888384"/>
            <a:ext cx="2032724" cy="516212"/>
          </a:xfrm>
          <a:custGeom>
            <a:avLst/>
            <a:gdLst>
              <a:gd name="connsiteX0" fmla="*/ 0 w 2032724"/>
              <a:gd name="connsiteY0" fmla="*/ 0 h 516212"/>
              <a:gd name="connsiteX1" fmla="*/ 2032724 w 2032724"/>
              <a:gd name="connsiteY1" fmla="*/ 0 h 516212"/>
              <a:gd name="connsiteX2" fmla="*/ 2032724 w 2032724"/>
              <a:gd name="connsiteY2" fmla="*/ 516212 h 516212"/>
              <a:gd name="connsiteX3" fmla="*/ 0 w 2032724"/>
              <a:gd name="connsiteY3" fmla="*/ 516212 h 516212"/>
              <a:gd name="connsiteX4" fmla="*/ 0 w 2032724"/>
              <a:gd name="connsiteY4" fmla="*/ 0 h 51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724" h="516212">
                <a:moveTo>
                  <a:pt x="0" y="0"/>
                </a:moveTo>
                <a:lnTo>
                  <a:pt x="2032724" y="0"/>
                </a:lnTo>
                <a:lnTo>
                  <a:pt x="2032724" y="516212"/>
                </a:lnTo>
                <a:lnTo>
                  <a:pt x="0" y="5162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800" b="1" kern="1200" smtClean="0"/>
              <a:t>CLASIFICACIÓN</a:t>
            </a:r>
            <a:endParaRPr lang="es-EC" sz="1000" b="1" kern="1200"/>
          </a:p>
        </p:txBody>
      </p:sp>
      <p:sp>
        <p:nvSpPr>
          <p:cNvPr id="7" name="6 Forma"/>
          <p:cNvSpPr/>
          <p:nvPr/>
        </p:nvSpPr>
        <p:spPr>
          <a:xfrm>
            <a:off x="3160804" y="2281922"/>
            <a:ext cx="1850227" cy="1850415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7 Forma libre"/>
          <p:cNvSpPr/>
          <p:nvPr/>
        </p:nvSpPr>
        <p:spPr>
          <a:xfrm>
            <a:off x="3206358" y="2953686"/>
            <a:ext cx="1754261" cy="516212"/>
          </a:xfrm>
          <a:custGeom>
            <a:avLst/>
            <a:gdLst>
              <a:gd name="connsiteX0" fmla="*/ 0 w 1754261"/>
              <a:gd name="connsiteY0" fmla="*/ 0 h 516212"/>
              <a:gd name="connsiteX1" fmla="*/ 1754261 w 1754261"/>
              <a:gd name="connsiteY1" fmla="*/ 0 h 516212"/>
              <a:gd name="connsiteX2" fmla="*/ 1754261 w 1754261"/>
              <a:gd name="connsiteY2" fmla="*/ 516212 h 516212"/>
              <a:gd name="connsiteX3" fmla="*/ 0 w 1754261"/>
              <a:gd name="connsiteY3" fmla="*/ 516212 h 516212"/>
              <a:gd name="connsiteX4" fmla="*/ 0 w 1754261"/>
              <a:gd name="connsiteY4" fmla="*/ 0 h 51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4261" h="516212">
                <a:moveTo>
                  <a:pt x="0" y="0"/>
                </a:moveTo>
                <a:lnTo>
                  <a:pt x="1754261" y="0"/>
                </a:lnTo>
                <a:lnTo>
                  <a:pt x="1754261" y="516212"/>
                </a:lnTo>
                <a:lnTo>
                  <a:pt x="0" y="5162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800" b="1" kern="1200" smtClean="0"/>
              <a:t>SERIACIÓN</a:t>
            </a:r>
            <a:endParaRPr lang="es-EC" sz="1800" b="1" kern="1200"/>
          </a:p>
        </p:txBody>
      </p:sp>
      <p:sp>
        <p:nvSpPr>
          <p:cNvPr id="9" name="8 Flecha circular"/>
          <p:cNvSpPr/>
          <p:nvPr/>
        </p:nvSpPr>
        <p:spPr>
          <a:xfrm>
            <a:off x="3674814" y="3349187"/>
            <a:ext cx="1850227" cy="1850415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3500000"/>
              <a:gd name="adj5" fmla="val 12500"/>
            </a:avLst>
          </a:pr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9 Forma libre"/>
          <p:cNvSpPr/>
          <p:nvPr/>
        </p:nvSpPr>
        <p:spPr>
          <a:xfrm>
            <a:off x="3385326" y="4936239"/>
            <a:ext cx="1487216" cy="736044"/>
          </a:xfrm>
          <a:custGeom>
            <a:avLst/>
            <a:gdLst>
              <a:gd name="connsiteX0" fmla="*/ 0 w 1487216"/>
              <a:gd name="connsiteY0" fmla="*/ 0 h 736044"/>
              <a:gd name="connsiteX1" fmla="*/ 1487216 w 1487216"/>
              <a:gd name="connsiteY1" fmla="*/ 0 h 736044"/>
              <a:gd name="connsiteX2" fmla="*/ 1487216 w 1487216"/>
              <a:gd name="connsiteY2" fmla="*/ 736044 h 736044"/>
              <a:gd name="connsiteX3" fmla="*/ 0 w 1487216"/>
              <a:gd name="connsiteY3" fmla="*/ 736044 h 736044"/>
              <a:gd name="connsiteX4" fmla="*/ 0 w 1487216"/>
              <a:gd name="connsiteY4" fmla="*/ 0 h 73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7216" h="736044">
                <a:moveTo>
                  <a:pt x="0" y="0"/>
                </a:moveTo>
                <a:lnTo>
                  <a:pt x="1487216" y="0"/>
                </a:lnTo>
                <a:lnTo>
                  <a:pt x="1487216" y="736044"/>
                </a:lnTo>
                <a:lnTo>
                  <a:pt x="0" y="7360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C" sz="1800" b="1" kern="1200" smtClean="0"/>
              <a:t>NOCIÓN DE CANTIDAD</a:t>
            </a:r>
            <a:endParaRPr lang="es-EC" sz="1800" b="1" kern="1200"/>
          </a:p>
        </p:txBody>
      </p:sp>
      <p:sp>
        <p:nvSpPr>
          <p:cNvPr id="11" name="10 Forma libre"/>
          <p:cNvSpPr/>
          <p:nvPr/>
        </p:nvSpPr>
        <p:spPr>
          <a:xfrm>
            <a:off x="3352799" y="4018987"/>
            <a:ext cx="2493564" cy="516212"/>
          </a:xfrm>
          <a:custGeom>
            <a:avLst/>
            <a:gdLst>
              <a:gd name="connsiteX0" fmla="*/ 0 w 2493564"/>
              <a:gd name="connsiteY0" fmla="*/ 0 h 516212"/>
              <a:gd name="connsiteX1" fmla="*/ 2493564 w 2493564"/>
              <a:gd name="connsiteY1" fmla="*/ 0 h 516212"/>
              <a:gd name="connsiteX2" fmla="*/ 2493564 w 2493564"/>
              <a:gd name="connsiteY2" fmla="*/ 516212 h 516212"/>
              <a:gd name="connsiteX3" fmla="*/ 0 w 2493564"/>
              <a:gd name="connsiteY3" fmla="*/ 516212 h 516212"/>
              <a:gd name="connsiteX4" fmla="*/ 0 w 2493564"/>
              <a:gd name="connsiteY4" fmla="*/ 0 h 51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564" h="516212">
                <a:moveTo>
                  <a:pt x="0" y="0"/>
                </a:moveTo>
                <a:lnTo>
                  <a:pt x="2493564" y="0"/>
                </a:lnTo>
                <a:lnTo>
                  <a:pt x="2493564" y="516212"/>
                </a:lnTo>
                <a:lnTo>
                  <a:pt x="0" y="5162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800" b="1" kern="1200" smtClean="0"/>
              <a:t>CORRESPONDENCIA</a:t>
            </a:r>
            <a:endParaRPr lang="es-EC" sz="1600" b="1" kern="1200"/>
          </a:p>
        </p:txBody>
      </p:sp>
      <p:sp>
        <p:nvSpPr>
          <p:cNvPr id="12" name="11 Arco de bloque"/>
          <p:cNvSpPr/>
          <p:nvPr/>
        </p:nvSpPr>
        <p:spPr>
          <a:xfrm>
            <a:off x="2948348" y="4535200"/>
            <a:ext cx="2278263" cy="1590346"/>
          </a:xfrm>
          <a:prstGeom prst="blockArc">
            <a:avLst>
              <a:gd name="adj1" fmla="val 0"/>
              <a:gd name="adj2" fmla="val 18900000"/>
              <a:gd name="adj3" fmla="val 12740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12 Forma libre"/>
          <p:cNvSpPr/>
          <p:nvPr/>
        </p:nvSpPr>
        <p:spPr>
          <a:xfrm>
            <a:off x="3567223" y="5084289"/>
            <a:ext cx="1032531" cy="516212"/>
          </a:xfrm>
          <a:custGeom>
            <a:avLst/>
            <a:gdLst>
              <a:gd name="connsiteX0" fmla="*/ 0 w 1032531"/>
              <a:gd name="connsiteY0" fmla="*/ 0 h 516212"/>
              <a:gd name="connsiteX1" fmla="*/ 1032531 w 1032531"/>
              <a:gd name="connsiteY1" fmla="*/ 0 h 516212"/>
              <a:gd name="connsiteX2" fmla="*/ 1032531 w 1032531"/>
              <a:gd name="connsiteY2" fmla="*/ 516212 h 516212"/>
              <a:gd name="connsiteX3" fmla="*/ 0 w 1032531"/>
              <a:gd name="connsiteY3" fmla="*/ 516212 h 516212"/>
              <a:gd name="connsiteX4" fmla="*/ 0 w 1032531"/>
              <a:gd name="connsiteY4" fmla="*/ 0 h 51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531" h="516212">
                <a:moveTo>
                  <a:pt x="0" y="0"/>
                </a:moveTo>
                <a:lnTo>
                  <a:pt x="1032531" y="0"/>
                </a:lnTo>
                <a:lnTo>
                  <a:pt x="1032531" y="516212"/>
                </a:lnTo>
                <a:lnTo>
                  <a:pt x="0" y="5162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225" tIns="22225" rIns="22225" bIns="22225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C" sz="3500" kern="1200"/>
          </a:p>
        </p:txBody>
      </p:sp>
      <p:pic>
        <p:nvPicPr>
          <p:cNvPr id="10248" name="Picture 8" descr="http://2.bp.blogspot.com/_Z4ZjN_V-0uo/TNIM5YLQOXI/AAAAAAAAAAw/Ec_CITGGmCw/s1600/P10107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80375"/>
            <a:ext cx="1997075" cy="1496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://www.maderitas.com/productos/157/img/B37c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90800"/>
            <a:ext cx="3352800" cy="1143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://upload.wikimedia.org/wikipedia/commons/thumb/4/45/Correspon_1602.svg/140px-Correspon_1602.svg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61554"/>
            <a:ext cx="1844675" cy="1477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0" name="Picture 20" descr="http://4.bp.blogspot.com/_HJYnhkHPlJ8/TNH3n1H1UuI/AAAAAAAAC3Q/yWdbbZODn40/s1600/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4616091"/>
            <a:ext cx="2552700" cy="1451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4758245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s://encrypted-tbn2.gstatic.com/images?q=tbn:ANd9GcS0WCvyOGL6D7bvv0Uf1M_JgPHhzQd2Cmi7DprK_vaQZEBHGrvYZ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2057400" cy="147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://3.bp.blogspot.com/_uhNJgEeC504/SbLNYhiAHDI/AAAAAAAAANA/ng528lYNgzw/S1600-R/ni%C3%B1o+estudiand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08" y="1165997"/>
            <a:ext cx="1691554" cy="160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s://encrypted-tbn1.gstatic.com/images?q=tbn:ANd9GcTGHcMtMBoFFIseDwg3mHf2zaUKpRyF-1eqx3lkB4VQkhl1m3a7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644" y="5029200"/>
            <a:ext cx="185255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Forma libre"/>
          <p:cNvSpPr/>
          <p:nvPr/>
        </p:nvSpPr>
        <p:spPr>
          <a:xfrm>
            <a:off x="2033709" y="4433918"/>
            <a:ext cx="1881049" cy="1765787"/>
          </a:xfrm>
          <a:custGeom>
            <a:avLst/>
            <a:gdLst>
              <a:gd name="connsiteX0" fmla="*/ 0 w 1881049"/>
              <a:gd name="connsiteY0" fmla="*/ 882894 h 1765787"/>
              <a:gd name="connsiteX1" fmla="*/ 940525 w 1881049"/>
              <a:gd name="connsiteY1" fmla="*/ 0 h 1765787"/>
              <a:gd name="connsiteX2" fmla="*/ 1881050 w 1881049"/>
              <a:gd name="connsiteY2" fmla="*/ 882894 h 1765787"/>
              <a:gd name="connsiteX3" fmla="*/ 940525 w 1881049"/>
              <a:gd name="connsiteY3" fmla="*/ 1765788 h 1765787"/>
              <a:gd name="connsiteX4" fmla="*/ 0 w 1881049"/>
              <a:gd name="connsiteY4" fmla="*/ 882894 h 176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049" h="1765787">
                <a:moveTo>
                  <a:pt x="0" y="882894"/>
                </a:moveTo>
                <a:cubicBezTo>
                  <a:pt x="0" y="395285"/>
                  <a:pt x="421087" y="0"/>
                  <a:pt x="940525" y="0"/>
                </a:cubicBezTo>
                <a:cubicBezTo>
                  <a:pt x="1459963" y="0"/>
                  <a:pt x="1881050" y="395285"/>
                  <a:pt x="1881050" y="882894"/>
                </a:cubicBezTo>
                <a:cubicBezTo>
                  <a:pt x="1881050" y="1370503"/>
                  <a:pt x="1459963" y="1765788"/>
                  <a:pt x="940525" y="1765788"/>
                </a:cubicBezTo>
                <a:cubicBezTo>
                  <a:pt x="421087" y="1765788"/>
                  <a:pt x="0" y="1370503"/>
                  <a:pt x="0" y="882894"/>
                </a:cubicBez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284363" tIns="267484" rIns="284363" bIns="26748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400" b="1" kern="1200" smtClean="0"/>
              <a:t>JUEGO PSICOMOTOR Y DESARROLLO LÓGICO – MATEMÁTICO.</a:t>
            </a:r>
          </a:p>
        </p:txBody>
      </p:sp>
      <p:sp>
        <p:nvSpPr>
          <p:cNvPr id="11" name="10 Flecha izquierda"/>
          <p:cNvSpPr/>
          <p:nvPr/>
        </p:nvSpPr>
        <p:spPr>
          <a:xfrm rot="20812288">
            <a:off x="3957779" y="4665426"/>
            <a:ext cx="1079598" cy="422178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00B0F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11 Forma libre"/>
          <p:cNvSpPr/>
          <p:nvPr/>
        </p:nvSpPr>
        <p:spPr>
          <a:xfrm>
            <a:off x="4319638" y="4191003"/>
            <a:ext cx="1407261" cy="1125809"/>
          </a:xfrm>
          <a:custGeom>
            <a:avLst/>
            <a:gdLst>
              <a:gd name="connsiteX0" fmla="*/ 0 w 1407261"/>
              <a:gd name="connsiteY0" fmla="*/ 112581 h 1125809"/>
              <a:gd name="connsiteX1" fmla="*/ 112581 w 1407261"/>
              <a:gd name="connsiteY1" fmla="*/ 0 h 1125809"/>
              <a:gd name="connsiteX2" fmla="*/ 1294680 w 1407261"/>
              <a:gd name="connsiteY2" fmla="*/ 0 h 1125809"/>
              <a:gd name="connsiteX3" fmla="*/ 1407261 w 1407261"/>
              <a:gd name="connsiteY3" fmla="*/ 112581 h 1125809"/>
              <a:gd name="connsiteX4" fmla="*/ 1407261 w 1407261"/>
              <a:gd name="connsiteY4" fmla="*/ 1013228 h 1125809"/>
              <a:gd name="connsiteX5" fmla="*/ 1294680 w 1407261"/>
              <a:gd name="connsiteY5" fmla="*/ 1125809 h 1125809"/>
              <a:gd name="connsiteX6" fmla="*/ 112581 w 1407261"/>
              <a:gd name="connsiteY6" fmla="*/ 1125809 h 1125809"/>
              <a:gd name="connsiteX7" fmla="*/ 0 w 1407261"/>
              <a:gd name="connsiteY7" fmla="*/ 1013228 h 1125809"/>
              <a:gd name="connsiteX8" fmla="*/ 0 w 1407261"/>
              <a:gd name="connsiteY8" fmla="*/ 112581 h 112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7261" h="1125809">
                <a:moveTo>
                  <a:pt x="0" y="112581"/>
                </a:moveTo>
                <a:cubicBezTo>
                  <a:pt x="0" y="50404"/>
                  <a:pt x="50404" y="0"/>
                  <a:pt x="112581" y="0"/>
                </a:cubicBezTo>
                <a:lnTo>
                  <a:pt x="1294680" y="0"/>
                </a:lnTo>
                <a:cubicBezTo>
                  <a:pt x="1356857" y="0"/>
                  <a:pt x="1407261" y="50404"/>
                  <a:pt x="1407261" y="112581"/>
                </a:cubicBezTo>
                <a:lnTo>
                  <a:pt x="1407261" y="1013228"/>
                </a:lnTo>
                <a:cubicBezTo>
                  <a:pt x="1407261" y="1075405"/>
                  <a:pt x="1356857" y="1125809"/>
                  <a:pt x="1294680" y="1125809"/>
                </a:cubicBezTo>
                <a:lnTo>
                  <a:pt x="112581" y="1125809"/>
                </a:lnTo>
                <a:cubicBezTo>
                  <a:pt x="50404" y="1125809"/>
                  <a:pt x="0" y="1075405"/>
                  <a:pt x="0" y="1013228"/>
                </a:cubicBezTo>
                <a:lnTo>
                  <a:pt x="0" y="112581"/>
                </a:ln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59644" tIns="59644" rIns="59644" bIns="5964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400" b="1" kern="1200" smtClean="0"/>
              <a:t>INTEGRACIÓN</a:t>
            </a:r>
            <a:endParaRPr lang="es-EC" sz="1400" b="1" kern="1200"/>
          </a:p>
        </p:txBody>
      </p:sp>
      <p:sp>
        <p:nvSpPr>
          <p:cNvPr id="13" name="12 Flecha izquierda"/>
          <p:cNvSpPr/>
          <p:nvPr/>
        </p:nvSpPr>
        <p:spPr>
          <a:xfrm rot="12569293">
            <a:off x="1006742" y="4229191"/>
            <a:ext cx="1202514" cy="422178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00B0F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13 Forma libre"/>
          <p:cNvSpPr/>
          <p:nvPr/>
        </p:nvSpPr>
        <p:spPr>
          <a:xfrm>
            <a:off x="381000" y="3581410"/>
            <a:ext cx="1407261" cy="1125809"/>
          </a:xfrm>
          <a:custGeom>
            <a:avLst/>
            <a:gdLst>
              <a:gd name="connsiteX0" fmla="*/ 0 w 1407261"/>
              <a:gd name="connsiteY0" fmla="*/ 112581 h 1125809"/>
              <a:gd name="connsiteX1" fmla="*/ 112581 w 1407261"/>
              <a:gd name="connsiteY1" fmla="*/ 0 h 1125809"/>
              <a:gd name="connsiteX2" fmla="*/ 1294680 w 1407261"/>
              <a:gd name="connsiteY2" fmla="*/ 0 h 1125809"/>
              <a:gd name="connsiteX3" fmla="*/ 1407261 w 1407261"/>
              <a:gd name="connsiteY3" fmla="*/ 112581 h 1125809"/>
              <a:gd name="connsiteX4" fmla="*/ 1407261 w 1407261"/>
              <a:gd name="connsiteY4" fmla="*/ 1013228 h 1125809"/>
              <a:gd name="connsiteX5" fmla="*/ 1294680 w 1407261"/>
              <a:gd name="connsiteY5" fmla="*/ 1125809 h 1125809"/>
              <a:gd name="connsiteX6" fmla="*/ 112581 w 1407261"/>
              <a:gd name="connsiteY6" fmla="*/ 1125809 h 1125809"/>
              <a:gd name="connsiteX7" fmla="*/ 0 w 1407261"/>
              <a:gd name="connsiteY7" fmla="*/ 1013228 h 1125809"/>
              <a:gd name="connsiteX8" fmla="*/ 0 w 1407261"/>
              <a:gd name="connsiteY8" fmla="*/ 112581 h 112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7261" h="1125809">
                <a:moveTo>
                  <a:pt x="0" y="112581"/>
                </a:moveTo>
                <a:cubicBezTo>
                  <a:pt x="0" y="50404"/>
                  <a:pt x="50404" y="0"/>
                  <a:pt x="112581" y="0"/>
                </a:cubicBezTo>
                <a:lnTo>
                  <a:pt x="1294680" y="0"/>
                </a:lnTo>
                <a:cubicBezTo>
                  <a:pt x="1356857" y="0"/>
                  <a:pt x="1407261" y="50404"/>
                  <a:pt x="1407261" y="112581"/>
                </a:cubicBezTo>
                <a:lnTo>
                  <a:pt x="1407261" y="1013228"/>
                </a:lnTo>
                <a:cubicBezTo>
                  <a:pt x="1407261" y="1075405"/>
                  <a:pt x="1356857" y="1125809"/>
                  <a:pt x="1294680" y="1125809"/>
                </a:cubicBezTo>
                <a:lnTo>
                  <a:pt x="112581" y="1125809"/>
                </a:lnTo>
                <a:cubicBezTo>
                  <a:pt x="50404" y="1125809"/>
                  <a:pt x="0" y="1075405"/>
                  <a:pt x="0" y="1013228"/>
                </a:cubicBezTo>
                <a:lnTo>
                  <a:pt x="0" y="112581"/>
                </a:ln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59644" tIns="59644" rIns="59644" bIns="5964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400" b="1" smtClean="0"/>
              <a:t>ENSEÑANZA </a:t>
            </a:r>
            <a:r>
              <a:rPr lang="es-EC" sz="1400" b="1"/>
              <a:t>- APRENDIZAJE </a:t>
            </a:r>
          </a:p>
        </p:txBody>
      </p:sp>
      <p:sp>
        <p:nvSpPr>
          <p:cNvPr id="15" name="14 Flecha izquierda"/>
          <p:cNvSpPr/>
          <p:nvPr/>
        </p:nvSpPr>
        <p:spPr>
          <a:xfrm rot="16160670">
            <a:off x="2419455" y="3505868"/>
            <a:ext cx="1122399" cy="422178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00B0F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15 Forma libre"/>
          <p:cNvSpPr/>
          <p:nvPr/>
        </p:nvSpPr>
        <p:spPr>
          <a:xfrm>
            <a:off x="1905004" y="2592890"/>
            <a:ext cx="2138460" cy="1125809"/>
          </a:xfrm>
          <a:custGeom>
            <a:avLst/>
            <a:gdLst>
              <a:gd name="connsiteX0" fmla="*/ 0 w 2138460"/>
              <a:gd name="connsiteY0" fmla="*/ 112581 h 1125809"/>
              <a:gd name="connsiteX1" fmla="*/ 112581 w 2138460"/>
              <a:gd name="connsiteY1" fmla="*/ 0 h 1125809"/>
              <a:gd name="connsiteX2" fmla="*/ 2025879 w 2138460"/>
              <a:gd name="connsiteY2" fmla="*/ 0 h 1125809"/>
              <a:gd name="connsiteX3" fmla="*/ 2138460 w 2138460"/>
              <a:gd name="connsiteY3" fmla="*/ 112581 h 1125809"/>
              <a:gd name="connsiteX4" fmla="*/ 2138460 w 2138460"/>
              <a:gd name="connsiteY4" fmla="*/ 1013228 h 1125809"/>
              <a:gd name="connsiteX5" fmla="*/ 2025879 w 2138460"/>
              <a:gd name="connsiteY5" fmla="*/ 1125809 h 1125809"/>
              <a:gd name="connsiteX6" fmla="*/ 112581 w 2138460"/>
              <a:gd name="connsiteY6" fmla="*/ 1125809 h 1125809"/>
              <a:gd name="connsiteX7" fmla="*/ 0 w 2138460"/>
              <a:gd name="connsiteY7" fmla="*/ 1013228 h 1125809"/>
              <a:gd name="connsiteX8" fmla="*/ 0 w 2138460"/>
              <a:gd name="connsiteY8" fmla="*/ 112581 h 112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8460" h="1125809">
                <a:moveTo>
                  <a:pt x="0" y="112581"/>
                </a:moveTo>
                <a:cubicBezTo>
                  <a:pt x="0" y="50404"/>
                  <a:pt x="50404" y="0"/>
                  <a:pt x="112581" y="0"/>
                </a:cubicBezTo>
                <a:lnTo>
                  <a:pt x="2025879" y="0"/>
                </a:lnTo>
                <a:cubicBezTo>
                  <a:pt x="2088056" y="0"/>
                  <a:pt x="2138460" y="50404"/>
                  <a:pt x="2138460" y="112581"/>
                </a:cubicBezTo>
                <a:lnTo>
                  <a:pt x="2138460" y="1013228"/>
                </a:lnTo>
                <a:cubicBezTo>
                  <a:pt x="2138460" y="1075405"/>
                  <a:pt x="2088056" y="1125809"/>
                  <a:pt x="2025879" y="1125809"/>
                </a:cubicBezTo>
                <a:lnTo>
                  <a:pt x="112581" y="1125809"/>
                </a:lnTo>
                <a:cubicBezTo>
                  <a:pt x="50404" y="1125809"/>
                  <a:pt x="0" y="1075405"/>
                  <a:pt x="0" y="1013228"/>
                </a:cubicBezTo>
                <a:lnTo>
                  <a:pt x="0" y="112581"/>
                </a:ln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59644" tIns="59644" rIns="59644" bIns="5964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400" b="1" kern="1200" smtClean="0"/>
              <a:t>EXPLORAR</a:t>
            </a:r>
            <a:endParaRPr lang="es-EC" sz="1400" b="1" kern="1200"/>
          </a:p>
        </p:txBody>
      </p:sp>
      <p:sp>
        <p:nvSpPr>
          <p:cNvPr id="17" name="16 Flecha izquierda"/>
          <p:cNvSpPr/>
          <p:nvPr/>
        </p:nvSpPr>
        <p:spPr>
          <a:xfrm rot="19095132">
            <a:off x="3494043" y="3810312"/>
            <a:ext cx="1645532" cy="422178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00B0F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17 Forma libre"/>
          <p:cNvSpPr/>
          <p:nvPr/>
        </p:nvSpPr>
        <p:spPr>
          <a:xfrm>
            <a:off x="4114803" y="2895592"/>
            <a:ext cx="1727821" cy="1125809"/>
          </a:xfrm>
          <a:custGeom>
            <a:avLst/>
            <a:gdLst>
              <a:gd name="connsiteX0" fmla="*/ 0 w 1727821"/>
              <a:gd name="connsiteY0" fmla="*/ 112581 h 1125809"/>
              <a:gd name="connsiteX1" fmla="*/ 112581 w 1727821"/>
              <a:gd name="connsiteY1" fmla="*/ 0 h 1125809"/>
              <a:gd name="connsiteX2" fmla="*/ 1615240 w 1727821"/>
              <a:gd name="connsiteY2" fmla="*/ 0 h 1125809"/>
              <a:gd name="connsiteX3" fmla="*/ 1727821 w 1727821"/>
              <a:gd name="connsiteY3" fmla="*/ 112581 h 1125809"/>
              <a:gd name="connsiteX4" fmla="*/ 1727821 w 1727821"/>
              <a:gd name="connsiteY4" fmla="*/ 1013228 h 1125809"/>
              <a:gd name="connsiteX5" fmla="*/ 1615240 w 1727821"/>
              <a:gd name="connsiteY5" fmla="*/ 1125809 h 1125809"/>
              <a:gd name="connsiteX6" fmla="*/ 112581 w 1727821"/>
              <a:gd name="connsiteY6" fmla="*/ 1125809 h 1125809"/>
              <a:gd name="connsiteX7" fmla="*/ 0 w 1727821"/>
              <a:gd name="connsiteY7" fmla="*/ 1013228 h 1125809"/>
              <a:gd name="connsiteX8" fmla="*/ 0 w 1727821"/>
              <a:gd name="connsiteY8" fmla="*/ 112581 h 112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7821" h="1125809">
                <a:moveTo>
                  <a:pt x="0" y="112581"/>
                </a:moveTo>
                <a:cubicBezTo>
                  <a:pt x="0" y="50404"/>
                  <a:pt x="50404" y="0"/>
                  <a:pt x="112581" y="0"/>
                </a:cubicBezTo>
                <a:lnTo>
                  <a:pt x="1615240" y="0"/>
                </a:lnTo>
                <a:cubicBezTo>
                  <a:pt x="1677417" y="0"/>
                  <a:pt x="1727821" y="50404"/>
                  <a:pt x="1727821" y="112581"/>
                </a:cubicBezTo>
                <a:lnTo>
                  <a:pt x="1727821" y="1013228"/>
                </a:lnTo>
                <a:cubicBezTo>
                  <a:pt x="1727821" y="1075405"/>
                  <a:pt x="1677417" y="1125809"/>
                  <a:pt x="1615240" y="1125809"/>
                </a:cubicBezTo>
                <a:lnTo>
                  <a:pt x="112581" y="1125809"/>
                </a:lnTo>
                <a:cubicBezTo>
                  <a:pt x="50404" y="1125809"/>
                  <a:pt x="0" y="1075405"/>
                  <a:pt x="0" y="1013228"/>
                </a:cubicBezTo>
                <a:lnTo>
                  <a:pt x="0" y="112581"/>
                </a:ln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59644" tIns="59644" rIns="59644" bIns="5964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400" b="1" smtClean="0"/>
              <a:t>TÉCNICAS Y DESTREZAS</a:t>
            </a:r>
            <a:endParaRPr lang="es-EC" sz="1400" b="1" kern="120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971407346"/>
              </p:ext>
            </p:extLst>
          </p:nvPr>
        </p:nvGraphicFramePr>
        <p:xfrm>
          <a:off x="5852160" y="1197931"/>
          <a:ext cx="3276600" cy="314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980723" y="171338"/>
            <a:ext cx="6867877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b="1" smtClean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RELACIÓN DEL JUEGO PSICOMOTOR Y EL DESARROLLO LÓGICO -  MATEMÁTICO</a:t>
            </a:r>
            <a:endParaRPr lang="es-EC" sz="2400" b="1">
              <a:solidFill>
                <a:schemeClr val="tx1"/>
              </a:solidFill>
              <a:latin typeface="+mj-lt"/>
              <a:cs typeface="Aharoni" panose="02010803020104030203" pitchFamily="2" charset="-79"/>
            </a:endParaRPr>
          </a:p>
        </p:txBody>
      </p:sp>
      <p:pic>
        <p:nvPicPr>
          <p:cNvPr id="10" name="Picture 4" descr="El material Montessor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64517"/>
            <a:ext cx="2258732" cy="112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12910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4" grpId="0" animBg="1"/>
      <p:bldP spid="16" grpId="0" animBg="1"/>
      <p:bldP spid="18" grpId="0" animBg="1"/>
      <p:bldGraphic spid="5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|0.2|0.1|0.1|0.1|0.1|0.6|0.2|0.2|0.7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3|0.2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11149</TotalTime>
  <Words>1352</Words>
  <Application>Microsoft Office PowerPoint</Application>
  <PresentationFormat>Presentación en pantalla (4:3)</PresentationFormat>
  <Paragraphs>438</Paragraphs>
  <Slides>34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34</vt:i4>
      </vt:variant>
    </vt:vector>
  </HeadingPairs>
  <TitlesOfParts>
    <vt:vector size="38" baseType="lpstr">
      <vt:lpstr>Tema de Office</vt:lpstr>
      <vt:lpstr>Diseño predeterminado</vt:lpstr>
      <vt:lpstr>CorelDRAW</vt:lpstr>
      <vt:lpstr>Imagen de mapa de bits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MARCO TEÓRICO</vt:lpstr>
      <vt:lpstr>DESARROLLO LÓGICO - MATEMÁTICO</vt:lpstr>
      <vt:lpstr>OPERACIONES DE LÓGICA MATEMÁTICA</vt:lpstr>
      <vt:lpstr>Presentación de PowerPoint</vt:lpstr>
      <vt:lpstr>METODOLOGÍA</vt:lpstr>
      <vt:lpstr>POBLACIÓN Y MUESTRA</vt:lpstr>
      <vt:lpstr>TÉCNICAS E INSTRUMENTOS DE INVESTIGACIÓN</vt:lpstr>
      <vt:lpstr>ENCUESTA DIRIGIDA A LOS PADRES DE FAMILIA</vt:lpstr>
      <vt:lpstr>Presentación de PowerPoint</vt:lpstr>
      <vt:lpstr>Presentación de PowerPoint</vt:lpstr>
      <vt:lpstr>Presentación de PowerPoint</vt:lpstr>
      <vt:lpstr>LISTA DE COTEJO</vt:lpstr>
      <vt:lpstr>Presentación de PowerPoint</vt:lpstr>
      <vt:lpstr>CONCLUSIONES</vt:lpstr>
      <vt:lpstr>RECOMENDACIONES</vt:lpstr>
      <vt:lpstr>PROPUESTA ALTERNATIVA.</vt:lpstr>
      <vt:lpstr>OBJETIVOS</vt:lpstr>
      <vt:lpstr>Presentación de PowerPoint</vt:lpstr>
      <vt:lpstr>DESCRIPCION DE LA PROPUESTA</vt:lpstr>
      <vt:lpstr>Presentación de PowerPoint</vt:lpstr>
      <vt:lpstr>ACTIVIDADES PARA LA CLASIFICACIÓN DE OBJETOS</vt:lpstr>
      <vt:lpstr>Presentación de PowerPoint</vt:lpstr>
      <vt:lpstr> SEGUNDO MÓDULO: SERIACIÓN</vt:lpstr>
      <vt:lpstr>Presentación de PowerPoint</vt:lpstr>
      <vt:lpstr>TERCER MODULO: CORRESPONDENCIA </vt:lpstr>
      <vt:lpstr>Presentación de PowerPoint</vt:lpstr>
      <vt:lpstr>CUARTO MODULO: NOCIÓN DE CANTIDAD </vt:lpstr>
      <vt:lpstr>Presentación de PowerPoint</vt:lpstr>
      <vt:lpstr> EDUCAR LA MENTE SIN EDUCAR EL CORAZÓN NO ES EDUCAR EN ABSOLUTO. Aristóteles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Rodrigo Freire</cp:lastModifiedBy>
  <cp:revision>318</cp:revision>
  <dcterms:created xsi:type="dcterms:W3CDTF">2015-01-30T01:49:51Z</dcterms:created>
  <dcterms:modified xsi:type="dcterms:W3CDTF">2015-03-05T01:05:58Z</dcterms:modified>
</cp:coreProperties>
</file>