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charts/chart3.xml" ContentType="application/vnd.openxmlformats-officedocument.drawingml.chart+xml"/>
  <Override PartName="/ppt/charts/chart4.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84" r:id="rId1"/>
  </p:sldMasterIdLst>
  <p:notesMasterIdLst>
    <p:notesMasterId r:id="rId30"/>
  </p:notesMasterIdLst>
  <p:sldIdLst>
    <p:sldId id="336" r:id="rId2"/>
    <p:sldId id="404" r:id="rId3"/>
    <p:sldId id="412" r:id="rId4"/>
    <p:sldId id="418" r:id="rId5"/>
    <p:sldId id="419" r:id="rId6"/>
    <p:sldId id="420" r:id="rId7"/>
    <p:sldId id="401" r:id="rId8"/>
    <p:sldId id="439" r:id="rId9"/>
    <p:sldId id="440" r:id="rId10"/>
    <p:sldId id="441" r:id="rId11"/>
    <p:sldId id="413" r:id="rId12"/>
    <p:sldId id="421" r:id="rId13"/>
    <p:sldId id="422" r:id="rId14"/>
    <p:sldId id="442" r:id="rId15"/>
    <p:sldId id="423" r:id="rId16"/>
    <p:sldId id="427" r:id="rId17"/>
    <p:sldId id="429" r:id="rId18"/>
    <p:sldId id="443" r:id="rId19"/>
    <p:sldId id="426" r:id="rId20"/>
    <p:sldId id="428" r:id="rId21"/>
    <p:sldId id="449" r:id="rId22"/>
    <p:sldId id="425" r:id="rId23"/>
    <p:sldId id="430" r:id="rId24"/>
    <p:sldId id="444" r:id="rId25"/>
    <p:sldId id="431" r:id="rId26"/>
    <p:sldId id="434" r:id="rId27"/>
    <p:sldId id="432" r:id="rId28"/>
    <p:sldId id="433" r:id="rId29"/>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88" autoAdjust="0"/>
    <p:restoredTop sz="94434" autoAdjust="0"/>
  </p:normalViewPr>
  <p:slideViewPr>
    <p:cSldViewPr>
      <p:cViewPr>
        <p:scale>
          <a:sx n="70" d="100"/>
          <a:sy n="70" d="100"/>
        </p:scale>
        <p:origin x="-1170" y="-174"/>
      </p:cViewPr>
      <p:guideLst>
        <p:guide orient="horz" pos="2160"/>
        <p:guide pos="2880"/>
      </p:guideLst>
    </p:cSldViewPr>
  </p:slideViewPr>
  <p:outlineViewPr>
    <p:cViewPr>
      <p:scale>
        <a:sx n="33" d="100"/>
        <a:sy n="33" d="100"/>
      </p:scale>
      <p:origin x="0" y="-4068"/>
    </p:cViewPr>
  </p:outlineViewPr>
  <p:notesTextViewPr>
    <p:cViewPr>
      <p:scale>
        <a:sx n="100" d="100"/>
        <a:sy n="100" d="100"/>
      </p:scale>
      <p:origin x="0" y="0"/>
    </p:cViewPr>
  </p:notesTextViewPr>
  <p:sorterViewPr>
    <p:cViewPr>
      <p:scale>
        <a:sx n="87" d="100"/>
        <a:sy n="87" d="100"/>
      </p:scale>
      <p:origin x="0" y="-6258"/>
    </p:cViewPr>
  </p:sorterViewPr>
  <p:notesViewPr>
    <p:cSldViewPr>
      <p:cViewPr varScale="1">
        <p:scale>
          <a:sx n="59" d="100"/>
          <a:sy n="59" d="100"/>
        </p:scale>
        <p:origin x="-2508" y="-7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G:\TESIS%20DIEGO%20CHECA%20AI\TESIS%202%20DCH%20AI%20REV_2\DIEGO%20CHECA%20TESIS%2013%20ABRIL%202015\TABLAS\TABLAS%20ANEXOS%20REV_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G:\TESIS%20DIEGO%20CHECA%20AI\TESIS%202%20DCH%20AI%20REV_2\DIEGO%20CHECA%20TESIS%2013%20ABRIL%202015\TABLAS\TABLAS%20ANEXOS%20REV_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G:\TESIS%20DIEGO%20CHECA%20AI\TESIS%202%20DCH%20AI%20REV_2\DIEGO%20CHECA%20TESIS%2013%20ABRIL%202015\TABLAS\TABLAS%20ANEXOS%20REV_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G:\TESIS%20DIEGO%20CHECA%20AI\TESIS%202%20DCH%20AI%20REV_2\DIEGO%20CHECA%20TESIS%2013%20ABRIL%202015\TABLAS\TABLAS%20ANEXOS%20REV_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C"/>
  <c:chart>
    <c:title>
      <c:tx>
        <c:rich>
          <a:bodyPr/>
          <a:lstStyle/>
          <a:p>
            <a:pPr>
              <a:defRPr/>
            </a:pPr>
            <a:r>
              <a:rPr lang="en-US" sz="1800" b="1" i="0" baseline="0"/>
              <a:t>IRRADIANCIA SOLAR</a:t>
            </a:r>
            <a:endParaRPr lang="es-EC"/>
          </a:p>
        </c:rich>
      </c:tx>
      <c:layout/>
    </c:title>
    <c:plotArea>
      <c:layout/>
      <c:scatterChart>
        <c:scatterStyle val="smoothMarker"/>
        <c:ser>
          <c:idx val="0"/>
          <c:order val="0"/>
          <c:tx>
            <c:strRef>
              <c:f>'COLECTOR 10,04,1015'!$I$6:$I$7</c:f>
              <c:strCache>
                <c:ptCount val="1"/>
                <c:pt idx="0">
                  <c:v>Ig W/m²</c:v>
                </c:pt>
              </c:strCache>
            </c:strRef>
          </c:tx>
          <c:marker>
            <c:symbol val="none"/>
          </c:marker>
          <c:xVal>
            <c:numRef>
              <c:f>'COLECTOR 10,04,1015'!$C$8:$C$45</c:f>
              <c:numCache>
                <c:formatCode>General</c:formatCode>
                <c:ptCount val="38"/>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numCache>
            </c:numRef>
          </c:xVal>
          <c:yVal>
            <c:numRef>
              <c:f>'COLECTOR 10,04,1015'!$I$8:$I$45</c:f>
              <c:numCache>
                <c:formatCode>0.0</c:formatCode>
                <c:ptCount val="38"/>
                <c:pt idx="0">
                  <c:v>203.5</c:v>
                </c:pt>
                <c:pt idx="1">
                  <c:v>288.60000000000002</c:v>
                </c:pt>
                <c:pt idx="2">
                  <c:v>253.7</c:v>
                </c:pt>
                <c:pt idx="3">
                  <c:v>258.39999999999969</c:v>
                </c:pt>
                <c:pt idx="4">
                  <c:v>970</c:v>
                </c:pt>
                <c:pt idx="5">
                  <c:v>104.5</c:v>
                </c:pt>
                <c:pt idx="6">
                  <c:v>206.6</c:v>
                </c:pt>
                <c:pt idx="7">
                  <c:v>136.30000000000001</c:v>
                </c:pt>
                <c:pt idx="8">
                  <c:v>955.3</c:v>
                </c:pt>
                <c:pt idx="9">
                  <c:v>1070</c:v>
                </c:pt>
                <c:pt idx="10">
                  <c:v>422.7</c:v>
                </c:pt>
                <c:pt idx="11">
                  <c:v>972.2</c:v>
                </c:pt>
                <c:pt idx="12">
                  <c:v>1079</c:v>
                </c:pt>
                <c:pt idx="13">
                  <c:v>440.9</c:v>
                </c:pt>
                <c:pt idx="14">
                  <c:v>398.6</c:v>
                </c:pt>
                <c:pt idx="15">
                  <c:v>1205</c:v>
                </c:pt>
                <c:pt idx="16">
                  <c:v>1238</c:v>
                </c:pt>
                <c:pt idx="17">
                  <c:v>1364</c:v>
                </c:pt>
                <c:pt idx="18">
                  <c:v>479</c:v>
                </c:pt>
                <c:pt idx="19">
                  <c:v>446.7</c:v>
                </c:pt>
                <c:pt idx="20">
                  <c:v>541.70000000000005</c:v>
                </c:pt>
                <c:pt idx="21">
                  <c:v>520</c:v>
                </c:pt>
                <c:pt idx="22">
                  <c:v>420.1</c:v>
                </c:pt>
                <c:pt idx="23">
                  <c:v>495</c:v>
                </c:pt>
                <c:pt idx="24">
                  <c:v>1169</c:v>
                </c:pt>
                <c:pt idx="25">
                  <c:v>1136</c:v>
                </c:pt>
                <c:pt idx="26">
                  <c:v>719</c:v>
                </c:pt>
                <c:pt idx="27">
                  <c:v>1153</c:v>
                </c:pt>
                <c:pt idx="28">
                  <c:v>1090</c:v>
                </c:pt>
                <c:pt idx="29">
                  <c:v>361.1</c:v>
                </c:pt>
                <c:pt idx="30">
                  <c:v>457</c:v>
                </c:pt>
                <c:pt idx="31">
                  <c:v>360</c:v>
                </c:pt>
                <c:pt idx="32">
                  <c:v>396.5</c:v>
                </c:pt>
                <c:pt idx="33">
                  <c:v>482</c:v>
                </c:pt>
                <c:pt idx="34">
                  <c:v>291</c:v>
                </c:pt>
                <c:pt idx="35">
                  <c:v>386</c:v>
                </c:pt>
                <c:pt idx="36">
                  <c:v>695</c:v>
                </c:pt>
                <c:pt idx="37">
                  <c:v>276.39999999999969</c:v>
                </c:pt>
              </c:numCache>
            </c:numRef>
          </c:yVal>
          <c:smooth val="1"/>
        </c:ser>
        <c:ser>
          <c:idx val="1"/>
          <c:order val="1"/>
          <c:tx>
            <c:strRef>
              <c:f>'COLECTOR 10,04,1015'!$J$6:$J$7</c:f>
              <c:strCache>
                <c:ptCount val="1"/>
                <c:pt idx="0">
                  <c:v>Id W/m²</c:v>
                </c:pt>
              </c:strCache>
            </c:strRef>
          </c:tx>
          <c:marker>
            <c:symbol val="none"/>
          </c:marker>
          <c:xVal>
            <c:numRef>
              <c:f>'COLECTOR 10,04,1015'!$C$8:$C$45</c:f>
              <c:numCache>
                <c:formatCode>General</c:formatCode>
                <c:ptCount val="38"/>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numCache>
            </c:numRef>
          </c:xVal>
          <c:yVal>
            <c:numRef>
              <c:f>'COLECTOR 10,04,1015'!$J$8:$J$45</c:f>
              <c:numCache>
                <c:formatCode>0.0</c:formatCode>
                <c:ptCount val="38"/>
                <c:pt idx="0">
                  <c:v>96.2</c:v>
                </c:pt>
                <c:pt idx="1">
                  <c:v>103.8</c:v>
                </c:pt>
                <c:pt idx="2">
                  <c:v>99.4</c:v>
                </c:pt>
                <c:pt idx="3">
                  <c:v>103</c:v>
                </c:pt>
                <c:pt idx="4">
                  <c:v>162</c:v>
                </c:pt>
                <c:pt idx="5">
                  <c:v>182.2</c:v>
                </c:pt>
                <c:pt idx="6">
                  <c:v>102.9</c:v>
                </c:pt>
                <c:pt idx="7">
                  <c:v>47.9</c:v>
                </c:pt>
                <c:pt idx="8">
                  <c:v>196.5</c:v>
                </c:pt>
                <c:pt idx="9">
                  <c:v>218.3</c:v>
                </c:pt>
                <c:pt idx="10">
                  <c:v>134</c:v>
                </c:pt>
                <c:pt idx="11">
                  <c:v>146.30000000000001</c:v>
                </c:pt>
                <c:pt idx="12">
                  <c:v>160.30000000000001</c:v>
                </c:pt>
                <c:pt idx="13">
                  <c:v>103</c:v>
                </c:pt>
                <c:pt idx="14">
                  <c:v>133.6</c:v>
                </c:pt>
                <c:pt idx="15">
                  <c:v>232</c:v>
                </c:pt>
                <c:pt idx="16">
                  <c:v>111.2</c:v>
                </c:pt>
                <c:pt idx="17">
                  <c:v>133</c:v>
                </c:pt>
                <c:pt idx="18">
                  <c:v>168</c:v>
                </c:pt>
                <c:pt idx="19">
                  <c:v>117.8</c:v>
                </c:pt>
                <c:pt idx="20">
                  <c:v>173</c:v>
                </c:pt>
                <c:pt idx="21">
                  <c:v>185</c:v>
                </c:pt>
                <c:pt idx="22">
                  <c:v>134.30000000000001</c:v>
                </c:pt>
                <c:pt idx="23">
                  <c:v>207</c:v>
                </c:pt>
                <c:pt idx="24">
                  <c:v>187</c:v>
                </c:pt>
                <c:pt idx="25">
                  <c:v>183</c:v>
                </c:pt>
                <c:pt idx="26">
                  <c:v>170</c:v>
                </c:pt>
                <c:pt idx="27">
                  <c:v>167</c:v>
                </c:pt>
                <c:pt idx="28">
                  <c:v>165</c:v>
                </c:pt>
                <c:pt idx="29">
                  <c:v>109</c:v>
                </c:pt>
                <c:pt idx="30">
                  <c:v>270</c:v>
                </c:pt>
                <c:pt idx="31">
                  <c:v>135.69999999999999</c:v>
                </c:pt>
                <c:pt idx="32">
                  <c:v>120.6</c:v>
                </c:pt>
                <c:pt idx="33">
                  <c:v>185</c:v>
                </c:pt>
                <c:pt idx="34">
                  <c:v>62.5</c:v>
                </c:pt>
                <c:pt idx="35">
                  <c:v>148.80000000000001</c:v>
                </c:pt>
                <c:pt idx="36">
                  <c:v>151</c:v>
                </c:pt>
                <c:pt idx="37">
                  <c:v>156.5</c:v>
                </c:pt>
              </c:numCache>
            </c:numRef>
          </c:yVal>
          <c:smooth val="1"/>
        </c:ser>
        <c:ser>
          <c:idx val="2"/>
          <c:order val="2"/>
          <c:tx>
            <c:strRef>
              <c:f>'COLECTOR 10,04,1015'!$K$6:$K$7</c:f>
              <c:strCache>
                <c:ptCount val="1"/>
                <c:pt idx="0">
                  <c:v>Ia W/m²</c:v>
                </c:pt>
              </c:strCache>
            </c:strRef>
          </c:tx>
          <c:marker>
            <c:symbol val="none"/>
          </c:marker>
          <c:xVal>
            <c:numRef>
              <c:f>'COLECTOR 10,04,1015'!$C$8:$C$45</c:f>
              <c:numCache>
                <c:formatCode>General</c:formatCode>
                <c:ptCount val="38"/>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numCache>
            </c:numRef>
          </c:xVal>
          <c:yVal>
            <c:numRef>
              <c:f>'COLECTOR 10,04,1015'!$K$8:$K$45</c:f>
              <c:numCache>
                <c:formatCode>0.0</c:formatCode>
                <c:ptCount val="38"/>
                <c:pt idx="0">
                  <c:v>47.6</c:v>
                </c:pt>
                <c:pt idx="1">
                  <c:v>69.5</c:v>
                </c:pt>
                <c:pt idx="2">
                  <c:v>64.599999999999994</c:v>
                </c:pt>
                <c:pt idx="3">
                  <c:v>164.3</c:v>
                </c:pt>
                <c:pt idx="4">
                  <c:v>281</c:v>
                </c:pt>
                <c:pt idx="5">
                  <c:v>250.3</c:v>
                </c:pt>
                <c:pt idx="6">
                  <c:v>55.4</c:v>
                </c:pt>
                <c:pt idx="7">
                  <c:v>41.3</c:v>
                </c:pt>
                <c:pt idx="8">
                  <c:v>237.8</c:v>
                </c:pt>
                <c:pt idx="9">
                  <c:v>186.8</c:v>
                </c:pt>
                <c:pt idx="10">
                  <c:v>246.3</c:v>
                </c:pt>
                <c:pt idx="11">
                  <c:v>228.8</c:v>
                </c:pt>
                <c:pt idx="12">
                  <c:v>208.3</c:v>
                </c:pt>
                <c:pt idx="13">
                  <c:v>97</c:v>
                </c:pt>
                <c:pt idx="14">
                  <c:v>98.4</c:v>
                </c:pt>
                <c:pt idx="15">
                  <c:v>340</c:v>
                </c:pt>
                <c:pt idx="16">
                  <c:v>138.80000000000001</c:v>
                </c:pt>
                <c:pt idx="17">
                  <c:v>87.3</c:v>
                </c:pt>
                <c:pt idx="18">
                  <c:v>124</c:v>
                </c:pt>
                <c:pt idx="19">
                  <c:v>100.5</c:v>
                </c:pt>
                <c:pt idx="20">
                  <c:v>128.69999999999999</c:v>
                </c:pt>
                <c:pt idx="21">
                  <c:v>139.30000000000001</c:v>
                </c:pt>
                <c:pt idx="22">
                  <c:v>116.8</c:v>
                </c:pt>
                <c:pt idx="23">
                  <c:v>143</c:v>
                </c:pt>
                <c:pt idx="24">
                  <c:v>316.5</c:v>
                </c:pt>
                <c:pt idx="25">
                  <c:v>290.5</c:v>
                </c:pt>
                <c:pt idx="26">
                  <c:v>219</c:v>
                </c:pt>
                <c:pt idx="27">
                  <c:v>195</c:v>
                </c:pt>
                <c:pt idx="28">
                  <c:v>314</c:v>
                </c:pt>
                <c:pt idx="29">
                  <c:v>105.5</c:v>
                </c:pt>
                <c:pt idx="30">
                  <c:v>128</c:v>
                </c:pt>
                <c:pt idx="31">
                  <c:v>110.1</c:v>
                </c:pt>
                <c:pt idx="32">
                  <c:v>126.1</c:v>
                </c:pt>
                <c:pt idx="33">
                  <c:v>145</c:v>
                </c:pt>
                <c:pt idx="34">
                  <c:v>95.7</c:v>
                </c:pt>
                <c:pt idx="35">
                  <c:v>138.69999999999999</c:v>
                </c:pt>
                <c:pt idx="36">
                  <c:v>231</c:v>
                </c:pt>
                <c:pt idx="37">
                  <c:v>93.6</c:v>
                </c:pt>
              </c:numCache>
            </c:numRef>
          </c:yVal>
          <c:smooth val="1"/>
        </c:ser>
        <c:axId val="83032704"/>
        <c:axId val="83112704"/>
      </c:scatterChart>
      <c:valAx>
        <c:axId val="83032704"/>
        <c:scaling>
          <c:orientation val="minMax"/>
        </c:scaling>
        <c:axPos val="b"/>
        <c:title>
          <c:tx>
            <c:rich>
              <a:bodyPr/>
              <a:lstStyle/>
              <a:p>
                <a:pPr>
                  <a:defRPr sz="1000"/>
                </a:pPr>
                <a:r>
                  <a:rPr lang="es-EC" sz="1000" b="1" i="0" baseline="0"/>
                  <a:t>TIiempo (min)</a:t>
                </a:r>
              </a:p>
            </c:rich>
          </c:tx>
          <c:layout/>
        </c:title>
        <c:numFmt formatCode="General" sourceLinked="1"/>
        <c:majorTickMark val="none"/>
        <c:tickLblPos val="nextTo"/>
        <c:crossAx val="83112704"/>
        <c:crosses val="autoZero"/>
        <c:crossBetween val="midCat"/>
      </c:valAx>
      <c:valAx>
        <c:axId val="83112704"/>
        <c:scaling>
          <c:orientation val="minMax"/>
        </c:scaling>
        <c:axPos val="l"/>
        <c:majorGridlines/>
        <c:title>
          <c:tx>
            <c:rich>
              <a:bodyPr/>
              <a:lstStyle/>
              <a:p>
                <a:pPr>
                  <a:defRPr sz="1000"/>
                </a:pPr>
                <a:r>
                  <a:rPr lang="es-EC" sz="1000" b="1" i="0" baseline="0"/>
                  <a:t>Irradiancia (W/m²)</a:t>
                </a:r>
              </a:p>
            </c:rich>
          </c:tx>
          <c:layout/>
        </c:title>
        <c:numFmt formatCode="0.0" sourceLinked="1"/>
        <c:majorTickMark val="none"/>
        <c:tickLblPos val="nextTo"/>
        <c:crossAx val="83032704"/>
        <c:crosses val="autoZero"/>
        <c:crossBetween val="midCat"/>
      </c:valAx>
    </c:plotArea>
    <c:legend>
      <c:legendPos val="r"/>
      <c:layout/>
    </c:legend>
    <c:plotVisOnly val="1"/>
    <c:dispBlanksAs val="gap"/>
  </c:chart>
  <c:spPr>
    <a:solidFill>
      <a:schemeClr val="accent1">
        <a:lumMod val="40000"/>
        <a:lumOff val="60000"/>
      </a:schemeClr>
    </a:solidFill>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EC"/>
  <c:chart>
    <c:title>
      <c:tx>
        <c:rich>
          <a:bodyPr/>
          <a:lstStyle/>
          <a:p>
            <a:pPr>
              <a:defRPr/>
            </a:pPr>
            <a:r>
              <a:rPr lang="es-EC"/>
              <a:t>TEMPERATURAS DEL COLECTOR</a:t>
            </a:r>
          </a:p>
        </c:rich>
      </c:tx>
      <c:layout/>
    </c:title>
    <c:plotArea>
      <c:layout/>
      <c:scatterChart>
        <c:scatterStyle val="smoothMarker"/>
        <c:ser>
          <c:idx val="1"/>
          <c:order val="0"/>
          <c:tx>
            <c:strRef>
              <c:f>'COLECTOR 10,04,1015'!$E$6:$E$7</c:f>
              <c:strCache>
                <c:ptCount val="1"/>
                <c:pt idx="0">
                  <c:v>T2 °C</c:v>
                </c:pt>
              </c:strCache>
            </c:strRef>
          </c:tx>
          <c:marker>
            <c:symbol val="none"/>
          </c:marker>
          <c:xVal>
            <c:numRef>
              <c:f>'COLECTOR 10,04,1015'!$C$8:$C$45</c:f>
              <c:numCache>
                <c:formatCode>General</c:formatCode>
                <c:ptCount val="38"/>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numCache>
            </c:numRef>
          </c:xVal>
          <c:yVal>
            <c:numRef>
              <c:f>'COLECTOR 10,04,1015'!$E$8:$E$45</c:f>
              <c:numCache>
                <c:formatCode>0.0</c:formatCode>
                <c:ptCount val="38"/>
                <c:pt idx="0">
                  <c:v>23.2</c:v>
                </c:pt>
                <c:pt idx="1">
                  <c:v>24.7</c:v>
                </c:pt>
                <c:pt idx="2">
                  <c:v>28.2</c:v>
                </c:pt>
                <c:pt idx="3">
                  <c:v>24.1</c:v>
                </c:pt>
                <c:pt idx="4">
                  <c:v>23.5</c:v>
                </c:pt>
                <c:pt idx="5">
                  <c:v>27.1</c:v>
                </c:pt>
                <c:pt idx="6">
                  <c:v>27.5</c:v>
                </c:pt>
                <c:pt idx="7">
                  <c:v>25.9</c:v>
                </c:pt>
                <c:pt idx="8">
                  <c:v>33</c:v>
                </c:pt>
                <c:pt idx="9">
                  <c:v>38.4</c:v>
                </c:pt>
                <c:pt idx="10">
                  <c:v>36.1</c:v>
                </c:pt>
                <c:pt idx="11">
                  <c:v>34.4</c:v>
                </c:pt>
                <c:pt idx="12">
                  <c:v>39.5</c:v>
                </c:pt>
                <c:pt idx="13">
                  <c:v>31.7</c:v>
                </c:pt>
                <c:pt idx="14">
                  <c:v>31.8</c:v>
                </c:pt>
                <c:pt idx="15">
                  <c:v>33.9</c:v>
                </c:pt>
                <c:pt idx="16">
                  <c:v>37.300000000000004</c:v>
                </c:pt>
                <c:pt idx="17">
                  <c:v>37.300000000000004</c:v>
                </c:pt>
                <c:pt idx="18">
                  <c:v>29.5</c:v>
                </c:pt>
                <c:pt idx="19">
                  <c:v>30.6</c:v>
                </c:pt>
                <c:pt idx="20">
                  <c:v>34.4</c:v>
                </c:pt>
                <c:pt idx="21">
                  <c:v>36.1</c:v>
                </c:pt>
                <c:pt idx="22">
                  <c:v>33.200000000000003</c:v>
                </c:pt>
                <c:pt idx="23">
                  <c:v>37.5</c:v>
                </c:pt>
                <c:pt idx="24">
                  <c:v>38.4</c:v>
                </c:pt>
                <c:pt idx="25">
                  <c:v>37.200000000000003</c:v>
                </c:pt>
                <c:pt idx="26">
                  <c:v>34.6</c:v>
                </c:pt>
                <c:pt idx="27">
                  <c:v>32.4</c:v>
                </c:pt>
                <c:pt idx="28">
                  <c:v>41.1</c:v>
                </c:pt>
                <c:pt idx="29">
                  <c:v>34.300000000000004</c:v>
                </c:pt>
                <c:pt idx="30">
                  <c:v>35.700000000000003</c:v>
                </c:pt>
                <c:pt idx="31">
                  <c:v>30.5</c:v>
                </c:pt>
                <c:pt idx="32">
                  <c:v>29.8</c:v>
                </c:pt>
                <c:pt idx="33">
                  <c:v>34.9</c:v>
                </c:pt>
                <c:pt idx="34">
                  <c:v>30.1</c:v>
                </c:pt>
                <c:pt idx="35">
                  <c:v>38.6</c:v>
                </c:pt>
                <c:pt idx="36">
                  <c:v>37.300000000000004</c:v>
                </c:pt>
                <c:pt idx="37">
                  <c:v>30.7</c:v>
                </c:pt>
              </c:numCache>
            </c:numRef>
          </c:yVal>
          <c:smooth val="1"/>
        </c:ser>
        <c:ser>
          <c:idx val="2"/>
          <c:order val="1"/>
          <c:tx>
            <c:strRef>
              <c:f>'COLECTOR 10,04,1015'!$G$6:$G$7</c:f>
              <c:strCache>
                <c:ptCount val="1"/>
                <c:pt idx="0">
                  <c:v>Tman °C</c:v>
                </c:pt>
              </c:strCache>
            </c:strRef>
          </c:tx>
          <c:marker>
            <c:symbol val="none"/>
          </c:marker>
          <c:xVal>
            <c:numRef>
              <c:f>'COLECTOR 10,04,1015'!$C$8:$C$45</c:f>
              <c:numCache>
                <c:formatCode>General</c:formatCode>
                <c:ptCount val="38"/>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numCache>
            </c:numRef>
          </c:xVal>
          <c:yVal>
            <c:numRef>
              <c:f>'COLECTOR 10,04,1015'!$G$8:$G$45</c:f>
              <c:numCache>
                <c:formatCode>0.0</c:formatCode>
                <c:ptCount val="38"/>
                <c:pt idx="0">
                  <c:v>23.1</c:v>
                </c:pt>
                <c:pt idx="1">
                  <c:v>23.2</c:v>
                </c:pt>
                <c:pt idx="2">
                  <c:v>25.3</c:v>
                </c:pt>
                <c:pt idx="3">
                  <c:v>21.9</c:v>
                </c:pt>
                <c:pt idx="4">
                  <c:v>22.1</c:v>
                </c:pt>
                <c:pt idx="5">
                  <c:v>24.7</c:v>
                </c:pt>
                <c:pt idx="6">
                  <c:v>26.4</c:v>
                </c:pt>
                <c:pt idx="7">
                  <c:v>24.4</c:v>
                </c:pt>
                <c:pt idx="8">
                  <c:v>27.19</c:v>
                </c:pt>
                <c:pt idx="9">
                  <c:v>31.9</c:v>
                </c:pt>
                <c:pt idx="10">
                  <c:v>29.8</c:v>
                </c:pt>
                <c:pt idx="11">
                  <c:v>28.3</c:v>
                </c:pt>
                <c:pt idx="12">
                  <c:v>31.2</c:v>
                </c:pt>
                <c:pt idx="13">
                  <c:v>27.6</c:v>
                </c:pt>
                <c:pt idx="14">
                  <c:v>29.7</c:v>
                </c:pt>
                <c:pt idx="15">
                  <c:v>30.7</c:v>
                </c:pt>
                <c:pt idx="16">
                  <c:v>31</c:v>
                </c:pt>
                <c:pt idx="17">
                  <c:v>28.9</c:v>
                </c:pt>
                <c:pt idx="18">
                  <c:v>25.7</c:v>
                </c:pt>
                <c:pt idx="19">
                  <c:v>27.3</c:v>
                </c:pt>
                <c:pt idx="20">
                  <c:v>30.9</c:v>
                </c:pt>
                <c:pt idx="21">
                  <c:v>31.5</c:v>
                </c:pt>
                <c:pt idx="22">
                  <c:v>28.7</c:v>
                </c:pt>
                <c:pt idx="23">
                  <c:v>34.800000000000004</c:v>
                </c:pt>
                <c:pt idx="24">
                  <c:v>32.1</c:v>
                </c:pt>
                <c:pt idx="25">
                  <c:v>31.7</c:v>
                </c:pt>
                <c:pt idx="26">
                  <c:v>31.8</c:v>
                </c:pt>
                <c:pt idx="27">
                  <c:v>27.6</c:v>
                </c:pt>
                <c:pt idx="28">
                  <c:v>35.9</c:v>
                </c:pt>
                <c:pt idx="29">
                  <c:v>30.1</c:v>
                </c:pt>
                <c:pt idx="30">
                  <c:v>30</c:v>
                </c:pt>
                <c:pt idx="31">
                  <c:v>26.3</c:v>
                </c:pt>
                <c:pt idx="32">
                  <c:v>26.1</c:v>
                </c:pt>
                <c:pt idx="33">
                  <c:v>32.700000000000003</c:v>
                </c:pt>
                <c:pt idx="34">
                  <c:v>26.6</c:v>
                </c:pt>
                <c:pt idx="35">
                  <c:v>34.1</c:v>
                </c:pt>
                <c:pt idx="36">
                  <c:v>31.2</c:v>
                </c:pt>
                <c:pt idx="37">
                  <c:v>28</c:v>
                </c:pt>
              </c:numCache>
            </c:numRef>
          </c:yVal>
          <c:smooth val="1"/>
        </c:ser>
        <c:ser>
          <c:idx val="0"/>
          <c:order val="2"/>
          <c:tx>
            <c:strRef>
              <c:f>'PISCINA 10,04,2015'!$D$6:$D$7</c:f>
              <c:strCache>
                <c:ptCount val="1"/>
                <c:pt idx="0">
                  <c:v>Ta °C</c:v>
                </c:pt>
              </c:strCache>
            </c:strRef>
          </c:tx>
          <c:marker>
            <c:symbol val="none"/>
          </c:marker>
          <c:xVal>
            <c:numRef>
              <c:f>'PISCINA 10,04,2015'!$C$8:$C$45</c:f>
              <c:numCache>
                <c:formatCode>General</c:formatCode>
                <c:ptCount val="38"/>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numCache>
            </c:numRef>
          </c:xVal>
          <c:yVal>
            <c:numRef>
              <c:f>'PISCINA 10,04,2015'!$D$8:$D$45</c:f>
              <c:numCache>
                <c:formatCode>0.0</c:formatCode>
                <c:ptCount val="38"/>
                <c:pt idx="0">
                  <c:v>22.9</c:v>
                </c:pt>
                <c:pt idx="1">
                  <c:v>23.5</c:v>
                </c:pt>
                <c:pt idx="2">
                  <c:v>24</c:v>
                </c:pt>
                <c:pt idx="3">
                  <c:v>24.4</c:v>
                </c:pt>
                <c:pt idx="4">
                  <c:v>24.5</c:v>
                </c:pt>
                <c:pt idx="5">
                  <c:v>24.7</c:v>
                </c:pt>
                <c:pt idx="6">
                  <c:v>24.4</c:v>
                </c:pt>
                <c:pt idx="7">
                  <c:v>23.9</c:v>
                </c:pt>
                <c:pt idx="8">
                  <c:v>25.1</c:v>
                </c:pt>
                <c:pt idx="9">
                  <c:v>24.8</c:v>
                </c:pt>
                <c:pt idx="10">
                  <c:v>25.4</c:v>
                </c:pt>
                <c:pt idx="11">
                  <c:v>26.4</c:v>
                </c:pt>
                <c:pt idx="12">
                  <c:v>27.3</c:v>
                </c:pt>
                <c:pt idx="13">
                  <c:v>28.6</c:v>
                </c:pt>
                <c:pt idx="14">
                  <c:v>27.8</c:v>
                </c:pt>
                <c:pt idx="15">
                  <c:v>28.7</c:v>
                </c:pt>
                <c:pt idx="16">
                  <c:v>29.7</c:v>
                </c:pt>
                <c:pt idx="17">
                  <c:v>30.4</c:v>
                </c:pt>
                <c:pt idx="18">
                  <c:v>30</c:v>
                </c:pt>
                <c:pt idx="19">
                  <c:v>29.6</c:v>
                </c:pt>
                <c:pt idx="20">
                  <c:v>30.1</c:v>
                </c:pt>
                <c:pt idx="21">
                  <c:v>30.6</c:v>
                </c:pt>
                <c:pt idx="22">
                  <c:v>29.9</c:v>
                </c:pt>
                <c:pt idx="23">
                  <c:v>29.4</c:v>
                </c:pt>
                <c:pt idx="24">
                  <c:v>29.8</c:v>
                </c:pt>
                <c:pt idx="25">
                  <c:v>30.2</c:v>
                </c:pt>
                <c:pt idx="26">
                  <c:v>29.9</c:v>
                </c:pt>
                <c:pt idx="27">
                  <c:v>29.9</c:v>
                </c:pt>
                <c:pt idx="28">
                  <c:v>31.2</c:v>
                </c:pt>
                <c:pt idx="29">
                  <c:v>32.1</c:v>
                </c:pt>
                <c:pt idx="30">
                  <c:v>30.2</c:v>
                </c:pt>
                <c:pt idx="31">
                  <c:v>30.1</c:v>
                </c:pt>
                <c:pt idx="32">
                  <c:v>30.1</c:v>
                </c:pt>
                <c:pt idx="33">
                  <c:v>29.5</c:v>
                </c:pt>
                <c:pt idx="34">
                  <c:v>29.3</c:v>
                </c:pt>
                <c:pt idx="35">
                  <c:v>30</c:v>
                </c:pt>
                <c:pt idx="36">
                  <c:v>30.8</c:v>
                </c:pt>
                <c:pt idx="37">
                  <c:v>28.4</c:v>
                </c:pt>
              </c:numCache>
            </c:numRef>
          </c:yVal>
          <c:smooth val="1"/>
        </c:ser>
        <c:axId val="82959360"/>
        <c:axId val="83149952"/>
      </c:scatterChart>
      <c:valAx>
        <c:axId val="82959360"/>
        <c:scaling>
          <c:orientation val="minMax"/>
        </c:scaling>
        <c:axPos val="b"/>
        <c:title>
          <c:tx>
            <c:rich>
              <a:bodyPr/>
              <a:lstStyle/>
              <a:p>
                <a:pPr>
                  <a:defRPr/>
                </a:pPr>
                <a:r>
                  <a:rPr lang="es-EC"/>
                  <a:t>Tiempo (min)</a:t>
                </a:r>
              </a:p>
            </c:rich>
          </c:tx>
          <c:layout/>
        </c:title>
        <c:numFmt formatCode="General" sourceLinked="1"/>
        <c:majorTickMark val="none"/>
        <c:tickLblPos val="nextTo"/>
        <c:crossAx val="83149952"/>
        <c:crosses val="autoZero"/>
        <c:crossBetween val="midCat"/>
      </c:valAx>
      <c:valAx>
        <c:axId val="83149952"/>
        <c:scaling>
          <c:orientation val="minMax"/>
        </c:scaling>
        <c:axPos val="l"/>
        <c:majorGridlines/>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lt"/>
                    <a:ea typeface="+mn-ea"/>
                    <a:cs typeface="+mn-cs"/>
                  </a:defRPr>
                </a:pPr>
                <a:r>
                  <a:rPr lang="es-EC" sz="1000" b="1" i="0" baseline="0"/>
                  <a:t>TEMPERATURA (°C)</a:t>
                </a:r>
                <a:endParaRPr lang="es-EC" sz="1000"/>
              </a:p>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lt"/>
                    <a:ea typeface="+mn-ea"/>
                    <a:cs typeface="+mn-cs"/>
                  </a:defRPr>
                </a:pPr>
                <a:endParaRPr lang="es-EC" sz="1000"/>
              </a:p>
            </c:rich>
          </c:tx>
          <c:layout/>
        </c:title>
        <c:numFmt formatCode="0.0" sourceLinked="1"/>
        <c:tickLblPos val="nextTo"/>
        <c:crossAx val="82959360"/>
        <c:crosses val="autoZero"/>
        <c:crossBetween val="midCat"/>
      </c:valAx>
    </c:plotArea>
    <c:legend>
      <c:legendPos val="r"/>
      <c:layout/>
    </c:legend>
    <c:plotVisOnly val="1"/>
    <c:dispBlanksAs val="gap"/>
  </c:chart>
  <c:spPr>
    <a:solidFill>
      <a:srgbClr val="5B9BD5">
        <a:lumMod val="40000"/>
        <a:lumOff val="60000"/>
      </a:srgbClr>
    </a:solidFill>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s-EC"/>
  <c:chart>
    <c:title>
      <c:tx>
        <c:rich>
          <a:bodyPr/>
          <a:lstStyle/>
          <a:p>
            <a:pPr>
              <a:defRPr/>
            </a:pPr>
            <a:r>
              <a:rPr lang="es-EC"/>
              <a:t>EFICIENCIA DEL COLECTOR</a:t>
            </a:r>
          </a:p>
        </c:rich>
      </c:tx>
      <c:layout/>
    </c:title>
    <c:plotArea>
      <c:layout/>
      <c:scatterChart>
        <c:scatterStyle val="smoothMarker"/>
        <c:ser>
          <c:idx val="0"/>
          <c:order val="0"/>
          <c:marker>
            <c:symbol val="none"/>
          </c:marker>
          <c:xVal>
            <c:numRef>
              <c:f>'COLECTOR 10,04,1015'!$R$8:$R$45</c:f>
              <c:numCache>
                <c:formatCode>0.00</c:formatCode>
                <c:ptCount val="38"/>
                <c:pt idx="0">
                  <c:v>3.4398034398033664E-3</c:v>
                </c:pt>
                <c:pt idx="1">
                  <c:v>3.6382536382536378E-2</c:v>
                </c:pt>
                <c:pt idx="2">
                  <c:v>8.0015766653527734E-2</c:v>
                </c:pt>
                <c:pt idx="3">
                  <c:v>5.959752321981443E-2</c:v>
                </c:pt>
                <c:pt idx="4">
                  <c:v>1.0103092783505144E-2</c:v>
                </c:pt>
                <c:pt idx="5">
                  <c:v>0.16076555023923458</c:v>
                </c:pt>
                <c:pt idx="6">
                  <c:v>3.7270087124879142E-2</c:v>
                </c:pt>
                <c:pt idx="7">
                  <c:v>7.7035950110051404E-2</c:v>
                </c:pt>
                <c:pt idx="8">
                  <c:v>4.2573013712969725E-2</c:v>
                </c:pt>
                <c:pt idx="9">
                  <c:v>4.2523364485981312E-2</c:v>
                </c:pt>
                <c:pt idx="10">
                  <c:v>0.10432931156848832</c:v>
                </c:pt>
                <c:pt idx="11">
                  <c:v>4.3921003908660758E-2</c:v>
                </c:pt>
                <c:pt idx="12">
                  <c:v>5.3846153846153863E-2</c:v>
                </c:pt>
                <c:pt idx="13">
                  <c:v>6.5094125652075299E-2</c:v>
                </c:pt>
                <c:pt idx="14">
                  <c:v>3.687907676869049E-2</c:v>
                </c:pt>
                <c:pt idx="15">
                  <c:v>1.858921161825729E-2</c:v>
                </c:pt>
                <c:pt idx="16">
                  <c:v>3.5621970920840101E-2</c:v>
                </c:pt>
                <c:pt idx="17">
                  <c:v>4.310850439882697E-2</c:v>
                </c:pt>
                <c:pt idx="18">
                  <c:v>5.5532359081419631E-2</c:v>
                </c:pt>
                <c:pt idx="19">
                  <c:v>5.1712558764271326E-2</c:v>
                </c:pt>
                <c:pt idx="20">
                  <c:v>4.5227985970094087E-2</c:v>
                </c:pt>
                <c:pt idx="21">
                  <c:v>6.1923076923076983E-2</c:v>
                </c:pt>
                <c:pt idx="22">
                  <c:v>7.4982147107831534E-2</c:v>
                </c:pt>
                <c:pt idx="23">
                  <c:v>3.8181818181818268E-2</c:v>
                </c:pt>
                <c:pt idx="24">
                  <c:v>3.7724550898203583E-2</c:v>
                </c:pt>
                <c:pt idx="25">
                  <c:v>3.3890845070422608E-2</c:v>
                </c:pt>
                <c:pt idx="26">
                  <c:v>2.7260083449235053E-2</c:v>
                </c:pt>
                <c:pt idx="27">
                  <c:v>2.914137033824803E-2</c:v>
                </c:pt>
                <c:pt idx="28">
                  <c:v>3.3394495412844054E-2</c:v>
                </c:pt>
                <c:pt idx="29">
                  <c:v>8.1417889781223968E-2</c:v>
                </c:pt>
                <c:pt idx="30">
                  <c:v>8.7308533916849063E-2</c:v>
                </c:pt>
                <c:pt idx="31">
                  <c:v>8.1666666666666818E-2</c:v>
                </c:pt>
                <c:pt idx="32">
                  <c:v>6.5321563682219405E-2</c:v>
                </c:pt>
                <c:pt idx="33">
                  <c:v>3.1950207468879693E-2</c:v>
                </c:pt>
                <c:pt idx="34">
                  <c:v>8.4192439862542962E-2</c:v>
                </c:pt>
                <c:pt idx="35">
                  <c:v>8.1606217616580309E-2</c:v>
                </c:pt>
                <c:pt idx="36">
                  <c:v>6.1438848920863293E-2</c:v>
                </c:pt>
                <c:pt idx="37">
                  <c:v>6.8379160636758307E-2</c:v>
                </c:pt>
              </c:numCache>
            </c:numRef>
          </c:xVal>
          <c:yVal>
            <c:numRef>
              <c:f>'COLECTOR 10,04,1015'!$Q$8:$Q$45</c:f>
              <c:numCache>
                <c:formatCode>0.00</c:formatCode>
                <c:ptCount val="38"/>
                <c:pt idx="0">
                  <c:v>0.51345116707616656</c:v>
                </c:pt>
                <c:pt idx="1">
                  <c:v>0.48544984407484465</c:v>
                </c:pt>
                <c:pt idx="2">
                  <c:v>0.4483615983445019</c:v>
                </c:pt>
                <c:pt idx="3">
                  <c:v>0.46571710526315785</c:v>
                </c:pt>
                <c:pt idx="4">
                  <c:v>0.5077873711340205</c:v>
                </c:pt>
                <c:pt idx="5">
                  <c:v>0.37972428229665139</c:v>
                </c:pt>
                <c:pt idx="6">
                  <c:v>0.48469542594385323</c:v>
                </c:pt>
                <c:pt idx="7">
                  <c:v>0.45089444240645626</c:v>
                </c:pt>
                <c:pt idx="8">
                  <c:v>0.48018793834397588</c:v>
                </c:pt>
                <c:pt idx="9">
                  <c:v>0.48023014018691579</c:v>
                </c:pt>
                <c:pt idx="10">
                  <c:v>0.42769508516678495</c:v>
                </c:pt>
                <c:pt idx="11">
                  <c:v>0.47904214667763828</c:v>
                </c:pt>
                <c:pt idx="12">
                  <c:v>0.47060576923076974</c:v>
                </c:pt>
                <c:pt idx="13">
                  <c:v>0.4610449931957365</c:v>
                </c:pt>
                <c:pt idx="14">
                  <c:v>0.48502778474661357</c:v>
                </c:pt>
                <c:pt idx="15">
                  <c:v>0.50057417012448135</c:v>
                </c:pt>
                <c:pt idx="16">
                  <c:v>0.48609632471728631</c:v>
                </c:pt>
                <c:pt idx="17">
                  <c:v>0.47973277126099761</c:v>
                </c:pt>
                <c:pt idx="18">
                  <c:v>0.46917249478079337</c:v>
                </c:pt>
                <c:pt idx="19">
                  <c:v>0.47241932505036938</c:v>
                </c:pt>
                <c:pt idx="20">
                  <c:v>0.47793121192542032</c:v>
                </c:pt>
                <c:pt idx="21">
                  <c:v>0.46374038461538469</c:v>
                </c:pt>
                <c:pt idx="22">
                  <c:v>0.4526401749583433</c:v>
                </c:pt>
                <c:pt idx="23">
                  <c:v>0.48392045454545507</c:v>
                </c:pt>
                <c:pt idx="24">
                  <c:v>0.48430913173652695</c:v>
                </c:pt>
                <c:pt idx="25">
                  <c:v>0.48756778169014137</c:v>
                </c:pt>
                <c:pt idx="26">
                  <c:v>0.4932039290681503</c:v>
                </c:pt>
                <c:pt idx="27">
                  <c:v>0.49160483521248988</c:v>
                </c:pt>
                <c:pt idx="28">
                  <c:v>0.48798967889908351</c:v>
                </c:pt>
                <c:pt idx="29">
                  <c:v>0.44716979368595988</c:v>
                </c:pt>
                <c:pt idx="30">
                  <c:v>0.44216274617067836</c:v>
                </c:pt>
                <c:pt idx="31">
                  <c:v>0.44695833333333335</c:v>
                </c:pt>
                <c:pt idx="32">
                  <c:v>0.46085167087011358</c:v>
                </c:pt>
                <c:pt idx="33">
                  <c:v>0.48921732365145248</c:v>
                </c:pt>
                <c:pt idx="34">
                  <c:v>0.44481142611683855</c:v>
                </c:pt>
                <c:pt idx="35">
                  <c:v>0.44700971502590681</c:v>
                </c:pt>
                <c:pt idx="36">
                  <c:v>0.4641519784172663</c:v>
                </c:pt>
                <c:pt idx="37">
                  <c:v>0.45825271345875546</c:v>
                </c:pt>
              </c:numCache>
            </c:numRef>
          </c:yVal>
          <c:smooth val="1"/>
        </c:ser>
        <c:axId val="83694720"/>
        <c:axId val="83696640"/>
      </c:scatterChart>
      <c:valAx>
        <c:axId val="83694720"/>
        <c:scaling>
          <c:orientation val="minMax"/>
          <c:min val="0"/>
        </c:scaling>
        <c:axPos val="b"/>
        <c:title>
          <c:tx>
            <c:rich>
              <a:bodyPr/>
              <a:lstStyle/>
              <a:p>
                <a:pPr>
                  <a:defRPr/>
                </a:pPr>
                <a:r>
                  <a:rPr lang="es-EC"/>
                  <a:t>U(T2-Tman)/Ig</a:t>
                </a:r>
              </a:p>
            </c:rich>
          </c:tx>
          <c:layout/>
        </c:title>
        <c:numFmt formatCode="0.00" sourceLinked="1"/>
        <c:majorTickMark val="none"/>
        <c:tickLblPos val="nextTo"/>
        <c:crossAx val="83696640"/>
        <c:crosses val="autoZero"/>
        <c:crossBetween val="midCat"/>
      </c:valAx>
      <c:valAx>
        <c:axId val="83696640"/>
        <c:scaling>
          <c:orientation val="minMax"/>
        </c:scaling>
        <c:axPos val="l"/>
        <c:majorGridlines/>
        <c:title>
          <c:tx>
            <c:rich>
              <a:bodyPr/>
              <a:lstStyle/>
              <a:p>
                <a:pPr>
                  <a:defRPr/>
                </a:pPr>
                <a:r>
                  <a:rPr lang="el-GR"/>
                  <a:t>η</a:t>
                </a:r>
                <a:endParaRPr lang="es-EC"/>
              </a:p>
            </c:rich>
          </c:tx>
          <c:layout/>
        </c:title>
        <c:numFmt formatCode="0.00" sourceLinked="1"/>
        <c:majorTickMark val="none"/>
        <c:tickLblPos val="nextTo"/>
        <c:crossAx val="83694720"/>
        <c:crosses val="autoZero"/>
        <c:crossBetween val="midCat"/>
      </c:valAx>
    </c:plotArea>
    <c:plotVisOnly val="1"/>
    <c:dispBlanksAs val="gap"/>
  </c:chart>
  <c:spPr>
    <a:solidFill>
      <a:srgbClr val="5B9BD5">
        <a:lumMod val="40000"/>
        <a:lumOff val="60000"/>
      </a:srgbClr>
    </a:solidFill>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s-EC"/>
  <c:chart>
    <c:title>
      <c:tx>
        <c:rich>
          <a:bodyPr/>
          <a:lstStyle/>
          <a:p>
            <a:pPr>
              <a:defRPr/>
            </a:pPr>
            <a:r>
              <a:rPr lang="es-EC"/>
              <a:t>TEMPERATURA DE LA PISCINA</a:t>
            </a:r>
          </a:p>
        </c:rich>
      </c:tx>
      <c:layout/>
    </c:title>
    <c:plotArea>
      <c:layout/>
      <c:scatterChart>
        <c:scatterStyle val="smoothMarker"/>
        <c:ser>
          <c:idx val="1"/>
          <c:order val="0"/>
          <c:tx>
            <c:strRef>
              <c:f>'PISCINA 10,04,2015'!$J$6:$J$7</c:f>
              <c:strCache>
                <c:ptCount val="1"/>
                <c:pt idx="0">
                  <c:v>Ts °C</c:v>
                </c:pt>
              </c:strCache>
            </c:strRef>
          </c:tx>
          <c:marker>
            <c:symbol val="none"/>
          </c:marker>
          <c:xVal>
            <c:numRef>
              <c:f>'PISCINA 10,04,2015'!$C$8:$C$45</c:f>
              <c:numCache>
                <c:formatCode>General</c:formatCode>
                <c:ptCount val="38"/>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numCache>
            </c:numRef>
          </c:xVal>
          <c:yVal>
            <c:numRef>
              <c:f>'PISCINA 10,04,2015'!$J$8:$J$45</c:f>
              <c:numCache>
                <c:formatCode>0.0</c:formatCode>
                <c:ptCount val="38"/>
                <c:pt idx="0">
                  <c:v>24.7</c:v>
                </c:pt>
                <c:pt idx="1">
                  <c:v>24.7</c:v>
                </c:pt>
                <c:pt idx="2">
                  <c:v>24.7</c:v>
                </c:pt>
                <c:pt idx="3">
                  <c:v>24.7</c:v>
                </c:pt>
                <c:pt idx="4">
                  <c:v>24.8</c:v>
                </c:pt>
                <c:pt idx="5">
                  <c:v>24.9</c:v>
                </c:pt>
                <c:pt idx="6">
                  <c:v>25</c:v>
                </c:pt>
                <c:pt idx="7">
                  <c:v>25</c:v>
                </c:pt>
                <c:pt idx="8">
                  <c:v>25.1</c:v>
                </c:pt>
                <c:pt idx="9">
                  <c:v>25.1</c:v>
                </c:pt>
                <c:pt idx="10">
                  <c:v>25.3</c:v>
                </c:pt>
                <c:pt idx="11">
                  <c:v>25.4</c:v>
                </c:pt>
                <c:pt idx="12">
                  <c:v>25.9</c:v>
                </c:pt>
                <c:pt idx="13">
                  <c:v>26</c:v>
                </c:pt>
                <c:pt idx="14">
                  <c:v>26.1</c:v>
                </c:pt>
                <c:pt idx="15">
                  <c:v>25.9</c:v>
                </c:pt>
                <c:pt idx="16">
                  <c:v>26.3</c:v>
                </c:pt>
                <c:pt idx="17">
                  <c:v>26.3</c:v>
                </c:pt>
                <c:pt idx="18">
                  <c:v>26.3</c:v>
                </c:pt>
                <c:pt idx="19">
                  <c:v>27</c:v>
                </c:pt>
                <c:pt idx="20">
                  <c:v>26.9</c:v>
                </c:pt>
                <c:pt idx="21">
                  <c:v>26.7</c:v>
                </c:pt>
                <c:pt idx="22">
                  <c:v>26.9</c:v>
                </c:pt>
                <c:pt idx="23">
                  <c:v>27.3</c:v>
                </c:pt>
                <c:pt idx="24">
                  <c:v>27.1</c:v>
                </c:pt>
                <c:pt idx="25">
                  <c:v>27.3</c:v>
                </c:pt>
                <c:pt idx="26">
                  <c:v>27.4</c:v>
                </c:pt>
                <c:pt idx="27">
                  <c:v>27.4</c:v>
                </c:pt>
                <c:pt idx="28">
                  <c:v>27.7</c:v>
                </c:pt>
                <c:pt idx="29">
                  <c:v>27.8</c:v>
                </c:pt>
                <c:pt idx="30">
                  <c:v>28.2</c:v>
                </c:pt>
                <c:pt idx="31">
                  <c:v>28.2</c:v>
                </c:pt>
                <c:pt idx="32">
                  <c:v>28.1</c:v>
                </c:pt>
                <c:pt idx="33">
                  <c:v>28.4</c:v>
                </c:pt>
                <c:pt idx="34">
                  <c:v>28.1</c:v>
                </c:pt>
                <c:pt idx="35">
                  <c:v>28.1</c:v>
                </c:pt>
                <c:pt idx="36">
                  <c:v>28</c:v>
                </c:pt>
                <c:pt idx="37">
                  <c:v>27.9</c:v>
                </c:pt>
              </c:numCache>
            </c:numRef>
          </c:yVal>
          <c:smooth val="1"/>
        </c:ser>
        <c:ser>
          <c:idx val="2"/>
          <c:order val="1"/>
          <c:tx>
            <c:strRef>
              <c:f>'PISCINA 10,04,2015'!$L$6:$L$7</c:f>
              <c:strCache>
                <c:ptCount val="1"/>
                <c:pt idx="0">
                  <c:v>Tp °C</c:v>
                </c:pt>
              </c:strCache>
            </c:strRef>
          </c:tx>
          <c:marker>
            <c:symbol val="none"/>
          </c:marker>
          <c:xVal>
            <c:numRef>
              <c:f>'PISCINA 10,04,2015'!$C$8:$C$45</c:f>
              <c:numCache>
                <c:formatCode>General</c:formatCode>
                <c:ptCount val="38"/>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numCache>
            </c:numRef>
          </c:xVal>
          <c:yVal>
            <c:numRef>
              <c:f>'PISCINA 10,04,2015'!$L$8:$L$45</c:f>
              <c:numCache>
                <c:formatCode>General</c:formatCode>
                <c:ptCount val="38"/>
                <c:pt idx="0">
                  <c:v>24.9</c:v>
                </c:pt>
                <c:pt idx="1">
                  <c:v>24.9</c:v>
                </c:pt>
                <c:pt idx="2">
                  <c:v>25</c:v>
                </c:pt>
                <c:pt idx="3">
                  <c:v>24.9</c:v>
                </c:pt>
                <c:pt idx="4">
                  <c:v>25</c:v>
                </c:pt>
                <c:pt idx="5">
                  <c:v>25.1</c:v>
                </c:pt>
                <c:pt idx="6">
                  <c:v>25.2</c:v>
                </c:pt>
                <c:pt idx="7">
                  <c:v>25.2</c:v>
                </c:pt>
                <c:pt idx="8">
                  <c:v>25.2</c:v>
                </c:pt>
                <c:pt idx="9">
                  <c:v>25.2</c:v>
                </c:pt>
                <c:pt idx="10">
                  <c:v>25.4</c:v>
                </c:pt>
                <c:pt idx="11">
                  <c:v>25.7</c:v>
                </c:pt>
                <c:pt idx="12">
                  <c:v>26</c:v>
                </c:pt>
                <c:pt idx="13">
                  <c:v>26.3</c:v>
                </c:pt>
                <c:pt idx="14">
                  <c:v>26.4</c:v>
                </c:pt>
                <c:pt idx="15">
                  <c:v>26.2</c:v>
                </c:pt>
                <c:pt idx="16">
                  <c:v>26.5</c:v>
                </c:pt>
                <c:pt idx="17">
                  <c:v>26.6</c:v>
                </c:pt>
                <c:pt idx="18">
                  <c:v>26.6</c:v>
                </c:pt>
                <c:pt idx="19">
                  <c:v>27.2</c:v>
                </c:pt>
                <c:pt idx="20">
                  <c:v>27.2</c:v>
                </c:pt>
                <c:pt idx="21">
                  <c:v>27.1</c:v>
                </c:pt>
                <c:pt idx="22">
                  <c:v>27.3</c:v>
                </c:pt>
                <c:pt idx="23">
                  <c:v>27.7</c:v>
                </c:pt>
                <c:pt idx="24">
                  <c:v>27.6</c:v>
                </c:pt>
                <c:pt idx="25">
                  <c:v>27.7</c:v>
                </c:pt>
                <c:pt idx="26">
                  <c:v>27.7</c:v>
                </c:pt>
                <c:pt idx="27">
                  <c:v>27.8</c:v>
                </c:pt>
                <c:pt idx="28">
                  <c:v>28.2</c:v>
                </c:pt>
                <c:pt idx="29">
                  <c:v>28</c:v>
                </c:pt>
                <c:pt idx="30">
                  <c:v>28.4</c:v>
                </c:pt>
                <c:pt idx="31">
                  <c:v>28.5</c:v>
                </c:pt>
                <c:pt idx="32">
                  <c:v>28.3</c:v>
                </c:pt>
                <c:pt idx="33">
                  <c:v>28.6</c:v>
                </c:pt>
                <c:pt idx="34">
                  <c:v>28.4</c:v>
                </c:pt>
                <c:pt idx="35">
                  <c:v>28.5</c:v>
                </c:pt>
                <c:pt idx="36">
                  <c:v>28.5</c:v>
                </c:pt>
                <c:pt idx="37">
                  <c:v>28.1</c:v>
                </c:pt>
              </c:numCache>
            </c:numRef>
          </c:yVal>
          <c:smooth val="1"/>
        </c:ser>
        <c:ser>
          <c:idx val="3"/>
          <c:order val="2"/>
          <c:tx>
            <c:strRef>
              <c:f>'PISCINA 10,04,2015'!$M$6:$M$7</c:f>
              <c:strCache>
                <c:ptCount val="1"/>
                <c:pt idx="0">
                  <c:v>Ta °C</c:v>
                </c:pt>
              </c:strCache>
            </c:strRef>
          </c:tx>
          <c:marker>
            <c:symbol val="none"/>
          </c:marker>
          <c:xVal>
            <c:numRef>
              <c:f>'PISCINA 10,04,2015'!$C$8:$C$45</c:f>
              <c:numCache>
                <c:formatCode>General</c:formatCode>
                <c:ptCount val="38"/>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numCache>
            </c:numRef>
          </c:xVal>
          <c:yVal>
            <c:numRef>
              <c:f>'PISCINA 10,04,2015'!$M$8:$M$45</c:f>
              <c:numCache>
                <c:formatCode>General</c:formatCode>
                <c:ptCount val="38"/>
                <c:pt idx="0">
                  <c:v>22.9</c:v>
                </c:pt>
                <c:pt idx="1">
                  <c:v>23.5</c:v>
                </c:pt>
                <c:pt idx="2">
                  <c:v>24</c:v>
                </c:pt>
                <c:pt idx="3">
                  <c:v>24.4</c:v>
                </c:pt>
                <c:pt idx="4">
                  <c:v>24.5</c:v>
                </c:pt>
                <c:pt idx="5">
                  <c:v>24.7</c:v>
                </c:pt>
                <c:pt idx="6">
                  <c:v>24.4</c:v>
                </c:pt>
                <c:pt idx="7">
                  <c:v>23.9</c:v>
                </c:pt>
                <c:pt idx="8">
                  <c:v>25.1</c:v>
                </c:pt>
                <c:pt idx="9">
                  <c:v>24.8</c:v>
                </c:pt>
                <c:pt idx="10">
                  <c:v>25.4</c:v>
                </c:pt>
                <c:pt idx="11">
                  <c:v>26.4</c:v>
                </c:pt>
                <c:pt idx="12">
                  <c:v>27.3</c:v>
                </c:pt>
                <c:pt idx="13">
                  <c:v>28.6</c:v>
                </c:pt>
                <c:pt idx="14">
                  <c:v>27.8</c:v>
                </c:pt>
                <c:pt idx="15">
                  <c:v>28.7</c:v>
                </c:pt>
                <c:pt idx="16">
                  <c:v>29.7</c:v>
                </c:pt>
                <c:pt idx="17">
                  <c:v>30.4</c:v>
                </c:pt>
                <c:pt idx="18">
                  <c:v>30</c:v>
                </c:pt>
                <c:pt idx="19">
                  <c:v>29.6</c:v>
                </c:pt>
                <c:pt idx="20">
                  <c:v>30.1</c:v>
                </c:pt>
                <c:pt idx="21">
                  <c:v>30.6</c:v>
                </c:pt>
                <c:pt idx="22">
                  <c:v>29.9</c:v>
                </c:pt>
                <c:pt idx="23">
                  <c:v>29.4</c:v>
                </c:pt>
                <c:pt idx="24">
                  <c:v>29.8</c:v>
                </c:pt>
                <c:pt idx="25">
                  <c:v>30.2</c:v>
                </c:pt>
                <c:pt idx="26">
                  <c:v>29.9</c:v>
                </c:pt>
                <c:pt idx="27">
                  <c:v>29.9</c:v>
                </c:pt>
                <c:pt idx="28">
                  <c:v>31.2</c:v>
                </c:pt>
                <c:pt idx="29">
                  <c:v>32.1</c:v>
                </c:pt>
                <c:pt idx="30">
                  <c:v>30.2</c:v>
                </c:pt>
                <c:pt idx="31">
                  <c:v>30.1</c:v>
                </c:pt>
                <c:pt idx="32">
                  <c:v>30.1</c:v>
                </c:pt>
                <c:pt idx="33">
                  <c:v>29.5</c:v>
                </c:pt>
                <c:pt idx="34">
                  <c:v>29.3</c:v>
                </c:pt>
                <c:pt idx="35">
                  <c:v>30</c:v>
                </c:pt>
                <c:pt idx="36">
                  <c:v>30.8</c:v>
                </c:pt>
                <c:pt idx="37">
                  <c:v>28.4</c:v>
                </c:pt>
              </c:numCache>
            </c:numRef>
          </c:yVal>
          <c:smooth val="1"/>
        </c:ser>
        <c:axId val="83726720"/>
        <c:axId val="83728640"/>
      </c:scatterChart>
      <c:valAx>
        <c:axId val="83726720"/>
        <c:scaling>
          <c:orientation val="minMax"/>
        </c:scaling>
        <c:axPos val="b"/>
        <c:title>
          <c:tx>
            <c:rich>
              <a:bodyPr/>
              <a:lstStyle/>
              <a:p>
                <a:pPr>
                  <a:defRPr sz="1000"/>
                </a:pPr>
                <a:r>
                  <a:rPr lang="es-EC" sz="1000" b="1" i="0" baseline="0"/>
                  <a:t>Tiempo (min)</a:t>
                </a:r>
                <a:endParaRPr lang="es-EC" sz="1000"/>
              </a:p>
            </c:rich>
          </c:tx>
          <c:layout/>
        </c:title>
        <c:numFmt formatCode="General" sourceLinked="1"/>
        <c:majorTickMark val="none"/>
        <c:tickLblPos val="nextTo"/>
        <c:crossAx val="83728640"/>
        <c:crosses val="autoZero"/>
        <c:crossBetween val="midCat"/>
      </c:valAx>
      <c:valAx>
        <c:axId val="83728640"/>
        <c:scaling>
          <c:orientation val="minMax"/>
        </c:scaling>
        <c:axPos val="l"/>
        <c:majorGridlines/>
        <c:title>
          <c:tx>
            <c:rich>
              <a:bodyPr/>
              <a:lstStyle/>
              <a:p>
                <a:pPr>
                  <a:defRPr/>
                </a:pPr>
                <a:r>
                  <a:rPr lang="es-EC"/>
                  <a:t>TEMPERATURA (°C)</a:t>
                </a:r>
              </a:p>
            </c:rich>
          </c:tx>
          <c:layout/>
        </c:title>
        <c:numFmt formatCode="0.0" sourceLinked="1"/>
        <c:majorTickMark val="none"/>
        <c:tickLblPos val="nextTo"/>
        <c:crossAx val="83726720"/>
        <c:crosses val="autoZero"/>
        <c:crossBetween val="midCat"/>
      </c:valAx>
    </c:plotArea>
    <c:legend>
      <c:legendPos val="r"/>
      <c:layout/>
    </c:legend>
    <c:plotVisOnly val="1"/>
    <c:dispBlanksAs val="gap"/>
  </c:chart>
  <c:spPr>
    <a:solidFill>
      <a:srgbClr val="5B9BD5">
        <a:lumMod val="40000"/>
        <a:lumOff val="60000"/>
      </a:srgbClr>
    </a:solidFill>
  </c:sp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B3C161-F31A-442E-8135-5706AFAD4BA8}" type="datetimeFigureOut">
              <a:rPr lang="es-EC" smtClean="0"/>
              <a:pPr/>
              <a:t>11/05/2015</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DCC87C-3BEB-44A5-AA00-FE0B2E421C89}" type="slidenum">
              <a:rPr lang="es-EC" smtClean="0"/>
              <a:pPr/>
              <a:t>‹#›</a:t>
            </a:fld>
            <a:endParaRPr lang="es-EC"/>
          </a:p>
        </p:txBody>
      </p:sp>
    </p:spTree>
    <p:extLst>
      <p:ext uri="{BB962C8B-B14F-4D97-AF65-F5344CB8AC3E}">
        <p14:creationId xmlns="" xmlns:p14="http://schemas.microsoft.com/office/powerpoint/2010/main" val="1088881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6EDCC87C-3BEB-44A5-AA00-FE0B2E421C89}" type="slidenum">
              <a:rPr lang="es-EC" smtClean="0"/>
              <a:pPr/>
              <a:t>7</a:t>
            </a:fld>
            <a:endParaRPr lang="es-EC"/>
          </a:p>
        </p:txBody>
      </p:sp>
    </p:spTree>
    <p:extLst>
      <p:ext uri="{BB962C8B-B14F-4D97-AF65-F5344CB8AC3E}">
        <p14:creationId xmlns="" xmlns:p14="http://schemas.microsoft.com/office/powerpoint/2010/main" val="833087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6EDCC87C-3BEB-44A5-AA00-FE0B2E421C89}" type="slidenum">
              <a:rPr lang="es-EC" smtClean="0"/>
              <a:pPr/>
              <a:t>8</a:t>
            </a:fld>
            <a:endParaRPr lang="es-EC"/>
          </a:p>
        </p:txBody>
      </p:sp>
    </p:spTree>
    <p:extLst>
      <p:ext uri="{BB962C8B-B14F-4D97-AF65-F5344CB8AC3E}">
        <p14:creationId xmlns="" xmlns:p14="http://schemas.microsoft.com/office/powerpoint/2010/main" val="833087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6EDCC87C-3BEB-44A5-AA00-FE0B2E421C89}" type="slidenum">
              <a:rPr lang="es-EC" smtClean="0"/>
              <a:pPr/>
              <a:t>9</a:t>
            </a:fld>
            <a:endParaRPr lang="es-EC"/>
          </a:p>
        </p:txBody>
      </p:sp>
    </p:spTree>
    <p:extLst>
      <p:ext uri="{BB962C8B-B14F-4D97-AF65-F5344CB8AC3E}">
        <p14:creationId xmlns="" xmlns:p14="http://schemas.microsoft.com/office/powerpoint/2010/main" val="833087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6EDCC87C-3BEB-44A5-AA00-FE0B2E421C89}" type="slidenum">
              <a:rPr lang="es-EC" smtClean="0"/>
              <a:pPr/>
              <a:t>10</a:t>
            </a:fld>
            <a:endParaRPr lang="es-EC"/>
          </a:p>
        </p:txBody>
      </p:sp>
    </p:spTree>
    <p:extLst>
      <p:ext uri="{BB962C8B-B14F-4D97-AF65-F5344CB8AC3E}">
        <p14:creationId xmlns="" xmlns:p14="http://schemas.microsoft.com/office/powerpoint/2010/main" val="833087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FBE85018-906A-4CF8-85D8-66CF7D67C6D8}" type="datetimeFigureOut">
              <a:rPr lang="es-EC" smtClean="0"/>
              <a:pPr/>
              <a:t>11/05/2015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0D8D19B4-E0C1-4D1D-84D5-F5CC14B5C9B0}" type="slidenum">
              <a:rPr lang="es-EC" smtClean="0"/>
              <a:pPr/>
              <a:t>‹#›</a:t>
            </a:fld>
            <a:endParaRPr lang="es-EC"/>
          </a:p>
        </p:txBody>
      </p:sp>
    </p:spTree>
    <p:extLst>
      <p:ext uri="{BB962C8B-B14F-4D97-AF65-F5344CB8AC3E}">
        <p14:creationId xmlns="" xmlns:p14="http://schemas.microsoft.com/office/powerpoint/2010/main" val="301405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FBE85018-906A-4CF8-85D8-66CF7D67C6D8}" type="datetimeFigureOut">
              <a:rPr lang="es-EC" smtClean="0"/>
              <a:pPr/>
              <a:t>11/05/2015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0D8D19B4-E0C1-4D1D-84D5-F5CC14B5C9B0}" type="slidenum">
              <a:rPr lang="es-EC" smtClean="0"/>
              <a:pPr/>
              <a:t>‹#›</a:t>
            </a:fld>
            <a:endParaRPr lang="es-EC"/>
          </a:p>
        </p:txBody>
      </p:sp>
    </p:spTree>
    <p:extLst>
      <p:ext uri="{BB962C8B-B14F-4D97-AF65-F5344CB8AC3E}">
        <p14:creationId xmlns="" xmlns:p14="http://schemas.microsoft.com/office/powerpoint/2010/main" val="1108153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FBE85018-906A-4CF8-85D8-66CF7D67C6D8}" type="datetimeFigureOut">
              <a:rPr lang="es-EC" smtClean="0"/>
              <a:pPr/>
              <a:t>11/05/2015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0D8D19B4-E0C1-4D1D-84D5-F5CC14B5C9B0}" type="slidenum">
              <a:rPr lang="es-EC" smtClean="0"/>
              <a:pPr/>
              <a:t>‹#›</a:t>
            </a:fld>
            <a:endParaRPr lang="es-EC"/>
          </a:p>
        </p:txBody>
      </p:sp>
    </p:spTree>
    <p:extLst>
      <p:ext uri="{BB962C8B-B14F-4D97-AF65-F5344CB8AC3E}">
        <p14:creationId xmlns="" xmlns:p14="http://schemas.microsoft.com/office/powerpoint/2010/main" val="2859287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FBE85018-906A-4CF8-85D8-66CF7D67C6D8}" type="datetimeFigureOut">
              <a:rPr lang="es-EC" smtClean="0"/>
              <a:pPr/>
              <a:t>11/05/2015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0D8D19B4-E0C1-4D1D-84D5-F5CC14B5C9B0}" type="slidenum">
              <a:rPr lang="es-EC" smtClean="0"/>
              <a:pPr/>
              <a:t>‹#›</a:t>
            </a:fld>
            <a:endParaRPr lang="es-EC"/>
          </a:p>
        </p:txBody>
      </p:sp>
    </p:spTree>
    <p:extLst>
      <p:ext uri="{BB962C8B-B14F-4D97-AF65-F5344CB8AC3E}">
        <p14:creationId xmlns="" xmlns:p14="http://schemas.microsoft.com/office/powerpoint/2010/main" val="1682434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BE85018-906A-4CF8-85D8-66CF7D67C6D8}" type="datetimeFigureOut">
              <a:rPr lang="es-EC" smtClean="0"/>
              <a:pPr/>
              <a:t>11/05/2015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0D8D19B4-E0C1-4D1D-84D5-F5CC14B5C9B0}" type="slidenum">
              <a:rPr lang="es-EC" smtClean="0"/>
              <a:pPr/>
              <a:t>‹#›</a:t>
            </a:fld>
            <a:endParaRPr lang="es-EC"/>
          </a:p>
        </p:txBody>
      </p:sp>
    </p:spTree>
    <p:extLst>
      <p:ext uri="{BB962C8B-B14F-4D97-AF65-F5344CB8AC3E}">
        <p14:creationId xmlns="" xmlns:p14="http://schemas.microsoft.com/office/powerpoint/2010/main" val="3457588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FBE85018-906A-4CF8-85D8-66CF7D67C6D8}" type="datetimeFigureOut">
              <a:rPr lang="es-EC" smtClean="0"/>
              <a:pPr/>
              <a:t>11/05/2015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0D8D19B4-E0C1-4D1D-84D5-F5CC14B5C9B0}" type="slidenum">
              <a:rPr lang="es-EC" smtClean="0"/>
              <a:pPr/>
              <a:t>‹#›</a:t>
            </a:fld>
            <a:endParaRPr lang="es-EC"/>
          </a:p>
        </p:txBody>
      </p:sp>
    </p:spTree>
    <p:extLst>
      <p:ext uri="{BB962C8B-B14F-4D97-AF65-F5344CB8AC3E}">
        <p14:creationId xmlns="" xmlns:p14="http://schemas.microsoft.com/office/powerpoint/2010/main" val="3889661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FBE85018-906A-4CF8-85D8-66CF7D67C6D8}" type="datetimeFigureOut">
              <a:rPr lang="es-EC" smtClean="0"/>
              <a:pPr/>
              <a:t>11/05/2015</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0D8D19B4-E0C1-4D1D-84D5-F5CC14B5C9B0}" type="slidenum">
              <a:rPr lang="es-EC" smtClean="0"/>
              <a:pPr/>
              <a:t>‹#›</a:t>
            </a:fld>
            <a:endParaRPr lang="es-EC"/>
          </a:p>
        </p:txBody>
      </p:sp>
    </p:spTree>
    <p:extLst>
      <p:ext uri="{BB962C8B-B14F-4D97-AF65-F5344CB8AC3E}">
        <p14:creationId xmlns="" xmlns:p14="http://schemas.microsoft.com/office/powerpoint/2010/main" val="1779728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FBE85018-906A-4CF8-85D8-66CF7D67C6D8}" type="datetimeFigureOut">
              <a:rPr lang="es-EC" smtClean="0"/>
              <a:pPr/>
              <a:t>11/05/2015</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0D8D19B4-E0C1-4D1D-84D5-F5CC14B5C9B0}" type="slidenum">
              <a:rPr lang="es-EC" smtClean="0"/>
              <a:pPr/>
              <a:t>‹#›</a:t>
            </a:fld>
            <a:endParaRPr lang="es-EC"/>
          </a:p>
        </p:txBody>
      </p:sp>
    </p:spTree>
    <p:extLst>
      <p:ext uri="{BB962C8B-B14F-4D97-AF65-F5344CB8AC3E}">
        <p14:creationId xmlns="" xmlns:p14="http://schemas.microsoft.com/office/powerpoint/2010/main" val="463256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BE85018-906A-4CF8-85D8-66CF7D67C6D8}" type="datetimeFigureOut">
              <a:rPr lang="es-EC" smtClean="0"/>
              <a:pPr/>
              <a:t>11/05/2015</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0D8D19B4-E0C1-4D1D-84D5-F5CC14B5C9B0}" type="slidenum">
              <a:rPr lang="es-EC" smtClean="0"/>
              <a:pPr/>
              <a:t>‹#›</a:t>
            </a:fld>
            <a:endParaRPr lang="es-EC"/>
          </a:p>
        </p:txBody>
      </p:sp>
    </p:spTree>
    <p:extLst>
      <p:ext uri="{BB962C8B-B14F-4D97-AF65-F5344CB8AC3E}">
        <p14:creationId xmlns="" xmlns:p14="http://schemas.microsoft.com/office/powerpoint/2010/main" val="1511327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BE85018-906A-4CF8-85D8-66CF7D67C6D8}" type="datetimeFigureOut">
              <a:rPr lang="es-EC" smtClean="0"/>
              <a:pPr/>
              <a:t>11/05/2015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0D8D19B4-E0C1-4D1D-84D5-F5CC14B5C9B0}" type="slidenum">
              <a:rPr lang="es-EC" smtClean="0"/>
              <a:pPr/>
              <a:t>‹#›</a:t>
            </a:fld>
            <a:endParaRPr lang="es-EC"/>
          </a:p>
        </p:txBody>
      </p:sp>
    </p:spTree>
    <p:extLst>
      <p:ext uri="{BB962C8B-B14F-4D97-AF65-F5344CB8AC3E}">
        <p14:creationId xmlns="" xmlns:p14="http://schemas.microsoft.com/office/powerpoint/2010/main" val="4003574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BE85018-906A-4CF8-85D8-66CF7D67C6D8}" type="datetimeFigureOut">
              <a:rPr lang="es-EC" smtClean="0"/>
              <a:pPr/>
              <a:t>11/05/2015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0D8D19B4-E0C1-4D1D-84D5-F5CC14B5C9B0}" type="slidenum">
              <a:rPr lang="es-EC" smtClean="0"/>
              <a:pPr/>
              <a:t>‹#›</a:t>
            </a:fld>
            <a:endParaRPr lang="es-EC"/>
          </a:p>
        </p:txBody>
      </p:sp>
    </p:spTree>
    <p:extLst>
      <p:ext uri="{BB962C8B-B14F-4D97-AF65-F5344CB8AC3E}">
        <p14:creationId xmlns="" xmlns:p14="http://schemas.microsoft.com/office/powerpoint/2010/main" val="3976233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E85018-906A-4CF8-85D8-66CF7D67C6D8}" type="datetimeFigureOut">
              <a:rPr lang="es-EC" smtClean="0"/>
              <a:pPr/>
              <a:t>11/05/2015</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D19B4-E0C1-4D1D-84D5-F5CC14B5C9B0}" type="slidenum">
              <a:rPr lang="es-EC" smtClean="0"/>
              <a:pPr/>
              <a:t>‹#›</a:t>
            </a:fld>
            <a:endParaRPr lang="es-EC"/>
          </a:p>
        </p:txBody>
      </p:sp>
    </p:spTree>
    <p:extLst>
      <p:ext uri="{BB962C8B-B14F-4D97-AF65-F5344CB8AC3E}">
        <p14:creationId xmlns="" xmlns:p14="http://schemas.microsoft.com/office/powerpoint/2010/main" val="42437682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jpeg"/><Relationship Id="rId7"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hyperlink" Target="mailto:diegocheca@hotmail.com" TargetMode="Externa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9.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57158" y="1061592"/>
            <a:ext cx="8429652" cy="55707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spcBef>
                <a:spcPts val="600"/>
              </a:spcBef>
              <a:spcAft>
                <a:spcPts val="600"/>
              </a:spcAft>
              <a:buClrTx/>
              <a:buSzTx/>
              <a:buFontTx/>
              <a:buNone/>
              <a:tabLst/>
            </a:pPr>
            <a:endParaRPr kumimoji="0" lang="es-MX" sz="2400" b="1" i="0" u="none" strike="noStrike" cap="none" normalizeH="0" baseline="0" dirty="0" smtClean="0">
              <a:ln>
                <a:noFill/>
              </a:ln>
              <a:solidFill>
                <a:srgbClr val="000099"/>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spcBef>
                <a:spcPts val="600"/>
              </a:spcBef>
              <a:spcAft>
                <a:spcPts val="600"/>
              </a:spcAft>
              <a:buClrTx/>
              <a:buSzTx/>
              <a:buFontTx/>
              <a:buNone/>
              <a:tabLst/>
            </a:pPr>
            <a:r>
              <a:rPr kumimoji="0" lang="es-MX" sz="2400" b="1" i="0" u="none" strike="noStrike" cap="none" normalizeH="0" baseline="0" dirty="0" smtClean="0">
                <a:ln>
                  <a:noFill/>
                </a:ln>
                <a:solidFill>
                  <a:srgbClr val="0070C0"/>
                </a:solidFill>
                <a:effectLst/>
                <a:latin typeface="Arial" pitchFamily="34" charset="0"/>
                <a:ea typeface="Times New Roman" pitchFamily="18" charset="0"/>
                <a:cs typeface="Arial" pitchFamily="34" charset="0"/>
              </a:rPr>
              <a:t>UNIVERSIDAD</a:t>
            </a:r>
            <a:r>
              <a:rPr kumimoji="0" lang="es-MX" sz="2400" b="1" i="0" u="none" strike="noStrike" cap="none" normalizeH="0" dirty="0" smtClean="0">
                <a:ln>
                  <a:noFill/>
                </a:ln>
                <a:solidFill>
                  <a:srgbClr val="0070C0"/>
                </a:solidFill>
                <a:effectLst/>
                <a:latin typeface="Arial" pitchFamily="34" charset="0"/>
                <a:ea typeface="Times New Roman" pitchFamily="18" charset="0"/>
                <a:cs typeface="Arial" pitchFamily="34" charset="0"/>
              </a:rPr>
              <a:t> DE LAS FUERZAS ARMADAS ESPE</a:t>
            </a:r>
          </a:p>
          <a:p>
            <a:pPr marL="0" marR="0" lvl="0" indent="0" algn="ctr" defTabSz="914400" rtl="0" eaLnBrk="1" fontAlgn="base" latinLnBrk="0" hangingPunct="1">
              <a:spcBef>
                <a:spcPts val="600"/>
              </a:spcBef>
              <a:spcAft>
                <a:spcPts val="600"/>
              </a:spcAft>
              <a:buClrTx/>
              <a:buSzTx/>
              <a:buFontTx/>
              <a:buNone/>
              <a:tabLst/>
            </a:pPr>
            <a:r>
              <a:rPr lang="es-MX" b="1" dirty="0" smtClean="0">
                <a:solidFill>
                  <a:srgbClr val="0070C0"/>
                </a:solidFill>
                <a:latin typeface="Arial" pitchFamily="34" charset="0"/>
                <a:ea typeface="Times New Roman" pitchFamily="18" charset="0"/>
                <a:cs typeface="Arial" pitchFamily="34" charset="0"/>
              </a:rPr>
              <a:t>DEPARTAMENTO DE CIENCIAS DE LA ENERGÍA Y MECÁNICA</a:t>
            </a:r>
          </a:p>
          <a:p>
            <a:pPr marL="0" marR="0" lvl="0" indent="0" algn="ctr" defTabSz="914400" rtl="0" eaLnBrk="1" fontAlgn="base" latinLnBrk="0" hangingPunct="1">
              <a:spcBef>
                <a:spcPts val="600"/>
              </a:spcBef>
              <a:spcAft>
                <a:spcPts val="600"/>
              </a:spcAft>
              <a:buClrTx/>
              <a:buSzTx/>
              <a:buFontTx/>
              <a:buNone/>
              <a:tabLst/>
            </a:pPr>
            <a:endParaRPr kumimoji="0" lang="es-MX" sz="2400" b="1" i="0" u="none" strike="noStrike" cap="none" normalizeH="0" baseline="0" dirty="0" smtClean="0">
              <a:ln>
                <a:noFill/>
              </a:ln>
              <a:solidFill>
                <a:srgbClr val="0070C0"/>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spcBef>
                <a:spcPts val="600"/>
              </a:spcBef>
              <a:spcAft>
                <a:spcPts val="600"/>
              </a:spcAft>
              <a:buClrTx/>
              <a:buSzTx/>
              <a:buFontTx/>
              <a:buNone/>
              <a:tabLst/>
            </a:pPr>
            <a:r>
              <a:rPr lang="es-MX" sz="2000" b="1" dirty="0" smtClean="0">
                <a:solidFill>
                  <a:srgbClr val="0070C0"/>
                </a:solidFill>
                <a:latin typeface="Arial" pitchFamily="34" charset="0"/>
                <a:ea typeface="Times New Roman" pitchFamily="18" charset="0"/>
                <a:cs typeface="Arial" pitchFamily="34" charset="0"/>
              </a:rPr>
              <a:t>MAESTRÍA EN ENERGÍAS RENOVABLES </a:t>
            </a:r>
            <a:endParaRPr kumimoji="0" lang="es-MX" sz="2000" b="1" i="0" u="none" strike="noStrike" cap="none" normalizeH="0" dirty="0" smtClean="0">
              <a:ln>
                <a:noFill/>
              </a:ln>
              <a:solidFill>
                <a:srgbClr val="0070C0"/>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spcBef>
                <a:spcPts val="600"/>
              </a:spcBef>
              <a:spcAft>
                <a:spcPts val="600"/>
              </a:spcAft>
              <a:buClrTx/>
              <a:buSzTx/>
              <a:buFontTx/>
              <a:buNone/>
              <a:tabLst/>
            </a:pPr>
            <a:r>
              <a:rPr kumimoji="0" lang="es-MX" sz="2000" b="1" i="0" u="none" strike="noStrike" cap="none" normalizeH="0" dirty="0" smtClean="0">
                <a:ln>
                  <a:noFill/>
                </a:ln>
                <a:solidFill>
                  <a:srgbClr val="0070C0"/>
                </a:solidFill>
                <a:effectLst/>
                <a:latin typeface="Arial" pitchFamily="34" charset="0"/>
                <a:ea typeface="Times New Roman" pitchFamily="18" charset="0"/>
                <a:cs typeface="Arial" pitchFamily="34" charset="0"/>
              </a:rPr>
              <a:t>  </a:t>
            </a:r>
            <a:r>
              <a:rPr lang="es-MX" sz="2000" b="1" dirty="0" smtClean="0">
                <a:solidFill>
                  <a:srgbClr val="0070C0"/>
                </a:solidFill>
                <a:latin typeface="Arial" pitchFamily="34" charset="0"/>
                <a:ea typeface="Times New Roman" pitchFamily="18" charset="0"/>
                <a:cs typeface="Arial" pitchFamily="34" charset="0"/>
              </a:rPr>
              <a:t>I</a:t>
            </a:r>
            <a:r>
              <a:rPr kumimoji="0" lang="es-MX" sz="2000" b="1" i="0" u="none" strike="noStrike" cap="none" normalizeH="0" dirty="0" smtClean="0">
                <a:ln>
                  <a:noFill/>
                </a:ln>
                <a:solidFill>
                  <a:srgbClr val="0070C0"/>
                </a:solidFill>
                <a:effectLst/>
                <a:latin typeface="Arial" pitchFamily="34" charset="0"/>
                <a:ea typeface="Times New Roman" pitchFamily="18" charset="0"/>
                <a:cs typeface="Arial" pitchFamily="34" charset="0"/>
              </a:rPr>
              <a:t>II PROMOCIÓN </a:t>
            </a:r>
          </a:p>
          <a:p>
            <a:pPr algn="ctr" fontAlgn="base">
              <a:spcBef>
                <a:spcPts val="600"/>
              </a:spcBef>
              <a:spcAft>
                <a:spcPts val="600"/>
              </a:spcAft>
            </a:pPr>
            <a:r>
              <a:rPr lang="es-MX" sz="2400" b="1" dirty="0" smtClean="0">
                <a:solidFill>
                  <a:srgbClr val="002060"/>
                </a:solidFill>
                <a:latin typeface="Arial" pitchFamily="34" charset="0"/>
                <a:cs typeface="Arial" pitchFamily="34" charset="0"/>
              </a:rPr>
              <a:t>“</a:t>
            </a:r>
            <a:r>
              <a:rPr lang="es-EC" b="1" dirty="0" smtClean="0">
                <a:solidFill>
                  <a:srgbClr val="002060"/>
                </a:solidFill>
                <a:latin typeface="Arial" pitchFamily="34" charset="0"/>
                <a:cs typeface="Arial" pitchFamily="34" charset="0"/>
              </a:rPr>
              <a:t>ANÁLISIS ENERGÉTICO DE UN SISTEMA DE COLECTORES EN ESPIRAL PARA EL CALENTAMIENTO DE UNA PISCINA DE 125 m³ AISLADA CON MANTA TÉRMICA</a:t>
            </a:r>
            <a:r>
              <a:rPr lang="es-MX" sz="2400" b="1" dirty="0" smtClean="0">
                <a:solidFill>
                  <a:srgbClr val="002060"/>
                </a:solidFill>
              </a:rPr>
              <a:t>” </a:t>
            </a:r>
            <a:r>
              <a:rPr lang="es-MX" sz="2400" b="1" dirty="0" smtClean="0">
                <a:solidFill>
                  <a:srgbClr val="0070C0"/>
                </a:solidFill>
              </a:rPr>
              <a:t>  </a:t>
            </a:r>
            <a:endParaRPr lang="es-EC" sz="2400" b="1" dirty="0">
              <a:solidFill>
                <a:srgbClr val="0070C0"/>
              </a:solidFill>
            </a:endParaRPr>
          </a:p>
          <a:p>
            <a:pPr algn="ctr" fontAlgn="base">
              <a:spcBef>
                <a:spcPts val="600"/>
              </a:spcBef>
              <a:spcAft>
                <a:spcPts val="600"/>
              </a:spcAft>
            </a:pPr>
            <a:endParaRPr lang="es-MX" sz="1100" dirty="0" smtClean="0">
              <a:solidFill>
                <a:srgbClr val="0070C0"/>
              </a:solidFill>
              <a:ea typeface="Times New Roman" pitchFamily="18" charset="0"/>
              <a:cs typeface="Arial" pitchFamily="34" charset="0"/>
            </a:endParaRPr>
          </a:p>
          <a:p>
            <a:pPr marR="0" lvl="0" algn="ctr" fontAlgn="base">
              <a:lnSpc>
                <a:spcPct val="80000"/>
              </a:lnSpc>
              <a:spcBef>
                <a:spcPct val="20000"/>
              </a:spcBef>
              <a:spcAft>
                <a:spcPts val="600"/>
              </a:spcAft>
              <a:buClrTx/>
              <a:buSzTx/>
              <a:tabLst/>
            </a:pPr>
            <a:r>
              <a:rPr lang="es-MX" sz="2400" b="1" dirty="0" smtClean="0">
                <a:solidFill>
                  <a:srgbClr val="0070C0"/>
                </a:solidFill>
              </a:rPr>
              <a:t>Diego Efraín Checa Yánez</a:t>
            </a:r>
          </a:p>
          <a:p>
            <a:pPr marR="0" lvl="0" algn="ctr" fontAlgn="base">
              <a:lnSpc>
                <a:spcPct val="80000"/>
              </a:lnSpc>
              <a:spcBef>
                <a:spcPct val="20000"/>
              </a:spcBef>
              <a:spcAft>
                <a:spcPts val="600"/>
              </a:spcAft>
              <a:buClrTx/>
              <a:buSzTx/>
              <a:tabLst/>
            </a:pPr>
            <a:r>
              <a:rPr lang="es-MX" sz="1600" b="1" dirty="0" smtClean="0">
                <a:solidFill>
                  <a:srgbClr val="0070C0"/>
                </a:solidFill>
              </a:rPr>
              <a:t>Mayo 11, 2015</a:t>
            </a:r>
            <a:endParaRPr lang="es-MX" sz="1600" b="1" dirty="0">
              <a:solidFill>
                <a:srgbClr val="0070C0"/>
              </a:solidFill>
              <a:latin typeface="Arial" pitchFamily="34" charset="0"/>
              <a:ea typeface="Times New Roman" pitchFamily="18" charset="0"/>
              <a:cs typeface="Arial" pitchFamily="34" charset="0"/>
            </a:endParaRPr>
          </a:p>
          <a:p>
            <a:pPr marR="0" lvl="0" algn="r" fontAlgn="base">
              <a:lnSpc>
                <a:spcPct val="80000"/>
              </a:lnSpc>
              <a:spcBef>
                <a:spcPct val="20000"/>
              </a:spcBef>
              <a:spcAft>
                <a:spcPts val="600"/>
              </a:spcAft>
              <a:buClrTx/>
              <a:buSzTx/>
              <a:tabLst/>
            </a:pPr>
            <a:r>
              <a:rPr lang="es-MX" dirty="0" err="1" smtClean="0">
                <a:solidFill>
                  <a:srgbClr val="0070C0"/>
                </a:solidFill>
                <a:latin typeface="Arial" pitchFamily="34" charset="0"/>
                <a:ea typeface="Times New Roman" pitchFamily="18" charset="0"/>
                <a:cs typeface="Arial" pitchFamily="34" charset="0"/>
              </a:rPr>
              <a:t>Sangolquí</a:t>
            </a:r>
            <a:r>
              <a:rPr lang="es-MX" dirty="0" smtClean="0">
                <a:solidFill>
                  <a:srgbClr val="0070C0"/>
                </a:solidFill>
                <a:latin typeface="Arial" pitchFamily="34" charset="0"/>
                <a:ea typeface="Times New Roman" pitchFamily="18" charset="0"/>
                <a:cs typeface="Arial" pitchFamily="34" charset="0"/>
              </a:rPr>
              <a:t>-Ecuador</a:t>
            </a:r>
            <a:r>
              <a:rPr lang="es-MX" sz="2400" dirty="0" smtClean="0">
                <a:solidFill>
                  <a:srgbClr val="0070C0"/>
                </a:solidFill>
                <a:latin typeface="Arial" pitchFamily="34" charset="0"/>
                <a:ea typeface="Times New Roman" pitchFamily="18" charset="0"/>
                <a:cs typeface="Arial" pitchFamily="34" charset="0"/>
              </a:rPr>
              <a:t> </a:t>
            </a:r>
            <a:endParaRPr lang="es-MX" sz="2400" dirty="0">
              <a:solidFill>
                <a:srgbClr val="0070C0"/>
              </a:solidFill>
              <a:latin typeface="Arial" pitchFamily="34" charset="0"/>
              <a:ea typeface="Times New Roman" pitchFamily="18" charset="0"/>
              <a:cs typeface="Arial" pitchFamily="34" charset="0"/>
            </a:endParaRPr>
          </a:p>
        </p:txBody>
      </p:sp>
      <p:pic>
        <p:nvPicPr>
          <p:cNvPr id="5" name="4 Imagen"/>
          <p:cNvPicPr/>
          <p:nvPr/>
        </p:nvPicPr>
        <p:blipFill>
          <a:blip r:embed="rId2">
            <a:extLst>
              <a:ext uri="{28A0092B-C50C-407E-A947-70E740481C1C}">
                <a14:useLocalDpi xmlns="" xmlns:a14="http://schemas.microsoft.com/office/drawing/2010/main" val="0"/>
              </a:ext>
            </a:extLst>
          </a:blip>
          <a:srcRect/>
          <a:stretch>
            <a:fillRect/>
          </a:stretch>
        </p:blipFill>
        <p:spPr bwMode="auto">
          <a:xfrm>
            <a:off x="1428728" y="188640"/>
            <a:ext cx="6072230" cy="107157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90800" y="228600"/>
            <a:ext cx="3749744" cy="369332"/>
          </a:xfrm>
          <a:prstGeom prst="rect">
            <a:avLst/>
          </a:prstGeom>
        </p:spPr>
        <p:txBody>
          <a:bodyPr wrap="none">
            <a:spAutoFit/>
          </a:bodyPr>
          <a:lstStyle/>
          <a:p>
            <a:r>
              <a:rPr lang="es-EC" b="1" dirty="0" smtClean="0">
                <a:solidFill>
                  <a:srgbClr val="0070C0"/>
                </a:solidFill>
                <a:latin typeface="Arial" panose="020B0604020202020204" pitchFamily="34" charset="0"/>
                <a:cs typeface="Arial" panose="020B0604020202020204" pitchFamily="34" charset="0"/>
              </a:rPr>
              <a:t>Balance energético de la piscina</a:t>
            </a:r>
          </a:p>
        </p:txBody>
      </p:sp>
      <p:sp>
        <p:nvSpPr>
          <p:cNvPr id="9" name="8 Rectángulo"/>
          <p:cNvSpPr/>
          <p:nvPr/>
        </p:nvSpPr>
        <p:spPr>
          <a:xfrm>
            <a:off x="6096000" y="1143000"/>
            <a:ext cx="1792478" cy="338554"/>
          </a:xfrm>
          <a:prstGeom prst="rect">
            <a:avLst/>
          </a:prstGeom>
        </p:spPr>
        <p:txBody>
          <a:bodyPr wrap="none">
            <a:spAutoFit/>
          </a:bodyPr>
          <a:lstStyle/>
          <a:p>
            <a:r>
              <a:rPr lang="en-US" sz="1600" b="1" dirty="0" err="1" smtClean="0">
                <a:solidFill>
                  <a:srgbClr val="0070C0"/>
                </a:solidFill>
                <a:latin typeface="Arial" panose="020B0604020202020204" pitchFamily="34" charset="0"/>
                <a:cs typeface="Arial" panose="020B0604020202020204" pitchFamily="34" charset="0"/>
              </a:rPr>
              <a:t>Calor</a:t>
            </a:r>
            <a:r>
              <a:rPr lang="en-US" sz="1600" b="1" dirty="0" smtClean="0">
                <a:solidFill>
                  <a:srgbClr val="0070C0"/>
                </a:solidFill>
                <a:latin typeface="Arial" panose="020B0604020202020204" pitchFamily="34" charset="0"/>
                <a:cs typeface="Arial" panose="020B0604020202020204" pitchFamily="34" charset="0"/>
              </a:rPr>
              <a:t> </a:t>
            </a:r>
            <a:r>
              <a:rPr lang="en-US" sz="1600" b="1" dirty="0" err="1" smtClean="0">
                <a:solidFill>
                  <a:srgbClr val="0070C0"/>
                </a:solidFill>
                <a:latin typeface="Arial" panose="020B0604020202020204" pitchFamily="34" charset="0"/>
                <a:cs typeface="Arial" panose="020B0604020202020204" pitchFamily="34" charset="0"/>
              </a:rPr>
              <a:t>necesario</a:t>
            </a:r>
            <a:r>
              <a:rPr lang="en-US" sz="1600" b="1" dirty="0" smtClean="0">
                <a:solidFill>
                  <a:srgbClr val="0070C0"/>
                </a:solidFill>
                <a:latin typeface="Arial" panose="020B0604020202020204" pitchFamily="34" charset="0"/>
                <a:cs typeface="Arial" panose="020B0604020202020204" pitchFamily="34" charset="0"/>
              </a:rPr>
              <a:t>:</a:t>
            </a:r>
            <a:endParaRPr lang="es-EC" sz="1600" dirty="0"/>
          </a:p>
        </p:txBody>
      </p:sp>
      <p:sp>
        <p:nvSpPr>
          <p:cNvPr id="41988" name="Rectangle 4"/>
          <p:cNvSpPr>
            <a:spLocks noChangeArrowheads="1"/>
          </p:cNvSpPr>
          <p:nvPr/>
        </p:nvSpPr>
        <p:spPr bwMode="auto">
          <a:xfrm>
            <a:off x="0" y="24479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60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0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7107" name="Picture 3"/>
          <p:cNvPicPr>
            <a:picLocks noChangeAspect="1" noChangeArrowheads="1"/>
          </p:cNvPicPr>
          <p:nvPr/>
        </p:nvPicPr>
        <p:blipFill>
          <a:blip r:embed="rId3"/>
          <a:srcRect/>
          <a:stretch>
            <a:fillRect/>
          </a:stretch>
        </p:blipFill>
        <p:spPr bwMode="auto">
          <a:xfrm>
            <a:off x="1600201" y="720694"/>
            <a:ext cx="3276600" cy="2388549"/>
          </a:xfrm>
          <a:prstGeom prst="rect">
            <a:avLst/>
          </a:prstGeom>
          <a:noFill/>
          <a:ln w="9525">
            <a:noFill/>
            <a:miter lim="800000"/>
            <a:headEnd/>
            <a:tailEnd/>
          </a:ln>
          <a:effectLst/>
        </p:spPr>
      </p:pic>
      <p:sp>
        <p:nvSpPr>
          <p:cNvPr id="4711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7109" name="Picture 5"/>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867400" y="1752600"/>
            <a:ext cx="2110154" cy="457200"/>
          </a:xfrm>
          <a:prstGeom prst="rect">
            <a:avLst/>
          </a:prstGeom>
          <a:noFill/>
        </p:spPr>
      </p:pic>
      <p:sp>
        <p:nvSpPr>
          <p:cNvPr id="15" name="8 Rectángulo"/>
          <p:cNvSpPr/>
          <p:nvPr/>
        </p:nvSpPr>
        <p:spPr>
          <a:xfrm>
            <a:off x="762000" y="3352800"/>
            <a:ext cx="3239990" cy="338554"/>
          </a:xfrm>
          <a:prstGeom prst="rect">
            <a:avLst/>
          </a:prstGeom>
        </p:spPr>
        <p:txBody>
          <a:bodyPr wrap="none">
            <a:spAutoFit/>
          </a:bodyPr>
          <a:lstStyle/>
          <a:p>
            <a:r>
              <a:rPr lang="en-US" sz="1600" b="1" dirty="0" err="1" smtClean="0">
                <a:solidFill>
                  <a:srgbClr val="0070C0"/>
                </a:solidFill>
                <a:latin typeface="Arial" panose="020B0604020202020204" pitchFamily="34" charset="0"/>
                <a:cs typeface="Arial" panose="020B0604020202020204" pitchFamily="34" charset="0"/>
              </a:rPr>
              <a:t>Calor</a:t>
            </a:r>
            <a:r>
              <a:rPr lang="en-US" sz="1600" b="1" dirty="0" smtClean="0">
                <a:solidFill>
                  <a:srgbClr val="0070C0"/>
                </a:solidFill>
                <a:latin typeface="Arial" panose="020B0604020202020204" pitchFamily="34" charset="0"/>
                <a:cs typeface="Arial" panose="020B0604020202020204" pitchFamily="34" charset="0"/>
              </a:rPr>
              <a:t> </a:t>
            </a:r>
            <a:r>
              <a:rPr lang="en-US" sz="1600" b="1" dirty="0" err="1" smtClean="0">
                <a:solidFill>
                  <a:srgbClr val="0070C0"/>
                </a:solidFill>
                <a:latin typeface="Arial" panose="020B0604020202020204" pitchFamily="34" charset="0"/>
                <a:cs typeface="Arial" panose="020B0604020202020204" pitchFamily="34" charset="0"/>
              </a:rPr>
              <a:t>perdido</a:t>
            </a:r>
            <a:r>
              <a:rPr lang="en-US" sz="1600" b="1" dirty="0" smtClean="0">
                <a:solidFill>
                  <a:srgbClr val="0070C0"/>
                </a:solidFill>
                <a:latin typeface="Arial" panose="020B0604020202020204" pitchFamily="34" charset="0"/>
                <a:cs typeface="Arial" panose="020B0604020202020204" pitchFamily="34" charset="0"/>
              </a:rPr>
              <a:t> </a:t>
            </a:r>
            <a:r>
              <a:rPr lang="en-US" sz="1600" b="1" dirty="0" err="1" smtClean="0">
                <a:solidFill>
                  <a:srgbClr val="0070C0"/>
                </a:solidFill>
                <a:latin typeface="Arial" panose="020B0604020202020204" pitchFamily="34" charset="0"/>
                <a:cs typeface="Arial" panose="020B0604020202020204" pitchFamily="34" charset="0"/>
              </a:rPr>
              <a:t>por</a:t>
            </a:r>
            <a:r>
              <a:rPr lang="en-US" sz="1600" b="1" dirty="0" smtClean="0">
                <a:solidFill>
                  <a:srgbClr val="0070C0"/>
                </a:solidFill>
                <a:latin typeface="Arial" panose="020B0604020202020204" pitchFamily="34" charset="0"/>
                <a:cs typeface="Arial" panose="020B0604020202020204" pitchFamily="34" charset="0"/>
              </a:rPr>
              <a:t> </a:t>
            </a:r>
            <a:r>
              <a:rPr lang="en-US" sz="1600" b="1" dirty="0" err="1" smtClean="0">
                <a:solidFill>
                  <a:srgbClr val="0070C0"/>
                </a:solidFill>
                <a:latin typeface="Arial" panose="020B0604020202020204" pitchFamily="34" charset="0"/>
                <a:cs typeface="Arial" panose="020B0604020202020204" pitchFamily="34" charset="0"/>
              </a:rPr>
              <a:t>evaporación</a:t>
            </a:r>
            <a:r>
              <a:rPr lang="en-US" sz="1600" b="1" dirty="0" smtClean="0">
                <a:solidFill>
                  <a:srgbClr val="0070C0"/>
                </a:solidFill>
                <a:latin typeface="Arial" panose="020B0604020202020204" pitchFamily="34" charset="0"/>
                <a:cs typeface="Arial" panose="020B0604020202020204" pitchFamily="34" charset="0"/>
              </a:rPr>
              <a:t>:</a:t>
            </a:r>
            <a:endParaRPr lang="es-EC" sz="1600" dirty="0"/>
          </a:p>
        </p:txBody>
      </p:sp>
      <p:sp>
        <p:nvSpPr>
          <p:cNvPr id="4711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7113" name="Picture 9"/>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572000" y="3352800"/>
            <a:ext cx="3636818" cy="457200"/>
          </a:xfrm>
          <a:prstGeom prst="rect">
            <a:avLst/>
          </a:prstGeom>
          <a:noFill/>
        </p:spPr>
      </p:pic>
      <p:sp>
        <p:nvSpPr>
          <p:cNvPr id="18" name="8 Rectángulo"/>
          <p:cNvSpPr/>
          <p:nvPr/>
        </p:nvSpPr>
        <p:spPr>
          <a:xfrm>
            <a:off x="762000" y="4038600"/>
            <a:ext cx="3159839" cy="338554"/>
          </a:xfrm>
          <a:prstGeom prst="rect">
            <a:avLst/>
          </a:prstGeom>
        </p:spPr>
        <p:txBody>
          <a:bodyPr wrap="none">
            <a:spAutoFit/>
          </a:bodyPr>
          <a:lstStyle/>
          <a:p>
            <a:r>
              <a:rPr lang="en-US" sz="1600" b="1" dirty="0" err="1" smtClean="0">
                <a:solidFill>
                  <a:srgbClr val="0070C0"/>
                </a:solidFill>
                <a:latin typeface="Arial" panose="020B0604020202020204" pitchFamily="34" charset="0"/>
                <a:cs typeface="Arial" panose="020B0604020202020204" pitchFamily="34" charset="0"/>
              </a:rPr>
              <a:t>Calor</a:t>
            </a:r>
            <a:r>
              <a:rPr lang="en-US" sz="1600" b="1" dirty="0" smtClean="0">
                <a:solidFill>
                  <a:srgbClr val="0070C0"/>
                </a:solidFill>
                <a:latin typeface="Arial" panose="020B0604020202020204" pitchFamily="34" charset="0"/>
                <a:cs typeface="Arial" panose="020B0604020202020204" pitchFamily="34" charset="0"/>
              </a:rPr>
              <a:t> </a:t>
            </a:r>
            <a:r>
              <a:rPr lang="en-US" sz="1600" b="1" dirty="0" err="1" smtClean="0">
                <a:solidFill>
                  <a:srgbClr val="0070C0"/>
                </a:solidFill>
                <a:latin typeface="Arial" panose="020B0604020202020204" pitchFamily="34" charset="0"/>
                <a:cs typeface="Arial" panose="020B0604020202020204" pitchFamily="34" charset="0"/>
              </a:rPr>
              <a:t>perdido</a:t>
            </a:r>
            <a:r>
              <a:rPr lang="en-US" sz="1600" b="1" dirty="0" smtClean="0">
                <a:solidFill>
                  <a:srgbClr val="0070C0"/>
                </a:solidFill>
                <a:latin typeface="Arial" panose="020B0604020202020204" pitchFamily="34" charset="0"/>
                <a:cs typeface="Arial" panose="020B0604020202020204" pitchFamily="34" charset="0"/>
              </a:rPr>
              <a:t> </a:t>
            </a:r>
            <a:r>
              <a:rPr lang="en-US" sz="1600" b="1" dirty="0" err="1" smtClean="0">
                <a:solidFill>
                  <a:srgbClr val="0070C0"/>
                </a:solidFill>
                <a:latin typeface="Arial" panose="020B0604020202020204" pitchFamily="34" charset="0"/>
                <a:cs typeface="Arial" panose="020B0604020202020204" pitchFamily="34" charset="0"/>
              </a:rPr>
              <a:t>por</a:t>
            </a:r>
            <a:r>
              <a:rPr lang="en-US" sz="1600" b="1" dirty="0" smtClean="0">
                <a:solidFill>
                  <a:srgbClr val="0070C0"/>
                </a:solidFill>
                <a:latin typeface="Arial" panose="020B0604020202020204" pitchFamily="34" charset="0"/>
                <a:cs typeface="Arial" panose="020B0604020202020204" pitchFamily="34" charset="0"/>
              </a:rPr>
              <a:t> </a:t>
            </a:r>
            <a:r>
              <a:rPr lang="en-US" sz="1600" b="1" dirty="0" err="1" smtClean="0">
                <a:solidFill>
                  <a:srgbClr val="0070C0"/>
                </a:solidFill>
                <a:latin typeface="Arial" panose="020B0604020202020204" pitchFamily="34" charset="0"/>
                <a:cs typeface="Arial" panose="020B0604020202020204" pitchFamily="34" charset="0"/>
              </a:rPr>
              <a:t>convección</a:t>
            </a:r>
            <a:r>
              <a:rPr lang="en-US" sz="1600" b="1" dirty="0" smtClean="0">
                <a:solidFill>
                  <a:srgbClr val="0070C0"/>
                </a:solidFill>
                <a:latin typeface="Arial" panose="020B0604020202020204" pitchFamily="34" charset="0"/>
                <a:cs typeface="Arial" panose="020B0604020202020204" pitchFamily="34" charset="0"/>
              </a:rPr>
              <a:t>:</a:t>
            </a:r>
            <a:endParaRPr lang="es-EC" sz="1600" dirty="0"/>
          </a:p>
        </p:txBody>
      </p:sp>
      <p:sp>
        <p:nvSpPr>
          <p:cNvPr id="19" name="8 Rectángulo"/>
          <p:cNvSpPr/>
          <p:nvPr/>
        </p:nvSpPr>
        <p:spPr>
          <a:xfrm>
            <a:off x="762000" y="4876800"/>
            <a:ext cx="3239990" cy="338554"/>
          </a:xfrm>
          <a:prstGeom prst="rect">
            <a:avLst/>
          </a:prstGeom>
        </p:spPr>
        <p:txBody>
          <a:bodyPr wrap="none">
            <a:spAutoFit/>
          </a:bodyPr>
          <a:lstStyle/>
          <a:p>
            <a:r>
              <a:rPr lang="en-US" sz="1600" b="1" dirty="0" err="1" smtClean="0">
                <a:solidFill>
                  <a:srgbClr val="0070C0"/>
                </a:solidFill>
                <a:latin typeface="Arial" panose="020B0604020202020204" pitchFamily="34" charset="0"/>
                <a:cs typeface="Arial" panose="020B0604020202020204" pitchFamily="34" charset="0"/>
              </a:rPr>
              <a:t>Calor</a:t>
            </a:r>
            <a:r>
              <a:rPr lang="en-US" sz="1600" b="1" dirty="0" smtClean="0">
                <a:solidFill>
                  <a:srgbClr val="0070C0"/>
                </a:solidFill>
                <a:latin typeface="Arial" panose="020B0604020202020204" pitchFamily="34" charset="0"/>
                <a:cs typeface="Arial" panose="020B0604020202020204" pitchFamily="34" charset="0"/>
              </a:rPr>
              <a:t> </a:t>
            </a:r>
            <a:r>
              <a:rPr lang="en-US" sz="1600" b="1" dirty="0" err="1" smtClean="0">
                <a:solidFill>
                  <a:srgbClr val="0070C0"/>
                </a:solidFill>
                <a:latin typeface="Arial" panose="020B0604020202020204" pitchFamily="34" charset="0"/>
                <a:cs typeface="Arial" panose="020B0604020202020204" pitchFamily="34" charset="0"/>
              </a:rPr>
              <a:t>perdido</a:t>
            </a:r>
            <a:r>
              <a:rPr lang="en-US" sz="1600" b="1" dirty="0" smtClean="0">
                <a:solidFill>
                  <a:srgbClr val="0070C0"/>
                </a:solidFill>
                <a:latin typeface="Arial" panose="020B0604020202020204" pitchFamily="34" charset="0"/>
                <a:cs typeface="Arial" panose="020B0604020202020204" pitchFamily="34" charset="0"/>
              </a:rPr>
              <a:t> </a:t>
            </a:r>
            <a:r>
              <a:rPr lang="en-US" sz="1600" b="1" dirty="0" err="1" smtClean="0">
                <a:solidFill>
                  <a:srgbClr val="0070C0"/>
                </a:solidFill>
                <a:latin typeface="Arial" panose="020B0604020202020204" pitchFamily="34" charset="0"/>
                <a:cs typeface="Arial" panose="020B0604020202020204" pitchFamily="34" charset="0"/>
              </a:rPr>
              <a:t>por</a:t>
            </a:r>
            <a:r>
              <a:rPr lang="en-US" sz="1600" b="1" dirty="0" smtClean="0">
                <a:solidFill>
                  <a:srgbClr val="0070C0"/>
                </a:solidFill>
                <a:latin typeface="Arial" panose="020B0604020202020204" pitchFamily="34" charset="0"/>
                <a:cs typeface="Arial" panose="020B0604020202020204" pitchFamily="34" charset="0"/>
              </a:rPr>
              <a:t> </a:t>
            </a:r>
            <a:r>
              <a:rPr lang="en-US" sz="1600" b="1" dirty="0" err="1" smtClean="0">
                <a:solidFill>
                  <a:srgbClr val="0070C0"/>
                </a:solidFill>
                <a:latin typeface="Arial" panose="020B0604020202020204" pitchFamily="34" charset="0"/>
                <a:cs typeface="Arial" panose="020B0604020202020204" pitchFamily="34" charset="0"/>
              </a:rPr>
              <a:t>conducción</a:t>
            </a:r>
            <a:r>
              <a:rPr lang="en-US" sz="1600" b="1" dirty="0" smtClean="0">
                <a:solidFill>
                  <a:srgbClr val="0070C0"/>
                </a:solidFill>
                <a:latin typeface="Arial" panose="020B0604020202020204" pitchFamily="34" charset="0"/>
                <a:cs typeface="Arial" panose="020B0604020202020204" pitchFamily="34" charset="0"/>
              </a:rPr>
              <a:t>: </a:t>
            </a:r>
            <a:endParaRPr lang="es-EC" sz="1600" dirty="0"/>
          </a:p>
        </p:txBody>
      </p:sp>
      <p:sp>
        <p:nvSpPr>
          <p:cNvPr id="20" name="8 Rectángulo"/>
          <p:cNvSpPr/>
          <p:nvPr/>
        </p:nvSpPr>
        <p:spPr>
          <a:xfrm>
            <a:off x="762000" y="5715000"/>
            <a:ext cx="2945037" cy="338554"/>
          </a:xfrm>
          <a:prstGeom prst="rect">
            <a:avLst/>
          </a:prstGeom>
        </p:spPr>
        <p:txBody>
          <a:bodyPr wrap="none">
            <a:spAutoFit/>
          </a:bodyPr>
          <a:lstStyle/>
          <a:p>
            <a:r>
              <a:rPr lang="en-US" sz="1600" b="1" dirty="0" err="1" smtClean="0">
                <a:solidFill>
                  <a:srgbClr val="0070C0"/>
                </a:solidFill>
                <a:latin typeface="Arial" panose="020B0604020202020204" pitchFamily="34" charset="0"/>
                <a:cs typeface="Arial" panose="020B0604020202020204" pitchFamily="34" charset="0"/>
              </a:rPr>
              <a:t>Calor</a:t>
            </a:r>
            <a:r>
              <a:rPr lang="en-US" sz="1600" b="1" dirty="0" smtClean="0">
                <a:solidFill>
                  <a:srgbClr val="0070C0"/>
                </a:solidFill>
                <a:latin typeface="Arial" panose="020B0604020202020204" pitchFamily="34" charset="0"/>
                <a:cs typeface="Arial" panose="020B0604020202020204" pitchFamily="34" charset="0"/>
              </a:rPr>
              <a:t> </a:t>
            </a:r>
            <a:r>
              <a:rPr lang="en-US" sz="1600" b="1" dirty="0" err="1" smtClean="0">
                <a:solidFill>
                  <a:srgbClr val="0070C0"/>
                </a:solidFill>
                <a:latin typeface="Arial" panose="020B0604020202020204" pitchFamily="34" charset="0"/>
                <a:cs typeface="Arial" panose="020B0604020202020204" pitchFamily="34" charset="0"/>
              </a:rPr>
              <a:t>perdido</a:t>
            </a:r>
            <a:r>
              <a:rPr lang="en-US" sz="1600" b="1" dirty="0" smtClean="0">
                <a:solidFill>
                  <a:srgbClr val="0070C0"/>
                </a:solidFill>
                <a:latin typeface="Arial" panose="020B0604020202020204" pitchFamily="34" charset="0"/>
                <a:cs typeface="Arial" panose="020B0604020202020204" pitchFamily="34" charset="0"/>
              </a:rPr>
              <a:t> </a:t>
            </a:r>
            <a:r>
              <a:rPr lang="en-US" sz="1600" b="1" dirty="0" err="1" smtClean="0">
                <a:solidFill>
                  <a:srgbClr val="0070C0"/>
                </a:solidFill>
                <a:latin typeface="Arial" panose="020B0604020202020204" pitchFamily="34" charset="0"/>
                <a:cs typeface="Arial" panose="020B0604020202020204" pitchFamily="34" charset="0"/>
              </a:rPr>
              <a:t>por</a:t>
            </a:r>
            <a:r>
              <a:rPr lang="en-US" sz="1600" b="1" dirty="0" smtClean="0">
                <a:solidFill>
                  <a:srgbClr val="0070C0"/>
                </a:solidFill>
                <a:latin typeface="Arial" panose="020B0604020202020204" pitchFamily="34" charset="0"/>
                <a:cs typeface="Arial" panose="020B0604020202020204" pitchFamily="34" charset="0"/>
              </a:rPr>
              <a:t> </a:t>
            </a:r>
            <a:r>
              <a:rPr lang="en-US" sz="1600" b="1" dirty="0" err="1" smtClean="0">
                <a:solidFill>
                  <a:srgbClr val="0070C0"/>
                </a:solidFill>
                <a:latin typeface="Arial" panose="020B0604020202020204" pitchFamily="34" charset="0"/>
                <a:cs typeface="Arial" panose="020B0604020202020204" pitchFamily="34" charset="0"/>
              </a:rPr>
              <a:t>radiación</a:t>
            </a:r>
            <a:r>
              <a:rPr lang="en-US" sz="1600" b="1" dirty="0" smtClean="0">
                <a:solidFill>
                  <a:srgbClr val="0070C0"/>
                </a:solidFill>
                <a:latin typeface="Arial" panose="020B0604020202020204" pitchFamily="34" charset="0"/>
                <a:cs typeface="Arial" panose="020B0604020202020204" pitchFamily="34" charset="0"/>
              </a:rPr>
              <a:t>:</a:t>
            </a:r>
            <a:endParaRPr lang="es-EC" sz="1600" dirty="0"/>
          </a:p>
        </p:txBody>
      </p:sp>
      <p:sp>
        <p:nvSpPr>
          <p:cNvPr id="47116"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7115" name="Picture 11"/>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4572000" y="4038600"/>
            <a:ext cx="2677886" cy="533400"/>
          </a:xfrm>
          <a:prstGeom prst="rect">
            <a:avLst/>
          </a:prstGeom>
          <a:noFill/>
        </p:spPr>
      </p:pic>
      <p:sp>
        <p:nvSpPr>
          <p:cNvPr id="47118"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7117" name="Picture 13"/>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4572000" y="4953000"/>
            <a:ext cx="2182368" cy="304800"/>
          </a:xfrm>
          <a:prstGeom prst="rect">
            <a:avLst/>
          </a:prstGeom>
          <a:noFill/>
        </p:spPr>
      </p:pic>
      <p:sp>
        <p:nvSpPr>
          <p:cNvPr id="47120"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7119" name="Picture 15"/>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4572000" y="5791200"/>
            <a:ext cx="1840992" cy="3048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57200" y="457200"/>
            <a:ext cx="6485558" cy="369332"/>
          </a:xfrm>
          <a:prstGeom prst="rect">
            <a:avLst/>
          </a:prstGeom>
        </p:spPr>
        <p:txBody>
          <a:bodyPr wrap="none">
            <a:spAutoFit/>
          </a:bodyPr>
          <a:lstStyle/>
          <a:p>
            <a:pPr algn="ctr"/>
            <a:r>
              <a:rPr lang="en-US" b="1" dirty="0">
                <a:solidFill>
                  <a:srgbClr val="0070C0"/>
                </a:solidFill>
                <a:latin typeface="Arial" panose="020B0604020202020204" pitchFamily="34" charset="0"/>
                <a:cs typeface="Arial" panose="020B0604020202020204" pitchFamily="34" charset="0"/>
              </a:rPr>
              <a:t>5</a:t>
            </a:r>
            <a:r>
              <a:rPr lang="en-US" b="1" dirty="0" smtClean="0">
                <a:solidFill>
                  <a:srgbClr val="0070C0"/>
                </a:solidFill>
                <a:latin typeface="Arial" panose="020B0604020202020204" pitchFamily="34" charset="0"/>
                <a:cs typeface="Arial" panose="020B0604020202020204" pitchFamily="34" charset="0"/>
              </a:rPr>
              <a:t>. ESTADO DEL ARTE DE CALENTADORES DE PISCINAS</a:t>
            </a:r>
            <a:endParaRPr lang="en-US" b="1" dirty="0">
              <a:solidFill>
                <a:srgbClr val="0070C0"/>
              </a:solidFill>
              <a:latin typeface="Arial" panose="020B0604020202020204" pitchFamily="34" charset="0"/>
              <a:cs typeface="Arial" panose="020B0604020202020204" pitchFamily="34" charset="0"/>
            </a:endParaRPr>
          </a:p>
        </p:txBody>
      </p:sp>
      <p:sp>
        <p:nvSpPr>
          <p:cNvPr id="2" name="1 Rectángulo"/>
          <p:cNvSpPr/>
          <p:nvPr/>
        </p:nvSpPr>
        <p:spPr>
          <a:xfrm>
            <a:off x="304800" y="1295400"/>
            <a:ext cx="4107535" cy="369332"/>
          </a:xfrm>
          <a:prstGeom prst="rect">
            <a:avLst/>
          </a:prstGeom>
        </p:spPr>
        <p:txBody>
          <a:bodyPr wrap="none">
            <a:spAutoFit/>
          </a:bodyPr>
          <a:lstStyle/>
          <a:p>
            <a:r>
              <a:rPr lang="es-EC" b="1" dirty="0" smtClean="0"/>
              <a:t>Calentadores con tubos  de polipropileno</a:t>
            </a:r>
          </a:p>
        </p:txBody>
      </p:sp>
      <p:sp>
        <p:nvSpPr>
          <p:cNvPr id="5" name="4 Rectángulo"/>
          <p:cNvSpPr/>
          <p:nvPr/>
        </p:nvSpPr>
        <p:spPr>
          <a:xfrm>
            <a:off x="4572000" y="1295400"/>
            <a:ext cx="3862789" cy="646331"/>
          </a:xfrm>
          <a:prstGeom prst="rect">
            <a:avLst/>
          </a:prstGeom>
        </p:spPr>
        <p:txBody>
          <a:bodyPr wrap="none">
            <a:spAutoFit/>
          </a:bodyPr>
          <a:lstStyle/>
          <a:p>
            <a:r>
              <a:rPr lang="es-MX" b="1" dirty="0" smtClean="0"/>
              <a:t>Colectores con cilindros de polietileno </a:t>
            </a:r>
          </a:p>
          <a:p>
            <a:r>
              <a:rPr lang="es-MX" b="1" dirty="0" smtClean="0"/>
              <a:t>transparente</a:t>
            </a:r>
          </a:p>
        </p:txBody>
      </p:sp>
      <p:pic>
        <p:nvPicPr>
          <p:cNvPr id="7" name="Imagen 38"/>
          <p:cNvPicPr/>
          <p:nvPr/>
        </p:nvPicPr>
        <p:blipFill>
          <a:blip r:embed="rId2">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1143000" y="1600200"/>
            <a:ext cx="2057400" cy="2362200"/>
          </a:xfrm>
          <a:prstGeom prst="rect">
            <a:avLst/>
          </a:prstGeom>
          <a:noFill/>
          <a:ln>
            <a:noFill/>
          </a:ln>
        </p:spPr>
      </p:pic>
      <p:pic>
        <p:nvPicPr>
          <p:cNvPr id="9" name="Imagen 5"/>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4953000" y="2209800"/>
            <a:ext cx="3429000" cy="2819400"/>
          </a:xfrm>
          <a:prstGeom prst="rect">
            <a:avLst/>
          </a:prstGeom>
          <a:noFill/>
          <a:ln>
            <a:noFill/>
          </a:ln>
        </p:spPr>
      </p:pic>
      <p:pic>
        <p:nvPicPr>
          <p:cNvPr id="10" name="Imagen 37"/>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533400" y="4038600"/>
            <a:ext cx="2971800" cy="1981200"/>
          </a:xfrm>
          <a:prstGeom prst="rect">
            <a:avLst/>
          </a:prstGeom>
          <a:noFill/>
          <a:ln>
            <a:noFill/>
          </a:ln>
        </p:spPr>
      </p:pic>
    </p:spTree>
    <p:extLst>
      <p:ext uri="{BB962C8B-B14F-4D97-AF65-F5344CB8AC3E}">
        <p14:creationId xmlns="" xmlns:p14="http://schemas.microsoft.com/office/powerpoint/2010/main" val="25700528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04800" y="1447800"/>
            <a:ext cx="4038600" cy="369332"/>
          </a:xfrm>
          <a:prstGeom prst="rect">
            <a:avLst/>
          </a:prstGeom>
        </p:spPr>
        <p:txBody>
          <a:bodyPr wrap="square">
            <a:spAutoFit/>
          </a:bodyPr>
          <a:lstStyle/>
          <a:p>
            <a:pPr lvl="1"/>
            <a:r>
              <a:rPr lang="es-ES" b="1" dirty="0" smtClean="0"/>
              <a:t>Calentadores con tubos de cobre</a:t>
            </a:r>
            <a:endParaRPr lang="es-EC" b="1" dirty="0"/>
          </a:p>
        </p:txBody>
      </p:sp>
      <p:sp>
        <p:nvSpPr>
          <p:cNvPr id="10" name="9 Rectángulo"/>
          <p:cNvSpPr/>
          <p:nvPr/>
        </p:nvSpPr>
        <p:spPr>
          <a:xfrm>
            <a:off x="5220618" y="1447800"/>
            <a:ext cx="3923382" cy="369332"/>
          </a:xfrm>
          <a:prstGeom prst="rect">
            <a:avLst/>
          </a:prstGeom>
        </p:spPr>
        <p:txBody>
          <a:bodyPr wrap="none">
            <a:spAutoFit/>
          </a:bodyPr>
          <a:lstStyle/>
          <a:p>
            <a:r>
              <a:rPr lang="es-EC" b="1" dirty="0" smtClean="0"/>
              <a:t>Calderos para quemar </a:t>
            </a:r>
            <a:r>
              <a:rPr lang="es-EC" b="1" dirty="0" err="1" smtClean="0"/>
              <a:t>diésel</a:t>
            </a:r>
            <a:r>
              <a:rPr lang="es-EC" b="1" dirty="0" smtClean="0"/>
              <a:t> y propano</a:t>
            </a:r>
            <a:endParaRPr lang="es-EC" b="1" dirty="0"/>
          </a:p>
        </p:txBody>
      </p:sp>
      <p:pic>
        <p:nvPicPr>
          <p:cNvPr id="11" name="Imagen 6"/>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533400" y="2286000"/>
            <a:ext cx="3886200" cy="2743200"/>
          </a:xfrm>
          <a:prstGeom prst="rect">
            <a:avLst/>
          </a:prstGeom>
          <a:noFill/>
          <a:ln>
            <a:noFill/>
          </a:ln>
        </p:spPr>
      </p:pic>
      <p:pic>
        <p:nvPicPr>
          <p:cNvPr id="12" name="Imagen 11" descr="https://encrypted-tbn1.gstatic.com/images?q=tbn:ANd9GcR5gVkoDg-Duc_YWuSyDXRhHiUPt2q7WCeOaF36wZN9mwUdU13d"/>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5181600" y="2286000"/>
            <a:ext cx="3581400" cy="2667000"/>
          </a:xfrm>
          <a:prstGeom prst="rect">
            <a:avLst/>
          </a:prstGeom>
          <a:noFill/>
          <a:ln>
            <a:noFill/>
          </a:ln>
        </p:spPr>
      </p:pic>
    </p:spTree>
    <p:extLst>
      <p:ext uri="{BB962C8B-B14F-4D97-AF65-F5344CB8AC3E}">
        <p14:creationId xmlns="" xmlns:p14="http://schemas.microsoft.com/office/powerpoint/2010/main" val="27029873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04800" y="685800"/>
            <a:ext cx="4299960" cy="369332"/>
          </a:xfrm>
          <a:prstGeom prst="rect">
            <a:avLst/>
          </a:prstGeom>
        </p:spPr>
        <p:txBody>
          <a:bodyPr wrap="none">
            <a:spAutoFit/>
          </a:bodyPr>
          <a:lstStyle/>
          <a:p>
            <a:r>
              <a:rPr lang="es-EC" b="1" dirty="0" smtClean="0"/>
              <a:t>Calentamiento por combustión de biomasa</a:t>
            </a:r>
          </a:p>
        </p:txBody>
      </p:sp>
      <p:sp>
        <p:nvSpPr>
          <p:cNvPr id="5" name="1 Rectángulo"/>
          <p:cNvSpPr/>
          <p:nvPr/>
        </p:nvSpPr>
        <p:spPr>
          <a:xfrm>
            <a:off x="5791200" y="685800"/>
            <a:ext cx="2138983" cy="369332"/>
          </a:xfrm>
          <a:prstGeom prst="rect">
            <a:avLst/>
          </a:prstGeom>
        </p:spPr>
        <p:txBody>
          <a:bodyPr wrap="none">
            <a:spAutoFit/>
          </a:bodyPr>
          <a:lstStyle/>
          <a:p>
            <a:pPr lvl="1"/>
            <a:r>
              <a:rPr lang="es-ES" b="1" dirty="0" smtClean="0"/>
              <a:t>Bomba de calor</a:t>
            </a:r>
            <a:endParaRPr lang="es-EC" b="1" dirty="0"/>
          </a:p>
        </p:txBody>
      </p:sp>
      <p:pic>
        <p:nvPicPr>
          <p:cNvPr id="6" name="Imagen 39"/>
          <p:cNvPicPr/>
          <p:nvPr/>
        </p:nvPicPr>
        <p:blipFill>
          <a:blip r:embed="rId2">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1447800" y="1219200"/>
            <a:ext cx="3200400" cy="2286000"/>
          </a:xfrm>
          <a:prstGeom prst="rect">
            <a:avLst/>
          </a:prstGeom>
          <a:noFill/>
          <a:ln>
            <a:noFill/>
          </a:ln>
        </p:spPr>
      </p:pic>
      <p:pic>
        <p:nvPicPr>
          <p:cNvPr id="7" name="Imagen 14"/>
          <p:cNvPicPr/>
          <p:nvPr/>
        </p:nvPicPr>
        <p:blipFill rotWithShape="1">
          <a:blip r:embed="rId3" cstate="print"/>
          <a:srcRect l="9929" t="21070" r="48994" b="28428"/>
          <a:stretch/>
        </p:blipFill>
        <p:spPr bwMode="auto">
          <a:xfrm>
            <a:off x="1447800" y="3657600"/>
            <a:ext cx="3276600" cy="2286000"/>
          </a:xfrm>
          <a:prstGeom prst="rect">
            <a:avLst/>
          </a:prstGeom>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pic>
        <p:nvPicPr>
          <p:cNvPr id="8" name="Imagen 28"/>
          <p:cNvPicPr/>
          <p:nvPr/>
        </p:nvPicPr>
        <p:blipFill>
          <a:blip r:embed="rId4">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5715000" y="1219200"/>
            <a:ext cx="2971800" cy="3352800"/>
          </a:xfrm>
          <a:prstGeom prst="rect">
            <a:avLst/>
          </a:prstGeom>
          <a:noFill/>
          <a:ln>
            <a:noFill/>
          </a:ln>
        </p:spPr>
      </p:pic>
      <p:pic>
        <p:nvPicPr>
          <p:cNvPr id="16386" name="Picture 2" descr="C:\DOCUME~1\ADMINI~1\LOCALS~1\Temp\x10sctmp1.png"/>
          <p:cNvPicPr>
            <a:picLocks noChangeAspect="1" noChangeArrowheads="1"/>
          </p:cNvPicPr>
          <p:nvPr/>
        </p:nvPicPr>
        <p:blipFill>
          <a:blip r:embed="rId5"/>
          <a:srcRect/>
          <a:stretch>
            <a:fillRect/>
          </a:stretch>
        </p:blipFill>
        <p:spPr bwMode="auto">
          <a:xfrm>
            <a:off x="6477000" y="4648199"/>
            <a:ext cx="1905000" cy="1733177"/>
          </a:xfrm>
          <a:prstGeom prst="rect">
            <a:avLst/>
          </a:prstGeom>
          <a:noFill/>
        </p:spPr>
      </p:pic>
    </p:spTree>
    <p:extLst>
      <p:ext uri="{BB962C8B-B14F-4D97-AF65-F5344CB8AC3E}">
        <p14:creationId xmlns="" xmlns:p14="http://schemas.microsoft.com/office/powerpoint/2010/main" val="34656406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90600" y="685800"/>
            <a:ext cx="2401555" cy="369332"/>
          </a:xfrm>
          <a:prstGeom prst="rect">
            <a:avLst/>
          </a:prstGeom>
        </p:spPr>
        <p:txBody>
          <a:bodyPr wrap="none">
            <a:spAutoFit/>
          </a:bodyPr>
          <a:lstStyle/>
          <a:p>
            <a:r>
              <a:rPr lang="es-EC" b="1" dirty="0" smtClean="0"/>
              <a:t>Calentadores eléctricos</a:t>
            </a:r>
          </a:p>
        </p:txBody>
      </p:sp>
      <p:pic>
        <p:nvPicPr>
          <p:cNvPr id="9" name="irc_mi" descr="http://www.climatizacionparapiscinas.es/wp-content/uploads/2010/03/calentador-electrico-elecro-inline-inox.jpg"/>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762000" y="1600200"/>
            <a:ext cx="3465689" cy="1509572"/>
          </a:xfrm>
          <a:prstGeom prst="rect">
            <a:avLst/>
          </a:prstGeom>
          <a:noFill/>
          <a:ln>
            <a:noFill/>
          </a:ln>
        </p:spPr>
      </p:pic>
      <p:sp>
        <p:nvSpPr>
          <p:cNvPr id="10" name="1 Rectángulo"/>
          <p:cNvSpPr/>
          <p:nvPr/>
        </p:nvSpPr>
        <p:spPr>
          <a:xfrm>
            <a:off x="5257800" y="685800"/>
            <a:ext cx="3026982" cy="646331"/>
          </a:xfrm>
          <a:prstGeom prst="rect">
            <a:avLst/>
          </a:prstGeom>
        </p:spPr>
        <p:txBody>
          <a:bodyPr wrap="none">
            <a:spAutoFit/>
          </a:bodyPr>
          <a:lstStyle/>
          <a:p>
            <a:r>
              <a:rPr lang="es-EC" b="1" dirty="0" smtClean="0"/>
              <a:t>Calentador solar parabólico </a:t>
            </a:r>
          </a:p>
          <a:p>
            <a:r>
              <a:rPr lang="es-EC" b="1" dirty="0" smtClean="0"/>
              <a:t>con tubos en espiral y piscina </a:t>
            </a:r>
          </a:p>
        </p:txBody>
      </p:sp>
      <p:pic>
        <p:nvPicPr>
          <p:cNvPr id="12" name="Imagen 19" descr="E:\JOSE GUASUMBA 2014\PROYECTOS ESPE 2014 OCT\CALENTADORES TUNAS Y CABRAS\FOTOS PRUEBAS TUNAS Y CABRAS\20140903_090012.jp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5257800" y="1447800"/>
            <a:ext cx="3352800" cy="2057400"/>
          </a:xfrm>
          <a:prstGeom prst="rect">
            <a:avLst/>
          </a:prstGeom>
          <a:noFill/>
          <a:ln>
            <a:noFill/>
          </a:ln>
        </p:spPr>
      </p:pic>
      <p:pic>
        <p:nvPicPr>
          <p:cNvPr id="13" name="Imagen 21" descr="E:\JOSE GUASUMBA 2014\PROYECTOS ESPE 2014 OCT\CALENTADORES TUNAS Y CABRAS\FOTOS PRUEBAS TUNAS Y CABRAS\20140904_075925.jpg"/>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5257800" y="3810000"/>
            <a:ext cx="3352800" cy="2057400"/>
          </a:xfrm>
          <a:prstGeom prst="rect">
            <a:avLst/>
          </a:prstGeom>
          <a:noFill/>
          <a:ln>
            <a:noFill/>
          </a:ln>
        </p:spPr>
      </p:pic>
    </p:spTree>
    <p:extLst>
      <p:ext uri="{BB962C8B-B14F-4D97-AF65-F5344CB8AC3E}">
        <p14:creationId xmlns="" xmlns:p14="http://schemas.microsoft.com/office/powerpoint/2010/main" val="34656406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676400" y="609600"/>
            <a:ext cx="5420523" cy="461665"/>
          </a:xfrm>
          <a:prstGeom prst="rect">
            <a:avLst/>
          </a:prstGeom>
        </p:spPr>
        <p:txBody>
          <a:bodyPr wrap="none">
            <a:spAutoFit/>
          </a:bodyPr>
          <a:lstStyle/>
          <a:p>
            <a:pPr algn="ctr"/>
            <a:r>
              <a:rPr lang="en-US" sz="2400" b="1" dirty="0" smtClean="0">
                <a:solidFill>
                  <a:srgbClr val="0070C0"/>
                </a:solidFill>
                <a:latin typeface="Arial" panose="020B0604020202020204" pitchFamily="34" charset="0"/>
                <a:cs typeface="Arial" panose="020B0604020202020204" pitchFamily="34" charset="0"/>
              </a:rPr>
              <a:t>6. DESARROLLO EXPERIMENTAL  </a:t>
            </a:r>
            <a:endParaRPr lang="en-US" sz="2400" b="1" dirty="0">
              <a:solidFill>
                <a:srgbClr val="0070C0"/>
              </a:solidFill>
              <a:latin typeface="Arial" panose="020B0604020202020204" pitchFamily="34" charset="0"/>
              <a:cs typeface="Arial" panose="020B0604020202020204" pitchFamily="34" charset="0"/>
            </a:endParaRPr>
          </a:p>
        </p:txBody>
      </p:sp>
      <p:sp>
        <p:nvSpPr>
          <p:cNvPr id="4" name="3 Rectángulo"/>
          <p:cNvSpPr/>
          <p:nvPr/>
        </p:nvSpPr>
        <p:spPr>
          <a:xfrm>
            <a:off x="755576" y="4900509"/>
            <a:ext cx="5904656" cy="369332"/>
          </a:xfrm>
          <a:prstGeom prst="rect">
            <a:avLst/>
          </a:prstGeom>
        </p:spPr>
        <p:txBody>
          <a:bodyPr wrap="square">
            <a:spAutoFit/>
          </a:bodyPr>
          <a:lstStyle/>
          <a:p>
            <a:r>
              <a:rPr lang="es-EC" dirty="0" smtClean="0"/>
              <a:t>                </a:t>
            </a:r>
            <a:endParaRPr lang="es-EC" dirty="0"/>
          </a:p>
        </p:txBody>
      </p:sp>
      <p:sp>
        <p:nvSpPr>
          <p:cNvPr id="10" name="9 Rectángulo"/>
          <p:cNvSpPr/>
          <p:nvPr/>
        </p:nvSpPr>
        <p:spPr>
          <a:xfrm>
            <a:off x="1219200" y="1447800"/>
            <a:ext cx="7391400" cy="4801314"/>
          </a:xfrm>
          <a:prstGeom prst="rect">
            <a:avLst/>
          </a:prstGeom>
        </p:spPr>
        <p:txBody>
          <a:bodyPr wrap="square">
            <a:spAutoFit/>
          </a:bodyPr>
          <a:lstStyle/>
          <a:p>
            <a:pPr algn="ctr"/>
            <a:r>
              <a:rPr lang="en-US" sz="2400" dirty="0" smtClean="0">
                <a:solidFill>
                  <a:srgbClr val="0070C0"/>
                </a:solidFill>
                <a:latin typeface="Arial" panose="020B0604020202020204" pitchFamily="34" charset="0"/>
                <a:cs typeface="Arial" panose="020B0604020202020204" pitchFamily="34" charset="0"/>
              </a:rPr>
              <a:t>PROCEDIMIENTO:</a:t>
            </a:r>
          </a:p>
          <a:p>
            <a:pPr algn="just"/>
            <a:endParaRPr lang="en-US" sz="2400" dirty="0" smtClean="0">
              <a:latin typeface="Arial" panose="020B0604020202020204" pitchFamily="34" charset="0"/>
              <a:cs typeface="Arial" panose="020B0604020202020204" pitchFamily="34" charset="0"/>
            </a:endParaRPr>
          </a:p>
          <a:p>
            <a:pPr algn="just"/>
            <a:r>
              <a:rPr lang="en-US" sz="2400" dirty="0" smtClean="0">
                <a:latin typeface="Arial" panose="020B0604020202020204" pitchFamily="34" charset="0"/>
                <a:cs typeface="Arial" panose="020B0604020202020204" pitchFamily="34" charset="0"/>
              </a:rPr>
              <a:t>Para la </a:t>
            </a:r>
            <a:r>
              <a:rPr lang="en-US" sz="2400" dirty="0" err="1" smtClean="0">
                <a:latin typeface="Arial" panose="020B0604020202020204" pitchFamily="34" charset="0"/>
                <a:cs typeface="Arial" panose="020B0604020202020204" pitchFamily="34" charset="0"/>
              </a:rPr>
              <a:t>investigación</a:t>
            </a:r>
            <a:r>
              <a:rPr lang="en-US" sz="2400" dirty="0" smtClean="0">
                <a:latin typeface="Arial" panose="020B0604020202020204" pitchFamily="34" charset="0"/>
                <a:cs typeface="Arial" panose="020B0604020202020204" pitchFamily="34" charset="0"/>
              </a:rPr>
              <a:t> del </a:t>
            </a:r>
            <a:r>
              <a:rPr lang="en-US" sz="2400" dirty="0" err="1" smtClean="0">
                <a:latin typeface="Arial" panose="020B0604020202020204" pitchFamily="34" charset="0"/>
                <a:cs typeface="Arial" panose="020B0604020202020204" pitchFamily="34" charset="0"/>
              </a:rPr>
              <a:t>sistema</a:t>
            </a:r>
            <a:r>
              <a:rPr lang="en-US" sz="2400" dirty="0" smtClean="0">
                <a:latin typeface="Arial" panose="020B0604020202020204" pitchFamily="34" charset="0"/>
                <a:cs typeface="Arial" panose="020B0604020202020204" pitchFamily="34" charset="0"/>
              </a:rPr>
              <a:t> de </a:t>
            </a:r>
            <a:r>
              <a:rPr lang="en-US" sz="2400" dirty="0" err="1" smtClean="0">
                <a:latin typeface="Arial" panose="020B0604020202020204" pitchFamily="34" charset="0"/>
                <a:cs typeface="Arial" panose="020B0604020202020204" pitchFamily="34" charset="0"/>
              </a:rPr>
              <a:t>calentamiento</a:t>
            </a:r>
            <a:r>
              <a:rPr lang="en-US" sz="2400" dirty="0" smtClean="0">
                <a:latin typeface="Arial" panose="020B0604020202020204" pitchFamily="34" charset="0"/>
                <a:cs typeface="Arial" panose="020B0604020202020204" pitchFamily="34" charset="0"/>
              </a:rPr>
              <a:t> solar se </a:t>
            </a:r>
            <a:r>
              <a:rPr lang="en-US" sz="2400" dirty="0" err="1" smtClean="0">
                <a:latin typeface="Arial" panose="020B0604020202020204" pitchFamily="34" charset="0"/>
                <a:cs typeface="Arial" panose="020B0604020202020204" pitchFamily="34" charset="0"/>
              </a:rPr>
              <a:t>planteo</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este</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procedimiento</a:t>
            </a:r>
            <a:r>
              <a:rPr lang="en-US" sz="2400" dirty="0" smtClean="0">
                <a:latin typeface="Arial" panose="020B0604020202020204" pitchFamily="34" charset="0"/>
                <a:cs typeface="Arial" panose="020B0604020202020204" pitchFamily="34" charset="0"/>
              </a:rPr>
              <a:t>. </a:t>
            </a:r>
          </a:p>
          <a:p>
            <a:pPr algn="just"/>
            <a:endParaRPr lang="en-US" sz="2400" dirty="0" smtClean="0">
              <a:latin typeface="Arial" panose="020B0604020202020204" pitchFamily="34" charset="0"/>
              <a:cs typeface="Arial" panose="020B0604020202020204" pitchFamily="34" charset="0"/>
            </a:endParaRPr>
          </a:p>
          <a:p>
            <a:pPr marL="285750" indent="-285750" algn="just">
              <a:buFontTx/>
              <a:buChar char="-"/>
            </a:pPr>
            <a:r>
              <a:rPr lang="es-EC" sz="2400" dirty="0" smtClean="0">
                <a:latin typeface="Arial" panose="020B0604020202020204" pitchFamily="34" charset="0"/>
                <a:cs typeface="Arial" panose="020B0604020202020204" pitchFamily="34" charset="0"/>
              </a:rPr>
              <a:t>Determinación de los parámetros de medición </a:t>
            </a:r>
          </a:p>
          <a:p>
            <a:pPr marL="285750" indent="-285750" algn="just">
              <a:buFontTx/>
              <a:buChar char="-"/>
            </a:pPr>
            <a:r>
              <a:rPr lang="es-EC" sz="2400" dirty="0" smtClean="0">
                <a:latin typeface="Arial" panose="020B0604020202020204" pitchFamily="34" charset="0"/>
                <a:cs typeface="Arial" panose="020B0604020202020204" pitchFamily="34" charset="0"/>
              </a:rPr>
              <a:t>Selección de equipos</a:t>
            </a:r>
          </a:p>
          <a:p>
            <a:pPr marL="285750" indent="-285750" algn="just">
              <a:buFontTx/>
              <a:buChar char="-"/>
            </a:pPr>
            <a:r>
              <a:rPr lang="es-EC" sz="2400" dirty="0" smtClean="0">
                <a:latin typeface="Arial" panose="020B0604020202020204" pitchFamily="34" charset="0"/>
                <a:cs typeface="Arial" panose="020B0604020202020204" pitchFamily="34" charset="0"/>
              </a:rPr>
              <a:t>Análisis de los sitios de levantamiento de datos</a:t>
            </a:r>
          </a:p>
          <a:p>
            <a:pPr marL="285750" indent="-285750" algn="just">
              <a:buFontTx/>
              <a:buChar char="-"/>
            </a:pPr>
            <a:r>
              <a:rPr lang="es-EC" sz="2400" dirty="0" smtClean="0">
                <a:latin typeface="Arial" panose="020B0604020202020204" pitchFamily="34" charset="0"/>
                <a:cs typeface="Arial" panose="020B0604020202020204" pitchFamily="34" charset="0"/>
              </a:rPr>
              <a:t>Puesta a punto de instrumentos y equipos</a:t>
            </a:r>
          </a:p>
          <a:p>
            <a:pPr marL="285750" indent="-285750" algn="just">
              <a:buFontTx/>
              <a:buChar char="-"/>
            </a:pPr>
            <a:r>
              <a:rPr lang="es-EC" sz="2400" dirty="0" smtClean="0">
                <a:latin typeface="Arial" panose="020B0604020202020204" pitchFamily="34" charset="0"/>
                <a:cs typeface="Arial" panose="020B0604020202020204" pitchFamily="34" charset="0"/>
              </a:rPr>
              <a:t>Levantamiento de información</a:t>
            </a:r>
          </a:p>
          <a:p>
            <a:pPr marL="285750" indent="-285750" algn="just">
              <a:buFontTx/>
              <a:buChar char="-"/>
            </a:pPr>
            <a:r>
              <a:rPr lang="es-EC" sz="2400" dirty="0" smtClean="0">
                <a:latin typeface="Arial" panose="020B0604020202020204" pitchFamily="34" charset="0"/>
                <a:cs typeface="Arial" panose="020B0604020202020204" pitchFamily="34" charset="0"/>
              </a:rPr>
              <a:t>Análisis</a:t>
            </a:r>
          </a:p>
          <a:p>
            <a:pPr marL="285750" indent="-285750" algn="just">
              <a:buFontTx/>
              <a:buChar char="-"/>
            </a:pPr>
            <a:endParaRPr lang="en-US" sz="2400" b="1" dirty="0" smtClean="0">
              <a:latin typeface="Arial" panose="020B0604020202020204" pitchFamily="34" charset="0"/>
              <a:cs typeface="Arial" panose="020B0604020202020204" pitchFamily="34" charset="0"/>
            </a:endParaRPr>
          </a:p>
          <a:p>
            <a:pPr marL="285750" indent="-285750" algn="just">
              <a:buFontTx/>
              <a:buChar char="-"/>
            </a:pPr>
            <a:endParaRPr lang="en-US" b="1" dirty="0" smtClean="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7101599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819400" y="381000"/>
            <a:ext cx="3635932" cy="461665"/>
          </a:xfrm>
          <a:prstGeom prst="rect">
            <a:avLst/>
          </a:prstGeom>
        </p:spPr>
        <p:txBody>
          <a:bodyPr wrap="none">
            <a:spAutoFit/>
          </a:bodyPr>
          <a:lstStyle/>
          <a:p>
            <a:pPr algn="ctr"/>
            <a:r>
              <a:rPr lang="en-US" sz="2400" b="1" dirty="0" err="1" smtClean="0">
                <a:solidFill>
                  <a:srgbClr val="0070C0"/>
                </a:solidFill>
                <a:latin typeface="Arial" panose="020B0604020202020204" pitchFamily="34" charset="0"/>
                <a:cs typeface="Arial" panose="020B0604020202020204" pitchFamily="34" charset="0"/>
              </a:rPr>
              <a:t>Instrumentos</a:t>
            </a:r>
            <a:r>
              <a:rPr lang="en-US" sz="2400" b="1" dirty="0" smtClean="0">
                <a:solidFill>
                  <a:srgbClr val="0070C0"/>
                </a:solidFill>
                <a:latin typeface="Arial" panose="020B0604020202020204" pitchFamily="34" charset="0"/>
                <a:cs typeface="Arial" panose="020B0604020202020204" pitchFamily="34" charset="0"/>
              </a:rPr>
              <a:t> </a:t>
            </a:r>
            <a:r>
              <a:rPr lang="en-US" sz="2400" b="1" dirty="0" err="1" smtClean="0">
                <a:solidFill>
                  <a:srgbClr val="0070C0"/>
                </a:solidFill>
                <a:latin typeface="Arial" panose="020B0604020202020204" pitchFamily="34" charset="0"/>
                <a:cs typeface="Arial" panose="020B0604020202020204" pitchFamily="34" charset="0"/>
              </a:rPr>
              <a:t>utilizados</a:t>
            </a:r>
            <a:endParaRPr lang="en-US" sz="2400" b="1" dirty="0">
              <a:solidFill>
                <a:srgbClr val="0070C0"/>
              </a:solidFill>
              <a:latin typeface="Arial" panose="020B0604020202020204" pitchFamily="34" charset="0"/>
              <a:cs typeface="Arial" panose="020B0604020202020204" pitchFamily="34" charset="0"/>
            </a:endParaRPr>
          </a:p>
        </p:txBody>
      </p:sp>
      <p:sp>
        <p:nvSpPr>
          <p:cNvPr id="4" name="3 Rectángulo"/>
          <p:cNvSpPr/>
          <p:nvPr/>
        </p:nvSpPr>
        <p:spPr>
          <a:xfrm>
            <a:off x="755576" y="4900509"/>
            <a:ext cx="5904656" cy="369332"/>
          </a:xfrm>
          <a:prstGeom prst="rect">
            <a:avLst/>
          </a:prstGeom>
        </p:spPr>
        <p:txBody>
          <a:bodyPr wrap="square">
            <a:spAutoFit/>
          </a:bodyPr>
          <a:lstStyle/>
          <a:p>
            <a:r>
              <a:rPr lang="es-EC" dirty="0" smtClean="0"/>
              <a:t>                </a:t>
            </a:r>
            <a:endParaRPr lang="es-EC" dirty="0"/>
          </a:p>
        </p:txBody>
      </p:sp>
      <p:pic>
        <p:nvPicPr>
          <p:cNvPr id="9" name="8 Imagen" descr="D:\ECACUANGO\MERIV\PROYECTO TESIS\PLAN\FOTOS GRABACIÓN\20140420_082710.jpg"/>
          <p:cNvPicPr/>
          <p:nvPr/>
        </p:nvPicPr>
        <p:blipFill rotWithShape="1">
          <a:blip r:embed="rId3" cstate="print">
            <a:extLst>
              <a:ext uri="{28A0092B-C50C-407E-A947-70E740481C1C}">
                <a14:useLocalDpi xmlns="" xmlns:a14="http://schemas.microsoft.com/office/drawing/2010/main" val="0"/>
              </a:ext>
            </a:extLst>
          </a:blip>
          <a:srcRect l="7715" r="9573"/>
          <a:stretch/>
        </p:blipFill>
        <p:spPr bwMode="auto">
          <a:xfrm rot="5400000">
            <a:off x="849263" y="3951337"/>
            <a:ext cx="1882874" cy="1600200"/>
          </a:xfrm>
          <a:prstGeom prst="rect">
            <a:avLst/>
          </a:prstGeom>
          <a:noFill/>
          <a:ln>
            <a:noFill/>
          </a:ln>
          <a:extLst>
            <a:ext uri="{53640926-AAD7-44D8-BBD7-CCE9431645EC}">
              <a14:shadowObscured xmlns="" xmlns:a14="http://schemas.microsoft.com/office/drawing/2010/main"/>
            </a:ext>
          </a:extLst>
        </p:spPr>
      </p:pic>
      <p:sp>
        <p:nvSpPr>
          <p:cNvPr id="2" name="1 Rectángulo"/>
          <p:cNvSpPr/>
          <p:nvPr/>
        </p:nvSpPr>
        <p:spPr>
          <a:xfrm>
            <a:off x="1066800" y="3124200"/>
            <a:ext cx="1595309" cy="369332"/>
          </a:xfrm>
          <a:prstGeom prst="rect">
            <a:avLst/>
          </a:prstGeom>
        </p:spPr>
        <p:txBody>
          <a:bodyPr wrap="none">
            <a:spAutoFit/>
          </a:bodyPr>
          <a:lstStyle/>
          <a:p>
            <a:pPr algn="ctr"/>
            <a:r>
              <a:rPr lang="en-US" b="1" dirty="0">
                <a:solidFill>
                  <a:srgbClr val="0070C0"/>
                </a:solidFill>
                <a:latin typeface="Arial" panose="020B0604020202020204" pitchFamily="34" charset="0"/>
                <a:cs typeface="Arial" panose="020B0604020202020204" pitchFamily="34" charset="0"/>
              </a:rPr>
              <a:t>a) </a:t>
            </a:r>
            <a:r>
              <a:rPr lang="en-US" b="1" dirty="0" err="1" smtClean="0">
                <a:solidFill>
                  <a:srgbClr val="0070C0"/>
                </a:solidFill>
                <a:latin typeface="Arial" panose="020B0604020202020204" pitchFamily="34" charset="0"/>
                <a:cs typeface="Arial" panose="020B0604020202020204" pitchFamily="34" charset="0"/>
              </a:rPr>
              <a:t>Heliógrafo</a:t>
            </a:r>
            <a:endParaRPr lang="en-US" b="1" dirty="0">
              <a:solidFill>
                <a:srgbClr val="0070C0"/>
              </a:solidFill>
              <a:latin typeface="Arial" panose="020B0604020202020204" pitchFamily="34" charset="0"/>
              <a:cs typeface="Arial" panose="020B0604020202020204" pitchFamily="34" charset="0"/>
            </a:endParaRPr>
          </a:p>
        </p:txBody>
      </p:sp>
      <p:sp>
        <p:nvSpPr>
          <p:cNvPr id="13" name="12 Rectángulo"/>
          <p:cNvSpPr/>
          <p:nvPr/>
        </p:nvSpPr>
        <p:spPr>
          <a:xfrm>
            <a:off x="3352800" y="3124200"/>
            <a:ext cx="3078600" cy="369332"/>
          </a:xfrm>
          <a:prstGeom prst="rect">
            <a:avLst/>
          </a:prstGeom>
        </p:spPr>
        <p:txBody>
          <a:bodyPr wrap="none">
            <a:spAutoFit/>
          </a:bodyPr>
          <a:lstStyle/>
          <a:p>
            <a:pPr algn="ctr"/>
            <a:r>
              <a:rPr lang="en-US" b="1" dirty="0" smtClean="0">
                <a:solidFill>
                  <a:srgbClr val="0070C0"/>
                </a:solidFill>
                <a:latin typeface="Arial" panose="020B0604020202020204" pitchFamily="34" charset="0"/>
                <a:cs typeface="Arial" panose="020B0604020202020204" pitchFamily="34" charset="0"/>
              </a:rPr>
              <a:t>b) </a:t>
            </a:r>
            <a:r>
              <a:rPr lang="en-US" b="1" dirty="0" err="1" smtClean="0">
                <a:solidFill>
                  <a:srgbClr val="0070C0"/>
                </a:solidFill>
                <a:latin typeface="Arial" panose="020B0604020202020204" pitchFamily="34" charset="0"/>
                <a:cs typeface="Arial" panose="020B0604020202020204" pitchFamily="34" charset="0"/>
              </a:rPr>
              <a:t>Termómetro</a:t>
            </a:r>
            <a:r>
              <a:rPr lang="en-US" b="1" dirty="0" smtClean="0">
                <a:solidFill>
                  <a:srgbClr val="0070C0"/>
                </a:solidFill>
                <a:latin typeface="Arial" panose="020B0604020202020204" pitchFamily="34" charset="0"/>
                <a:cs typeface="Arial" panose="020B0604020202020204" pitchFamily="34" charset="0"/>
              </a:rPr>
              <a:t> </a:t>
            </a:r>
            <a:r>
              <a:rPr lang="en-US" b="1" dirty="0" err="1" smtClean="0">
                <a:solidFill>
                  <a:srgbClr val="0070C0"/>
                </a:solidFill>
                <a:latin typeface="Arial" panose="020B0604020202020204" pitchFamily="34" charset="0"/>
                <a:cs typeface="Arial" panose="020B0604020202020204" pitchFamily="34" charset="0"/>
              </a:rPr>
              <a:t>infrarrojo</a:t>
            </a:r>
            <a:r>
              <a:rPr lang="en-US" b="1" dirty="0" smtClean="0">
                <a:solidFill>
                  <a:srgbClr val="0070C0"/>
                </a:solidFill>
                <a:latin typeface="Arial" panose="020B0604020202020204" pitchFamily="34" charset="0"/>
                <a:cs typeface="Arial" panose="020B0604020202020204" pitchFamily="34" charset="0"/>
              </a:rPr>
              <a:t>   </a:t>
            </a:r>
            <a:endParaRPr lang="en-US" b="1" dirty="0">
              <a:solidFill>
                <a:srgbClr val="0070C0"/>
              </a:solidFill>
              <a:latin typeface="Arial" panose="020B0604020202020204" pitchFamily="34" charset="0"/>
              <a:cs typeface="Arial" panose="020B0604020202020204" pitchFamily="34" charset="0"/>
            </a:endParaRPr>
          </a:p>
        </p:txBody>
      </p:sp>
      <p:sp>
        <p:nvSpPr>
          <p:cNvPr id="14" name="13 Rectángulo"/>
          <p:cNvSpPr/>
          <p:nvPr/>
        </p:nvSpPr>
        <p:spPr>
          <a:xfrm>
            <a:off x="609600" y="5867400"/>
            <a:ext cx="2416047" cy="369332"/>
          </a:xfrm>
          <a:prstGeom prst="rect">
            <a:avLst/>
          </a:prstGeom>
        </p:spPr>
        <p:txBody>
          <a:bodyPr wrap="none">
            <a:spAutoFit/>
          </a:bodyPr>
          <a:lstStyle/>
          <a:p>
            <a:pPr algn="ctr"/>
            <a:r>
              <a:rPr lang="en-US" b="1" dirty="0">
                <a:solidFill>
                  <a:srgbClr val="0070C0"/>
                </a:solidFill>
                <a:latin typeface="Arial" panose="020B0604020202020204" pitchFamily="34" charset="0"/>
                <a:cs typeface="Arial" panose="020B0604020202020204" pitchFamily="34" charset="0"/>
              </a:rPr>
              <a:t>d</a:t>
            </a:r>
            <a:r>
              <a:rPr lang="en-US" b="1" dirty="0" smtClean="0">
                <a:solidFill>
                  <a:srgbClr val="0070C0"/>
                </a:solidFill>
                <a:latin typeface="Arial" panose="020B0604020202020204" pitchFamily="34" charset="0"/>
                <a:cs typeface="Arial" panose="020B0604020202020204" pitchFamily="34" charset="0"/>
              </a:rPr>
              <a:t>) </a:t>
            </a:r>
            <a:r>
              <a:rPr lang="en-US" b="1" dirty="0" err="1" smtClean="0">
                <a:solidFill>
                  <a:srgbClr val="0070C0"/>
                </a:solidFill>
                <a:latin typeface="Arial" panose="020B0604020202020204" pitchFamily="34" charset="0"/>
                <a:cs typeface="Arial" panose="020B0604020202020204" pitchFamily="34" charset="0"/>
              </a:rPr>
              <a:t>Higrotermómetro</a:t>
            </a:r>
            <a:r>
              <a:rPr lang="en-US" b="1" dirty="0" smtClean="0">
                <a:solidFill>
                  <a:srgbClr val="0070C0"/>
                </a:solidFill>
                <a:latin typeface="Arial" panose="020B0604020202020204" pitchFamily="34" charset="0"/>
                <a:cs typeface="Arial" panose="020B0604020202020204" pitchFamily="34" charset="0"/>
              </a:rPr>
              <a:t> </a:t>
            </a:r>
            <a:endParaRPr lang="en-US" b="1" dirty="0">
              <a:solidFill>
                <a:srgbClr val="0070C0"/>
              </a:solidFill>
              <a:latin typeface="Arial" panose="020B0604020202020204" pitchFamily="34" charset="0"/>
              <a:cs typeface="Arial" panose="020B0604020202020204" pitchFamily="34" charset="0"/>
            </a:endParaRPr>
          </a:p>
        </p:txBody>
      </p:sp>
      <p:sp>
        <p:nvSpPr>
          <p:cNvPr id="15" name="14 Rectángulo"/>
          <p:cNvSpPr/>
          <p:nvPr/>
        </p:nvSpPr>
        <p:spPr>
          <a:xfrm>
            <a:off x="3962400" y="5867400"/>
            <a:ext cx="1932965" cy="369332"/>
          </a:xfrm>
          <a:prstGeom prst="rect">
            <a:avLst/>
          </a:prstGeom>
        </p:spPr>
        <p:txBody>
          <a:bodyPr wrap="none">
            <a:spAutoFit/>
          </a:bodyPr>
          <a:lstStyle/>
          <a:p>
            <a:pPr algn="ctr"/>
            <a:r>
              <a:rPr lang="en-US" b="1" dirty="0">
                <a:solidFill>
                  <a:srgbClr val="0070C0"/>
                </a:solidFill>
                <a:latin typeface="Arial" panose="020B0604020202020204" pitchFamily="34" charset="0"/>
                <a:cs typeface="Arial" panose="020B0604020202020204" pitchFamily="34" charset="0"/>
              </a:rPr>
              <a:t>e</a:t>
            </a:r>
            <a:r>
              <a:rPr lang="en-US" b="1" dirty="0" smtClean="0">
                <a:solidFill>
                  <a:srgbClr val="0070C0"/>
                </a:solidFill>
                <a:latin typeface="Arial" panose="020B0604020202020204" pitchFamily="34" charset="0"/>
                <a:cs typeface="Arial" panose="020B0604020202020204" pitchFamily="34" charset="0"/>
              </a:rPr>
              <a:t>) </a:t>
            </a:r>
            <a:r>
              <a:rPr lang="en-US" b="1" dirty="0" err="1" smtClean="0">
                <a:solidFill>
                  <a:srgbClr val="0070C0"/>
                </a:solidFill>
                <a:latin typeface="Arial" panose="020B0604020202020204" pitchFamily="34" charset="0"/>
                <a:cs typeface="Arial" panose="020B0604020202020204" pitchFamily="34" charset="0"/>
              </a:rPr>
              <a:t>Anemómetro</a:t>
            </a:r>
            <a:r>
              <a:rPr lang="en-US" b="1" dirty="0" smtClean="0">
                <a:solidFill>
                  <a:srgbClr val="0070C0"/>
                </a:solidFill>
                <a:latin typeface="Arial" panose="020B0604020202020204" pitchFamily="34" charset="0"/>
                <a:cs typeface="Arial" panose="020B0604020202020204" pitchFamily="34" charset="0"/>
              </a:rPr>
              <a:t> </a:t>
            </a:r>
            <a:endParaRPr lang="en-US" b="1" dirty="0">
              <a:solidFill>
                <a:srgbClr val="0070C0"/>
              </a:solidFill>
              <a:latin typeface="Arial" panose="020B0604020202020204" pitchFamily="34" charset="0"/>
              <a:cs typeface="Arial" panose="020B0604020202020204" pitchFamily="34" charset="0"/>
            </a:endParaRPr>
          </a:p>
        </p:txBody>
      </p:sp>
      <p:sp>
        <p:nvSpPr>
          <p:cNvPr id="16" name="15 Rectángulo"/>
          <p:cNvSpPr/>
          <p:nvPr/>
        </p:nvSpPr>
        <p:spPr>
          <a:xfrm>
            <a:off x="6381705" y="5867400"/>
            <a:ext cx="2762295" cy="646331"/>
          </a:xfrm>
          <a:prstGeom prst="rect">
            <a:avLst/>
          </a:prstGeom>
        </p:spPr>
        <p:txBody>
          <a:bodyPr wrap="none">
            <a:spAutoFit/>
          </a:bodyPr>
          <a:lstStyle/>
          <a:p>
            <a:pPr algn="ctr"/>
            <a:r>
              <a:rPr lang="en-US" b="1" dirty="0">
                <a:solidFill>
                  <a:srgbClr val="0070C0"/>
                </a:solidFill>
                <a:latin typeface="Arial" panose="020B0604020202020204" pitchFamily="34" charset="0"/>
                <a:cs typeface="Arial" panose="020B0604020202020204" pitchFamily="34" charset="0"/>
              </a:rPr>
              <a:t>f</a:t>
            </a:r>
            <a:r>
              <a:rPr lang="en-US" b="1" dirty="0" smtClean="0">
                <a:solidFill>
                  <a:srgbClr val="0070C0"/>
                </a:solidFill>
                <a:latin typeface="Arial" panose="020B0604020202020204" pitchFamily="34" charset="0"/>
                <a:cs typeface="Arial" panose="020B0604020202020204" pitchFamily="34" charset="0"/>
              </a:rPr>
              <a:t>) </a:t>
            </a:r>
            <a:r>
              <a:rPr lang="en-US" b="1" dirty="0" err="1" smtClean="0">
                <a:solidFill>
                  <a:srgbClr val="0070C0"/>
                </a:solidFill>
                <a:latin typeface="Arial" panose="020B0604020202020204" pitchFamily="34" charset="0"/>
                <a:cs typeface="Arial" panose="020B0604020202020204" pitchFamily="34" charset="0"/>
              </a:rPr>
              <a:t>Medidor</a:t>
            </a:r>
            <a:r>
              <a:rPr lang="en-US" b="1" dirty="0" smtClean="0">
                <a:solidFill>
                  <a:srgbClr val="0070C0"/>
                </a:solidFill>
                <a:latin typeface="Arial" panose="020B0604020202020204" pitchFamily="34" charset="0"/>
                <a:cs typeface="Arial" panose="020B0604020202020204" pitchFamily="34" charset="0"/>
              </a:rPr>
              <a:t> </a:t>
            </a:r>
            <a:r>
              <a:rPr lang="en-US" b="1" dirty="0" err="1" smtClean="0">
                <a:solidFill>
                  <a:srgbClr val="0070C0"/>
                </a:solidFill>
                <a:latin typeface="Arial" panose="020B0604020202020204" pitchFamily="34" charset="0"/>
                <a:cs typeface="Arial" panose="020B0604020202020204" pitchFamily="34" charset="0"/>
              </a:rPr>
              <a:t>temperatura</a:t>
            </a:r>
            <a:r>
              <a:rPr lang="en-US" b="1" dirty="0" smtClean="0">
                <a:solidFill>
                  <a:srgbClr val="0070C0"/>
                </a:solidFill>
                <a:latin typeface="Arial" panose="020B0604020202020204" pitchFamily="34" charset="0"/>
                <a:cs typeface="Arial" panose="020B0604020202020204" pitchFamily="34" charset="0"/>
              </a:rPr>
              <a:t> </a:t>
            </a:r>
          </a:p>
          <a:p>
            <a:pPr algn="ctr"/>
            <a:r>
              <a:rPr lang="en-US" b="1" dirty="0" smtClean="0">
                <a:solidFill>
                  <a:srgbClr val="0070C0"/>
                </a:solidFill>
                <a:latin typeface="Arial" panose="020B0604020202020204" pitchFamily="34" charset="0"/>
                <a:cs typeface="Arial" panose="020B0604020202020204" pitchFamily="34" charset="0"/>
              </a:rPr>
              <a:t>12 </a:t>
            </a:r>
            <a:r>
              <a:rPr lang="en-US" b="1" dirty="0" err="1" smtClean="0">
                <a:solidFill>
                  <a:srgbClr val="0070C0"/>
                </a:solidFill>
                <a:latin typeface="Arial" panose="020B0604020202020204" pitchFamily="34" charset="0"/>
                <a:cs typeface="Arial" panose="020B0604020202020204" pitchFamily="34" charset="0"/>
              </a:rPr>
              <a:t>puntos</a:t>
            </a:r>
            <a:r>
              <a:rPr lang="en-US" b="1" dirty="0" smtClean="0">
                <a:solidFill>
                  <a:srgbClr val="0070C0"/>
                </a:solidFill>
                <a:latin typeface="Arial" panose="020B0604020202020204" pitchFamily="34" charset="0"/>
                <a:cs typeface="Arial" panose="020B0604020202020204" pitchFamily="34" charset="0"/>
              </a:rPr>
              <a:t>  </a:t>
            </a:r>
            <a:endParaRPr lang="en-US" b="1" dirty="0">
              <a:solidFill>
                <a:srgbClr val="0070C0"/>
              </a:solidFill>
              <a:latin typeface="Arial" panose="020B0604020202020204" pitchFamily="34" charset="0"/>
              <a:cs typeface="Arial" panose="020B0604020202020204" pitchFamily="34" charset="0"/>
            </a:endParaRPr>
          </a:p>
        </p:txBody>
      </p:sp>
      <p:sp>
        <p:nvSpPr>
          <p:cNvPr id="18" name="17 Rectángulo"/>
          <p:cNvSpPr/>
          <p:nvPr/>
        </p:nvSpPr>
        <p:spPr>
          <a:xfrm>
            <a:off x="6705600" y="3124200"/>
            <a:ext cx="1941558" cy="369332"/>
          </a:xfrm>
          <a:prstGeom prst="rect">
            <a:avLst/>
          </a:prstGeom>
        </p:spPr>
        <p:txBody>
          <a:bodyPr wrap="none">
            <a:spAutoFit/>
          </a:bodyPr>
          <a:lstStyle/>
          <a:p>
            <a:pPr algn="ctr"/>
            <a:r>
              <a:rPr lang="en-US" b="1" dirty="0" smtClean="0">
                <a:solidFill>
                  <a:srgbClr val="0070C0"/>
                </a:solidFill>
                <a:latin typeface="Arial" panose="020B0604020202020204" pitchFamily="34" charset="0"/>
                <a:cs typeface="Arial" panose="020B0604020202020204" pitchFamily="34" charset="0"/>
              </a:rPr>
              <a:t>c) </a:t>
            </a:r>
            <a:r>
              <a:rPr lang="en-US" b="1" dirty="0" err="1" smtClean="0">
                <a:solidFill>
                  <a:srgbClr val="0070C0"/>
                </a:solidFill>
                <a:latin typeface="Arial" panose="020B0604020202020204" pitchFamily="34" charset="0"/>
                <a:cs typeface="Arial" panose="020B0604020202020204" pitchFamily="34" charset="0"/>
              </a:rPr>
              <a:t>Piranómetro</a:t>
            </a:r>
            <a:r>
              <a:rPr lang="en-US" b="1" dirty="0" smtClean="0">
                <a:solidFill>
                  <a:srgbClr val="0070C0"/>
                </a:solidFill>
                <a:latin typeface="Arial" panose="020B0604020202020204" pitchFamily="34" charset="0"/>
                <a:cs typeface="Arial" panose="020B0604020202020204" pitchFamily="34" charset="0"/>
              </a:rPr>
              <a:t>  </a:t>
            </a:r>
            <a:endParaRPr lang="en-US" b="1" dirty="0">
              <a:solidFill>
                <a:srgbClr val="0070C0"/>
              </a:solidFill>
              <a:latin typeface="Arial" panose="020B0604020202020204" pitchFamily="34" charset="0"/>
              <a:cs typeface="Arial" panose="020B0604020202020204" pitchFamily="34" charset="0"/>
            </a:endParaRPr>
          </a:p>
        </p:txBody>
      </p:sp>
      <p:sp>
        <p:nvSpPr>
          <p:cNvPr id="143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4337" name="Object 1"/>
          <p:cNvGraphicFramePr>
            <a:graphicFrameLocks noChangeAspect="1"/>
          </p:cNvGraphicFramePr>
          <p:nvPr/>
        </p:nvGraphicFramePr>
        <p:xfrm>
          <a:off x="990600" y="1143000"/>
          <a:ext cx="1600200" cy="1901687"/>
        </p:xfrm>
        <a:graphic>
          <a:graphicData uri="http://schemas.openxmlformats.org/presentationml/2006/ole">
            <p:oleObj spid="_x0000_s14337" name="Bitmap Image" r:id="rId4" imgW="2619048" imgH="3095238" progId="PBrush">
              <p:embed/>
            </p:oleObj>
          </a:graphicData>
        </a:graphic>
      </p:graphicFrame>
      <p:pic>
        <p:nvPicPr>
          <p:cNvPr id="19" name="Imagen 17" descr="D:\ECACUANGO\MERIV\PROYECTO TESIS\PLAN\FOTOS GRABACIÓN\fotos instrumentos\20140420_082626.jpg"/>
          <p:cNvPicPr/>
          <p:nvPr/>
        </p:nvPicPr>
        <p:blipFill rotWithShape="1">
          <a:blip r:embed="rId5"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24344" t="3724" r="23774" b="14362"/>
          <a:stretch/>
        </p:blipFill>
        <p:spPr bwMode="auto">
          <a:xfrm>
            <a:off x="6781800" y="1143000"/>
            <a:ext cx="1676400" cy="1905000"/>
          </a:xfrm>
          <a:prstGeom prst="rect">
            <a:avLst/>
          </a:prstGeom>
          <a:noFill/>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pic>
        <p:nvPicPr>
          <p:cNvPr id="20" name="Imagen 13"/>
          <p:cNvPicPr/>
          <p:nvPr/>
        </p:nvPicPr>
        <p:blipFill rotWithShape="1">
          <a:blip r:embed="rId6" cstate="print"/>
          <a:srcRect l="30899" t="11864" r="38910" b="12147"/>
          <a:stretch/>
        </p:blipFill>
        <p:spPr bwMode="auto">
          <a:xfrm>
            <a:off x="6934200" y="3581400"/>
            <a:ext cx="1676400" cy="2209800"/>
          </a:xfrm>
          <a:prstGeom prst="rect">
            <a:avLst/>
          </a:prstGeom>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pic>
        <p:nvPicPr>
          <p:cNvPr id="21" name="Imagen 14" descr="D:\ECACUANGO\MERIV\PROYECTO TESIS\PLAN\FOTOS GRABACIÓN\fotos instrumentos\20140420_083254.jpg"/>
          <p:cNvPicPr/>
          <p:nvPr/>
        </p:nvPicPr>
        <p:blipFill>
          <a:blip r:embed="rId7"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rot="5400000">
            <a:off x="3952621" y="3895979"/>
            <a:ext cx="1924557" cy="1752600"/>
          </a:xfrm>
          <a:prstGeom prst="rect">
            <a:avLst/>
          </a:prstGeom>
          <a:noFill/>
          <a:ln>
            <a:noFill/>
          </a:ln>
        </p:spPr>
      </p:pic>
      <p:pic>
        <p:nvPicPr>
          <p:cNvPr id="22" name="7 Imagen" descr="C:\Users\lenin.penafiel\AppData\Local\Microsoft\Windows\Temporary Internet Files\Content.Word\398.jpg"/>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733800" y="1143000"/>
            <a:ext cx="1992065" cy="1950898"/>
          </a:xfrm>
          <a:prstGeom prst="rect">
            <a:avLst/>
          </a:prstGeom>
          <a:noFill/>
          <a:ln>
            <a:noFill/>
          </a:ln>
        </p:spPr>
      </p:pic>
    </p:spTree>
    <p:extLst>
      <p:ext uri="{BB962C8B-B14F-4D97-AF65-F5344CB8AC3E}">
        <p14:creationId xmlns="" xmlns:p14="http://schemas.microsoft.com/office/powerpoint/2010/main" val="23886274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066800" y="609600"/>
            <a:ext cx="4289957" cy="461665"/>
          </a:xfrm>
          <a:prstGeom prst="rect">
            <a:avLst/>
          </a:prstGeom>
        </p:spPr>
        <p:txBody>
          <a:bodyPr wrap="none">
            <a:spAutoFit/>
          </a:bodyPr>
          <a:lstStyle/>
          <a:p>
            <a:pPr algn="ctr"/>
            <a:r>
              <a:rPr lang="en-US" sz="2400" b="1" dirty="0" err="1" smtClean="0">
                <a:solidFill>
                  <a:srgbClr val="0070C0"/>
                </a:solidFill>
                <a:latin typeface="Arial" panose="020B0604020202020204" pitchFamily="34" charset="0"/>
                <a:cs typeface="Arial" panose="020B0604020202020204" pitchFamily="34" charset="0"/>
              </a:rPr>
              <a:t>Irradiancia</a:t>
            </a:r>
            <a:r>
              <a:rPr lang="en-US" sz="2400" b="1" dirty="0" smtClean="0">
                <a:solidFill>
                  <a:srgbClr val="0070C0"/>
                </a:solidFill>
                <a:latin typeface="Arial" panose="020B0604020202020204" pitchFamily="34" charset="0"/>
                <a:cs typeface="Arial" panose="020B0604020202020204" pitchFamily="34" charset="0"/>
              </a:rPr>
              <a:t> solar local W/m</a:t>
            </a:r>
            <a:r>
              <a:rPr lang="en-US" sz="2400" b="1" dirty="0" smtClean="0">
                <a:solidFill>
                  <a:srgbClr val="0070C0"/>
                </a:solidFill>
                <a:latin typeface="Calibri"/>
                <a:cs typeface="Calibri"/>
              </a:rPr>
              <a:t>²</a:t>
            </a:r>
            <a:endParaRPr lang="en-US" sz="2400" b="1" dirty="0">
              <a:solidFill>
                <a:srgbClr val="0070C0"/>
              </a:solidFill>
              <a:latin typeface="Arial" panose="020B0604020202020204" pitchFamily="34" charset="0"/>
              <a:cs typeface="Arial" panose="020B0604020202020204" pitchFamily="34" charset="0"/>
            </a:endParaRPr>
          </a:p>
        </p:txBody>
      </p:sp>
      <p:sp>
        <p:nvSpPr>
          <p:cNvPr id="6" name="5 CuadroTexto"/>
          <p:cNvSpPr txBox="1"/>
          <p:nvPr/>
        </p:nvSpPr>
        <p:spPr>
          <a:xfrm>
            <a:off x="762000" y="5029200"/>
            <a:ext cx="7524328" cy="369332"/>
          </a:xfrm>
          <a:prstGeom prst="rect">
            <a:avLst/>
          </a:prstGeom>
          <a:noFill/>
        </p:spPr>
        <p:txBody>
          <a:bodyPr wrap="square" rtlCol="0">
            <a:spAutoFit/>
          </a:bodyPr>
          <a:lstStyle/>
          <a:p>
            <a:r>
              <a:rPr lang="es-EC" dirty="0" smtClean="0"/>
              <a:t>La </a:t>
            </a:r>
            <a:r>
              <a:rPr lang="es-EC" dirty="0" err="1" smtClean="0"/>
              <a:t>irradiancia</a:t>
            </a:r>
            <a:r>
              <a:rPr lang="es-EC" dirty="0" smtClean="0"/>
              <a:t> solar promedio sobre superficie horizontal es de 616.9 (W/m²)</a:t>
            </a:r>
            <a:endParaRPr lang="es-EC" sz="1600" dirty="0"/>
          </a:p>
        </p:txBody>
      </p:sp>
      <p:pic>
        <p:nvPicPr>
          <p:cNvPr id="7" name="Imagen 73"/>
          <p:cNvPicPr/>
          <p:nvPr/>
        </p:nvPicPr>
        <p:blipFill rotWithShape="1">
          <a:blip r:embed="rId2"/>
          <a:srcRect l="11719" t="39674" r="46159" b="27445"/>
          <a:stretch/>
        </p:blipFill>
        <p:spPr bwMode="auto">
          <a:xfrm>
            <a:off x="304800" y="1752600"/>
            <a:ext cx="4191000" cy="2209800"/>
          </a:xfrm>
          <a:prstGeom prst="rect">
            <a:avLst/>
          </a:prstGeom>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graphicFrame>
        <p:nvGraphicFramePr>
          <p:cNvPr id="10" name="Chart 9"/>
          <p:cNvGraphicFramePr/>
          <p:nvPr/>
        </p:nvGraphicFramePr>
        <p:xfrm>
          <a:off x="4648200" y="1676400"/>
          <a:ext cx="4343400" cy="2819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9245076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600200" y="228600"/>
            <a:ext cx="5411673" cy="461665"/>
          </a:xfrm>
          <a:prstGeom prst="rect">
            <a:avLst/>
          </a:prstGeom>
        </p:spPr>
        <p:txBody>
          <a:bodyPr wrap="none">
            <a:spAutoFit/>
          </a:bodyPr>
          <a:lstStyle/>
          <a:p>
            <a:pPr algn="ctr"/>
            <a:r>
              <a:rPr lang="en-US" sz="2400" b="1" dirty="0" err="1" smtClean="0">
                <a:solidFill>
                  <a:srgbClr val="0070C0"/>
                </a:solidFill>
                <a:latin typeface="Arial" panose="020B0604020202020204" pitchFamily="34" charset="0"/>
                <a:cs typeface="Arial" panose="020B0604020202020204" pitchFamily="34" charset="0"/>
              </a:rPr>
              <a:t>Temperaturas</a:t>
            </a:r>
            <a:r>
              <a:rPr lang="en-US" sz="2400" b="1" dirty="0" smtClean="0">
                <a:solidFill>
                  <a:srgbClr val="0070C0"/>
                </a:solidFill>
                <a:latin typeface="Arial" panose="020B0604020202020204" pitchFamily="34" charset="0"/>
                <a:cs typeface="Arial" panose="020B0604020202020204" pitchFamily="34" charset="0"/>
              </a:rPr>
              <a:t> del </a:t>
            </a:r>
            <a:r>
              <a:rPr lang="en-US" sz="2400" b="1" dirty="0" err="1" smtClean="0">
                <a:solidFill>
                  <a:srgbClr val="0070C0"/>
                </a:solidFill>
                <a:latin typeface="Arial" panose="020B0604020202020204" pitchFamily="34" charset="0"/>
                <a:cs typeface="Arial" panose="020B0604020202020204" pitchFamily="34" charset="0"/>
              </a:rPr>
              <a:t>colector</a:t>
            </a:r>
            <a:r>
              <a:rPr lang="en-US" sz="2400" b="1" dirty="0" smtClean="0">
                <a:solidFill>
                  <a:srgbClr val="0070C0"/>
                </a:solidFill>
                <a:latin typeface="Arial" panose="020B0604020202020204" pitchFamily="34" charset="0"/>
                <a:cs typeface="Arial" panose="020B0604020202020204" pitchFamily="34" charset="0"/>
              </a:rPr>
              <a:t> y </a:t>
            </a:r>
            <a:r>
              <a:rPr lang="en-US" sz="2400" b="1" dirty="0" err="1" smtClean="0">
                <a:solidFill>
                  <a:srgbClr val="0070C0"/>
                </a:solidFill>
                <a:latin typeface="Arial" panose="020B0604020202020204" pitchFamily="34" charset="0"/>
                <a:cs typeface="Arial" panose="020B0604020202020204" pitchFamily="34" charset="0"/>
              </a:rPr>
              <a:t>piscina</a:t>
            </a:r>
            <a:endParaRPr lang="en-US" sz="2400" b="1" dirty="0">
              <a:solidFill>
                <a:srgbClr val="0070C0"/>
              </a:solidFill>
              <a:latin typeface="Arial" panose="020B0604020202020204" pitchFamily="34" charset="0"/>
              <a:cs typeface="Arial" panose="020B0604020202020204" pitchFamily="34" charset="0"/>
            </a:endParaRPr>
          </a:p>
        </p:txBody>
      </p:sp>
      <p:graphicFrame>
        <p:nvGraphicFramePr>
          <p:cNvPr id="8" name="Chart 7"/>
          <p:cNvGraphicFramePr/>
          <p:nvPr/>
        </p:nvGraphicFramePr>
        <p:xfrm>
          <a:off x="152400" y="1066800"/>
          <a:ext cx="4419600" cy="23621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p:nvPr/>
        </p:nvGraphicFramePr>
        <p:xfrm>
          <a:off x="2286000" y="4114800"/>
          <a:ext cx="4419600" cy="2362200"/>
        </p:xfrm>
        <a:graphic>
          <a:graphicData uri="http://schemas.openxmlformats.org/drawingml/2006/chart">
            <c:chart xmlns:c="http://schemas.openxmlformats.org/drawingml/2006/chart" xmlns:r="http://schemas.openxmlformats.org/officeDocument/2006/relationships" r:id="rId3"/>
          </a:graphicData>
        </a:graphic>
      </p:graphicFrame>
      <p:sp>
        <p:nvSpPr>
          <p:cNvPr id="11" name="2 Rectángulo"/>
          <p:cNvSpPr/>
          <p:nvPr/>
        </p:nvSpPr>
        <p:spPr>
          <a:xfrm>
            <a:off x="2743200" y="3581400"/>
            <a:ext cx="3432350" cy="461665"/>
          </a:xfrm>
          <a:prstGeom prst="rect">
            <a:avLst/>
          </a:prstGeom>
        </p:spPr>
        <p:txBody>
          <a:bodyPr wrap="none">
            <a:spAutoFit/>
          </a:bodyPr>
          <a:lstStyle/>
          <a:p>
            <a:pPr algn="ctr"/>
            <a:r>
              <a:rPr lang="en-US" sz="2400" b="1" dirty="0" err="1" smtClean="0">
                <a:solidFill>
                  <a:srgbClr val="0070C0"/>
                </a:solidFill>
                <a:latin typeface="Arial" panose="020B0604020202020204" pitchFamily="34" charset="0"/>
                <a:cs typeface="Arial" panose="020B0604020202020204" pitchFamily="34" charset="0"/>
              </a:rPr>
              <a:t>Eficiencia</a:t>
            </a:r>
            <a:r>
              <a:rPr lang="en-US" sz="2400" b="1" dirty="0" smtClean="0">
                <a:solidFill>
                  <a:srgbClr val="0070C0"/>
                </a:solidFill>
                <a:latin typeface="Arial" panose="020B0604020202020204" pitchFamily="34" charset="0"/>
                <a:cs typeface="Arial" panose="020B0604020202020204" pitchFamily="34" charset="0"/>
              </a:rPr>
              <a:t> del </a:t>
            </a:r>
            <a:r>
              <a:rPr lang="en-US" sz="2400" b="1" dirty="0" err="1" smtClean="0">
                <a:solidFill>
                  <a:srgbClr val="0070C0"/>
                </a:solidFill>
                <a:latin typeface="Arial" panose="020B0604020202020204" pitchFamily="34" charset="0"/>
                <a:cs typeface="Arial" panose="020B0604020202020204" pitchFamily="34" charset="0"/>
              </a:rPr>
              <a:t>colector</a:t>
            </a:r>
            <a:endParaRPr lang="en-US" sz="2400" b="1" dirty="0">
              <a:solidFill>
                <a:srgbClr val="0070C0"/>
              </a:solidFill>
              <a:latin typeface="Arial" panose="020B0604020202020204" pitchFamily="34" charset="0"/>
              <a:cs typeface="Arial" panose="020B0604020202020204" pitchFamily="34" charset="0"/>
            </a:endParaRPr>
          </a:p>
        </p:txBody>
      </p:sp>
      <p:graphicFrame>
        <p:nvGraphicFramePr>
          <p:cNvPr id="13" name="Chart 12"/>
          <p:cNvGraphicFramePr/>
          <p:nvPr/>
        </p:nvGraphicFramePr>
        <p:xfrm>
          <a:off x="4648200" y="1066800"/>
          <a:ext cx="4267200" cy="236410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 xmlns:p14="http://schemas.microsoft.com/office/powerpoint/2010/main" val="9245076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609600" y="381000"/>
            <a:ext cx="7109639" cy="646331"/>
          </a:xfrm>
          <a:prstGeom prst="rect">
            <a:avLst/>
          </a:prstGeom>
        </p:spPr>
        <p:txBody>
          <a:bodyPr wrap="none">
            <a:spAutoFit/>
          </a:bodyPr>
          <a:lstStyle/>
          <a:p>
            <a:pPr algn="ctr"/>
            <a:r>
              <a:rPr lang="en-US" b="1" dirty="0" err="1" smtClean="0">
                <a:solidFill>
                  <a:srgbClr val="0070C0"/>
                </a:solidFill>
                <a:latin typeface="Arial" panose="020B0604020202020204" pitchFamily="34" charset="0"/>
                <a:cs typeface="Arial" panose="020B0604020202020204" pitchFamily="34" charset="0"/>
              </a:rPr>
              <a:t>Características</a:t>
            </a:r>
            <a:r>
              <a:rPr lang="en-US" b="1" dirty="0" smtClean="0">
                <a:solidFill>
                  <a:srgbClr val="0070C0"/>
                </a:solidFill>
                <a:latin typeface="Arial" panose="020B0604020202020204" pitchFamily="34" charset="0"/>
                <a:cs typeface="Arial" panose="020B0604020202020204" pitchFamily="34" charset="0"/>
              </a:rPr>
              <a:t> del </a:t>
            </a:r>
            <a:r>
              <a:rPr lang="en-US" b="1" dirty="0" err="1" smtClean="0">
                <a:solidFill>
                  <a:srgbClr val="0070C0"/>
                </a:solidFill>
                <a:latin typeface="Arial" panose="020B0604020202020204" pitchFamily="34" charset="0"/>
                <a:cs typeface="Arial" panose="020B0604020202020204" pitchFamily="34" charset="0"/>
              </a:rPr>
              <a:t>Sistema</a:t>
            </a:r>
            <a:r>
              <a:rPr lang="en-US" b="1" dirty="0" smtClean="0">
                <a:solidFill>
                  <a:srgbClr val="0070C0"/>
                </a:solidFill>
                <a:latin typeface="Arial" panose="020B0604020202020204" pitchFamily="34" charset="0"/>
                <a:cs typeface="Arial" panose="020B0604020202020204" pitchFamily="34" charset="0"/>
              </a:rPr>
              <a:t> de </a:t>
            </a:r>
            <a:r>
              <a:rPr lang="en-US" b="1" dirty="0" err="1" smtClean="0">
                <a:solidFill>
                  <a:srgbClr val="0070C0"/>
                </a:solidFill>
                <a:latin typeface="Arial" panose="020B0604020202020204" pitchFamily="34" charset="0"/>
                <a:cs typeface="Arial" panose="020B0604020202020204" pitchFamily="34" charset="0"/>
              </a:rPr>
              <a:t>colectores</a:t>
            </a:r>
            <a:r>
              <a:rPr lang="en-US" b="1" dirty="0" smtClean="0">
                <a:solidFill>
                  <a:srgbClr val="0070C0"/>
                </a:solidFill>
                <a:latin typeface="Arial" panose="020B0604020202020204" pitchFamily="34" charset="0"/>
                <a:cs typeface="Arial" panose="020B0604020202020204" pitchFamily="34" charset="0"/>
              </a:rPr>
              <a:t> </a:t>
            </a:r>
            <a:r>
              <a:rPr lang="en-US" b="1" dirty="0" err="1" smtClean="0">
                <a:solidFill>
                  <a:srgbClr val="0070C0"/>
                </a:solidFill>
                <a:latin typeface="Arial" panose="020B0604020202020204" pitchFamily="34" charset="0"/>
                <a:cs typeface="Arial" panose="020B0604020202020204" pitchFamily="34" charset="0"/>
              </a:rPr>
              <a:t>parabólico</a:t>
            </a:r>
            <a:r>
              <a:rPr lang="en-US" b="1" dirty="0" smtClean="0">
                <a:solidFill>
                  <a:srgbClr val="0070C0"/>
                </a:solidFill>
                <a:latin typeface="Arial" panose="020B0604020202020204" pitchFamily="34" charset="0"/>
                <a:cs typeface="Arial" panose="020B0604020202020204" pitchFamily="34" charset="0"/>
              </a:rPr>
              <a:t> en </a:t>
            </a:r>
            <a:r>
              <a:rPr lang="en-US" b="1" dirty="0" err="1" smtClean="0">
                <a:solidFill>
                  <a:srgbClr val="0070C0"/>
                </a:solidFill>
                <a:latin typeface="Arial" panose="020B0604020202020204" pitchFamily="34" charset="0"/>
                <a:cs typeface="Arial" panose="020B0604020202020204" pitchFamily="34" charset="0"/>
              </a:rPr>
              <a:t>espiral</a:t>
            </a:r>
            <a:endParaRPr lang="en-US" b="1" dirty="0" smtClean="0">
              <a:solidFill>
                <a:srgbClr val="0070C0"/>
              </a:solidFill>
              <a:latin typeface="Arial" panose="020B0604020202020204" pitchFamily="34" charset="0"/>
              <a:cs typeface="Arial" panose="020B0604020202020204" pitchFamily="34" charset="0"/>
            </a:endParaRPr>
          </a:p>
          <a:p>
            <a:pPr algn="ctr"/>
            <a:endParaRPr lang="en-US" b="1" dirty="0">
              <a:solidFill>
                <a:srgbClr val="0070C0"/>
              </a:solidFill>
              <a:latin typeface="Arial" panose="020B0604020202020204" pitchFamily="34" charset="0"/>
              <a:cs typeface="Arial" panose="020B0604020202020204" pitchFamily="34" charset="0"/>
            </a:endParaRPr>
          </a:p>
        </p:txBody>
      </p:sp>
      <p:pic>
        <p:nvPicPr>
          <p:cNvPr id="7" name="Imagen 8"/>
          <p:cNvPicPr/>
          <p:nvPr/>
        </p:nvPicPr>
        <p:blipFill rotWithShape="1">
          <a:blip r:embed="rId2" cstate="print"/>
          <a:srcRect l="16773" t="7909" r="16133" b="13842"/>
          <a:stretch/>
        </p:blipFill>
        <p:spPr bwMode="auto">
          <a:xfrm>
            <a:off x="990600" y="914400"/>
            <a:ext cx="3429000" cy="2438400"/>
          </a:xfrm>
          <a:prstGeom prst="rect">
            <a:avLst/>
          </a:prstGeom>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sp>
        <p:nvSpPr>
          <p:cNvPr id="9" name="3 Rectángulo"/>
          <p:cNvSpPr/>
          <p:nvPr/>
        </p:nvSpPr>
        <p:spPr>
          <a:xfrm>
            <a:off x="990600" y="3581400"/>
            <a:ext cx="7315200" cy="3139321"/>
          </a:xfrm>
          <a:prstGeom prst="rect">
            <a:avLst/>
          </a:prstGeom>
        </p:spPr>
        <p:txBody>
          <a:bodyPr wrap="square">
            <a:spAutoFit/>
          </a:bodyPr>
          <a:lstStyle/>
          <a:p>
            <a:r>
              <a:rPr lang="es-MX" b="1" dirty="0" smtClean="0"/>
              <a:t>Especificaciones técnicas: </a:t>
            </a:r>
          </a:p>
          <a:p>
            <a:r>
              <a:rPr lang="es-MX" dirty="0" smtClean="0"/>
              <a:t>Volumen piscina: 125 m</a:t>
            </a:r>
            <a:r>
              <a:rPr lang="es-MX" dirty="0" smtClean="0">
                <a:latin typeface="Calibri"/>
                <a:cs typeface="Calibri"/>
              </a:rPr>
              <a:t>³</a:t>
            </a:r>
            <a:endParaRPr lang="es-MX" dirty="0" smtClean="0"/>
          </a:p>
          <a:p>
            <a:r>
              <a:rPr lang="es-MX" dirty="0" smtClean="0"/>
              <a:t>Temperatura de confort: 28 °C</a:t>
            </a:r>
          </a:p>
          <a:p>
            <a:r>
              <a:rPr lang="es-EC" dirty="0" smtClean="0"/>
              <a:t>Número de botellas de PET: 1000</a:t>
            </a:r>
          </a:p>
          <a:p>
            <a:r>
              <a:rPr lang="es-EC" dirty="0" smtClean="0"/>
              <a:t>Longitud de manguera: 100 m </a:t>
            </a:r>
          </a:p>
          <a:p>
            <a:r>
              <a:rPr lang="es-EC" dirty="0" smtClean="0"/>
              <a:t>Hileras: 3          </a:t>
            </a:r>
          </a:p>
          <a:p>
            <a:pPr lvl="0"/>
            <a:r>
              <a:rPr lang="es-ES_tradnl" dirty="0" smtClean="0"/>
              <a:t>Diámetro inferior del colector: 6 m</a:t>
            </a:r>
            <a:endParaRPr lang="es-EC" dirty="0" smtClean="0"/>
          </a:p>
          <a:p>
            <a:pPr lvl="0"/>
            <a:r>
              <a:rPr lang="es-ES_tradnl" dirty="0" smtClean="0"/>
              <a:t>Diámetro superior: 2.1 m.</a:t>
            </a:r>
            <a:endParaRPr lang="es-EC" dirty="0" smtClean="0"/>
          </a:p>
          <a:p>
            <a:pPr lvl="0"/>
            <a:r>
              <a:rPr lang="es-ES_tradnl" dirty="0" smtClean="0"/>
              <a:t>Altura del calentador parabólico: 1.64 m</a:t>
            </a:r>
            <a:endParaRPr lang="es-EC" dirty="0" smtClean="0"/>
          </a:p>
          <a:p>
            <a:pPr lvl="0"/>
            <a:r>
              <a:rPr lang="es-ES_tradnl" dirty="0" smtClean="0"/>
              <a:t>Diámetro de la tubería de alimentación: 50.8 mm (2 in)</a:t>
            </a:r>
            <a:endParaRPr lang="es-EC" dirty="0" smtClean="0"/>
          </a:p>
          <a:p>
            <a:pPr lvl="0"/>
            <a:r>
              <a:rPr lang="es-ES_tradnl" dirty="0" smtClean="0"/>
              <a:t>Diámetro de la tubería del </a:t>
            </a:r>
            <a:r>
              <a:rPr lang="es-ES_tradnl" dirty="0" err="1" smtClean="0"/>
              <a:t>manifold</a:t>
            </a:r>
            <a:r>
              <a:rPr lang="es-ES_tradnl" dirty="0" smtClean="0"/>
              <a:t> de 3 hileras: 31.75 mm (1 </a:t>
            </a:r>
            <a:r>
              <a:rPr lang="es-ES_tradnl" dirty="0" smtClean="0">
                <a:latin typeface="Calibri"/>
                <a:cs typeface="Calibri"/>
              </a:rPr>
              <a:t>¼ in)</a:t>
            </a:r>
            <a:endParaRPr lang="es-EC" dirty="0" smtClean="0"/>
          </a:p>
        </p:txBody>
      </p:sp>
      <p:pic>
        <p:nvPicPr>
          <p:cNvPr id="10" name="Imagen 7"/>
          <p:cNvPicPr/>
          <p:nvPr/>
        </p:nvPicPr>
        <p:blipFill rotWithShape="1">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16255" t="7062" r="16255" b="12082"/>
          <a:stretch/>
        </p:blipFill>
        <p:spPr bwMode="auto">
          <a:xfrm>
            <a:off x="4648200" y="914400"/>
            <a:ext cx="3352800" cy="2514600"/>
          </a:xfrm>
          <a:prstGeom prst="rect">
            <a:avLst/>
          </a:prstGeom>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spTree>
    <p:extLst>
      <p:ext uri="{BB962C8B-B14F-4D97-AF65-F5344CB8AC3E}">
        <p14:creationId xmlns="" xmlns:p14="http://schemas.microsoft.com/office/powerpoint/2010/main" val="35865932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762000"/>
            <a:ext cx="3312368" cy="523220"/>
          </a:xfrm>
          <a:prstGeom prst="rect">
            <a:avLst/>
          </a:prstGeom>
          <a:noFill/>
        </p:spPr>
        <p:txBody>
          <a:bodyPr wrap="square" rtlCol="0">
            <a:spAutoFit/>
          </a:bodyPr>
          <a:lstStyle/>
          <a:p>
            <a:pPr algn="ctr"/>
            <a:r>
              <a:rPr lang="en-US" sz="2800" b="1" dirty="0" smtClean="0">
                <a:solidFill>
                  <a:srgbClr val="0070C0"/>
                </a:solidFill>
                <a:latin typeface="Arial" panose="020B0604020202020204" pitchFamily="34" charset="0"/>
                <a:cs typeface="Arial" panose="020B0604020202020204" pitchFamily="34" charset="0"/>
              </a:rPr>
              <a:t>CONTENIDO</a:t>
            </a:r>
            <a:endParaRPr lang="en-US" sz="2800" b="1" dirty="0">
              <a:solidFill>
                <a:srgbClr val="0070C0"/>
              </a:solidFill>
              <a:latin typeface="Arial" panose="020B0604020202020204" pitchFamily="34" charset="0"/>
              <a:cs typeface="Arial" panose="020B0604020202020204" pitchFamily="34" charset="0"/>
            </a:endParaRPr>
          </a:p>
        </p:txBody>
      </p:sp>
      <p:sp>
        <p:nvSpPr>
          <p:cNvPr id="3" name="TextBox 2"/>
          <p:cNvSpPr txBox="1"/>
          <p:nvPr/>
        </p:nvSpPr>
        <p:spPr>
          <a:xfrm>
            <a:off x="1295400" y="1295400"/>
            <a:ext cx="6768752" cy="5062924"/>
          </a:xfrm>
          <a:prstGeom prst="rect">
            <a:avLst/>
          </a:prstGeom>
          <a:noFill/>
        </p:spPr>
        <p:txBody>
          <a:bodyPr wrap="square" rtlCol="0">
            <a:spAutoFit/>
          </a:bodyPr>
          <a:lstStyle/>
          <a:p>
            <a:pPr marL="342900" indent="-342900">
              <a:lnSpc>
                <a:spcPct val="150000"/>
              </a:lnSpc>
              <a:spcBef>
                <a:spcPts val="300"/>
              </a:spcBef>
              <a:spcAft>
                <a:spcPts val="300"/>
              </a:spcAft>
              <a:buFont typeface="+mj-lt"/>
              <a:buAutoNum type="arabicPeriod"/>
            </a:pP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Antecedentes</a:t>
            </a:r>
            <a:r>
              <a:rPr lang="en-US" sz="2400" dirty="0" smtClean="0">
                <a:solidFill>
                  <a:srgbClr val="002060"/>
                </a:solidFill>
                <a:latin typeface="Arial" panose="020B0604020202020204" pitchFamily="34" charset="0"/>
                <a:cs typeface="Arial" panose="020B0604020202020204" pitchFamily="34" charset="0"/>
              </a:rPr>
              <a:t> </a:t>
            </a:r>
          </a:p>
          <a:p>
            <a:pPr marL="342900" indent="-342900">
              <a:lnSpc>
                <a:spcPct val="150000"/>
              </a:lnSpc>
              <a:spcBef>
                <a:spcPts val="300"/>
              </a:spcBef>
              <a:spcAft>
                <a:spcPts val="300"/>
              </a:spcAft>
              <a:buFont typeface="+mj-lt"/>
              <a:buAutoNum type="arabicPeriod"/>
            </a:pPr>
            <a:r>
              <a:rPr lang="en-US" sz="2400" dirty="0" err="1" smtClean="0">
                <a:solidFill>
                  <a:srgbClr val="002060"/>
                </a:solidFill>
                <a:latin typeface="Arial" panose="020B0604020202020204" pitchFamily="34" charset="0"/>
                <a:cs typeface="Arial" panose="020B0604020202020204" pitchFamily="34" charset="0"/>
              </a:rPr>
              <a:t>Definición</a:t>
            </a:r>
            <a:r>
              <a:rPr lang="en-US" sz="2400" dirty="0" smtClean="0">
                <a:solidFill>
                  <a:srgbClr val="002060"/>
                </a:solidFill>
                <a:latin typeface="Arial" panose="020B0604020202020204" pitchFamily="34" charset="0"/>
                <a:cs typeface="Arial" panose="020B0604020202020204" pitchFamily="34" charset="0"/>
              </a:rPr>
              <a:t> del </a:t>
            </a:r>
            <a:r>
              <a:rPr lang="en-US" sz="2400" dirty="0" err="1" smtClean="0">
                <a:solidFill>
                  <a:srgbClr val="002060"/>
                </a:solidFill>
                <a:latin typeface="Arial" panose="020B0604020202020204" pitchFamily="34" charset="0"/>
                <a:cs typeface="Arial" panose="020B0604020202020204" pitchFamily="34" charset="0"/>
              </a:rPr>
              <a:t>problema</a:t>
            </a:r>
            <a:endParaRPr lang="en-US" sz="2400" dirty="0" smtClean="0">
              <a:solidFill>
                <a:srgbClr val="002060"/>
              </a:solidFill>
              <a:latin typeface="Arial" panose="020B0604020202020204" pitchFamily="34" charset="0"/>
              <a:cs typeface="Arial" panose="020B0604020202020204" pitchFamily="34" charset="0"/>
            </a:endParaRPr>
          </a:p>
          <a:p>
            <a:pPr marL="342900" indent="-342900">
              <a:lnSpc>
                <a:spcPct val="150000"/>
              </a:lnSpc>
              <a:spcBef>
                <a:spcPts val="300"/>
              </a:spcBef>
              <a:spcAft>
                <a:spcPts val="300"/>
              </a:spcAft>
              <a:buFont typeface="+mj-lt"/>
              <a:buAutoNum type="arabicPeriod"/>
            </a:pPr>
            <a:r>
              <a:rPr lang="en-US" sz="2400" dirty="0" err="1" smtClean="0">
                <a:solidFill>
                  <a:srgbClr val="002060"/>
                </a:solidFill>
                <a:latin typeface="Arial" panose="020B0604020202020204" pitchFamily="34" charset="0"/>
                <a:cs typeface="Arial" panose="020B0604020202020204" pitchFamily="34" charset="0"/>
              </a:rPr>
              <a:t>Objetivo</a:t>
            </a:r>
            <a:r>
              <a:rPr lang="en-US" sz="2400" dirty="0" smtClean="0">
                <a:solidFill>
                  <a:srgbClr val="002060"/>
                </a:solidFill>
                <a:latin typeface="Arial" panose="020B0604020202020204" pitchFamily="34" charset="0"/>
                <a:cs typeface="Arial" panose="020B0604020202020204" pitchFamily="34" charset="0"/>
              </a:rPr>
              <a:t> General </a:t>
            </a:r>
          </a:p>
          <a:p>
            <a:pPr marL="342900" indent="-342900">
              <a:lnSpc>
                <a:spcPct val="150000"/>
              </a:lnSpc>
              <a:spcBef>
                <a:spcPts val="300"/>
              </a:spcBef>
              <a:spcAft>
                <a:spcPts val="300"/>
              </a:spcAft>
              <a:buFont typeface="+mj-lt"/>
              <a:buAutoNum type="arabicPeriod"/>
            </a:pPr>
            <a:r>
              <a:rPr lang="en-US" sz="2400" dirty="0" err="1" smtClean="0">
                <a:solidFill>
                  <a:srgbClr val="002060"/>
                </a:solidFill>
                <a:latin typeface="Arial" panose="020B0604020202020204" pitchFamily="34" charset="0"/>
                <a:cs typeface="Arial" panose="020B0604020202020204" pitchFamily="34" charset="0"/>
              </a:rPr>
              <a:t>Fundamentos</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teóricos</a:t>
            </a:r>
            <a:r>
              <a:rPr lang="en-US" sz="2400" dirty="0" smtClean="0">
                <a:solidFill>
                  <a:srgbClr val="002060"/>
                </a:solidFill>
                <a:latin typeface="Arial" panose="020B0604020202020204" pitchFamily="34" charset="0"/>
                <a:cs typeface="Arial" panose="020B0604020202020204" pitchFamily="34" charset="0"/>
              </a:rPr>
              <a:t> </a:t>
            </a:r>
          </a:p>
          <a:p>
            <a:pPr marL="342900" indent="-342900">
              <a:lnSpc>
                <a:spcPct val="150000"/>
              </a:lnSpc>
              <a:spcBef>
                <a:spcPts val="300"/>
              </a:spcBef>
              <a:spcAft>
                <a:spcPts val="300"/>
              </a:spcAft>
              <a:buFont typeface="+mj-lt"/>
              <a:buAutoNum type="arabicPeriod"/>
            </a:pPr>
            <a:r>
              <a:rPr lang="en-US" sz="2400" dirty="0" smtClean="0">
                <a:solidFill>
                  <a:srgbClr val="002060"/>
                </a:solidFill>
                <a:latin typeface="Arial" panose="020B0604020202020204" pitchFamily="34" charset="0"/>
                <a:cs typeface="Arial" panose="020B0604020202020204" pitchFamily="34" charset="0"/>
              </a:rPr>
              <a:t>Estado del arte de </a:t>
            </a:r>
            <a:r>
              <a:rPr lang="en-US" sz="2400" dirty="0" err="1" smtClean="0">
                <a:solidFill>
                  <a:srgbClr val="002060"/>
                </a:solidFill>
                <a:latin typeface="Arial" panose="020B0604020202020204" pitchFamily="34" charset="0"/>
                <a:cs typeface="Arial" panose="020B0604020202020204" pitchFamily="34" charset="0"/>
              </a:rPr>
              <a:t>calentadores</a:t>
            </a:r>
            <a:r>
              <a:rPr lang="en-US" sz="2400" dirty="0" smtClean="0">
                <a:solidFill>
                  <a:srgbClr val="002060"/>
                </a:solidFill>
                <a:latin typeface="Arial" panose="020B0604020202020204" pitchFamily="34" charset="0"/>
                <a:cs typeface="Arial" panose="020B0604020202020204" pitchFamily="34" charset="0"/>
              </a:rPr>
              <a:t> de </a:t>
            </a:r>
            <a:r>
              <a:rPr lang="en-US" sz="2400" dirty="0" err="1" smtClean="0">
                <a:solidFill>
                  <a:srgbClr val="002060"/>
                </a:solidFill>
                <a:latin typeface="Arial" panose="020B0604020202020204" pitchFamily="34" charset="0"/>
                <a:cs typeface="Arial" panose="020B0604020202020204" pitchFamily="34" charset="0"/>
              </a:rPr>
              <a:t>piscinas</a:t>
            </a:r>
            <a:endParaRPr lang="en-US" sz="2400" dirty="0" smtClean="0">
              <a:solidFill>
                <a:srgbClr val="002060"/>
              </a:solidFill>
              <a:latin typeface="Arial" panose="020B0604020202020204" pitchFamily="34" charset="0"/>
              <a:cs typeface="Arial" panose="020B0604020202020204" pitchFamily="34" charset="0"/>
            </a:endParaRPr>
          </a:p>
          <a:p>
            <a:pPr marL="342900" indent="-342900">
              <a:lnSpc>
                <a:spcPct val="150000"/>
              </a:lnSpc>
              <a:spcBef>
                <a:spcPts val="300"/>
              </a:spcBef>
              <a:spcAft>
                <a:spcPts val="300"/>
              </a:spcAft>
              <a:buFont typeface="+mj-lt"/>
              <a:buAutoNum type="arabicPeriod"/>
            </a:pPr>
            <a:r>
              <a:rPr lang="en-US" sz="2400" dirty="0" err="1" smtClean="0">
                <a:solidFill>
                  <a:srgbClr val="002060"/>
                </a:solidFill>
                <a:latin typeface="Arial" panose="020B0604020202020204" pitchFamily="34" charset="0"/>
                <a:cs typeface="Arial" panose="020B0604020202020204" pitchFamily="34" charset="0"/>
              </a:rPr>
              <a:t>Desarrollo</a:t>
            </a:r>
            <a:r>
              <a:rPr lang="en-US" sz="2400" dirty="0" smtClean="0">
                <a:solidFill>
                  <a:srgbClr val="002060"/>
                </a:solidFill>
                <a:latin typeface="Arial" panose="020B0604020202020204" pitchFamily="34" charset="0"/>
                <a:cs typeface="Arial" panose="020B0604020202020204" pitchFamily="34" charset="0"/>
              </a:rPr>
              <a:t> experimental</a:t>
            </a:r>
          </a:p>
          <a:p>
            <a:pPr marL="342900" indent="-342900">
              <a:lnSpc>
                <a:spcPct val="150000"/>
              </a:lnSpc>
              <a:spcBef>
                <a:spcPts val="300"/>
              </a:spcBef>
              <a:spcAft>
                <a:spcPts val="300"/>
              </a:spcAft>
              <a:buFont typeface="+mj-lt"/>
              <a:buAutoNum type="arabicPeriod"/>
            </a:pPr>
            <a:r>
              <a:rPr lang="en-US" sz="2400" dirty="0" err="1" smtClean="0">
                <a:solidFill>
                  <a:srgbClr val="002060"/>
                </a:solidFill>
                <a:latin typeface="Arial" panose="020B0604020202020204" pitchFamily="34" charset="0"/>
                <a:cs typeface="Arial" panose="020B0604020202020204" pitchFamily="34" charset="0"/>
              </a:rPr>
              <a:t>Conclusiones</a:t>
            </a:r>
            <a:r>
              <a:rPr lang="en-US" sz="2400" dirty="0" smtClean="0">
                <a:solidFill>
                  <a:srgbClr val="002060"/>
                </a:solidFill>
                <a:latin typeface="Arial" panose="020B0604020202020204" pitchFamily="34" charset="0"/>
                <a:cs typeface="Arial" panose="020B0604020202020204" pitchFamily="34" charset="0"/>
              </a:rPr>
              <a:t> </a:t>
            </a:r>
          </a:p>
          <a:p>
            <a:pPr marL="342900" indent="-342900">
              <a:lnSpc>
                <a:spcPct val="150000"/>
              </a:lnSpc>
              <a:spcBef>
                <a:spcPts val="300"/>
              </a:spcBef>
              <a:spcAft>
                <a:spcPts val="300"/>
              </a:spcAft>
              <a:buFont typeface="+mj-lt"/>
              <a:buAutoNum type="arabicPeriod"/>
            </a:pPr>
            <a:r>
              <a:rPr lang="en-US" sz="2400" dirty="0" err="1" smtClean="0">
                <a:solidFill>
                  <a:srgbClr val="002060"/>
                </a:solidFill>
                <a:latin typeface="Arial" panose="020B0604020202020204" pitchFamily="34" charset="0"/>
                <a:cs typeface="Arial" panose="020B0604020202020204" pitchFamily="34" charset="0"/>
              </a:rPr>
              <a:t>Investigación</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futura</a:t>
            </a:r>
            <a:endParaRPr lang="en-US" sz="2400" dirty="0">
              <a:solidFill>
                <a:srgbClr val="002060"/>
              </a:solidFill>
              <a:latin typeface="Arial" panose="020B0604020202020204" pitchFamily="34" charset="0"/>
              <a:cs typeface="Arial" panose="020B0604020202020204" pitchFamily="34" charset="0"/>
            </a:endParaRPr>
          </a:p>
        </p:txBody>
      </p:sp>
      <p:sp>
        <p:nvSpPr>
          <p:cNvPr id="4" name="Rectangle 3"/>
          <p:cNvSpPr/>
          <p:nvPr/>
        </p:nvSpPr>
        <p:spPr>
          <a:xfrm>
            <a:off x="533400" y="152400"/>
            <a:ext cx="8305800" cy="584775"/>
          </a:xfrm>
          <a:prstGeom prst="rect">
            <a:avLst/>
          </a:prstGeom>
        </p:spPr>
        <p:txBody>
          <a:bodyPr wrap="square">
            <a:spAutoFit/>
          </a:bodyPr>
          <a:lstStyle/>
          <a:p>
            <a:r>
              <a:rPr lang="es-MX" sz="1600" b="1" dirty="0" smtClean="0">
                <a:solidFill>
                  <a:srgbClr val="002060"/>
                </a:solidFill>
                <a:latin typeface="Arial" pitchFamily="34" charset="0"/>
                <a:cs typeface="Arial" pitchFamily="34" charset="0"/>
              </a:rPr>
              <a:t>“</a:t>
            </a:r>
            <a:r>
              <a:rPr lang="es-EC" sz="1600" b="1" dirty="0" smtClean="0">
                <a:solidFill>
                  <a:srgbClr val="002060"/>
                </a:solidFill>
                <a:latin typeface="Arial" pitchFamily="34" charset="0"/>
                <a:cs typeface="Arial" pitchFamily="34" charset="0"/>
              </a:rPr>
              <a:t>ANÁLISIS ENERGÉTICO DE UN SISTEMA DE COLECTORES EN ESPIRAL PARA EL CALENTAMIENTO DE UNA PISCINA DE 125 m³ AISLADA CON MANTA TÉRMICA</a:t>
            </a:r>
            <a:r>
              <a:rPr lang="es-MX" sz="1600" b="1" dirty="0" smtClean="0">
                <a:solidFill>
                  <a:srgbClr val="002060"/>
                </a:solidFill>
              </a:rPr>
              <a:t>”</a:t>
            </a:r>
            <a:endParaRPr lang="es-EC" sz="1600" dirty="0"/>
          </a:p>
        </p:txBody>
      </p:sp>
    </p:spTree>
    <p:extLst>
      <p:ext uri="{BB962C8B-B14F-4D97-AF65-F5344CB8AC3E}">
        <p14:creationId xmlns="" xmlns:p14="http://schemas.microsoft.com/office/powerpoint/2010/main" val="37530889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657600" y="304800"/>
            <a:ext cx="1292020" cy="369332"/>
          </a:xfrm>
          <a:prstGeom prst="rect">
            <a:avLst/>
          </a:prstGeom>
        </p:spPr>
        <p:txBody>
          <a:bodyPr wrap="none">
            <a:spAutoFit/>
          </a:bodyPr>
          <a:lstStyle/>
          <a:p>
            <a:pPr algn="ctr"/>
            <a:r>
              <a:rPr lang="en-US" b="1" dirty="0" smtClean="0">
                <a:solidFill>
                  <a:srgbClr val="0070C0"/>
                </a:solidFill>
                <a:latin typeface="Arial" panose="020B0604020202020204" pitchFamily="34" charset="0"/>
                <a:cs typeface="Arial" panose="020B0604020202020204" pitchFamily="34" charset="0"/>
              </a:rPr>
              <a:t>ENSAYOS</a:t>
            </a:r>
            <a:endParaRPr lang="en-US" b="1" dirty="0">
              <a:solidFill>
                <a:srgbClr val="0070C0"/>
              </a:solidFill>
              <a:latin typeface="Arial" panose="020B0604020202020204" pitchFamily="34" charset="0"/>
              <a:cs typeface="Arial" panose="020B0604020202020204" pitchFamily="34" charset="0"/>
            </a:endParaRPr>
          </a:p>
        </p:txBody>
      </p:sp>
      <p:sp>
        <p:nvSpPr>
          <p:cNvPr id="2" name="1 CuadroTexto"/>
          <p:cNvSpPr txBox="1"/>
          <p:nvPr/>
        </p:nvSpPr>
        <p:spPr>
          <a:xfrm>
            <a:off x="762000" y="762000"/>
            <a:ext cx="5257800" cy="5909310"/>
          </a:xfrm>
          <a:prstGeom prst="rect">
            <a:avLst/>
          </a:prstGeom>
          <a:noFill/>
        </p:spPr>
        <p:txBody>
          <a:bodyPr wrap="square" rtlCol="0">
            <a:spAutoFit/>
          </a:bodyPr>
          <a:lstStyle/>
          <a:p>
            <a:r>
              <a:rPr lang="es-EC" dirty="0" smtClean="0"/>
              <a:t>PARAMETROS DE MEDICIÓN:</a:t>
            </a:r>
          </a:p>
          <a:p>
            <a:endParaRPr lang="es-ES_tradnl" dirty="0" smtClean="0"/>
          </a:p>
          <a:p>
            <a:r>
              <a:rPr lang="es-ES_tradnl" dirty="0" smtClean="0"/>
              <a:t>COLECTOR PARABÓLICO:</a:t>
            </a:r>
            <a:endParaRPr lang="es-EC" dirty="0" smtClean="0"/>
          </a:p>
          <a:p>
            <a:r>
              <a:rPr lang="es-ES_tradnl" dirty="0" smtClean="0"/>
              <a:t> </a:t>
            </a:r>
            <a:endParaRPr lang="es-EC" dirty="0" smtClean="0"/>
          </a:p>
          <a:p>
            <a:pPr lvl="0"/>
            <a:r>
              <a:rPr lang="es-ES_tradnl" dirty="0" smtClean="0"/>
              <a:t>Temperatura de entrada del agua al captador</a:t>
            </a:r>
            <a:endParaRPr lang="es-EC" dirty="0" smtClean="0"/>
          </a:p>
          <a:p>
            <a:pPr lvl="0"/>
            <a:r>
              <a:rPr lang="es-ES_tradnl" dirty="0" smtClean="0"/>
              <a:t>Temperatura de salida del agua del captador</a:t>
            </a:r>
            <a:endParaRPr lang="es-EC" dirty="0" smtClean="0"/>
          </a:p>
          <a:p>
            <a:pPr lvl="0"/>
            <a:r>
              <a:rPr lang="es-ES_tradnl" dirty="0" smtClean="0"/>
              <a:t>Temperatura de la superficie del colector</a:t>
            </a:r>
            <a:endParaRPr lang="es-EC" dirty="0" smtClean="0"/>
          </a:p>
          <a:p>
            <a:pPr lvl="0"/>
            <a:r>
              <a:rPr lang="es-ES_tradnl" dirty="0" smtClean="0"/>
              <a:t>Temperatura de la manguera de polietileno</a:t>
            </a:r>
            <a:endParaRPr lang="es-EC" dirty="0" smtClean="0"/>
          </a:p>
          <a:p>
            <a:pPr lvl="0"/>
            <a:r>
              <a:rPr lang="es-ES_tradnl" dirty="0" smtClean="0"/>
              <a:t>Temperatura de la botella</a:t>
            </a:r>
            <a:endParaRPr lang="es-EC" dirty="0" smtClean="0"/>
          </a:p>
          <a:p>
            <a:pPr lvl="0"/>
            <a:r>
              <a:rPr lang="es-ES_tradnl" dirty="0" err="1" smtClean="0"/>
              <a:t>Irradiancia</a:t>
            </a:r>
            <a:r>
              <a:rPr lang="es-ES_tradnl" dirty="0" smtClean="0"/>
              <a:t> emitida por la pared blanca del Colector Parabólico</a:t>
            </a:r>
            <a:endParaRPr lang="es-EC" dirty="0" smtClean="0"/>
          </a:p>
          <a:p>
            <a:r>
              <a:rPr lang="es-ES_tradnl" dirty="0" smtClean="0"/>
              <a:t> </a:t>
            </a:r>
            <a:endParaRPr lang="es-EC" dirty="0" smtClean="0"/>
          </a:p>
          <a:p>
            <a:r>
              <a:rPr lang="es-ES_tradnl" dirty="0" smtClean="0"/>
              <a:t>PISCINA DE 125 m³:</a:t>
            </a:r>
            <a:endParaRPr lang="es-EC" dirty="0" smtClean="0"/>
          </a:p>
          <a:p>
            <a:r>
              <a:rPr lang="es-ES_tradnl" dirty="0" smtClean="0"/>
              <a:t> </a:t>
            </a:r>
            <a:endParaRPr lang="es-EC" dirty="0" smtClean="0"/>
          </a:p>
          <a:p>
            <a:pPr lvl="0"/>
            <a:r>
              <a:rPr lang="es-ES_tradnl" dirty="0" smtClean="0"/>
              <a:t>Temperatura de entrada del agua caliente</a:t>
            </a:r>
            <a:endParaRPr lang="es-EC" dirty="0" smtClean="0"/>
          </a:p>
          <a:p>
            <a:pPr lvl="0"/>
            <a:r>
              <a:rPr lang="es-ES_tradnl" dirty="0" smtClean="0"/>
              <a:t>Temperatura de salida del agua fría</a:t>
            </a:r>
            <a:endParaRPr lang="es-EC" dirty="0" smtClean="0"/>
          </a:p>
          <a:p>
            <a:pPr lvl="0"/>
            <a:r>
              <a:rPr lang="es-ES_tradnl" dirty="0" smtClean="0"/>
              <a:t>Temperatura de la superficie del liquido</a:t>
            </a:r>
            <a:endParaRPr lang="es-EC" dirty="0" smtClean="0"/>
          </a:p>
          <a:p>
            <a:pPr lvl="0"/>
            <a:r>
              <a:rPr lang="es-ES_tradnl" dirty="0" smtClean="0"/>
              <a:t>Temperatura de pared</a:t>
            </a:r>
            <a:endParaRPr lang="es-EC" dirty="0" smtClean="0"/>
          </a:p>
          <a:p>
            <a:pPr lvl="0"/>
            <a:r>
              <a:rPr lang="es-ES_tradnl" dirty="0" smtClean="0"/>
              <a:t>Temperatura del suelo</a:t>
            </a:r>
            <a:endParaRPr lang="es-EC" dirty="0" smtClean="0"/>
          </a:p>
          <a:p>
            <a:pPr lvl="0"/>
            <a:r>
              <a:rPr lang="es-ES_tradnl" dirty="0" smtClean="0"/>
              <a:t>Velocidad del aire que roza la superficie de la piscina</a:t>
            </a:r>
            <a:endParaRPr lang="es-EC" dirty="0" smtClean="0"/>
          </a:p>
          <a:p>
            <a:r>
              <a:rPr lang="es-ES_tradnl" dirty="0" smtClean="0"/>
              <a:t> </a:t>
            </a:r>
            <a:endParaRPr lang="es-EC" dirty="0" smtClean="0"/>
          </a:p>
        </p:txBody>
      </p:sp>
      <p:pic>
        <p:nvPicPr>
          <p:cNvPr id="6" name="Imagen 239"/>
          <p:cNvPicPr/>
          <p:nvPr/>
        </p:nvPicPr>
        <p:blipFill rotWithShape="1">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16420" t="8191" r="16133" b="12712"/>
          <a:stretch/>
        </p:blipFill>
        <p:spPr bwMode="auto">
          <a:xfrm>
            <a:off x="6096000" y="1676400"/>
            <a:ext cx="2588821" cy="1893067"/>
          </a:xfrm>
          <a:prstGeom prst="rect">
            <a:avLst/>
          </a:prstGeom>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pic>
        <p:nvPicPr>
          <p:cNvPr id="10241" name="Picture 1"/>
          <p:cNvPicPr>
            <a:picLocks noChangeAspect="1" noChangeArrowheads="1"/>
          </p:cNvPicPr>
          <p:nvPr/>
        </p:nvPicPr>
        <p:blipFill>
          <a:blip r:embed="rId3" cstate="print"/>
          <a:srcRect/>
          <a:stretch>
            <a:fillRect/>
          </a:stretch>
        </p:blipFill>
        <p:spPr bwMode="auto">
          <a:xfrm>
            <a:off x="6019800" y="4343400"/>
            <a:ext cx="2792341" cy="2009774"/>
          </a:xfrm>
          <a:prstGeom prst="rect">
            <a:avLst/>
          </a:prstGeom>
          <a:noFill/>
          <a:ln w="9525">
            <a:noFill/>
            <a:miter lim="800000"/>
            <a:headEnd/>
            <a:tailEnd/>
          </a:ln>
          <a:effectLst/>
        </p:spPr>
      </p:pic>
    </p:spTree>
    <p:extLst>
      <p:ext uri="{BB962C8B-B14F-4D97-AF65-F5344CB8AC3E}">
        <p14:creationId xmlns="" xmlns:p14="http://schemas.microsoft.com/office/powerpoint/2010/main" val="22904474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657600" y="304800"/>
            <a:ext cx="1292020" cy="369332"/>
          </a:xfrm>
          <a:prstGeom prst="rect">
            <a:avLst/>
          </a:prstGeom>
        </p:spPr>
        <p:txBody>
          <a:bodyPr wrap="none">
            <a:spAutoFit/>
          </a:bodyPr>
          <a:lstStyle/>
          <a:p>
            <a:pPr algn="ctr"/>
            <a:r>
              <a:rPr lang="en-US" b="1" dirty="0" smtClean="0">
                <a:solidFill>
                  <a:srgbClr val="0070C0"/>
                </a:solidFill>
                <a:latin typeface="Arial" panose="020B0604020202020204" pitchFamily="34" charset="0"/>
                <a:cs typeface="Arial" panose="020B0604020202020204" pitchFamily="34" charset="0"/>
              </a:rPr>
              <a:t>ENSAYOS</a:t>
            </a:r>
            <a:endParaRPr lang="en-US" b="1" dirty="0">
              <a:solidFill>
                <a:srgbClr val="0070C0"/>
              </a:solidFill>
              <a:latin typeface="Arial" panose="020B0604020202020204" pitchFamily="34" charset="0"/>
              <a:cs typeface="Arial" panose="020B0604020202020204" pitchFamily="34" charset="0"/>
            </a:endParaRPr>
          </a:p>
        </p:txBody>
      </p:sp>
      <p:sp>
        <p:nvSpPr>
          <p:cNvPr id="2" name="1 CuadroTexto"/>
          <p:cNvSpPr txBox="1"/>
          <p:nvPr/>
        </p:nvSpPr>
        <p:spPr>
          <a:xfrm>
            <a:off x="533400" y="914400"/>
            <a:ext cx="4896544" cy="3508653"/>
          </a:xfrm>
          <a:prstGeom prst="rect">
            <a:avLst/>
          </a:prstGeom>
          <a:noFill/>
        </p:spPr>
        <p:txBody>
          <a:bodyPr wrap="square" rtlCol="0">
            <a:spAutoFit/>
          </a:bodyPr>
          <a:lstStyle/>
          <a:p>
            <a:r>
              <a:rPr lang="es-ES_tradnl" dirty="0" smtClean="0"/>
              <a:t>RADIACIÓN SOLAR:</a:t>
            </a:r>
            <a:endParaRPr lang="es-EC" dirty="0" smtClean="0"/>
          </a:p>
          <a:p>
            <a:r>
              <a:rPr lang="es-ES_tradnl" dirty="0" smtClean="0"/>
              <a:t> </a:t>
            </a:r>
            <a:endParaRPr lang="es-EC" dirty="0" smtClean="0"/>
          </a:p>
          <a:p>
            <a:pPr lvl="0"/>
            <a:r>
              <a:rPr lang="es-ES_tradnl" dirty="0" err="1" smtClean="0"/>
              <a:t>Irradiancia</a:t>
            </a:r>
            <a:r>
              <a:rPr lang="es-ES_tradnl" dirty="0" smtClean="0"/>
              <a:t> global</a:t>
            </a:r>
            <a:endParaRPr lang="es-EC" dirty="0" smtClean="0"/>
          </a:p>
          <a:p>
            <a:pPr lvl="0"/>
            <a:r>
              <a:rPr lang="es-ES_tradnl" dirty="0" err="1" smtClean="0"/>
              <a:t>Irradiancia</a:t>
            </a:r>
            <a:r>
              <a:rPr lang="es-ES_tradnl" dirty="0" smtClean="0"/>
              <a:t> difusa</a:t>
            </a:r>
            <a:endParaRPr lang="es-EC" dirty="0" smtClean="0"/>
          </a:p>
          <a:p>
            <a:pPr lvl="0"/>
            <a:r>
              <a:rPr lang="es-ES_tradnl" dirty="0" smtClean="0"/>
              <a:t>Albedo (hierba, suelo)</a:t>
            </a:r>
            <a:endParaRPr lang="es-EC" dirty="0" smtClean="0"/>
          </a:p>
          <a:p>
            <a:r>
              <a:rPr lang="es-ES_tradnl" dirty="0" smtClean="0"/>
              <a:t> </a:t>
            </a:r>
            <a:endParaRPr lang="es-EC" dirty="0" smtClean="0"/>
          </a:p>
          <a:p>
            <a:r>
              <a:rPr lang="es-ES_tradnl" dirty="0" smtClean="0"/>
              <a:t>CONDICIONES AMBIENTALES:</a:t>
            </a:r>
            <a:endParaRPr lang="es-EC" dirty="0" smtClean="0"/>
          </a:p>
          <a:p>
            <a:r>
              <a:rPr lang="es-ES_tradnl" dirty="0" smtClean="0"/>
              <a:t> </a:t>
            </a:r>
            <a:endParaRPr lang="es-EC" dirty="0" smtClean="0"/>
          </a:p>
          <a:p>
            <a:pPr lvl="0"/>
            <a:r>
              <a:rPr lang="es-ES_tradnl" dirty="0" smtClean="0"/>
              <a:t>Temperatura del ambiente</a:t>
            </a:r>
            <a:endParaRPr lang="es-EC" dirty="0" smtClean="0"/>
          </a:p>
          <a:p>
            <a:pPr lvl="0"/>
            <a:r>
              <a:rPr lang="es-ES_tradnl" dirty="0" smtClean="0"/>
              <a:t>Velocidad del aire</a:t>
            </a:r>
            <a:endParaRPr lang="es-EC" dirty="0" smtClean="0"/>
          </a:p>
          <a:p>
            <a:pPr lvl="0"/>
            <a:r>
              <a:rPr lang="es-ES_tradnl" dirty="0" smtClean="0"/>
              <a:t>Humedad Relativa</a:t>
            </a:r>
            <a:endParaRPr lang="es-EC" dirty="0" smtClean="0"/>
          </a:p>
          <a:p>
            <a:pPr marL="285750" indent="-285750">
              <a:buFontTx/>
              <a:buChar char="-"/>
            </a:pPr>
            <a:endParaRPr lang="es-EC" sz="1200" dirty="0" smtClean="0"/>
          </a:p>
          <a:p>
            <a:pPr marL="285750" indent="-285750">
              <a:buFontTx/>
              <a:buChar char="-"/>
            </a:pPr>
            <a:endParaRPr lang="es-EC" sz="1200" dirty="0"/>
          </a:p>
        </p:txBody>
      </p:sp>
      <p:pic>
        <p:nvPicPr>
          <p:cNvPr id="4" name="Imagen 240"/>
          <p:cNvPicPr/>
          <p:nvPr/>
        </p:nvPicPr>
        <p:blipFill rotWithShape="1">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16597" t="7344" r="22842" b="13277"/>
          <a:stretch/>
        </p:blipFill>
        <p:spPr bwMode="auto">
          <a:xfrm>
            <a:off x="5410200" y="990600"/>
            <a:ext cx="2481943" cy="1947553"/>
          </a:xfrm>
          <a:prstGeom prst="rect">
            <a:avLst/>
          </a:prstGeom>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pic>
        <p:nvPicPr>
          <p:cNvPr id="5" name="Imagen 238"/>
          <p:cNvPicPr/>
          <p:nvPr/>
        </p:nvPicPr>
        <p:blipFill rotWithShape="1">
          <a:blip r:embed="rId3" cstate="print"/>
          <a:srcRect l="16597" t="6779" r="16663" b="12429"/>
          <a:stretch/>
        </p:blipFill>
        <p:spPr bwMode="auto">
          <a:xfrm>
            <a:off x="5410200" y="3048000"/>
            <a:ext cx="2514600" cy="1828800"/>
          </a:xfrm>
          <a:prstGeom prst="rect">
            <a:avLst/>
          </a:prstGeom>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spTree>
    <p:extLst>
      <p:ext uri="{BB962C8B-B14F-4D97-AF65-F5344CB8AC3E}">
        <p14:creationId xmlns="" xmlns:p14="http://schemas.microsoft.com/office/powerpoint/2010/main" val="22904474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895600" y="457200"/>
            <a:ext cx="3241015" cy="369332"/>
          </a:xfrm>
          <a:prstGeom prst="rect">
            <a:avLst/>
          </a:prstGeom>
        </p:spPr>
        <p:txBody>
          <a:bodyPr wrap="none">
            <a:spAutoFit/>
          </a:bodyPr>
          <a:lstStyle/>
          <a:p>
            <a:pPr algn="ctr"/>
            <a:r>
              <a:rPr lang="en-US" b="1" dirty="0" smtClean="0">
                <a:solidFill>
                  <a:srgbClr val="0070C0"/>
                </a:solidFill>
                <a:latin typeface="Arial" panose="020B0604020202020204" pitchFamily="34" charset="0"/>
                <a:cs typeface="Arial" panose="020B0604020202020204" pitchFamily="34" charset="0"/>
              </a:rPr>
              <a:t>RESULTADOS OBTENIDOS </a:t>
            </a:r>
            <a:endParaRPr lang="en-US" b="1" dirty="0">
              <a:solidFill>
                <a:srgbClr val="0070C0"/>
              </a:solidFill>
              <a:latin typeface="Arial" panose="020B0604020202020204" pitchFamily="34" charset="0"/>
              <a:cs typeface="Arial" panose="020B0604020202020204" pitchFamily="34" charset="0"/>
            </a:endParaRPr>
          </a:p>
        </p:txBody>
      </p:sp>
      <p:pic>
        <p:nvPicPr>
          <p:cNvPr id="91138" name="Picture 2" descr="C:\DOCUME~1\ADMINI~1\LOCALS~1\Temp\x10sctmp5.png"/>
          <p:cNvPicPr>
            <a:picLocks noChangeAspect="1" noChangeArrowheads="1"/>
          </p:cNvPicPr>
          <p:nvPr/>
        </p:nvPicPr>
        <p:blipFill>
          <a:blip r:embed="rId2"/>
          <a:srcRect/>
          <a:stretch>
            <a:fillRect/>
          </a:stretch>
        </p:blipFill>
        <p:spPr bwMode="auto">
          <a:xfrm>
            <a:off x="381000" y="1371600"/>
            <a:ext cx="8534400" cy="1905000"/>
          </a:xfrm>
          <a:prstGeom prst="rect">
            <a:avLst/>
          </a:prstGeom>
          <a:noFill/>
        </p:spPr>
      </p:pic>
      <p:graphicFrame>
        <p:nvGraphicFramePr>
          <p:cNvPr id="7" name="Table 6"/>
          <p:cNvGraphicFramePr>
            <a:graphicFrameLocks noGrp="1"/>
          </p:cNvGraphicFramePr>
          <p:nvPr/>
        </p:nvGraphicFramePr>
        <p:xfrm>
          <a:off x="3352800" y="3810000"/>
          <a:ext cx="2552700" cy="1731645"/>
        </p:xfrm>
        <a:graphic>
          <a:graphicData uri="http://schemas.openxmlformats.org/drawingml/2006/table">
            <a:tbl>
              <a:tblPr/>
              <a:tblGrid>
                <a:gridCol w="1130300"/>
                <a:gridCol w="1422400"/>
              </a:tblGrid>
              <a:tr h="190500">
                <a:tc>
                  <a:txBody>
                    <a:bodyPr/>
                    <a:lstStyle/>
                    <a:p>
                      <a:pPr algn="ctr" fontAlgn="ctr"/>
                      <a:r>
                        <a:rPr lang="es-EC" sz="1200" b="0" i="0" u="none" strike="noStrike">
                          <a:solidFill>
                            <a:srgbClr val="000000"/>
                          </a:solidFill>
                          <a:latin typeface="Arial"/>
                        </a:rPr>
                        <a:t>ENSAYO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s-EC" sz="1200" b="0" i="0" u="none" strike="noStrike">
                          <a:solidFill>
                            <a:srgbClr val="000000"/>
                          </a:solidFill>
                          <a:latin typeface="Arial"/>
                        </a:rPr>
                        <a:t>PISCINA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r>
              <a:tr h="190500">
                <a:tc>
                  <a:txBody>
                    <a:bodyPr/>
                    <a:lstStyle/>
                    <a:p>
                      <a:pPr algn="ctr" fontAlgn="b"/>
                      <a:r>
                        <a:rPr lang="es-EC" sz="1200" b="0" i="0" u="none" strike="noStrike">
                          <a:solidFill>
                            <a:srgbClr val="000000"/>
                          </a:solidFill>
                          <a:latin typeface="Arial"/>
                        </a:rPr>
                        <a:t>Orden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s-EC" sz="1200" b="0" i="0" u="none" strike="noStrike">
                          <a:solidFill>
                            <a:srgbClr val="000000"/>
                          </a:solidFill>
                          <a:latin typeface="Arial"/>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°C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s-EC" sz="1200" b="0" i="0" u="none" strike="noStrike">
                          <a:solidFill>
                            <a:srgbClr val="000000"/>
                          </a:solidFill>
                          <a:latin typeface="Arial"/>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26.0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s-EC" sz="1200" b="0" i="0" u="none" strike="noStrike">
                          <a:solidFill>
                            <a:srgbClr val="000000"/>
                          </a:solidFill>
                          <a:latin typeface="Arial"/>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28.0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s-EC" sz="1200" b="0" i="0" u="none" strike="noStrike">
                          <a:solidFill>
                            <a:srgbClr val="000000"/>
                          </a:solidFill>
                          <a:latin typeface="Arial"/>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28.0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s-EC" sz="1200" b="0" i="0" u="none" strike="noStrike">
                          <a:solidFill>
                            <a:srgbClr val="000000"/>
                          </a:solidFill>
                          <a:latin typeface="Arial"/>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29.4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s-EC" sz="1200" b="0" i="0" u="none" strike="noStrike">
                          <a:solidFill>
                            <a:srgbClr val="000000"/>
                          </a:solidFill>
                          <a:latin typeface="Arial"/>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28.4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s-EC" sz="1200" b="0" i="0" u="none" strike="noStrike">
                          <a:solidFill>
                            <a:srgbClr val="000000"/>
                          </a:solidFill>
                          <a:latin typeface="Arial"/>
                        </a:rPr>
                        <a:t>Promedio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b"/>
                      <a:r>
                        <a:rPr lang="es-EC" sz="1200" b="0" i="0" u="none" strike="noStrike" dirty="0">
                          <a:solidFill>
                            <a:srgbClr val="000000"/>
                          </a:solidFill>
                          <a:latin typeface="Arial"/>
                        </a:rPr>
                        <a:t>28.0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r>
            </a:tbl>
          </a:graphicData>
        </a:graphic>
      </p:graphicFrame>
    </p:spTree>
    <p:extLst>
      <p:ext uri="{BB962C8B-B14F-4D97-AF65-F5344CB8AC3E}">
        <p14:creationId xmlns="" xmlns:p14="http://schemas.microsoft.com/office/powerpoint/2010/main" val="3502197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505200" y="381000"/>
            <a:ext cx="2698175" cy="369332"/>
          </a:xfrm>
          <a:prstGeom prst="rect">
            <a:avLst/>
          </a:prstGeom>
        </p:spPr>
        <p:txBody>
          <a:bodyPr wrap="none">
            <a:spAutoFit/>
          </a:bodyPr>
          <a:lstStyle/>
          <a:p>
            <a:pPr algn="ctr"/>
            <a:r>
              <a:rPr lang="en-US" b="1" dirty="0" err="1" smtClean="0">
                <a:solidFill>
                  <a:srgbClr val="0070C0"/>
                </a:solidFill>
                <a:latin typeface="Arial" panose="020B0604020202020204" pitchFamily="34" charset="0"/>
                <a:cs typeface="Arial" panose="020B0604020202020204" pitchFamily="34" charset="0"/>
              </a:rPr>
              <a:t>Análisis</a:t>
            </a:r>
            <a:r>
              <a:rPr lang="en-US" b="1" dirty="0" smtClean="0">
                <a:solidFill>
                  <a:srgbClr val="0070C0"/>
                </a:solidFill>
                <a:latin typeface="Arial" panose="020B0604020202020204" pitchFamily="34" charset="0"/>
                <a:cs typeface="Arial" panose="020B0604020202020204" pitchFamily="34" charset="0"/>
              </a:rPr>
              <a:t> de resultados </a:t>
            </a:r>
            <a:endParaRPr lang="en-US" b="1" dirty="0">
              <a:solidFill>
                <a:srgbClr val="0070C0"/>
              </a:solidFill>
              <a:latin typeface="Arial" panose="020B0604020202020204" pitchFamily="34" charset="0"/>
              <a:cs typeface="Arial" panose="020B0604020202020204" pitchFamily="34" charset="0"/>
            </a:endParaRPr>
          </a:p>
        </p:txBody>
      </p:sp>
      <p:pic>
        <p:nvPicPr>
          <p:cNvPr id="86020" name="Picture 4" descr="C:\DOCUME~1\ADMINI~1\LOCALS~1\Temp\x10sctmp0.png"/>
          <p:cNvPicPr>
            <a:picLocks noChangeAspect="1" noChangeArrowheads="1"/>
          </p:cNvPicPr>
          <p:nvPr/>
        </p:nvPicPr>
        <p:blipFill>
          <a:blip r:embed="rId2"/>
          <a:srcRect/>
          <a:stretch>
            <a:fillRect/>
          </a:stretch>
        </p:blipFill>
        <p:spPr bwMode="auto">
          <a:xfrm>
            <a:off x="1981200" y="1143000"/>
            <a:ext cx="5181600" cy="4629151"/>
          </a:xfrm>
          <a:prstGeom prst="rect">
            <a:avLst/>
          </a:prstGeom>
          <a:noFill/>
        </p:spPr>
      </p:pic>
    </p:spTree>
    <p:extLst>
      <p:ext uri="{BB962C8B-B14F-4D97-AF65-F5344CB8AC3E}">
        <p14:creationId xmlns="" xmlns:p14="http://schemas.microsoft.com/office/powerpoint/2010/main" val="24926738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429000" y="304800"/>
            <a:ext cx="2698175" cy="369332"/>
          </a:xfrm>
          <a:prstGeom prst="rect">
            <a:avLst/>
          </a:prstGeom>
        </p:spPr>
        <p:txBody>
          <a:bodyPr wrap="none">
            <a:spAutoFit/>
          </a:bodyPr>
          <a:lstStyle/>
          <a:p>
            <a:pPr algn="ctr"/>
            <a:r>
              <a:rPr lang="en-US" b="1" dirty="0" err="1" smtClean="0">
                <a:solidFill>
                  <a:srgbClr val="0070C0"/>
                </a:solidFill>
                <a:latin typeface="Arial" panose="020B0604020202020204" pitchFamily="34" charset="0"/>
                <a:cs typeface="Arial" panose="020B0604020202020204" pitchFamily="34" charset="0"/>
              </a:rPr>
              <a:t>Análisis</a:t>
            </a:r>
            <a:r>
              <a:rPr lang="en-US" b="1" dirty="0" smtClean="0">
                <a:solidFill>
                  <a:srgbClr val="0070C0"/>
                </a:solidFill>
                <a:latin typeface="Arial" panose="020B0604020202020204" pitchFamily="34" charset="0"/>
                <a:cs typeface="Arial" panose="020B0604020202020204" pitchFamily="34" charset="0"/>
              </a:rPr>
              <a:t> de resultados </a:t>
            </a:r>
            <a:endParaRPr lang="en-US" b="1" dirty="0">
              <a:solidFill>
                <a:srgbClr val="0070C0"/>
              </a:solidFill>
              <a:latin typeface="Arial" panose="020B0604020202020204" pitchFamily="34" charset="0"/>
              <a:cs typeface="Arial" panose="020B0604020202020204" pitchFamily="34" charset="0"/>
            </a:endParaRPr>
          </a:p>
        </p:txBody>
      </p:sp>
      <p:sp>
        <p:nvSpPr>
          <p:cNvPr id="4" name="3 CuadroTexto"/>
          <p:cNvSpPr txBox="1"/>
          <p:nvPr/>
        </p:nvSpPr>
        <p:spPr>
          <a:xfrm>
            <a:off x="914400" y="4572000"/>
            <a:ext cx="7344816" cy="369332"/>
          </a:xfrm>
          <a:prstGeom prst="rect">
            <a:avLst/>
          </a:prstGeom>
          <a:noFill/>
        </p:spPr>
        <p:txBody>
          <a:bodyPr wrap="square" rtlCol="0">
            <a:spAutoFit/>
          </a:bodyPr>
          <a:lstStyle/>
          <a:p>
            <a:r>
              <a:rPr lang="es-EC" dirty="0" smtClean="0">
                <a:latin typeface="Arial" pitchFamily="34" charset="0"/>
                <a:cs typeface="Arial" pitchFamily="34" charset="0"/>
              </a:rPr>
              <a:t>La piscina con manta térmica, pierde de 2 a 3 °C durante la noche. </a:t>
            </a:r>
            <a:endParaRPr lang="es-EC" dirty="0">
              <a:latin typeface="Arial" pitchFamily="34" charset="0"/>
              <a:cs typeface="Arial" pitchFamily="34" charset="0"/>
            </a:endParaRPr>
          </a:p>
        </p:txBody>
      </p:sp>
      <p:graphicFrame>
        <p:nvGraphicFramePr>
          <p:cNvPr id="7" name="Table 6"/>
          <p:cNvGraphicFramePr>
            <a:graphicFrameLocks noGrp="1"/>
          </p:cNvGraphicFramePr>
          <p:nvPr/>
        </p:nvGraphicFramePr>
        <p:xfrm>
          <a:off x="1981200" y="914400"/>
          <a:ext cx="5143500" cy="2971800"/>
        </p:xfrm>
        <a:graphic>
          <a:graphicData uri="http://schemas.openxmlformats.org/drawingml/2006/table">
            <a:tbl>
              <a:tblPr/>
              <a:tblGrid>
                <a:gridCol w="2311400"/>
                <a:gridCol w="927100"/>
                <a:gridCol w="952500"/>
                <a:gridCol w="952500"/>
              </a:tblGrid>
              <a:tr h="495300">
                <a:tc>
                  <a:txBody>
                    <a:bodyPr/>
                    <a:lstStyle/>
                    <a:p>
                      <a:pPr marL="0" marR="0" algn="ctr">
                        <a:lnSpc>
                          <a:spcPct val="115000"/>
                        </a:lnSpc>
                        <a:spcBef>
                          <a:spcPts val="0"/>
                        </a:spcBef>
                        <a:spcAft>
                          <a:spcPts val="0"/>
                        </a:spcAft>
                      </a:pPr>
                      <a:r>
                        <a:rPr lang="es-EC" sz="1200" b="1">
                          <a:solidFill>
                            <a:srgbClr val="000000"/>
                          </a:solidFill>
                          <a:latin typeface="Arial"/>
                          <a:ea typeface="Times New Roman"/>
                          <a:cs typeface="Times New Roman"/>
                        </a:rPr>
                        <a:t>DESCRIPCIÓN</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C" sz="1200" b="1">
                          <a:solidFill>
                            <a:srgbClr val="000000"/>
                          </a:solidFill>
                          <a:latin typeface="Arial"/>
                          <a:ea typeface="Times New Roman"/>
                          <a:cs typeface="Times New Roman"/>
                        </a:rPr>
                        <a:t>SÍMBOLO</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C" sz="1200" b="1">
                          <a:solidFill>
                            <a:srgbClr val="000000"/>
                          </a:solidFill>
                          <a:latin typeface="Arial"/>
                          <a:ea typeface="Times New Roman"/>
                          <a:cs typeface="Times New Roman"/>
                        </a:rPr>
                        <a:t>CANTIDAD (KW)</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C" sz="1200" b="1">
                          <a:solidFill>
                            <a:srgbClr val="000000"/>
                          </a:solidFill>
                          <a:latin typeface="Arial"/>
                          <a:ea typeface="Times New Roman"/>
                          <a:cs typeface="Times New Roman"/>
                        </a:rPr>
                        <a:t>(%)</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5300">
                <a:tc>
                  <a:txBody>
                    <a:bodyPr/>
                    <a:lstStyle/>
                    <a:p>
                      <a:pPr marL="0" marR="0">
                        <a:lnSpc>
                          <a:spcPct val="115000"/>
                        </a:lnSpc>
                        <a:spcBef>
                          <a:spcPts val="0"/>
                        </a:spcBef>
                        <a:spcAft>
                          <a:spcPts val="0"/>
                        </a:spcAft>
                      </a:pPr>
                      <a:r>
                        <a:rPr lang="es-EC" sz="1200">
                          <a:solidFill>
                            <a:srgbClr val="000000"/>
                          </a:solidFill>
                          <a:latin typeface="Arial"/>
                          <a:ea typeface="Times New Roman"/>
                          <a:cs typeface="Times New Roman"/>
                        </a:rPr>
                        <a:t>Calor perdido por evaporación</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C" sz="1200">
                          <a:solidFill>
                            <a:srgbClr val="000000"/>
                          </a:solidFill>
                          <a:latin typeface="Arial"/>
                          <a:ea typeface="Times New Roman"/>
                          <a:cs typeface="Times New Roman"/>
                        </a:rPr>
                        <a:t>Qpe1</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C" sz="1200">
                          <a:solidFill>
                            <a:srgbClr val="000000"/>
                          </a:solidFill>
                          <a:latin typeface="Arial"/>
                          <a:ea typeface="Times New Roman"/>
                          <a:cs typeface="Times New Roman"/>
                        </a:rPr>
                        <a:t>32,27</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C" sz="1200">
                          <a:solidFill>
                            <a:srgbClr val="000000"/>
                          </a:solidFill>
                          <a:latin typeface="Arial"/>
                          <a:ea typeface="Times New Roman"/>
                          <a:cs typeface="Times New Roman"/>
                        </a:rPr>
                        <a:t>75,92</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5300">
                <a:tc>
                  <a:txBody>
                    <a:bodyPr/>
                    <a:lstStyle/>
                    <a:p>
                      <a:pPr marL="0" marR="0">
                        <a:lnSpc>
                          <a:spcPct val="115000"/>
                        </a:lnSpc>
                        <a:spcBef>
                          <a:spcPts val="0"/>
                        </a:spcBef>
                        <a:spcAft>
                          <a:spcPts val="0"/>
                        </a:spcAft>
                      </a:pPr>
                      <a:r>
                        <a:rPr lang="es-EC" sz="1200">
                          <a:solidFill>
                            <a:srgbClr val="000000"/>
                          </a:solidFill>
                          <a:latin typeface="Arial"/>
                          <a:ea typeface="Times New Roman"/>
                          <a:cs typeface="Times New Roman"/>
                        </a:rPr>
                        <a:t>Calor perdido por convección</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C" sz="1200">
                          <a:solidFill>
                            <a:srgbClr val="000000"/>
                          </a:solidFill>
                          <a:latin typeface="Arial"/>
                          <a:ea typeface="Times New Roman"/>
                          <a:cs typeface="Times New Roman"/>
                        </a:rPr>
                        <a:t>Qpc</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C" sz="1200">
                          <a:solidFill>
                            <a:srgbClr val="000000"/>
                          </a:solidFill>
                          <a:latin typeface="Arial"/>
                          <a:ea typeface="Times New Roman"/>
                          <a:cs typeface="Times New Roman"/>
                        </a:rPr>
                        <a:t>3,78</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C" sz="1200">
                          <a:solidFill>
                            <a:srgbClr val="000000"/>
                          </a:solidFill>
                          <a:latin typeface="Arial"/>
                          <a:ea typeface="Times New Roman"/>
                          <a:cs typeface="Times New Roman"/>
                        </a:rPr>
                        <a:t>8,88</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5300">
                <a:tc>
                  <a:txBody>
                    <a:bodyPr/>
                    <a:lstStyle/>
                    <a:p>
                      <a:pPr marL="0" marR="0">
                        <a:lnSpc>
                          <a:spcPct val="115000"/>
                        </a:lnSpc>
                        <a:spcBef>
                          <a:spcPts val="0"/>
                        </a:spcBef>
                        <a:spcAft>
                          <a:spcPts val="0"/>
                        </a:spcAft>
                      </a:pPr>
                      <a:r>
                        <a:rPr lang="es-EC" sz="1200">
                          <a:solidFill>
                            <a:srgbClr val="000000"/>
                          </a:solidFill>
                          <a:latin typeface="Arial"/>
                          <a:ea typeface="Times New Roman"/>
                          <a:cs typeface="Times New Roman"/>
                        </a:rPr>
                        <a:t>Calor perdido por conducción</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C" sz="1200">
                          <a:solidFill>
                            <a:srgbClr val="000000"/>
                          </a:solidFill>
                          <a:latin typeface="Arial"/>
                          <a:ea typeface="Times New Roman"/>
                          <a:cs typeface="Times New Roman"/>
                        </a:rPr>
                        <a:t>Qpd</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C" sz="1200">
                          <a:solidFill>
                            <a:srgbClr val="000000"/>
                          </a:solidFill>
                          <a:latin typeface="Arial"/>
                          <a:ea typeface="Times New Roman"/>
                          <a:cs typeface="Times New Roman"/>
                        </a:rPr>
                        <a:t>3,45</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C" sz="1200">
                          <a:solidFill>
                            <a:srgbClr val="000000"/>
                          </a:solidFill>
                          <a:latin typeface="Arial"/>
                          <a:ea typeface="Times New Roman"/>
                          <a:cs typeface="Times New Roman"/>
                        </a:rPr>
                        <a:t>8,12</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5300">
                <a:tc>
                  <a:txBody>
                    <a:bodyPr/>
                    <a:lstStyle/>
                    <a:p>
                      <a:pPr marL="0" marR="0">
                        <a:lnSpc>
                          <a:spcPct val="115000"/>
                        </a:lnSpc>
                        <a:spcBef>
                          <a:spcPts val="0"/>
                        </a:spcBef>
                        <a:spcAft>
                          <a:spcPts val="0"/>
                        </a:spcAft>
                      </a:pPr>
                      <a:r>
                        <a:rPr lang="es-EC" sz="1200">
                          <a:solidFill>
                            <a:srgbClr val="000000"/>
                          </a:solidFill>
                          <a:latin typeface="Arial"/>
                          <a:ea typeface="Times New Roman"/>
                          <a:cs typeface="Times New Roman"/>
                        </a:rPr>
                        <a:t>Calor perdido por radiación</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C" sz="1200">
                          <a:solidFill>
                            <a:srgbClr val="000000"/>
                          </a:solidFill>
                          <a:latin typeface="Arial"/>
                          <a:ea typeface="Times New Roman"/>
                          <a:cs typeface="Times New Roman"/>
                        </a:rPr>
                        <a:t>Qpr</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C" sz="1200">
                          <a:solidFill>
                            <a:srgbClr val="000000"/>
                          </a:solidFill>
                          <a:latin typeface="Arial"/>
                          <a:ea typeface="Times New Roman"/>
                          <a:cs typeface="Times New Roman"/>
                        </a:rPr>
                        <a:t>3,01</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C" sz="1200">
                          <a:solidFill>
                            <a:srgbClr val="000000"/>
                          </a:solidFill>
                          <a:latin typeface="Arial"/>
                          <a:ea typeface="Times New Roman"/>
                          <a:cs typeface="Times New Roman"/>
                        </a:rPr>
                        <a:t>7,08</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5300">
                <a:tc>
                  <a:txBody>
                    <a:bodyPr/>
                    <a:lstStyle/>
                    <a:p>
                      <a:pPr marL="0" marR="0">
                        <a:lnSpc>
                          <a:spcPct val="115000"/>
                        </a:lnSpc>
                        <a:spcBef>
                          <a:spcPts val="0"/>
                        </a:spcBef>
                        <a:spcAft>
                          <a:spcPts val="0"/>
                        </a:spcAft>
                      </a:pPr>
                      <a:r>
                        <a:rPr lang="es-EC" sz="1200">
                          <a:solidFill>
                            <a:srgbClr val="000000"/>
                          </a:solidFill>
                          <a:latin typeface="Arial"/>
                          <a:ea typeface="Times New Roman"/>
                          <a:cs typeface="Times New Roman"/>
                        </a:rPr>
                        <a:t>Calor total depérdidas de la piscina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C" sz="1200">
                          <a:solidFill>
                            <a:srgbClr val="000000"/>
                          </a:solidFill>
                          <a:latin typeface="Arial"/>
                          <a:ea typeface="Times New Roman"/>
                          <a:cs typeface="Times New Roman"/>
                        </a:rPr>
                        <a:t>Qpt</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C" sz="1200">
                          <a:solidFill>
                            <a:srgbClr val="000000"/>
                          </a:solidFill>
                          <a:latin typeface="Arial"/>
                          <a:ea typeface="Times New Roman"/>
                          <a:cs typeface="Times New Roman"/>
                        </a:rPr>
                        <a:t>42,50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C" sz="1200" dirty="0">
                          <a:solidFill>
                            <a:srgbClr val="000000"/>
                          </a:solidFill>
                          <a:latin typeface="Arial"/>
                          <a:ea typeface="Times New Roman"/>
                          <a:cs typeface="Times New Roman"/>
                        </a:rPr>
                        <a:t>100,00</a:t>
                      </a:r>
                      <a:endParaRPr lang="es-EC" sz="11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 xmlns:p14="http://schemas.microsoft.com/office/powerpoint/2010/main" val="24926738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819400" y="533400"/>
            <a:ext cx="3090911" cy="461665"/>
          </a:xfrm>
          <a:prstGeom prst="rect">
            <a:avLst/>
          </a:prstGeom>
        </p:spPr>
        <p:txBody>
          <a:bodyPr wrap="none">
            <a:spAutoFit/>
          </a:bodyPr>
          <a:lstStyle/>
          <a:p>
            <a:pPr algn="ctr"/>
            <a:r>
              <a:rPr lang="en-US" sz="2400" b="1" dirty="0" smtClean="0">
                <a:solidFill>
                  <a:srgbClr val="0070C0"/>
                </a:solidFill>
                <a:latin typeface="Arial" panose="020B0604020202020204" pitchFamily="34" charset="0"/>
                <a:cs typeface="Arial" panose="020B0604020202020204" pitchFamily="34" charset="0"/>
              </a:rPr>
              <a:t>7. CONCLUSIONES </a:t>
            </a:r>
            <a:endParaRPr lang="en-US" sz="2400" b="1" dirty="0">
              <a:solidFill>
                <a:srgbClr val="0070C0"/>
              </a:solidFill>
              <a:latin typeface="Arial" panose="020B0604020202020204" pitchFamily="34" charset="0"/>
              <a:cs typeface="Arial" panose="020B0604020202020204" pitchFamily="34" charset="0"/>
            </a:endParaRPr>
          </a:p>
        </p:txBody>
      </p:sp>
      <p:sp>
        <p:nvSpPr>
          <p:cNvPr id="2" name="1 Rectángulo"/>
          <p:cNvSpPr/>
          <p:nvPr/>
        </p:nvSpPr>
        <p:spPr>
          <a:xfrm>
            <a:off x="762000" y="1295400"/>
            <a:ext cx="7848600" cy="4524315"/>
          </a:xfrm>
          <a:prstGeom prst="rect">
            <a:avLst/>
          </a:prstGeom>
        </p:spPr>
        <p:txBody>
          <a:bodyPr wrap="square">
            <a:spAutoFit/>
          </a:bodyPr>
          <a:lstStyle/>
          <a:p>
            <a:pPr algn="just">
              <a:buFont typeface="Arial" pitchFamily="34" charset="0"/>
              <a:buChar char="–"/>
            </a:pPr>
            <a:r>
              <a:rPr lang="es-EC" sz="2400" dirty="0" smtClean="0">
                <a:latin typeface="Arial" pitchFamily="34" charset="0"/>
                <a:cs typeface="Arial" pitchFamily="34" charset="0"/>
              </a:rPr>
              <a:t> El calor requerido para calentar la piscina de 125 m³ es de 52.8 </a:t>
            </a:r>
            <a:r>
              <a:rPr lang="es-EC" sz="2400" dirty="0" err="1" smtClean="0">
                <a:latin typeface="Arial" pitchFamily="34" charset="0"/>
                <a:cs typeface="Arial" pitchFamily="34" charset="0"/>
              </a:rPr>
              <a:t>KWt</a:t>
            </a:r>
            <a:r>
              <a:rPr lang="es-EC" sz="2400" dirty="0" smtClean="0">
                <a:latin typeface="Arial" pitchFamily="34" charset="0"/>
                <a:cs typeface="Arial" pitchFamily="34" charset="0"/>
              </a:rPr>
              <a:t>, con esto se consigue compensar las perdidas por evaporación, conducción, radiación y convección.</a:t>
            </a:r>
          </a:p>
          <a:p>
            <a:pPr algn="just"/>
            <a:endParaRPr lang="es-EC" sz="2400" dirty="0" smtClean="0">
              <a:latin typeface="Arial" pitchFamily="34" charset="0"/>
              <a:cs typeface="Arial" pitchFamily="34" charset="0"/>
            </a:endParaRPr>
          </a:p>
          <a:p>
            <a:pPr algn="just">
              <a:buFont typeface="Arial" pitchFamily="34" charset="0"/>
              <a:buChar char="–"/>
            </a:pPr>
            <a:r>
              <a:rPr lang="es-EC" sz="2400" dirty="0" smtClean="0">
                <a:latin typeface="Arial" pitchFamily="34" charset="0"/>
                <a:cs typeface="Arial" pitchFamily="34" charset="0"/>
              </a:rPr>
              <a:t> Durante la investigación con 4 colectores en funcionamiento se alcanza 40 </a:t>
            </a:r>
            <a:r>
              <a:rPr lang="es-EC" sz="2400" dirty="0" err="1" smtClean="0">
                <a:latin typeface="Arial" pitchFamily="34" charset="0"/>
                <a:cs typeface="Arial" pitchFamily="34" charset="0"/>
              </a:rPr>
              <a:t>Wt</a:t>
            </a:r>
            <a:r>
              <a:rPr lang="es-EC" sz="2400" dirty="0" smtClean="0">
                <a:latin typeface="Arial" pitchFamily="34" charset="0"/>
                <a:cs typeface="Arial" pitchFamily="34" charset="0"/>
              </a:rPr>
              <a:t> y temperatura de piscina alrededor de los 28 °C.</a:t>
            </a:r>
          </a:p>
          <a:p>
            <a:pPr algn="just"/>
            <a:endParaRPr lang="es-EC" sz="2400" dirty="0" smtClean="0">
              <a:latin typeface="Arial" pitchFamily="34" charset="0"/>
              <a:cs typeface="Arial" pitchFamily="34" charset="0"/>
            </a:endParaRPr>
          </a:p>
          <a:p>
            <a:pPr algn="just">
              <a:buFont typeface="Arial" pitchFamily="34" charset="0"/>
              <a:buChar char="–"/>
            </a:pPr>
            <a:r>
              <a:rPr lang="es-EC" sz="2400" dirty="0" smtClean="0">
                <a:latin typeface="Arial" pitchFamily="34" charset="0"/>
                <a:cs typeface="Arial" pitchFamily="34" charset="0"/>
              </a:rPr>
              <a:t> Las horas de sol pico en el sector de </a:t>
            </a:r>
            <a:r>
              <a:rPr lang="es-EC" sz="2400" dirty="0" err="1" smtClean="0">
                <a:latin typeface="Arial" pitchFamily="34" charset="0"/>
                <a:cs typeface="Arial" pitchFamily="34" charset="0"/>
              </a:rPr>
              <a:t>Pimán</a:t>
            </a:r>
            <a:r>
              <a:rPr lang="es-EC" sz="2400" dirty="0" smtClean="0">
                <a:latin typeface="Arial" pitchFamily="34" charset="0"/>
                <a:cs typeface="Arial" pitchFamily="34" charset="0"/>
              </a:rPr>
              <a:t> se encuentran </a:t>
            </a:r>
            <a:r>
              <a:rPr lang="es-EC" sz="2400" smtClean="0">
                <a:latin typeface="Arial" pitchFamily="34" charset="0"/>
                <a:cs typeface="Arial" pitchFamily="34" charset="0"/>
              </a:rPr>
              <a:t>en un </a:t>
            </a:r>
            <a:r>
              <a:rPr lang="es-EC" sz="2400" dirty="0" smtClean="0">
                <a:latin typeface="Arial" pitchFamily="34" charset="0"/>
                <a:cs typeface="Arial" pitchFamily="34" charset="0"/>
              </a:rPr>
              <a:t>rango de 2.8 a 5.5 HSP. A pesar de que tiene un clima árido existe mucha nubosidad. </a:t>
            </a:r>
          </a:p>
        </p:txBody>
      </p:sp>
    </p:spTree>
    <p:extLst>
      <p:ext uri="{BB962C8B-B14F-4D97-AF65-F5344CB8AC3E}">
        <p14:creationId xmlns="" xmlns:p14="http://schemas.microsoft.com/office/powerpoint/2010/main" val="16550277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895600" y="533400"/>
            <a:ext cx="2664511" cy="461665"/>
          </a:xfrm>
          <a:prstGeom prst="rect">
            <a:avLst/>
          </a:prstGeom>
        </p:spPr>
        <p:txBody>
          <a:bodyPr wrap="none">
            <a:spAutoFit/>
          </a:bodyPr>
          <a:lstStyle/>
          <a:p>
            <a:pPr algn="ctr"/>
            <a:r>
              <a:rPr lang="en-US" sz="2400" b="1" dirty="0" smtClean="0">
                <a:solidFill>
                  <a:srgbClr val="0070C0"/>
                </a:solidFill>
                <a:latin typeface="Arial" panose="020B0604020202020204" pitchFamily="34" charset="0"/>
                <a:cs typeface="Arial" panose="020B0604020202020204" pitchFamily="34" charset="0"/>
              </a:rPr>
              <a:t>CONCLUSIONES</a:t>
            </a:r>
            <a:endParaRPr lang="en-US" sz="2400" b="1" dirty="0">
              <a:solidFill>
                <a:srgbClr val="0070C0"/>
              </a:solidFill>
              <a:latin typeface="Arial" panose="020B0604020202020204" pitchFamily="34" charset="0"/>
              <a:cs typeface="Arial" panose="020B0604020202020204" pitchFamily="34" charset="0"/>
            </a:endParaRPr>
          </a:p>
        </p:txBody>
      </p:sp>
      <p:sp>
        <p:nvSpPr>
          <p:cNvPr id="4" name="1 Rectángulo"/>
          <p:cNvSpPr/>
          <p:nvPr/>
        </p:nvSpPr>
        <p:spPr>
          <a:xfrm>
            <a:off x="762000" y="1219200"/>
            <a:ext cx="7848600" cy="4893647"/>
          </a:xfrm>
          <a:prstGeom prst="rect">
            <a:avLst/>
          </a:prstGeom>
        </p:spPr>
        <p:txBody>
          <a:bodyPr wrap="square">
            <a:spAutoFit/>
          </a:bodyPr>
          <a:lstStyle/>
          <a:p>
            <a:pPr algn="just">
              <a:buFont typeface="Arial" pitchFamily="34" charset="0"/>
              <a:buChar char="–"/>
            </a:pPr>
            <a:r>
              <a:rPr lang="es-EC" sz="2400" dirty="0" smtClean="0">
                <a:latin typeface="Arial" pitchFamily="34" charset="0"/>
                <a:cs typeface="Arial" pitchFamily="34" charset="0"/>
              </a:rPr>
              <a:t> Para una </a:t>
            </a:r>
            <a:r>
              <a:rPr lang="es-EC" sz="2400" dirty="0" err="1" smtClean="0">
                <a:latin typeface="Arial" pitchFamily="34" charset="0"/>
                <a:cs typeface="Arial" pitchFamily="34" charset="0"/>
              </a:rPr>
              <a:t>irradiancia</a:t>
            </a:r>
            <a:r>
              <a:rPr lang="es-EC" sz="2400" dirty="0" smtClean="0">
                <a:latin typeface="Arial" pitchFamily="34" charset="0"/>
                <a:cs typeface="Arial" pitchFamily="34" charset="0"/>
              </a:rPr>
              <a:t> de 616.9 W/m² se consigue una eficiencia del 47 %.</a:t>
            </a:r>
          </a:p>
          <a:p>
            <a:pPr algn="just">
              <a:buFont typeface="Arial" pitchFamily="34" charset="0"/>
              <a:buChar char="–"/>
            </a:pPr>
            <a:endParaRPr lang="es-EC" sz="2400" dirty="0" smtClean="0">
              <a:latin typeface="Arial" pitchFamily="34" charset="0"/>
              <a:cs typeface="Arial" pitchFamily="34" charset="0"/>
            </a:endParaRPr>
          </a:p>
          <a:p>
            <a:pPr algn="just">
              <a:buFont typeface="Arial" pitchFamily="34" charset="0"/>
              <a:buChar char="–"/>
            </a:pPr>
            <a:r>
              <a:rPr lang="es-EC" sz="2400" dirty="0" smtClean="0">
                <a:latin typeface="Arial" pitchFamily="34" charset="0"/>
                <a:cs typeface="Arial" pitchFamily="34" charset="0"/>
              </a:rPr>
              <a:t> Con manta térmica la perdida de temperatura de la piscina varia de 2 a 3 °C, sin este aislamiento sobre el espejo de agua la piscina puede enfriarse de 6 a 8 °C durante la noche.</a:t>
            </a:r>
          </a:p>
          <a:p>
            <a:pPr algn="just">
              <a:buFont typeface="Arial" pitchFamily="34" charset="0"/>
              <a:buChar char="–"/>
            </a:pPr>
            <a:endParaRPr lang="es-EC" sz="2400" dirty="0" smtClean="0">
              <a:latin typeface="Arial" pitchFamily="34" charset="0"/>
              <a:cs typeface="Arial" pitchFamily="34" charset="0"/>
            </a:endParaRPr>
          </a:p>
          <a:p>
            <a:pPr lvl="0" algn="just">
              <a:buFont typeface="Arial" pitchFamily="34" charset="0"/>
              <a:buChar char="–"/>
            </a:pPr>
            <a:r>
              <a:rPr lang="es-EC" sz="2400" dirty="0" smtClean="0">
                <a:latin typeface="Arial" pitchFamily="34" charset="0"/>
                <a:cs typeface="Arial" pitchFamily="34" charset="0"/>
              </a:rPr>
              <a:t>Uno de los parámetros más importantes establecidos en este proyecto es la relación existente entre el área de colectores y el volumen de la piscina por lo que 1 m² de colector puede calentar 642 litros por día.</a:t>
            </a:r>
          </a:p>
          <a:p>
            <a:pPr algn="just">
              <a:buFont typeface="Arial" pitchFamily="34" charset="0"/>
              <a:buChar char="–"/>
            </a:pPr>
            <a:endParaRPr lang="es-EC" sz="2400" dirty="0" smtClean="0">
              <a:latin typeface="Arial" pitchFamily="34" charset="0"/>
              <a:cs typeface="Arial" pitchFamily="34" charset="0"/>
            </a:endParaRPr>
          </a:p>
        </p:txBody>
      </p:sp>
    </p:spTree>
    <p:extLst>
      <p:ext uri="{BB962C8B-B14F-4D97-AF65-F5344CB8AC3E}">
        <p14:creationId xmlns="" xmlns:p14="http://schemas.microsoft.com/office/powerpoint/2010/main" val="29340619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514600" y="457200"/>
            <a:ext cx="4462888" cy="461665"/>
          </a:xfrm>
          <a:prstGeom prst="rect">
            <a:avLst/>
          </a:prstGeom>
        </p:spPr>
        <p:txBody>
          <a:bodyPr wrap="none">
            <a:spAutoFit/>
          </a:bodyPr>
          <a:lstStyle/>
          <a:p>
            <a:pPr algn="ctr"/>
            <a:r>
              <a:rPr lang="en-US" sz="2400" b="1" dirty="0" smtClean="0">
                <a:solidFill>
                  <a:srgbClr val="0070C0"/>
                </a:solidFill>
                <a:latin typeface="Arial" panose="020B0604020202020204" pitchFamily="34" charset="0"/>
                <a:cs typeface="Arial" panose="020B0604020202020204" pitchFamily="34" charset="0"/>
              </a:rPr>
              <a:t>8. INVESTIGACIÓN FUTURA  </a:t>
            </a:r>
            <a:endParaRPr lang="en-US" sz="2400" b="1" dirty="0">
              <a:solidFill>
                <a:srgbClr val="0070C0"/>
              </a:solidFill>
              <a:latin typeface="Arial" panose="020B0604020202020204" pitchFamily="34" charset="0"/>
              <a:cs typeface="Arial" panose="020B0604020202020204" pitchFamily="34" charset="0"/>
            </a:endParaRPr>
          </a:p>
        </p:txBody>
      </p:sp>
      <p:sp>
        <p:nvSpPr>
          <p:cNvPr id="2" name="1 Rectángulo"/>
          <p:cNvSpPr/>
          <p:nvPr/>
        </p:nvSpPr>
        <p:spPr>
          <a:xfrm>
            <a:off x="381000" y="1143000"/>
            <a:ext cx="8424936" cy="4524315"/>
          </a:xfrm>
          <a:prstGeom prst="rect">
            <a:avLst/>
          </a:prstGeom>
        </p:spPr>
        <p:txBody>
          <a:bodyPr wrap="square">
            <a:spAutoFit/>
          </a:bodyPr>
          <a:lstStyle/>
          <a:p>
            <a:pPr marL="342900" lvl="0" indent="-342900" algn="just">
              <a:buFont typeface="Arial" pitchFamily="34" charset="0"/>
              <a:buChar char="–"/>
            </a:pPr>
            <a:r>
              <a:rPr lang="es-EC" sz="2400" dirty="0" smtClean="0">
                <a:latin typeface="Arial" pitchFamily="34" charset="0"/>
                <a:cs typeface="Arial" pitchFamily="34" charset="0"/>
              </a:rPr>
              <a:t>Estudio de la radiación local considerando los parámetros bioclimáticos de la zona de </a:t>
            </a:r>
            <a:r>
              <a:rPr lang="es-EC" sz="2400" dirty="0" err="1" smtClean="0">
                <a:latin typeface="Arial" pitchFamily="34" charset="0"/>
                <a:cs typeface="Arial" pitchFamily="34" charset="0"/>
              </a:rPr>
              <a:t>Pimán</a:t>
            </a:r>
            <a:r>
              <a:rPr lang="es-EC" sz="2400" dirty="0" smtClean="0">
                <a:latin typeface="Arial" pitchFamily="34" charset="0"/>
                <a:cs typeface="Arial" pitchFamily="34" charset="0"/>
              </a:rPr>
              <a:t> Alto, Imbabura.</a:t>
            </a:r>
          </a:p>
          <a:p>
            <a:pPr marL="342900" lvl="0" indent="-342900" algn="just"/>
            <a:endParaRPr lang="es-EC" sz="2400" dirty="0" smtClean="0">
              <a:latin typeface="Arial" pitchFamily="34" charset="0"/>
              <a:cs typeface="Arial" pitchFamily="34" charset="0"/>
            </a:endParaRPr>
          </a:p>
          <a:p>
            <a:pPr marL="342900" indent="-342900" algn="just">
              <a:buFont typeface="Arial" pitchFamily="34" charset="0"/>
              <a:buChar char="–"/>
            </a:pPr>
            <a:r>
              <a:rPr lang="es-EC" sz="2400" dirty="0" smtClean="0">
                <a:latin typeface="Arial" pitchFamily="34" charset="0"/>
                <a:cs typeface="Arial" pitchFamily="34" charset="0"/>
              </a:rPr>
              <a:t>Realizar el estudio del comportamiento óptico de los tubos concéntricos de polietileno y PET bajo los efectos de la radiación solar, para diferentes longitudes de onda.</a:t>
            </a:r>
          </a:p>
          <a:p>
            <a:pPr marL="342900" indent="-342900" algn="just"/>
            <a:endParaRPr lang="es-EC" sz="2400" dirty="0" smtClean="0">
              <a:latin typeface="Arial" pitchFamily="34" charset="0"/>
              <a:cs typeface="Arial" pitchFamily="34" charset="0"/>
            </a:endParaRPr>
          </a:p>
          <a:p>
            <a:pPr marL="342900" lvl="0" indent="-342900" algn="just">
              <a:buFont typeface="Arial" pitchFamily="34" charset="0"/>
              <a:buChar char="–"/>
            </a:pPr>
            <a:r>
              <a:rPr lang="es-EC" sz="2400" dirty="0" smtClean="0">
                <a:latin typeface="Arial" pitchFamily="34" charset="0"/>
                <a:cs typeface="Arial" pitchFamily="34" charset="0"/>
              </a:rPr>
              <a:t>Analizar el comportamiento energético de la piscina y colectores variando el caudal.</a:t>
            </a:r>
          </a:p>
          <a:p>
            <a:pPr marL="342900" lvl="0" indent="-342900" algn="just"/>
            <a:endParaRPr lang="es-EC" sz="2400" dirty="0" smtClean="0">
              <a:latin typeface="Arial" pitchFamily="34" charset="0"/>
              <a:cs typeface="Arial" pitchFamily="34" charset="0"/>
            </a:endParaRPr>
          </a:p>
          <a:p>
            <a:pPr marL="342900" indent="-342900" algn="just">
              <a:buFont typeface="Arial" pitchFamily="34" charset="0"/>
              <a:buChar char="–"/>
            </a:pPr>
            <a:r>
              <a:rPr lang="es-EC" sz="2400" dirty="0" smtClean="0">
                <a:latin typeface="Arial" pitchFamily="34" charset="0"/>
                <a:cs typeface="Arial" pitchFamily="34" charset="0"/>
              </a:rPr>
              <a:t>Estudiar la estratificación de temperaturas de la piscina en sentido vertical y longitudinal.</a:t>
            </a:r>
          </a:p>
        </p:txBody>
      </p:sp>
    </p:spTree>
    <p:extLst>
      <p:ext uri="{BB962C8B-B14F-4D97-AF65-F5344CB8AC3E}">
        <p14:creationId xmlns="" xmlns:p14="http://schemas.microsoft.com/office/powerpoint/2010/main" val="25741622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648200" y="2362200"/>
            <a:ext cx="4495800" cy="1077218"/>
          </a:xfrm>
          <a:prstGeom prst="rect">
            <a:avLst/>
          </a:prstGeom>
          <a:noFill/>
        </p:spPr>
        <p:txBody>
          <a:bodyPr wrap="square" rtlCol="0">
            <a:spAutoFit/>
          </a:bodyPr>
          <a:lstStyle/>
          <a:p>
            <a:pPr algn="ctr"/>
            <a:r>
              <a:rPr lang="es-EC" sz="3200" dirty="0" smtClean="0">
                <a:solidFill>
                  <a:srgbClr val="0070C0"/>
                </a:solidFill>
                <a:latin typeface="Arial" pitchFamily="34" charset="0"/>
                <a:cs typeface="Arial" pitchFamily="34" charset="0"/>
              </a:rPr>
              <a:t>GRACIAS </a:t>
            </a:r>
          </a:p>
          <a:p>
            <a:pPr algn="ctr"/>
            <a:r>
              <a:rPr lang="es-EC" sz="3200" dirty="0" smtClean="0">
                <a:solidFill>
                  <a:srgbClr val="0070C0"/>
                </a:solidFill>
                <a:latin typeface="Arial" pitchFamily="34" charset="0"/>
                <a:cs typeface="Arial" pitchFamily="34" charset="0"/>
              </a:rPr>
              <a:t>POR SU ATENCIÓN </a:t>
            </a:r>
            <a:endParaRPr lang="es-EC" sz="3200" dirty="0">
              <a:solidFill>
                <a:srgbClr val="0070C0"/>
              </a:solidFill>
              <a:latin typeface="Arial" pitchFamily="34" charset="0"/>
              <a:cs typeface="Arial" pitchFamily="34" charset="0"/>
            </a:endParaRPr>
          </a:p>
        </p:txBody>
      </p:sp>
      <p:pic>
        <p:nvPicPr>
          <p:cNvPr id="4" name="Imagen 19" descr="E:\JOSE GUASUMBA 2014\PROYECTOS ESPE 2014 OCT\CALENTADORES TUNAS Y CABRAS\FOTOS PRUEBAS TUNAS Y CABRAS\20140903_090012.jpg"/>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685800" y="1066800"/>
            <a:ext cx="3352800" cy="2057400"/>
          </a:xfrm>
          <a:prstGeom prst="rect">
            <a:avLst/>
          </a:prstGeom>
          <a:noFill/>
          <a:ln>
            <a:noFill/>
          </a:ln>
        </p:spPr>
      </p:pic>
      <p:pic>
        <p:nvPicPr>
          <p:cNvPr id="5" name="Imagen 21" descr="E:\JOSE GUASUMBA 2014\PROYECTOS ESPE 2014 OCT\CALENTADORES TUNAS Y CABRAS\FOTOS PRUEBAS TUNAS Y CABRAS\20140904_075925.jp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685800" y="3429000"/>
            <a:ext cx="3352800" cy="2057400"/>
          </a:xfrm>
          <a:prstGeom prst="rect">
            <a:avLst/>
          </a:prstGeom>
          <a:noFill/>
          <a:ln>
            <a:noFill/>
          </a:ln>
        </p:spPr>
      </p:pic>
      <p:pic>
        <p:nvPicPr>
          <p:cNvPr id="6" name="4 Imagen"/>
          <p:cNvPicPr/>
          <p:nvPr/>
        </p:nvPicPr>
        <p:blipFill>
          <a:blip r:embed="rId4">
            <a:extLst>
              <a:ext uri="{28A0092B-C50C-407E-A947-70E740481C1C}">
                <a14:useLocalDpi xmlns="" xmlns:a14="http://schemas.microsoft.com/office/drawing/2010/main" val="0"/>
              </a:ext>
            </a:extLst>
          </a:blip>
          <a:srcRect/>
          <a:stretch>
            <a:fillRect/>
          </a:stretch>
        </p:blipFill>
        <p:spPr bwMode="auto">
          <a:xfrm>
            <a:off x="4343400" y="914400"/>
            <a:ext cx="4495800" cy="766770"/>
          </a:xfrm>
          <a:prstGeom prst="rect">
            <a:avLst/>
          </a:prstGeom>
          <a:noFill/>
          <a:ln>
            <a:noFill/>
          </a:ln>
        </p:spPr>
      </p:pic>
      <p:sp>
        <p:nvSpPr>
          <p:cNvPr id="7" name="2 CuadroTexto"/>
          <p:cNvSpPr txBox="1"/>
          <p:nvPr/>
        </p:nvSpPr>
        <p:spPr>
          <a:xfrm>
            <a:off x="4419600" y="4038600"/>
            <a:ext cx="4495800" cy="923330"/>
          </a:xfrm>
          <a:prstGeom prst="rect">
            <a:avLst/>
          </a:prstGeom>
          <a:noFill/>
        </p:spPr>
        <p:txBody>
          <a:bodyPr wrap="square" rtlCol="0">
            <a:spAutoFit/>
          </a:bodyPr>
          <a:lstStyle/>
          <a:p>
            <a:pPr algn="ctr"/>
            <a:r>
              <a:rPr lang="es-EC" dirty="0" smtClean="0">
                <a:latin typeface="Arial" pitchFamily="34" charset="0"/>
                <a:cs typeface="Arial" pitchFamily="34" charset="0"/>
              </a:rPr>
              <a:t>Diego Checa</a:t>
            </a:r>
          </a:p>
          <a:p>
            <a:pPr algn="ctr"/>
            <a:r>
              <a:rPr lang="es-EC" dirty="0" smtClean="0">
                <a:latin typeface="Arial" pitchFamily="34" charset="0"/>
                <a:cs typeface="Arial" pitchFamily="34" charset="0"/>
              </a:rPr>
              <a:t>Email: </a:t>
            </a:r>
            <a:r>
              <a:rPr lang="es-EC" dirty="0" smtClean="0">
                <a:latin typeface="Arial" pitchFamily="34" charset="0"/>
                <a:cs typeface="Arial" pitchFamily="34" charset="0"/>
                <a:hlinkClick r:id="rId5"/>
              </a:rPr>
              <a:t>diegocheca@hotmail.com</a:t>
            </a:r>
            <a:endParaRPr lang="es-EC" dirty="0" smtClean="0">
              <a:latin typeface="Arial" pitchFamily="34" charset="0"/>
              <a:cs typeface="Arial" pitchFamily="34" charset="0"/>
            </a:endParaRPr>
          </a:p>
          <a:p>
            <a:pPr algn="ctr"/>
            <a:r>
              <a:rPr lang="es-EC" dirty="0" smtClean="0">
                <a:latin typeface="Arial" pitchFamily="34" charset="0"/>
                <a:cs typeface="Arial" pitchFamily="34" charset="0"/>
              </a:rPr>
              <a:t> teléfono: 0980420898</a:t>
            </a:r>
            <a:endParaRPr lang="es-EC" dirty="0">
              <a:latin typeface="Arial" pitchFamily="34" charset="0"/>
              <a:cs typeface="Arial" pitchFamily="34" charset="0"/>
            </a:endParaRPr>
          </a:p>
        </p:txBody>
      </p:sp>
    </p:spTree>
    <p:extLst>
      <p:ext uri="{BB962C8B-B14F-4D97-AF65-F5344CB8AC3E}">
        <p14:creationId xmlns="" xmlns:p14="http://schemas.microsoft.com/office/powerpoint/2010/main" val="3631949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9712" y="548680"/>
            <a:ext cx="4896544" cy="461665"/>
          </a:xfrm>
          <a:prstGeom prst="rect">
            <a:avLst/>
          </a:prstGeom>
          <a:noFill/>
        </p:spPr>
        <p:txBody>
          <a:bodyPr wrap="square" rtlCol="0">
            <a:spAutoFit/>
          </a:bodyPr>
          <a:lstStyle/>
          <a:p>
            <a:pPr algn="ctr"/>
            <a:r>
              <a:rPr lang="en-US" sz="2400" b="1" dirty="0" smtClean="0">
                <a:solidFill>
                  <a:srgbClr val="0070C0"/>
                </a:solidFill>
                <a:latin typeface="Arial" panose="020B0604020202020204" pitchFamily="34" charset="0"/>
                <a:cs typeface="Arial" panose="020B0604020202020204" pitchFamily="34" charset="0"/>
              </a:rPr>
              <a:t>1. ANTECEDENTES </a:t>
            </a:r>
            <a:endParaRPr lang="en-US" sz="2400" b="1" dirty="0">
              <a:solidFill>
                <a:srgbClr val="0070C0"/>
              </a:solidFill>
              <a:latin typeface="Arial" panose="020B0604020202020204" pitchFamily="34" charset="0"/>
              <a:cs typeface="Arial" panose="020B0604020202020204" pitchFamily="34" charset="0"/>
            </a:endParaRPr>
          </a:p>
        </p:txBody>
      </p:sp>
      <p:sp>
        <p:nvSpPr>
          <p:cNvPr id="3" name="2 Rectángulo"/>
          <p:cNvSpPr/>
          <p:nvPr/>
        </p:nvSpPr>
        <p:spPr>
          <a:xfrm>
            <a:off x="457200" y="1447800"/>
            <a:ext cx="8229600" cy="4524315"/>
          </a:xfrm>
          <a:prstGeom prst="rect">
            <a:avLst/>
          </a:prstGeom>
        </p:spPr>
        <p:txBody>
          <a:bodyPr wrap="square">
            <a:spAutoFit/>
          </a:bodyPr>
          <a:lstStyle/>
          <a:p>
            <a:pPr algn="just"/>
            <a:r>
              <a:rPr lang="es-EC" sz="2400" dirty="0" smtClean="0">
                <a:latin typeface="Arial" pitchFamily="34" charset="0"/>
                <a:cs typeface="Arial" pitchFamily="34" charset="0"/>
              </a:rPr>
              <a:t>En la provincia de Imbabura, sector </a:t>
            </a:r>
            <a:r>
              <a:rPr lang="es-EC" sz="2400" dirty="0" err="1" smtClean="0">
                <a:latin typeface="Arial" pitchFamily="34" charset="0"/>
                <a:cs typeface="Arial" pitchFamily="34" charset="0"/>
              </a:rPr>
              <a:t>Pimán</a:t>
            </a:r>
            <a:r>
              <a:rPr lang="es-EC" sz="2400" dirty="0" smtClean="0">
                <a:latin typeface="Arial" pitchFamily="34" charset="0"/>
                <a:cs typeface="Arial" pitchFamily="34" charset="0"/>
              </a:rPr>
              <a:t> Alto, desde el año 2013 se inicia la implementación de un sistema de calentamiento con energía solar, utilizando un nuevo tipo de colectores de forma parabólica con tubos concéntricos en espiral. Este proyecto fue desarrollado por docentes y alumnos del DECEM, dentro de los programas de investigación y vinculación con la colectividad que promueve la ESPE. En este contexto, la Hostería Tunas y Cabras financia la obra, mediante la adquisición de materiales y la prestación del sitio para el ensamblaje del sistema de calentamiento solar que suministra energía térmica a una piscina de 125 m³</a:t>
            </a:r>
          </a:p>
        </p:txBody>
      </p:sp>
    </p:spTree>
    <p:extLst>
      <p:ext uri="{BB962C8B-B14F-4D97-AF65-F5344CB8AC3E}">
        <p14:creationId xmlns="" xmlns:p14="http://schemas.microsoft.com/office/powerpoint/2010/main" val="41329682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9712" y="548680"/>
            <a:ext cx="4896544" cy="461665"/>
          </a:xfrm>
          <a:prstGeom prst="rect">
            <a:avLst/>
          </a:prstGeom>
          <a:noFill/>
        </p:spPr>
        <p:txBody>
          <a:bodyPr wrap="square" rtlCol="0">
            <a:spAutoFit/>
          </a:bodyPr>
          <a:lstStyle/>
          <a:p>
            <a:pPr algn="ctr"/>
            <a:r>
              <a:rPr lang="en-US" sz="2400" b="1" dirty="0" smtClean="0">
                <a:solidFill>
                  <a:srgbClr val="0070C0"/>
                </a:solidFill>
                <a:latin typeface="Arial" panose="020B0604020202020204" pitchFamily="34" charset="0"/>
                <a:cs typeface="Arial" panose="020B0604020202020204" pitchFamily="34" charset="0"/>
              </a:rPr>
              <a:t>2. DEFINICIÓN DEL PROBLEMA </a:t>
            </a:r>
            <a:endParaRPr lang="en-US" sz="2400" b="1" dirty="0">
              <a:solidFill>
                <a:srgbClr val="0070C0"/>
              </a:solidFill>
              <a:latin typeface="Arial" panose="020B0604020202020204" pitchFamily="34" charset="0"/>
              <a:cs typeface="Arial" panose="020B0604020202020204" pitchFamily="34" charset="0"/>
            </a:endParaRPr>
          </a:p>
        </p:txBody>
      </p:sp>
      <p:sp>
        <p:nvSpPr>
          <p:cNvPr id="4" name="3 Rectángulo"/>
          <p:cNvSpPr/>
          <p:nvPr/>
        </p:nvSpPr>
        <p:spPr>
          <a:xfrm>
            <a:off x="533400" y="1371600"/>
            <a:ext cx="8208912" cy="3785652"/>
          </a:xfrm>
          <a:prstGeom prst="rect">
            <a:avLst/>
          </a:prstGeom>
        </p:spPr>
        <p:txBody>
          <a:bodyPr wrap="square">
            <a:spAutoFit/>
          </a:bodyPr>
          <a:lstStyle/>
          <a:p>
            <a:pPr algn="just"/>
            <a:r>
              <a:rPr lang="es-EC" sz="2400" dirty="0" smtClean="0">
                <a:latin typeface="Arial" pitchFamily="34" charset="0"/>
                <a:cs typeface="Arial" pitchFamily="34" charset="0"/>
              </a:rPr>
              <a:t>Para el desarrollo de los calentadores de la piscina de Tunas y Cabras, el grupo DECEM, realizó un dimensionamiento básico de la instalación, basado en la capacidad de captación térmica de los recipientes de PET (Las botellas de 1.35 litros acumulan 9 </a:t>
            </a:r>
            <a:r>
              <a:rPr lang="es-EC" sz="2400" dirty="0" err="1" smtClean="0">
                <a:latin typeface="Arial" pitchFamily="34" charset="0"/>
                <a:cs typeface="Arial" pitchFamily="34" charset="0"/>
              </a:rPr>
              <a:t>Wt</a:t>
            </a:r>
            <a:r>
              <a:rPr lang="es-EC" sz="2400" dirty="0" smtClean="0">
                <a:latin typeface="Arial" pitchFamily="34" charset="0"/>
                <a:cs typeface="Arial" pitchFamily="34" charset="0"/>
              </a:rPr>
              <a:t>). </a:t>
            </a:r>
          </a:p>
          <a:p>
            <a:pPr algn="just"/>
            <a:r>
              <a:rPr lang="es-EC" sz="2400" dirty="0" smtClean="0">
                <a:latin typeface="Arial" pitchFamily="34" charset="0"/>
                <a:cs typeface="Arial" pitchFamily="34" charset="0"/>
              </a:rPr>
              <a:t>Es decir, no se tenía un balance energético de los colectores y la piscina.</a:t>
            </a:r>
          </a:p>
          <a:p>
            <a:pPr algn="just"/>
            <a:r>
              <a:rPr lang="es-EC" sz="2400" dirty="0" smtClean="0">
                <a:latin typeface="Arial" pitchFamily="34" charset="0"/>
                <a:cs typeface="Arial" pitchFamily="34" charset="0"/>
              </a:rPr>
              <a:t>Por lo que en la presente investigación se propone evaluar los parámetros de funcionamiento de este sistema  de calentamiento solar. </a:t>
            </a:r>
            <a:endParaRPr lang="es-EC" sz="2400" dirty="0">
              <a:latin typeface="Arial" pitchFamily="34" charset="0"/>
              <a:cs typeface="Arial" pitchFamily="34" charset="0"/>
            </a:endParaRPr>
          </a:p>
        </p:txBody>
      </p:sp>
    </p:spTree>
    <p:extLst>
      <p:ext uri="{BB962C8B-B14F-4D97-AF65-F5344CB8AC3E}">
        <p14:creationId xmlns="" xmlns:p14="http://schemas.microsoft.com/office/powerpoint/2010/main" val="5535463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9712" y="548680"/>
            <a:ext cx="4896544" cy="461665"/>
          </a:xfrm>
          <a:prstGeom prst="rect">
            <a:avLst/>
          </a:prstGeom>
          <a:noFill/>
        </p:spPr>
        <p:txBody>
          <a:bodyPr wrap="square" rtlCol="0">
            <a:spAutoFit/>
          </a:bodyPr>
          <a:lstStyle/>
          <a:p>
            <a:pPr algn="ctr"/>
            <a:r>
              <a:rPr lang="en-US" sz="2400" b="1" dirty="0" smtClean="0">
                <a:solidFill>
                  <a:srgbClr val="0070C0"/>
                </a:solidFill>
                <a:latin typeface="Arial" panose="020B0604020202020204" pitchFamily="34" charset="0"/>
                <a:cs typeface="Arial" panose="020B0604020202020204" pitchFamily="34" charset="0"/>
              </a:rPr>
              <a:t>3. OBJETIVO GENERAL </a:t>
            </a:r>
            <a:endParaRPr lang="en-US" sz="2400" b="1" dirty="0">
              <a:solidFill>
                <a:srgbClr val="0070C0"/>
              </a:solidFill>
              <a:latin typeface="Arial" panose="020B0604020202020204" pitchFamily="34" charset="0"/>
              <a:cs typeface="Arial" panose="020B0604020202020204" pitchFamily="34" charset="0"/>
            </a:endParaRPr>
          </a:p>
        </p:txBody>
      </p:sp>
      <p:sp>
        <p:nvSpPr>
          <p:cNvPr id="3" name="2 Rectángulo"/>
          <p:cNvSpPr/>
          <p:nvPr/>
        </p:nvSpPr>
        <p:spPr>
          <a:xfrm>
            <a:off x="971600" y="1916832"/>
            <a:ext cx="7272808" cy="2092881"/>
          </a:xfrm>
          <a:prstGeom prst="rect">
            <a:avLst/>
          </a:prstGeom>
        </p:spPr>
        <p:txBody>
          <a:bodyPr wrap="square">
            <a:spAutoFit/>
          </a:bodyPr>
          <a:lstStyle/>
          <a:p>
            <a:pPr algn="just"/>
            <a:r>
              <a:rPr lang="es-EC" sz="2600" dirty="0" smtClean="0">
                <a:latin typeface="Arial" pitchFamily="34" charset="0"/>
                <a:cs typeface="Arial" pitchFamily="34" charset="0"/>
              </a:rPr>
              <a:t>Realizar el análisis energético de un sistema de calentadores en espiral para el calentamiento de una piscina de 125 m³, utilizando como medio aislante una manta térmica que reduce las pérdidas de calor en la superficie del líquido.</a:t>
            </a:r>
          </a:p>
        </p:txBody>
      </p:sp>
    </p:spTree>
    <p:extLst>
      <p:ext uri="{BB962C8B-B14F-4D97-AF65-F5344CB8AC3E}">
        <p14:creationId xmlns="" xmlns:p14="http://schemas.microsoft.com/office/powerpoint/2010/main" val="27323683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304800"/>
            <a:ext cx="4896544" cy="461665"/>
          </a:xfrm>
          <a:prstGeom prst="rect">
            <a:avLst/>
          </a:prstGeom>
          <a:noFill/>
        </p:spPr>
        <p:txBody>
          <a:bodyPr wrap="square" rtlCol="0">
            <a:spAutoFit/>
          </a:bodyPr>
          <a:lstStyle/>
          <a:p>
            <a:pPr algn="ctr"/>
            <a:r>
              <a:rPr lang="en-US" sz="2400" b="1" dirty="0" smtClean="0">
                <a:solidFill>
                  <a:srgbClr val="0070C0"/>
                </a:solidFill>
                <a:latin typeface="Arial" panose="020B0604020202020204" pitchFamily="34" charset="0"/>
                <a:cs typeface="Arial" panose="020B0604020202020204" pitchFamily="34" charset="0"/>
              </a:rPr>
              <a:t>4. FUNDAMENTOS TEÓRICOS </a:t>
            </a:r>
            <a:endParaRPr lang="en-US" sz="2400" b="1" dirty="0">
              <a:solidFill>
                <a:srgbClr val="0070C0"/>
              </a:solidFill>
              <a:latin typeface="Arial" panose="020B0604020202020204" pitchFamily="34" charset="0"/>
              <a:cs typeface="Arial" panose="020B0604020202020204" pitchFamily="34" charset="0"/>
            </a:endParaRPr>
          </a:p>
        </p:txBody>
      </p:sp>
      <p:sp>
        <p:nvSpPr>
          <p:cNvPr id="6" name="5 Rectángulo"/>
          <p:cNvSpPr/>
          <p:nvPr/>
        </p:nvSpPr>
        <p:spPr>
          <a:xfrm>
            <a:off x="762000" y="914400"/>
            <a:ext cx="3826689" cy="369332"/>
          </a:xfrm>
          <a:prstGeom prst="rect">
            <a:avLst/>
          </a:prstGeom>
        </p:spPr>
        <p:txBody>
          <a:bodyPr wrap="none">
            <a:spAutoFit/>
          </a:bodyPr>
          <a:lstStyle/>
          <a:p>
            <a:r>
              <a:rPr lang="es-EC" b="1" dirty="0" smtClean="0">
                <a:solidFill>
                  <a:srgbClr val="0070C0"/>
                </a:solidFill>
                <a:latin typeface="Arial" panose="020B0604020202020204" pitchFamily="34" charset="0"/>
                <a:cs typeface="Arial" panose="020B0604020202020204" pitchFamily="34" charset="0"/>
              </a:rPr>
              <a:t>Geometría del colector en espiral</a:t>
            </a:r>
          </a:p>
        </p:txBody>
      </p:sp>
      <p:pic>
        <p:nvPicPr>
          <p:cNvPr id="21506" name="Picture 2" descr="C:\DOCUME~1\ADMINI~1\LOCALS~1\Temp\x10sctmp.png"/>
          <p:cNvPicPr>
            <a:picLocks noChangeAspect="1" noChangeArrowheads="1"/>
          </p:cNvPicPr>
          <p:nvPr/>
        </p:nvPicPr>
        <p:blipFill>
          <a:blip r:embed="rId2"/>
          <a:srcRect/>
          <a:stretch>
            <a:fillRect/>
          </a:stretch>
        </p:blipFill>
        <p:spPr bwMode="auto">
          <a:xfrm>
            <a:off x="1066800" y="3352800"/>
            <a:ext cx="7622836" cy="2895600"/>
          </a:xfrm>
          <a:prstGeom prst="rect">
            <a:avLst/>
          </a:prstGeom>
          <a:noFill/>
        </p:spPr>
      </p:pic>
      <p:sp>
        <p:nvSpPr>
          <p:cNvPr id="9" name="5 Rectángulo"/>
          <p:cNvSpPr/>
          <p:nvPr/>
        </p:nvSpPr>
        <p:spPr>
          <a:xfrm>
            <a:off x="2133600" y="6324600"/>
            <a:ext cx="5332678" cy="338554"/>
          </a:xfrm>
          <a:prstGeom prst="rect">
            <a:avLst/>
          </a:prstGeom>
        </p:spPr>
        <p:txBody>
          <a:bodyPr wrap="none">
            <a:spAutoFit/>
          </a:bodyPr>
          <a:lstStyle/>
          <a:p>
            <a:r>
              <a:rPr lang="es-EC" sz="1600" b="1" dirty="0" smtClean="0">
                <a:latin typeface="Arial" panose="020B0604020202020204" pitchFamily="34" charset="0"/>
                <a:cs typeface="Arial" panose="020B0604020202020204" pitchFamily="34" charset="0"/>
              </a:rPr>
              <a:t>Campo de colectores parabólicos en Tunas y Cabras</a:t>
            </a:r>
          </a:p>
        </p:txBody>
      </p:sp>
      <p:sp>
        <p:nvSpPr>
          <p:cNvPr id="7" name="5 Rectángulo"/>
          <p:cNvSpPr/>
          <p:nvPr/>
        </p:nvSpPr>
        <p:spPr>
          <a:xfrm>
            <a:off x="762000" y="1371600"/>
            <a:ext cx="7848601" cy="1631216"/>
          </a:xfrm>
          <a:prstGeom prst="rect">
            <a:avLst/>
          </a:prstGeom>
        </p:spPr>
        <p:txBody>
          <a:bodyPr wrap="square">
            <a:spAutoFit/>
          </a:bodyPr>
          <a:lstStyle/>
          <a:p>
            <a:pPr algn="just"/>
            <a:r>
              <a:rPr lang="es-EC" sz="2000" dirty="0" smtClean="0">
                <a:latin typeface="Arial" panose="020B0604020202020204" pitchFamily="34" charset="0"/>
                <a:cs typeface="Arial" panose="020B0604020202020204" pitchFamily="34" charset="0"/>
              </a:rPr>
              <a:t>El tipo de colectores instalados en Tunas y Cabras, tienen la forma,</a:t>
            </a:r>
          </a:p>
          <a:p>
            <a:pPr algn="just"/>
            <a:r>
              <a:rPr lang="es-EC" sz="2000" dirty="0" smtClean="0">
                <a:latin typeface="Arial" panose="020B0604020202020204" pitchFamily="34" charset="0"/>
                <a:cs typeface="Arial" panose="020B0604020202020204" pitchFamily="34" charset="0"/>
              </a:rPr>
              <a:t>parabólica con tubos concéntricos (Polietileno-PET), en espiral. </a:t>
            </a:r>
          </a:p>
          <a:p>
            <a:pPr algn="just"/>
            <a:r>
              <a:rPr lang="es-EC" sz="2000" dirty="0" smtClean="0">
                <a:latin typeface="Arial" panose="020B0604020202020204" pitchFamily="34" charset="0"/>
                <a:cs typeface="Arial" panose="020B0604020202020204" pitchFamily="34" charset="0"/>
              </a:rPr>
              <a:t>El agua circula por la parte interior de las tuberías y la botella de PET produce el efecto invernadero para mejorar la captación energética del sistema</a:t>
            </a:r>
          </a:p>
        </p:txBody>
      </p:sp>
    </p:spTree>
    <p:extLst>
      <p:ext uri="{BB962C8B-B14F-4D97-AF65-F5344CB8AC3E}">
        <p14:creationId xmlns="" xmlns:p14="http://schemas.microsoft.com/office/powerpoint/2010/main" val="40701840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905000" y="152400"/>
            <a:ext cx="6023957" cy="369332"/>
          </a:xfrm>
          <a:prstGeom prst="rect">
            <a:avLst/>
          </a:prstGeom>
        </p:spPr>
        <p:txBody>
          <a:bodyPr wrap="none">
            <a:spAutoFit/>
          </a:bodyPr>
          <a:lstStyle/>
          <a:p>
            <a:r>
              <a:rPr lang="en-US" b="1" dirty="0" smtClean="0">
                <a:solidFill>
                  <a:srgbClr val="0070C0"/>
                </a:solidFill>
                <a:latin typeface="Arial" panose="020B0604020202020204" pitchFamily="34" charset="0"/>
                <a:cs typeface="Arial" panose="020B0604020202020204" pitchFamily="34" charset="0"/>
              </a:rPr>
              <a:t>BALANCE ENERGÉTICO DEL CALENTADOR SOLAR </a:t>
            </a:r>
            <a:endParaRPr lang="es-EC" dirty="0"/>
          </a:p>
        </p:txBody>
      </p:sp>
      <p:sp>
        <p:nvSpPr>
          <p:cNvPr id="8" name="7 Rectángulo"/>
          <p:cNvSpPr/>
          <p:nvPr/>
        </p:nvSpPr>
        <p:spPr>
          <a:xfrm>
            <a:off x="533400" y="3657600"/>
            <a:ext cx="2018566" cy="369332"/>
          </a:xfrm>
          <a:prstGeom prst="rect">
            <a:avLst/>
          </a:prstGeom>
        </p:spPr>
        <p:txBody>
          <a:bodyPr wrap="none">
            <a:spAutoFit/>
          </a:bodyPr>
          <a:lstStyle/>
          <a:p>
            <a:r>
              <a:rPr lang="en-US" b="1" dirty="0" err="1" smtClean="0">
                <a:solidFill>
                  <a:srgbClr val="0070C0"/>
                </a:solidFill>
                <a:latin typeface="Arial" panose="020B0604020202020204" pitchFamily="34" charset="0"/>
                <a:cs typeface="Arial" panose="020B0604020202020204" pitchFamily="34" charset="0"/>
              </a:rPr>
              <a:t>Cubierta</a:t>
            </a:r>
            <a:r>
              <a:rPr lang="en-US" b="1" dirty="0" smtClean="0">
                <a:solidFill>
                  <a:srgbClr val="0070C0"/>
                </a:solidFill>
                <a:latin typeface="Arial" panose="020B0604020202020204" pitchFamily="34" charset="0"/>
                <a:cs typeface="Arial" panose="020B0604020202020204" pitchFamily="34" charset="0"/>
              </a:rPr>
              <a:t> de PET:</a:t>
            </a:r>
            <a:endParaRPr lang="es-EC" dirty="0"/>
          </a:p>
        </p:txBody>
      </p:sp>
      <p:pic>
        <p:nvPicPr>
          <p:cNvPr id="10" name="Picture 9"/>
          <p:cNvPicPr/>
          <p:nvPr/>
        </p:nvPicPr>
        <p:blipFill rotWithShape="1">
          <a:blip r:embed="rId3"/>
          <a:srcRect b="1893"/>
          <a:stretch/>
        </p:blipFill>
        <p:spPr bwMode="auto">
          <a:xfrm>
            <a:off x="3124200" y="533400"/>
            <a:ext cx="3581400" cy="3352800"/>
          </a:xfrm>
          <a:prstGeom prst="rect">
            <a:avLst/>
          </a:prstGeom>
          <a:noFill/>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sp>
        <p:nvSpPr>
          <p:cNvPr id="204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0481" name="Picture 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905000" y="6172200"/>
            <a:ext cx="6466114" cy="457200"/>
          </a:xfrm>
          <a:prstGeom prst="rect">
            <a:avLst/>
          </a:prstGeom>
          <a:noFill/>
        </p:spPr>
      </p:pic>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0485" name="Picture 5"/>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026104" y="4267200"/>
            <a:ext cx="8117896" cy="16764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981200" y="304800"/>
            <a:ext cx="6011133" cy="369332"/>
          </a:xfrm>
          <a:prstGeom prst="rect">
            <a:avLst/>
          </a:prstGeom>
        </p:spPr>
        <p:txBody>
          <a:bodyPr wrap="none">
            <a:spAutoFit/>
          </a:bodyPr>
          <a:lstStyle/>
          <a:p>
            <a:r>
              <a:rPr lang="en-US" b="1" dirty="0" smtClean="0">
                <a:solidFill>
                  <a:srgbClr val="0070C0"/>
                </a:solidFill>
                <a:latin typeface="Arial" panose="020B0604020202020204" pitchFamily="34" charset="0"/>
                <a:cs typeface="Arial" panose="020B0604020202020204" pitchFamily="34" charset="0"/>
              </a:rPr>
              <a:t>BALANCE ENERGÉTICO DEL CALENTADOR  SOLAR</a:t>
            </a:r>
            <a:endParaRPr lang="es-EC" dirty="0"/>
          </a:p>
        </p:txBody>
      </p:sp>
      <p:sp>
        <p:nvSpPr>
          <p:cNvPr id="9" name="8 Rectángulo"/>
          <p:cNvSpPr/>
          <p:nvPr/>
        </p:nvSpPr>
        <p:spPr>
          <a:xfrm>
            <a:off x="609600" y="1066800"/>
            <a:ext cx="2629759" cy="369332"/>
          </a:xfrm>
          <a:prstGeom prst="rect">
            <a:avLst/>
          </a:prstGeom>
        </p:spPr>
        <p:txBody>
          <a:bodyPr wrap="none">
            <a:spAutoFit/>
          </a:bodyPr>
          <a:lstStyle/>
          <a:p>
            <a:r>
              <a:rPr lang="en-US" b="1" dirty="0" err="1" smtClean="0">
                <a:solidFill>
                  <a:srgbClr val="0070C0"/>
                </a:solidFill>
                <a:latin typeface="Arial" panose="020B0604020202020204" pitchFamily="34" charset="0"/>
                <a:cs typeface="Arial" panose="020B0604020202020204" pitchFamily="34" charset="0"/>
              </a:rPr>
              <a:t>Tubería</a:t>
            </a:r>
            <a:r>
              <a:rPr lang="en-US" b="1" dirty="0" smtClean="0">
                <a:solidFill>
                  <a:srgbClr val="0070C0"/>
                </a:solidFill>
                <a:latin typeface="Arial" panose="020B0604020202020204" pitchFamily="34" charset="0"/>
                <a:cs typeface="Arial" panose="020B0604020202020204" pitchFamily="34" charset="0"/>
              </a:rPr>
              <a:t> de </a:t>
            </a:r>
            <a:r>
              <a:rPr lang="en-US" b="1" dirty="0" err="1" smtClean="0">
                <a:solidFill>
                  <a:srgbClr val="0070C0"/>
                </a:solidFill>
                <a:latin typeface="Arial" panose="020B0604020202020204" pitchFamily="34" charset="0"/>
                <a:cs typeface="Arial" panose="020B0604020202020204" pitchFamily="34" charset="0"/>
              </a:rPr>
              <a:t>polietileno</a:t>
            </a:r>
            <a:r>
              <a:rPr lang="en-US" b="1" dirty="0" smtClean="0">
                <a:solidFill>
                  <a:srgbClr val="0070C0"/>
                </a:solidFill>
                <a:latin typeface="Arial" panose="020B0604020202020204" pitchFamily="34" charset="0"/>
                <a:cs typeface="Arial" panose="020B0604020202020204" pitchFamily="34" charset="0"/>
              </a:rPr>
              <a:t>:</a:t>
            </a:r>
            <a:endParaRPr lang="es-EC" dirty="0"/>
          </a:p>
        </p:txBody>
      </p:sp>
      <p:pic>
        <p:nvPicPr>
          <p:cNvPr id="41986"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219200" y="1752600"/>
            <a:ext cx="8229600" cy="3015738"/>
          </a:xfrm>
          <a:prstGeom prst="rect">
            <a:avLst/>
          </a:prstGeom>
          <a:noFill/>
        </p:spPr>
      </p:pic>
      <p:pic>
        <p:nvPicPr>
          <p:cNvPr id="41985" name="Picture 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219200" y="5181600"/>
            <a:ext cx="7111999" cy="457200"/>
          </a:xfrm>
          <a:prstGeom prst="rect">
            <a:avLst/>
          </a:prstGeom>
          <a:noFill/>
        </p:spPr>
      </p:pic>
      <p:sp>
        <p:nvSpPr>
          <p:cNvPr id="4198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88" name="Rectangle 4"/>
          <p:cNvSpPr>
            <a:spLocks noChangeArrowheads="1"/>
          </p:cNvSpPr>
          <p:nvPr/>
        </p:nvSpPr>
        <p:spPr bwMode="auto">
          <a:xfrm>
            <a:off x="0" y="24479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90600" y="228600"/>
            <a:ext cx="6942926" cy="369332"/>
          </a:xfrm>
          <a:prstGeom prst="rect">
            <a:avLst/>
          </a:prstGeom>
        </p:spPr>
        <p:txBody>
          <a:bodyPr wrap="none">
            <a:spAutoFit/>
          </a:bodyPr>
          <a:lstStyle/>
          <a:p>
            <a:r>
              <a:rPr lang="es-EC" b="1" dirty="0" smtClean="0">
                <a:solidFill>
                  <a:srgbClr val="0070C0"/>
                </a:solidFill>
                <a:latin typeface="Arial" panose="020B0604020202020204" pitchFamily="34" charset="0"/>
                <a:cs typeface="Arial" panose="020B0604020202020204" pitchFamily="34" charset="0"/>
              </a:rPr>
              <a:t>Modelación matemática del calentador en sentido longitudinal</a:t>
            </a:r>
          </a:p>
        </p:txBody>
      </p:sp>
      <p:sp>
        <p:nvSpPr>
          <p:cNvPr id="9" name="8 Rectángulo"/>
          <p:cNvSpPr/>
          <p:nvPr/>
        </p:nvSpPr>
        <p:spPr>
          <a:xfrm>
            <a:off x="609600" y="5181600"/>
            <a:ext cx="1287532" cy="369332"/>
          </a:xfrm>
          <a:prstGeom prst="rect">
            <a:avLst/>
          </a:prstGeom>
        </p:spPr>
        <p:txBody>
          <a:bodyPr wrap="none">
            <a:spAutoFit/>
          </a:bodyPr>
          <a:lstStyle/>
          <a:p>
            <a:r>
              <a:rPr lang="en-US" b="1" dirty="0" err="1" smtClean="0">
                <a:solidFill>
                  <a:srgbClr val="0070C0"/>
                </a:solidFill>
                <a:latin typeface="Arial" panose="020B0604020202020204" pitchFamily="34" charset="0"/>
                <a:cs typeface="Arial" panose="020B0604020202020204" pitchFamily="34" charset="0"/>
              </a:rPr>
              <a:t>Ecuación</a:t>
            </a:r>
            <a:r>
              <a:rPr lang="en-US" b="1" dirty="0" smtClean="0">
                <a:solidFill>
                  <a:srgbClr val="0070C0"/>
                </a:solidFill>
                <a:latin typeface="Arial" panose="020B0604020202020204" pitchFamily="34" charset="0"/>
                <a:cs typeface="Arial" panose="020B0604020202020204" pitchFamily="34" charset="0"/>
              </a:rPr>
              <a:t>:</a:t>
            </a:r>
            <a:endParaRPr lang="es-EC" dirty="0"/>
          </a:p>
        </p:txBody>
      </p:sp>
      <p:sp>
        <p:nvSpPr>
          <p:cNvPr id="41988" name="Rectangle 4"/>
          <p:cNvSpPr>
            <a:spLocks noChangeArrowheads="1"/>
          </p:cNvSpPr>
          <p:nvPr/>
        </p:nvSpPr>
        <p:spPr bwMode="auto">
          <a:xfrm>
            <a:off x="0" y="24479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60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46081" name="Object 1"/>
          <p:cNvGraphicFramePr>
            <a:graphicFrameLocks noChangeAspect="1"/>
          </p:cNvGraphicFramePr>
          <p:nvPr/>
        </p:nvGraphicFramePr>
        <p:xfrm>
          <a:off x="2590800" y="685800"/>
          <a:ext cx="4191000" cy="4110403"/>
        </p:xfrm>
        <a:graphic>
          <a:graphicData uri="http://schemas.openxmlformats.org/presentationml/2006/ole">
            <p:oleObj spid="_x0000_s46081" name="Bitmap Image" r:id="rId4" imgW="5095238" imgH="5001323" progId="PBrush">
              <p:embed/>
            </p:oleObj>
          </a:graphicData>
        </a:graphic>
      </p:graphicFrame>
      <p:sp>
        <p:nvSpPr>
          <p:cNvPr id="460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6083" name="Picture 3"/>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2819400" y="5334000"/>
            <a:ext cx="3979025" cy="6096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3517</TotalTime>
  <Words>1128</Words>
  <Application>Microsoft Office PowerPoint</Application>
  <PresentationFormat>On-screen Show (4:3)</PresentationFormat>
  <Paragraphs>215</Paragraphs>
  <Slides>28</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Tema de Office</vt:lpstr>
      <vt:lpstr>Bitmap Image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DIEGO</dc:creator>
  <cp:lastModifiedBy>a</cp:lastModifiedBy>
  <cp:revision>318</cp:revision>
  <dcterms:created xsi:type="dcterms:W3CDTF">2013-12-15T22:37:33Z</dcterms:created>
  <dcterms:modified xsi:type="dcterms:W3CDTF">2015-05-11T09:47:09Z</dcterms:modified>
</cp:coreProperties>
</file>