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Romero" initials="FR" lastIdx="1" clrIdx="0">
    <p:extLst>
      <p:ext uri="{19B8F6BF-5375-455C-9EA6-DF929625EA0E}">
        <p15:presenceInfo xmlns:p15="http://schemas.microsoft.com/office/powerpoint/2012/main" userId="S-1-5-21-1993962763-854245398-1343024091-10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4" d="100"/>
          <a:sy n="104" d="100"/>
        </p:scale>
        <p:origin x="14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omero\Desktop\CONSUMO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romero\Desktop\CONSUMO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romero\Desktop\CONSUMO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lipe.romero\Desktop\personal%20felipe\Felipe\hojas%20de%20campo%20RESULTAD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lipe.romero\Desktop\personal%20felipe\Felipe\hojas%20de%20campo%20RESULT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baseline="0"/>
              <a:t>Composición fuentes de energía año 2013</a:t>
            </a:r>
            <a:endParaRPr lang="es-EC" sz="1600"/>
          </a:p>
        </c:rich>
      </c:tx>
      <c:layout>
        <c:manualLayout>
          <c:xMode val="edge"/>
          <c:yMode val="edge"/>
          <c:x val="0.10935411198600223"/>
          <c:y val="1.3888888888888987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wrap="square" lIns="38100" tIns="19050" rIns="38100" bIns="19050" anchor="ctr">
                <a:spAutoFit/>
              </a:bodyPr>
              <a:lstStyle/>
              <a:p>
                <a:pPr>
                  <a:defRPr sz="2800"/>
                </a:pPr>
                <a:endParaRPr lang="es-EC"/>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Hoja1!$B$13:$C$13</c:f>
              <c:strCache>
                <c:ptCount val="2"/>
                <c:pt idx="0">
                  <c:v>eléctrico</c:v>
                </c:pt>
                <c:pt idx="1">
                  <c:v>térmico</c:v>
                </c:pt>
              </c:strCache>
            </c:strRef>
          </c:cat>
          <c:val>
            <c:numRef>
              <c:f>Hoja1!$B$14:$C$14</c:f>
              <c:numCache>
                <c:formatCode>General</c:formatCode>
                <c:ptCount val="2"/>
                <c:pt idx="0">
                  <c:v>2287</c:v>
                </c:pt>
                <c:pt idx="1">
                  <c:v>4724</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82526436918529711"/>
          <c:y val="0.33768885080448297"/>
          <c:w val="0.16587136437113961"/>
          <c:h val="0.25517456550241574"/>
        </c:manualLayout>
      </c:layout>
      <c:overlay val="0"/>
      <c:txPr>
        <a:bodyPr/>
        <a:lstStyle/>
        <a:p>
          <a:pPr>
            <a:defRPr sz="1800"/>
          </a:pPr>
          <a:endParaRPr lang="es-EC"/>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Hoja1!$D$13:$E$13</c:f>
              <c:strCache>
                <c:ptCount val="2"/>
                <c:pt idx="0">
                  <c:v>eléctrico</c:v>
                </c:pt>
                <c:pt idx="1">
                  <c:v>térmico</c:v>
                </c:pt>
              </c:strCache>
            </c:strRef>
          </c:cat>
          <c:val>
            <c:numRef>
              <c:f>Hoja1!$D$14:$E$14</c:f>
              <c:numCache>
                <c:formatCode>General</c:formatCode>
                <c:ptCount val="2"/>
                <c:pt idx="0" formatCode="0">
                  <c:v>48758.532053502582</c:v>
                </c:pt>
                <c:pt idx="1">
                  <c:v>31972.151999999915</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txPr>
    <a:bodyPr/>
    <a:lstStyle/>
    <a:p>
      <a:pPr>
        <a:defRPr sz="16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Hoja1!$D$16:$E$16</c:f>
              <c:strCache>
                <c:ptCount val="2"/>
                <c:pt idx="0">
                  <c:v>electrico</c:v>
                </c:pt>
                <c:pt idx="1">
                  <c:v>termico</c:v>
                </c:pt>
              </c:strCache>
            </c:strRef>
          </c:cat>
          <c:val>
            <c:numRef>
              <c:f>Hoja1!$D$17:$E$17</c:f>
              <c:numCache>
                <c:formatCode>#.000</c:formatCode>
                <c:ptCount val="2"/>
                <c:pt idx="0">
                  <c:v>21.319865349148635</c:v>
                </c:pt>
                <c:pt idx="1">
                  <c:v>6.7680254022015234</c:v>
                </c:pt>
              </c:numCache>
            </c:numRef>
          </c:val>
        </c:ser>
        <c:dLbls>
          <c:showLegendKey val="0"/>
          <c:showVal val="1"/>
          <c:showCatName val="0"/>
          <c:showSerName val="0"/>
          <c:showPercent val="0"/>
          <c:showBubbleSize val="0"/>
        </c:dLbls>
        <c:gapWidth val="95"/>
        <c:gapDepth val="95"/>
        <c:shape val="box"/>
        <c:axId val="283747744"/>
        <c:axId val="283746568"/>
        <c:axId val="0"/>
      </c:bar3DChart>
      <c:catAx>
        <c:axId val="283747744"/>
        <c:scaling>
          <c:orientation val="minMax"/>
        </c:scaling>
        <c:delete val="0"/>
        <c:axPos val="b"/>
        <c:numFmt formatCode="General" sourceLinked="0"/>
        <c:majorTickMark val="none"/>
        <c:minorTickMark val="none"/>
        <c:tickLblPos val="nextTo"/>
        <c:crossAx val="283746568"/>
        <c:crosses val="autoZero"/>
        <c:auto val="1"/>
        <c:lblAlgn val="ctr"/>
        <c:lblOffset val="100"/>
        <c:noMultiLvlLbl val="0"/>
      </c:catAx>
      <c:valAx>
        <c:axId val="283746568"/>
        <c:scaling>
          <c:orientation val="minMax"/>
        </c:scaling>
        <c:delete val="1"/>
        <c:axPos val="l"/>
        <c:numFmt formatCode="#.000" sourceLinked="1"/>
        <c:majorTickMark val="none"/>
        <c:minorTickMark val="none"/>
        <c:tickLblPos val="none"/>
        <c:crossAx val="283747744"/>
        <c:crosses val="autoZero"/>
        <c:crossBetween val="between"/>
      </c:valAx>
    </c:plotArea>
    <c:plotVisOnly val="1"/>
    <c:dispBlanksAs val="gap"/>
    <c:showDLblsOverMax val="0"/>
  </c:chart>
  <c:txPr>
    <a:bodyPr/>
    <a:lstStyle/>
    <a:p>
      <a:pPr>
        <a:defRPr sz="24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Consumo energía térmica Kgvap/dia</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Hoja1!$C$1:$G$1</c:f>
              <c:strCache>
                <c:ptCount val="5"/>
                <c:pt idx="0">
                  <c:v>lavanderia</c:v>
                </c:pt>
                <c:pt idx="1">
                  <c:v>cocina</c:v>
                </c:pt>
                <c:pt idx="2">
                  <c:v>esterilización</c:v>
                </c:pt>
                <c:pt idx="3">
                  <c:v>ACS</c:v>
                </c:pt>
                <c:pt idx="4">
                  <c:v>pérdidas</c:v>
                </c:pt>
              </c:strCache>
            </c:strRef>
          </c:cat>
          <c:val>
            <c:numRef>
              <c:f>Hoja1!$C$2:$G$2</c:f>
              <c:numCache>
                <c:formatCode>General</c:formatCode>
                <c:ptCount val="5"/>
                <c:pt idx="0">
                  <c:v>954.04</c:v>
                </c:pt>
                <c:pt idx="1">
                  <c:v>525</c:v>
                </c:pt>
                <c:pt idx="2">
                  <c:v>6.6599999999999975</c:v>
                </c:pt>
                <c:pt idx="3">
                  <c:v>840</c:v>
                </c:pt>
                <c:pt idx="4">
                  <c:v>1584.3000000000002</c:v>
                </c:pt>
              </c:numCache>
            </c:numRef>
          </c:val>
        </c:ser>
        <c:dLbls>
          <c:showLegendKey val="0"/>
          <c:showVal val="0"/>
          <c:showCatName val="1"/>
          <c:showSerName val="0"/>
          <c:showPercent val="1"/>
          <c:showBubbleSize val="0"/>
          <c:showLeaderLines val="0"/>
        </c:dLbls>
      </c:pie3DChart>
    </c:plotArea>
    <c:plotVisOnly val="1"/>
    <c:dispBlanksAs val="zero"/>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1"/>
              <a:t>Perfil de temperaturas de</a:t>
            </a:r>
          </a:p>
          <a:p>
            <a:pPr>
              <a:defRPr sz="1400" b="0" i="0" u="none" strike="noStrike" kern="1200" spc="0" baseline="0">
                <a:solidFill>
                  <a:schemeClr val="tx1">
                    <a:lumMod val="65000"/>
                    <a:lumOff val="35000"/>
                  </a:schemeClr>
                </a:solidFill>
                <a:latin typeface="+mn-lt"/>
                <a:ea typeface="+mn-ea"/>
                <a:cs typeface="+mn-cs"/>
              </a:defRPr>
            </a:pPr>
            <a:r>
              <a:rPr lang="es-EC" sz="1200" b="1" baseline="0"/>
              <a:t> operación del caldero</a:t>
            </a:r>
            <a:endParaRPr lang="es-EC" sz="1200" b="1"/>
          </a:p>
        </c:rich>
      </c:tx>
      <c:layout/>
      <c:overlay val="0"/>
      <c:spPr>
        <a:noFill/>
        <a:ln>
          <a:noFill/>
        </a:ln>
        <a:effectLst/>
      </c:spPr>
    </c:title>
    <c:autoTitleDeleted val="0"/>
    <c:plotArea>
      <c:layout/>
      <c:lineChart>
        <c:grouping val="standard"/>
        <c:varyColors val="0"/>
        <c:ser>
          <c:idx val="0"/>
          <c:order val="0"/>
          <c:tx>
            <c:strRef>
              <c:f>'HC1'!$I$7</c:f>
              <c:strCache>
                <c:ptCount val="1"/>
                <c:pt idx="0">
                  <c:v>temp.td (°C)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'HC1'!$H$8:$H$22</c:f>
              <c:numCache>
                <c:formatCode>h:mm</c:formatCode>
                <c:ptCount val="15"/>
                <c:pt idx="0">
                  <c:v>0.25</c:v>
                </c:pt>
                <c:pt idx="1">
                  <c:v>0.29166666666666702</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0.70833333333333304</c:v>
                </c:pt>
                <c:pt idx="12">
                  <c:v>0.75</c:v>
                </c:pt>
                <c:pt idx="13">
                  <c:v>0.79166666666666696</c:v>
                </c:pt>
                <c:pt idx="14">
                  <c:v>0.83333333333333304</c:v>
                </c:pt>
              </c:numCache>
            </c:numRef>
          </c:cat>
          <c:val>
            <c:numRef>
              <c:f>'HC1'!$I$8:$I$22</c:f>
              <c:numCache>
                <c:formatCode>0</c:formatCode>
                <c:ptCount val="15"/>
                <c:pt idx="0">
                  <c:v>54.733333333333327</c:v>
                </c:pt>
                <c:pt idx="1">
                  <c:v>76.166666666666657</c:v>
                </c:pt>
                <c:pt idx="2">
                  <c:v>82.600000000000009</c:v>
                </c:pt>
                <c:pt idx="3">
                  <c:v>108.46666666666665</c:v>
                </c:pt>
                <c:pt idx="4">
                  <c:v>91.633333333333326</c:v>
                </c:pt>
                <c:pt idx="5">
                  <c:v>117.2</c:v>
                </c:pt>
                <c:pt idx="6">
                  <c:v>115.23333333333335</c:v>
                </c:pt>
                <c:pt idx="7">
                  <c:v>98.933333333333337</c:v>
                </c:pt>
                <c:pt idx="8">
                  <c:v>95.166666666666671</c:v>
                </c:pt>
                <c:pt idx="9">
                  <c:v>97.3</c:v>
                </c:pt>
                <c:pt idx="10">
                  <c:v>92.8</c:v>
                </c:pt>
                <c:pt idx="11">
                  <c:v>95.266666666666666</c:v>
                </c:pt>
                <c:pt idx="12">
                  <c:v>78.666666666666671</c:v>
                </c:pt>
                <c:pt idx="13">
                  <c:v>45.666666666666664</c:v>
                </c:pt>
                <c:pt idx="14">
                  <c:v>39.233333333333334</c:v>
                </c:pt>
              </c:numCache>
            </c:numRef>
          </c:val>
          <c:smooth val="0"/>
        </c:ser>
        <c:ser>
          <c:idx val="1"/>
          <c:order val="1"/>
          <c:tx>
            <c:strRef>
              <c:f>'HC1'!$J$7</c:f>
              <c:strCache>
                <c:ptCount val="1"/>
                <c:pt idx="0">
                  <c:v>temp.tp (°C)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'HC1'!$H$8:$H$22</c:f>
              <c:numCache>
                <c:formatCode>h:mm</c:formatCode>
                <c:ptCount val="15"/>
                <c:pt idx="0">
                  <c:v>0.25</c:v>
                </c:pt>
                <c:pt idx="1">
                  <c:v>0.29166666666666702</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0.70833333333333304</c:v>
                </c:pt>
                <c:pt idx="12">
                  <c:v>0.75</c:v>
                </c:pt>
                <c:pt idx="13">
                  <c:v>0.79166666666666696</c:v>
                </c:pt>
                <c:pt idx="14">
                  <c:v>0.83333333333333304</c:v>
                </c:pt>
              </c:numCache>
            </c:numRef>
          </c:cat>
          <c:val>
            <c:numRef>
              <c:f>'HC1'!$J$8:$J$22</c:f>
              <c:numCache>
                <c:formatCode>0</c:formatCode>
                <c:ptCount val="15"/>
                <c:pt idx="0">
                  <c:v>87.533333333333346</c:v>
                </c:pt>
                <c:pt idx="1">
                  <c:v>122.73333333333333</c:v>
                </c:pt>
                <c:pt idx="2">
                  <c:v>132.63333333333333</c:v>
                </c:pt>
                <c:pt idx="3">
                  <c:v>148.5</c:v>
                </c:pt>
                <c:pt idx="4">
                  <c:v>152.16666666666669</c:v>
                </c:pt>
                <c:pt idx="5">
                  <c:v>150.1</c:v>
                </c:pt>
                <c:pt idx="6">
                  <c:v>150.23333333333335</c:v>
                </c:pt>
                <c:pt idx="7">
                  <c:v>156.03333333333333</c:v>
                </c:pt>
                <c:pt idx="8">
                  <c:v>158.79999999999998</c:v>
                </c:pt>
                <c:pt idx="9">
                  <c:v>173.86666666666665</c:v>
                </c:pt>
                <c:pt idx="10">
                  <c:v>157.49999999999997</c:v>
                </c:pt>
                <c:pt idx="11">
                  <c:v>110.60000000000001</c:v>
                </c:pt>
                <c:pt idx="12">
                  <c:v>76.333333333333329</c:v>
                </c:pt>
                <c:pt idx="13">
                  <c:v>54.866666666666667</c:v>
                </c:pt>
                <c:pt idx="14">
                  <c:v>53.033333333333331</c:v>
                </c:pt>
              </c:numCache>
            </c:numRef>
          </c:val>
          <c:smooth val="0"/>
        </c:ser>
        <c:ser>
          <c:idx val="2"/>
          <c:order val="2"/>
          <c:tx>
            <c:strRef>
              <c:f>'HC1'!$K$7</c:f>
              <c:strCache>
                <c:ptCount val="1"/>
                <c:pt idx="0">
                  <c:v>temp.d (°C)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'HC1'!$H$8:$H$22</c:f>
              <c:numCache>
                <c:formatCode>h:mm</c:formatCode>
                <c:ptCount val="15"/>
                <c:pt idx="0">
                  <c:v>0.25</c:v>
                </c:pt>
                <c:pt idx="1">
                  <c:v>0.29166666666666702</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0.70833333333333304</c:v>
                </c:pt>
                <c:pt idx="12">
                  <c:v>0.75</c:v>
                </c:pt>
                <c:pt idx="13">
                  <c:v>0.79166666666666696</c:v>
                </c:pt>
                <c:pt idx="14">
                  <c:v>0.83333333333333304</c:v>
                </c:pt>
              </c:numCache>
            </c:numRef>
          </c:cat>
          <c:val>
            <c:numRef>
              <c:f>'HC1'!$K$8:$K$22</c:f>
              <c:numCache>
                <c:formatCode>0</c:formatCode>
                <c:ptCount val="15"/>
                <c:pt idx="0">
                  <c:v>36.93333333333333</c:v>
                </c:pt>
                <c:pt idx="1">
                  <c:v>43</c:v>
                </c:pt>
                <c:pt idx="2">
                  <c:v>43.766666666666673</c:v>
                </c:pt>
                <c:pt idx="3">
                  <c:v>48</c:v>
                </c:pt>
                <c:pt idx="4">
                  <c:v>49.9</c:v>
                </c:pt>
                <c:pt idx="5">
                  <c:v>50.466666666666669</c:v>
                </c:pt>
                <c:pt idx="6">
                  <c:v>52.6</c:v>
                </c:pt>
                <c:pt idx="7">
                  <c:v>54.1</c:v>
                </c:pt>
                <c:pt idx="8">
                  <c:v>54.966666666666669</c:v>
                </c:pt>
                <c:pt idx="9">
                  <c:v>53.433333333333337</c:v>
                </c:pt>
                <c:pt idx="10">
                  <c:v>53.5</c:v>
                </c:pt>
                <c:pt idx="11">
                  <c:v>54.666666666666664</c:v>
                </c:pt>
                <c:pt idx="12">
                  <c:v>47.033333333333331</c:v>
                </c:pt>
                <c:pt idx="13">
                  <c:v>39.333333333333336</c:v>
                </c:pt>
                <c:pt idx="14">
                  <c:v>36.533333333333339</c:v>
                </c:pt>
              </c:numCache>
            </c:numRef>
          </c:val>
          <c:smooth val="0"/>
        </c:ser>
        <c:ser>
          <c:idx val="3"/>
          <c:order val="3"/>
          <c:tx>
            <c:strRef>
              <c:f>'HC1'!$L$7</c:f>
              <c:strCache>
                <c:ptCount val="1"/>
                <c:pt idx="0">
                  <c:v>temp.cond (°C)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'HC1'!$H$8:$H$22</c:f>
              <c:numCache>
                <c:formatCode>h:mm</c:formatCode>
                <c:ptCount val="15"/>
                <c:pt idx="0">
                  <c:v>0.25</c:v>
                </c:pt>
                <c:pt idx="1">
                  <c:v>0.29166666666666702</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0.70833333333333304</c:v>
                </c:pt>
                <c:pt idx="12">
                  <c:v>0.75</c:v>
                </c:pt>
                <c:pt idx="13">
                  <c:v>0.79166666666666696</c:v>
                </c:pt>
                <c:pt idx="14">
                  <c:v>0.83333333333333304</c:v>
                </c:pt>
              </c:numCache>
            </c:numRef>
          </c:cat>
          <c:val>
            <c:numRef>
              <c:f>'HC1'!$L$8:$L$22</c:f>
              <c:numCache>
                <c:formatCode>General</c:formatCode>
                <c:ptCount val="15"/>
                <c:pt idx="0">
                  <c:v>55.2</c:v>
                </c:pt>
                <c:pt idx="1">
                  <c:v>53</c:v>
                </c:pt>
                <c:pt idx="2">
                  <c:v>85</c:v>
                </c:pt>
                <c:pt idx="3">
                  <c:v>94</c:v>
                </c:pt>
                <c:pt idx="4">
                  <c:v>95.7</c:v>
                </c:pt>
                <c:pt idx="5">
                  <c:v>96.7</c:v>
                </c:pt>
                <c:pt idx="6">
                  <c:v>98.8</c:v>
                </c:pt>
                <c:pt idx="7">
                  <c:v>96.6</c:v>
                </c:pt>
                <c:pt idx="8">
                  <c:v>99</c:v>
                </c:pt>
                <c:pt idx="9">
                  <c:v>98</c:v>
                </c:pt>
                <c:pt idx="10">
                  <c:v>96.6</c:v>
                </c:pt>
                <c:pt idx="11">
                  <c:v>94.4</c:v>
                </c:pt>
                <c:pt idx="12">
                  <c:v>90</c:v>
                </c:pt>
                <c:pt idx="13">
                  <c:v>88.4</c:v>
                </c:pt>
                <c:pt idx="14">
                  <c:v>83.5</c:v>
                </c:pt>
              </c:numCache>
            </c:numRef>
          </c:val>
          <c:smooth val="0"/>
        </c:ser>
        <c:dLbls>
          <c:showLegendKey val="0"/>
          <c:showVal val="0"/>
          <c:showCatName val="0"/>
          <c:showSerName val="0"/>
          <c:showPercent val="0"/>
          <c:showBubbleSize val="0"/>
        </c:dLbls>
        <c:marker val="1"/>
        <c:smooth val="0"/>
        <c:axId val="281090440"/>
        <c:axId val="281089264"/>
      </c:lineChart>
      <c:catAx>
        <c:axId val="281090440"/>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1089264"/>
        <c:crosses val="autoZero"/>
        <c:auto val="1"/>
        <c:lblAlgn val="ctr"/>
        <c:lblOffset val="100"/>
        <c:noMultiLvlLbl val="0"/>
      </c:catAx>
      <c:valAx>
        <c:axId val="28108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1090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s-EC"/>
        </a:p>
      </c:txPr>
    </c:title>
    <c:autoTitleDeleted val="0"/>
    <c:plotArea>
      <c:layout>
        <c:manualLayout>
          <c:layoutTarget val="inner"/>
          <c:xMode val="edge"/>
          <c:yMode val="edge"/>
          <c:x val="6.4427616994955611E-2"/>
          <c:y val="0.19214677510104566"/>
          <c:w val="0.9258139990548967"/>
          <c:h val="0.7293277711788162"/>
        </c:manualLayout>
      </c:layout>
      <c:lineChart>
        <c:grouping val="standard"/>
        <c:varyColors val="0"/>
        <c:ser>
          <c:idx val="0"/>
          <c:order val="0"/>
          <c:tx>
            <c:strRef>
              <c:f>'HC1'!$M$7</c:f>
              <c:strCache>
                <c:ptCount val="1"/>
                <c:pt idx="0">
                  <c:v>P. (bar)</c:v>
                </c:pt>
              </c:strCache>
            </c:strRef>
          </c:tx>
          <c:spPr>
            <a:ln w="31750" cap="rnd">
              <a:solidFill>
                <a:schemeClr val="accent1"/>
              </a:solidFill>
              <a:round/>
            </a:ln>
            <a:effectLst/>
          </c:spPr>
          <c:marker>
            <c:symbol val="none"/>
          </c:marke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'HC1'!$H$8:$H$22</c:f>
              <c:numCache>
                <c:formatCode>h:mm</c:formatCode>
                <c:ptCount val="15"/>
                <c:pt idx="0">
                  <c:v>0.25</c:v>
                </c:pt>
                <c:pt idx="1">
                  <c:v>0.29166666666666702</c:v>
                </c:pt>
                <c:pt idx="2">
                  <c:v>0.33333333333333298</c:v>
                </c:pt>
                <c:pt idx="3">
                  <c:v>0.375</c:v>
                </c:pt>
                <c:pt idx="4">
                  <c:v>0.41666666666666702</c:v>
                </c:pt>
                <c:pt idx="5">
                  <c:v>0.45833333333333298</c:v>
                </c:pt>
                <c:pt idx="6">
                  <c:v>0.5</c:v>
                </c:pt>
                <c:pt idx="7">
                  <c:v>0.54166666666666696</c:v>
                </c:pt>
                <c:pt idx="8">
                  <c:v>0.58333333333333304</c:v>
                </c:pt>
                <c:pt idx="9">
                  <c:v>0.625</c:v>
                </c:pt>
                <c:pt idx="10">
                  <c:v>0.66666666666666696</c:v>
                </c:pt>
                <c:pt idx="11">
                  <c:v>0.70833333333333304</c:v>
                </c:pt>
                <c:pt idx="12">
                  <c:v>0.75</c:v>
                </c:pt>
                <c:pt idx="13">
                  <c:v>0.79166666666666696</c:v>
                </c:pt>
                <c:pt idx="14">
                  <c:v>0.83333333333333304</c:v>
                </c:pt>
              </c:numCache>
            </c:numRef>
          </c:cat>
          <c:val>
            <c:numRef>
              <c:f>'HC1'!$M$8:$M$22</c:f>
              <c:numCache>
                <c:formatCode>General</c:formatCode>
                <c:ptCount val="15"/>
                <c:pt idx="0">
                  <c:v>0</c:v>
                </c:pt>
                <c:pt idx="1">
                  <c:v>7</c:v>
                </c:pt>
                <c:pt idx="2">
                  <c:v>6</c:v>
                </c:pt>
                <c:pt idx="3">
                  <c:v>4</c:v>
                </c:pt>
                <c:pt idx="4">
                  <c:v>4</c:v>
                </c:pt>
                <c:pt idx="5">
                  <c:v>4</c:v>
                </c:pt>
                <c:pt idx="6">
                  <c:v>5</c:v>
                </c:pt>
                <c:pt idx="7">
                  <c:v>4</c:v>
                </c:pt>
                <c:pt idx="8">
                  <c:v>5</c:v>
                </c:pt>
                <c:pt idx="9">
                  <c:v>5</c:v>
                </c:pt>
                <c:pt idx="10">
                  <c:v>5</c:v>
                </c:pt>
                <c:pt idx="11">
                  <c:v>3</c:v>
                </c:pt>
                <c:pt idx="12">
                  <c:v>3</c:v>
                </c:pt>
                <c:pt idx="13">
                  <c:v>3</c:v>
                </c:pt>
                <c:pt idx="14">
                  <c:v>2</c:v>
                </c:pt>
              </c:numCache>
            </c:numRef>
          </c:val>
          <c:smooth val="0"/>
        </c:ser>
        <c:dLbls>
          <c:dLblPos val="ctr"/>
          <c:showLegendKey val="0"/>
          <c:showVal val="1"/>
          <c:showCatName val="0"/>
          <c:showSerName val="0"/>
          <c:showPercent val="0"/>
          <c:showBubbleSize val="0"/>
        </c:dLbls>
        <c:smooth val="0"/>
        <c:axId val="287708024"/>
        <c:axId val="287708808"/>
      </c:lineChart>
      <c:catAx>
        <c:axId val="287708024"/>
        <c:scaling>
          <c:orientation val="minMax"/>
        </c:scaling>
        <c:delete val="0"/>
        <c:axPos val="b"/>
        <c:numFmt formatCode="h:mm" sourceLinked="1"/>
        <c:majorTickMark val="out"/>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s-EC"/>
          </a:p>
        </c:txPr>
        <c:crossAx val="287708808"/>
        <c:crosses val="autoZero"/>
        <c:auto val="1"/>
        <c:lblAlgn val="ctr"/>
        <c:lblOffset val="100"/>
        <c:noMultiLvlLbl val="0"/>
      </c:catAx>
      <c:valAx>
        <c:axId val="28770880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C"/>
          </a:p>
        </c:txPr>
        <c:crossAx val="287708024"/>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2">
          <a:lumMod val="15000"/>
          <a:lumOff val="85000"/>
        </a:schemeClr>
      </a:solidFill>
      <a:round/>
    </a:ln>
    <a:effectLst/>
  </c:spPr>
  <c:txPr>
    <a:bodyPr/>
    <a:lstStyle/>
    <a:p>
      <a:pPr>
        <a:defRPr sz="1400"/>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4/12/2015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microsoft.com/office/2007/relationships/media" Target="../media/media2.mp4"/><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slideLayout" Target="../slideLayouts/slideLayout2.xml"/><Relationship Id="rId10" Type="http://schemas.openxmlformats.org/officeDocument/2006/relationships/image" Target="../media/image23.jpg"/><Relationship Id="rId4" Type="http://schemas.openxmlformats.org/officeDocument/2006/relationships/video" Target="../media/media2.mp4"/><Relationship Id="rId9"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4594" y="383059"/>
            <a:ext cx="7679981" cy="2951085"/>
          </a:xfrm>
        </p:spPr>
        <p:txBody>
          <a:bodyPr/>
          <a:lstStyle/>
          <a:p>
            <a:r>
              <a:rPr lang="es-EC" sz="3600" b="1" dirty="0" smtClean="0"/>
              <a:t>ESTUDIO Y ANÁLISIS DE EFICIENCIA ENERGÉTICA EN LOS PRINCIPALES SISTEMAS ENERGÉTICOS DEL HOSPITAL HOMERO CASTANIER CRESPO: SISTEMA TÉRMICO</a:t>
            </a:r>
            <a:endParaRPr lang="es-EC" sz="3600" b="1" dirty="0"/>
          </a:p>
        </p:txBody>
      </p:sp>
      <p:sp>
        <p:nvSpPr>
          <p:cNvPr id="3" name="Subtítulo 2"/>
          <p:cNvSpPr>
            <a:spLocks noGrp="1"/>
          </p:cNvSpPr>
          <p:nvPr>
            <p:ph type="subTitle" idx="1"/>
          </p:nvPr>
        </p:nvSpPr>
        <p:spPr>
          <a:xfrm>
            <a:off x="5240663" y="3507139"/>
            <a:ext cx="4885956" cy="1096899"/>
          </a:xfrm>
        </p:spPr>
        <p:txBody>
          <a:bodyPr>
            <a:normAutofit fontScale="92500" lnSpcReduction="10000"/>
          </a:bodyPr>
          <a:lstStyle/>
          <a:p>
            <a:pPr algn="l"/>
            <a:r>
              <a:rPr lang="es-EC" b="1" dirty="0" smtClean="0"/>
              <a:t>AUTOR: ROMERO CARDENAS, MARCOS FELIPE.</a:t>
            </a:r>
          </a:p>
          <a:p>
            <a:pPr algn="l"/>
            <a:r>
              <a:rPr lang="es-EC" b="1" dirty="0" smtClean="0"/>
              <a:t>DIRECTOR: ING.MGs.IBARRA J, ALEXANDER.</a:t>
            </a:r>
          </a:p>
          <a:p>
            <a:pPr algn="l"/>
            <a:r>
              <a:rPr lang="es-EC" b="1" dirty="0" smtClean="0"/>
              <a:t>CODIRECTOR: DR.PhD.DELGADO G, REINALDO</a:t>
            </a:r>
          </a:p>
          <a:p>
            <a:pPr algn="l"/>
            <a:endParaRPr lang="es-EC" b="1" dirty="0" smtClean="0"/>
          </a:p>
          <a:p>
            <a:pPr algn="l"/>
            <a:endParaRPr lang="es-EC" dirty="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47098" y="3507139"/>
            <a:ext cx="4393565" cy="3086100"/>
          </a:xfrm>
          <a:prstGeom prst="rect">
            <a:avLst/>
          </a:prstGeom>
          <a:solidFill>
            <a:srgbClr val="00B050"/>
          </a:solidFill>
          <a:ln w="28575" cmpd="thickThin">
            <a:solidFill>
              <a:schemeClr val="accent1"/>
            </a:solidFill>
          </a:ln>
          <a:effectLst>
            <a:softEdge rad="76200"/>
          </a:effectLst>
        </p:spPr>
      </p:pic>
      <p:sp>
        <p:nvSpPr>
          <p:cNvPr id="5" name="Subtítulo 2"/>
          <p:cNvSpPr txBox="1">
            <a:spLocks/>
          </p:cNvSpPr>
          <p:nvPr/>
        </p:nvSpPr>
        <p:spPr>
          <a:xfrm>
            <a:off x="5240663" y="4777034"/>
            <a:ext cx="2680018" cy="92390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es-EC" dirty="0" smtClean="0"/>
          </a:p>
          <a:p>
            <a:pPr algn="l"/>
            <a:r>
              <a:rPr lang="es-EC" sz="1400" dirty="0" smtClean="0"/>
              <a:t>SANGOLQUI, ABRIL 2015</a:t>
            </a:r>
            <a:endParaRPr lang="es-EC" sz="1400" dirty="0"/>
          </a:p>
        </p:txBody>
      </p:sp>
    </p:spTree>
    <p:extLst>
      <p:ext uri="{BB962C8B-B14F-4D97-AF65-F5344CB8AC3E}">
        <p14:creationId xmlns:p14="http://schemas.microsoft.com/office/powerpoint/2010/main" val="27378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p:stCondLst>
                              <p:cond delay="3500"/>
                            </p:stCondLst>
                            <p:childTnLst>
                              <p:par>
                                <p:cTn id="30" presetID="2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0277"/>
          </a:xfrm>
        </p:spPr>
        <p:txBody>
          <a:bodyPr>
            <a:normAutofit/>
          </a:bodyPr>
          <a:lstStyle/>
          <a:p>
            <a:r>
              <a:rPr lang="es-EC" sz="2800" b="1" dirty="0" smtClean="0"/>
              <a:t>FACTURACIÓN DE ENERGÍA 2013</a:t>
            </a:r>
            <a:endParaRPr lang="es-EC"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23013661"/>
              </p:ext>
            </p:extLst>
          </p:nvPr>
        </p:nvGraphicFramePr>
        <p:xfrm>
          <a:off x="677863" y="1570893"/>
          <a:ext cx="8596312" cy="386861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5" name="CuadroTexto 4"/>
              <p:cNvSpPr txBox="1"/>
              <p:nvPr/>
            </p:nvSpPr>
            <p:spPr>
              <a:xfrm>
                <a:off x="677333" y="5111262"/>
                <a:ext cx="6520635" cy="1482009"/>
              </a:xfrm>
              <a:prstGeom prst="rect">
                <a:avLst/>
              </a:prstGeom>
              <a:noFill/>
            </p:spPr>
            <p:txBody>
              <a:bodyPr wrap="square" rtlCol="0">
                <a:spAutoFit/>
              </a:bodyPr>
              <a:lstStyle/>
              <a:p>
                <a:r>
                  <a:rPr lang="es-ES" i="1" dirty="0"/>
                  <a:t>Energía eléctrica: </a:t>
                </a:r>
                <a:r>
                  <a:rPr lang="es-ES" dirty="0"/>
                  <a:t>KWh: 0.0767 </a:t>
                </a:r>
                <a14:m>
                  <m:oMath xmlns:m="http://schemas.openxmlformats.org/officeDocument/2006/math">
                    <m:f>
                      <m:fPr>
                        <m:ctrlPr>
                          <a:rPr lang="es-EC" i="1"/>
                        </m:ctrlPr>
                      </m:fPr>
                      <m:num>
                        <m:r>
                          <a:rPr lang="es-EC" i="1"/>
                          <m:t>𝑈𝑆𝐷</m:t>
                        </m:r>
                      </m:num>
                      <m:den>
                        <m:r>
                          <a:rPr lang="es-EC" i="1"/>
                          <m:t>𝐾𝑊</m:t>
                        </m:r>
                        <m:r>
                          <a:rPr lang="es-ES" i="1"/>
                          <m:t>h</m:t>
                        </m:r>
                      </m:den>
                    </m:f>
                  </m:oMath>
                </a14:m>
                <a:r>
                  <a:rPr lang="es-ES" dirty="0"/>
                  <a:t>.    Total= 48759 </a:t>
                </a:r>
                <a14:m>
                  <m:oMath xmlns:m="http://schemas.openxmlformats.org/officeDocument/2006/math">
                    <m:f>
                      <m:fPr>
                        <m:ctrlPr>
                          <a:rPr lang="es-EC" i="1"/>
                        </m:ctrlPr>
                      </m:fPr>
                      <m:num>
                        <m:r>
                          <a:rPr lang="es-EC" i="1"/>
                          <m:t>𝑈𝑆𝐷</m:t>
                        </m:r>
                      </m:num>
                      <m:den>
                        <m:r>
                          <a:rPr lang="es-EC" i="1"/>
                          <m:t>𝑎</m:t>
                        </m:r>
                        <m:r>
                          <a:rPr lang="es-ES" i="1"/>
                          <m:t>ñ</m:t>
                        </m:r>
                        <m:r>
                          <a:rPr lang="es-EC" i="1"/>
                          <m:t>𝑜</m:t>
                        </m:r>
                      </m:den>
                    </m:f>
                  </m:oMath>
                </a14:m>
                <a:endParaRPr lang="es-EC" dirty="0" smtClean="0"/>
              </a:p>
              <a:p>
                <a:endParaRPr lang="es-EC" dirty="0"/>
              </a:p>
              <a:p>
                <a:r>
                  <a:rPr lang="es-ES" i="1" dirty="0"/>
                  <a:t>Energía térmica: galón: 0.9187 </a:t>
                </a:r>
                <a14:m>
                  <m:oMath xmlns:m="http://schemas.openxmlformats.org/officeDocument/2006/math">
                    <m:f>
                      <m:fPr>
                        <m:ctrlPr>
                          <a:rPr lang="es-EC" i="1"/>
                        </m:ctrlPr>
                      </m:fPr>
                      <m:num>
                        <m:r>
                          <a:rPr lang="es-EC" i="1"/>
                          <m:t>𝑈𝑆𝐷</m:t>
                        </m:r>
                      </m:num>
                      <m:den>
                        <m:r>
                          <a:rPr lang="es-EC" i="1"/>
                          <m:t>𝑔𝑎𝑙</m:t>
                        </m:r>
                      </m:den>
                    </m:f>
                  </m:oMath>
                </a14:m>
                <a:r>
                  <a:rPr lang="es-ES" dirty="0"/>
                  <a:t>.   </a:t>
                </a:r>
                <a:r>
                  <a:rPr lang="es-EC" dirty="0"/>
                  <a:t>Total=31972 </a:t>
                </a:r>
                <a14:m>
                  <m:oMath xmlns:m="http://schemas.openxmlformats.org/officeDocument/2006/math">
                    <m:f>
                      <m:fPr>
                        <m:ctrlPr>
                          <a:rPr lang="es-EC" i="1"/>
                        </m:ctrlPr>
                      </m:fPr>
                      <m:num>
                        <m:r>
                          <a:rPr lang="es-EC" i="1"/>
                          <m:t>𝑈𝑆𝐷</m:t>
                        </m:r>
                      </m:num>
                      <m:den>
                        <m:r>
                          <a:rPr lang="es-EC" i="1"/>
                          <m:t>𝑎</m:t>
                        </m:r>
                        <m:r>
                          <a:rPr lang="es-EC" i="1"/>
                          <m:t>ñ</m:t>
                        </m:r>
                        <m:r>
                          <a:rPr lang="es-EC" i="1"/>
                          <m:t>𝑜</m:t>
                        </m:r>
                      </m:den>
                    </m:f>
                  </m:oMath>
                </a14:m>
                <a:endParaRPr lang="es-EC" dirty="0"/>
              </a:p>
              <a:p>
                <a:endParaRPr lang="es-EC" dirty="0"/>
              </a:p>
            </p:txBody>
          </p:sp>
        </mc:Choice>
        <mc:Fallback>
          <p:sp>
            <p:nvSpPr>
              <p:cNvPr id="5" name="CuadroTexto 4"/>
              <p:cNvSpPr txBox="1">
                <a:spLocks noRot="1" noChangeAspect="1" noMove="1" noResize="1" noEditPoints="1" noAdjustHandles="1" noChangeArrowheads="1" noChangeShapeType="1" noTextEdit="1"/>
              </p:cNvSpPr>
              <p:nvPr/>
            </p:nvSpPr>
            <p:spPr>
              <a:xfrm>
                <a:off x="677333" y="5111262"/>
                <a:ext cx="6520635" cy="1482009"/>
              </a:xfrm>
              <a:prstGeom prst="rect">
                <a:avLst/>
              </a:prstGeom>
              <a:blipFill rotWithShape="0">
                <a:blip r:embed="rId3"/>
                <a:stretch>
                  <a:fillRect l="-748"/>
                </a:stretch>
              </a:blipFill>
            </p:spPr>
            <p:txBody>
              <a:bodyPr/>
              <a:lstStyle/>
              <a:p>
                <a:r>
                  <a:rPr lang="es-EC">
                    <a:noFill/>
                  </a:rPr>
                  <a:t> </a:t>
                </a:r>
              </a:p>
            </p:txBody>
          </p:sp>
        </mc:Fallback>
      </mc:AlternateContent>
    </p:spTree>
    <p:extLst>
      <p:ext uri="{BB962C8B-B14F-4D97-AF65-F5344CB8AC3E}">
        <p14:creationId xmlns:p14="http://schemas.microsoft.com/office/powerpoint/2010/main" val="347216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smtClean="0"/>
              <a:t>COSTOS DE ENERGÍA USD/GJ</a:t>
            </a:r>
            <a:endParaRPr lang="es-EC"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1917176"/>
              </p:ext>
            </p:extLst>
          </p:nvPr>
        </p:nvGraphicFramePr>
        <p:xfrm>
          <a:off x="677863" y="1359878"/>
          <a:ext cx="8596312" cy="4682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8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INDICES DE CONSUMO ELÉCTRICO.</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738558"/>
                <a:ext cx="8935589" cy="4474673"/>
              </a:xfrm>
            </p:spPr>
            <p:txBody>
              <a:bodyPr>
                <a:normAutofit/>
              </a:bodyPr>
              <a:lstStyle/>
              <a:p>
                <a14:m>
                  <m:oMath xmlns:m="http://schemas.openxmlformats.org/officeDocument/2006/math">
                    <m:f>
                      <m:fPr>
                        <m:ctrlPr>
                          <a:rPr lang="es-EC" i="1" smtClean="0"/>
                        </m:ctrlPr>
                      </m:fPr>
                      <m:num>
                        <m:r>
                          <a:rPr lang="es-EC" i="1"/>
                          <m:t>𝐸</m:t>
                        </m:r>
                      </m:num>
                      <m:den>
                        <m:r>
                          <a:rPr lang="es-EC" i="1"/>
                          <m:t>𝑚𝑒𝑠</m:t>
                        </m:r>
                      </m:den>
                    </m:f>
                    <m:r>
                      <a:rPr lang="es-EC" i="1"/>
                      <m:t>=52006,3 </m:t>
                    </m:r>
                    <m:f>
                      <m:fPr>
                        <m:ctrlPr>
                          <a:rPr lang="es-EC" i="1"/>
                        </m:ctrlPr>
                      </m:fPr>
                      <m:num>
                        <m:r>
                          <a:rPr lang="es-EC" i="1"/>
                          <m:t>𝑘𝑊h</m:t>
                        </m:r>
                      </m:num>
                      <m:den>
                        <m:r>
                          <a:rPr lang="es-EC" i="1"/>
                          <m:t>𝑚𝑒𝑠</m:t>
                        </m:r>
                      </m:den>
                    </m:f>
                  </m:oMath>
                </a14:m>
                <a:endParaRPr lang="es-EC" dirty="0"/>
              </a:p>
              <a:p>
                <a:pPr marL="0" lvl="0" indent="0">
                  <a:buNone/>
                </a:pPr>
                <a:r>
                  <a:rPr lang="es-ES" dirty="0"/>
                  <a:t>Promedio de consumo diario de energía por cama hospitalaria:</a:t>
                </a:r>
                <a:endParaRPr lang="es-EC" dirty="0">
                  <a:effectLst/>
                </a:endParaRPr>
              </a:p>
              <a:p>
                <a:pPr marL="0" lvl="0" indent="0">
                  <a:buNone/>
                </a:pPr>
                <a:r>
                  <a:rPr lang="es-EC" dirty="0">
                    <a:effectLst/>
                  </a:rPr>
                  <a:t>Número de camas = 150</a:t>
                </a:r>
              </a:p>
              <a:p>
                <a:pPr marL="0" lvl="0" indent="0">
                  <a:buNone/>
                </a:pPr>
                <a:r>
                  <a:rPr lang="es-EC" dirty="0">
                    <a:effectLst/>
                  </a:rPr>
                  <a:t>Porcentaje de ocupación anual = 74,3%</a:t>
                </a:r>
              </a:p>
              <a:p>
                <a:pPr marL="0" lvl="0" indent="0">
                  <a:buNone/>
                </a:pPr>
                <a:r>
                  <a:rPr lang="es-ES" dirty="0">
                    <a:effectLst/>
                  </a:rPr>
                  <a:t>Número de camas porcentualmente ocupadas = 111 camas </a:t>
                </a:r>
                <a:endParaRPr lang="es-EC" dirty="0">
                  <a:effectLst/>
                </a:endParaRPr>
              </a:p>
              <a:p>
                <a:pPr marL="0" indent="0">
                  <a:buNone/>
                </a:pPr>
                <a:r>
                  <a:rPr lang="es-ES" dirty="0"/>
                  <a:t> </a:t>
                </a:r>
                <a:endParaRPr lang="es-EC" dirty="0"/>
              </a:p>
              <a:p>
                <a:pPr marL="0" indent="0">
                  <a:buNone/>
                </a:pPr>
                <a14:m>
                  <m:oMathPara xmlns:m="http://schemas.openxmlformats.org/officeDocument/2006/math">
                    <m:oMathParaPr>
                      <m:jc m:val="centerGroup"/>
                    </m:oMathParaPr>
                    <m:oMath xmlns:m="http://schemas.openxmlformats.org/officeDocument/2006/math">
                      <m:f>
                        <m:fPr>
                          <m:ctrlPr>
                            <a:rPr lang="es-EC" i="1"/>
                          </m:ctrlPr>
                        </m:fPr>
                        <m:num>
                          <m:r>
                            <a:rPr lang="es-EC" i="1"/>
                            <m:t>𝐸</m:t>
                          </m:r>
                        </m:num>
                        <m:den>
                          <m:f>
                            <m:fPr>
                              <m:type m:val="skw"/>
                              <m:ctrlPr>
                                <a:rPr lang="es-EC" i="1"/>
                              </m:ctrlPr>
                            </m:fPr>
                            <m:num>
                              <m:r>
                                <a:rPr lang="es-EC" i="1"/>
                                <m:t>𝑐𝑎𝑚𝑎</m:t>
                              </m:r>
                            </m:num>
                            <m:den>
                              <m:r>
                                <a:rPr lang="es-EC" i="1"/>
                                <m:t>𝑑</m:t>
                              </m:r>
                              <m:r>
                                <a:rPr lang="es-EC" i="1"/>
                                <m:t>í</m:t>
                              </m:r>
                              <m:r>
                                <a:rPr lang="es-EC" i="1"/>
                                <m:t>𝑎</m:t>
                              </m:r>
                            </m:den>
                          </m:f>
                        </m:den>
                      </m:f>
                      <m:r>
                        <a:rPr lang="es-EC" i="1"/>
                        <m:t>=</m:t>
                      </m:r>
                      <m:f>
                        <m:fPr>
                          <m:ctrlPr>
                            <a:rPr lang="es-EC" i="1"/>
                          </m:ctrlPr>
                        </m:fPr>
                        <m:num>
                          <m:r>
                            <a:rPr lang="es-EC" i="1"/>
                            <m:t>1733,54</m:t>
                          </m:r>
                          <m:f>
                            <m:fPr>
                              <m:ctrlPr>
                                <a:rPr lang="es-EC" i="1"/>
                              </m:ctrlPr>
                            </m:fPr>
                            <m:num>
                              <m:r>
                                <a:rPr lang="es-EC" i="1"/>
                                <m:t>𝑘𝑊h</m:t>
                              </m:r>
                            </m:num>
                            <m:den>
                              <m:r>
                                <a:rPr lang="es-EC" i="1"/>
                                <m:t>𝑑</m:t>
                              </m:r>
                              <m:r>
                                <a:rPr lang="es-EC" i="1"/>
                                <m:t>í</m:t>
                              </m:r>
                              <m:r>
                                <a:rPr lang="es-EC" i="1"/>
                                <m:t>𝑎</m:t>
                              </m:r>
                            </m:den>
                          </m:f>
                        </m:num>
                        <m:den>
                          <m:r>
                            <a:rPr lang="es-EC" i="1"/>
                            <m:t>111 </m:t>
                          </m:r>
                          <m:r>
                            <a:rPr lang="es-EC" i="1"/>
                            <m:t>𝑐𝑎𝑚𝑎𝑠</m:t>
                          </m:r>
                        </m:den>
                      </m:f>
                    </m:oMath>
                  </m:oMathPara>
                </a14:m>
                <a:endParaRPr lang="es-EC" dirty="0"/>
              </a:p>
              <a:p>
                <a:pPr marL="0" indent="0">
                  <a:buNone/>
                </a:pPr>
                <a:r>
                  <a:rPr lang="es-EC" dirty="0"/>
                  <a:t> </a:t>
                </a:r>
              </a:p>
              <a:p>
                <a:pPr marL="0" indent="0" algn="ctr">
                  <a:buNone/>
                </a:pPr>
                <a14:m>
                  <m:oMath xmlns:m="http://schemas.openxmlformats.org/officeDocument/2006/math">
                    <m:f>
                      <m:fPr>
                        <m:ctrlPr>
                          <a:rPr lang="es-EC" b="1" i="1"/>
                        </m:ctrlPr>
                      </m:fPr>
                      <m:num>
                        <m:r>
                          <a:rPr lang="es-EC" b="1" i="1"/>
                          <m:t>𝑬</m:t>
                        </m:r>
                      </m:num>
                      <m:den>
                        <m:f>
                          <m:fPr>
                            <m:type m:val="skw"/>
                            <m:ctrlPr>
                              <a:rPr lang="es-EC" b="1" i="1"/>
                            </m:ctrlPr>
                          </m:fPr>
                          <m:num>
                            <m:r>
                              <a:rPr lang="es-EC" b="1" i="1"/>
                              <m:t>𝒄𝒂𝒎𝒂</m:t>
                            </m:r>
                          </m:num>
                          <m:den>
                            <m:r>
                              <a:rPr lang="es-EC" b="1" i="1"/>
                              <m:t>𝒅</m:t>
                            </m:r>
                            <m:r>
                              <a:rPr lang="es-EC" b="1" i="1"/>
                              <m:t>í</m:t>
                            </m:r>
                            <m:r>
                              <a:rPr lang="es-EC" b="1" i="1"/>
                              <m:t>𝒂</m:t>
                            </m:r>
                          </m:den>
                        </m:f>
                      </m:den>
                    </m:f>
                    <m:r>
                      <a:rPr lang="es-EC" b="1" i="1"/>
                      <m:t>=</m:t>
                    </m:r>
                    <m:r>
                      <a:rPr lang="es-EC" b="1" i="1"/>
                      <m:t>𝟏𝟓</m:t>
                    </m:r>
                    <m:r>
                      <a:rPr lang="es-EC" b="1" i="1"/>
                      <m:t>,</m:t>
                    </m:r>
                    <m:r>
                      <a:rPr lang="es-EC" b="1" i="1"/>
                      <m:t>𝟔𝟏</m:t>
                    </m:r>
                    <m:f>
                      <m:fPr>
                        <m:ctrlPr>
                          <a:rPr lang="es-EC" b="1" i="1"/>
                        </m:ctrlPr>
                      </m:fPr>
                      <m:num>
                        <m:r>
                          <a:rPr lang="es-EC" b="1" i="1"/>
                          <m:t>𝒌𝑾𝒉</m:t>
                        </m:r>
                      </m:num>
                      <m:den>
                        <m:f>
                          <m:fPr>
                            <m:type m:val="skw"/>
                            <m:ctrlPr>
                              <a:rPr lang="es-EC" b="1" i="1"/>
                            </m:ctrlPr>
                          </m:fPr>
                          <m:num>
                            <m:r>
                              <a:rPr lang="es-EC" b="1" i="1"/>
                              <m:t>𝒄𝒂𝒎𝒂</m:t>
                            </m:r>
                          </m:num>
                          <m:den>
                            <m:r>
                              <a:rPr lang="es-EC" b="1" i="1"/>
                              <m:t>𝒅</m:t>
                            </m:r>
                            <m:r>
                              <a:rPr lang="es-EC" b="1" i="1"/>
                              <m:t>í</m:t>
                            </m:r>
                            <m:r>
                              <a:rPr lang="es-EC" b="1" i="1"/>
                              <m:t>𝒂</m:t>
                            </m:r>
                          </m:den>
                        </m:f>
                      </m:den>
                    </m:f>
                  </m:oMath>
                </a14:m>
                <a:r>
                  <a:rPr lang="es-EC" dirty="0" smtClean="0"/>
                  <a:t>=5,69 </a:t>
                </a:r>
                <a14:m>
                  <m:oMath xmlns:m="http://schemas.openxmlformats.org/officeDocument/2006/math">
                    <m:f>
                      <m:fPr>
                        <m:ctrlPr>
                          <a:rPr lang="es-EC" b="1" i="1">
                            <a:latin typeface="Cambria Math" panose="02040503050406030204" pitchFamily="18" charset="0"/>
                          </a:rPr>
                        </m:ctrlPr>
                      </m:fPr>
                      <m:num>
                        <m:r>
                          <a:rPr lang="es-EC" b="1" i="1" smtClean="0">
                            <a:latin typeface="Cambria Math" panose="02040503050406030204" pitchFamily="18" charset="0"/>
                          </a:rPr>
                          <m:t>𝑴</m:t>
                        </m:r>
                        <m:r>
                          <a:rPr lang="es-EC" b="1" i="1">
                            <a:latin typeface="Cambria Math" panose="02040503050406030204" pitchFamily="18" charset="0"/>
                          </a:rPr>
                          <m:t>𝑾𝒉</m:t>
                        </m:r>
                      </m:num>
                      <m:den>
                        <m:f>
                          <m:fPr>
                            <m:type m:val="skw"/>
                            <m:ctrlPr>
                              <a:rPr lang="es-EC" b="1" i="1">
                                <a:latin typeface="Cambria Math" panose="02040503050406030204" pitchFamily="18" charset="0"/>
                              </a:rPr>
                            </m:ctrlPr>
                          </m:fPr>
                          <m:num>
                            <m:r>
                              <a:rPr lang="es-EC" b="1" i="1">
                                <a:latin typeface="Cambria Math" panose="02040503050406030204" pitchFamily="18" charset="0"/>
                              </a:rPr>
                              <m:t>𝒄𝒂𝒎𝒂</m:t>
                            </m:r>
                          </m:num>
                          <m:den>
                            <m:r>
                              <a:rPr lang="es-EC" b="1" i="1" smtClean="0">
                                <a:latin typeface="Cambria Math" panose="02040503050406030204" pitchFamily="18" charset="0"/>
                              </a:rPr>
                              <m:t>𝒂</m:t>
                            </m:r>
                            <m:r>
                              <a:rPr lang="es-EC" b="1" i="1" smtClean="0">
                                <a:latin typeface="Cambria Math" panose="02040503050406030204" pitchFamily="18" charset="0"/>
                              </a:rPr>
                              <m:t>ñ</m:t>
                            </m:r>
                            <m:r>
                              <a:rPr lang="es-EC" b="1" i="1" smtClean="0">
                                <a:latin typeface="Cambria Math" panose="02040503050406030204" pitchFamily="18" charset="0"/>
                              </a:rPr>
                              <m:t>𝒐</m:t>
                            </m:r>
                          </m:den>
                        </m:f>
                      </m:den>
                    </m:f>
                  </m:oMath>
                </a14:m>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738558"/>
                <a:ext cx="8935589" cy="4474673"/>
              </a:xfrm>
              <a:blipFill rotWithShape="0">
                <a:blip r:embed="rId2"/>
                <a:stretch>
                  <a:fillRect l="-546" b="-6676"/>
                </a:stretch>
              </a:blipFill>
            </p:spPr>
            <p:txBody>
              <a:bodyPr/>
              <a:lstStyle/>
              <a:p>
                <a:r>
                  <a:rPr lang="es-EC">
                    <a:noFill/>
                  </a:rPr>
                  <a:t> </a:t>
                </a:r>
              </a:p>
            </p:txBody>
          </p:sp>
        </mc:Fallback>
      </mc:AlternateContent>
    </p:spTree>
    <p:extLst>
      <p:ext uri="{BB962C8B-B14F-4D97-AF65-F5344CB8AC3E}">
        <p14:creationId xmlns:p14="http://schemas.microsoft.com/office/powerpoint/2010/main" val="37633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INDICES DE CONSUMO TÉRMICO</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430215"/>
                <a:ext cx="8596668" cy="542778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s-EC" sz="2200" i="1" smtClean="0"/>
                          </m:ctrlPr>
                        </m:sSubPr>
                        <m:e>
                          <m:r>
                            <a:rPr lang="es-EC" sz="2200" i="1"/>
                            <m:t>𝑄</m:t>
                          </m:r>
                        </m:e>
                        <m:sub>
                          <m:r>
                            <a:rPr lang="es-EC" sz="2200" i="1"/>
                            <m:t>𝑐𝑜𝑚𝑏𝑢𝑠𝑡𝑖𝑏𝑙𝑒</m:t>
                          </m:r>
                        </m:sub>
                      </m:sSub>
                      <m:r>
                        <a:rPr lang="es-EC" sz="2200" i="1"/>
                        <m:t>=109600 </m:t>
                      </m:r>
                      <m:f>
                        <m:fPr>
                          <m:ctrlPr>
                            <a:rPr lang="es-EC" sz="2200" i="1"/>
                          </m:ctrlPr>
                        </m:fPr>
                        <m:num>
                          <m:r>
                            <a:rPr lang="es-EC" sz="2200" i="1"/>
                            <m:t>𝐾𝑔</m:t>
                          </m:r>
                        </m:num>
                        <m:den>
                          <m:r>
                            <a:rPr lang="es-EC" sz="2200" i="1"/>
                            <m:t>𝑎</m:t>
                          </m:r>
                          <m:r>
                            <a:rPr lang="es-EC" sz="2200" i="1"/>
                            <m:t>ñ</m:t>
                          </m:r>
                          <m:r>
                            <a:rPr lang="es-EC" sz="2200" i="1"/>
                            <m:t>𝑜</m:t>
                          </m:r>
                        </m:den>
                      </m:f>
                      <m:r>
                        <a:rPr lang="es-EC" sz="2200" i="1"/>
                        <m:t>∗43.10</m:t>
                      </m:r>
                      <m:f>
                        <m:fPr>
                          <m:ctrlPr>
                            <a:rPr lang="es-EC" sz="2200" i="1"/>
                          </m:ctrlPr>
                        </m:fPr>
                        <m:num>
                          <m:r>
                            <a:rPr lang="es-EC" sz="2200" i="1"/>
                            <m:t>𝑀𝐽</m:t>
                          </m:r>
                        </m:num>
                        <m:den>
                          <m:r>
                            <a:rPr lang="es-EC" sz="2200" i="1"/>
                            <m:t>𝐾𝑔</m:t>
                          </m:r>
                        </m:den>
                      </m:f>
                      <m:r>
                        <a:rPr lang="es-EC" sz="2200" i="1"/>
                        <m:t>=4723732</m:t>
                      </m:r>
                      <m:f>
                        <m:fPr>
                          <m:ctrlPr>
                            <a:rPr lang="es-EC" sz="2200" i="1"/>
                          </m:ctrlPr>
                        </m:fPr>
                        <m:num>
                          <m:r>
                            <a:rPr lang="es-EC" sz="2200" i="1"/>
                            <m:t>𝑀𝐽</m:t>
                          </m:r>
                        </m:num>
                        <m:den>
                          <m:r>
                            <a:rPr lang="es-EC" sz="2200" i="1"/>
                            <m:t>𝑎</m:t>
                          </m:r>
                          <m:r>
                            <a:rPr lang="es-EC" sz="2200" i="1"/>
                            <m:t>ñ</m:t>
                          </m:r>
                          <m:r>
                            <a:rPr lang="es-EC" sz="2200" i="1"/>
                            <m:t>𝑜</m:t>
                          </m:r>
                        </m:den>
                      </m:f>
                    </m:oMath>
                  </m:oMathPara>
                </a14:m>
                <a:endParaRPr lang="es-EC" sz="2200" dirty="0"/>
              </a:p>
              <a:p>
                <a:pPr marL="0" indent="0">
                  <a:buNone/>
                </a:pPr>
                <a14:m>
                  <m:oMathPara xmlns:m="http://schemas.openxmlformats.org/officeDocument/2006/math">
                    <m:oMathParaPr>
                      <m:jc m:val="centerGroup"/>
                    </m:oMathParaPr>
                    <m:oMath xmlns:m="http://schemas.openxmlformats.org/officeDocument/2006/math">
                      <m:sSub>
                        <m:sSubPr>
                          <m:ctrlPr>
                            <a:rPr lang="es-EC" sz="2200" i="1"/>
                          </m:ctrlPr>
                        </m:sSubPr>
                        <m:e>
                          <m:r>
                            <a:rPr lang="es-EC" sz="2200" i="1"/>
                            <m:t>𝑄</m:t>
                          </m:r>
                        </m:e>
                        <m:sub>
                          <m:r>
                            <a:rPr lang="es-EC" sz="2200" i="1"/>
                            <m:t>𝑣𝑎𝑝𝑜𝑟</m:t>
                          </m:r>
                        </m:sub>
                      </m:sSub>
                      <m:r>
                        <a:rPr lang="es-EC" sz="2200" i="1"/>
                        <m:t>=</m:t>
                      </m:r>
                      <m:r>
                        <a:rPr lang="es-EC" sz="2200" i="1"/>
                        <m:t>𝑒</m:t>
                      </m:r>
                      <m:sSub>
                        <m:sSubPr>
                          <m:ctrlPr>
                            <a:rPr lang="es-EC" sz="2200" i="1"/>
                          </m:ctrlPr>
                        </m:sSubPr>
                        <m:e>
                          <m:r>
                            <a:rPr lang="es-EC" sz="2200" i="1"/>
                            <m:t>𝑄</m:t>
                          </m:r>
                        </m:e>
                        <m:sub>
                          <m:r>
                            <a:rPr lang="es-EC" sz="2200" i="1"/>
                            <m:t>𝑐𝑜𝑚𝑏𝑢𝑠𝑡𝑖𝑏𝑙𝑒</m:t>
                          </m:r>
                        </m:sub>
                      </m:sSub>
                    </m:oMath>
                  </m:oMathPara>
                </a14:m>
                <a:endParaRPr lang="es-EC" sz="2200" dirty="0"/>
              </a:p>
              <a:p>
                <a:pPr marL="0" indent="0">
                  <a:buNone/>
                </a:pPr>
                <a14:m>
                  <m:oMathPara xmlns:m="http://schemas.openxmlformats.org/officeDocument/2006/math">
                    <m:oMathParaPr>
                      <m:jc m:val="centerGroup"/>
                    </m:oMathParaPr>
                    <m:oMath xmlns:m="http://schemas.openxmlformats.org/officeDocument/2006/math">
                      <m:sSub>
                        <m:sSubPr>
                          <m:ctrlPr>
                            <a:rPr lang="es-EC" sz="2200" i="1"/>
                          </m:ctrlPr>
                        </m:sSubPr>
                        <m:e>
                          <m:r>
                            <a:rPr lang="es-EC" sz="2200" i="1"/>
                            <m:t>𝑄</m:t>
                          </m:r>
                        </m:e>
                        <m:sub>
                          <m:r>
                            <a:rPr lang="es-EC" sz="2200" i="1"/>
                            <m:t>𝑣𝑎𝑝𝑜𝑟</m:t>
                          </m:r>
                        </m:sub>
                      </m:sSub>
                      <m:r>
                        <a:rPr lang="es-EC" sz="2200" i="1"/>
                        <m:t>=0.826∗4723732</m:t>
                      </m:r>
                      <m:f>
                        <m:fPr>
                          <m:ctrlPr>
                            <a:rPr lang="es-EC" sz="2200" i="1"/>
                          </m:ctrlPr>
                        </m:fPr>
                        <m:num>
                          <m:r>
                            <a:rPr lang="es-EC" sz="2200" i="1"/>
                            <m:t>𝑀𝐽</m:t>
                          </m:r>
                        </m:num>
                        <m:den>
                          <m:r>
                            <a:rPr lang="es-EC" sz="2200" i="1"/>
                            <m:t>𝑎</m:t>
                          </m:r>
                          <m:r>
                            <a:rPr lang="es-EC" sz="2200" i="1"/>
                            <m:t>ñ</m:t>
                          </m:r>
                          <m:r>
                            <a:rPr lang="es-EC" sz="2200" i="1"/>
                            <m:t>𝑜</m:t>
                          </m:r>
                        </m:den>
                      </m:f>
                      <m:r>
                        <a:rPr lang="es-EC" sz="2200" i="1"/>
                        <m:t>=3901803</m:t>
                      </m:r>
                      <m:f>
                        <m:fPr>
                          <m:ctrlPr>
                            <a:rPr lang="es-EC" sz="2200" i="1"/>
                          </m:ctrlPr>
                        </m:fPr>
                        <m:num>
                          <m:r>
                            <a:rPr lang="es-EC" sz="2200" i="1"/>
                            <m:t>𝑀𝐽</m:t>
                          </m:r>
                        </m:num>
                        <m:den>
                          <m:r>
                            <a:rPr lang="es-EC" sz="2200" i="1"/>
                            <m:t>𝑎</m:t>
                          </m:r>
                          <m:r>
                            <a:rPr lang="es-EC" sz="2200" i="1"/>
                            <m:t>ñ</m:t>
                          </m:r>
                          <m:r>
                            <a:rPr lang="es-EC" sz="2200" i="1"/>
                            <m:t>𝑜</m:t>
                          </m:r>
                        </m:den>
                      </m:f>
                    </m:oMath>
                  </m:oMathPara>
                </a14:m>
                <a:endParaRPr lang="es-EC" sz="2200" i="1" dirty="0" smtClean="0"/>
              </a:p>
              <a:p>
                <a:pPr marL="0" indent="0">
                  <a:buNone/>
                </a:pPr>
                <a:endParaRPr lang="es-EC" sz="2200"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200" i="1"/>
                          </m:ctrlPr>
                        </m:sSubPr>
                        <m:e>
                          <m:r>
                            <a:rPr lang="es-EC" sz="2200" i="1"/>
                            <m:t>𝑄</m:t>
                          </m:r>
                        </m:e>
                        <m:sub>
                          <m:r>
                            <a:rPr lang="es-EC" sz="2200" i="1"/>
                            <m:t>𝑣𝑎𝑝𝑜𝑟</m:t>
                          </m:r>
                        </m:sub>
                      </m:sSub>
                      <m:r>
                        <a:rPr lang="es-EC" sz="2200" i="1"/>
                        <m:t>=1083834</m:t>
                      </m:r>
                      <m:f>
                        <m:fPr>
                          <m:ctrlPr>
                            <a:rPr lang="es-EC" sz="2200" i="1"/>
                          </m:ctrlPr>
                        </m:fPr>
                        <m:num>
                          <m:r>
                            <a:rPr lang="es-EC" sz="2200" i="1"/>
                            <m:t>𝐾𝑊h</m:t>
                          </m:r>
                        </m:num>
                        <m:den>
                          <m:r>
                            <a:rPr lang="es-EC" sz="2200" i="1"/>
                            <m:t>𝑎</m:t>
                          </m:r>
                          <m:r>
                            <a:rPr lang="es-EC" sz="2200" i="1"/>
                            <m:t>ñ</m:t>
                          </m:r>
                          <m:r>
                            <a:rPr lang="es-EC" sz="2200" i="1"/>
                            <m:t>𝑜</m:t>
                          </m:r>
                        </m:den>
                      </m:f>
                      <m:r>
                        <a:rPr lang="es-EC" sz="2200" i="1"/>
                        <m:t>=1084</m:t>
                      </m:r>
                      <m:f>
                        <m:fPr>
                          <m:ctrlPr>
                            <a:rPr lang="es-EC" sz="2200" i="1"/>
                          </m:ctrlPr>
                        </m:fPr>
                        <m:num>
                          <m:r>
                            <a:rPr lang="es-EC" sz="2200" i="1"/>
                            <m:t>𝑀𝑊h</m:t>
                          </m:r>
                        </m:num>
                        <m:den>
                          <m:r>
                            <a:rPr lang="es-EC" sz="2200" i="1"/>
                            <m:t>𝑎</m:t>
                          </m:r>
                          <m:r>
                            <a:rPr lang="es-EC" sz="2200" i="1"/>
                            <m:t>ñ</m:t>
                          </m:r>
                          <m:r>
                            <a:rPr lang="es-EC" sz="2200" i="1"/>
                            <m:t>𝑜</m:t>
                          </m:r>
                        </m:den>
                      </m:f>
                    </m:oMath>
                  </m:oMathPara>
                </a14:m>
                <a:endParaRPr lang="es-EC" sz="2200" dirty="0"/>
              </a:p>
              <a:p>
                <a:pPr marL="0" indent="0" algn="ctr">
                  <a:buNone/>
                </a:pPr>
                <a14:m>
                  <m:oMath xmlns:m="http://schemas.openxmlformats.org/officeDocument/2006/math">
                    <m:sSub>
                      <m:sSubPr>
                        <m:ctrlPr>
                          <a:rPr lang="es-EC" sz="2200" i="1"/>
                        </m:ctrlPr>
                      </m:sSubPr>
                      <m:e>
                        <m:r>
                          <a:rPr lang="es-EC" sz="2200" i="1"/>
                          <m:t>𝐸</m:t>
                        </m:r>
                      </m:e>
                      <m:sub>
                        <m:r>
                          <a:rPr lang="es-EC" sz="2200" i="1"/>
                          <m:t>𝑇</m:t>
                        </m:r>
                      </m:sub>
                    </m:sSub>
                    <m:r>
                      <a:rPr lang="es-ES" sz="2200" i="1"/>
                      <m:t>=</m:t>
                    </m:r>
                    <m:f>
                      <m:fPr>
                        <m:ctrlPr>
                          <a:rPr lang="es-EC" sz="2200" i="1"/>
                        </m:ctrlPr>
                      </m:fPr>
                      <m:num>
                        <m:sSub>
                          <m:sSubPr>
                            <m:ctrlPr>
                              <a:rPr lang="es-EC" sz="2200" i="1"/>
                            </m:ctrlPr>
                          </m:sSubPr>
                          <m:e>
                            <m:r>
                              <a:rPr lang="es-EC" sz="2200" i="1"/>
                              <m:t>𝑄</m:t>
                            </m:r>
                          </m:e>
                          <m:sub>
                            <m:r>
                              <a:rPr lang="es-EC" sz="2200" i="1"/>
                              <m:t>𝑣𝑎𝑝𝑜𝑟</m:t>
                            </m:r>
                          </m:sub>
                        </m:sSub>
                      </m:num>
                      <m:den>
                        <m:r>
                          <a:rPr lang="es-ES" sz="2200" i="1"/>
                          <m:t>𝑁𝑢𝑚𝑒𝑟𝑜</m:t>
                        </m:r>
                        <m:r>
                          <a:rPr lang="es-ES" sz="2200" i="1"/>
                          <m:t> </m:t>
                        </m:r>
                        <m:r>
                          <a:rPr lang="es-ES" sz="2200" i="1"/>
                          <m:t>𝑐𝑎𝑚𝑎𝑠𝑥</m:t>
                        </m:r>
                        <m:r>
                          <a:rPr lang="es-ES" sz="2200" i="1"/>
                          <m:t>%</m:t>
                        </m:r>
                        <m:r>
                          <a:rPr lang="es-ES" sz="2200" i="1"/>
                          <m:t>𝑜𝑐𝑢𝑝𝑎𝑐𝑖</m:t>
                        </m:r>
                        <m:r>
                          <a:rPr lang="es-ES" sz="2200" i="1"/>
                          <m:t>ó</m:t>
                        </m:r>
                        <m:r>
                          <a:rPr lang="es-ES" sz="2200" i="1"/>
                          <m:t>𝑛</m:t>
                        </m:r>
                      </m:den>
                    </m:f>
                  </m:oMath>
                </a14:m>
                <a:r>
                  <a:rPr lang="es-ES" sz="2200" i="1" dirty="0"/>
                  <a:t>   </a:t>
                </a:r>
                <a:endParaRPr lang="es-EC" sz="2200" dirty="0"/>
              </a:p>
              <a:p>
                <a:pPr marL="0" indent="0">
                  <a:buNone/>
                </a:pPr>
                <a14:m>
                  <m:oMathPara xmlns:m="http://schemas.openxmlformats.org/officeDocument/2006/math">
                    <m:oMathParaPr>
                      <m:jc m:val="centerGroup"/>
                    </m:oMathParaPr>
                    <m:oMath xmlns:m="http://schemas.openxmlformats.org/officeDocument/2006/math">
                      <m:sSub>
                        <m:sSubPr>
                          <m:ctrlPr>
                            <a:rPr lang="es-EC" sz="2200" i="1"/>
                          </m:ctrlPr>
                        </m:sSubPr>
                        <m:e>
                          <m:r>
                            <a:rPr lang="es-EC" sz="2200" i="1"/>
                            <m:t>𝐸</m:t>
                          </m:r>
                        </m:e>
                        <m:sub>
                          <m:r>
                            <a:rPr lang="es-EC" sz="2200" i="1"/>
                            <m:t>𝑇</m:t>
                          </m:r>
                        </m:sub>
                      </m:sSub>
                      <m:r>
                        <a:rPr lang="es-ES" sz="2200" i="1"/>
                        <m:t>=9.73</m:t>
                      </m:r>
                      <m:f>
                        <m:fPr>
                          <m:ctrlPr>
                            <a:rPr lang="es-EC" sz="2200" i="1"/>
                          </m:ctrlPr>
                        </m:fPr>
                        <m:num>
                          <m:r>
                            <a:rPr lang="es-EC" sz="2200" i="1"/>
                            <m:t>𝑀𝑊</m:t>
                          </m:r>
                          <m:r>
                            <a:rPr lang="es-ES" sz="2200" i="1"/>
                            <m:t>h</m:t>
                          </m:r>
                        </m:num>
                        <m:den>
                          <m:r>
                            <a:rPr lang="es-EC" sz="2200" i="1"/>
                            <m:t>𝑐𝑎𝑚𝑎</m:t>
                          </m:r>
                        </m:den>
                      </m:f>
                      <m:r>
                        <a:rPr lang="es-ES" sz="2200" i="1"/>
                        <m:t>/</m:t>
                      </m:r>
                      <m:r>
                        <a:rPr lang="es-EC" sz="2200" i="1"/>
                        <m:t>𝑎</m:t>
                      </m:r>
                      <m:r>
                        <a:rPr lang="es-ES" sz="2200" i="1"/>
                        <m:t>ñ</m:t>
                      </m:r>
                      <m:r>
                        <a:rPr lang="es-EC" sz="2200" i="1"/>
                        <m:t>𝑜</m:t>
                      </m:r>
                    </m:oMath>
                  </m:oMathPara>
                </a14:m>
                <a:endParaRPr lang="es-EC" sz="2200"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i="1"/>
                          </m:ctrlPr>
                        </m:sSubPr>
                        <m:e>
                          <m:r>
                            <a:rPr lang="es-EC" sz="2400" i="1"/>
                            <m:t>𝐸</m:t>
                          </m:r>
                        </m:e>
                        <m:sub>
                          <m:r>
                            <a:rPr lang="es-EC" sz="2400" i="1"/>
                            <m:t>𝑇</m:t>
                          </m:r>
                        </m:sub>
                      </m:sSub>
                      <m:r>
                        <a:rPr lang="es-EC" sz="2400" i="1"/>
                        <m:t>=1084</m:t>
                      </m:r>
                      <m:f>
                        <m:fPr>
                          <m:ctrlPr>
                            <a:rPr lang="es-EC" sz="2400" i="1"/>
                          </m:ctrlPr>
                        </m:fPr>
                        <m:num>
                          <m:r>
                            <a:rPr lang="es-EC" sz="2400" i="1"/>
                            <m:t>𝑀𝑊h</m:t>
                          </m:r>
                        </m:num>
                        <m:den>
                          <m:r>
                            <a:rPr lang="es-EC" sz="2400" i="1"/>
                            <m:t>𝑎</m:t>
                          </m:r>
                          <m:r>
                            <a:rPr lang="es-EC" sz="2400" i="1"/>
                            <m:t>ñ</m:t>
                          </m:r>
                          <m:r>
                            <a:rPr lang="es-EC" sz="2400" i="1"/>
                            <m:t>𝑜</m:t>
                          </m:r>
                        </m:den>
                      </m:f>
                      <m:r>
                        <a:rPr lang="es-EC" sz="2400" i="1"/>
                        <m:t>=190</m:t>
                      </m:r>
                      <m:f>
                        <m:fPr>
                          <m:ctrlPr>
                            <a:rPr lang="es-EC" sz="2400" i="1"/>
                          </m:ctrlPr>
                        </m:fPr>
                        <m:num>
                          <m:r>
                            <a:rPr lang="es-EC" sz="2400" i="1"/>
                            <m:t>𝐾𝑊h</m:t>
                          </m:r>
                        </m:num>
                        <m:den>
                          <m:r>
                            <a:rPr lang="es-EC" sz="2400" i="1"/>
                            <m:t>𝑚</m:t>
                          </m:r>
                          <m:r>
                            <a:rPr lang="es-EC" sz="2400" i="1"/>
                            <m:t>²</m:t>
                          </m:r>
                        </m:den>
                      </m:f>
                      <m:r>
                        <a:rPr lang="es-EC" sz="2400" i="1"/>
                        <m:t>/</m:t>
                      </m:r>
                      <m:r>
                        <a:rPr lang="es-EC" sz="2400" i="1"/>
                        <m:t>𝑎</m:t>
                      </m:r>
                      <m:r>
                        <a:rPr lang="es-EC" sz="2400" i="1"/>
                        <m:t>ñ</m:t>
                      </m:r>
                      <m:r>
                        <a:rPr lang="es-EC" sz="2400" i="1"/>
                        <m:t>𝑜</m:t>
                      </m:r>
                    </m:oMath>
                  </m:oMathPara>
                </a14:m>
                <a:endParaRPr lang="es-EC" sz="2400" dirty="0"/>
              </a:p>
              <a:p>
                <a:pPr marL="0" indent="0">
                  <a:buNone/>
                </a:pPr>
                <a:endParaRPr lang="es-EC" sz="2200" dirty="0"/>
              </a:p>
              <a:p>
                <a:endParaRPr lang="es-EC" sz="22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430215"/>
                <a:ext cx="8596668" cy="5427785"/>
              </a:xfr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466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26831"/>
          </a:xfrm>
        </p:spPr>
        <p:txBody>
          <a:bodyPr>
            <a:normAutofit/>
          </a:bodyPr>
          <a:lstStyle/>
          <a:p>
            <a:r>
              <a:rPr lang="es-EC" sz="3200" dirty="0" smtClean="0"/>
              <a:t>LEVANTAMIENTO DEL SISTEMA TÉRMICO</a:t>
            </a:r>
            <a:endParaRPr lang="es-EC" sz="3200" dirty="0"/>
          </a:p>
        </p:txBody>
      </p:sp>
      <p:sp>
        <p:nvSpPr>
          <p:cNvPr id="3" name="Marcador de contenido 2"/>
          <p:cNvSpPr>
            <a:spLocks noGrp="1"/>
          </p:cNvSpPr>
          <p:nvPr>
            <p:ph idx="1"/>
          </p:nvPr>
        </p:nvSpPr>
        <p:spPr>
          <a:xfrm>
            <a:off x="677334" y="1336431"/>
            <a:ext cx="8596668" cy="2883877"/>
          </a:xfrm>
        </p:spPr>
        <p:txBody>
          <a:bodyPr/>
          <a:lstStyle/>
          <a:p>
            <a:r>
              <a:rPr lang="es-EC" b="1" dirty="0" smtClean="0"/>
              <a:t>ELEMENTOS GENERACIÓN</a:t>
            </a:r>
            <a:r>
              <a:rPr lang="es-EC" dirty="0" smtClean="0"/>
              <a:t>: CALDERAS, BOMBAS DE ALIMENTACIÓN DE AGUA A CALDERAS, ABLANDADOR, BOMBAS DOSIFICACIÓN QUÍMICOS,  BOMBAS DE ALIMENTACIÓN DE COMUSTIBLE A QUEMADORES.</a:t>
            </a:r>
          </a:p>
          <a:p>
            <a:r>
              <a:rPr lang="es-EC" b="1" dirty="0" smtClean="0"/>
              <a:t>ELEMENTOS DE DISTRIBUCIÓN: </a:t>
            </a:r>
            <a:r>
              <a:rPr lang="es-EC" dirty="0" smtClean="0"/>
              <a:t>COLECTOR DE VAPOR, RED DE TUBERÍAS.</a:t>
            </a:r>
          </a:p>
          <a:p>
            <a:r>
              <a:rPr lang="es-EC" b="1" dirty="0" smtClean="0"/>
              <a:t>ELEMENTOS DE RECUPERACIÓN DE CONDENSADOS: </a:t>
            </a:r>
            <a:r>
              <a:rPr lang="es-EC" dirty="0" smtClean="0"/>
              <a:t>RED DE TUBERÍA DE CONDENSADO, TANQUE DE CONDENSADOS.</a:t>
            </a:r>
          </a:p>
          <a:p>
            <a:r>
              <a:rPr lang="es-EC" b="1" dirty="0" smtClean="0"/>
              <a:t>ELEMENTOS DE CONSUMO: </a:t>
            </a:r>
            <a:r>
              <a:rPr lang="es-EC" dirty="0" smtClean="0"/>
              <a:t>SECADORAS DE ROPA, CALANDRÍA, MARMITAS, ESTERILIZADOR A VAPOR, DESTILADOR DE AGUA, ACS.</a:t>
            </a:r>
            <a:endParaRPr lang="es-EC" b="1" dirty="0" smtClean="0"/>
          </a:p>
          <a:p>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55" y="4220307"/>
            <a:ext cx="2254083" cy="189913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445" y="4220308"/>
            <a:ext cx="2191469" cy="1899137"/>
          </a:xfrm>
          <a:prstGeom prst="rect">
            <a:avLst/>
          </a:prstGeom>
        </p:spPr>
      </p:pic>
      <p:pic>
        <p:nvPicPr>
          <p:cNvPr id="6" name="Imagen 5"/>
          <p:cNvPicPr>
            <a:picLocks noChangeAspect="1"/>
          </p:cNvPicPr>
          <p:nvPr/>
        </p:nvPicPr>
        <p:blipFill>
          <a:blip r:embed="rId4"/>
          <a:stretch>
            <a:fillRect/>
          </a:stretch>
        </p:blipFill>
        <p:spPr>
          <a:xfrm>
            <a:off x="5629734" y="4220308"/>
            <a:ext cx="2224727" cy="1899137"/>
          </a:xfrm>
          <a:prstGeom prst="rect">
            <a:avLst/>
          </a:prstGeom>
        </p:spPr>
      </p:pic>
      <p:pic>
        <p:nvPicPr>
          <p:cNvPr id="7" name="Imagen 6"/>
          <p:cNvPicPr>
            <a:picLocks noChangeAspect="1"/>
          </p:cNvPicPr>
          <p:nvPr/>
        </p:nvPicPr>
        <p:blipFill>
          <a:blip r:embed="rId5"/>
          <a:stretch>
            <a:fillRect/>
          </a:stretch>
        </p:blipFill>
        <p:spPr>
          <a:xfrm>
            <a:off x="8011024" y="4229275"/>
            <a:ext cx="2094268" cy="1890169"/>
          </a:xfrm>
          <a:prstGeom prst="rect">
            <a:avLst/>
          </a:prstGeom>
        </p:spPr>
      </p:pic>
      <p:pic>
        <p:nvPicPr>
          <p:cNvPr id="8" name="Imagen 7"/>
          <p:cNvPicPr>
            <a:picLocks noChangeAspect="1"/>
          </p:cNvPicPr>
          <p:nvPr/>
        </p:nvPicPr>
        <p:blipFill>
          <a:blip r:embed="rId6"/>
          <a:stretch>
            <a:fillRect/>
          </a:stretch>
        </p:blipFill>
        <p:spPr>
          <a:xfrm>
            <a:off x="9058158" y="1500553"/>
            <a:ext cx="1845734" cy="2555631"/>
          </a:xfrm>
          <a:prstGeom prst="rect">
            <a:avLst/>
          </a:prstGeom>
        </p:spPr>
      </p:pic>
      <p:pic>
        <p:nvPicPr>
          <p:cNvPr id="9" name="Imagen 8"/>
          <p:cNvPicPr>
            <a:picLocks noChangeAspect="1"/>
          </p:cNvPicPr>
          <p:nvPr/>
        </p:nvPicPr>
        <p:blipFill>
          <a:blip r:embed="rId7"/>
          <a:stretch>
            <a:fillRect/>
          </a:stretch>
        </p:blipFill>
        <p:spPr>
          <a:xfrm>
            <a:off x="10261855" y="4220306"/>
            <a:ext cx="1732318" cy="2268512"/>
          </a:xfrm>
          <a:prstGeom prst="rect">
            <a:avLst/>
          </a:prstGeom>
        </p:spPr>
      </p:pic>
      <p:sp>
        <p:nvSpPr>
          <p:cNvPr id="10" name="CuadroTexto 9"/>
          <p:cNvSpPr txBox="1"/>
          <p:nvPr/>
        </p:nvSpPr>
        <p:spPr>
          <a:xfrm>
            <a:off x="867155" y="6119444"/>
            <a:ext cx="9113870" cy="923330"/>
          </a:xfrm>
          <a:prstGeom prst="rect">
            <a:avLst/>
          </a:prstGeom>
          <a:noFill/>
        </p:spPr>
        <p:txBody>
          <a:bodyPr wrap="square" rtlCol="0">
            <a:spAutoFit/>
          </a:bodyPr>
          <a:lstStyle/>
          <a:p>
            <a:r>
              <a:rPr lang="es-EC" dirty="0"/>
              <a:t>De</a:t>
            </a:r>
            <a:r>
              <a:rPr lang="es-ES" dirty="0"/>
              <a:t> acuerdo a los consumos registrados en cada uno de los elementos se tiene un requerimiento diario= 2325.7 Kg vapor.</a:t>
            </a:r>
            <a:endParaRPr lang="es-EC" dirty="0"/>
          </a:p>
          <a:p>
            <a:endParaRPr lang="es-EC" dirty="0"/>
          </a:p>
        </p:txBody>
      </p:sp>
    </p:spTree>
    <p:extLst>
      <p:ext uri="{BB962C8B-B14F-4D97-AF65-F5344CB8AC3E}">
        <p14:creationId xmlns:p14="http://schemas.microsoft.com/office/powerpoint/2010/main" val="14389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par>
                          <p:cTn id="25" fill="hold">
                            <p:stCondLst>
                              <p:cond delay="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sz="3200" b="1" dirty="0" smtClean="0"/>
              <a:t>CÁLCULO DE LA ENERGÍA NECESARIA PARA GENERAR VAPOR DE DEMANDA</a:t>
            </a:r>
            <a:r>
              <a:rPr lang="es-EC" sz="3200" dirty="0" smtClean="0"/>
              <a:t/>
            </a:r>
            <a:br>
              <a:rPr lang="es-EC" sz="3200" dirty="0" smtClean="0"/>
            </a:br>
            <a:endParaRPr lang="es-EC" sz="3200"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2160589"/>
                <a:ext cx="4785620" cy="3880773"/>
              </a:xfrm>
            </p:spPr>
            <p:txBody>
              <a:bodyPr>
                <a:normAutofit/>
              </a:bodyPr>
              <a:lstStyle/>
              <a:p>
                <a14:m>
                  <m:oMath xmlns:m="http://schemas.openxmlformats.org/officeDocument/2006/math">
                    <m:r>
                      <a:rPr lang="es-EC" sz="2200" i="1" smtClean="0"/>
                      <m:t>𝑄</m:t>
                    </m:r>
                    <m:r>
                      <a:rPr lang="es-EC" sz="2200" b="0" i="1" smtClean="0">
                        <a:latin typeface="Cambria Math" panose="02040503050406030204" pitchFamily="18" charset="0"/>
                      </a:rPr>
                      <m:t>𝑠𝑒𝑛𝑠𝑖𝑏𝑙𝑒</m:t>
                    </m:r>
                    <m:r>
                      <a:rPr lang="es-EC" sz="2200" i="1"/>
                      <m:t>=</m:t>
                    </m:r>
                    <m:r>
                      <a:rPr lang="es-EC" sz="2200" i="1"/>
                      <m:t>𝑚</m:t>
                    </m:r>
                    <m:r>
                      <a:rPr lang="es-EC" sz="2200" i="1"/>
                      <m:t>∗</m:t>
                    </m:r>
                    <m:r>
                      <a:rPr lang="es-EC" sz="2200" i="1"/>
                      <m:t>𝐶𝑝</m:t>
                    </m:r>
                    <m:r>
                      <a:rPr lang="es-EC" sz="2200" i="1"/>
                      <m:t>∗∆</m:t>
                    </m:r>
                    <m:r>
                      <a:rPr lang="es-EC" sz="2200" i="1"/>
                      <m:t>𝑇</m:t>
                    </m:r>
                    <m:r>
                      <a:rPr lang="es-EC" sz="2200" b="1" i="1"/>
                      <m:t> </m:t>
                    </m:r>
                  </m:oMath>
                </a14:m>
                <a:endParaRPr lang="es-EC" sz="2200" dirty="0" smtClean="0"/>
              </a:p>
              <a:p>
                <a14:m>
                  <m:oMath xmlns:m="http://schemas.openxmlformats.org/officeDocument/2006/math">
                    <m:r>
                      <a:rPr lang="es-EC" sz="2200" i="1"/>
                      <m:t>𝑄</m:t>
                    </m:r>
                    <m:r>
                      <a:rPr lang="es-EC" sz="2200" b="0" i="1" smtClean="0">
                        <a:latin typeface="Cambria Math" panose="02040503050406030204" pitchFamily="18" charset="0"/>
                      </a:rPr>
                      <m:t>𝑙𝑎𝑡𝑒𝑛𝑡𝑒</m:t>
                    </m:r>
                    <m:r>
                      <a:rPr lang="es-EC" sz="2200" i="1"/>
                      <m:t>=</m:t>
                    </m:r>
                    <m:r>
                      <a:rPr lang="es-EC" sz="2200" i="1"/>
                      <m:t>𝑚</m:t>
                    </m:r>
                    <m:r>
                      <a:rPr lang="es-EC" sz="2200" i="1"/>
                      <m:t>∗∆</m:t>
                    </m:r>
                    <m:sSub>
                      <m:sSubPr>
                        <m:ctrlPr>
                          <a:rPr lang="es-EC" sz="2200" i="1"/>
                        </m:ctrlPr>
                      </m:sSubPr>
                      <m:e>
                        <m:r>
                          <a:rPr lang="es-EC" sz="2200" i="1"/>
                          <m:t>h</m:t>
                        </m:r>
                      </m:e>
                      <m:sub>
                        <m:r>
                          <a:rPr lang="es-EC" sz="2200" i="1"/>
                          <m:t>𝑣</m:t>
                        </m:r>
                      </m:sub>
                    </m:sSub>
                  </m:oMath>
                </a14:m>
                <a:endParaRPr lang="es-EC" sz="2200" dirty="0" smtClean="0"/>
              </a:p>
              <a:p>
                <a14:m>
                  <m:oMath xmlns:m="http://schemas.openxmlformats.org/officeDocument/2006/math">
                    <m:sSub>
                      <m:sSubPr>
                        <m:ctrlPr>
                          <a:rPr lang="es-EC" sz="2200" i="1"/>
                        </m:ctrlPr>
                      </m:sSubPr>
                      <m:e>
                        <m:r>
                          <a:rPr lang="es-EC" sz="2200" i="1"/>
                          <m:t>𝑄</m:t>
                        </m:r>
                      </m:e>
                      <m:sub>
                        <m:r>
                          <a:rPr lang="es-EC" sz="2200" i="1"/>
                          <m:t>𝑡𝑜𝑡𝑎𝑙</m:t>
                        </m:r>
                      </m:sub>
                    </m:sSub>
                    <m:r>
                      <a:rPr lang="es-ES" sz="2200" i="1"/>
                      <m:t>=6437.38</m:t>
                    </m:r>
                    <m:r>
                      <a:rPr lang="es-EC" sz="2200" i="1"/>
                      <m:t>𝑀𝐽</m:t>
                    </m:r>
                  </m:oMath>
                </a14:m>
                <a:endParaRPr lang="es-EC" sz="2200" dirty="0" smtClean="0"/>
              </a:p>
              <a:p>
                <a14:m>
                  <m:oMath xmlns:m="http://schemas.openxmlformats.org/officeDocument/2006/math">
                    <m:sSub>
                      <m:sSubPr>
                        <m:ctrlPr>
                          <a:rPr lang="es-EC" sz="2200" i="1"/>
                        </m:ctrlPr>
                      </m:sSubPr>
                      <m:e>
                        <m:r>
                          <a:rPr lang="es-EC" sz="2200" i="1"/>
                          <m:t>𝑄</m:t>
                        </m:r>
                      </m:e>
                      <m:sub>
                        <m:r>
                          <a:rPr lang="es-EC" sz="2200" i="1"/>
                          <m:t>𝑐𝑜𝑚𝑏𝑢𝑠𝑡𝑖𝑏𝑙𝑒</m:t>
                        </m:r>
                      </m:sub>
                    </m:sSub>
                    <m:r>
                      <a:rPr lang="es-ES" sz="2200" i="1"/>
                      <m:t>=7793.4</m:t>
                    </m:r>
                    <m:r>
                      <a:rPr lang="es-EC" sz="2200" i="1"/>
                      <m:t>𝑀𝐽</m:t>
                    </m:r>
                  </m:oMath>
                </a14:m>
                <a:endParaRPr lang="es-EC" sz="2200" dirty="0"/>
              </a:p>
              <a:p>
                <a14:m>
                  <m:oMath xmlns:m="http://schemas.openxmlformats.org/officeDocument/2006/math">
                    <m:sSub>
                      <m:sSubPr>
                        <m:ctrlPr>
                          <a:rPr lang="es-EC" sz="2200" i="1"/>
                        </m:ctrlPr>
                      </m:sSubPr>
                      <m:e>
                        <m:r>
                          <a:rPr lang="es-EC" sz="2200" i="1"/>
                          <m:t>𝑚</m:t>
                        </m:r>
                      </m:e>
                      <m:sub>
                        <m:r>
                          <a:rPr lang="es-EC" sz="2200" i="1"/>
                          <m:t>𝑐𝑜𝑚𝑏𝑢𝑠𝑡𝑖𝑏𝑙𝑒</m:t>
                        </m:r>
                      </m:sub>
                    </m:sSub>
                    <m:r>
                      <a:rPr lang="es-EC" sz="2200" i="1"/>
                      <m:t>=</m:t>
                    </m:r>
                    <m:f>
                      <m:fPr>
                        <m:ctrlPr>
                          <a:rPr lang="es-EC" sz="2200" i="1"/>
                        </m:ctrlPr>
                      </m:fPr>
                      <m:num>
                        <m:r>
                          <a:rPr lang="es-EC" sz="2200" i="1"/>
                          <m:t>7793.4</m:t>
                        </m:r>
                        <m:r>
                          <a:rPr lang="es-EC" sz="2200" i="1"/>
                          <m:t>𝑀𝐽</m:t>
                        </m:r>
                      </m:num>
                      <m:den>
                        <m:r>
                          <a:rPr lang="es-EC" sz="2200" i="1"/>
                          <m:t>43.10</m:t>
                        </m:r>
                        <m:f>
                          <m:fPr>
                            <m:ctrlPr>
                              <a:rPr lang="es-EC" sz="2200" i="1"/>
                            </m:ctrlPr>
                          </m:fPr>
                          <m:num>
                            <m:r>
                              <a:rPr lang="es-EC" sz="2200" i="1"/>
                              <m:t>𝑀𝐽</m:t>
                            </m:r>
                          </m:num>
                          <m:den>
                            <m:r>
                              <a:rPr lang="es-EC" sz="2200" i="1"/>
                              <m:t>𝐾𝑔</m:t>
                            </m:r>
                          </m:den>
                        </m:f>
                      </m:den>
                    </m:f>
                    <m:r>
                      <a:rPr lang="es-EC" sz="2200" i="1"/>
                      <m:t>=180.82</m:t>
                    </m:r>
                    <m:f>
                      <m:fPr>
                        <m:ctrlPr>
                          <a:rPr lang="es-EC" sz="2200" i="1"/>
                        </m:ctrlPr>
                      </m:fPr>
                      <m:num>
                        <m:r>
                          <a:rPr lang="es-EC" sz="2200" i="1"/>
                          <m:t>𝐾𝑔</m:t>
                        </m:r>
                      </m:num>
                      <m:den>
                        <m:r>
                          <a:rPr lang="es-EC" sz="2200" i="1"/>
                          <m:t>𝑑𝑖𝑎</m:t>
                        </m:r>
                      </m:den>
                    </m:f>
                  </m:oMath>
                </a14:m>
                <a:endParaRPr lang="es-EC" sz="2200" dirty="0"/>
              </a:p>
              <a:p>
                <a14:m>
                  <m:oMath xmlns:m="http://schemas.openxmlformats.org/officeDocument/2006/math">
                    <m:sSub>
                      <m:sSubPr>
                        <m:ctrlPr>
                          <a:rPr lang="es-EC" sz="2200" i="1"/>
                        </m:ctrlPr>
                      </m:sSubPr>
                      <m:e>
                        <m:r>
                          <a:rPr lang="es-EC" sz="2200" i="1"/>
                          <m:t>𝑉</m:t>
                        </m:r>
                      </m:e>
                      <m:sub>
                        <m:r>
                          <a:rPr lang="es-EC" sz="2200" i="1"/>
                          <m:t>𝑐𝑜𝑚𝑏𝑢𝑠𝑡𝑖𝑏𝑙𝑒</m:t>
                        </m:r>
                      </m:sub>
                    </m:sSub>
                    <m:r>
                      <a:rPr lang="es-EC" sz="2200" i="1"/>
                      <m:t>=</m:t>
                    </m:r>
                    <m:f>
                      <m:fPr>
                        <m:ctrlPr>
                          <a:rPr lang="es-EC" sz="2200" i="1"/>
                        </m:ctrlPr>
                      </m:fPr>
                      <m:num>
                        <m:r>
                          <a:rPr lang="es-EC" sz="2200" i="1"/>
                          <m:t>180.82</m:t>
                        </m:r>
                        <m:r>
                          <a:rPr lang="es-EC" sz="2200" i="1"/>
                          <m:t>𝐾𝑔</m:t>
                        </m:r>
                      </m:num>
                      <m:den>
                        <m:r>
                          <a:rPr lang="es-EC" sz="2200" i="1"/>
                          <m:t>832</m:t>
                        </m:r>
                        <m:f>
                          <m:fPr>
                            <m:ctrlPr>
                              <a:rPr lang="es-EC" sz="2200" i="1"/>
                            </m:ctrlPr>
                          </m:fPr>
                          <m:num>
                            <m:r>
                              <a:rPr lang="es-EC" sz="2200" i="1"/>
                              <m:t>𝐾𝑔</m:t>
                            </m:r>
                          </m:num>
                          <m:den>
                            <m:r>
                              <a:rPr lang="es-EC" sz="2200" i="1"/>
                              <m:t>𝑚</m:t>
                            </m:r>
                            <m:r>
                              <a:rPr lang="es-EC" sz="2200" i="1"/>
                              <m:t>³</m:t>
                            </m:r>
                          </m:den>
                        </m:f>
                      </m:den>
                    </m:f>
                    <m:r>
                      <a:rPr lang="es-EC" sz="2200" i="1"/>
                      <m:t>=0.217 </m:t>
                    </m:r>
                    <m:f>
                      <m:fPr>
                        <m:ctrlPr>
                          <a:rPr lang="es-EC" sz="2200" i="1"/>
                        </m:ctrlPr>
                      </m:fPr>
                      <m:num>
                        <m:r>
                          <a:rPr lang="es-EC" sz="2200" i="1"/>
                          <m:t>𝑚</m:t>
                        </m:r>
                        <m:r>
                          <a:rPr lang="es-EC" sz="2200" i="1"/>
                          <m:t>³</m:t>
                        </m:r>
                      </m:num>
                      <m:den>
                        <m:r>
                          <a:rPr lang="es-EC" sz="2200" i="1"/>
                          <m:t>𝑑𝑖𝑎</m:t>
                        </m:r>
                      </m:den>
                    </m:f>
                  </m:oMath>
                </a14:m>
                <a:endParaRPr lang="es-EC" sz="2200" dirty="0"/>
              </a:p>
              <a:p>
                <a:endParaRPr lang="es-EC" sz="22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160589"/>
                <a:ext cx="4785620" cy="3880773"/>
              </a:xfrm>
              <a:blipFill rotWithShape="0">
                <a:blip r:embed="rId2"/>
                <a:stretch>
                  <a:fillRect l="-764"/>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CuadroTexto 3"/>
              <p:cNvSpPr txBox="1"/>
              <p:nvPr/>
            </p:nvSpPr>
            <p:spPr>
              <a:xfrm>
                <a:off x="5673969" y="2160589"/>
                <a:ext cx="6518031" cy="1447384"/>
              </a:xfrm>
              <a:prstGeom prst="rect">
                <a:avLst/>
              </a:prstGeom>
              <a:noFill/>
            </p:spPr>
            <p:txBody>
              <a:bodyPr wrap="square" rtlCol="0">
                <a:spAutoFit/>
              </a:bodyPr>
              <a:lstStyle/>
              <a:p>
                <a:r>
                  <a:rPr lang="es-ES" i="1" dirty="0"/>
                  <a:t>Consumo promedio= 2900 gal/mes= 96.66 gal/día=0.3654 m³/día.</a:t>
                </a:r>
                <a:endParaRPr lang="es-EC" dirty="0"/>
              </a:p>
              <a:p>
                <a14:m>
                  <m:oMathPara xmlns:m="http://schemas.openxmlformats.org/officeDocument/2006/math">
                    <m:oMathParaPr>
                      <m:jc m:val="centerGroup"/>
                    </m:oMathParaPr>
                    <m:oMath xmlns:m="http://schemas.openxmlformats.org/officeDocument/2006/math">
                      <m:sSub>
                        <m:sSubPr>
                          <m:ctrlPr>
                            <a:rPr lang="es-EC" i="1"/>
                          </m:ctrlPr>
                        </m:sSubPr>
                        <m:e>
                          <m:r>
                            <a:rPr lang="es-EC" i="1"/>
                            <m:t>𝑚</m:t>
                          </m:r>
                        </m:e>
                        <m:sub>
                          <m:r>
                            <a:rPr lang="es-EC" i="1"/>
                            <m:t>𝑐𝑜𝑚𝑏𝑢𝑠𝑡𝑖𝑏𝑙𝑒</m:t>
                          </m:r>
                        </m:sub>
                      </m:sSub>
                      <m:r>
                        <a:rPr lang="es-EC" i="1"/>
                        <m:t>=</m:t>
                      </m:r>
                      <m:r>
                        <a:rPr lang="es-EC" i="1"/>
                        <m:t>𝑉</m:t>
                      </m:r>
                      <m:r>
                        <a:rPr lang="es-EC" i="1"/>
                        <m:t>∗</m:t>
                      </m:r>
                      <m:r>
                        <a:rPr lang="es-EC" i="1"/>
                        <m:t>𝜌</m:t>
                      </m:r>
                      <m:r>
                        <a:rPr lang="es-EC" i="1"/>
                        <m:t>=0.3654</m:t>
                      </m:r>
                      <m:r>
                        <a:rPr lang="es-EC" i="1"/>
                        <m:t>𝑚</m:t>
                      </m:r>
                      <m:r>
                        <a:rPr lang="es-EC" i="1"/>
                        <m:t>³∗832</m:t>
                      </m:r>
                      <m:f>
                        <m:fPr>
                          <m:ctrlPr>
                            <a:rPr lang="es-EC" i="1"/>
                          </m:ctrlPr>
                        </m:fPr>
                        <m:num>
                          <m:r>
                            <a:rPr lang="es-EC" i="1"/>
                            <m:t>𝐾𝑔</m:t>
                          </m:r>
                        </m:num>
                        <m:den>
                          <m:r>
                            <a:rPr lang="es-EC" i="1"/>
                            <m:t>𝑚</m:t>
                          </m:r>
                          <m:r>
                            <a:rPr lang="es-EC" i="1"/>
                            <m:t>³</m:t>
                          </m:r>
                        </m:den>
                      </m:f>
                      <m:r>
                        <a:rPr lang="es-EC" i="1"/>
                        <m:t>=304 </m:t>
                      </m:r>
                      <m:f>
                        <m:fPr>
                          <m:ctrlPr>
                            <a:rPr lang="es-EC" i="1"/>
                          </m:ctrlPr>
                        </m:fPr>
                        <m:num>
                          <m:r>
                            <a:rPr lang="es-EC" i="1"/>
                            <m:t>𝐾𝑔</m:t>
                          </m:r>
                        </m:num>
                        <m:den>
                          <m:r>
                            <a:rPr lang="es-EC" i="1"/>
                            <m:t>𝑑𝑖𝑎</m:t>
                          </m:r>
                        </m:den>
                      </m:f>
                    </m:oMath>
                  </m:oMathPara>
                </a14:m>
                <a:endParaRPr lang="es-EC" dirty="0"/>
              </a:p>
              <a:p>
                <a:endParaRPr lang="es-EC" dirty="0"/>
              </a:p>
            </p:txBody>
          </p:sp>
        </mc:Choice>
        <mc:Fallback>
          <p:sp>
            <p:nvSpPr>
              <p:cNvPr id="4" name="CuadroTexto 3"/>
              <p:cNvSpPr txBox="1">
                <a:spLocks noRot="1" noChangeAspect="1" noMove="1" noResize="1" noEditPoints="1" noAdjustHandles="1" noChangeArrowheads="1" noChangeShapeType="1" noTextEdit="1"/>
              </p:cNvSpPr>
              <p:nvPr/>
            </p:nvSpPr>
            <p:spPr>
              <a:xfrm>
                <a:off x="5673969" y="2160589"/>
                <a:ext cx="6518031" cy="1447384"/>
              </a:xfrm>
              <a:prstGeom prst="rect">
                <a:avLst/>
              </a:prstGeom>
              <a:blipFill rotWithShape="0">
                <a:blip r:embed="rId3"/>
                <a:stretch>
                  <a:fillRect l="-842" t="-2521"/>
                </a:stretch>
              </a:blipFill>
            </p:spPr>
            <p:txBody>
              <a:bodyPr/>
              <a:lstStyle/>
              <a:p>
                <a:r>
                  <a:rPr lang="es-EC">
                    <a:noFill/>
                  </a:rPr>
                  <a:t> </a:t>
                </a:r>
              </a:p>
            </p:txBody>
          </p:sp>
        </mc:Fallback>
      </mc:AlternateContent>
    </p:spTree>
    <p:extLst>
      <p:ext uri="{BB962C8B-B14F-4D97-AF65-F5344CB8AC3E}">
        <p14:creationId xmlns:p14="http://schemas.microsoft.com/office/powerpoint/2010/main" val="25065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0277"/>
          </a:xfrm>
        </p:spPr>
        <p:txBody>
          <a:bodyPr>
            <a:normAutofit/>
          </a:bodyPr>
          <a:lstStyle/>
          <a:p>
            <a:r>
              <a:rPr lang="es-EC" sz="2800" dirty="0" smtClean="0"/>
              <a:t>COMPOSICIÓN DE LA ENERGÍA TÉRMICA/ DIA</a:t>
            </a:r>
            <a:endParaRPr lang="es-EC"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554103275"/>
              </p:ext>
            </p:extLst>
          </p:nvPr>
        </p:nvGraphicFramePr>
        <p:xfrm>
          <a:off x="677863" y="2160588"/>
          <a:ext cx="8596139" cy="442778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7" name="CuadroTexto 6"/>
              <p:cNvSpPr txBox="1"/>
              <p:nvPr/>
            </p:nvSpPr>
            <p:spPr>
              <a:xfrm>
                <a:off x="677334" y="1172308"/>
                <a:ext cx="7857066" cy="768159"/>
              </a:xfrm>
              <a:prstGeom prst="rect">
                <a:avLst/>
              </a:prstGeom>
              <a:noFill/>
            </p:spPr>
            <p:txBody>
              <a:bodyPr wrap="square" rtlCol="0">
                <a:spAutoFit/>
              </a:bodyPr>
              <a:lstStyle/>
              <a:p>
                <a14:m>
                  <m:oMath xmlns:m="http://schemas.openxmlformats.org/officeDocument/2006/math">
                    <m:sSub>
                      <m:sSubPr>
                        <m:ctrlPr>
                          <a:rPr lang="es-EC" i="1"/>
                        </m:ctrlPr>
                      </m:sSubPr>
                      <m:e>
                        <m:r>
                          <a:rPr lang="es-EC" i="1"/>
                          <m:t>𝑚</m:t>
                        </m:r>
                      </m:e>
                      <m:sub>
                        <m:r>
                          <a:rPr lang="es-EC" i="1"/>
                          <m:t>𝑐𝑜𝑚𝑏𝑢𝑠𝑡𝑖𝑏𝑙𝑒</m:t>
                        </m:r>
                      </m:sub>
                    </m:sSub>
                    <m:r>
                      <a:rPr lang="es-ES" i="1"/>
                      <m:t>=304 </m:t>
                    </m:r>
                    <m:f>
                      <m:fPr>
                        <m:ctrlPr>
                          <a:rPr lang="es-EC" i="1"/>
                        </m:ctrlPr>
                      </m:fPr>
                      <m:num>
                        <m:r>
                          <a:rPr lang="es-EC" i="1"/>
                          <m:t>𝐾𝑔</m:t>
                        </m:r>
                      </m:num>
                      <m:den>
                        <m:r>
                          <a:rPr lang="es-EC" i="1"/>
                          <m:t>𝑑𝑖𝑎</m:t>
                        </m:r>
                      </m:den>
                    </m:f>
                  </m:oMath>
                </a14:m>
                <a:r>
                  <a:rPr lang="es-ES" dirty="0"/>
                  <a:t>                         Generación de vapor= 3910 </a:t>
                </a:r>
                <a14:m>
                  <m:oMath xmlns:m="http://schemas.openxmlformats.org/officeDocument/2006/math">
                    <m:f>
                      <m:fPr>
                        <m:ctrlPr>
                          <a:rPr lang="es-EC" i="1"/>
                        </m:ctrlPr>
                      </m:fPr>
                      <m:num>
                        <m:r>
                          <a:rPr lang="es-EC" i="1"/>
                          <m:t>𝐾𝑔</m:t>
                        </m:r>
                      </m:num>
                      <m:den>
                        <m:r>
                          <a:rPr lang="es-EC" i="1"/>
                          <m:t>𝑑𝑖𝑎</m:t>
                        </m:r>
                      </m:den>
                    </m:f>
                  </m:oMath>
                </a14:m>
                <a:r>
                  <a:rPr lang="es-ES" dirty="0"/>
                  <a:t>.</a:t>
                </a:r>
                <a:endParaRPr lang="es-EC" dirty="0"/>
              </a:p>
              <a:p>
                <a:endParaRPr lang="es-EC" dirty="0"/>
              </a:p>
            </p:txBody>
          </p:sp>
        </mc:Choice>
        <mc:Fallback>
          <p:sp>
            <p:nvSpPr>
              <p:cNvPr id="7" name="CuadroTexto 6"/>
              <p:cNvSpPr txBox="1">
                <a:spLocks noRot="1" noChangeAspect="1" noMove="1" noResize="1" noEditPoints="1" noAdjustHandles="1" noChangeArrowheads="1" noChangeShapeType="1" noTextEdit="1"/>
              </p:cNvSpPr>
              <p:nvPr/>
            </p:nvSpPr>
            <p:spPr>
              <a:xfrm>
                <a:off x="677334" y="1172308"/>
                <a:ext cx="7857066" cy="768159"/>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59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smtClean="0"/>
              <a:t>EVALUACIÓN INICIAL DE PÉRDIDAS DEL SISTEMA TÉRMICO.</a:t>
            </a:r>
            <a:endParaRPr lang="es-EC" sz="2800" b="1" dirty="0"/>
          </a:p>
        </p:txBody>
      </p:sp>
      <p:sp>
        <p:nvSpPr>
          <p:cNvPr id="3" name="Marcador de contenido 2"/>
          <p:cNvSpPr>
            <a:spLocks noGrp="1"/>
          </p:cNvSpPr>
          <p:nvPr>
            <p:ph idx="1"/>
          </p:nvPr>
        </p:nvSpPr>
        <p:spPr/>
        <p:txBody>
          <a:bodyPr/>
          <a:lstStyle/>
          <a:p>
            <a:r>
              <a:rPr lang="es-EC" dirty="0" smtClean="0"/>
              <a:t>SE OPERA LA CALDERA A ELEVADAS PRESIONES POR ENCIMA DE LO REQUERIDO.</a:t>
            </a:r>
          </a:p>
          <a:p>
            <a:r>
              <a:rPr lang="es-EC" dirty="0" smtClean="0"/>
              <a:t>NO SE CALIBRA EN FORMA PERIÓDICA LA RELACIÓN AIRE/COMBUSTIBLE.</a:t>
            </a:r>
          </a:p>
          <a:p>
            <a:r>
              <a:rPr lang="es-EC" dirty="0" smtClean="0"/>
              <a:t>NO SE REPARAN FUGAS EN LAS LÍNEAS DE DISTRIBUCIÓN DE VAPOR Y CONDENSADOS.</a:t>
            </a:r>
          </a:p>
          <a:p>
            <a:r>
              <a:rPr lang="es-EC" dirty="0" smtClean="0"/>
              <a:t>EXISTEN RETORNOS DE CARGA VIVA DE VAPOR HACIA EL TANQUE DE CONDENSADOS POR FALLO EN TRAMPAS Y ACCESORIOS.</a:t>
            </a:r>
          </a:p>
          <a:p>
            <a:r>
              <a:rPr lang="es-EC" dirty="0" smtClean="0"/>
              <a:t>NO SE EFECTÚA MANTENIMIENTO EN EL AISLAMIENTO TÉRMICO Y ACCESORIOS DE LA LÍNEA DE VAPOR.</a:t>
            </a:r>
          </a:p>
          <a:p>
            <a:r>
              <a:rPr lang="es-EC" dirty="0" smtClean="0"/>
              <a:t>SE MANTIENEN TRAMOS DE TUBERÍA DE VAPOR QUE YA NO FORMA PARTE DEL PROCESO.</a:t>
            </a:r>
            <a:endParaRPr lang="es-EC" dirty="0"/>
          </a:p>
        </p:txBody>
      </p:sp>
    </p:spTree>
    <p:extLst>
      <p:ext uri="{BB962C8B-B14F-4D97-AF65-F5344CB8AC3E}">
        <p14:creationId xmlns:p14="http://schemas.microsoft.com/office/powerpoint/2010/main" val="17226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35c056cfdc4d247eeb3577314145d4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rot="5400000">
            <a:off x="-204785" y="979084"/>
            <a:ext cx="3412799" cy="2268895"/>
          </a:xfrm>
          <a:prstGeom prst="rect">
            <a:avLst/>
          </a:prstGeom>
          <a:ln>
            <a:solidFill>
              <a:schemeClr val="accent1"/>
            </a:solidFill>
          </a:ln>
        </p:spPr>
      </p:pic>
      <p:pic>
        <p:nvPicPr>
          <p:cNvPr id="5" name="95930112ec69f00d6c210a4fc99c853b">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rot="5400000">
            <a:off x="2190707" y="1133839"/>
            <a:ext cx="3412801" cy="1959383"/>
          </a:xfrm>
          <a:prstGeom prst="rect">
            <a:avLst/>
          </a:prstGeom>
          <a:ln>
            <a:solidFill>
              <a:schemeClr val="accent1"/>
            </a:solidFill>
          </a:ln>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8153" y="407130"/>
            <a:ext cx="2558554" cy="3412801"/>
          </a:xfrm>
          <a:prstGeom prst="rect">
            <a:avLst/>
          </a:prstGeom>
          <a:ln>
            <a:solidFill>
              <a:schemeClr val="accent1"/>
            </a:solidFill>
          </a:ln>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8062" y="407130"/>
            <a:ext cx="2558554" cy="3412801"/>
          </a:xfrm>
          <a:prstGeom prst="rect">
            <a:avLst/>
          </a:prstGeom>
          <a:ln>
            <a:solidFill>
              <a:schemeClr val="accent1"/>
            </a:solidFill>
          </a:ln>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67" y="4056185"/>
            <a:ext cx="2915295" cy="2543908"/>
          </a:xfrm>
          <a:prstGeom prst="rect">
            <a:avLst/>
          </a:prstGeom>
          <a:ln>
            <a:solidFill>
              <a:schemeClr val="accent1"/>
            </a:solidFill>
          </a:ln>
        </p:spPr>
      </p:pic>
      <p:pic>
        <p:nvPicPr>
          <p:cNvPr id="9" name="Imagen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5907" y="4056185"/>
            <a:ext cx="2007990" cy="2573216"/>
          </a:xfrm>
          <a:prstGeom prst="rect">
            <a:avLst/>
          </a:prstGeom>
          <a:ln>
            <a:solidFill>
              <a:schemeClr val="accent1"/>
            </a:solidFill>
          </a:ln>
        </p:spPr>
      </p:pic>
      <p:pic>
        <p:nvPicPr>
          <p:cNvPr id="10" name="Imagen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57496" y="4056185"/>
            <a:ext cx="3548750" cy="2543908"/>
          </a:xfrm>
          <a:prstGeom prst="rect">
            <a:avLst/>
          </a:prstGeom>
          <a:ln>
            <a:solidFill>
              <a:schemeClr val="accent1"/>
            </a:solidFill>
          </a:ln>
        </p:spPr>
      </p:pic>
    </p:spTree>
    <p:extLst>
      <p:ext uri="{BB962C8B-B14F-4D97-AF65-F5344CB8AC3E}">
        <p14:creationId xmlns:p14="http://schemas.microsoft.com/office/powerpoint/2010/main" val="3031191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6154"/>
          </a:xfrm>
        </p:spPr>
        <p:txBody>
          <a:bodyPr>
            <a:normAutofit/>
          </a:bodyPr>
          <a:lstStyle/>
          <a:p>
            <a:r>
              <a:rPr lang="es-EC" sz="2800" dirty="0" smtClean="0"/>
              <a:t>BALANCE ENERGÉTICO DEL SISTEMA TÉRMICO</a:t>
            </a:r>
            <a:endParaRPr lang="es-EC" sz="28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152642" y="1195754"/>
            <a:ext cx="7646051" cy="4572000"/>
          </a:xfrm>
          <a:prstGeom prst="rect">
            <a:avLst/>
          </a:prstGeom>
          <a:noFill/>
          <a:ln>
            <a:noFill/>
          </a:ln>
        </p:spPr>
      </p:pic>
      <mc:AlternateContent xmlns:mc="http://schemas.openxmlformats.org/markup-compatibility/2006">
        <mc:Choice xmlns:a14="http://schemas.microsoft.com/office/drawing/2010/main" Requires="a14">
          <p:sp>
            <p:nvSpPr>
              <p:cNvPr id="5" name="CuadroTexto 4"/>
              <p:cNvSpPr txBox="1"/>
              <p:nvPr/>
            </p:nvSpPr>
            <p:spPr>
              <a:xfrm>
                <a:off x="2443482" y="5881310"/>
                <a:ext cx="5064369" cy="94519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s-MX" i="1"/>
                        <m:t>𝐸𝑓𝑖𝑐𝑖𝑒𝑛𝑐𝑖𝑎</m:t>
                      </m:r>
                      <m:r>
                        <a:rPr lang="es-MX" i="1"/>
                        <m:t>=</m:t>
                      </m:r>
                      <m:f>
                        <m:fPr>
                          <m:ctrlPr>
                            <a:rPr lang="es-EC" i="1"/>
                          </m:ctrlPr>
                        </m:fPr>
                        <m:num>
                          <m:r>
                            <a:rPr lang="es-MX" i="1"/>
                            <m:t>𝐸𝑛𝑒𝑟𝑔</m:t>
                          </m:r>
                          <m:r>
                            <a:rPr lang="es-MX" i="1"/>
                            <m:t>í</m:t>
                          </m:r>
                          <m:r>
                            <a:rPr lang="es-MX" i="1"/>
                            <m:t>𝑎</m:t>
                          </m:r>
                          <m:r>
                            <a:rPr lang="es-MX" i="1"/>
                            <m:t> </m:t>
                          </m:r>
                          <m:r>
                            <a:rPr lang="es-MX" i="1"/>
                            <m:t>𝑎𝑝𝑟𝑜𝑣𝑒𝑐h𝑎𝑑𝑎</m:t>
                          </m:r>
                        </m:num>
                        <m:den>
                          <m:r>
                            <a:rPr lang="es-MX" i="1"/>
                            <m:t>𝐸𝑛𝑒𝑟𝑔</m:t>
                          </m:r>
                          <m:r>
                            <a:rPr lang="es-MX" i="1"/>
                            <m:t>í</m:t>
                          </m:r>
                          <m:r>
                            <a:rPr lang="es-MX" i="1"/>
                            <m:t>𝑎</m:t>
                          </m:r>
                          <m:r>
                            <a:rPr lang="es-MX" i="1"/>
                            <m:t> </m:t>
                          </m:r>
                          <m:r>
                            <a:rPr lang="es-MX" i="1"/>
                            <m:t>𝑠𝑢𝑚𝑖𝑛𝑖𝑠𝑡𝑟𝑎𝑑𝑎</m:t>
                          </m:r>
                        </m:den>
                      </m:f>
                    </m:oMath>
                  </m:oMathPara>
                </a14:m>
                <a:endParaRPr lang="es-EC" dirty="0"/>
              </a:p>
              <a:p>
                <a:endParaRPr lang="es-EC" dirty="0"/>
              </a:p>
            </p:txBody>
          </p:sp>
        </mc:Choice>
        <mc:Fallback>
          <p:sp>
            <p:nvSpPr>
              <p:cNvPr id="5" name="CuadroTexto 4"/>
              <p:cNvSpPr txBox="1">
                <a:spLocks noRot="1" noChangeAspect="1" noMove="1" noResize="1" noEditPoints="1" noAdjustHandles="1" noChangeArrowheads="1" noChangeShapeType="1" noTextEdit="1"/>
              </p:cNvSpPr>
              <p:nvPr/>
            </p:nvSpPr>
            <p:spPr>
              <a:xfrm>
                <a:off x="2443482" y="5881310"/>
                <a:ext cx="5064369" cy="94519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0345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DEFINICIÓN DEL PROBLEMA.</a:t>
            </a:r>
            <a:endParaRPr lang="es-EC" dirty="0"/>
          </a:p>
        </p:txBody>
      </p:sp>
      <p:sp>
        <p:nvSpPr>
          <p:cNvPr id="3" name="Marcador de contenido 2"/>
          <p:cNvSpPr>
            <a:spLocks noGrp="1"/>
          </p:cNvSpPr>
          <p:nvPr>
            <p:ph idx="1"/>
          </p:nvPr>
        </p:nvSpPr>
        <p:spPr>
          <a:xfrm>
            <a:off x="677334" y="2160590"/>
            <a:ext cx="8596668" cy="1758268"/>
          </a:xfrm>
        </p:spPr>
        <p:txBody>
          <a:bodyPr/>
          <a:lstStyle/>
          <a:p>
            <a:r>
              <a:rPr lang="es-EC" dirty="0" smtClean="0"/>
              <a:t>NO EXISTEN ANTECEDENTES DE HABERSE REALIZADO BALANCES ENERGÉTICOS EN LOS EQUIPOS NI EN LOS SISTEMAS, NI LA INSTRUMENTACIÓN NECESARIA EN LAS SECCIONES DE CONTROL DE LOS SISTEMAS QUE PERMITAN CONTROLAR ADECUADAMENTE LOS VALORES ÓPTIMOS DE TRABAJO PARA CADA SISTEMA NI SU CONSUMO ENERGÉTICO PARA PROCESOS DE BALANCES DE ENERGÍA</a:t>
            </a:r>
            <a:endParaRPr lang="es-EC" dirty="0"/>
          </a:p>
        </p:txBody>
      </p:sp>
    </p:spTree>
    <p:extLst>
      <p:ext uri="{BB962C8B-B14F-4D97-AF65-F5344CB8AC3E}">
        <p14:creationId xmlns:p14="http://schemas.microsoft.com/office/powerpoint/2010/main" val="314348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62708"/>
          </a:xfrm>
        </p:spPr>
        <p:txBody>
          <a:bodyPr>
            <a:normAutofit fontScale="90000"/>
          </a:bodyPr>
          <a:lstStyle/>
          <a:p>
            <a:r>
              <a:rPr lang="es-EC" dirty="0" smtClean="0"/>
              <a:t>ESQUEMA DE UNA CALDERA PIROTUBULAR</a:t>
            </a:r>
            <a:endParaRPr lang="es-EC" dirty="0"/>
          </a:p>
        </p:txBody>
      </p:sp>
      <p:pic>
        <p:nvPicPr>
          <p:cNvPr id="4" name="Marcador de contenido 3" descr="http://s393068490.mialojamiento.es/sogecal/wp-content/uploads/2012/07/calderakestahl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172308"/>
            <a:ext cx="8596668" cy="5228492"/>
          </a:xfrm>
          <a:prstGeom prst="rect">
            <a:avLst/>
          </a:prstGeom>
          <a:noFill/>
          <a:ln>
            <a:noFill/>
          </a:ln>
        </p:spPr>
      </p:pic>
    </p:spTree>
    <p:extLst>
      <p:ext uri="{BB962C8B-B14F-4D97-AF65-F5344CB8AC3E}">
        <p14:creationId xmlns:p14="http://schemas.microsoft.com/office/powerpoint/2010/main" val="4269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PARÁMETROS QUE AFECTAN LA EFICIENCIA DE LAS CALDERAS</a:t>
            </a:r>
            <a:endParaRPr lang="es-EC" sz="2800" dirty="0"/>
          </a:p>
        </p:txBody>
      </p:sp>
      <p:sp>
        <p:nvSpPr>
          <p:cNvPr id="3" name="Marcador de contenido 2"/>
          <p:cNvSpPr>
            <a:spLocks noGrp="1"/>
          </p:cNvSpPr>
          <p:nvPr>
            <p:ph idx="1"/>
          </p:nvPr>
        </p:nvSpPr>
        <p:spPr/>
        <p:txBody>
          <a:bodyPr/>
          <a:lstStyle/>
          <a:p>
            <a:r>
              <a:rPr lang="es-EC" dirty="0" smtClean="0"/>
              <a:t>NIVEL DE EXCESO DE AIRE</a:t>
            </a:r>
          </a:p>
          <a:p>
            <a:r>
              <a:rPr lang="es-EC" dirty="0" smtClean="0"/>
              <a:t>RÉGIMEN DE FUEGO</a:t>
            </a:r>
          </a:p>
          <a:p>
            <a:r>
              <a:rPr lang="es-EC" dirty="0" smtClean="0"/>
              <a:t>TEMPERATURA DE GASES DE LA CHIMENEA.</a:t>
            </a:r>
          </a:p>
          <a:p>
            <a:r>
              <a:rPr lang="es-EC" dirty="0" smtClean="0"/>
              <a:t>TEMPERATURA DE AGUA DE ALIMENTACIÓN.</a:t>
            </a:r>
          </a:p>
          <a:p>
            <a:r>
              <a:rPr lang="es-EC" dirty="0" smtClean="0"/>
              <a:t>TEMPERATURA DEL AIRE DE COMBUSTIÓN.</a:t>
            </a:r>
          </a:p>
          <a:p>
            <a:r>
              <a:rPr lang="es-EC" dirty="0" smtClean="0"/>
              <a:t>SUCIEDAD DE LAS SUPERFICIES DE TRANSMISIÓN DE CALOR.</a:t>
            </a:r>
          </a:p>
          <a:p>
            <a:r>
              <a:rPr lang="es-EC" dirty="0" smtClean="0"/>
              <a:t>PURGA.</a:t>
            </a:r>
          </a:p>
          <a:p>
            <a:r>
              <a:rPr lang="es-EC" dirty="0" smtClean="0"/>
              <a:t>PRESIÓN DE VAPOR.</a:t>
            </a:r>
          </a:p>
          <a:p>
            <a:r>
              <a:rPr lang="es-EC" dirty="0" smtClean="0"/>
              <a:t>PÉRDIDAS DE CALOR EN EL EXTERIOR DE LA CALDERA.</a:t>
            </a:r>
            <a:endParaRPr lang="es-EC" dirty="0"/>
          </a:p>
        </p:txBody>
      </p:sp>
    </p:spTree>
    <p:extLst>
      <p:ext uri="{BB962C8B-B14F-4D97-AF65-F5344CB8AC3E}">
        <p14:creationId xmlns:p14="http://schemas.microsoft.com/office/powerpoint/2010/main" val="1525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6" end="6"/>
                                            </p:txEl>
                                          </p:spTgt>
                                        </p:tgtEl>
                                        <p:attrNameLst>
                                          <p:attrName>style.visibility</p:attrName>
                                        </p:attrNameLst>
                                      </p:cBhvr>
                                      <p:to>
                                        <p:strVal val="visible"/>
                                      </p:to>
                                    </p:set>
                                    <p:animEffect transition="in" filter="wipe(down)">
                                      <p:cBhvr>
                                        <p:cTn id="133" dur="580">
                                          <p:stCondLst>
                                            <p:cond delay="0"/>
                                          </p:stCondLst>
                                        </p:cTn>
                                        <p:tgtEl>
                                          <p:spTgt spid="3">
                                            <p:txEl>
                                              <p:pRg st="6" end="6"/>
                                            </p:txEl>
                                          </p:spTgt>
                                        </p:tgtEl>
                                      </p:cBhvr>
                                    </p:animEffect>
                                    <p:anim calcmode="lin" valueType="num">
                                      <p:cBhvr>
                                        <p:cTn id="13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6" end="6"/>
                                            </p:txEl>
                                          </p:spTgt>
                                        </p:tgtEl>
                                      </p:cBhvr>
                                      <p:to x="100000" y="60000"/>
                                    </p:animScale>
                                    <p:animScale>
                                      <p:cBhvr>
                                        <p:cTn id="140" dur="166" decel="50000">
                                          <p:stCondLst>
                                            <p:cond delay="676"/>
                                          </p:stCondLst>
                                        </p:cTn>
                                        <p:tgtEl>
                                          <p:spTgt spid="3">
                                            <p:txEl>
                                              <p:pRg st="6" end="6"/>
                                            </p:txEl>
                                          </p:spTgt>
                                        </p:tgtEl>
                                      </p:cBhvr>
                                      <p:to x="100000" y="100000"/>
                                    </p:animScale>
                                    <p:animScale>
                                      <p:cBhvr>
                                        <p:cTn id="141" dur="26">
                                          <p:stCondLst>
                                            <p:cond delay="1312"/>
                                          </p:stCondLst>
                                        </p:cTn>
                                        <p:tgtEl>
                                          <p:spTgt spid="3">
                                            <p:txEl>
                                              <p:pRg st="6" end="6"/>
                                            </p:txEl>
                                          </p:spTgt>
                                        </p:tgtEl>
                                      </p:cBhvr>
                                      <p:to x="100000" y="80000"/>
                                    </p:animScale>
                                    <p:animScale>
                                      <p:cBhvr>
                                        <p:cTn id="142" dur="166" decel="50000">
                                          <p:stCondLst>
                                            <p:cond delay="1338"/>
                                          </p:stCondLst>
                                        </p:cTn>
                                        <p:tgtEl>
                                          <p:spTgt spid="3">
                                            <p:txEl>
                                              <p:pRg st="6" end="6"/>
                                            </p:txEl>
                                          </p:spTgt>
                                        </p:tgtEl>
                                      </p:cBhvr>
                                      <p:to x="100000" y="100000"/>
                                    </p:animScale>
                                    <p:animScale>
                                      <p:cBhvr>
                                        <p:cTn id="143" dur="26">
                                          <p:stCondLst>
                                            <p:cond delay="1642"/>
                                          </p:stCondLst>
                                        </p:cTn>
                                        <p:tgtEl>
                                          <p:spTgt spid="3">
                                            <p:txEl>
                                              <p:pRg st="6" end="6"/>
                                            </p:txEl>
                                          </p:spTgt>
                                        </p:tgtEl>
                                      </p:cBhvr>
                                      <p:to x="100000" y="90000"/>
                                    </p:animScale>
                                    <p:animScale>
                                      <p:cBhvr>
                                        <p:cTn id="144" dur="166" decel="50000">
                                          <p:stCondLst>
                                            <p:cond delay="1668"/>
                                          </p:stCondLst>
                                        </p:cTn>
                                        <p:tgtEl>
                                          <p:spTgt spid="3">
                                            <p:txEl>
                                              <p:pRg st="6" end="6"/>
                                            </p:txEl>
                                          </p:spTgt>
                                        </p:tgtEl>
                                      </p:cBhvr>
                                      <p:to x="100000" y="100000"/>
                                    </p:animScale>
                                    <p:animScale>
                                      <p:cBhvr>
                                        <p:cTn id="145" dur="26">
                                          <p:stCondLst>
                                            <p:cond delay="1808"/>
                                          </p:stCondLst>
                                        </p:cTn>
                                        <p:tgtEl>
                                          <p:spTgt spid="3">
                                            <p:txEl>
                                              <p:pRg st="6" end="6"/>
                                            </p:txEl>
                                          </p:spTgt>
                                        </p:tgtEl>
                                      </p:cBhvr>
                                      <p:to x="100000" y="95000"/>
                                    </p:animScale>
                                    <p:animScale>
                                      <p:cBhvr>
                                        <p:cTn id="146" dur="166" decel="50000">
                                          <p:stCondLst>
                                            <p:cond delay="1834"/>
                                          </p:stCondLst>
                                        </p:cTn>
                                        <p:tgtEl>
                                          <p:spTgt spid="3">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7" end="7"/>
                                            </p:txEl>
                                          </p:spTgt>
                                        </p:tgtEl>
                                        <p:attrNameLst>
                                          <p:attrName>style.visibility</p:attrName>
                                        </p:attrNameLst>
                                      </p:cBhvr>
                                      <p:to>
                                        <p:strVal val="visible"/>
                                      </p:to>
                                    </p:set>
                                    <p:animEffect transition="in" filter="wipe(down)">
                                      <p:cBhvr>
                                        <p:cTn id="151" dur="580">
                                          <p:stCondLst>
                                            <p:cond delay="0"/>
                                          </p:stCondLst>
                                        </p:cTn>
                                        <p:tgtEl>
                                          <p:spTgt spid="3">
                                            <p:txEl>
                                              <p:pRg st="7" end="7"/>
                                            </p:txEl>
                                          </p:spTgt>
                                        </p:tgtEl>
                                      </p:cBhvr>
                                    </p:animEffect>
                                    <p:anim calcmode="lin" valueType="num">
                                      <p:cBhvr>
                                        <p:cTn id="15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7" end="7"/>
                                            </p:txEl>
                                          </p:spTgt>
                                        </p:tgtEl>
                                      </p:cBhvr>
                                      <p:to x="100000" y="60000"/>
                                    </p:animScale>
                                    <p:animScale>
                                      <p:cBhvr>
                                        <p:cTn id="158" dur="166" decel="50000">
                                          <p:stCondLst>
                                            <p:cond delay="676"/>
                                          </p:stCondLst>
                                        </p:cTn>
                                        <p:tgtEl>
                                          <p:spTgt spid="3">
                                            <p:txEl>
                                              <p:pRg st="7" end="7"/>
                                            </p:txEl>
                                          </p:spTgt>
                                        </p:tgtEl>
                                      </p:cBhvr>
                                      <p:to x="100000" y="100000"/>
                                    </p:animScale>
                                    <p:animScale>
                                      <p:cBhvr>
                                        <p:cTn id="159" dur="26">
                                          <p:stCondLst>
                                            <p:cond delay="1312"/>
                                          </p:stCondLst>
                                        </p:cTn>
                                        <p:tgtEl>
                                          <p:spTgt spid="3">
                                            <p:txEl>
                                              <p:pRg st="7" end="7"/>
                                            </p:txEl>
                                          </p:spTgt>
                                        </p:tgtEl>
                                      </p:cBhvr>
                                      <p:to x="100000" y="80000"/>
                                    </p:animScale>
                                    <p:animScale>
                                      <p:cBhvr>
                                        <p:cTn id="160" dur="166" decel="50000">
                                          <p:stCondLst>
                                            <p:cond delay="1338"/>
                                          </p:stCondLst>
                                        </p:cTn>
                                        <p:tgtEl>
                                          <p:spTgt spid="3">
                                            <p:txEl>
                                              <p:pRg st="7" end="7"/>
                                            </p:txEl>
                                          </p:spTgt>
                                        </p:tgtEl>
                                      </p:cBhvr>
                                      <p:to x="100000" y="100000"/>
                                    </p:animScale>
                                    <p:animScale>
                                      <p:cBhvr>
                                        <p:cTn id="161" dur="26">
                                          <p:stCondLst>
                                            <p:cond delay="1642"/>
                                          </p:stCondLst>
                                        </p:cTn>
                                        <p:tgtEl>
                                          <p:spTgt spid="3">
                                            <p:txEl>
                                              <p:pRg st="7" end="7"/>
                                            </p:txEl>
                                          </p:spTgt>
                                        </p:tgtEl>
                                      </p:cBhvr>
                                      <p:to x="100000" y="90000"/>
                                    </p:animScale>
                                    <p:animScale>
                                      <p:cBhvr>
                                        <p:cTn id="162" dur="166" decel="50000">
                                          <p:stCondLst>
                                            <p:cond delay="1668"/>
                                          </p:stCondLst>
                                        </p:cTn>
                                        <p:tgtEl>
                                          <p:spTgt spid="3">
                                            <p:txEl>
                                              <p:pRg st="7" end="7"/>
                                            </p:txEl>
                                          </p:spTgt>
                                        </p:tgtEl>
                                      </p:cBhvr>
                                      <p:to x="100000" y="100000"/>
                                    </p:animScale>
                                    <p:animScale>
                                      <p:cBhvr>
                                        <p:cTn id="163" dur="26">
                                          <p:stCondLst>
                                            <p:cond delay="1808"/>
                                          </p:stCondLst>
                                        </p:cTn>
                                        <p:tgtEl>
                                          <p:spTgt spid="3">
                                            <p:txEl>
                                              <p:pRg st="7" end="7"/>
                                            </p:txEl>
                                          </p:spTgt>
                                        </p:tgtEl>
                                      </p:cBhvr>
                                      <p:to x="100000" y="95000"/>
                                    </p:animScale>
                                    <p:animScale>
                                      <p:cBhvr>
                                        <p:cTn id="164" dur="166" decel="50000">
                                          <p:stCondLst>
                                            <p:cond delay="1834"/>
                                          </p:stCondLst>
                                        </p:cTn>
                                        <p:tgtEl>
                                          <p:spTgt spid="3">
                                            <p:txEl>
                                              <p:pRg st="7" end="7"/>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8" end="8"/>
                                            </p:txEl>
                                          </p:spTgt>
                                        </p:tgtEl>
                                        <p:attrNameLst>
                                          <p:attrName>style.visibility</p:attrName>
                                        </p:attrNameLst>
                                      </p:cBhvr>
                                      <p:to>
                                        <p:strVal val="visible"/>
                                      </p:to>
                                    </p:set>
                                    <p:animEffect transition="in" filter="wipe(down)">
                                      <p:cBhvr>
                                        <p:cTn id="169" dur="580">
                                          <p:stCondLst>
                                            <p:cond delay="0"/>
                                          </p:stCondLst>
                                        </p:cTn>
                                        <p:tgtEl>
                                          <p:spTgt spid="3">
                                            <p:txEl>
                                              <p:pRg st="8" end="8"/>
                                            </p:txEl>
                                          </p:spTgt>
                                        </p:tgtEl>
                                      </p:cBhvr>
                                    </p:animEffect>
                                    <p:anim calcmode="lin" valueType="num">
                                      <p:cBhvr>
                                        <p:cTn id="17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8" end="8"/>
                                            </p:txEl>
                                          </p:spTgt>
                                        </p:tgtEl>
                                      </p:cBhvr>
                                      <p:to x="100000" y="60000"/>
                                    </p:animScale>
                                    <p:animScale>
                                      <p:cBhvr>
                                        <p:cTn id="176" dur="166" decel="50000">
                                          <p:stCondLst>
                                            <p:cond delay="676"/>
                                          </p:stCondLst>
                                        </p:cTn>
                                        <p:tgtEl>
                                          <p:spTgt spid="3">
                                            <p:txEl>
                                              <p:pRg st="8" end="8"/>
                                            </p:txEl>
                                          </p:spTgt>
                                        </p:tgtEl>
                                      </p:cBhvr>
                                      <p:to x="100000" y="100000"/>
                                    </p:animScale>
                                    <p:animScale>
                                      <p:cBhvr>
                                        <p:cTn id="177" dur="26">
                                          <p:stCondLst>
                                            <p:cond delay="1312"/>
                                          </p:stCondLst>
                                        </p:cTn>
                                        <p:tgtEl>
                                          <p:spTgt spid="3">
                                            <p:txEl>
                                              <p:pRg st="8" end="8"/>
                                            </p:txEl>
                                          </p:spTgt>
                                        </p:tgtEl>
                                      </p:cBhvr>
                                      <p:to x="100000" y="80000"/>
                                    </p:animScale>
                                    <p:animScale>
                                      <p:cBhvr>
                                        <p:cTn id="178" dur="166" decel="50000">
                                          <p:stCondLst>
                                            <p:cond delay="1338"/>
                                          </p:stCondLst>
                                        </p:cTn>
                                        <p:tgtEl>
                                          <p:spTgt spid="3">
                                            <p:txEl>
                                              <p:pRg st="8" end="8"/>
                                            </p:txEl>
                                          </p:spTgt>
                                        </p:tgtEl>
                                      </p:cBhvr>
                                      <p:to x="100000" y="100000"/>
                                    </p:animScale>
                                    <p:animScale>
                                      <p:cBhvr>
                                        <p:cTn id="179" dur="26">
                                          <p:stCondLst>
                                            <p:cond delay="1642"/>
                                          </p:stCondLst>
                                        </p:cTn>
                                        <p:tgtEl>
                                          <p:spTgt spid="3">
                                            <p:txEl>
                                              <p:pRg st="8" end="8"/>
                                            </p:txEl>
                                          </p:spTgt>
                                        </p:tgtEl>
                                      </p:cBhvr>
                                      <p:to x="100000" y="90000"/>
                                    </p:animScale>
                                    <p:animScale>
                                      <p:cBhvr>
                                        <p:cTn id="180" dur="166" decel="50000">
                                          <p:stCondLst>
                                            <p:cond delay="1668"/>
                                          </p:stCondLst>
                                        </p:cTn>
                                        <p:tgtEl>
                                          <p:spTgt spid="3">
                                            <p:txEl>
                                              <p:pRg st="8" end="8"/>
                                            </p:txEl>
                                          </p:spTgt>
                                        </p:tgtEl>
                                      </p:cBhvr>
                                      <p:to x="100000" y="100000"/>
                                    </p:animScale>
                                    <p:animScale>
                                      <p:cBhvr>
                                        <p:cTn id="181" dur="26">
                                          <p:stCondLst>
                                            <p:cond delay="1808"/>
                                          </p:stCondLst>
                                        </p:cTn>
                                        <p:tgtEl>
                                          <p:spTgt spid="3">
                                            <p:txEl>
                                              <p:pRg st="8" end="8"/>
                                            </p:txEl>
                                          </p:spTgt>
                                        </p:tgtEl>
                                      </p:cBhvr>
                                      <p:to x="100000" y="95000"/>
                                    </p:animScale>
                                    <p:animScale>
                                      <p:cBhvr>
                                        <p:cTn id="18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3385"/>
          </a:xfrm>
        </p:spPr>
        <p:txBody>
          <a:bodyPr>
            <a:normAutofit/>
          </a:bodyPr>
          <a:lstStyle/>
          <a:p>
            <a:r>
              <a:rPr lang="es-EC" sz="2800" dirty="0" smtClean="0"/>
              <a:t>BALANCE TÉRMICO: FASE EXPERIMENTAL</a:t>
            </a:r>
            <a:endParaRPr lang="es-EC" sz="2800" dirty="0"/>
          </a:p>
        </p:txBody>
      </p:sp>
      <p:pic>
        <p:nvPicPr>
          <p:cNvPr id="6" name="Marcador de contenido 5"/>
          <p:cNvPicPr>
            <a:picLocks noGrp="1" noChangeAspect="1"/>
          </p:cNvPicPr>
          <p:nvPr>
            <p:ph idx="1"/>
          </p:nvPr>
        </p:nvPicPr>
        <p:blipFill>
          <a:blip r:embed="rId2"/>
          <a:stretch>
            <a:fillRect/>
          </a:stretch>
        </p:blipFill>
        <p:spPr>
          <a:xfrm>
            <a:off x="847664" y="1312985"/>
            <a:ext cx="2285433" cy="1852246"/>
          </a:xfrm>
          <a:prstGeom prst="rect">
            <a:avLst/>
          </a:prstGeom>
        </p:spPr>
      </p:pic>
      <p:pic>
        <p:nvPicPr>
          <p:cNvPr id="7" name="Imagen 6"/>
          <p:cNvPicPr>
            <a:picLocks noChangeAspect="1"/>
          </p:cNvPicPr>
          <p:nvPr/>
        </p:nvPicPr>
        <p:blipFill>
          <a:blip r:embed="rId3"/>
          <a:stretch>
            <a:fillRect/>
          </a:stretch>
        </p:blipFill>
        <p:spPr>
          <a:xfrm>
            <a:off x="3218262" y="1312985"/>
            <a:ext cx="2479927" cy="1852246"/>
          </a:xfrm>
          <a:prstGeom prst="rect">
            <a:avLst/>
          </a:prstGeom>
        </p:spPr>
      </p:pic>
      <p:pic>
        <p:nvPicPr>
          <p:cNvPr id="8" name="Imagen 7"/>
          <p:cNvPicPr>
            <a:picLocks noChangeAspect="1"/>
          </p:cNvPicPr>
          <p:nvPr/>
        </p:nvPicPr>
        <p:blipFill>
          <a:blip r:embed="rId4"/>
          <a:stretch>
            <a:fillRect/>
          </a:stretch>
        </p:blipFill>
        <p:spPr>
          <a:xfrm>
            <a:off x="847664" y="3383206"/>
            <a:ext cx="1954267" cy="2290763"/>
          </a:xfrm>
          <a:prstGeom prst="rect">
            <a:avLst/>
          </a:prstGeom>
        </p:spPr>
      </p:pic>
      <p:pic>
        <p:nvPicPr>
          <p:cNvPr id="9" name="Imagen 8"/>
          <p:cNvPicPr>
            <a:picLocks noChangeAspect="1"/>
          </p:cNvPicPr>
          <p:nvPr/>
        </p:nvPicPr>
        <p:blipFill>
          <a:blip r:embed="rId5"/>
          <a:stretch>
            <a:fillRect/>
          </a:stretch>
        </p:blipFill>
        <p:spPr>
          <a:xfrm>
            <a:off x="2968973" y="3383206"/>
            <a:ext cx="2626867" cy="2410763"/>
          </a:xfrm>
          <a:prstGeom prst="rect">
            <a:avLst/>
          </a:prstGeom>
        </p:spPr>
      </p:pic>
      <p:pic>
        <p:nvPicPr>
          <p:cNvPr id="10" name="Imagen 9"/>
          <p:cNvPicPr>
            <a:picLocks noChangeAspect="1"/>
          </p:cNvPicPr>
          <p:nvPr/>
        </p:nvPicPr>
        <p:blipFill>
          <a:blip r:embed="rId6"/>
          <a:stretch>
            <a:fillRect/>
          </a:stretch>
        </p:blipFill>
        <p:spPr>
          <a:xfrm>
            <a:off x="5762882" y="3383206"/>
            <a:ext cx="1930374" cy="2384580"/>
          </a:xfrm>
          <a:prstGeom prst="rect">
            <a:avLst/>
          </a:prstGeom>
        </p:spPr>
      </p:pic>
      <p:pic>
        <p:nvPicPr>
          <p:cNvPr id="11" name="Imagen 10"/>
          <p:cNvPicPr>
            <a:picLocks noChangeAspect="1"/>
          </p:cNvPicPr>
          <p:nvPr/>
        </p:nvPicPr>
        <p:blipFill>
          <a:blip r:embed="rId7"/>
          <a:stretch>
            <a:fillRect/>
          </a:stretch>
        </p:blipFill>
        <p:spPr>
          <a:xfrm>
            <a:off x="5783354" y="1312985"/>
            <a:ext cx="1909902" cy="1857436"/>
          </a:xfrm>
          <a:prstGeom prst="rect">
            <a:avLst/>
          </a:prstGeom>
        </p:spPr>
      </p:pic>
      <p:sp>
        <p:nvSpPr>
          <p:cNvPr id="12" name="CuadroTexto 11"/>
          <p:cNvSpPr txBox="1"/>
          <p:nvPr/>
        </p:nvSpPr>
        <p:spPr>
          <a:xfrm>
            <a:off x="847664" y="6049108"/>
            <a:ext cx="6845592" cy="369332"/>
          </a:xfrm>
          <a:prstGeom prst="rect">
            <a:avLst/>
          </a:prstGeom>
          <a:noFill/>
        </p:spPr>
        <p:txBody>
          <a:bodyPr wrap="square" rtlCol="0">
            <a:spAutoFit/>
          </a:bodyPr>
          <a:lstStyle/>
          <a:p>
            <a:r>
              <a:rPr lang="es-EC" dirty="0" smtClean="0"/>
              <a:t>Medición de temperaturas superficiales</a:t>
            </a:r>
            <a:endParaRPr lang="es-EC" dirty="0"/>
          </a:p>
        </p:txBody>
      </p:sp>
    </p:spTree>
    <p:extLst>
      <p:ext uri="{BB962C8B-B14F-4D97-AF65-F5344CB8AC3E}">
        <p14:creationId xmlns:p14="http://schemas.microsoft.com/office/powerpoint/2010/main" val="111132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par>
                          <p:cTn id="38" fill="hold">
                            <p:stCondLst>
                              <p:cond delay="5000"/>
                            </p:stCondLst>
                            <p:childTnLst>
                              <p:par>
                                <p:cTn id="39" presetID="31"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6154"/>
          </a:xfrm>
        </p:spPr>
        <p:txBody>
          <a:bodyPr>
            <a:normAutofit fontScale="90000"/>
          </a:bodyPr>
          <a:lstStyle/>
          <a:p>
            <a:r>
              <a:rPr lang="es-EC" dirty="0" smtClean="0"/>
              <a:t>Perfil de funcionamiento de la caldera.</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7053" y="1195754"/>
            <a:ext cx="5781414" cy="5416061"/>
          </a:xfrm>
          <a:prstGeom prst="rect">
            <a:avLst/>
          </a:prstGeom>
          <a:noFill/>
          <a:ln>
            <a:noFill/>
          </a:ln>
        </p:spPr>
      </p:pic>
    </p:spTree>
    <p:extLst>
      <p:ext uri="{BB962C8B-B14F-4D97-AF65-F5344CB8AC3E}">
        <p14:creationId xmlns:p14="http://schemas.microsoft.com/office/powerpoint/2010/main" val="10611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216943" cy="609600"/>
          </a:xfrm>
        </p:spPr>
        <p:txBody>
          <a:bodyPr>
            <a:normAutofit/>
          </a:bodyPr>
          <a:lstStyle/>
          <a:p>
            <a:r>
              <a:rPr lang="es-EC" sz="2800" b="1" dirty="0" smtClean="0"/>
              <a:t>Perfil de temperaturas de operación de la caldera</a:t>
            </a:r>
            <a:endParaRPr lang="es-EC" sz="2800" b="1" dirty="0"/>
          </a:p>
        </p:txBody>
      </p:sp>
      <p:sp>
        <p:nvSpPr>
          <p:cNvPr id="3" name="Marcador de contenido 2"/>
          <p:cNvSpPr>
            <a:spLocks noGrp="1"/>
          </p:cNvSpPr>
          <p:nvPr>
            <p:ph idx="1"/>
          </p:nvPr>
        </p:nvSpPr>
        <p:spPr/>
        <p:txBody>
          <a:bodyPr/>
          <a:lstStyle/>
          <a:p>
            <a:endParaRPr lang="es-EC"/>
          </a:p>
        </p:txBody>
      </p:sp>
      <p:graphicFrame>
        <p:nvGraphicFramePr>
          <p:cNvPr id="4" name="Gráfico 3"/>
          <p:cNvGraphicFramePr/>
          <p:nvPr>
            <p:extLst>
              <p:ext uri="{D42A27DB-BD31-4B8C-83A1-F6EECF244321}">
                <p14:modId xmlns:p14="http://schemas.microsoft.com/office/powerpoint/2010/main" val="3253089251"/>
              </p:ext>
            </p:extLst>
          </p:nvPr>
        </p:nvGraphicFramePr>
        <p:xfrm>
          <a:off x="677335" y="1219201"/>
          <a:ext cx="8818358" cy="53691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14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3385"/>
          </a:xfrm>
        </p:spPr>
        <p:txBody>
          <a:bodyPr>
            <a:normAutofit fontScale="90000"/>
          </a:bodyPr>
          <a:lstStyle/>
          <a:p>
            <a:r>
              <a:rPr lang="es-EC" dirty="0" smtClean="0"/>
              <a:t>Perfil de presiones de operación de la caldera</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266631034"/>
              </p:ext>
            </p:extLst>
          </p:nvPr>
        </p:nvGraphicFramePr>
        <p:xfrm>
          <a:off x="677863" y="1805354"/>
          <a:ext cx="8596312" cy="4759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8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287281" cy="941388"/>
          </a:xfrm>
        </p:spPr>
        <p:txBody>
          <a:bodyPr>
            <a:normAutofit/>
          </a:bodyPr>
          <a:lstStyle/>
          <a:p>
            <a:r>
              <a:rPr lang="es-EC" sz="2800" dirty="0" smtClean="0"/>
              <a:t>Temperaturas medidas en superficies por servicio</a:t>
            </a:r>
            <a:endParaRPr lang="es-EC" sz="2800"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1492" y="1080294"/>
            <a:ext cx="6799384" cy="5307012"/>
          </a:xfrm>
          <a:prstGeom prst="rect">
            <a:avLst/>
          </a:prstGeom>
          <a:noFill/>
          <a:ln>
            <a:noFill/>
          </a:ln>
        </p:spPr>
      </p:pic>
    </p:spTree>
    <p:extLst>
      <p:ext uri="{BB962C8B-B14F-4D97-AF65-F5344CB8AC3E}">
        <p14:creationId xmlns:p14="http://schemas.microsoft.com/office/powerpoint/2010/main" val="41056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Longitudes de tubería y accesorios líneas de vapor y condensado</a:t>
            </a:r>
            <a:endParaRPr lang="es-EC" sz="2800"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930401"/>
            <a:ext cx="8596668" cy="4681414"/>
          </a:xfrm>
          <a:prstGeom prst="rect">
            <a:avLst/>
          </a:prstGeom>
          <a:noFill/>
          <a:ln>
            <a:noFill/>
          </a:ln>
        </p:spPr>
      </p:pic>
    </p:spTree>
    <p:extLst>
      <p:ext uri="{BB962C8B-B14F-4D97-AF65-F5344CB8AC3E}">
        <p14:creationId xmlns:p14="http://schemas.microsoft.com/office/powerpoint/2010/main" val="143483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56492"/>
          </a:xfrm>
        </p:spPr>
        <p:txBody>
          <a:bodyPr>
            <a:normAutofit/>
          </a:bodyPr>
          <a:lstStyle/>
          <a:p>
            <a:r>
              <a:rPr lang="es-EC" sz="2800" dirty="0" smtClean="0"/>
              <a:t>CALCULO MATEMÁTICO DEL BALANCE TÉRMICO</a:t>
            </a:r>
            <a:endParaRPr lang="es-EC" sz="2800" dirty="0"/>
          </a:p>
        </p:txBody>
      </p:sp>
      <p:sp>
        <p:nvSpPr>
          <p:cNvPr id="3" name="Marcador de contenido 2"/>
          <p:cNvSpPr>
            <a:spLocks noGrp="1"/>
          </p:cNvSpPr>
          <p:nvPr>
            <p:ph idx="1"/>
          </p:nvPr>
        </p:nvSpPr>
        <p:spPr>
          <a:xfrm>
            <a:off x="677334" y="1930401"/>
            <a:ext cx="8596668" cy="4681414"/>
          </a:xfrm>
        </p:spPr>
        <p:txBody>
          <a:bodyPr/>
          <a:lstStyle/>
          <a:p>
            <a:pPr lvl="1"/>
            <a:r>
              <a:rPr lang="es-EC" dirty="0" smtClean="0"/>
              <a:t>CALCULO DE PÉRDIDAS DE CALOR EN LA GENERACIÓN:</a:t>
            </a:r>
          </a:p>
          <a:p>
            <a:pPr lvl="2"/>
            <a:r>
              <a:rPr lang="es-EC" dirty="0" smtClean="0"/>
              <a:t>PERDIDAS EN GASES DE ESCAPE DE LA CHIMENEA.</a:t>
            </a:r>
          </a:p>
          <a:p>
            <a:pPr lvl="2"/>
            <a:r>
              <a:rPr lang="es-EC" dirty="0" smtClean="0"/>
              <a:t>PERDIDAS EN EL HOGAR Y EL BANCO DE TUBOS DEL CALDERO. ´(CONDUCCIÓN, CONVECCIÓN Y RADIACIÓN).</a:t>
            </a:r>
          </a:p>
          <a:p>
            <a:pPr lvl="2"/>
            <a:r>
              <a:rPr lang="es-EC" dirty="0" smtClean="0"/>
              <a:t>PERDIDAS DE CALOR EN EL EXTERIOR DE LA CALDERA. (CONDUCCIÓN, CONVECCIÓN Y RADIACIÓN).</a:t>
            </a:r>
          </a:p>
          <a:p>
            <a:pPr lvl="2"/>
            <a:r>
              <a:rPr lang="es-EC" dirty="0" smtClean="0"/>
              <a:t>PÉRDIDAS EN LAS TAPAS.</a:t>
            </a:r>
          </a:p>
          <a:p>
            <a:pPr lvl="2"/>
            <a:r>
              <a:rPr lang="es-EC" dirty="0" smtClean="0"/>
              <a:t>PÉRDIDAS DE CALOR DEBIDAS AL AGUA EN EL COMBUSTIBLE.</a:t>
            </a:r>
          </a:p>
          <a:p>
            <a:pPr lvl="2"/>
            <a:r>
              <a:rPr lang="es-EC" dirty="0" smtClean="0"/>
              <a:t>PÉRDIDAS DE CALOR DEBIDAS A LA HUMEDAD EN EL AIRE DE COMBUSTIÓN.</a:t>
            </a:r>
          </a:p>
          <a:p>
            <a:pPr lvl="2"/>
            <a:r>
              <a:rPr lang="es-EC" dirty="0" smtClean="0"/>
              <a:t>PÉRDIDAS DE CALOR POR LOS GASES SECOS DE LA CHIMENEA.</a:t>
            </a:r>
          </a:p>
          <a:p>
            <a:pPr lvl="2"/>
            <a:r>
              <a:rPr lang="es-EC" dirty="0" smtClean="0"/>
              <a:t>PÉRDIDAS DE CALOR DEBIDO AL HIDRÓGENO EN EL COMBUSTIBLE QUE FORMA VAPOR DE AGUA.</a:t>
            </a:r>
          </a:p>
          <a:p>
            <a:pPr lvl="2"/>
            <a:r>
              <a:rPr lang="es-EC" dirty="0" smtClean="0"/>
              <a:t>PÉRDIDAS DEBIDAS A LOS COMBUSTIBLES INQUEMADOS.</a:t>
            </a:r>
          </a:p>
          <a:p>
            <a:pPr lvl="2"/>
            <a:r>
              <a:rPr lang="es-EC" dirty="0" smtClean="0"/>
              <a:t>PÉRDIDAS POR PURGAS.</a:t>
            </a:r>
          </a:p>
          <a:p>
            <a:pPr lvl="2"/>
            <a:endParaRPr lang="es-EC" dirty="0" smtClean="0"/>
          </a:p>
          <a:p>
            <a:pPr lvl="2"/>
            <a:endParaRPr lang="es-EC" dirty="0" smtClean="0"/>
          </a:p>
        </p:txBody>
      </p:sp>
      <p:sp>
        <p:nvSpPr>
          <p:cNvPr id="4" name="Flecha derecha 3"/>
          <p:cNvSpPr/>
          <p:nvPr/>
        </p:nvSpPr>
        <p:spPr>
          <a:xfrm>
            <a:off x="4975668" y="6037384"/>
            <a:ext cx="1383323" cy="574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mc:Choice xmlns:a14="http://schemas.microsoft.com/office/drawing/2010/main" Requires="a14">
          <p:sp>
            <p:nvSpPr>
              <p:cNvPr id="5" name="CuadroTexto 4"/>
              <p:cNvSpPr txBox="1"/>
              <p:nvPr/>
            </p:nvSpPr>
            <p:spPr>
              <a:xfrm>
                <a:off x="6800433" y="5597270"/>
                <a:ext cx="4947138" cy="1260730"/>
              </a:xfrm>
              <a:prstGeom prst="rect">
                <a:avLst/>
              </a:prstGeom>
              <a:noFill/>
            </p:spPr>
            <p:txBody>
              <a:bodyPr wrap="square" rtlCol="0">
                <a:spAutoFit/>
              </a:bodyPr>
              <a:lstStyle/>
              <a:p>
                <a:r>
                  <a:rPr lang="es-EC" b="1" dirty="0">
                    <a:solidFill>
                      <a:schemeClr val="accent2">
                        <a:lumMod val="75000"/>
                      </a:schemeClr>
                    </a:solidFill>
                  </a:rPr>
                  <a:t>EFICIENCIA DEL CALDERO</a:t>
                </a:r>
                <a:endParaRPr lang="es-EC" dirty="0">
                  <a:solidFill>
                    <a:schemeClr val="accent2">
                      <a:lumMod val="75000"/>
                    </a:schemeClr>
                  </a:solidFill>
                </a:endParaRPr>
              </a:p>
              <a:p>
                <a14:m>
                  <m:oMathPara xmlns:m="http://schemas.openxmlformats.org/officeDocument/2006/math">
                    <m:oMathParaPr>
                      <m:jc m:val="centerGroup"/>
                    </m:oMathParaPr>
                    <m:oMath xmlns:m="http://schemas.openxmlformats.org/officeDocument/2006/math">
                      <m:r>
                        <a:rPr lang="es-EC" i="1"/>
                        <m:t>𝐸𝑓𝑖𝑐𝑖𝑒𝑛𝑐𝑖𝑎</m:t>
                      </m:r>
                      <m:r>
                        <a:rPr lang="es-EC" i="1"/>
                        <m:t>=</m:t>
                      </m:r>
                      <m:f>
                        <m:fPr>
                          <m:ctrlPr>
                            <a:rPr lang="es-EC" i="1"/>
                          </m:ctrlPr>
                        </m:fPr>
                        <m:num>
                          <m:sSub>
                            <m:sSubPr>
                              <m:ctrlPr>
                                <a:rPr lang="es-EC" i="1"/>
                              </m:ctrlPr>
                            </m:sSubPr>
                            <m:e>
                              <m:r>
                                <a:rPr lang="es-EC" i="1"/>
                                <m:t>𝑄</m:t>
                              </m:r>
                            </m:e>
                            <m:sub>
                              <m:r>
                                <a:rPr lang="es-EC" i="1"/>
                                <m:t>𝑒𝑛𝑡𝑟𝑎𝑑𝑎</m:t>
                              </m:r>
                            </m:sub>
                          </m:sSub>
                          <m:r>
                            <a:rPr lang="es-EC" i="1"/>
                            <m:t>−</m:t>
                          </m:r>
                          <m:r>
                            <a:rPr lang="es-EC" i="1"/>
                            <m:t>𝑃</m:t>
                          </m:r>
                          <m:r>
                            <a:rPr lang="es-EC" i="1"/>
                            <m:t>é</m:t>
                          </m:r>
                          <m:r>
                            <a:rPr lang="es-EC" i="1"/>
                            <m:t>𝑟𝑑𝑖𝑑𝑎𝑠</m:t>
                          </m:r>
                          <m:r>
                            <a:rPr lang="es-EC" i="1"/>
                            <m:t> </m:t>
                          </m:r>
                          <m:r>
                            <a:rPr lang="es-EC" i="1"/>
                            <m:t>𝑑𝑒𝑙</m:t>
                          </m:r>
                          <m:r>
                            <a:rPr lang="es-EC" i="1"/>
                            <m:t> </m:t>
                          </m:r>
                          <m:r>
                            <a:rPr lang="es-EC" i="1"/>
                            <m:t>𝑐𝑎𝑙𝑑𝑒𝑟𝑜</m:t>
                          </m:r>
                        </m:num>
                        <m:den>
                          <m:sSub>
                            <m:sSubPr>
                              <m:ctrlPr>
                                <a:rPr lang="es-EC" i="1"/>
                              </m:ctrlPr>
                            </m:sSubPr>
                            <m:e>
                              <m:r>
                                <a:rPr lang="es-EC" i="1"/>
                                <m:t>𝑄</m:t>
                              </m:r>
                            </m:e>
                            <m:sub>
                              <m:r>
                                <a:rPr lang="es-EC" i="1"/>
                                <m:t>𝑒𝑛𝑡𝑟𝑎𝑑𝑎</m:t>
                              </m:r>
                            </m:sub>
                          </m:sSub>
                        </m:den>
                      </m:f>
                    </m:oMath>
                  </m:oMathPara>
                </a14:m>
                <a:endParaRPr lang="es-EC" dirty="0"/>
              </a:p>
              <a:p>
                <a:endParaRPr lang="es-EC" dirty="0"/>
              </a:p>
            </p:txBody>
          </p:sp>
        </mc:Choice>
        <mc:Fallback>
          <p:sp>
            <p:nvSpPr>
              <p:cNvPr id="5" name="CuadroTexto 4"/>
              <p:cNvSpPr txBox="1">
                <a:spLocks noRot="1" noChangeAspect="1" noMove="1" noResize="1" noEditPoints="1" noAdjustHandles="1" noChangeArrowheads="1" noChangeShapeType="1" noTextEdit="1"/>
              </p:cNvSpPr>
              <p:nvPr/>
            </p:nvSpPr>
            <p:spPr>
              <a:xfrm>
                <a:off x="6800433" y="5597270"/>
                <a:ext cx="4947138" cy="1260730"/>
              </a:xfrm>
              <a:prstGeom prst="rect">
                <a:avLst/>
              </a:prstGeom>
              <a:blipFill rotWithShape="0">
                <a:blip r:embed="rId2"/>
                <a:stretch>
                  <a:fillRect l="-1110" t="-2899"/>
                </a:stretch>
              </a:blipFill>
            </p:spPr>
            <p:txBody>
              <a:bodyPr/>
              <a:lstStyle/>
              <a:p>
                <a:r>
                  <a:rPr lang="es-EC">
                    <a:noFill/>
                  </a:rPr>
                  <a:t> </a:t>
                </a:r>
              </a:p>
            </p:txBody>
          </p:sp>
        </mc:Fallback>
      </mc:AlternateContent>
    </p:spTree>
    <p:extLst>
      <p:ext uri="{BB962C8B-B14F-4D97-AF65-F5344CB8AC3E}">
        <p14:creationId xmlns:p14="http://schemas.microsoft.com/office/powerpoint/2010/main" val="39497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6" end="6"/>
                                            </p:txEl>
                                          </p:spTgt>
                                        </p:tgtEl>
                                        <p:attrNameLst>
                                          <p:attrName>style.visibility</p:attrName>
                                        </p:attrNameLst>
                                      </p:cBhvr>
                                      <p:to>
                                        <p:strVal val="visible"/>
                                      </p:to>
                                    </p:set>
                                    <p:animEffect transition="in" filter="wipe(down)">
                                      <p:cBhvr>
                                        <p:cTn id="133" dur="580">
                                          <p:stCondLst>
                                            <p:cond delay="0"/>
                                          </p:stCondLst>
                                        </p:cTn>
                                        <p:tgtEl>
                                          <p:spTgt spid="3">
                                            <p:txEl>
                                              <p:pRg st="6" end="6"/>
                                            </p:txEl>
                                          </p:spTgt>
                                        </p:tgtEl>
                                      </p:cBhvr>
                                    </p:animEffect>
                                    <p:anim calcmode="lin" valueType="num">
                                      <p:cBhvr>
                                        <p:cTn id="13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6" end="6"/>
                                            </p:txEl>
                                          </p:spTgt>
                                        </p:tgtEl>
                                      </p:cBhvr>
                                      <p:to x="100000" y="60000"/>
                                    </p:animScale>
                                    <p:animScale>
                                      <p:cBhvr>
                                        <p:cTn id="140" dur="166" decel="50000">
                                          <p:stCondLst>
                                            <p:cond delay="676"/>
                                          </p:stCondLst>
                                        </p:cTn>
                                        <p:tgtEl>
                                          <p:spTgt spid="3">
                                            <p:txEl>
                                              <p:pRg st="6" end="6"/>
                                            </p:txEl>
                                          </p:spTgt>
                                        </p:tgtEl>
                                      </p:cBhvr>
                                      <p:to x="100000" y="100000"/>
                                    </p:animScale>
                                    <p:animScale>
                                      <p:cBhvr>
                                        <p:cTn id="141" dur="26">
                                          <p:stCondLst>
                                            <p:cond delay="1312"/>
                                          </p:stCondLst>
                                        </p:cTn>
                                        <p:tgtEl>
                                          <p:spTgt spid="3">
                                            <p:txEl>
                                              <p:pRg st="6" end="6"/>
                                            </p:txEl>
                                          </p:spTgt>
                                        </p:tgtEl>
                                      </p:cBhvr>
                                      <p:to x="100000" y="80000"/>
                                    </p:animScale>
                                    <p:animScale>
                                      <p:cBhvr>
                                        <p:cTn id="142" dur="166" decel="50000">
                                          <p:stCondLst>
                                            <p:cond delay="1338"/>
                                          </p:stCondLst>
                                        </p:cTn>
                                        <p:tgtEl>
                                          <p:spTgt spid="3">
                                            <p:txEl>
                                              <p:pRg st="6" end="6"/>
                                            </p:txEl>
                                          </p:spTgt>
                                        </p:tgtEl>
                                      </p:cBhvr>
                                      <p:to x="100000" y="100000"/>
                                    </p:animScale>
                                    <p:animScale>
                                      <p:cBhvr>
                                        <p:cTn id="143" dur="26">
                                          <p:stCondLst>
                                            <p:cond delay="1642"/>
                                          </p:stCondLst>
                                        </p:cTn>
                                        <p:tgtEl>
                                          <p:spTgt spid="3">
                                            <p:txEl>
                                              <p:pRg st="6" end="6"/>
                                            </p:txEl>
                                          </p:spTgt>
                                        </p:tgtEl>
                                      </p:cBhvr>
                                      <p:to x="100000" y="90000"/>
                                    </p:animScale>
                                    <p:animScale>
                                      <p:cBhvr>
                                        <p:cTn id="144" dur="166" decel="50000">
                                          <p:stCondLst>
                                            <p:cond delay="1668"/>
                                          </p:stCondLst>
                                        </p:cTn>
                                        <p:tgtEl>
                                          <p:spTgt spid="3">
                                            <p:txEl>
                                              <p:pRg st="6" end="6"/>
                                            </p:txEl>
                                          </p:spTgt>
                                        </p:tgtEl>
                                      </p:cBhvr>
                                      <p:to x="100000" y="100000"/>
                                    </p:animScale>
                                    <p:animScale>
                                      <p:cBhvr>
                                        <p:cTn id="145" dur="26">
                                          <p:stCondLst>
                                            <p:cond delay="1808"/>
                                          </p:stCondLst>
                                        </p:cTn>
                                        <p:tgtEl>
                                          <p:spTgt spid="3">
                                            <p:txEl>
                                              <p:pRg st="6" end="6"/>
                                            </p:txEl>
                                          </p:spTgt>
                                        </p:tgtEl>
                                      </p:cBhvr>
                                      <p:to x="100000" y="95000"/>
                                    </p:animScale>
                                    <p:animScale>
                                      <p:cBhvr>
                                        <p:cTn id="146" dur="166" decel="50000">
                                          <p:stCondLst>
                                            <p:cond delay="1834"/>
                                          </p:stCondLst>
                                        </p:cTn>
                                        <p:tgtEl>
                                          <p:spTgt spid="3">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7" end="7"/>
                                            </p:txEl>
                                          </p:spTgt>
                                        </p:tgtEl>
                                        <p:attrNameLst>
                                          <p:attrName>style.visibility</p:attrName>
                                        </p:attrNameLst>
                                      </p:cBhvr>
                                      <p:to>
                                        <p:strVal val="visible"/>
                                      </p:to>
                                    </p:set>
                                    <p:animEffect transition="in" filter="wipe(down)">
                                      <p:cBhvr>
                                        <p:cTn id="151" dur="580">
                                          <p:stCondLst>
                                            <p:cond delay="0"/>
                                          </p:stCondLst>
                                        </p:cTn>
                                        <p:tgtEl>
                                          <p:spTgt spid="3">
                                            <p:txEl>
                                              <p:pRg st="7" end="7"/>
                                            </p:txEl>
                                          </p:spTgt>
                                        </p:tgtEl>
                                      </p:cBhvr>
                                    </p:animEffect>
                                    <p:anim calcmode="lin" valueType="num">
                                      <p:cBhvr>
                                        <p:cTn id="15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7" end="7"/>
                                            </p:txEl>
                                          </p:spTgt>
                                        </p:tgtEl>
                                      </p:cBhvr>
                                      <p:to x="100000" y="60000"/>
                                    </p:animScale>
                                    <p:animScale>
                                      <p:cBhvr>
                                        <p:cTn id="158" dur="166" decel="50000">
                                          <p:stCondLst>
                                            <p:cond delay="676"/>
                                          </p:stCondLst>
                                        </p:cTn>
                                        <p:tgtEl>
                                          <p:spTgt spid="3">
                                            <p:txEl>
                                              <p:pRg st="7" end="7"/>
                                            </p:txEl>
                                          </p:spTgt>
                                        </p:tgtEl>
                                      </p:cBhvr>
                                      <p:to x="100000" y="100000"/>
                                    </p:animScale>
                                    <p:animScale>
                                      <p:cBhvr>
                                        <p:cTn id="159" dur="26">
                                          <p:stCondLst>
                                            <p:cond delay="1312"/>
                                          </p:stCondLst>
                                        </p:cTn>
                                        <p:tgtEl>
                                          <p:spTgt spid="3">
                                            <p:txEl>
                                              <p:pRg st="7" end="7"/>
                                            </p:txEl>
                                          </p:spTgt>
                                        </p:tgtEl>
                                      </p:cBhvr>
                                      <p:to x="100000" y="80000"/>
                                    </p:animScale>
                                    <p:animScale>
                                      <p:cBhvr>
                                        <p:cTn id="160" dur="166" decel="50000">
                                          <p:stCondLst>
                                            <p:cond delay="1338"/>
                                          </p:stCondLst>
                                        </p:cTn>
                                        <p:tgtEl>
                                          <p:spTgt spid="3">
                                            <p:txEl>
                                              <p:pRg st="7" end="7"/>
                                            </p:txEl>
                                          </p:spTgt>
                                        </p:tgtEl>
                                      </p:cBhvr>
                                      <p:to x="100000" y="100000"/>
                                    </p:animScale>
                                    <p:animScale>
                                      <p:cBhvr>
                                        <p:cTn id="161" dur="26">
                                          <p:stCondLst>
                                            <p:cond delay="1642"/>
                                          </p:stCondLst>
                                        </p:cTn>
                                        <p:tgtEl>
                                          <p:spTgt spid="3">
                                            <p:txEl>
                                              <p:pRg st="7" end="7"/>
                                            </p:txEl>
                                          </p:spTgt>
                                        </p:tgtEl>
                                      </p:cBhvr>
                                      <p:to x="100000" y="90000"/>
                                    </p:animScale>
                                    <p:animScale>
                                      <p:cBhvr>
                                        <p:cTn id="162" dur="166" decel="50000">
                                          <p:stCondLst>
                                            <p:cond delay="1668"/>
                                          </p:stCondLst>
                                        </p:cTn>
                                        <p:tgtEl>
                                          <p:spTgt spid="3">
                                            <p:txEl>
                                              <p:pRg st="7" end="7"/>
                                            </p:txEl>
                                          </p:spTgt>
                                        </p:tgtEl>
                                      </p:cBhvr>
                                      <p:to x="100000" y="100000"/>
                                    </p:animScale>
                                    <p:animScale>
                                      <p:cBhvr>
                                        <p:cTn id="163" dur="26">
                                          <p:stCondLst>
                                            <p:cond delay="1808"/>
                                          </p:stCondLst>
                                        </p:cTn>
                                        <p:tgtEl>
                                          <p:spTgt spid="3">
                                            <p:txEl>
                                              <p:pRg st="7" end="7"/>
                                            </p:txEl>
                                          </p:spTgt>
                                        </p:tgtEl>
                                      </p:cBhvr>
                                      <p:to x="100000" y="95000"/>
                                    </p:animScale>
                                    <p:animScale>
                                      <p:cBhvr>
                                        <p:cTn id="164" dur="166" decel="50000">
                                          <p:stCondLst>
                                            <p:cond delay="1834"/>
                                          </p:stCondLst>
                                        </p:cTn>
                                        <p:tgtEl>
                                          <p:spTgt spid="3">
                                            <p:txEl>
                                              <p:pRg st="7" end="7"/>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8" end="8"/>
                                            </p:txEl>
                                          </p:spTgt>
                                        </p:tgtEl>
                                        <p:attrNameLst>
                                          <p:attrName>style.visibility</p:attrName>
                                        </p:attrNameLst>
                                      </p:cBhvr>
                                      <p:to>
                                        <p:strVal val="visible"/>
                                      </p:to>
                                    </p:set>
                                    <p:animEffect transition="in" filter="wipe(down)">
                                      <p:cBhvr>
                                        <p:cTn id="169" dur="580">
                                          <p:stCondLst>
                                            <p:cond delay="0"/>
                                          </p:stCondLst>
                                        </p:cTn>
                                        <p:tgtEl>
                                          <p:spTgt spid="3">
                                            <p:txEl>
                                              <p:pRg st="8" end="8"/>
                                            </p:txEl>
                                          </p:spTgt>
                                        </p:tgtEl>
                                      </p:cBhvr>
                                    </p:animEffect>
                                    <p:anim calcmode="lin" valueType="num">
                                      <p:cBhvr>
                                        <p:cTn id="17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8" end="8"/>
                                            </p:txEl>
                                          </p:spTgt>
                                        </p:tgtEl>
                                      </p:cBhvr>
                                      <p:to x="100000" y="60000"/>
                                    </p:animScale>
                                    <p:animScale>
                                      <p:cBhvr>
                                        <p:cTn id="176" dur="166" decel="50000">
                                          <p:stCondLst>
                                            <p:cond delay="676"/>
                                          </p:stCondLst>
                                        </p:cTn>
                                        <p:tgtEl>
                                          <p:spTgt spid="3">
                                            <p:txEl>
                                              <p:pRg st="8" end="8"/>
                                            </p:txEl>
                                          </p:spTgt>
                                        </p:tgtEl>
                                      </p:cBhvr>
                                      <p:to x="100000" y="100000"/>
                                    </p:animScale>
                                    <p:animScale>
                                      <p:cBhvr>
                                        <p:cTn id="177" dur="26">
                                          <p:stCondLst>
                                            <p:cond delay="1312"/>
                                          </p:stCondLst>
                                        </p:cTn>
                                        <p:tgtEl>
                                          <p:spTgt spid="3">
                                            <p:txEl>
                                              <p:pRg st="8" end="8"/>
                                            </p:txEl>
                                          </p:spTgt>
                                        </p:tgtEl>
                                      </p:cBhvr>
                                      <p:to x="100000" y="80000"/>
                                    </p:animScale>
                                    <p:animScale>
                                      <p:cBhvr>
                                        <p:cTn id="178" dur="166" decel="50000">
                                          <p:stCondLst>
                                            <p:cond delay="1338"/>
                                          </p:stCondLst>
                                        </p:cTn>
                                        <p:tgtEl>
                                          <p:spTgt spid="3">
                                            <p:txEl>
                                              <p:pRg st="8" end="8"/>
                                            </p:txEl>
                                          </p:spTgt>
                                        </p:tgtEl>
                                      </p:cBhvr>
                                      <p:to x="100000" y="100000"/>
                                    </p:animScale>
                                    <p:animScale>
                                      <p:cBhvr>
                                        <p:cTn id="179" dur="26">
                                          <p:stCondLst>
                                            <p:cond delay="1642"/>
                                          </p:stCondLst>
                                        </p:cTn>
                                        <p:tgtEl>
                                          <p:spTgt spid="3">
                                            <p:txEl>
                                              <p:pRg st="8" end="8"/>
                                            </p:txEl>
                                          </p:spTgt>
                                        </p:tgtEl>
                                      </p:cBhvr>
                                      <p:to x="100000" y="90000"/>
                                    </p:animScale>
                                    <p:animScale>
                                      <p:cBhvr>
                                        <p:cTn id="180" dur="166" decel="50000">
                                          <p:stCondLst>
                                            <p:cond delay="1668"/>
                                          </p:stCondLst>
                                        </p:cTn>
                                        <p:tgtEl>
                                          <p:spTgt spid="3">
                                            <p:txEl>
                                              <p:pRg st="8" end="8"/>
                                            </p:txEl>
                                          </p:spTgt>
                                        </p:tgtEl>
                                      </p:cBhvr>
                                      <p:to x="100000" y="100000"/>
                                    </p:animScale>
                                    <p:animScale>
                                      <p:cBhvr>
                                        <p:cTn id="181" dur="26">
                                          <p:stCondLst>
                                            <p:cond delay="1808"/>
                                          </p:stCondLst>
                                        </p:cTn>
                                        <p:tgtEl>
                                          <p:spTgt spid="3">
                                            <p:txEl>
                                              <p:pRg st="8" end="8"/>
                                            </p:txEl>
                                          </p:spTgt>
                                        </p:tgtEl>
                                      </p:cBhvr>
                                      <p:to x="100000" y="95000"/>
                                    </p:animScale>
                                    <p:animScale>
                                      <p:cBhvr>
                                        <p:cTn id="182" dur="166" decel="50000">
                                          <p:stCondLst>
                                            <p:cond delay="1834"/>
                                          </p:stCondLst>
                                        </p:cTn>
                                        <p:tgtEl>
                                          <p:spTgt spid="3">
                                            <p:txEl>
                                              <p:pRg st="8" end="8"/>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9" end="9"/>
                                            </p:txEl>
                                          </p:spTgt>
                                        </p:tgtEl>
                                        <p:attrNameLst>
                                          <p:attrName>style.visibility</p:attrName>
                                        </p:attrNameLst>
                                      </p:cBhvr>
                                      <p:to>
                                        <p:strVal val="visible"/>
                                      </p:to>
                                    </p:set>
                                    <p:animEffect transition="in" filter="wipe(down)">
                                      <p:cBhvr>
                                        <p:cTn id="187" dur="580">
                                          <p:stCondLst>
                                            <p:cond delay="0"/>
                                          </p:stCondLst>
                                        </p:cTn>
                                        <p:tgtEl>
                                          <p:spTgt spid="3">
                                            <p:txEl>
                                              <p:pRg st="9" end="9"/>
                                            </p:txEl>
                                          </p:spTgt>
                                        </p:tgtEl>
                                      </p:cBhvr>
                                    </p:animEffect>
                                    <p:anim calcmode="lin" valueType="num">
                                      <p:cBhvr>
                                        <p:cTn id="18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9" end="9"/>
                                            </p:txEl>
                                          </p:spTgt>
                                        </p:tgtEl>
                                      </p:cBhvr>
                                      <p:to x="100000" y="60000"/>
                                    </p:animScale>
                                    <p:animScale>
                                      <p:cBhvr>
                                        <p:cTn id="194" dur="166" decel="50000">
                                          <p:stCondLst>
                                            <p:cond delay="676"/>
                                          </p:stCondLst>
                                        </p:cTn>
                                        <p:tgtEl>
                                          <p:spTgt spid="3">
                                            <p:txEl>
                                              <p:pRg st="9" end="9"/>
                                            </p:txEl>
                                          </p:spTgt>
                                        </p:tgtEl>
                                      </p:cBhvr>
                                      <p:to x="100000" y="100000"/>
                                    </p:animScale>
                                    <p:animScale>
                                      <p:cBhvr>
                                        <p:cTn id="195" dur="26">
                                          <p:stCondLst>
                                            <p:cond delay="1312"/>
                                          </p:stCondLst>
                                        </p:cTn>
                                        <p:tgtEl>
                                          <p:spTgt spid="3">
                                            <p:txEl>
                                              <p:pRg st="9" end="9"/>
                                            </p:txEl>
                                          </p:spTgt>
                                        </p:tgtEl>
                                      </p:cBhvr>
                                      <p:to x="100000" y="80000"/>
                                    </p:animScale>
                                    <p:animScale>
                                      <p:cBhvr>
                                        <p:cTn id="196" dur="166" decel="50000">
                                          <p:stCondLst>
                                            <p:cond delay="1338"/>
                                          </p:stCondLst>
                                        </p:cTn>
                                        <p:tgtEl>
                                          <p:spTgt spid="3">
                                            <p:txEl>
                                              <p:pRg st="9" end="9"/>
                                            </p:txEl>
                                          </p:spTgt>
                                        </p:tgtEl>
                                      </p:cBhvr>
                                      <p:to x="100000" y="100000"/>
                                    </p:animScale>
                                    <p:animScale>
                                      <p:cBhvr>
                                        <p:cTn id="197" dur="26">
                                          <p:stCondLst>
                                            <p:cond delay="1642"/>
                                          </p:stCondLst>
                                        </p:cTn>
                                        <p:tgtEl>
                                          <p:spTgt spid="3">
                                            <p:txEl>
                                              <p:pRg st="9" end="9"/>
                                            </p:txEl>
                                          </p:spTgt>
                                        </p:tgtEl>
                                      </p:cBhvr>
                                      <p:to x="100000" y="90000"/>
                                    </p:animScale>
                                    <p:animScale>
                                      <p:cBhvr>
                                        <p:cTn id="198" dur="166" decel="50000">
                                          <p:stCondLst>
                                            <p:cond delay="1668"/>
                                          </p:stCondLst>
                                        </p:cTn>
                                        <p:tgtEl>
                                          <p:spTgt spid="3">
                                            <p:txEl>
                                              <p:pRg st="9" end="9"/>
                                            </p:txEl>
                                          </p:spTgt>
                                        </p:tgtEl>
                                      </p:cBhvr>
                                      <p:to x="100000" y="100000"/>
                                    </p:animScale>
                                    <p:animScale>
                                      <p:cBhvr>
                                        <p:cTn id="199" dur="26">
                                          <p:stCondLst>
                                            <p:cond delay="1808"/>
                                          </p:stCondLst>
                                        </p:cTn>
                                        <p:tgtEl>
                                          <p:spTgt spid="3">
                                            <p:txEl>
                                              <p:pRg st="9" end="9"/>
                                            </p:txEl>
                                          </p:spTgt>
                                        </p:tgtEl>
                                      </p:cBhvr>
                                      <p:to x="100000" y="95000"/>
                                    </p:animScale>
                                    <p:animScale>
                                      <p:cBhvr>
                                        <p:cTn id="200" dur="166" decel="50000">
                                          <p:stCondLst>
                                            <p:cond delay="1834"/>
                                          </p:stCondLst>
                                        </p:cTn>
                                        <p:tgtEl>
                                          <p:spTgt spid="3">
                                            <p:txEl>
                                              <p:pRg st="9" end="9"/>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0" end="10"/>
                                            </p:txEl>
                                          </p:spTgt>
                                        </p:tgtEl>
                                        <p:attrNameLst>
                                          <p:attrName>style.visibility</p:attrName>
                                        </p:attrNameLst>
                                      </p:cBhvr>
                                      <p:to>
                                        <p:strVal val="visible"/>
                                      </p:to>
                                    </p:set>
                                    <p:animEffect transition="in" filter="wipe(down)">
                                      <p:cBhvr>
                                        <p:cTn id="205" dur="580">
                                          <p:stCondLst>
                                            <p:cond delay="0"/>
                                          </p:stCondLst>
                                        </p:cTn>
                                        <p:tgtEl>
                                          <p:spTgt spid="3">
                                            <p:txEl>
                                              <p:pRg st="10" end="10"/>
                                            </p:txEl>
                                          </p:spTgt>
                                        </p:tgtEl>
                                      </p:cBhvr>
                                    </p:animEffect>
                                    <p:anim calcmode="lin" valueType="num">
                                      <p:cBhvr>
                                        <p:cTn id="20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xEl>
                                              <p:pRg st="10" end="10"/>
                                            </p:txEl>
                                          </p:spTgt>
                                        </p:tgtEl>
                                      </p:cBhvr>
                                      <p:to x="100000" y="60000"/>
                                    </p:animScale>
                                    <p:animScale>
                                      <p:cBhvr>
                                        <p:cTn id="212" dur="166" decel="50000">
                                          <p:stCondLst>
                                            <p:cond delay="676"/>
                                          </p:stCondLst>
                                        </p:cTn>
                                        <p:tgtEl>
                                          <p:spTgt spid="3">
                                            <p:txEl>
                                              <p:pRg st="10" end="10"/>
                                            </p:txEl>
                                          </p:spTgt>
                                        </p:tgtEl>
                                      </p:cBhvr>
                                      <p:to x="100000" y="100000"/>
                                    </p:animScale>
                                    <p:animScale>
                                      <p:cBhvr>
                                        <p:cTn id="213" dur="26">
                                          <p:stCondLst>
                                            <p:cond delay="1312"/>
                                          </p:stCondLst>
                                        </p:cTn>
                                        <p:tgtEl>
                                          <p:spTgt spid="3">
                                            <p:txEl>
                                              <p:pRg st="10" end="10"/>
                                            </p:txEl>
                                          </p:spTgt>
                                        </p:tgtEl>
                                      </p:cBhvr>
                                      <p:to x="100000" y="80000"/>
                                    </p:animScale>
                                    <p:animScale>
                                      <p:cBhvr>
                                        <p:cTn id="214" dur="166" decel="50000">
                                          <p:stCondLst>
                                            <p:cond delay="1338"/>
                                          </p:stCondLst>
                                        </p:cTn>
                                        <p:tgtEl>
                                          <p:spTgt spid="3">
                                            <p:txEl>
                                              <p:pRg st="10" end="10"/>
                                            </p:txEl>
                                          </p:spTgt>
                                        </p:tgtEl>
                                      </p:cBhvr>
                                      <p:to x="100000" y="100000"/>
                                    </p:animScale>
                                    <p:animScale>
                                      <p:cBhvr>
                                        <p:cTn id="215" dur="26">
                                          <p:stCondLst>
                                            <p:cond delay="1642"/>
                                          </p:stCondLst>
                                        </p:cTn>
                                        <p:tgtEl>
                                          <p:spTgt spid="3">
                                            <p:txEl>
                                              <p:pRg st="10" end="10"/>
                                            </p:txEl>
                                          </p:spTgt>
                                        </p:tgtEl>
                                      </p:cBhvr>
                                      <p:to x="100000" y="90000"/>
                                    </p:animScale>
                                    <p:animScale>
                                      <p:cBhvr>
                                        <p:cTn id="216" dur="166" decel="50000">
                                          <p:stCondLst>
                                            <p:cond delay="1668"/>
                                          </p:stCondLst>
                                        </p:cTn>
                                        <p:tgtEl>
                                          <p:spTgt spid="3">
                                            <p:txEl>
                                              <p:pRg st="10" end="10"/>
                                            </p:txEl>
                                          </p:spTgt>
                                        </p:tgtEl>
                                      </p:cBhvr>
                                      <p:to x="100000" y="100000"/>
                                    </p:animScale>
                                    <p:animScale>
                                      <p:cBhvr>
                                        <p:cTn id="217" dur="26">
                                          <p:stCondLst>
                                            <p:cond delay="1808"/>
                                          </p:stCondLst>
                                        </p:cTn>
                                        <p:tgtEl>
                                          <p:spTgt spid="3">
                                            <p:txEl>
                                              <p:pRg st="10" end="10"/>
                                            </p:txEl>
                                          </p:spTgt>
                                        </p:tgtEl>
                                      </p:cBhvr>
                                      <p:to x="100000" y="95000"/>
                                    </p:animScale>
                                    <p:animScale>
                                      <p:cBhvr>
                                        <p:cTn id="218" dur="166" decel="50000">
                                          <p:stCondLst>
                                            <p:cond delay="1834"/>
                                          </p:stCondLst>
                                        </p:cTn>
                                        <p:tgtEl>
                                          <p:spTgt spid="3">
                                            <p:txEl>
                                              <p:pRg st="10" end="10"/>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4"/>
                                        </p:tgtEl>
                                        <p:attrNameLst>
                                          <p:attrName>style.visibility</p:attrName>
                                        </p:attrNameLst>
                                      </p:cBhvr>
                                      <p:to>
                                        <p:strVal val="visible"/>
                                      </p:to>
                                    </p:set>
                                    <p:animEffect transition="in" filter="wipe(down)">
                                      <p:cBhvr>
                                        <p:cTn id="223" dur="580">
                                          <p:stCondLst>
                                            <p:cond delay="0"/>
                                          </p:stCondLst>
                                        </p:cTn>
                                        <p:tgtEl>
                                          <p:spTgt spid="4"/>
                                        </p:tgtEl>
                                      </p:cBhvr>
                                    </p:animEffect>
                                    <p:anim calcmode="lin" valueType="num">
                                      <p:cBhvr>
                                        <p:cTn id="2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9" dur="26">
                                          <p:stCondLst>
                                            <p:cond delay="650"/>
                                          </p:stCondLst>
                                        </p:cTn>
                                        <p:tgtEl>
                                          <p:spTgt spid="4"/>
                                        </p:tgtEl>
                                      </p:cBhvr>
                                      <p:to x="100000" y="60000"/>
                                    </p:animScale>
                                    <p:animScale>
                                      <p:cBhvr>
                                        <p:cTn id="230" dur="166" decel="50000">
                                          <p:stCondLst>
                                            <p:cond delay="676"/>
                                          </p:stCondLst>
                                        </p:cTn>
                                        <p:tgtEl>
                                          <p:spTgt spid="4"/>
                                        </p:tgtEl>
                                      </p:cBhvr>
                                      <p:to x="100000" y="100000"/>
                                    </p:animScale>
                                    <p:animScale>
                                      <p:cBhvr>
                                        <p:cTn id="231" dur="26">
                                          <p:stCondLst>
                                            <p:cond delay="1312"/>
                                          </p:stCondLst>
                                        </p:cTn>
                                        <p:tgtEl>
                                          <p:spTgt spid="4"/>
                                        </p:tgtEl>
                                      </p:cBhvr>
                                      <p:to x="100000" y="80000"/>
                                    </p:animScale>
                                    <p:animScale>
                                      <p:cBhvr>
                                        <p:cTn id="232" dur="166" decel="50000">
                                          <p:stCondLst>
                                            <p:cond delay="1338"/>
                                          </p:stCondLst>
                                        </p:cTn>
                                        <p:tgtEl>
                                          <p:spTgt spid="4"/>
                                        </p:tgtEl>
                                      </p:cBhvr>
                                      <p:to x="100000" y="100000"/>
                                    </p:animScale>
                                    <p:animScale>
                                      <p:cBhvr>
                                        <p:cTn id="233" dur="26">
                                          <p:stCondLst>
                                            <p:cond delay="1642"/>
                                          </p:stCondLst>
                                        </p:cTn>
                                        <p:tgtEl>
                                          <p:spTgt spid="4"/>
                                        </p:tgtEl>
                                      </p:cBhvr>
                                      <p:to x="100000" y="90000"/>
                                    </p:animScale>
                                    <p:animScale>
                                      <p:cBhvr>
                                        <p:cTn id="234" dur="166" decel="50000">
                                          <p:stCondLst>
                                            <p:cond delay="1668"/>
                                          </p:stCondLst>
                                        </p:cTn>
                                        <p:tgtEl>
                                          <p:spTgt spid="4"/>
                                        </p:tgtEl>
                                      </p:cBhvr>
                                      <p:to x="100000" y="100000"/>
                                    </p:animScale>
                                    <p:animScale>
                                      <p:cBhvr>
                                        <p:cTn id="235" dur="26">
                                          <p:stCondLst>
                                            <p:cond delay="1808"/>
                                          </p:stCondLst>
                                        </p:cTn>
                                        <p:tgtEl>
                                          <p:spTgt spid="4"/>
                                        </p:tgtEl>
                                      </p:cBhvr>
                                      <p:to x="100000" y="95000"/>
                                    </p:animScale>
                                    <p:animScale>
                                      <p:cBhvr>
                                        <p:cTn id="236" dur="166" decel="50000">
                                          <p:stCondLst>
                                            <p:cond delay="1834"/>
                                          </p:stCondLst>
                                        </p:cTn>
                                        <p:tgtEl>
                                          <p:spTgt spid="4"/>
                                        </p:tgtEl>
                                      </p:cBhvr>
                                      <p:to x="100000" y="100000"/>
                                    </p:animScale>
                                  </p:childTnLst>
                                </p:cTn>
                              </p:par>
                            </p:childTnLst>
                          </p:cTn>
                        </p:par>
                        <p:par>
                          <p:cTn id="237" fill="hold">
                            <p:stCondLst>
                              <p:cond delay="2000"/>
                            </p:stCondLst>
                            <p:childTnLst>
                              <p:par>
                                <p:cTn id="238" presetID="45" presetClass="entr" presetSubtype="0" fill="hold" grpId="0" nodeType="afterEffect">
                                  <p:stCondLst>
                                    <p:cond delay="0"/>
                                  </p:stCondLst>
                                  <p:childTnLst>
                                    <p:set>
                                      <p:cBhvr>
                                        <p:cTn id="239" dur="1" fill="hold">
                                          <p:stCondLst>
                                            <p:cond delay="0"/>
                                          </p:stCondLst>
                                        </p:cTn>
                                        <p:tgtEl>
                                          <p:spTgt spid="5"/>
                                        </p:tgtEl>
                                        <p:attrNameLst>
                                          <p:attrName>style.visibility</p:attrName>
                                        </p:attrNameLst>
                                      </p:cBhvr>
                                      <p:to>
                                        <p:strVal val="visible"/>
                                      </p:to>
                                    </p:set>
                                    <p:animEffect transition="in" filter="fade">
                                      <p:cBhvr>
                                        <p:cTn id="240" dur="2000"/>
                                        <p:tgtEl>
                                          <p:spTgt spid="5"/>
                                        </p:tgtEl>
                                      </p:cBhvr>
                                    </p:animEffect>
                                    <p:anim calcmode="lin" valueType="num">
                                      <p:cBhvr>
                                        <p:cTn id="241" dur="2000" fill="hold"/>
                                        <p:tgtEl>
                                          <p:spTgt spid="5"/>
                                        </p:tgtEl>
                                        <p:attrNameLst>
                                          <p:attrName>ppt_w</p:attrName>
                                        </p:attrNameLst>
                                      </p:cBhvr>
                                      <p:tavLst>
                                        <p:tav tm="0" fmla="#ppt_w*sin(2.5*pi*$)">
                                          <p:val>
                                            <p:fltVal val="0"/>
                                          </p:val>
                                        </p:tav>
                                        <p:tav tm="100000">
                                          <p:val>
                                            <p:fltVal val="1"/>
                                          </p:val>
                                        </p:tav>
                                      </p:tavLst>
                                    </p:anim>
                                    <p:anim calcmode="lin" valueType="num">
                                      <p:cBhvr>
                                        <p:cTn id="24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289539"/>
            <a:ext cx="8596668" cy="4032738"/>
          </a:xfrm>
        </p:spPr>
        <p:txBody>
          <a:bodyPr/>
          <a:lstStyle/>
          <a:p>
            <a:r>
              <a:rPr lang="es-EC" dirty="0" smtClean="0"/>
              <a:t>PÉRDIDAS EN LA LÍNEA DE DISTRIBUCIÓN Y CONDENSADO.</a:t>
            </a:r>
            <a:endParaRPr lang="es-EC" dirty="0"/>
          </a:p>
        </p:txBody>
      </p:sp>
      <p:sp>
        <p:nvSpPr>
          <p:cNvPr id="4" name="Título 1"/>
          <p:cNvSpPr>
            <a:spLocks noGrp="1"/>
          </p:cNvSpPr>
          <p:nvPr>
            <p:ph type="title"/>
          </p:nvPr>
        </p:nvSpPr>
        <p:spPr>
          <a:xfrm>
            <a:off x="677334" y="609600"/>
            <a:ext cx="8596668" cy="679938"/>
          </a:xfrm>
        </p:spPr>
        <p:txBody>
          <a:bodyPr>
            <a:normAutofit/>
          </a:bodyPr>
          <a:lstStyle/>
          <a:p>
            <a:r>
              <a:rPr lang="es-EC" sz="2800" dirty="0" smtClean="0"/>
              <a:t>CALCULO MATEMÁTICO DEL BALANCE TÉRMICO</a:t>
            </a:r>
            <a:endParaRPr lang="es-EC" sz="28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098013" y="1756605"/>
            <a:ext cx="6146849" cy="3677096"/>
          </a:xfrm>
          <a:prstGeom prst="rect">
            <a:avLst/>
          </a:prstGeom>
          <a:noFill/>
          <a:extLst/>
        </p:spPr>
      </p:pic>
      <p:sp>
        <p:nvSpPr>
          <p:cNvPr id="6" name="CuadroTexto 5"/>
          <p:cNvSpPr txBox="1"/>
          <p:nvPr/>
        </p:nvSpPr>
        <p:spPr>
          <a:xfrm>
            <a:off x="1098013" y="5716101"/>
            <a:ext cx="6146849" cy="369332"/>
          </a:xfrm>
          <a:prstGeom prst="rect">
            <a:avLst/>
          </a:prstGeom>
          <a:noFill/>
        </p:spPr>
        <p:txBody>
          <a:bodyPr wrap="square" rtlCol="0">
            <a:spAutoFit/>
          </a:bodyPr>
          <a:lstStyle/>
          <a:p>
            <a:r>
              <a:rPr lang="es-EC" dirty="0" smtClean="0"/>
              <a:t>PÉRDIDAS POR CONDUCCIÓN, CONVECCIÓN Y RADIACIÓN</a:t>
            </a:r>
            <a:endParaRPr lang="es-EC" dirty="0"/>
          </a:p>
        </p:txBody>
      </p:sp>
    </p:spTree>
    <p:extLst>
      <p:ext uri="{BB962C8B-B14F-4D97-AF65-F5344CB8AC3E}">
        <p14:creationId xmlns:p14="http://schemas.microsoft.com/office/powerpoint/2010/main" val="35012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par>
                          <p:cTn id="15" fill="hold">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 DE LA INVESTIGACIÓN</a:t>
            </a:r>
            <a:endParaRPr lang="es-EC" dirty="0"/>
          </a:p>
        </p:txBody>
      </p:sp>
      <p:sp>
        <p:nvSpPr>
          <p:cNvPr id="3" name="Marcador de contenido 2"/>
          <p:cNvSpPr>
            <a:spLocks noGrp="1"/>
          </p:cNvSpPr>
          <p:nvPr>
            <p:ph idx="1"/>
          </p:nvPr>
        </p:nvSpPr>
        <p:spPr/>
        <p:txBody>
          <a:bodyPr/>
          <a:lstStyle/>
          <a:p>
            <a:r>
              <a:rPr lang="es-EC" dirty="0" smtClean="0"/>
              <a:t>CON LA PRESENTE INVESTIGACIÓN SE PRETENDE QUE EN MEDIANO Y LARGO PLAZO, SE DESARROLLEN POLÍTICAS Y PROGRAMAS DE APLICACIÓN EN TORNO A LA EFICIENCIA ENERGÉTICA, TANTO A NIVEL NACIONAL POR INTERMEDIO DEL MEER Y EL MINISTERIO DE SALUD PÚBLICA, COMO A NIVEL LOCAL POR PARTE DE LA INSTITUCIÓN DE SALUD.</a:t>
            </a:r>
            <a:endParaRPr lang="es-EC" dirty="0"/>
          </a:p>
        </p:txBody>
      </p:sp>
    </p:spTree>
    <p:extLst>
      <p:ext uri="{BB962C8B-B14F-4D97-AF65-F5344CB8AC3E}">
        <p14:creationId xmlns:p14="http://schemas.microsoft.com/office/powerpoint/2010/main" val="265259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2386"/>
          </a:xfrm>
        </p:spPr>
        <p:txBody>
          <a:bodyPr>
            <a:normAutofit/>
          </a:bodyPr>
          <a:lstStyle/>
          <a:p>
            <a:r>
              <a:rPr lang="es-EC" sz="2800" dirty="0"/>
              <a:t>CALCULO MATEMÁTICO DEL BALANCE TÉRMICO</a:t>
            </a:r>
          </a:p>
        </p:txBody>
      </p:sp>
      <p:sp>
        <p:nvSpPr>
          <p:cNvPr id="3" name="Marcador de contenido 2"/>
          <p:cNvSpPr>
            <a:spLocks noGrp="1"/>
          </p:cNvSpPr>
          <p:nvPr>
            <p:ph idx="1"/>
          </p:nvPr>
        </p:nvSpPr>
        <p:spPr>
          <a:xfrm>
            <a:off x="677334" y="1191987"/>
            <a:ext cx="8596668" cy="4849376"/>
          </a:xfrm>
        </p:spPr>
        <p:txBody>
          <a:bodyPr/>
          <a:lstStyle/>
          <a:p>
            <a:r>
              <a:rPr lang="es-EC" dirty="0" smtClean="0"/>
              <a:t>PÉRDIDAS DE CALOR EN EL TANQUE DE CONDENSADO.</a:t>
            </a:r>
          </a:p>
          <a:p>
            <a:pPr marL="742950" lvl="2" indent="-342900"/>
            <a:r>
              <a:rPr lang="es-EC" dirty="0"/>
              <a:t>CONDUCCIÓN, CONVECCIÓN Y RADIACIÓN</a:t>
            </a:r>
            <a:r>
              <a:rPr lang="es-EC" dirty="0" smtClean="0"/>
              <a:t>.</a:t>
            </a:r>
          </a:p>
          <a:p>
            <a:r>
              <a:rPr lang="es-EC" dirty="0" smtClean="0"/>
              <a:t>PÉRDIDAS DE CALOR EN TRAMPAS PARA VAPOR Y FUGAS.</a:t>
            </a:r>
          </a:p>
          <a:p>
            <a:pPr lvl="1"/>
            <a:endParaRPr lang="es-EC" dirty="0" smtClean="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301342" y="2343150"/>
            <a:ext cx="5915887" cy="3878036"/>
          </a:xfrm>
          <a:prstGeom prst="rect">
            <a:avLst/>
          </a:prstGeom>
          <a:noFill/>
          <a:ln>
            <a:noFill/>
          </a:ln>
        </p:spPr>
      </p:pic>
    </p:spTree>
    <p:extLst>
      <p:ext uri="{BB962C8B-B14F-4D97-AF65-F5344CB8AC3E}">
        <p14:creationId xmlns:p14="http://schemas.microsoft.com/office/powerpoint/2010/main" val="172307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66057"/>
          </a:xfrm>
        </p:spPr>
        <p:txBody>
          <a:bodyPr>
            <a:normAutofit/>
          </a:bodyPr>
          <a:lstStyle/>
          <a:p>
            <a:r>
              <a:rPr lang="es-EC" sz="2800" dirty="0"/>
              <a:t>CALCULO MATEMÁTICO DEL BALANCE TÉRMICO</a:t>
            </a:r>
          </a:p>
        </p:txBody>
      </p:sp>
      <p:sp>
        <p:nvSpPr>
          <p:cNvPr id="3" name="Marcador de contenido 2"/>
          <p:cNvSpPr>
            <a:spLocks noGrp="1"/>
          </p:cNvSpPr>
          <p:nvPr>
            <p:ph idx="1"/>
          </p:nvPr>
        </p:nvSpPr>
        <p:spPr>
          <a:xfrm>
            <a:off x="677334" y="1175657"/>
            <a:ext cx="7895166" cy="4865705"/>
          </a:xfrm>
        </p:spPr>
        <p:txBody>
          <a:bodyPr/>
          <a:lstStyle/>
          <a:p>
            <a:r>
              <a:rPr lang="es-EC" dirty="0" smtClean="0"/>
              <a:t>PÉRDIDAS EN ACCESORIOS DE TUBERÍAS.</a:t>
            </a: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46388" y="1552484"/>
            <a:ext cx="6317797" cy="4488878"/>
          </a:xfrm>
          <a:prstGeom prst="rect">
            <a:avLst/>
          </a:prstGeom>
          <a:noFill/>
          <a:ln>
            <a:noFill/>
          </a:ln>
        </p:spPr>
      </p:pic>
    </p:spTree>
    <p:extLst>
      <p:ext uri="{BB962C8B-B14F-4D97-AF65-F5344CB8AC3E}">
        <p14:creationId xmlns:p14="http://schemas.microsoft.com/office/powerpoint/2010/main" val="30970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1"/>
            <a:ext cx="8596668" cy="647700"/>
          </a:xfrm>
        </p:spPr>
        <p:txBody>
          <a:bodyPr>
            <a:normAutofit/>
          </a:bodyPr>
          <a:lstStyle/>
          <a:p>
            <a:r>
              <a:rPr lang="es-EC" sz="2800" dirty="0"/>
              <a:t>CALCULO MATEMÁTICO DEL BALANCE TÉRMICO</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3" y="1102851"/>
            <a:ext cx="9332081" cy="5542878"/>
          </a:xfrm>
          <a:prstGeom prst="rect">
            <a:avLst/>
          </a:prstGeom>
          <a:noFill/>
          <a:ln>
            <a:noFill/>
          </a:ln>
        </p:spPr>
      </p:pic>
    </p:spTree>
    <p:extLst>
      <p:ext uri="{BB962C8B-B14F-4D97-AF65-F5344CB8AC3E}">
        <p14:creationId xmlns:p14="http://schemas.microsoft.com/office/powerpoint/2010/main" val="24644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49729"/>
          </a:xfrm>
        </p:spPr>
        <p:txBody>
          <a:bodyPr>
            <a:normAutofit/>
          </a:bodyPr>
          <a:lstStyle/>
          <a:p>
            <a:r>
              <a:rPr lang="es-EC" sz="2800" dirty="0"/>
              <a:t>CALCULO MATEMÁTICO DEL BALANCE TÉRMICO</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7334" y="1159328"/>
            <a:ext cx="8744252" cy="426148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77334" y="5420813"/>
            <a:ext cx="8744252" cy="947329"/>
          </a:xfrm>
          <a:prstGeom prst="rect">
            <a:avLst/>
          </a:prstGeom>
          <a:noFill/>
          <a:ln>
            <a:noFill/>
          </a:ln>
        </p:spPr>
      </p:pic>
    </p:spTree>
    <p:extLst>
      <p:ext uri="{BB962C8B-B14F-4D97-AF65-F5344CB8AC3E}">
        <p14:creationId xmlns:p14="http://schemas.microsoft.com/office/powerpoint/2010/main" val="19920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892629"/>
          </a:xfrm>
        </p:spPr>
        <p:txBody>
          <a:bodyPr>
            <a:normAutofit fontScale="90000"/>
          </a:bodyPr>
          <a:lstStyle/>
          <a:p>
            <a:r>
              <a:rPr lang="es-EC" sz="2800" b="1" dirty="0" smtClean="0"/>
              <a:t>DETERMINACIÓN DEL PUNTO DE CONSUMO ENERGÉTICO OPTIMO EN EL SISTEMA TÉRMICO</a:t>
            </a:r>
            <a:endParaRPr lang="es-EC" sz="2800" b="1" dirty="0"/>
          </a:p>
        </p:txBody>
      </p:sp>
      <p:sp>
        <p:nvSpPr>
          <p:cNvPr id="3" name="Marcador de contenido 2"/>
          <p:cNvSpPr>
            <a:spLocks noGrp="1"/>
          </p:cNvSpPr>
          <p:nvPr>
            <p:ph idx="1"/>
          </p:nvPr>
        </p:nvSpPr>
        <p:spPr/>
        <p:txBody>
          <a:bodyPr/>
          <a:lstStyle/>
          <a:p>
            <a:r>
              <a:rPr lang="es-EC" dirty="0" smtClean="0"/>
              <a:t>ESTRATEGIAS:</a:t>
            </a:r>
          </a:p>
          <a:p>
            <a:pPr lvl="1"/>
            <a:r>
              <a:rPr lang="es-EC" dirty="0" smtClean="0"/>
              <a:t>CALIBRACIÓN DE LA COMBUSTIÓN.</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81603" y="3102430"/>
            <a:ext cx="5178425" cy="3069770"/>
          </a:xfrm>
          <a:prstGeom prst="rect">
            <a:avLst/>
          </a:prstGeom>
          <a:noFill/>
          <a:ln>
            <a:noFill/>
          </a:ln>
        </p:spPr>
      </p:pic>
    </p:spTree>
    <p:extLst>
      <p:ext uri="{BB962C8B-B14F-4D97-AF65-F5344CB8AC3E}">
        <p14:creationId xmlns:p14="http://schemas.microsoft.com/office/powerpoint/2010/main" val="38397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1"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25286"/>
          </a:xfrm>
        </p:spPr>
        <p:txBody>
          <a:bodyPr>
            <a:normAutofit fontScale="90000"/>
          </a:bodyPr>
          <a:lstStyle/>
          <a:p>
            <a:r>
              <a:rPr lang="es-EC" sz="2800" b="1" dirty="0"/>
              <a:t>DETERMINACIÓN DEL PUNTO DE CONSUMO ENERGÉTICO OPTIMO EN EL SISTEMA TÉRMICO</a:t>
            </a:r>
            <a:endParaRPr lang="es-EC" sz="2800"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1649186"/>
            <a:ext cx="8792708" cy="4620985"/>
          </a:xfrm>
          <a:prstGeom prst="rect">
            <a:avLst/>
          </a:prstGeom>
          <a:noFill/>
          <a:ln>
            <a:noFill/>
          </a:ln>
        </p:spPr>
      </p:pic>
    </p:spTree>
    <p:extLst>
      <p:ext uri="{BB962C8B-B14F-4D97-AF65-F5344CB8AC3E}">
        <p14:creationId xmlns:p14="http://schemas.microsoft.com/office/powerpoint/2010/main" val="39250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81000"/>
            <a:ext cx="8596668" cy="941614"/>
          </a:xfrm>
        </p:spPr>
        <p:txBody>
          <a:bodyPr>
            <a:normAutofit fontScale="90000"/>
          </a:bodyPr>
          <a:lstStyle/>
          <a:p>
            <a:r>
              <a:rPr lang="es-EC" sz="2800" b="1" dirty="0"/>
              <a:t>DETERMINACIÓN DEL PUNTO DE CONSUMO ENERGÉTICO OPTIMO EN EL SISTEMA TÉRMICO</a:t>
            </a:r>
            <a:endParaRPr lang="es-EC" sz="28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7334" y="1189265"/>
            <a:ext cx="8596668" cy="5293178"/>
          </a:xfrm>
          <a:prstGeom prst="rect">
            <a:avLst/>
          </a:prstGeom>
          <a:noFill/>
          <a:ln>
            <a:noFill/>
          </a:ln>
        </p:spPr>
      </p:pic>
    </p:spTree>
    <p:extLst>
      <p:ext uri="{BB962C8B-B14F-4D97-AF65-F5344CB8AC3E}">
        <p14:creationId xmlns:p14="http://schemas.microsoft.com/office/powerpoint/2010/main" val="2745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25286"/>
          </a:xfrm>
        </p:spPr>
        <p:txBody>
          <a:bodyPr>
            <a:normAutofit fontScale="90000"/>
          </a:bodyPr>
          <a:lstStyle/>
          <a:p>
            <a:r>
              <a:rPr lang="es-EC" sz="2800" b="1" dirty="0"/>
              <a:t>DETERMINACIÓN DEL PUNTO DE CONSUMO ENERGÉTICO OPTIMO EN EL SISTEMA TÉRMICO</a:t>
            </a:r>
            <a:endParaRPr lang="es-EC" sz="2800" dirty="0"/>
          </a:p>
        </p:txBody>
      </p:sp>
      <p:sp>
        <p:nvSpPr>
          <p:cNvPr id="3" name="Marcador de contenido 2"/>
          <p:cNvSpPr>
            <a:spLocks noGrp="1"/>
          </p:cNvSpPr>
          <p:nvPr>
            <p:ph idx="1"/>
          </p:nvPr>
        </p:nvSpPr>
        <p:spPr>
          <a:xfrm>
            <a:off x="677334" y="1534887"/>
            <a:ext cx="8596668" cy="4506476"/>
          </a:xfrm>
        </p:spPr>
        <p:txBody>
          <a:bodyPr/>
          <a:lstStyle/>
          <a:p>
            <a:r>
              <a:rPr lang="es-EC" dirty="0" smtClean="0"/>
              <a:t>ESTRATEGIAS: AISLAMIENTO TÉRMICO DE TUBERÍAS, TANQUE DE CONDENSADO Y ELIMINACIÓN DE FUGAS EN TUBERÍA Y TRAMPAS DE VAPOR EN MAL ESTADO.</a:t>
            </a: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98070" y="2313666"/>
            <a:ext cx="8539843" cy="4544333"/>
          </a:xfrm>
          <a:prstGeom prst="rect">
            <a:avLst/>
          </a:prstGeom>
          <a:noFill/>
          <a:ln>
            <a:noFill/>
          </a:ln>
        </p:spPr>
      </p:pic>
    </p:spTree>
    <p:extLst>
      <p:ext uri="{BB962C8B-B14F-4D97-AF65-F5344CB8AC3E}">
        <p14:creationId xmlns:p14="http://schemas.microsoft.com/office/powerpoint/2010/main" val="27216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2629"/>
          </a:xfrm>
        </p:spPr>
        <p:txBody>
          <a:bodyPr>
            <a:normAutofit fontScale="90000"/>
          </a:bodyPr>
          <a:lstStyle/>
          <a:p>
            <a:r>
              <a:rPr lang="es-EC" sz="2800" b="1" dirty="0"/>
              <a:t>DETERMINACIÓN DEL PUNTO DE CONSUMO ENERGÉTICO OPTIMO EN EL SISTEMA TÉRMICO</a:t>
            </a:r>
            <a:endParaRPr lang="es-EC" sz="28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7334" y="1502229"/>
            <a:ext cx="9005509" cy="5225142"/>
          </a:xfrm>
          <a:prstGeom prst="rect">
            <a:avLst/>
          </a:prstGeom>
          <a:noFill/>
          <a:ln>
            <a:noFill/>
          </a:ln>
        </p:spPr>
      </p:pic>
    </p:spTree>
    <p:extLst>
      <p:ext uri="{BB962C8B-B14F-4D97-AF65-F5344CB8AC3E}">
        <p14:creationId xmlns:p14="http://schemas.microsoft.com/office/powerpoint/2010/main" val="42765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98714"/>
          </a:xfrm>
        </p:spPr>
        <p:txBody>
          <a:bodyPr>
            <a:normAutofit/>
          </a:bodyPr>
          <a:lstStyle/>
          <a:p>
            <a:r>
              <a:rPr lang="es-EC" sz="2800" dirty="0" smtClean="0"/>
              <a:t>CÁLCULO DE ÍNDICES DE DESEMPEÑO ENERGÉTICO.</a:t>
            </a:r>
            <a:endParaRPr lang="es-EC" sz="2800"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338943"/>
                <a:ext cx="10573052" cy="4702420"/>
              </a:xfrm>
            </p:spPr>
            <p:txBody>
              <a:bodyPr/>
              <a:lstStyle/>
              <a:p>
                <a:r>
                  <a:rPr lang="es-EC" dirty="0" smtClean="0"/>
                  <a:t>INDICES DE DESEMPEÑO ENERGÉTICO ACTUAL:</a:t>
                </a:r>
              </a:p>
              <a:p>
                <a:pPr marL="0" indent="0">
                  <a:buNone/>
                </a:pPr>
                <a:r>
                  <a:rPr lang="es-EC" i="1" dirty="0"/>
                  <a:t> </a:t>
                </a:r>
                <a:r>
                  <a:rPr lang="es-EC" i="1" dirty="0" smtClean="0"/>
                  <a:t>  </a:t>
                </a:r>
                <a14:m>
                  <m:oMath xmlns:m="http://schemas.openxmlformats.org/officeDocument/2006/math">
                    <m:sSub>
                      <m:sSubPr>
                        <m:ctrlPr>
                          <a:rPr lang="es-EC" i="1"/>
                        </m:ctrlPr>
                      </m:sSubPr>
                      <m:e>
                        <m:r>
                          <a:rPr lang="es-EC" i="1"/>
                          <m:t>𝐸</m:t>
                        </m:r>
                      </m:e>
                      <m:sub>
                        <m:r>
                          <a:rPr lang="es-EC" i="1"/>
                          <m:t>𝑇</m:t>
                        </m:r>
                      </m:sub>
                    </m:sSub>
                    <m:r>
                      <a:rPr lang="es-EC" i="1"/>
                      <m:t>=9.85</m:t>
                    </m:r>
                    <m:f>
                      <m:fPr>
                        <m:ctrlPr>
                          <a:rPr lang="es-EC" i="1"/>
                        </m:ctrlPr>
                      </m:fPr>
                      <m:num>
                        <m:r>
                          <a:rPr lang="es-EC" i="1"/>
                          <m:t>𝑀𝑊h</m:t>
                        </m:r>
                      </m:num>
                      <m:den>
                        <m:r>
                          <a:rPr lang="es-EC" i="1"/>
                          <m:t>𝑐𝑎𝑚𝑎</m:t>
                        </m:r>
                      </m:den>
                    </m:f>
                    <m:r>
                      <a:rPr lang="es-EC" i="1"/>
                      <m:t>/</m:t>
                    </m:r>
                    <m:r>
                      <a:rPr lang="es-EC" i="1"/>
                      <m:t>𝑎</m:t>
                    </m:r>
                    <m:r>
                      <a:rPr lang="es-EC" i="1"/>
                      <m:t>ñ</m:t>
                    </m:r>
                    <m:r>
                      <a:rPr lang="es-EC" i="1"/>
                      <m:t>𝑜</m:t>
                    </m:r>
                  </m:oMath>
                </a14:m>
                <a:r>
                  <a:rPr lang="es-EC" dirty="0" smtClean="0"/>
                  <a:t>                                      </a:t>
                </a:r>
                <a14:m>
                  <m:oMath xmlns:m="http://schemas.openxmlformats.org/officeDocument/2006/math">
                    <m:sSub>
                      <m:sSubPr>
                        <m:ctrlPr>
                          <a:rPr lang="es-EC" i="1"/>
                        </m:ctrlPr>
                      </m:sSubPr>
                      <m:e>
                        <m:r>
                          <a:rPr lang="es-EC" i="1"/>
                          <m:t>𝐸</m:t>
                        </m:r>
                      </m:e>
                      <m:sub>
                        <m:r>
                          <a:rPr lang="es-EC" i="1"/>
                          <m:t>𝑇</m:t>
                        </m:r>
                      </m:sub>
                    </m:sSub>
                    <m:r>
                      <a:rPr lang="es-EC" i="1"/>
                      <m:t>=1096,83</m:t>
                    </m:r>
                    <m:f>
                      <m:fPr>
                        <m:ctrlPr>
                          <a:rPr lang="es-EC" i="1"/>
                        </m:ctrlPr>
                      </m:fPr>
                      <m:num>
                        <m:r>
                          <a:rPr lang="es-EC" i="1"/>
                          <m:t>𝑀𝑊h</m:t>
                        </m:r>
                      </m:num>
                      <m:den>
                        <m:r>
                          <a:rPr lang="es-EC" i="1"/>
                          <m:t>𝑎</m:t>
                        </m:r>
                        <m:r>
                          <a:rPr lang="es-EC" i="1"/>
                          <m:t>ñ</m:t>
                        </m:r>
                        <m:r>
                          <a:rPr lang="es-EC" i="1"/>
                          <m:t>𝑜</m:t>
                        </m:r>
                      </m:den>
                    </m:f>
                    <m:r>
                      <a:rPr lang="es-EC" i="1"/>
                      <m:t>=192</m:t>
                    </m:r>
                    <m:f>
                      <m:fPr>
                        <m:ctrlPr>
                          <a:rPr lang="es-EC" i="1"/>
                        </m:ctrlPr>
                      </m:fPr>
                      <m:num>
                        <m:r>
                          <a:rPr lang="es-EC" i="1"/>
                          <m:t>𝐾𝑊h</m:t>
                        </m:r>
                      </m:num>
                      <m:den>
                        <m:r>
                          <a:rPr lang="es-EC" i="1"/>
                          <m:t>𝑚</m:t>
                        </m:r>
                        <m:r>
                          <a:rPr lang="es-EC" i="1"/>
                          <m:t>²</m:t>
                        </m:r>
                      </m:den>
                    </m:f>
                    <m:r>
                      <a:rPr lang="es-EC" i="1"/>
                      <m:t>/</m:t>
                    </m:r>
                    <m:r>
                      <a:rPr lang="es-EC" i="1"/>
                      <m:t>𝑎</m:t>
                    </m:r>
                    <m:r>
                      <a:rPr lang="es-EC" i="1"/>
                      <m:t>ñ</m:t>
                    </m:r>
                    <m:r>
                      <a:rPr lang="es-EC" i="1"/>
                      <m:t>𝑜</m:t>
                    </m:r>
                  </m:oMath>
                </a14:m>
                <a:endParaRPr lang="es-EC" dirty="0" smtClean="0"/>
              </a:p>
              <a:p>
                <a:pPr marL="0" indent="0">
                  <a:buNone/>
                </a:pPr>
                <a:r>
                  <a:rPr lang="es-EC" dirty="0" smtClean="0"/>
                  <a:t>   </a:t>
                </a:r>
                <a14:m>
                  <m:oMath xmlns:m="http://schemas.openxmlformats.org/officeDocument/2006/math">
                    <m:sSub>
                      <m:sSubPr>
                        <m:ctrlPr>
                          <a:rPr lang="es-EC" i="1"/>
                        </m:ctrlPr>
                      </m:sSubPr>
                      <m:e>
                        <m:r>
                          <a:rPr lang="es-EC" i="1"/>
                          <m:t>𝐸</m:t>
                        </m:r>
                      </m:e>
                      <m:sub>
                        <m:r>
                          <a:rPr lang="es-EC" i="1"/>
                          <m:t>𝐸</m:t>
                        </m:r>
                      </m:sub>
                    </m:sSub>
                    <m:r>
                      <a:rPr lang="es-EC" i="1"/>
                      <m:t>=5.69</m:t>
                    </m:r>
                    <m:f>
                      <m:fPr>
                        <m:ctrlPr>
                          <a:rPr lang="es-EC" i="1"/>
                        </m:ctrlPr>
                      </m:fPr>
                      <m:num>
                        <m:r>
                          <a:rPr lang="es-EC" i="1"/>
                          <m:t>𝑀𝑊h</m:t>
                        </m:r>
                      </m:num>
                      <m:den>
                        <m:r>
                          <a:rPr lang="es-EC" i="1"/>
                          <m:t>𝑐𝑎𝑚𝑎</m:t>
                        </m:r>
                      </m:den>
                    </m:f>
                    <m:r>
                      <a:rPr lang="es-EC" i="1"/>
                      <m:t>/</m:t>
                    </m:r>
                    <m:r>
                      <a:rPr lang="es-EC" i="1"/>
                      <m:t>𝑎</m:t>
                    </m:r>
                    <m:r>
                      <a:rPr lang="es-EC" i="1"/>
                      <m:t>ñ</m:t>
                    </m:r>
                    <m:r>
                      <a:rPr lang="es-EC" i="1"/>
                      <m:t>𝑜</m:t>
                    </m:r>
                  </m:oMath>
                </a14:m>
                <a:r>
                  <a:rPr lang="es-EC" dirty="0" smtClean="0"/>
                  <a:t>						   </a:t>
                </a:r>
                <a14:m>
                  <m:oMath xmlns:m="http://schemas.openxmlformats.org/officeDocument/2006/math">
                    <m:sSub>
                      <m:sSubPr>
                        <m:ctrlPr>
                          <a:rPr lang="es-EC" i="1"/>
                        </m:ctrlPr>
                      </m:sSubPr>
                      <m:e>
                        <m:r>
                          <a:rPr lang="es-EC" i="1"/>
                          <m:t>𝐸</m:t>
                        </m:r>
                      </m:e>
                      <m:sub>
                        <m:r>
                          <a:rPr lang="es-EC" i="1"/>
                          <m:t>𝐸</m:t>
                        </m:r>
                      </m:sub>
                    </m:sSub>
                    <m:r>
                      <a:rPr lang="es-EC" i="1"/>
                      <m:t>=109.48</m:t>
                    </m:r>
                    <m:f>
                      <m:fPr>
                        <m:ctrlPr>
                          <a:rPr lang="es-EC" i="1"/>
                        </m:ctrlPr>
                      </m:fPr>
                      <m:num>
                        <m:r>
                          <a:rPr lang="es-EC" i="1"/>
                          <m:t>𝐾𝑊h</m:t>
                        </m:r>
                      </m:num>
                      <m:den>
                        <m:r>
                          <a:rPr lang="es-EC" i="1"/>
                          <m:t>𝑚</m:t>
                        </m:r>
                        <m:r>
                          <a:rPr lang="es-EC" i="1"/>
                          <m:t>²</m:t>
                        </m:r>
                      </m:den>
                    </m:f>
                    <m:r>
                      <a:rPr lang="es-EC" i="1"/>
                      <m:t>/</m:t>
                    </m:r>
                    <m:r>
                      <a:rPr lang="es-EC" i="1"/>
                      <m:t>𝑎</m:t>
                    </m:r>
                    <m:r>
                      <a:rPr lang="es-EC" i="1"/>
                      <m:t>ñ</m:t>
                    </m:r>
                    <m:r>
                      <a:rPr lang="es-EC" i="1"/>
                      <m:t>𝑜</m:t>
                    </m:r>
                  </m:oMath>
                </a14:m>
                <a:endParaRPr lang="es-EC" dirty="0"/>
              </a:p>
              <a:p>
                <a:pPr marL="0" indent="0">
                  <a:buNone/>
                </a:pPr>
                <a:endParaRPr lang="es-EC" dirty="0"/>
              </a:p>
              <a:p>
                <a:endParaRPr lang="es-EC" dirty="0"/>
              </a:p>
              <a:p>
                <a:r>
                  <a:rPr lang="es-EC" dirty="0" smtClean="0"/>
                  <a:t>    </a:t>
                </a: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338943"/>
                <a:ext cx="10573052" cy="4702420"/>
              </a:xfrm>
              <a:blipFill rotWithShape="0">
                <a:blip r:embed="rId2"/>
                <a:stretch>
                  <a:fillRect l="-115" t="-908"/>
                </a:stretch>
              </a:blipFill>
            </p:spPr>
            <p:txBody>
              <a:bodyPr/>
              <a:lstStyle/>
              <a:p>
                <a:r>
                  <a:rPr lang="es-EC">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32405" y="2873828"/>
            <a:ext cx="5266266" cy="3624942"/>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608401" y="2873828"/>
            <a:ext cx="5699597" cy="3624941"/>
          </a:xfrm>
          <a:prstGeom prst="rect">
            <a:avLst/>
          </a:prstGeom>
          <a:noFill/>
          <a:ln>
            <a:noFill/>
          </a:ln>
        </p:spPr>
      </p:pic>
    </p:spTree>
    <p:extLst>
      <p:ext uri="{BB962C8B-B14F-4D97-AF65-F5344CB8AC3E}">
        <p14:creationId xmlns:p14="http://schemas.microsoft.com/office/powerpoint/2010/main" val="15083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80">
                                          <p:stCondLst>
                                            <p:cond delay="0"/>
                                          </p:stCondLst>
                                        </p:cTn>
                                        <p:tgtEl>
                                          <p:spTgt spid="4"/>
                                        </p:tgtEl>
                                      </p:cBhvr>
                                    </p:animEffect>
                                    <p:anim calcmode="lin" valueType="num">
                                      <p:cBhvr>
                                        <p:cTn id="3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4" dur="26">
                                          <p:stCondLst>
                                            <p:cond delay="650"/>
                                          </p:stCondLst>
                                        </p:cTn>
                                        <p:tgtEl>
                                          <p:spTgt spid="4"/>
                                        </p:tgtEl>
                                      </p:cBhvr>
                                      <p:to x="100000" y="60000"/>
                                    </p:animScale>
                                    <p:animScale>
                                      <p:cBhvr>
                                        <p:cTn id="45" dur="166" decel="50000">
                                          <p:stCondLst>
                                            <p:cond delay="676"/>
                                          </p:stCondLst>
                                        </p:cTn>
                                        <p:tgtEl>
                                          <p:spTgt spid="4"/>
                                        </p:tgtEl>
                                      </p:cBhvr>
                                      <p:to x="100000" y="100000"/>
                                    </p:animScale>
                                    <p:animScale>
                                      <p:cBhvr>
                                        <p:cTn id="46" dur="26">
                                          <p:stCondLst>
                                            <p:cond delay="1312"/>
                                          </p:stCondLst>
                                        </p:cTn>
                                        <p:tgtEl>
                                          <p:spTgt spid="4"/>
                                        </p:tgtEl>
                                      </p:cBhvr>
                                      <p:to x="100000" y="80000"/>
                                    </p:animScale>
                                    <p:animScale>
                                      <p:cBhvr>
                                        <p:cTn id="47" dur="166" decel="50000">
                                          <p:stCondLst>
                                            <p:cond delay="1338"/>
                                          </p:stCondLst>
                                        </p:cTn>
                                        <p:tgtEl>
                                          <p:spTgt spid="4"/>
                                        </p:tgtEl>
                                      </p:cBhvr>
                                      <p:to x="100000" y="100000"/>
                                    </p:animScale>
                                    <p:animScale>
                                      <p:cBhvr>
                                        <p:cTn id="48" dur="26">
                                          <p:stCondLst>
                                            <p:cond delay="1642"/>
                                          </p:stCondLst>
                                        </p:cTn>
                                        <p:tgtEl>
                                          <p:spTgt spid="4"/>
                                        </p:tgtEl>
                                      </p:cBhvr>
                                      <p:to x="100000" y="90000"/>
                                    </p:animScale>
                                    <p:animScale>
                                      <p:cBhvr>
                                        <p:cTn id="49" dur="166" decel="50000">
                                          <p:stCondLst>
                                            <p:cond delay="1668"/>
                                          </p:stCondLst>
                                        </p:cTn>
                                        <p:tgtEl>
                                          <p:spTgt spid="4"/>
                                        </p:tgtEl>
                                      </p:cBhvr>
                                      <p:to x="100000" y="100000"/>
                                    </p:animScale>
                                    <p:animScale>
                                      <p:cBhvr>
                                        <p:cTn id="50" dur="26">
                                          <p:stCondLst>
                                            <p:cond delay="1808"/>
                                          </p:stCondLst>
                                        </p:cTn>
                                        <p:tgtEl>
                                          <p:spTgt spid="4"/>
                                        </p:tgtEl>
                                      </p:cBhvr>
                                      <p:to x="100000" y="95000"/>
                                    </p:animScale>
                                    <p:animScale>
                                      <p:cBhvr>
                                        <p:cTn id="51" dur="166" decel="50000">
                                          <p:stCondLst>
                                            <p:cond delay="1834"/>
                                          </p:stCondLst>
                                        </p:cTn>
                                        <p:tgtEl>
                                          <p:spTgt spid="4"/>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80">
                                          <p:stCondLst>
                                            <p:cond delay="0"/>
                                          </p:stCondLst>
                                        </p:cTn>
                                        <p:tgtEl>
                                          <p:spTgt spid="5"/>
                                        </p:tgtEl>
                                      </p:cBhvr>
                                    </p:animEffect>
                                    <p:anim calcmode="lin" valueType="num">
                                      <p:cBhvr>
                                        <p:cTn id="5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2" dur="26">
                                          <p:stCondLst>
                                            <p:cond delay="650"/>
                                          </p:stCondLst>
                                        </p:cTn>
                                        <p:tgtEl>
                                          <p:spTgt spid="5"/>
                                        </p:tgtEl>
                                      </p:cBhvr>
                                      <p:to x="100000" y="60000"/>
                                    </p:animScale>
                                    <p:animScale>
                                      <p:cBhvr>
                                        <p:cTn id="63" dur="166" decel="50000">
                                          <p:stCondLst>
                                            <p:cond delay="676"/>
                                          </p:stCondLst>
                                        </p:cTn>
                                        <p:tgtEl>
                                          <p:spTgt spid="5"/>
                                        </p:tgtEl>
                                      </p:cBhvr>
                                      <p:to x="100000" y="100000"/>
                                    </p:animScale>
                                    <p:animScale>
                                      <p:cBhvr>
                                        <p:cTn id="64" dur="26">
                                          <p:stCondLst>
                                            <p:cond delay="1312"/>
                                          </p:stCondLst>
                                        </p:cTn>
                                        <p:tgtEl>
                                          <p:spTgt spid="5"/>
                                        </p:tgtEl>
                                      </p:cBhvr>
                                      <p:to x="100000" y="80000"/>
                                    </p:animScale>
                                    <p:animScale>
                                      <p:cBhvr>
                                        <p:cTn id="65" dur="166" decel="50000">
                                          <p:stCondLst>
                                            <p:cond delay="1338"/>
                                          </p:stCondLst>
                                        </p:cTn>
                                        <p:tgtEl>
                                          <p:spTgt spid="5"/>
                                        </p:tgtEl>
                                      </p:cBhvr>
                                      <p:to x="100000" y="100000"/>
                                    </p:animScale>
                                    <p:animScale>
                                      <p:cBhvr>
                                        <p:cTn id="66" dur="26">
                                          <p:stCondLst>
                                            <p:cond delay="1642"/>
                                          </p:stCondLst>
                                        </p:cTn>
                                        <p:tgtEl>
                                          <p:spTgt spid="5"/>
                                        </p:tgtEl>
                                      </p:cBhvr>
                                      <p:to x="100000" y="90000"/>
                                    </p:animScale>
                                    <p:animScale>
                                      <p:cBhvr>
                                        <p:cTn id="67" dur="166" decel="50000">
                                          <p:stCondLst>
                                            <p:cond delay="1668"/>
                                          </p:stCondLst>
                                        </p:cTn>
                                        <p:tgtEl>
                                          <p:spTgt spid="5"/>
                                        </p:tgtEl>
                                      </p:cBhvr>
                                      <p:to x="100000" y="100000"/>
                                    </p:animScale>
                                    <p:animScale>
                                      <p:cBhvr>
                                        <p:cTn id="68" dur="26">
                                          <p:stCondLst>
                                            <p:cond delay="1808"/>
                                          </p:stCondLst>
                                        </p:cTn>
                                        <p:tgtEl>
                                          <p:spTgt spid="5"/>
                                        </p:tgtEl>
                                      </p:cBhvr>
                                      <p:to x="100000" y="95000"/>
                                    </p:animScale>
                                    <p:animScale>
                                      <p:cBhvr>
                                        <p:cTn id="6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 DE LA INVESTIGACIÓN.</a:t>
            </a:r>
            <a:endParaRPr lang="es-EC" dirty="0"/>
          </a:p>
        </p:txBody>
      </p:sp>
      <p:sp>
        <p:nvSpPr>
          <p:cNvPr id="3" name="Marcador de contenido 2"/>
          <p:cNvSpPr>
            <a:spLocks noGrp="1"/>
          </p:cNvSpPr>
          <p:nvPr>
            <p:ph idx="1"/>
          </p:nvPr>
        </p:nvSpPr>
        <p:spPr/>
        <p:txBody>
          <a:bodyPr/>
          <a:lstStyle/>
          <a:p>
            <a:r>
              <a:rPr lang="es-EC" dirty="0" smtClean="0"/>
              <a:t>CARACTERIZAR EL CONSUMO DE ENERGÍA DE USO FINAL EN EL HOSPITAL.</a:t>
            </a:r>
          </a:p>
          <a:p>
            <a:r>
              <a:rPr lang="es-EC" dirty="0" smtClean="0"/>
              <a:t>HALLAR EL VALOR DEL ÍNDICE DE EFICIENCIA ENERGÉTICA EN EL SISTEMA TÉRMICO Y DETERMINAR SU APORTE.</a:t>
            </a:r>
          </a:p>
          <a:p>
            <a:r>
              <a:rPr lang="es-EC" dirty="0" smtClean="0"/>
              <a:t>REALIZAR MODELOS DE COMPORTAMIENTO DEL SISTEMA ENERGÉTICO TÉRMICO.</a:t>
            </a:r>
          </a:p>
          <a:p>
            <a:r>
              <a:rPr lang="es-EC" dirty="0" smtClean="0"/>
              <a:t>DETERMINAR LAS OPORTUNIDADES DE AHORRO DE ENERGÍA EN TÉRMINOS TÉCNICOS-ECONÓMICOS.</a:t>
            </a:r>
          </a:p>
          <a:p>
            <a:r>
              <a:rPr lang="es-EC" dirty="0" smtClean="0"/>
              <a:t>PROPONER GESTIÓN ENERGÉTICA EN EL SISTEMA TÉRMICO DE USO INEFICIENTE.</a:t>
            </a:r>
          </a:p>
          <a:p>
            <a:endParaRPr lang="es-EC" dirty="0" smtClean="0"/>
          </a:p>
          <a:p>
            <a:endParaRPr lang="es-EC" dirty="0"/>
          </a:p>
        </p:txBody>
      </p:sp>
    </p:spTree>
    <p:extLst>
      <p:ext uri="{BB962C8B-B14F-4D97-AF65-F5344CB8AC3E}">
        <p14:creationId xmlns:p14="http://schemas.microsoft.com/office/powerpoint/2010/main" val="31154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15043"/>
          </a:xfrm>
        </p:spPr>
        <p:txBody>
          <a:bodyPr>
            <a:normAutofit/>
          </a:bodyPr>
          <a:lstStyle/>
          <a:p>
            <a:r>
              <a:rPr lang="es-EC" sz="2800" dirty="0"/>
              <a:t>CÁLCULO DE ÍNDICES DE DESEMPEÑO ENERGÉTICO.</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224643"/>
                <a:ext cx="8596668" cy="4816719"/>
              </a:xfrm>
            </p:spPr>
            <p:txBody>
              <a:bodyPr/>
              <a:lstStyle/>
              <a:p>
                <a:r>
                  <a:rPr lang="es-EC" dirty="0" smtClean="0"/>
                  <a:t>ÍNDICES DE DESEMPEÑO ENERGÉTICO LUEGO DEL PROGRAMA DE EFICIENCIA ENERGÉTICA.</a:t>
                </a:r>
              </a:p>
              <a:p>
                <a:pPr marL="0" indent="0">
                  <a:buNone/>
                </a:pPr>
                <a14:m>
                  <m:oMath xmlns:m="http://schemas.openxmlformats.org/officeDocument/2006/math">
                    <m:sSub>
                      <m:sSubPr>
                        <m:ctrlPr>
                          <a:rPr lang="es-EC" i="1"/>
                        </m:ctrlPr>
                      </m:sSubPr>
                      <m:e>
                        <m:r>
                          <a:rPr lang="es-EC" i="1"/>
                          <m:t>𝐸</m:t>
                        </m:r>
                      </m:e>
                      <m:sub>
                        <m:r>
                          <a:rPr lang="es-EC" i="1"/>
                          <m:t>𝑇</m:t>
                        </m:r>
                      </m:sub>
                    </m:sSub>
                    <m:r>
                      <a:rPr lang="es-EC" i="1"/>
                      <m:t>=8.7</m:t>
                    </m:r>
                    <m:f>
                      <m:fPr>
                        <m:ctrlPr>
                          <a:rPr lang="es-EC" i="1"/>
                        </m:ctrlPr>
                      </m:fPr>
                      <m:num>
                        <m:r>
                          <a:rPr lang="es-EC" i="1"/>
                          <m:t>𝑀𝑊h</m:t>
                        </m:r>
                      </m:num>
                      <m:den>
                        <m:r>
                          <a:rPr lang="es-EC" i="1"/>
                          <m:t>𝑐𝑎𝑚𝑎</m:t>
                        </m:r>
                      </m:den>
                    </m:f>
                    <m:r>
                      <a:rPr lang="es-EC" i="1"/>
                      <m:t>/</m:t>
                    </m:r>
                    <m:r>
                      <a:rPr lang="es-EC" i="1"/>
                      <m:t>𝑎</m:t>
                    </m:r>
                    <m:r>
                      <a:rPr lang="es-EC" i="1"/>
                      <m:t>ñ</m:t>
                    </m:r>
                    <m:r>
                      <a:rPr lang="es-EC" i="1"/>
                      <m:t>𝑜</m:t>
                    </m:r>
                    <m:r>
                      <a:rPr lang="es-EC" i="1"/>
                      <m:t> </m:t>
                    </m:r>
                  </m:oMath>
                </a14:m>
                <a:r>
                  <a:rPr lang="es-EC" dirty="0" smtClean="0"/>
                  <a:t>								</a:t>
                </a:r>
                <a14:m>
                  <m:oMath xmlns:m="http://schemas.openxmlformats.org/officeDocument/2006/math">
                    <m:r>
                      <a:rPr lang="es-EC" i="1"/>
                      <m:t> </m:t>
                    </m:r>
                    <m:sSub>
                      <m:sSubPr>
                        <m:ctrlPr>
                          <a:rPr lang="es-EC" i="1"/>
                        </m:ctrlPr>
                      </m:sSubPr>
                      <m:e>
                        <m:r>
                          <a:rPr lang="es-EC" i="1"/>
                          <m:t>𝐸</m:t>
                        </m:r>
                      </m:e>
                      <m:sub>
                        <m:r>
                          <a:rPr lang="es-EC" i="1"/>
                          <m:t>𝐸</m:t>
                        </m:r>
                      </m:sub>
                    </m:sSub>
                    <m:r>
                      <a:rPr lang="es-EC" i="1"/>
                      <m:t>=4.56</m:t>
                    </m:r>
                    <m:f>
                      <m:fPr>
                        <m:ctrlPr>
                          <a:rPr lang="es-EC" i="1"/>
                        </m:ctrlPr>
                      </m:fPr>
                      <m:num>
                        <m:r>
                          <a:rPr lang="es-EC" i="1"/>
                          <m:t>𝑀𝑊h</m:t>
                        </m:r>
                      </m:num>
                      <m:den>
                        <m:r>
                          <a:rPr lang="es-EC" i="1"/>
                          <m:t>𝑐𝑎𝑚𝑎</m:t>
                        </m:r>
                      </m:den>
                    </m:f>
                    <m:r>
                      <a:rPr lang="es-EC" i="1"/>
                      <m:t>/</m:t>
                    </m:r>
                    <m:r>
                      <a:rPr lang="es-EC" i="1"/>
                      <m:t>𝑎</m:t>
                    </m:r>
                    <m:r>
                      <a:rPr lang="es-EC" i="1"/>
                      <m:t>ñ</m:t>
                    </m:r>
                    <m:r>
                      <a:rPr lang="es-EC" i="1"/>
                      <m:t>𝑜</m:t>
                    </m:r>
                  </m:oMath>
                </a14:m>
                <a:endParaRPr lang="es-EC" dirty="0" smtClean="0"/>
              </a:p>
              <a:p>
                <a:pPr marL="0" indent="0">
                  <a:buNone/>
                </a:pPr>
                <a14:m>
                  <m:oMath xmlns:m="http://schemas.openxmlformats.org/officeDocument/2006/math">
                    <m:sSub>
                      <m:sSubPr>
                        <m:ctrlPr>
                          <a:rPr lang="es-EC" i="1"/>
                        </m:ctrlPr>
                      </m:sSubPr>
                      <m:e>
                        <m:r>
                          <a:rPr lang="es-EC" i="1"/>
                          <m:t>𝐸</m:t>
                        </m:r>
                      </m:e>
                      <m:sub>
                        <m:r>
                          <a:rPr lang="es-EC" i="1"/>
                          <m:t>𝑇</m:t>
                        </m:r>
                      </m:sub>
                    </m:sSub>
                    <m:r>
                      <a:rPr lang="es-EC" i="1"/>
                      <m:t>=170</m:t>
                    </m:r>
                    <m:f>
                      <m:fPr>
                        <m:ctrlPr>
                          <a:rPr lang="es-EC" i="1"/>
                        </m:ctrlPr>
                      </m:fPr>
                      <m:num>
                        <m:r>
                          <a:rPr lang="es-EC" i="1"/>
                          <m:t>𝐾𝑊h</m:t>
                        </m:r>
                      </m:num>
                      <m:den>
                        <m:r>
                          <a:rPr lang="es-EC" i="1"/>
                          <m:t>𝑚</m:t>
                        </m:r>
                        <m:r>
                          <a:rPr lang="es-EC" i="1"/>
                          <m:t>²</m:t>
                        </m:r>
                      </m:den>
                    </m:f>
                    <m:r>
                      <a:rPr lang="es-EC" i="1"/>
                      <m:t>/</m:t>
                    </m:r>
                    <m:r>
                      <a:rPr lang="es-EC" i="1"/>
                      <m:t>𝑎</m:t>
                    </m:r>
                    <m:r>
                      <a:rPr lang="es-EC" i="1"/>
                      <m:t>ñ</m:t>
                    </m:r>
                    <m:r>
                      <a:rPr lang="es-EC" i="1"/>
                      <m:t>𝑜</m:t>
                    </m:r>
                  </m:oMath>
                </a14:m>
                <a:r>
                  <a:rPr lang="es-EC" dirty="0" smtClean="0"/>
                  <a:t>								</a:t>
                </a:r>
                <a14:m>
                  <m:oMath xmlns:m="http://schemas.openxmlformats.org/officeDocument/2006/math">
                    <m:sSub>
                      <m:sSubPr>
                        <m:ctrlPr>
                          <a:rPr lang="es-EC" i="1"/>
                        </m:ctrlPr>
                      </m:sSubPr>
                      <m:e>
                        <m:r>
                          <a:rPr lang="es-EC" i="1"/>
                          <m:t>𝐸</m:t>
                        </m:r>
                      </m:e>
                      <m:sub>
                        <m:r>
                          <a:rPr lang="es-EC" i="1"/>
                          <m:t>𝐸</m:t>
                        </m:r>
                      </m:sub>
                    </m:sSub>
                    <m:r>
                      <a:rPr lang="es-EC" i="1"/>
                      <m:t>=88.84 </m:t>
                    </m:r>
                    <m:f>
                      <m:fPr>
                        <m:ctrlPr>
                          <a:rPr lang="es-EC" i="1"/>
                        </m:ctrlPr>
                      </m:fPr>
                      <m:num>
                        <m:r>
                          <a:rPr lang="es-EC" i="1"/>
                          <m:t>𝐾𝑊h</m:t>
                        </m:r>
                      </m:num>
                      <m:den>
                        <m:r>
                          <a:rPr lang="es-EC" i="1"/>
                          <m:t>𝑚</m:t>
                        </m:r>
                        <m:r>
                          <a:rPr lang="es-EC" i="1"/>
                          <m:t>²</m:t>
                        </m:r>
                      </m:den>
                    </m:f>
                    <m:r>
                      <a:rPr lang="es-EC" i="1"/>
                      <m:t>/</m:t>
                    </m:r>
                    <m:r>
                      <a:rPr lang="es-EC" i="1"/>
                      <m:t>𝑎</m:t>
                    </m:r>
                    <m:r>
                      <a:rPr lang="es-EC" i="1"/>
                      <m:t>ñ</m:t>
                    </m:r>
                    <m:r>
                      <a:rPr lang="es-EC" i="1"/>
                      <m:t>𝑜</m:t>
                    </m:r>
                  </m:oMath>
                </a14:m>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224643"/>
                <a:ext cx="8596668" cy="4816719"/>
              </a:xfrm>
              <a:blipFill rotWithShape="0">
                <a:blip r:embed="rId2"/>
                <a:stretch>
                  <a:fillRect l="-142" t="-886"/>
                </a:stretch>
              </a:blipFill>
            </p:spPr>
            <p:txBody>
              <a:bodyPr/>
              <a:lstStyle/>
              <a:p>
                <a:r>
                  <a:rPr lang="es-EC">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57472" y="2992029"/>
            <a:ext cx="4941570" cy="3519170"/>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5618904" y="2992029"/>
            <a:ext cx="4951730" cy="3810000"/>
          </a:xfrm>
          <a:prstGeom prst="rect">
            <a:avLst/>
          </a:prstGeom>
          <a:noFill/>
          <a:ln>
            <a:noFill/>
          </a:ln>
        </p:spPr>
      </p:pic>
    </p:spTree>
    <p:extLst>
      <p:ext uri="{BB962C8B-B14F-4D97-AF65-F5344CB8AC3E}">
        <p14:creationId xmlns:p14="http://schemas.microsoft.com/office/powerpoint/2010/main" val="30970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80">
                                          <p:stCondLst>
                                            <p:cond delay="0"/>
                                          </p:stCondLst>
                                        </p:cTn>
                                        <p:tgtEl>
                                          <p:spTgt spid="5"/>
                                        </p:tgtEl>
                                      </p:cBhvr>
                                    </p:animEffect>
                                    <p:anim calcmode="lin" valueType="num">
                                      <p:cBhvr>
                                        <p:cTn id="5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6" dur="26">
                                          <p:stCondLst>
                                            <p:cond delay="650"/>
                                          </p:stCondLst>
                                        </p:cTn>
                                        <p:tgtEl>
                                          <p:spTgt spid="5"/>
                                        </p:tgtEl>
                                      </p:cBhvr>
                                      <p:to x="100000" y="60000"/>
                                    </p:animScale>
                                    <p:animScale>
                                      <p:cBhvr>
                                        <p:cTn id="57" dur="166" decel="50000">
                                          <p:stCondLst>
                                            <p:cond delay="676"/>
                                          </p:stCondLst>
                                        </p:cTn>
                                        <p:tgtEl>
                                          <p:spTgt spid="5"/>
                                        </p:tgtEl>
                                      </p:cBhvr>
                                      <p:to x="100000" y="100000"/>
                                    </p:animScale>
                                    <p:animScale>
                                      <p:cBhvr>
                                        <p:cTn id="58" dur="26">
                                          <p:stCondLst>
                                            <p:cond delay="1312"/>
                                          </p:stCondLst>
                                        </p:cTn>
                                        <p:tgtEl>
                                          <p:spTgt spid="5"/>
                                        </p:tgtEl>
                                      </p:cBhvr>
                                      <p:to x="100000" y="80000"/>
                                    </p:animScale>
                                    <p:animScale>
                                      <p:cBhvr>
                                        <p:cTn id="59" dur="166" decel="50000">
                                          <p:stCondLst>
                                            <p:cond delay="1338"/>
                                          </p:stCondLst>
                                        </p:cTn>
                                        <p:tgtEl>
                                          <p:spTgt spid="5"/>
                                        </p:tgtEl>
                                      </p:cBhvr>
                                      <p:to x="100000" y="100000"/>
                                    </p:animScale>
                                    <p:animScale>
                                      <p:cBhvr>
                                        <p:cTn id="60" dur="26">
                                          <p:stCondLst>
                                            <p:cond delay="1642"/>
                                          </p:stCondLst>
                                        </p:cTn>
                                        <p:tgtEl>
                                          <p:spTgt spid="5"/>
                                        </p:tgtEl>
                                      </p:cBhvr>
                                      <p:to x="100000" y="90000"/>
                                    </p:animScale>
                                    <p:animScale>
                                      <p:cBhvr>
                                        <p:cTn id="61" dur="166" decel="50000">
                                          <p:stCondLst>
                                            <p:cond delay="1668"/>
                                          </p:stCondLst>
                                        </p:cTn>
                                        <p:tgtEl>
                                          <p:spTgt spid="5"/>
                                        </p:tgtEl>
                                      </p:cBhvr>
                                      <p:to x="100000" y="100000"/>
                                    </p:animScale>
                                    <p:animScale>
                                      <p:cBhvr>
                                        <p:cTn id="62" dur="26">
                                          <p:stCondLst>
                                            <p:cond delay="1808"/>
                                          </p:stCondLst>
                                        </p:cTn>
                                        <p:tgtEl>
                                          <p:spTgt spid="5"/>
                                        </p:tgtEl>
                                      </p:cBhvr>
                                      <p:to x="100000" y="95000"/>
                                    </p:animScale>
                                    <p:animScale>
                                      <p:cBhvr>
                                        <p:cTn id="6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41614"/>
          </a:xfrm>
        </p:spPr>
        <p:txBody>
          <a:bodyPr>
            <a:normAutofit fontScale="90000"/>
          </a:bodyPr>
          <a:lstStyle/>
          <a:p>
            <a:r>
              <a:rPr lang="es-EC" sz="2800" dirty="0" smtClean="0"/>
              <a:t>FORMULACIÓN DE SOLUCIONES OPERATIVAS Y DE INVERSIÓN</a:t>
            </a:r>
            <a:endParaRPr lang="es-EC" sz="2800" dirty="0"/>
          </a:p>
        </p:txBody>
      </p:sp>
      <p:sp>
        <p:nvSpPr>
          <p:cNvPr id="3" name="Marcador de contenido 2"/>
          <p:cNvSpPr>
            <a:spLocks noGrp="1"/>
          </p:cNvSpPr>
          <p:nvPr>
            <p:ph idx="1"/>
          </p:nvPr>
        </p:nvSpPr>
        <p:spPr>
          <a:xfrm>
            <a:off x="677334" y="1551215"/>
            <a:ext cx="8596668" cy="4490148"/>
          </a:xfrm>
        </p:spPr>
        <p:txBody>
          <a:bodyPr/>
          <a:lstStyle/>
          <a:p>
            <a:r>
              <a:rPr lang="es-EC" dirty="0" smtClean="0"/>
              <a:t>REDUCCIÓN DE PÉRDIDAS DE CALOR POR FALTA DE AISLAMIENTO TÉRMICO EN TUBERÍA DESNUDA.</a:t>
            </a:r>
          </a:p>
          <a:p>
            <a:endParaRPr lang="es-EC" dirty="0"/>
          </a:p>
        </p:txBody>
      </p:sp>
      <p:pic>
        <p:nvPicPr>
          <p:cNvPr id="5" name="Imagen 4"/>
          <p:cNvPicPr>
            <a:picLocks noChangeAspect="1"/>
          </p:cNvPicPr>
          <p:nvPr/>
        </p:nvPicPr>
        <p:blipFill>
          <a:blip r:embed="rId2"/>
          <a:stretch>
            <a:fillRect/>
          </a:stretch>
        </p:blipFill>
        <p:spPr>
          <a:xfrm>
            <a:off x="340178" y="2291338"/>
            <a:ext cx="6179521" cy="2199019"/>
          </a:xfrm>
          <a:prstGeom prst="rect">
            <a:avLst/>
          </a:prstGeom>
        </p:spPr>
      </p:pic>
      <p:pic>
        <p:nvPicPr>
          <p:cNvPr id="6" name="Imagen 5"/>
          <p:cNvPicPr>
            <a:picLocks noChangeAspect="1"/>
          </p:cNvPicPr>
          <p:nvPr/>
        </p:nvPicPr>
        <p:blipFill>
          <a:blip r:embed="rId3"/>
          <a:stretch>
            <a:fillRect/>
          </a:stretch>
        </p:blipFill>
        <p:spPr>
          <a:xfrm>
            <a:off x="677334" y="4490357"/>
            <a:ext cx="5759435" cy="1992087"/>
          </a:xfrm>
          <a:prstGeom prst="rect">
            <a:avLst/>
          </a:prstGeom>
        </p:spPr>
      </p:pic>
      <p:pic>
        <p:nvPicPr>
          <p:cNvPr id="7" name="Imagen 6"/>
          <p:cNvPicPr>
            <a:picLocks noChangeAspect="1"/>
          </p:cNvPicPr>
          <p:nvPr/>
        </p:nvPicPr>
        <p:blipFill>
          <a:blip r:embed="rId4"/>
          <a:stretch>
            <a:fillRect/>
          </a:stretch>
        </p:blipFill>
        <p:spPr>
          <a:xfrm>
            <a:off x="6246359" y="2580541"/>
            <a:ext cx="6114159" cy="3003830"/>
          </a:xfrm>
          <a:prstGeom prst="rect">
            <a:avLst/>
          </a:prstGeom>
        </p:spPr>
      </p:pic>
    </p:spTree>
    <p:extLst>
      <p:ext uri="{BB962C8B-B14F-4D97-AF65-F5344CB8AC3E}">
        <p14:creationId xmlns:p14="http://schemas.microsoft.com/office/powerpoint/2010/main" val="295902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80">
                                          <p:stCondLst>
                                            <p:cond delay="0"/>
                                          </p:stCondLst>
                                        </p:cTn>
                                        <p:tgtEl>
                                          <p:spTgt spid="6"/>
                                        </p:tgtEl>
                                      </p:cBhvr>
                                    </p:animEffect>
                                    <p:anim calcmode="lin" valueType="num">
                                      <p:cBhvr>
                                        <p:cTn id="3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gtEl>
                                      </p:cBhvr>
                                      <p:to x="100000" y="60000"/>
                                    </p:animScale>
                                    <p:animScale>
                                      <p:cBhvr>
                                        <p:cTn id="45" dur="166" decel="50000">
                                          <p:stCondLst>
                                            <p:cond delay="676"/>
                                          </p:stCondLst>
                                        </p:cTn>
                                        <p:tgtEl>
                                          <p:spTgt spid="6"/>
                                        </p:tgtEl>
                                      </p:cBhvr>
                                      <p:to x="100000" y="100000"/>
                                    </p:animScale>
                                    <p:animScale>
                                      <p:cBhvr>
                                        <p:cTn id="46" dur="26">
                                          <p:stCondLst>
                                            <p:cond delay="1312"/>
                                          </p:stCondLst>
                                        </p:cTn>
                                        <p:tgtEl>
                                          <p:spTgt spid="6"/>
                                        </p:tgtEl>
                                      </p:cBhvr>
                                      <p:to x="100000" y="80000"/>
                                    </p:animScale>
                                    <p:animScale>
                                      <p:cBhvr>
                                        <p:cTn id="47" dur="166" decel="50000">
                                          <p:stCondLst>
                                            <p:cond delay="1338"/>
                                          </p:stCondLst>
                                        </p:cTn>
                                        <p:tgtEl>
                                          <p:spTgt spid="6"/>
                                        </p:tgtEl>
                                      </p:cBhvr>
                                      <p:to x="100000" y="100000"/>
                                    </p:animScale>
                                    <p:animScale>
                                      <p:cBhvr>
                                        <p:cTn id="48" dur="26">
                                          <p:stCondLst>
                                            <p:cond delay="1642"/>
                                          </p:stCondLst>
                                        </p:cTn>
                                        <p:tgtEl>
                                          <p:spTgt spid="6"/>
                                        </p:tgtEl>
                                      </p:cBhvr>
                                      <p:to x="100000" y="90000"/>
                                    </p:animScale>
                                    <p:animScale>
                                      <p:cBhvr>
                                        <p:cTn id="49" dur="166" decel="50000">
                                          <p:stCondLst>
                                            <p:cond delay="1668"/>
                                          </p:stCondLst>
                                        </p:cTn>
                                        <p:tgtEl>
                                          <p:spTgt spid="6"/>
                                        </p:tgtEl>
                                      </p:cBhvr>
                                      <p:to x="100000" y="100000"/>
                                    </p:animScale>
                                    <p:animScale>
                                      <p:cBhvr>
                                        <p:cTn id="50" dur="26">
                                          <p:stCondLst>
                                            <p:cond delay="1808"/>
                                          </p:stCondLst>
                                        </p:cTn>
                                        <p:tgtEl>
                                          <p:spTgt spid="6"/>
                                        </p:tgtEl>
                                      </p:cBhvr>
                                      <p:to x="100000" y="95000"/>
                                    </p:animScale>
                                    <p:animScale>
                                      <p:cBhvr>
                                        <p:cTn id="51" dur="166" decel="50000">
                                          <p:stCondLst>
                                            <p:cond delay="1834"/>
                                          </p:stCondLst>
                                        </p:cTn>
                                        <p:tgtEl>
                                          <p:spTgt spid="6"/>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80">
                                          <p:stCondLst>
                                            <p:cond delay="0"/>
                                          </p:stCondLst>
                                        </p:cTn>
                                        <p:tgtEl>
                                          <p:spTgt spid="7"/>
                                        </p:tgtEl>
                                      </p:cBhvr>
                                    </p:animEffect>
                                    <p:anim calcmode="lin" valueType="num">
                                      <p:cBhvr>
                                        <p:cTn id="5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 dur="26">
                                          <p:stCondLst>
                                            <p:cond delay="650"/>
                                          </p:stCondLst>
                                        </p:cTn>
                                        <p:tgtEl>
                                          <p:spTgt spid="7"/>
                                        </p:tgtEl>
                                      </p:cBhvr>
                                      <p:to x="100000" y="60000"/>
                                    </p:animScale>
                                    <p:animScale>
                                      <p:cBhvr>
                                        <p:cTn id="63" dur="166" decel="50000">
                                          <p:stCondLst>
                                            <p:cond delay="676"/>
                                          </p:stCondLst>
                                        </p:cTn>
                                        <p:tgtEl>
                                          <p:spTgt spid="7"/>
                                        </p:tgtEl>
                                      </p:cBhvr>
                                      <p:to x="100000" y="100000"/>
                                    </p:animScale>
                                    <p:animScale>
                                      <p:cBhvr>
                                        <p:cTn id="64" dur="26">
                                          <p:stCondLst>
                                            <p:cond delay="1312"/>
                                          </p:stCondLst>
                                        </p:cTn>
                                        <p:tgtEl>
                                          <p:spTgt spid="7"/>
                                        </p:tgtEl>
                                      </p:cBhvr>
                                      <p:to x="100000" y="80000"/>
                                    </p:animScale>
                                    <p:animScale>
                                      <p:cBhvr>
                                        <p:cTn id="65" dur="166" decel="50000">
                                          <p:stCondLst>
                                            <p:cond delay="1338"/>
                                          </p:stCondLst>
                                        </p:cTn>
                                        <p:tgtEl>
                                          <p:spTgt spid="7"/>
                                        </p:tgtEl>
                                      </p:cBhvr>
                                      <p:to x="100000" y="100000"/>
                                    </p:animScale>
                                    <p:animScale>
                                      <p:cBhvr>
                                        <p:cTn id="66" dur="26">
                                          <p:stCondLst>
                                            <p:cond delay="1642"/>
                                          </p:stCondLst>
                                        </p:cTn>
                                        <p:tgtEl>
                                          <p:spTgt spid="7"/>
                                        </p:tgtEl>
                                      </p:cBhvr>
                                      <p:to x="100000" y="90000"/>
                                    </p:animScale>
                                    <p:animScale>
                                      <p:cBhvr>
                                        <p:cTn id="67" dur="166" decel="50000">
                                          <p:stCondLst>
                                            <p:cond delay="1668"/>
                                          </p:stCondLst>
                                        </p:cTn>
                                        <p:tgtEl>
                                          <p:spTgt spid="7"/>
                                        </p:tgtEl>
                                      </p:cBhvr>
                                      <p:to x="100000" y="100000"/>
                                    </p:animScale>
                                    <p:animScale>
                                      <p:cBhvr>
                                        <p:cTn id="68" dur="26">
                                          <p:stCondLst>
                                            <p:cond delay="1808"/>
                                          </p:stCondLst>
                                        </p:cTn>
                                        <p:tgtEl>
                                          <p:spTgt spid="7"/>
                                        </p:tgtEl>
                                      </p:cBhvr>
                                      <p:to x="100000" y="95000"/>
                                    </p:animScale>
                                    <p:animScale>
                                      <p:cBhvr>
                                        <p:cTn id="6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348409" cy="859971"/>
          </a:xfrm>
        </p:spPr>
        <p:txBody>
          <a:bodyPr>
            <a:normAutofit fontScale="90000"/>
          </a:bodyPr>
          <a:lstStyle/>
          <a:p>
            <a:r>
              <a:rPr lang="es-EC" sz="2800" dirty="0"/>
              <a:t>FORMULACIÓN DE SOLUCIONES OPERATIVAS Y DE INVERSIÓN</a:t>
            </a:r>
          </a:p>
        </p:txBody>
      </p:sp>
      <p:sp>
        <p:nvSpPr>
          <p:cNvPr id="3" name="Marcador de contenido 2"/>
          <p:cNvSpPr>
            <a:spLocks noGrp="1"/>
          </p:cNvSpPr>
          <p:nvPr>
            <p:ph idx="1"/>
          </p:nvPr>
        </p:nvSpPr>
        <p:spPr>
          <a:xfrm>
            <a:off x="677334" y="1224643"/>
            <a:ext cx="8596668" cy="4816719"/>
          </a:xfrm>
        </p:spPr>
        <p:txBody>
          <a:bodyPr/>
          <a:lstStyle/>
          <a:p>
            <a:r>
              <a:rPr lang="es-EC" dirty="0" smtClean="0"/>
              <a:t>REDUCCIÓN DE PÉRDIDAS DE CALOR POR FALTA DE AISLAMIENTO EN EL TANQUE DE CONDENSADOS.</a:t>
            </a:r>
          </a:p>
          <a:p>
            <a:endParaRPr lang="es-EC" dirty="0"/>
          </a:p>
        </p:txBody>
      </p:sp>
      <p:pic>
        <p:nvPicPr>
          <p:cNvPr id="4" name="Imagen 3"/>
          <p:cNvPicPr>
            <a:picLocks noChangeAspect="1"/>
          </p:cNvPicPr>
          <p:nvPr/>
        </p:nvPicPr>
        <p:blipFill>
          <a:blip r:embed="rId2"/>
          <a:stretch>
            <a:fillRect/>
          </a:stretch>
        </p:blipFill>
        <p:spPr>
          <a:xfrm>
            <a:off x="938212" y="1922008"/>
            <a:ext cx="7657183" cy="1360035"/>
          </a:xfrm>
          <a:prstGeom prst="rect">
            <a:avLst/>
          </a:prstGeom>
        </p:spPr>
      </p:pic>
      <p:pic>
        <p:nvPicPr>
          <p:cNvPr id="5" name="Imagen 4"/>
          <p:cNvPicPr>
            <a:picLocks noChangeAspect="1"/>
          </p:cNvPicPr>
          <p:nvPr/>
        </p:nvPicPr>
        <p:blipFill>
          <a:blip r:embed="rId3"/>
          <a:stretch>
            <a:fillRect/>
          </a:stretch>
        </p:blipFill>
        <p:spPr>
          <a:xfrm>
            <a:off x="938211" y="3285339"/>
            <a:ext cx="7630325" cy="1711204"/>
          </a:xfrm>
          <a:prstGeom prst="rect">
            <a:avLst/>
          </a:prstGeom>
        </p:spPr>
      </p:pic>
    </p:spTree>
    <p:extLst>
      <p:ext uri="{BB962C8B-B14F-4D97-AF65-F5344CB8AC3E}">
        <p14:creationId xmlns:p14="http://schemas.microsoft.com/office/powerpoint/2010/main" val="7325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FORMULACIÓN DE SOLUCIONES OPERATIVAS Y DE INVERSIÓN</a:t>
            </a:r>
          </a:p>
        </p:txBody>
      </p:sp>
      <p:sp>
        <p:nvSpPr>
          <p:cNvPr id="3" name="Marcador de contenido 2"/>
          <p:cNvSpPr>
            <a:spLocks noGrp="1"/>
          </p:cNvSpPr>
          <p:nvPr>
            <p:ph idx="1"/>
          </p:nvPr>
        </p:nvSpPr>
        <p:spPr>
          <a:xfrm>
            <a:off x="677334" y="1616529"/>
            <a:ext cx="8596668" cy="4424833"/>
          </a:xfrm>
        </p:spPr>
        <p:txBody>
          <a:bodyPr/>
          <a:lstStyle/>
          <a:p>
            <a:r>
              <a:rPr lang="es-EC" dirty="0" smtClean="0"/>
              <a:t>REDUCCIÓN DE PÉRDIDAS DE CALOR POR FUGAS</a:t>
            </a:r>
          </a:p>
          <a:p>
            <a:endParaRPr lang="es-EC" dirty="0"/>
          </a:p>
        </p:txBody>
      </p:sp>
      <p:pic>
        <p:nvPicPr>
          <p:cNvPr id="4" name="Imagen 3"/>
          <p:cNvPicPr>
            <a:picLocks noChangeAspect="1"/>
          </p:cNvPicPr>
          <p:nvPr/>
        </p:nvPicPr>
        <p:blipFill>
          <a:blip r:embed="rId2"/>
          <a:stretch>
            <a:fillRect/>
          </a:stretch>
        </p:blipFill>
        <p:spPr>
          <a:xfrm>
            <a:off x="1022793" y="2058761"/>
            <a:ext cx="7223136" cy="1844946"/>
          </a:xfrm>
          <a:prstGeom prst="rect">
            <a:avLst/>
          </a:prstGeom>
        </p:spPr>
      </p:pic>
      <p:pic>
        <p:nvPicPr>
          <p:cNvPr id="5" name="Imagen 4"/>
          <p:cNvPicPr>
            <a:picLocks noChangeAspect="1"/>
          </p:cNvPicPr>
          <p:nvPr/>
        </p:nvPicPr>
        <p:blipFill>
          <a:blip r:embed="rId3"/>
          <a:stretch>
            <a:fillRect/>
          </a:stretch>
        </p:blipFill>
        <p:spPr>
          <a:xfrm>
            <a:off x="1022793" y="3903707"/>
            <a:ext cx="7223136" cy="2954292"/>
          </a:xfrm>
          <a:prstGeom prst="rect">
            <a:avLst/>
          </a:prstGeom>
        </p:spPr>
      </p:pic>
      <p:pic>
        <p:nvPicPr>
          <p:cNvPr id="6" name="Imagen 5"/>
          <p:cNvPicPr>
            <a:picLocks noChangeAspect="1"/>
          </p:cNvPicPr>
          <p:nvPr/>
        </p:nvPicPr>
        <p:blipFill>
          <a:blip r:embed="rId4"/>
          <a:stretch>
            <a:fillRect/>
          </a:stretch>
        </p:blipFill>
        <p:spPr>
          <a:xfrm>
            <a:off x="8216413" y="2981234"/>
            <a:ext cx="3197257" cy="2498382"/>
          </a:xfrm>
          <a:prstGeom prst="rect">
            <a:avLst/>
          </a:prstGeom>
        </p:spPr>
      </p:pic>
    </p:spTree>
    <p:extLst>
      <p:ext uri="{BB962C8B-B14F-4D97-AF65-F5344CB8AC3E}">
        <p14:creationId xmlns:p14="http://schemas.microsoft.com/office/powerpoint/2010/main" val="5333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80">
                                          <p:stCondLst>
                                            <p:cond delay="0"/>
                                          </p:stCondLst>
                                        </p:cTn>
                                        <p:tgtEl>
                                          <p:spTgt spid="6"/>
                                        </p:tgtEl>
                                      </p:cBhvr>
                                    </p:animEffect>
                                    <p:anim calcmode="lin" valueType="num">
                                      <p:cBhvr>
                                        <p:cTn id="5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gtEl>
                                      </p:cBhvr>
                                      <p:to x="100000" y="60000"/>
                                    </p:animScale>
                                    <p:animScale>
                                      <p:cBhvr>
                                        <p:cTn id="63" dur="166" decel="50000">
                                          <p:stCondLst>
                                            <p:cond delay="676"/>
                                          </p:stCondLst>
                                        </p:cTn>
                                        <p:tgtEl>
                                          <p:spTgt spid="6"/>
                                        </p:tgtEl>
                                      </p:cBhvr>
                                      <p:to x="100000" y="100000"/>
                                    </p:animScale>
                                    <p:animScale>
                                      <p:cBhvr>
                                        <p:cTn id="64" dur="26">
                                          <p:stCondLst>
                                            <p:cond delay="1312"/>
                                          </p:stCondLst>
                                        </p:cTn>
                                        <p:tgtEl>
                                          <p:spTgt spid="6"/>
                                        </p:tgtEl>
                                      </p:cBhvr>
                                      <p:to x="100000" y="80000"/>
                                    </p:animScale>
                                    <p:animScale>
                                      <p:cBhvr>
                                        <p:cTn id="65" dur="166" decel="50000">
                                          <p:stCondLst>
                                            <p:cond delay="1338"/>
                                          </p:stCondLst>
                                        </p:cTn>
                                        <p:tgtEl>
                                          <p:spTgt spid="6"/>
                                        </p:tgtEl>
                                      </p:cBhvr>
                                      <p:to x="100000" y="100000"/>
                                    </p:animScale>
                                    <p:animScale>
                                      <p:cBhvr>
                                        <p:cTn id="66" dur="26">
                                          <p:stCondLst>
                                            <p:cond delay="1642"/>
                                          </p:stCondLst>
                                        </p:cTn>
                                        <p:tgtEl>
                                          <p:spTgt spid="6"/>
                                        </p:tgtEl>
                                      </p:cBhvr>
                                      <p:to x="100000" y="90000"/>
                                    </p:animScale>
                                    <p:animScale>
                                      <p:cBhvr>
                                        <p:cTn id="67" dur="166" decel="50000">
                                          <p:stCondLst>
                                            <p:cond delay="1668"/>
                                          </p:stCondLst>
                                        </p:cTn>
                                        <p:tgtEl>
                                          <p:spTgt spid="6"/>
                                        </p:tgtEl>
                                      </p:cBhvr>
                                      <p:to x="100000" y="100000"/>
                                    </p:animScale>
                                    <p:animScale>
                                      <p:cBhvr>
                                        <p:cTn id="68" dur="26">
                                          <p:stCondLst>
                                            <p:cond delay="1808"/>
                                          </p:stCondLst>
                                        </p:cTn>
                                        <p:tgtEl>
                                          <p:spTgt spid="6"/>
                                        </p:tgtEl>
                                      </p:cBhvr>
                                      <p:to x="100000" y="95000"/>
                                    </p:animScale>
                                    <p:animScale>
                                      <p:cBhvr>
                                        <p:cTn id="6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41614"/>
          </a:xfrm>
        </p:spPr>
        <p:txBody>
          <a:bodyPr>
            <a:normAutofit fontScale="90000"/>
          </a:bodyPr>
          <a:lstStyle/>
          <a:p>
            <a:r>
              <a:rPr lang="es-EC" sz="2800" dirty="0"/>
              <a:t>FORMULACIÓN DE SOLUCIONES OPERATIVAS Y DE INVERSIÓN</a:t>
            </a:r>
          </a:p>
        </p:txBody>
      </p:sp>
      <p:sp>
        <p:nvSpPr>
          <p:cNvPr id="3" name="Marcador de contenido 2"/>
          <p:cNvSpPr>
            <a:spLocks noGrp="1"/>
          </p:cNvSpPr>
          <p:nvPr>
            <p:ph idx="1"/>
          </p:nvPr>
        </p:nvSpPr>
        <p:spPr>
          <a:xfrm>
            <a:off x="677334" y="1551215"/>
            <a:ext cx="8596668" cy="4490148"/>
          </a:xfrm>
        </p:spPr>
        <p:txBody>
          <a:bodyPr/>
          <a:lstStyle/>
          <a:p>
            <a:r>
              <a:rPr lang="es-EC" dirty="0" smtClean="0"/>
              <a:t>REPARACIÓN Y MANTENIMIENTO DE TRAMPAS DE VAPOR EN MAL ESTADO.</a:t>
            </a:r>
          </a:p>
          <a:p>
            <a:endParaRPr lang="es-EC" dirty="0"/>
          </a:p>
        </p:txBody>
      </p:sp>
      <p:pic>
        <p:nvPicPr>
          <p:cNvPr id="4" name="Imagen 3"/>
          <p:cNvPicPr>
            <a:picLocks noChangeAspect="1"/>
          </p:cNvPicPr>
          <p:nvPr/>
        </p:nvPicPr>
        <p:blipFill>
          <a:blip r:embed="rId2"/>
          <a:stretch>
            <a:fillRect/>
          </a:stretch>
        </p:blipFill>
        <p:spPr>
          <a:xfrm>
            <a:off x="798058" y="2064884"/>
            <a:ext cx="6482258" cy="1804987"/>
          </a:xfrm>
          <a:prstGeom prst="rect">
            <a:avLst/>
          </a:prstGeom>
        </p:spPr>
      </p:pic>
      <p:pic>
        <p:nvPicPr>
          <p:cNvPr id="5" name="Imagen 4"/>
          <p:cNvPicPr>
            <a:picLocks noChangeAspect="1"/>
          </p:cNvPicPr>
          <p:nvPr/>
        </p:nvPicPr>
        <p:blipFill>
          <a:blip r:embed="rId3"/>
          <a:stretch>
            <a:fillRect/>
          </a:stretch>
        </p:blipFill>
        <p:spPr>
          <a:xfrm>
            <a:off x="798058" y="3984170"/>
            <a:ext cx="6511427" cy="1910443"/>
          </a:xfrm>
          <a:prstGeom prst="rect">
            <a:avLst/>
          </a:prstGeom>
        </p:spPr>
      </p:pic>
      <p:pic>
        <p:nvPicPr>
          <p:cNvPr id="6" name="Imagen 5"/>
          <p:cNvPicPr>
            <a:picLocks noChangeAspect="1"/>
          </p:cNvPicPr>
          <p:nvPr/>
        </p:nvPicPr>
        <p:blipFill>
          <a:blip r:embed="rId4"/>
          <a:stretch>
            <a:fillRect/>
          </a:stretch>
        </p:blipFill>
        <p:spPr>
          <a:xfrm>
            <a:off x="7430209" y="2117270"/>
            <a:ext cx="4143375" cy="3733800"/>
          </a:xfrm>
          <a:prstGeom prst="rect">
            <a:avLst/>
          </a:prstGeom>
        </p:spPr>
      </p:pic>
    </p:spTree>
    <p:extLst>
      <p:ext uri="{BB962C8B-B14F-4D97-AF65-F5344CB8AC3E}">
        <p14:creationId xmlns:p14="http://schemas.microsoft.com/office/powerpoint/2010/main" val="124724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80">
                                          <p:stCondLst>
                                            <p:cond delay="0"/>
                                          </p:stCondLst>
                                        </p:cTn>
                                        <p:tgtEl>
                                          <p:spTgt spid="6"/>
                                        </p:tgtEl>
                                      </p:cBhvr>
                                    </p:animEffect>
                                    <p:anim calcmode="lin" valueType="num">
                                      <p:cBhvr>
                                        <p:cTn id="5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gtEl>
                                      </p:cBhvr>
                                      <p:to x="100000" y="60000"/>
                                    </p:animScale>
                                    <p:animScale>
                                      <p:cBhvr>
                                        <p:cTn id="63" dur="166" decel="50000">
                                          <p:stCondLst>
                                            <p:cond delay="676"/>
                                          </p:stCondLst>
                                        </p:cTn>
                                        <p:tgtEl>
                                          <p:spTgt spid="6"/>
                                        </p:tgtEl>
                                      </p:cBhvr>
                                      <p:to x="100000" y="100000"/>
                                    </p:animScale>
                                    <p:animScale>
                                      <p:cBhvr>
                                        <p:cTn id="64" dur="26">
                                          <p:stCondLst>
                                            <p:cond delay="1312"/>
                                          </p:stCondLst>
                                        </p:cTn>
                                        <p:tgtEl>
                                          <p:spTgt spid="6"/>
                                        </p:tgtEl>
                                      </p:cBhvr>
                                      <p:to x="100000" y="80000"/>
                                    </p:animScale>
                                    <p:animScale>
                                      <p:cBhvr>
                                        <p:cTn id="65" dur="166" decel="50000">
                                          <p:stCondLst>
                                            <p:cond delay="1338"/>
                                          </p:stCondLst>
                                        </p:cTn>
                                        <p:tgtEl>
                                          <p:spTgt spid="6"/>
                                        </p:tgtEl>
                                      </p:cBhvr>
                                      <p:to x="100000" y="100000"/>
                                    </p:animScale>
                                    <p:animScale>
                                      <p:cBhvr>
                                        <p:cTn id="66" dur="26">
                                          <p:stCondLst>
                                            <p:cond delay="1642"/>
                                          </p:stCondLst>
                                        </p:cTn>
                                        <p:tgtEl>
                                          <p:spTgt spid="6"/>
                                        </p:tgtEl>
                                      </p:cBhvr>
                                      <p:to x="100000" y="90000"/>
                                    </p:animScale>
                                    <p:animScale>
                                      <p:cBhvr>
                                        <p:cTn id="67" dur="166" decel="50000">
                                          <p:stCondLst>
                                            <p:cond delay="1668"/>
                                          </p:stCondLst>
                                        </p:cTn>
                                        <p:tgtEl>
                                          <p:spTgt spid="6"/>
                                        </p:tgtEl>
                                      </p:cBhvr>
                                      <p:to x="100000" y="100000"/>
                                    </p:animScale>
                                    <p:animScale>
                                      <p:cBhvr>
                                        <p:cTn id="68" dur="26">
                                          <p:stCondLst>
                                            <p:cond delay="1808"/>
                                          </p:stCondLst>
                                        </p:cTn>
                                        <p:tgtEl>
                                          <p:spTgt spid="6"/>
                                        </p:tgtEl>
                                      </p:cBhvr>
                                      <p:to x="100000" y="95000"/>
                                    </p:animScale>
                                    <p:animScale>
                                      <p:cBhvr>
                                        <p:cTn id="6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2629"/>
          </a:xfrm>
        </p:spPr>
        <p:txBody>
          <a:bodyPr>
            <a:normAutofit fontScale="90000"/>
          </a:bodyPr>
          <a:lstStyle/>
          <a:p>
            <a:r>
              <a:rPr lang="es-EC" sz="2800" dirty="0"/>
              <a:t>FORMULACIÓN DE SOLUCIONES OPERATIVAS Y DE INVERSIÓN</a:t>
            </a:r>
          </a:p>
        </p:txBody>
      </p:sp>
      <p:sp>
        <p:nvSpPr>
          <p:cNvPr id="3" name="Marcador de contenido 2"/>
          <p:cNvSpPr>
            <a:spLocks noGrp="1"/>
          </p:cNvSpPr>
          <p:nvPr>
            <p:ph idx="1"/>
          </p:nvPr>
        </p:nvSpPr>
        <p:spPr>
          <a:xfrm>
            <a:off x="677334" y="1502229"/>
            <a:ext cx="8596668" cy="4539133"/>
          </a:xfrm>
        </p:spPr>
        <p:txBody>
          <a:bodyPr/>
          <a:lstStyle/>
          <a:p>
            <a:r>
              <a:rPr lang="es-EC" dirty="0" smtClean="0"/>
              <a:t>CALIBRACIÓN DE LA COMBUSTIÓN.</a:t>
            </a:r>
          </a:p>
          <a:p>
            <a:endParaRPr lang="es-EC" dirty="0"/>
          </a:p>
        </p:txBody>
      </p:sp>
      <p:pic>
        <p:nvPicPr>
          <p:cNvPr id="4" name="Imagen 3"/>
          <p:cNvPicPr>
            <a:picLocks noChangeAspect="1"/>
          </p:cNvPicPr>
          <p:nvPr/>
        </p:nvPicPr>
        <p:blipFill>
          <a:blip r:embed="rId2"/>
          <a:stretch>
            <a:fillRect/>
          </a:stretch>
        </p:blipFill>
        <p:spPr>
          <a:xfrm>
            <a:off x="1804567" y="2008362"/>
            <a:ext cx="6277132" cy="885824"/>
          </a:xfrm>
          <a:prstGeom prst="rect">
            <a:avLst/>
          </a:prstGeom>
        </p:spPr>
      </p:pic>
      <p:pic>
        <p:nvPicPr>
          <p:cNvPr id="5" name="Imagen 4"/>
          <p:cNvPicPr>
            <a:picLocks noChangeAspect="1"/>
          </p:cNvPicPr>
          <p:nvPr/>
        </p:nvPicPr>
        <p:blipFill>
          <a:blip r:embed="rId3"/>
          <a:stretch>
            <a:fillRect/>
          </a:stretch>
        </p:blipFill>
        <p:spPr>
          <a:xfrm>
            <a:off x="1696696" y="3012515"/>
            <a:ext cx="6492875" cy="1273629"/>
          </a:xfrm>
          <a:prstGeom prst="rect">
            <a:avLst/>
          </a:prstGeom>
        </p:spPr>
      </p:pic>
      <p:pic>
        <p:nvPicPr>
          <p:cNvPr id="6" name="Imagen 5"/>
          <p:cNvPicPr>
            <a:picLocks noChangeAspect="1"/>
          </p:cNvPicPr>
          <p:nvPr/>
        </p:nvPicPr>
        <p:blipFill>
          <a:blip r:embed="rId4"/>
          <a:stretch>
            <a:fillRect/>
          </a:stretch>
        </p:blipFill>
        <p:spPr>
          <a:xfrm>
            <a:off x="905554" y="4286144"/>
            <a:ext cx="8075160" cy="2593907"/>
          </a:xfrm>
          <a:prstGeom prst="rect">
            <a:avLst/>
          </a:prstGeom>
        </p:spPr>
      </p:pic>
    </p:spTree>
    <p:extLst>
      <p:ext uri="{BB962C8B-B14F-4D97-AF65-F5344CB8AC3E}">
        <p14:creationId xmlns:p14="http://schemas.microsoft.com/office/powerpoint/2010/main" val="41323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80">
                                          <p:stCondLst>
                                            <p:cond delay="0"/>
                                          </p:stCondLst>
                                        </p:cTn>
                                        <p:tgtEl>
                                          <p:spTgt spid="6"/>
                                        </p:tgtEl>
                                      </p:cBhvr>
                                    </p:animEffect>
                                    <p:anim calcmode="lin" valueType="num">
                                      <p:cBhvr>
                                        <p:cTn id="5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gtEl>
                                      </p:cBhvr>
                                      <p:to x="100000" y="60000"/>
                                    </p:animScale>
                                    <p:animScale>
                                      <p:cBhvr>
                                        <p:cTn id="63" dur="166" decel="50000">
                                          <p:stCondLst>
                                            <p:cond delay="676"/>
                                          </p:stCondLst>
                                        </p:cTn>
                                        <p:tgtEl>
                                          <p:spTgt spid="6"/>
                                        </p:tgtEl>
                                      </p:cBhvr>
                                      <p:to x="100000" y="100000"/>
                                    </p:animScale>
                                    <p:animScale>
                                      <p:cBhvr>
                                        <p:cTn id="64" dur="26">
                                          <p:stCondLst>
                                            <p:cond delay="1312"/>
                                          </p:stCondLst>
                                        </p:cTn>
                                        <p:tgtEl>
                                          <p:spTgt spid="6"/>
                                        </p:tgtEl>
                                      </p:cBhvr>
                                      <p:to x="100000" y="80000"/>
                                    </p:animScale>
                                    <p:animScale>
                                      <p:cBhvr>
                                        <p:cTn id="65" dur="166" decel="50000">
                                          <p:stCondLst>
                                            <p:cond delay="1338"/>
                                          </p:stCondLst>
                                        </p:cTn>
                                        <p:tgtEl>
                                          <p:spTgt spid="6"/>
                                        </p:tgtEl>
                                      </p:cBhvr>
                                      <p:to x="100000" y="100000"/>
                                    </p:animScale>
                                    <p:animScale>
                                      <p:cBhvr>
                                        <p:cTn id="66" dur="26">
                                          <p:stCondLst>
                                            <p:cond delay="1642"/>
                                          </p:stCondLst>
                                        </p:cTn>
                                        <p:tgtEl>
                                          <p:spTgt spid="6"/>
                                        </p:tgtEl>
                                      </p:cBhvr>
                                      <p:to x="100000" y="90000"/>
                                    </p:animScale>
                                    <p:animScale>
                                      <p:cBhvr>
                                        <p:cTn id="67" dur="166" decel="50000">
                                          <p:stCondLst>
                                            <p:cond delay="1668"/>
                                          </p:stCondLst>
                                        </p:cTn>
                                        <p:tgtEl>
                                          <p:spTgt spid="6"/>
                                        </p:tgtEl>
                                      </p:cBhvr>
                                      <p:to x="100000" y="100000"/>
                                    </p:animScale>
                                    <p:animScale>
                                      <p:cBhvr>
                                        <p:cTn id="68" dur="26">
                                          <p:stCondLst>
                                            <p:cond delay="1808"/>
                                          </p:stCondLst>
                                        </p:cTn>
                                        <p:tgtEl>
                                          <p:spTgt spid="6"/>
                                        </p:tgtEl>
                                      </p:cBhvr>
                                      <p:to x="100000" y="95000"/>
                                    </p:animScale>
                                    <p:animScale>
                                      <p:cBhvr>
                                        <p:cTn id="6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577009" cy="974271"/>
          </a:xfrm>
        </p:spPr>
        <p:txBody>
          <a:bodyPr>
            <a:normAutofit fontScale="90000"/>
          </a:bodyPr>
          <a:lstStyle/>
          <a:p>
            <a:r>
              <a:rPr lang="es-EC" sz="3100" b="1" cap="all" dirty="0"/>
              <a:t>EVALUACIÓN TÉCNICO-ECONÓMICA DE LAS OPORTUNIDADES DE AHORRO EN EL SISTEMA TÉRMICO.</a:t>
            </a:r>
            <a:r>
              <a:rPr lang="es-EC" b="1" cap="all" dirty="0"/>
              <a:t/>
            </a:r>
            <a:br>
              <a:rPr lang="es-EC" b="1" cap="all" dirty="0"/>
            </a:b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3" y="1698171"/>
                <a:ext cx="8907537" cy="5159829"/>
              </a:xfrm>
            </p:spPr>
            <p:txBody>
              <a:bodyPr>
                <a:normAutofit fontScale="92500"/>
              </a:bodyPr>
              <a:lstStyle/>
              <a:p>
                <a:pPr marL="0" indent="0">
                  <a:buNone/>
                </a:pPr>
                <a:r>
                  <a:rPr lang="es-ES" dirty="0" smtClean="0"/>
                  <a:t>ACTUAL:</a:t>
                </a:r>
              </a:p>
              <a:p>
                <a:pPr marL="0" indent="0">
                  <a:buNone/>
                </a:pPr>
                <a:r>
                  <a:rPr lang="es-ES" dirty="0" smtClean="0"/>
                  <a:t>Consumo </a:t>
                </a:r>
                <a:r>
                  <a:rPr lang="es-ES" dirty="0"/>
                  <a:t>promedio= 2900 gal/mes= 96.66 gal/día=0.3654 m³/día.</a:t>
                </a:r>
                <a:endParaRPr lang="es-EC" dirty="0"/>
              </a:p>
              <a:p>
                <a:pPr marL="0" indent="0">
                  <a:buNone/>
                </a:pPr>
                <a:r>
                  <a:rPr lang="es-ES" dirty="0"/>
                  <a:t>Consumo actual=</a:t>
                </a:r>
                <a14:m>
                  <m:oMath xmlns:m="http://schemas.openxmlformats.org/officeDocument/2006/math">
                    <m:r>
                      <a:rPr lang="es-ES" i="1"/>
                      <m:t> 304</m:t>
                    </m:r>
                    <m:f>
                      <m:fPr>
                        <m:ctrlPr>
                          <a:rPr lang="es-EC" i="1"/>
                        </m:ctrlPr>
                      </m:fPr>
                      <m:num>
                        <m:r>
                          <a:rPr lang="es-ES" i="1"/>
                          <m:t>𝐾𝑔</m:t>
                        </m:r>
                      </m:num>
                      <m:den>
                        <m:r>
                          <a:rPr lang="es-ES" i="1"/>
                          <m:t>𝑑𝑖𝑎</m:t>
                        </m:r>
                      </m:den>
                    </m:f>
                  </m:oMath>
                </a14:m>
                <a:endParaRPr lang="es-EC" dirty="0"/>
              </a:p>
              <a:p>
                <a:r>
                  <a:rPr lang="es-EC" dirty="0" smtClean="0"/>
                  <a:t>PROPUESTO:</a:t>
                </a:r>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𝑄</m:t>
                          </m:r>
                        </m:e>
                        <m:sub>
                          <m:r>
                            <a:rPr lang="es-EC" i="1"/>
                            <m:t>𝑐𝑜𝑚𝑏𝑢𝑠𝑡𝑖𝑏𝑙𝑒</m:t>
                          </m:r>
                        </m:sub>
                      </m:sSub>
                      <m:r>
                        <a:rPr lang="es-EC" i="1"/>
                        <m:t>=</m:t>
                      </m:r>
                      <m:f>
                        <m:fPr>
                          <m:ctrlPr>
                            <a:rPr lang="es-EC" i="1"/>
                          </m:ctrlPr>
                        </m:fPr>
                        <m:num>
                          <m:sSub>
                            <m:sSubPr>
                              <m:ctrlPr>
                                <a:rPr lang="es-EC" i="1"/>
                              </m:ctrlPr>
                            </m:sSubPr>
                            <m:e>
                              <m:r>
                                <a:rPr lang="es-EC" i="1"/>
                                <m:t>𝑄</m:t>
                              </m:r>
                            </m:e>
                            <m:sub>
                              <m:r>
                                <a:rPr lang="es-EC" i="1"/>
                                <m:t>𝑣𝑎𝑝𝑜𝑟</m:t>
                              </m:r>
                            </m:sub>
                          </m:sSub>
                        </m:num>
                        <m:den>
                          <m:r>
                            <a:rPr lang="es-EC" i="1"/>
                            <m:t>𝑒</m:t>
                          </m:r>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𝑄</m:t>
                          </m:r>
                        </m:e>
                        <m:sub>
                          <m:r>
                            <a:rPr lang="es-EC" i="1"/>
                            <m:t>𝑐𝑜𝑚𝑏𝑢𝑠𝑡𝑖𝑏𝑙𝑒</m:t>
                          </m:r>
                        </m:sub>
                      </m:sSub>
                      <m:r>
                        <a:rPr lang="es-EC" i="1"/>
                        <m:t>=</m:t>
                      </m:r>
                      <m:f>
                        <m:fPr>
                          <m:ctrlPr>
                            <a:rPr lang="es-EC" i="1"/>
                          </m:ctrlPr>
                        </m:fPr>
                        <m:num>
                          <m:r>
                            <a:rPr lang="es-EC" i="1"/>
                            <m:t>6408</m:t>
                          </m:r>
                          <m:f>
                            <m:fPr>
                              <m:ctrlPr>
                                <a:rPr lang="es-EC" i="1"/>
                              </m:ctrlPr>
                            </m:fPr>
                            <m:num>
                              <m:r>
                                <a:rPr lang="es-EC" i="1"/>
                                <m:t>𝑀𝐽</m:t>
                              </m:r>
                            </m:num>
                            <m:den>
                              <m:r>
                                <a:rPr lang="es-EC" i="1"/>
                                <m:t>𝑑𝑖𝑎</m:t>
                              </m:r>
                            </m:den>
                          </m:f>
                        </m:num>
                        <m:den>
                          <m:r>
                            <a:rPr lang="es-EC" i="1"/>
                            <m:t>0.6706</m:t>
                          </m:r>
                        </m:den>
                      </m:f>
                      <m:r>
                        <a:rPr lang="es-EC" i="1"/>
                        <m:t>=9555,62 </m:t>
                      </m:r>
                      <m:f>
                        <m:fPr>
                          <m:ctrlPr>
                            <a:rPr lang="es-EC" i="1"/>
                          </m:ctrlPr>
                        </m:fPr>
                        <m:num>
                          <m:r>
                            <a:rPr lang="es-EC" i="1"/>
                            <m:t>𝑀𝐽</m:t>
                          </m:r>
                        </m:num>
                        <m:den>
                          <m:r>
                            <a:rPr lang="es-EC" i="1"/>
                            <m:t>𝑑𝑖𝑎</m:t>
                          </m:r>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S" i="1"/>
                            <m:t>𝑚</m:t>
                          </m:r>
                        </m:e>
                        <m:sub>
                          <m:r>
                            <a:rPr lang="es-ES" i="1"/>
                            <m:t>𝑐</m:t>
                          </m:r>
                        </m:sub>
                      </m:sSub>
                      <m:r>
                        <a:rPr lang="es-ES" i="1"/>
                        <m:t>=</m:t>
                      </m:r>
                      <m:f>
                        <m:fPr>
                          <m:ctrlPr>
                            <a:rPr lang="es-EC" i="1"/>
                          </m:ctrlPr>
                        </m:fPr>
                        <m:num>
                          <m:sSub>
                            <m:sSubPr>
                              <m:ctrlPr>
                                <a:rPr lang="es-EC" i="1"/>
                              </m:ctrlPr>
                            </m:sSubPr>
                            <m:e>
                              <m:r>
                                <a:rPr lang="es-EC" i="1"/>
                                <m:t>𝑄</m:t>
                              </m:r>
                            </m:e>
                            <m:sub>
                              <m:r>
                                <a:rPr lang="es-EC" i="1"/>
                                <m:t>𝑐𝑜𝑚𝑏𝑢𝑠𝑡𝑖𝑏𝑙𝑒</m:t>
                              </m:r>
                            </m:sub>
                          </m:sSub>
                        </m:num>
                        <m:den>
                          <m:r>
                            <a:rPr lang="es-ES" i="1"/>
                            <m:t>𝑃𝐶</m:t>
                          </m:r>
                        </m:den>
                      </m:f>
                      <m:r>
                        <a:rPr lang="es-ES" i="1"/>
                        <m:t>=</m:t>
                      </m:r>
                      <m:f>
                        <m:fPr>
                          <m:ctrlPr>
                            <a:rPr lang="es-EC" i="1"/>
                          </m:ctrlPr>
                        </m:fPr>
                        <m:num>
                          <m:r>
                            <a:rPr lang="es-EC" i="1"/>
                            <m:t>9555,62 </m:t>
                          </m:r>
                          <m:f>
                            <m:fPr>
                              <m:ctrlPr>
                                <a:rPr lang="es-EC" i="1"/>
                              </m:ctrlPr>
                            </m:fPr>
                            <m:num>
                              <m:r>
                                <a:rPr lang="es-EC" i="1"/>
                                <m:t>𝑀𝐽</m:t>
                              </m:r>
                            </m:num>
                            <m:den>
                              <m:r>
                                <a:rPr lang="es-EC" i="1"/>
                                <m:t>𝑑𝑖𝑎</m:t>
                              </m:r>
                            </m:den>
                          </m:f>
                        </m:num>
                        <m:den>
                          <m:r>
                            <a:rPr lang="es-ES" i="1"/>
                            <m:t>43.10</m:t>
                          </m:r>
                          <m:f>
                            <m:fPr>
                              <m:ctrlPr>
                                <a:rPr lang="es-EC" i="1"/>
                              </m:ctrlPr>
                            </m:fPr>
                            <m:num>
                              <m:r>
                                <a:rPr lang="es-EC" i="1"/>
                                <m:t>𝑀𝐽</m:t>
                              </m:r>
                            </m:num>
                            <m:den>
                              <m:r>
                                <a:rPr lang="es-EC" i="1"/>
                                <m:t>𝐾𝑔</m:t>
                              </m:r>
                            </m:den>
                          </m:f>
                        </m:den>
                      </m:f>
                      <m:r>
                        <a:rPr lang="es-ES" i="1"/>
                        <m:t>=271.71</m:t>
                      </m:r>
                      <m:f>
                        <m:fPr>
                          <m:ctrlPr>
                            <a:rPr lang="es-EC" i="1"/>
                          </m:ctrlPr>
                        </m:fPr>
                        <m:num>
                          <m:r>
                            <a:rPr lang="es-ES" i="1"/>
                            <m:t>𝐾𝑔</m:t>
                          </m:r>
                        </m:num>
                        <m:den>
                          <m:r>
                            <a:rPr lang="es-ES" i="1"/>
                            <m:t>𝑑𝑖𝑎</m:t>
                          </m:r>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S" i="1"/>
                            <m:t>𝑉</m:t>
                          </m:r>
                        </m:e>
                        <m:sub>
                          <m:r>
                            <a:rPr lang="es-ES" i="1"/>
                            <m:t>𝑐</m:t>
                          </m:r>
                        </m:sub>
                      </m:sSub>
                      <m:r>
                        <a:rPr lang="es-ES" i="1"/>
                        <m:t>=</m:t>
                      </m:r>
                      <m:f>
                        <m:fPr>
                          <m:ctrlPr>
                            <a:rPr lang="es-EC" i="1"/>
                          </m:ctrlPr>
                        </m:fPr>
                        <m:num>
                          <m:sSub>
                            <m:sSubPr>
                              <m:ctrlPr>
                                <a:rPr lang="es-EC" i="1"/>
                              </m:ctrlPr>
                            </m:sSubPr>
                            <m:e>
                              <m:r>
                                <a:rPr lang="es-ES" i="1"/>
                                <m:t>𝑚</m:t>
                              </m:r>
                            </m:e>
                            <m:sub>
                              <m:r>
                                <a:rPr lang="es-ES" i="1"/>
                                <m:t>𝑐</m:t>
                              </m:r>
                            </m:sub>
                          </m:sSub>
                        </m:num>
                        <m:den>
                          <m:sSub>
                            <m:sSubPr>
                              <m:ctrlPr>
                                <a:rPr lang="es-EC" i="1"/>
                              </m:ctrlPr>
                            </m:sSubPr>
                            <m:e>
                              <m:r>
                                <a:rPr lang="es-ES" i="1"/>
                                <m:t>𝜌</m:t>
                              </m:r>
                            </m:e>
                            <m:sub>
                              <m:r>
                                <a:rPr lang="es-ES" i="1"/>
                                <m:t>𝑐</m:t>
                              </m:r>
                            </m:sub>
                          </m:sSub>
                        </m:den>
                      </m:f>
                      <m:r>
                        <a:rPr lang="es-ES" i="1"/>
                        <m:t>=</m:t>
                      </m:r>
                      <m:f>
                        <m:fPr>
                          <m:ctrlPr>
                            <a:rPr lang="es-EC" i="1"/>
                          </m:ctrlPr>
                        </m:fPr>
                        <m:num>
                          <m:r>
                            <a:rPr lang="es-ES" i="1"/>
                            <m:t>271.71</m:t>
                          </m:r>
                          <m:f>
                            <m:fPr>
                              <m:ctrlPr>
                                <a:rPr lang="es-EC" i="1"/>
                              </m:ctrlPr>
                            </m:fPr>
                            <m:num>
                              <m:r>
                                <a:rPr lang="es-ES" i="1"/>
                                <m:t>𝐾𝑔</m:t>
                              </m:r>
                            </m:num>
                            <m:den>
                              <m:r>
                                <a:rPr lang="es-ES" i="1"/>
                                <m:t>𝑑𝑖𝑎</m:t>
                              </m:r>
                            </m:den>
                          </m:f>
                        </m:num>
                        <m:den>
                          <m:r>
                            <a:rPr lang="es-ES" i="1"/>
                            <m:t>832</m:t>
                          </m:r>
                          <m:f>
                            <m:fPr>
                              <m:ctrlPr>
                                <a:rPr lang="es-EC" i="1"/>
                              </m:ctrlPr>
                            </m:fPr>
                            <m:num>
                              <m:r>
                                <a:rPr lang="es-ES" i="1"/>
                                <m:t>𝐾𝑔</m:t>
                              </m:r>
                            </m:num>
                            <m:den>
                              <m:sSup>
                                <m:sSupPr>
                                  <m:ctrlPr>
                                    <a:rPr lang="es-EC" i="1"/>
                                  </m:ctrlPr>
                                </m:sSupPr>
                                <m:e>
                                  <m:r>
                                    <a:rPr lang="es-ES" i="1"/>
                                    <m:t>𝑚</m:t>
                                  </m:r>
                                </m:e>
                                <m:sup>
                                  <m:r>
                                    <a:rPr lang="es-ES" i="1"/>
                                    <m:t>3</m:t>
                                  </m:r>
                                </m:sup>
                              </m:sSup>
                            </m:den>
                          </m:f>
                        </m:den>
                      </m:f>
                      <m:r>
                        <a:rPr lang="es-ES" i="1"/>
                        <m:t>=0.266</m:t>
                      </m:r>
                      <m:f>
                        <m:fPr>
                          <m:ctrlPr>
                            <a:rPr lang="es-EC" i="1"/>
                          </m:ctrlPr>
                        </m:fPr>
                        <m:num>
                          <m:sSup>
                            <m:sSupPr>
                              <m:ctrlPr>
                                <a:rPr lang="es-EC" i="1"/>
                              </m:ctrlPr>
                            </m:sSupPr>
                            <m:e>
                              <m:r>
                                <a:rPr lang="es-ES" i="1"/>
                                <m:t>𝑚</m:t>
                              </m:r>
                            </m:e>
                            <m:sup>
                              <m:r>
                                <a:rPr lang="es-ES" i="1"/>
                                <m:t>3</m:t>
                              </m:r>
                            </m:sup>
                          </m:sSup>
                        </m:num>
                        <m:den>
                          <m:r>
                            <a:rPr lang="es-ES" i="1"/>
                            <m:t>𝑑𝑖𝑎</m:t>
                          </m:r>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S" i="1"/>
                            <m:t>𝑉</m:t>
                          </m:r>
                        </m:e>
                        <m:sub>
                          <m:r>
                            <a:rPr lang="es-ES" i="1"/>
                            <m:t>𝑐</m:t>
                          </m:r>
                        </m:sub>
                      </m:sSub>
                      <m:r>
                        <a:rPr lang="es-ES" i="1"/>
                        <m:t>=70.27</m:t>
                      </m:r>
                      <m:f>
                        <m:fPr>
                          <m:ctrlPr>
                            <a:rPr lang="es-EC" i="1"/>
                          </m:ctrlPr>
                        </m:fPr>
                        <m:num>
                          <m:r>
                            <a:rPr lang="es-ES" i="1"/>
                            <m:t>𝑔𝑎𝑙</m:t>
                          </m:r>
                        </m:num>
                        <m:den>
                          <m:r>
                            <a:rPr lang="es-ES" i="1"/>
                            <m:t>𝑑𝑖𝑎</m:t>
                          </m:r>
                        </m:den>
                      </m:f>
                    </m:oMath>
                  </m:oMathPara>
                </a14:m>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3" y="1698171"/>
                <a:ext cx="8907537" cy="5159829"/>
              </a:xfrm>
              <a:blipFill rotWithShape="0">
                <a:blip r:embed="rId2"/>
                <a:stretch>
                  <a:fillRect l="-411" t="-473"/>
                </a:stretch>
              </a:blipFill>
            </p:spPr>
            <p:txBody>
              <a:bodyPr/>
              <a:lstStyle/>
              <a:p>
                <a:r>
                  <a:rPr lang="es-EC">
                    <a:noFill/>
                  </a:rPr>
                  <a:t> </a:t>
                </a:r>
              </a:p>
            </p:txBody>
          </p:sp>
        </mc:Fallback>
      </mc:AlternateContent>
    </p:spTree>
    <p:extLst>
      <p:ext uri="{BB962C8B-B14F-4D97-AF65-F5344CB8AC3E}">
        <p14:creationId xmlns:p14="http://schemas.microsoft.com/office/powerpoint/2010/main" val="2431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62000"/>
          </a:xfrm>
        </p:spPr>
        <p:txBody>
          <a:bodyPr>
            <a:normAutofit fontScale="90000"/>
          </a:bodyPr>
          <a:lstStyle/>
          <a:p>
            <a:r>
              <a:rPr lang="es-EC" sz="2700" b="1" cap="all" dirty="0"/>
              <a:t>EVALUACIÓN TÉCNICO-ECONÓMICA DE LAS OPORTUNIDADES DE AHORRO EN EL SISTEMA TÉRMICO.</a:t>
            </a:r>
            <a:r>
              <a:rPr lang="es-EC" b="1" cap="all" dirty="0"/>
              <a:t/>
            </a:r>
            <a:br>
              <a:rPr lang="es-EC" b="1" cap="all" dirty="0"/>
            </a:b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371601"/>
                <a:ext cx="8596668" cy="4669762"/>
              </a:xfrm>
            </p:spPr>
            <p:txBody>
              <a:bodyPr/>
              <a:lstStyle/>
              <a:p>
                <a:pPr lvl="0"/>
                <a:r>
                  <a:rPr lang="es-EC" b="1" dirty="0"/>
                  <a:t>Ahorro en combustible:</a:t>
                </a:r>
                <a:endParaRPr lang="es-EC" dirty="0"/>
              </a:p>
              <a:p>
                <a:pPr marL="0" indent="0">
                  <a:buNone/>
                </a:pPr>
                <a14:m>
                  <m:oMathPara xmlns:m="http://schemas.openxmlformats.org/officeDocument/2006/math">
                    <m:oMathParaPr>
                      <m:jc m:val="centerGroup"/>
                    </m:oMathParaPr>
                    <m:oMath xmlns:m="http://schemas.openxmlformats.org/officeDocument/2006/math">
                      <m:r>
                        <a:rPr lang="es-EC" i="1"/>
                        <m:t>𝐴</m:t>
                      </m:r>
                      <m:r>
                        <a:rPr lang="es-EC" i="1"/>
                        <m:t>=</m:t>
                      </m:r>
                      <m:r>
                        <a:rPr lang="es-EC" i="1"/>
                        <m:t>𝑐𝑜𝑛𝑠𝑢𝑚𝑜</m:t>
                      </m:r>
                      <m:r>
                        <a:rPr lang="es-EC" i="1"/>
                        <m:t> </m:t>
                      </m:r>
                      <m:r>
                        <a:rPr lang="es-EC" i="1"/>
                        <m:t>𝑎𝑐𝑡𝑢𝑎𝑙</m:t>
                      </m:r>
                      <m:r>
                        <a:rPr lang="es-EC" i="1"/>
                        <m:t>−</m:t>
                      </m:r>
                      <m:r>
                        <a:rPr lang="es-EC" i="1"/>
                        <m:t>𝑐𝑜𝑛𝑠𝑢𝑚𝑜</m:t>
                      </m:r>
                      <m:r>
                        <a:rPr lang="es-EC" i="1"/>
                        <m:t> </m:t>
                      </m:r>
                      <m:r>
                        <a:rPr lang="es-EC" i="1"/>
                        <m:t>𝑝𝑟𝑜𝑝𝑢𝑒𝑠𝑡𝑜</m:t>
                      </m:r>
                    </m:oMath>
                  </m:oMathPara>
                </a14:m>
                <a:endParaRPr lang="es-EC" dirty="0"/>
              </a:p>
              <a:p>
                <a:pPr marL="0" indent="0" algn="ctr">
                  <a:buNone/>
                </a:pPr>
                <a14:m>
                  <m:oMath xmlns:m="http://schemas.openxmlformats.org/officeDocument/2006/math">
                    <m:r>
                      <a:rPr lang="es-EC" i="1"/>
                      <m:t>𝐴</m:t>
                    </m:r>
                    <m:r>
                      <a:rPr lang="es-EC" i="1"/>
                      <m:t>=</m:t>
                    </m:r>
                  </m:oMath>
                </a14:m>
                <a:r>
                  <a:rPr lang="es-EC" dirty="0"/>
                  <a:t> </a:t>
                </a:r>
                <a14:m>
                  <m:oMath xmlns:m="http://schemas.openxmlformats.org/officeDocument/2006/math">
                    <m:r>
                      <a:rPr lang="es-ES" i="1"/>
                      <m:t>96.66</m:t>
                    </m:r>
                    <m:f>
                      <m:fPr>
                        <m:ctrlPr>
                          <a:rPr lang="es-EC" i="1"/>
                        </m:ctrlPr>
                      </m:fPr>
                      <m:num>
                        <m:r>
                          <a:rPr lang="es-ES" i="1"/>
                          <m:t>𝑔𝑎𝑙</m:t>
                        </m:r>
                      </m:num>
                      <m:den>
                        <m:r>
                          <a:rPr lang="es-ES" i="1"/>
                          <m:t>𝑑𝑖𝑎</m:t>
                        </m:r>
                      </m:den>
                    </m:f>
                    <m:r>
                      <a:rPr lang="es-ES" i="1"/>
                      <m:t>−70.27</m:t>
                    </m:r>
                    <m:f>
                      <m:fPr>
                        <m:ctrlPr>
                          <a:rPr lang="es-EC" i="1"/>
                        </m:ctrlPr>
                      </m:fPr>
                      <m:num>
                        <m:r>
                          <a:rPr lang="es-ES" i="1"/>
                          <m:t>𝑔𝑎𝑙</m:t>
                        </m:r>
                      </m:num>
                      <m:den>
                        <m:r>
                          <a:rPr lang="es-ES" i="1"/>
                          <m:t>𝑑𝑖𝑎</m:t>
                        </m:r>
                      </m:den>
                    </m:f>
                    <m:r>
                      <a:rPr lang="es-ES" i="1"/>
                      <m:t>=26.39</m:t>
                    </m:r>
                    <m:f>
                      <m:fPr>
                        <m:ctrlPr>
                          <a:rPr lang="es-EC" i="1"/>
                        </m:ctrlPr>
                      </m:fPr>
                      <m:num>
                        <m:r>
                          <a:rPr lang="es-ES" i="1"/>
                          <m:t>𝑔𝑎𝑙</m:t>
                        </m:r>
                      </m:num>
                      <m:den>
                        <m:r>
                          <a:rPr lang="es-ES" i="1"/>
                          <m:t>𝑑𝑖𝑎</m:t>
                        </m:r>
                      </m:den>
                    </m:f>
                  </m:oMath>
                </a14:m>
                <a:endParaRPr lang="es-EC" dirty="0"/>
              </a:p>
              <a:p>
                <a:pPr marL="0" indent="0">
                  <a:buNone/>
                </a:pPr>
                <a14:m>
                  <m:oMathPara xmlns:m="http://schemas.openxmlformats.org/officeDocument/2006/math">
                    <m:oMathParaPr>
                      <m:jc m:val="center"/>
                    </m:oMathParaPr>
                    <m:oMath xmlns:m="http://schemas.openxmlformats.org/officeDocument/2006/math">
                      <m:r>
                        <a:rPr lang="es-ES" i="1"/>
                        <m:t>𝐴h𝑜𝑟𝑟𝑜</m:t>
                      </m:r>
                      <m:r>
                        <a:rPr lang="es-ES" i="1"/>
                        <m:t> </m:t>
                      </m:r>
                      <m:d>
                        <m:dPr>
                          <m:ctrlPr>
                            <a:rPr lang="es-EC" i="1"/>
                          </m:ctrlPr>
                        </m:dPr>
                        <m:e>
                          <m:r>
                            <a:rPr lang="es-ES" i="1"/>
                            <m:t>𝑈𝑆𝐷</m:t>
                          </m:r>
                        </m:e>
                      </m:d>
                      <m:r>
                        <a:rPr lang="es-ES" i="1"/>
                        <m:t>= 26.39</m:t>
                      </m:r>
                      <m:f>
                        <m:fPr>
                          <m:ctrlPr>
                            <a:rPr lang="es-EC" i="1"/>
                          </m:ctrlPr>
                        </m:fPr>
                        <m:num>
                          <m:r>
                            <a:rPr lang="es-ES" i="1"/>
                            <m:t>𝑔𝑎𝑙</m:t>
                          </m:r>
                        </m:num>
                        <m:den>
                          <m:r>
                            <a:rPr lang="es-ES" i="1"/>
                            <m:t>𝑑𝑖𝑎</m:t>
                          </m:r>
                        </m:den>
                      </m:f>
                      <m:r>
                        <a:rPr lang="es-ES" i="1"/>
                        <m:t>∗0.9187</m:t>
                      </m:r>
                      <m:f>
                        <m:fPr>
                          <m:ctrlPr>
                            <a:rPr lang="es-EC" i="1"/>
                          </m:ctrlPr>
                        </m:fPr>
                        <m:num>
                          <m:r>
                            <a:rPr lang="es-ES" i="1"/>
                            <m:t>𝑈𝑆𝐷</m:t>
                          </m:r>
                        </m:num>
                        <m:den>
                          <m:r>
                            <a:rPr lang="es-ES" i="1"/>
                            <m:t>𝑔𝑎𝑙</m:t>
                          </m:r>
                        </m:den>
                      </m:f>
                      <m:r>
                        <a:rPr lang="es-ES" i="1"/>
                        <m:t>=24.24</m:t>
                      </m:r>
                      <m:f>
                        <m:fPr>
                          <m:ctrlPr>
                            <a:rPr lang="es-EC" i="1"/>
                          </m:ctrlPr>
                        </m:fPr>
                        <m:num>
                          <m:r>
                            <a:rPr lang="es-ES" i="1"/>
                            <m:t>𝑈𝑆𝐷</m:t>
                          </m:r>
                        </m:num>
                        <m:den>
                          <m:r>
                            <a:rPr lang="es-ES" i="1"/>
                            <m:t>𝑑𝑖𝑎</m:t>
                          </m:r>
                        </m:den>
                      </m:f>
                      <m:r>
                        <a:rPr lang="es-ES" i="1"/>
                        <m:t>=727.33</m:t>
                      </m:r>
                      <m:f>
                        <m:fPr>
                          <m:ctrlPr>
                            <a:rPr lang="es-EC" i="1"/>
                          </m:ctrlPr>
                        </m:fPr>
                        <m:num>
                          <m:r>
                            <a:rPr lang="es-ES" i="1"/>
                            <m:t>𝑈𝑆𝐷</m:t>
                          </m:r>
                        </m:num>
                        <m:den>
                          <m:r>
                            <a:rPr lang="es-ES" i="1"/>
                            <m:t>𝑚𝑒𝑠</m:t>
                          </m:r>
                        </m:den>
                      </m:f>
                      <m:r>
                        <a:rPr lang="es-ES" i="1"/>
                        <m:t>=8728 </m:t>
                      </m:r>
                      <m:f>
                        <m:fPr>
                          <m:ctrlPr>
                            <a:rPr lang="es-EC" i="1"/>
                          </m:ctrlPr>
                        </m:fPr>
                        <m:num>
                          <m:r>
                            <a:rPr lang="es-ES" i="1"/>
                            <m:t>𝑈𝑆𝐷</m:t>
                          </m:r>
                        </m:num>
                        <m:den>
                          <m:r>
                            <a:rPr lang="es-ES" i="1"/>
                            <m:t>𝑎</m:t>
                          </m:r>
                          <m:r>
                            <a:rPr lang="es-ES" i="1"/>
                            <m:t>ñ</m:t>
                          </m:r>
                          <m:r>
                            <a:rPr lang="es-ES" i="1"/>
                            <m:t>𝑜</m:t>
                          </m:r>
                        </m:den>
                      </m:f>
                    </m:oMath>
                  </m:oMathPara>
                </a14:m>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371601"/>
                <a:ext cx="8596668" cy="4669762"/>
              </a:xfrm>
              <a:blipFill rotWithShape="0">
                <a:blip r:embed="rId2"/>
                <a:stretch>
                  <a:fillRect l="-142" t="-783"/>
                </a:stretch>
              </a:blipFill>
            </p:spPr>
            <p:txBody>
              <a:bodyPr/>
              <a:lstStyle/>
              <a:p>
                <a:r>
                  <a:rPr lang="es-EC">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475876" y="3298371"/>
            <a:ext cx="7635467" cy="3559629"/>
          </a:xfrm>
          <a:prstGeom prst="rect">
            <a:avLst/>
          </a:prstGeom>
          <a:noFill/>
        </p:spPr>
      </p:pic>
    </p:spTree>
    <p:extLst>
      <p:ext uri="{BB962C8B-B14F-4D97-AF65-F5344CB8AC3E}">
        <p14:creationId xmlns:p14="http://schemas.microsoft.com/office/powerpoint/2010/main" val="34501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989180" cy="566057"/>
          </a:xfrm>
        </p:spPr>
        <p:txBody>
          <a:bodyPr>
            <a:normAutofit fontScale="90000"/>
          </a:bodyPr>
          <a:lstStyle/>
          <a:p>
            <a:r>
              <a:rPr lang="es-EC" sz="2800" dirty="0" smtClean="0"/>
              <a:t>COSTO DE IMPLEMENTACIÓN Y RETORNO DE LA INVERSIÓN</a:t>
            </a:r>
            <a:endParaRPr lang="es-EC" sz="2800" dirty="0"/>
          </a:p>
        </p:txBody>
      </p:sp>
      <p:pic>
        <p:nvPicPr>
          <p:cNvPr id="4" name="Marcador de contenido 3"/>
          <p:cNvPicPr>
            <a:picLocks noGrp="1" noChangeAspect="1"/>
          </p:cNvPicPr>
          <p:nvPr>
            <p:ph idx="1"/>
          </p:nvPr>
        </p:nvPicPr>
        <p:blipFill>
          <a:blip r:embed="rId2"/>
          <a:stretch>
            <a:fillRect/>
          </a:stretch>
        </p:blipFill>
        <p:spPr>
          <a:xfrm>
            <a:off x="677334" y="1268577"/>
            <a:ext cx="7724765" cy="2242066"/>
          </a:xfrm>
          <a:prstGeom prst="rect">
            <a:avLst/>
          </a:prstGeom>
        </p:spPr>
      </p:pic>
      <p:sp>
        <p:nvSpPr>
          <p:cNvPr id="5" name="CuadroTexto 4"/>
          <p:cNvSpPr txBox="1"/>
          <p:nvPr/>
        </p:nvSpPr>
        <p:spPr>
          <a:xfrm>
            <a:off x="865413" y="3510643"/>
            <a:ext cx="1779815" cy="369332"/>
          </a:xfrm>
          <a:prstGeom prst="rect">
            <a:avLst/>
          </a:prstGeom>
          <a:noFill/>
        </p:spPr>
        <p:txBody>
          <a:bodyPr wrap="square" rtlCol="0">
            <a:spAutoFit/>
          </a:bodyPr>
          <a:lstStyle/>
          <a:p>
            <a:r>
              <a:rPr lang="es-EC" dirty="0" smtClean="0"/>
              <a:t>TIR= 179%</a:t>
            </a:r>
            <a:endParaRPr lang="es-EC" dirty="0"/>
          </a:p>
        </p:txBody>
      </p:sp>
      <p:sp>
        <p:nvSpPr>
          <p:cNvPr id="6" name="CuadroTexto 5"/>
          <p:cNvSpPr txBox="1"/>
          <p:nvPr/>
        </p:nvSpPr>
        <p:spPr>
          <a:xfrm>
            <a:off x="865412" y="3972895"/>
            <a:ext cx="2041074" cy="369332"/>
          </a:xfrm>
          <a:prstGeom prst="rect">
            <a:avLst/>
          </a:prstGeom>
          <a:noFill/>
        </p:spPr>
        <p:txBody>
          <a:bodyPr wrap="square" rtlCol="0">
            <a:spAutoFit/>
          </a:bodyPr>
          <a:lstStyle/>
          <a:p>
            <a:r>
              <a:rPr lang="es-EC" dirty="0" smtClean="0"/>
              <a:t>PRI= 9,85 MESES</a:t>
            </a:r>
            <a:endParaRPr lang="es-EC" dirty="0"/>
          </a:p>
        </p:txBody>
      </p:sp>
      <p:pic>
        <p:nvPicPr>
          <p:cNvPr id="8" name="Imagen 7"/>
          <p:cNvPicPr>
            <a:picLocks noChangeAspect="1"/>
          </p:cNvPicPr>
          <p:nvPr/>
        </p:nvPicPr>
        <p:blipFill>
          <a:blip r:embed="rId3"/>
          <a:stretch>
            <a:fillRect/>
          </a:stretch>
        </p:blipFill>
        <p:spPr>
          <a:xfrm>
            <a:off x="3137126" y="3417723"/>
            <a:ext cx="3185340" cy="3203699"/>
          </a:xfrm>
          <a:prstGeom prst="rect">
            <a:avLst/>
          </a:prstGeom>
        </p:spPr>
      </p:pic>
    </p:spTree>
    <p:extLst>
      <p:ext uri="{BB962C8B-B14F-4D97-AF65-F5344CB8AC3E}">
        <p14:creationId xmlns:p14="http://schemas.microsoft.com/office/powerpoint/2010/main" val="116523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p:stCondLst>
                              <p:cond delay="3500"/>
                            </p:stCondLst>
                            <p:childTnLst>
                              <p:par>
                                <p:cTn id="40" presetID="31"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98714"/>
          </a:xfrm>
        </p:spPr>
        <p:txBody>
          <a:bodyPr>
            <a:normAutofit/>
          </a:bodyPr>
          <a:lstStyle/>
          <a:p>
            <a:r>
              <a:rPr lang="es-EC" sz="2800" dirty="0" smtClean="0"/>
              <a:t>CONCLUSIONES:</a:t>
            </a:r>
            <a:endParaRPr lang="es-EC" sz="2800" dirty="0"/>
          </a:p>
        </p:txBody>
      </p:sp>
      <p:sp>
        <p:nvSpPr>
          <p:cNvPr id="5" name="Marcador de contenido 4"/>
          <p:cNvSpPr>
            <a:spLocks noGrp="1"/>
          </p:cNvSpPr>
          <p:nvPr>
            <p:ph idx="1"/>
          </p:nvPr>
        </p:nvSpPr>
        <p:spPr>
          <a:xfrm>
            <a:off x="677334" y="1208315"/>
            <a:ext cx="8596668" cy="5290456"/>
          </a:xfrm>
        </p:spPr>
        <p:txBody>
          <a:bodyPr>
            <a:normAutofit fontScale="92500"/>
          </a:bodyPr>
          <a:lstStyle/>
          <a:p>
            <a:r>
              <a:rPr lang="es-EC" dirty="0" smtClean="0"/>
              <a:t>BALANCE ENERGÉTICO INICIAL: EF. CALDERA=73,36%, EF.SISTEMA DE DISTRIBUCIÓN=80,75%, EF. SISTEMA TÉRMICO= 59,24%.</a:t>
            </a:r>
          </a:p>
          <a:p>
            <a:r>
              <a:rPr lang="es-EC" dirty="0" smtClean="0"/>
              <a:t>BALANCE ENERGÉTICO CON PUNTO ÓPTIMO: EF. CALDERA= 75,38%, EF. SISTEMA DE DISTRIBUCIÓN= 88,96%, EF. SISTEMA TÉRMICO=67,06%</a:t>
            </a:r>
          </a:p>
          <a:p>
            <a:r>
              <a:rPr lang="es-EC" dirty="0" smtClean="0"/>
              <a:t>EL MEJORAMIENTO EN EL AISLAMIENTO TÉRMICO Y ELIMINACIÓN DE FUGAS PERMITIÓ UNA REDUCCIÓN DEL 6.15% DEL CALOR PERDIDO EN EL SISTEMA DE DISTRIBUCIÓN.</a:t>
            </a:r>
          </a:p>
          <a:p>
            <a:r>
              <a:rPr lang="es-EC" dirty="0" smtClean="0"/>
              <a:t>SE LLEGA AL PUNTO ÓPTIMO CON UNA EFICIENCIA DEL 67,06%. EXISTEN PÉRDIDAS ASOCIADAS AL PROCESO TÉRMICO QUE NO SE PUEDEN REDUCIR, O SI SE LAS HACE SE REQUIERE DE UNA ALTA INVERSIÓN EN SISTEMA DE COGENERACIÓN.</a:t>
            </a:r>
          </a:p>
          <a:p>
            <a:r>
              <a:rPr lang="es-EC" dirty="0" smtClean="0"/>
              <a:t>EL COSTO TOTAL DE LA INVERSIÓN EN MEJORAS ES 6013.84 USD.</a:t>
            </a:r>
          </a:p>
          <a:p>
            <a:r>
              <a:rPr lang="es-EC" dirty="0" smtClean="0"/>
              <a:t>LA IMPLEMENTACIÓN DE LAS MEJORAS EN EL SISTEMA TÉRMICO GENERAN UN AHORRO ANUAL DE 9632,35 GAL/AÑO, LO QUE REPRESENTA UN AHORRO DE 8728 USD/AÑO.</a:t>
            </a:r>
          </a:p>
          <a:p>
            <a:r>
              <a:rPr lang="es-EC" dirty="0" smtClean="0"/>
              <a:t>LA IMPLEMENTACIÓN DE LAS MEJORAS EN EL SISTEMA TÉRMICO GENERAN UNA REDUCCIÓN DEL 8% EN LA PRODUCCIÓN DIARIA DE VAPOR PARA CUBRIR LA DEMANDA.</a:t>
            </a:r>
          </a:p>
          <a:p>
            <a:endParaRPr lang="es-EC" dirty="0"/>
          </a:p>
        </p:txBody>
      </p:sp>
    </p:spTree>
    <p:extLst>
      <p:ext uri="{BB962C8B-B14F-4D97-AF65-F5344CB8AC3E}">
        <p14:creationId xmlns:p14="http://schemas.microsoft.com/office/powerpoint/2010/main" val="24516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down)">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down)">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ipe(down)">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down)">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378680"/>
            <a:ext cx="5065693" cy="6139351"/>
          </a:xfrm>
          <a:prstGeom prst="rect">
            <a:avLst/>
          </a:prstGeom>
          <a:noFill/>
          <a:ln>
            <a:noFill/>
          </a:ln>
        </p:spPr>
      </p:pic>
      <p:cxnSp>
        <p:nvCxnSpPr>
          <p:cNvPr id="6" name="Conector angular 5"/>
          <p:cNvCxnSpPr/>
          <p:nvPr/>
        </p:nvCxnSpPr>
        <p:spPr>
          <a:xfrm>
            <a:off x="2274277" y="4290646"/>
            <a:ext cx="3468750" cy="9233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6115623" y="5213976"/>
            <a:ext cx="2649415" cy="646331"/>
          </a:xfrm>
          <a:prstGeom prst="rect">
            <a:avLst/>
          </a:prstGeom>
          <a:noFill/>
        </p:spPr>
        <p:txBody>
          <a:bodyPr wrap="square" rtlCol="0">
            <a:spAutoFit/>
          </a:bodyPr>
          <a:lstStyle/>
          <a:p>
            <a:r>
              <a:rPr lang="es-EC" dirty="0" smtClean="0"/>
              <a:t>INGENIERÍA HOSPITALARIA.</a:t>
            </a:r>
            <a:endParaRPr lang="es-EC" dirty="0"/>
          </a:p>
        </p:txBody>
      </p:sp>
      <p:sp>
        <p:nvSpPr>
          <p:cNvPr id="8" name="CuadroTexto 7"/>
          <p:cNvSpPr txBox="1"/>
          <p:nvPr/>
        </p:nvSpPr>
        <p:spPr>
          <a:xfrm>
            <a:off x="5298831" y="378680"/>
            <a:ext cx="4149969" cy="923330"/>
          </a:xfrm>
          <a:prstGeom prst="rect">
            <a:avLst/>
          </a:prstGeom>
          <a:noFill/>
        </p:spPr>
        <p:txBody>
          <a:bodyPr wrap="square" rtlCol="0">
            <a:spAutoFit/>
          </a:bodyPr>
          <a:lstStyle/>
          <a:p>
            <a:r>
              <a:rPr lang="es-EC" dirty="0" smtClean="0"/>
              <a:t>REALIDAD DE LA INGENIERIA HOSPITALARIA EN LA ESTRUCTURA ORGANIZACIONAL DE LOS HOSPITALES</a:t>
            </a:r>
            <a:endParaRPr lang="es-EC" dirty="0"/>
          </a:p>
        </p:txBody>
      </p:sp>
      <p:pic>
        <p:nvPicPr>
          <p:cNvPr id="1026" name="Picture 2" descr="http://2.bp.blogspot.com/-NHgyBquYz3I/TZ_HIU_j3dI/AAAAAAAAJxk/BVtP77hz0mk/s400/dedo-pa-abaj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85" y="1311474"/>
            <a:ext cx="1691945" cy="164574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stretch>
            <a:fillRect/>
          </a:stretch>
        </p:blipFill>
        <p:spPr>
          <a:xfrm>
            <a:off x="7654153" y="2971907"/>
            <a:ext cx="3589294" cy="3560808"/>
          </a:xfrm>
          <a:prstGeom prst="rect">
            <a:avLst/>
          </a:prstGeom>
        </p:spPr>
      </p:pic>
    </p:spTree>
    <p:extLst>
      <p:ext uri="{BB962C8B-B14F-4D97-AF65-F5344CB8AC3E}">
        <p14:creationId xmlns:p14="http://schemas.microsoft.com/office/powerpoint/2010/main" val="28888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26"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ipe(down)">
                                      <p:cBhvr>
                                        <p:cTn id="30" dur="580">
                                          <p:stCondLst>
                                            <p:cond delay="0"/>
                                          </p:stCondLst>
                                        </p:cTn>
                                        <p:tgtEl>
                                          <p:spTgt spid="1026"/>
                                        </p:tgtEl>
                                      </p:cBhvr>
                                    </p:animEffect>
                                    <p:anim calcmode="lin" valueType="num">
                                      <p:cBhvr>
                                        <p:cTn id="3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6"/>
                                        </p:tgtEl>
                                      </p:cBhvr>
                                      <p:to x="100000" y="60000"/>
                                    </p:animScale>
                                    <p:animScale>
                                      <p:cBhvr>
                                        <p:cTn id="37" dur="166" decel="50000">
                                          <p:stCondLst>
                                            <p:cond delay="676"/>
                                          </p:stCondLst>
                                        </p:cTn>
                                        <p:tgtEl>
                                          <p:spTgt spid="1026"/>
                                        </p:tgtEl>
                                      </p:cBhvr>
                                      <p:to x="100000" y="100000"/>
                                    </p:animScale>
                                    <p:animScale>
                                      <p:cBhvr>
                                        <p:cTn id="38" dur="26">
                                          <p:stCondLst>
                                            <p:cond delay="1312"/>
                                          </p:stCondLst>
                                        </p:cTn>
                                        <p:tgtEl>
                                          <p:spTgt spid="1026"/>
                                        </p:tgtEl>
                                      </p:cBhvr>
                                      <p:to x="100000" y="80000"/>
                                    </p:animScale>
                                    <p:animScale>
                                      <p:cBhvr>
                                        <p:cTn id="39" dur="166" decel="50000">
                                          <p:stCondLst>
                                            <p:cond delay="1338"/>
                                          </p:stCondLst>
                                        </p:cTn>
                                        <p:tgtEl>
                                          <p:spTgt spid="1026"/>
                                        </p:tgtEl>
                                      </p:cBhvr>
                                      <p:to x="100000" y="100000"/>
                                    </p:animScale>
                                    <p:animScale>
                                      <p:cBhvr>
                                        <p:cTn id="40" dur="26">
                                          <p:stCondLst>
                                            <p:cond delay="1642"/>
                                          </p:stCondLst>
                                        </p:cTn>
                                        <p:tgtEl>
                                          <p:spTgt spid="1026"/>
                                        </p:tgtEl>
                                      </p:cBhvr>
                                      <p:to x="100000" y="90000"/>
                                    </p:animScale>
                                    <p:animScale>
                                      <p:cBhvr>
                                        <p:cTn id="41" dur="166" decel="50000">
                                          <p:stCondLst>
                                            <p:cond delay="1668"/>
                                          </p:stCondLst>
                                        </p:cTn>
                                        <p:tgtEl>
                                          <p:spTgt spid="1026"/>
                                        </p:tgtEl>
                                      </p:cBhvr>
                                      <p:to x="100000" y="100000"/>
                                    </p:animScale>
                                    <p:animScale>
                                      <p:cBhvr>
                                        <p:cTn id="42" dur="26">
                                          <p:stCondLst>
                                            <p:cond delay="1808"/>
                                          </p:stCondLst>
                                        </p:cTn>
                                        <p:tgtEl>
                                          <p:spTgt spid="1026"/>
                                        </p:tgtEl>
                                      </p:cBhvr>
                                      <p:to x="100000" y="95000"/>
                                    </p:animScale>
                                    <p:animScale>
                                      <p:cBhvr>
                                        <p:cTn id="43"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66057"/>
          </a:xfrm>
        </p:spPr>
        <p:txBody>
          <a:bodyPr>
            <a:normAutofit/>
          </a:bodyPr>
          <a:lstStyle/>
          <a:p>
            <a:r>
              <a:rPr lang="es-EC" sz="2800" dirty="0"/>
              <a:t>CONCLUSIONES:</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175657"/>
                <a:ext cx="8596668" cy="4865705"/>
              </a:xfrm>
            </p:spPr>
            <p:txBody>
              <a:bodyPr/>
              <a:lstStyle/>
              <a:p>
                <a:r>
                  <a:rPr lang="es-EC" dirty="0" smtClean="0"/>
                  <a:t>LOS INDICADORES FINANCIERO TIR=179% Y PRI= 19 MESES DAN VIABILIDAD AL PROYECTO.</a:t>
                </a:r>
              </a:p>
              <a:p>
                <a:r>
                  <a:rPr lang="es-EC" dirty="0" smtClean="0"/>
                  <a:t>LOS INDICES DE DESEMPEÑO ENERGÉTICO SE UBICARON EN </a:t>
                </a:r>
                <a14:m>
                  <m:oMath xmlns:m="http://schemas.openxmlformats.org/officeDocument/2006/math">
                    <m:sSub>
                      <m:sSubPr>
                        <m:ctrlPr>
                          <a:rPr lang="es-EC" i="1"/>
                        </m:ctrlPr>
                      </m:sSubPr>
                      <m:e>
                        <m:r>
                          <a:rPr lang="es-EC" i="1"/>
                          <m:t>𝐸</m:t>
                        </m:r>
                      </m:e>
                      <m:sub>
                        <m:r>
                          <a:rPr lang="es-EC" i="1"/>
                          <m:t>𝑇</m:t>
                        </m:r>
                      </m:sub>
                    </m:sSub>
                    <m:r>
                      <a:rPr lang="es-EC" i="1"/>
                      <m:t>=8.7</m:t>
                    </m:r>
                    <m:f>
                      <m:fPr>
                        <m:ctrlPr>
                          <a:rPr lang="es-EC" i="1"/>
                        </m:ctrlPr>
                      </m:fPr>
                      <m:num>
                        <m:r>
                          <a:rPr lang="es-EC" i="1"/>
                          <m:t>𝑀𝑊h</m:t>
                        </m:r>
                      </m:num>
                      <m:den>
                        <m:r>
                          <a:rPr lang="es-EC" i="1"/>
                          <m:t>𝑐𝑎𝑚𝑎</m:t>
                        </m:r>
                      </m:den>
                    </m:f>
                    <m:r>
                      <a:rPr lang="es-EC" i="1"/>
                      <m:t>/</m:t>
                    </m:r>
                    <m:r>
                      <a:rPr lang="es-EC" i="1"/>
                      <m:t>𝑎</m:t>
                    </m:r>
                    <m:r>
                      <a:rPr lang="es-EC" i="1"/>
                      <m:t>ñ</m:t>
                    </m:r>
                    <m:r>
                      <a:rPr lang="es-EC" i="1"/>
                      <m:t>𝑜</m:t>
                    </m:r>
                  </m:oMath>
                </a14:m>
                <a:r>
                  <a:rPr lang="es-EC" dirty="0"/>
                  <a:t> </a:t>
                </a:r>
                <a:r>
                  <a:rPr lang="es-EC" dirty="0" smtClean="0"/>
                  <a:t>y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b="0" i="1" smtClean="0">
                            <a:latin typeface="Cambria Math" panose="02040503050406030204" pitchFamily="18" charset="0"/>
                          </a:rPr>
                          <m:t>𝐸</m:t>
                        </m:r>
                      </m:sub>
                    </m:sSub>
                    <m:r>
                      <a:rPr lang="es-EC" b="0" i="1" smtClean="0">
                        <a:latin typeface="Cambria Math" panose="02040503050406030204" pitchFamily="18" charset="0"/>
                      </a:rPr>
                      <m:t>=</m:t>
                    </m:r>
                    <m:r>
                      <a:rPr lang="es-EC" i="1"/>
                      <m:t>4.56</m:t>
                    </m:r>
                    <m:f>
                      <m:fPr>
                        <m:ctrlPr>
                          <a:rPr lang="es-EC" i="1"/>
                        </m:ctrlPr>
                      </m:fPr>
                      <m:num>
                        <m:r>
                          <a:rPr lang="es-EC" i="1"/>
                          <m:t>𝑀𝑊h</m:t>
                        </m:r>
                      </m:num>
                      <m:den>
                        <m:r>
                          <a:rPr lang="es-EC" i="1"/>
                          <m:t>𝑐𝑎𝑚𝑎</m:t>
                        </m:r>
                      </m:den>
                    </m:f>
                    <m:r>
                      <a:rPr lang="es-EC" i="1"/>
                      <m:t>/</m:t>
                    </m:r>
                    <m:r>
                      <a:rPr lang="es-EC" i="1"/>
                      <m:t>𝑎</m:t>
                    </m:r>
                    <m:r>
                      <a:rPr lang="es-EC" i="1"/>
                      <m:t>ñ</m:t>
                    </m:r>
                    <m:r>
                      <a:rPr lang="es-EC" i="1"/>
                      <m:t>𝑜</m:t>
                    </m:r>
                  </m:oMath>
                </a14:m>
                <a:r>
                  <a:rPr lang="es-EC" dirty="0" smtClean="0"/>
                  <a:t> VALORES ESTÁNDAR A NIVEL INTERNACIONAL.</a:t>
                </a:r>
              </a:p>
              <a:p>
                <a:r>
                  <a:rPr lang="es-EC" dirty="0" smtClean="0"/>
                  <a:t>LOS ÍNDICES DE DESEMPEÑO ENERGÉTICO POR ÁREA DE CONSTRUCCIÓN SE UBICARON EN </a:t>
                </a:r>
                <a14:m>
                  <m:oMath xmlns:m="http://schemas.openxmlformats.org/officeDocument/2006/math">
                    <m:sSub>
                      <m:sSubPr>
                        <m:ctrlPr>
                          <a:rPr lang="es-EC" i="1"/>
                        </m:ctrlPr>
                      </m:sSubPr>
                      <m:e>
                        <m:r>
                          <a:rPr lang="es-EC" i="1"/>
                          <m:t>𝐸</m:t>
                        </m:r>
                      </m:e>
                      <m:sub>
                        <m:r>
                          <a:rPr lang="es-EC" i="1"/>
                          <m:t>𝑇</m:t>
                        </m:r>
                      </m:sub>
                    </m:sSub>
                    <m:r>
                      <a:rPr lang="es-EC" i="1"/>
                      <m:t>=</m:t>
                    </m:r>
                    <m:r>
                      <a:rPr lang="es-EC" b="0" i="1" smtClean="0">
                        <a:latin typeface="Cambria Math" panose="02040503050406030204" pitchFamily="18" charset="0"/>
                      </a:rPr>
                      <m:t>170</m:t>
                    </m:r>
                    <m:f>
                      <m:fPr>
                        <m:ctrlPr>
                          <a:rPr lang="es-EC" i="1"/>
                        </m:ctrlPr>
                      </m:fPr>
                      <m:num>
                        <m:r>
                          <a:rPr lang="es-EC" i="1"/>
                          <m:t>𝐾𝑊h</m:t>
                        </m:r>
                      </m:num>
                      <m:den>
                        <m:r>
                          <a:rPr lang="es-EC" i="1"/>
                          <m:t>𝑚</m:t>
                        </m:r>
                        <m:r>
                          <a:rPr lang="es-EC" i="1"/>
                          <m:t>²</m:t>
                        </m:r>
                      </m:den>
                    </m:f>
                    <m:r>
                      <a:rPr lang="es-EC" i="1"/>
                      <m:t>/</m:t>
                    </m:r>
                    <m:r>
                      <a:rPr lang="es-EC" i="1"/>
                      <m:t>𝑎</m:t>
                    </m:r>
                    <m:r>
                      <a:rPr lang="es-EC" i="1"/>
                      <m:t>ñ</m:t>
                    </m:r>
                    <m:r>
                      <a:rPr lang="es-EC" i="1"/>
                      <m:t>𝑜</m:t>
                    </m:r>
                  </m:oMath>
                </a14:m>
                <a:r>
                  <a:rPr lang="es-EC" dirty="0" smtClean="0"/>
                  <a:t> y </a:t>
                </a:r>
                <a14:m>
                  <m:oMath xmlns:m="http://schemas.openxmlformats.org/officeDocument/2006/math">
                    <m:sSub>
                      <m:sSubPr>
                        <m:ctrlPr>
                          <a:rPr lang="es-EC" i="1"/>
                        </m:ctrlPr>
                      </m:sSubPr>
                      <m:e>
                        <m:r>
                          <a:rPr lang="es-EC" i="1"/>
                          <m:t>𝐸</m:t>
                        </m:r>
                      </m:e>
                      <m:sub>
                        <m:r>
                          <a:rPr lang="es-EC" i="1"/>
                          <m:t>𝐸</m:t>
                        </m:r>
                      </m:sub>
                    </m:sSub>
                    <m:r>
                      <a:rPr lang="es-EC" i="1"/>
                      <m:t>=</m:t>
                    </m:r>
                    <m:r>
                      <a:rPr lang="es-EC" b="0" i="1" smtClean="0">
                        <a:latin typeface="Cambria Math" panose="02040503050406030204" pitchFamily="18" charset="0"/>
                      </a:rPr>
                      <m:t>88,44</m:t>
                    </m:r>
                    <m:f>
                      <m:fPr>
                        <m:ctrlPr>
                          <a:rPr lang="es-EC" i="1"/>
                        </m:ctrlPr>
                      </m:fPr>
                      <m:num>
                        <m:r>
                          <a:rPr lang="es-EC" i="1"/>
                          <m:t>𝐾𝑊h</m:t>
                        </m:r>
                      </m:num>
                      <m:den>
                        <m:r>
                          <a:rPr lang="es-EC" i="1"/>
                          <m:t>𝑚</m:t>
                        </m:r>
                        <m:r>
                          <a:rPr lang="es-EC" i="1"/>
                          <m:t>²</m:t>
                        </m:r>
                      </m:den>
                    </m:f>
                    <m:r>
                      <a:rPr lang="es-EC" i="1"/>
                      <m:t>/</m:t>
                    </m:r>
                    <m:r>
                      <a:rPr lang="es-EC" i="1"/>
                      <m:t>𝑎</m:t>
                    </m:r>
                    <m:r>
                      <a:rPr lang="es-EC" i="1"/>
                      <m:t>ñ</m:t>
                    </m:r>
                    <m:r>
                      <a:rPr lang="es-EC" i="1"/>
                      <m:t>𝑜</m:t>
                    </m:r>
                  </m:oMath>
                </a14:m>
                <a:r>
                  <a:rPr lang="es-EC" dirty="0" smtClean="0"/>
                  <a:t> VALORES ESTÁNDAR A NIVEL INTERNACIONAL.</a:t>
                </a: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175657"/>
                <a:ext cx="8596668" cy="4865705"/>
              </a:xfrm>
              <a:blipFill rotWithShape="0">
                <a:blip r:embed="rId2"/>
                <a:stretch>
                  <a:fillRect l="-142" t="-877" r="-709"/>
                </a:stretch>
              </a:blipFill>
            </p:spPr>
            <p:txBody>
              <a:bodyPr/>
              <a:lstStyle/>
              <a:p>
                <a:r>
                  <a:rPr lang="es-EC">
                    <a:noFill/>
                  </a:rPr>
                  <a:t> </a:t>
                </a:r>
              </a:p>
            </p:txBody>
          </p:sp>
        </mc:Fallback>
      </mc:AlternateContent>
    </p:spTree>
    <p:extLst>
      <p:ext uri="{BB962C8B-B14F-4D97-AF65-F5344CB8AC3E}">
        <p14:creationId xmlns:p14="http://schemas.microsoft.com/office/powerpoint/2010/main" val="18901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64029"/>
          </a:xfrm>
        </p:spPr>
        <p:txBody>
          <a:bodyPr>
            <a:normAutofit/>
          </a:bodyPr>
          <a:lstStyle/>
          <a:p>
            <a:r>
              <a:rPr lang="es-EC" sz="2800" dirty="0" smtClean="0"/>
              <a:t>RECOMENDACIONES:</a:t>
            </a:r>
            <a:endParaRPr lang="es-EC" sz="2800" dirty="0"/>
          </a:p>
        </p:txBody>
      </p:sp>
      <p:sp>
        <p:nvSpPr>
          <p:cNvPr id="3" name="Marcador de contenido 2"/>
          <p:cNvSpPr>
            <a:spLocks noGrp="1"/>
          </p:cNvSpPr>
          <p:nvPr>
            <p:ph idx="1"/>
          </p:nvPr>
        </p:nvSpPr>
        <p:spPr>
          <a:xfrm>
            <a:off x="677334" y="1094015"/>
            <a:ext cx="8596668" cy="3543299"/>
          </a:xfrm>
        </p:spPr>
        <p:txBody>
          <a:bodyPr/>
          <a:lstStyle/>
          <a:p>
            <a:r>
              <a:rPr lang="es-EC" dirty="0" smtClean="0"/>
              <a:t>CONFORMAR UN COMITÉ DE EFICIENCIA ENERGÉTICA.</a:t>
            </a:r>
          </a:p>
          <a:p>
            <a:r>
              <a:rPr lang="es-EC" dirty="0" smtClean="0"/>
              <a:t>IMPLEMENTAR UN PROGRAMA DE MANTENIMIENTO PREVENTIVO DEL SISTEMA TÉRMICO.</a:t>
            </a:r>
          </a:p>
          <a:p>
            <a:r>
              <a:rPr lang="es-EC" dirty="0" smtClean="0"/>
              <a:t>REALIZAR EVALUACIONES TRIMESTRALES DE LA EFICIENCIA ENERGÉTICA DEL SISTEMA TÉRMICO.</a:t>
            </a:r>
          </a:p>
          <a:p>
            <a:r>
              <a:rPr lang="es-EC" dirty="0" smtClean="0"/>
              <a:t>CAPACITAR AL PERSONAL EN OPERACIÓN Y MANTENIMIENTO DEL SISTEMA TÉRMICO.</a:t>
            </a:r>
          </a:p>
          <a:p>
            <a:r>
              <a:rPr lang="es-EC" dirty="0" smtClean="0"/>
              <a:t>TRATAR DE ORGANIZAR LOS HORARIOS DE LOS SERVICIOS CONSUMIDORES DE VAPOR Y CERRAR LINEAS DE VAPOR QUE NO ESTÉN EN SERVICIO.</a:t>
            </a:r>
          </a:p>
          <a:p>
            <a:endParaRPr lang="es-EC" dirty="0"/>
          </a:p>
        </p:txBody>
      </p:sp>
      <p:pic>
        <p:nvPicPr>
          <p:cNvPr id="4098" name="Picture 2" descr="https://encrypted-tbn0.gstatic.com/images?q=tbn:ANd9GcQwqYEQoQ6Lk-wqlHdeiyTW2oBUsYxesdEb6fXIkYth4nAh8X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696" y="4147456"/>
            <a:ext cx="2481943" cy="248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par>
                          <p:cTn id="35" fill="hold">
                            <p:stCondLst>
                              <p:cond delay="500"/>
                            </p:stCondLst>
                            <p:childTnLst>
                              <p:par>
                                <p:cTn id="36" presetID="26" presetClass="entr" presetSubtype="0" fill="hold" nodeType="after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80">
                                          <p:stCondLst>
                                            <p:cond delay="0"/>
                                          </p:stCondLst>
                                        </p:cTn>
                                        <p:tgtEl>
                                          <p:spTgt spid="4098"/>
                                        </p:tgtEl>
                                      </p:cBhvr>
                                    </p:animEffect>
                                    <p:anim calcmode="lin" valueType="num">
                                      <p:cBhvr>
                                        <p:cTn id="39"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44" dur="26">
                                          <p:stCondLst>
                                            <p:cond delay="650"/>
                                          </p:stCondLst>
                                        </p:cTn>
                                        <p:tgtEl>
                                          <p:spTgt spid="4098"/>
                                        </p:tgtEl>
                                      </p:cBhvr>
                                      <p:to x="100000" y="60000"/>
                                    </p:animScale>
                                    <p:animScale>
                                      <p:cBhvr>
                                        <p:cTn id="45" dur="166" decel="50000">
                                          <p:stCondLst>
                                            <p:cond delay="676"/>
                                          </p:stCondLst>
                                        </p:cTn>
                                        <p:tgtEl>
                                          <p:spTgt spid="4098"/>
                                        </p:tgtEl>
                                      </p:cBhvr>
                                      <p:to x="100000" y="100000"/>
                                    </p:animScale>
                                    <p:animScale>
                                      <p:cBhvr>
                                        <p:cTn id="46" dur="26">
                                          <p:stCondLst>
                                            <p:cond delay="1312"/>
                                          </p:stCondLst>
                                        </p:cTn>
                                        <p:tgtEl>
                                          <p:spTgt spid="4098"/>
                                        </p:tgtEl>
                                      </p:cBhvr>
                                      <p:to x="100000" y="80000"/>
                                    </p:animScale>
                                    <p:animScale>
                                      <p:cBhvr>
                                        <p:cTn id="47" dur="166" decel="50000">
                                          <p:stCondLst>
                                            <p:cond delay="1338"/>
                                          </p:stCondLst>
                                        </p:cTn>
                                        <p:tgtEl>
                                          <p:spTgt spid="4098"/>
                                        </p:tgtEl>
                                      </p:cBhvr>
                                      <p:to x="100000" y="100000"/>
                                    </p:animScale>
                                    <p:animScale>
                                      <p:cBhvr>
                                        <p:cTn id="48" dur="26">
                                          <p:stCondLst>
                                            <p:cond delay="1642"/>
                                          </p:stCondLst>
                                        </p:cTn>
                                        <p:tgtEl>
                                          <p:spTgt spid="4098"/>
                                        </p:tgtEl>
                                      </p:cBhvr>
                                      <p:to x="100000" y="90000"/>
                                    </p:animScale>
                                    <p:animScale>
                                      <p:cBhvr>
                                        <p:cTn id="49" dur="166" decel="50000">
                                          <p:stCondLst>
                                            <p:cond delay="1668"/>
                                          </p:stCondLst>
                                        </p:cTn>
                                        <p:tgtEl>
                                          <p:spTgt spid="4098"/>
                                        </p:tgtEl>
                                      </p:cBhvr>
                                      <p:to x="100000" y="100000"/>
                                    </p:animScale>
                                    <p:animScale>
                                      <p:cBhvr>
                                        <p:cTn id="50" dur="26">
                                          <p:stCondLst>
                                            <p:cond delay="1808"/>
                                          </p:stCondLst>
                                        </p:cTn>
                                        <p:tgtEl>
                                          <p:spTgt spid="4098"/>
                                        </p:tgtEl>
                                      </p:cBhvr>
                                      <p:to x="100000" y="95000"/>
                                    </p:animScale>
                                    <p:animScale>
                                      <p:cBhvr>
                                        <p:cTn id="51"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51301"/>
            <a:ext cx="7599158" cy="609600"/>
          </a:xfrm>
        </p:spPr>
        <p:txBody>
          <a:bodyPr>
            <a:normAutofit fontScale="90000"/>
          </a:bodyPr>
          <a:lstStyle/>
          <a:p>
            <a:r>
              <a:rPr lang="es-EC" dirty="0" smtClean="0"/>
              <a:t>CLASIFICACIÓN DE LOS HOSPITALES</a:t>
            </a:r>
            <a:endParaRPr lang="es-EC" dirty="0"/>
          </a:p>
        </p:txBody>
      </p:sp>
      <p:pic>
        <p:nvPicPr>
          <p:cNvPr id="4" name="Imagen 3"/>
          <p:cNvPicPr/>
          <p:nvPr/>
        </p:nvPicPr>
        <p:blipFill>
          <a:blip r:embed="rId2" cstate="print"/>
          <a:srcRect/>
          <a:stretch>
            <a:fillRect/>
          </a:stretch>
        </p:blipFill>
        <p:spPr bwMode="auto">
          <a:xfrm>
            <a:off x="391963" y="960901"/>
            <a:ext cx="7368713" cy="5838874"/>
          </a:xfrm>
          <a:prstGeom prst="rect">
            <a:avLst/>
          </a:prstGeom>
          <a:noFill/>
          <a:ln w="9525">
            <a:noFill/>
            <a:miter lim="800000"/>
            <a:headEnd/>
            <a:tailEnd/>
          </a:ln>
        </p:spPr>
      </p:pic>
      <p:sp>
        <p:nvSpPr>
          <p:cNvPr id="7" name="Llamada de flecha hacia arriba 6"/>
          <p:cNvSpPr/>
          <p:nvPr/>
        </p:nvSpPr>
        <p:spPr>
          <a:xfrm>
            <a:off x="2713131" y="3432760"/>
            <a:ext cx="1406769" cy="133643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3006207" y="4100975"/>
            <a:ext cx="820616" cy="369332"/>
          </a:xfrm>
          <a:prstGeom prst="rect">
            <a:avLst/>
          </a:prstGeom>
          <a:noFill/>
        </p:spPr>
        <p:txBody>
          <a:bodyPr wrap="square" rtlCol="0">
            <a:spAutoFit/>
          </a:bodyPr>
          <a:lstStyle/>
          <a:p>
            <a:r>
              <a:rPr lang="es-EC" dirty="0" smtClean="0"/>
              <a:t>HHCC</a:t>
            </a:r>
            <a:endParaRPr lang="es-EC" dirty="0"/>
          </a:p>
        </p:txBody>
      </p:sp>
    </p:spTree>
    <p:extLst>
      <p:ext uri="{BB962C8B-B14F-4D97-AF65-F5344CB8AC3E}">
        <p14:creationId xmlns:p14="http://schemas.microsoft.com/office/powerpoint/2010/main" val="24489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smtClean="0"/>
              <a:t>NORMATIVAS ENERGÉTICAS PARA HOSPITALES.</a:t>
            </a:r>
            <a:br>
              <a:rPr lang="es-EC" sz="2400" dirty="0" smtClean="0"/>
            </a:br>
            <a:r>
              <a:rPr lang="es-EC" sz="2400" dirty="0" smtClean="0"/>
              <a:t>UNIDADES CONSUMIDORAS DE ENERGÍA.</a:t>
            </a:r>
            <a:endParaRPr lang="es-EC" sz="2400" dirty="0"/>
          </a:p>
        </p:txBody>
      </p:sp>
      <p:sp>
        <p:nvSpPr>
          <p:cNvPr id="3" name="Marcador de contenido 2"/>
          <p:cNvSpPr>
            <a:spLocks noGrp="1"/>
          </p:cNvSpPr>
          <p:nvPr>
            <p:ph idx="1"/>
          </p:nvPr>
        </p:nvSpPr>
        <p:spPr/>
        <p:txBody>
          <a:bodyPr>
            <a:normAutofit/>
          </a:bodyPr>
          <a:lstStyle/>
          <a:p>
            <a:r>
              <a:rPr lang="es-EC" sz="2000" dirty="0" smtClean="0"/>
              <a:t>ENERGÍA ELÉCTRICA                                   ENERGÍA TÉRMICA</a:t>
            </a:r>
            <a:endParaRPr lang="es-EC" sz="2000" dirty="0"/>
          </a:p>
        </p:txBody>
      </p:sp>
      <p:sp>
        <p:nvSpPr>
          <p:cNvPr id="5" name="Llamada de flecha hacia arriba 4"/>
          <p:cNvSpPr/>
          <p:nvPr/>
        </p:nvSpPr>
        <p:spPr>
          <a:xfrm>
            <a:off x="677334" y="2555632"/>
            <a:ext cx="3285066" cy="40561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844062" y="4100975"/>
            <a:ext cx="2954215" cy="2308324"/>
          </a:xfrm>
          <a:prstGeom prst="rect">
            <a:avLst/>
          </a:prstGeom>
          <a:noFill/>
        </p:spPr>
        <p:txBody>
          <a:bodyPr wrap="square" rtlCol="0">
            <a:spAutoFit/>
          </a:bodyPr>
          <a:lstStyle/>
          <a:p>
            <a:r>
              <a:rPr lang="es-EC" dirty="0" smtClean="0"/>
              <a:t>MOTORES ELÉCTRICOS.</a:t>
            </a:r>
          </a:p>
          <a:p>
            <a:r>
              <a:rPr lang="es-EC" dirty="0" smtClean="0"/>
              <a:t>ILUMINACIÓN.</a:t>
            </a:r>
          </a:p>
          <a:p>
            <a:r>
              <a:rPr lang="es-EC" dirty="0" smtClean="0"/>
              <a:t>HORNOS ELECTRICOS</a:t>
            </a:r>
          </a:p>
          <a:p>
            <a:r>
              <a:rPr lang="es-EC" dirty="0" smtClean="0"/>
              <a:t>ESTERILIZADORES</a:t>
            </a:r>
          </a:p>
          <a:p>
            <a:r>
              <a:rPr lang="es-EC" dirty="0" smtClean="0"/>
              <a:t>ASCENSORES</a:t>
            </a:r>
          </a:p>
          <a:p>
            <a:r>
              <a:rPr lang="es-EC" dirty="0" smtClean="0"/>
              <a:t>EQUIPOS DE FRÍO.</a:t>
            </a:r>
          </a:p>
          <a:p>
            <a:r>
              <a:rPr lang="es-EC" dirty="0" smtClean="0"/>
              <a:t>EQUIPOS ELECTROMÉDICOS</a:t>
            </a:r>
          </a:p>
          <a:p>
            <a:endParaRPr lang="es-EC" dirty="0"/>
          </a:p>
        </p:txBody>
      </p:sp>
      <p:sp>
        <p:nvSpPr>
          <p:cNvPr id="7" name="Llamada de flecha hacia arriba 6"/>
          <p:cNvSpPr/>
          <p:nvPr/>
        </p:nvSpPr>
        <p:spPr>
          <a:xfrm>
            <a:off x="5612749" y="2555632"/>
            <a:ext cx="3285066" cy="40561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5778174" y="4231051"/>
            <a:ext cx="2954215" cy="2585323"/>
          </a:xfrm>
          <a:prstGeom prst="rect">
            <a:avLst/>
          </a:prstGeom>
          <a:noFill/>
        </p:spPr>
        <p:txBody>
          <a:bodyPr wrap="square" rtlCol="0">
            <a:spAutoFit/>
          </a:bodyPr>
          <a:lstStyle/>
          <a:p>
            <a:r>
              <a:rPr lang="es-EC" dirty="0" smtClean="0"/>
              <a:t>CALDERAS</a:t>
            </a:r>
          </a:p>
          <a:p>
            <a:r>
              <a:rPr lang="es-EC" dirty="0" smtClean="0"/>
              <a:t>INCINERADORES</a:t>
            </a:r>
          </a:p>
          <a:p>
            <a:r>
              <a:rPr lang="es-EC" dirty="0" smtClean="0"/>
              <a:t>MARMITAS</a:t>
            </a:r>
          </a:p>
          <a:p>
            <a:r>
              <a:rPr lang="es-EC" dirty="0" smtClean="0"/>
              <a:t>CALANDRIAS</a:t>
            </a:r>
          </a:p>
          <a:p>
            <a:r>
              <a:rPr lang="es-EC" dirty="0" smtClean="0"/>
              <a:t>GRUPOS ELECTRÓGENOS</a:t>
            </a:r>
          </a:p>
          <a:p>
            <a:r>
              <a:rPr lang="es-EC" dirty="0" smtClean="0"/>
              <a:t>AUTOCLAVES DE ESTERL.</a:t>
            </a:r>
          </a:p>
          <a:p>
            <a:r>
              <a:rPr lang="es-EC" dirty="0" smtClean="0"/>
              <a:t>CALENTADORES DE AGUA.</a:t>
            </a:r>
          </a:p>
          <a:p>
            <a:r>
              <a:rPr lang="es-EC" dirty="0" smtClean="0"/>
              <a:t>LAVADORAS, SECADORAS</a:t>
            </a:r>
          </a:p>
          <a:p>
            <a:endParaRPr lang="es-EC" dirty="0"/>
          </a:p>
        </p:txBody>
      </p:sp>
    </p:spTree>
    <p:extLst>
      <p:ext uri="{BB962C8B-B14F-4D97-AF65-F5344CB8AC3E}">
        <p14:creationId xmlns:p14="http://schemas.microsoft.com/office/powerpoint/2010/main" val="5357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smtClean="0"/>
              <a:t>ESQUEMA GENERAL DE UNA INSTALACIÓN DE VAPOR HOSPITALARIO</a:t>
            </a:r>
            <a:endParaRPr lang="es-EC" sz="2800" b="1" dirty="0"/>
          </a:p>
        </p:txBody>
      </p:sp>
      <p:pic>
        <p:nvPicPr>
          <p:cNvPr id="4" name="Marcador de contenido 3" descr="http://www.monografias.com/trabajos42/generacion-de-vapor/Image3901.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8489" y="1644956"/>
            <a:ext cx="7294358" cy="5213044"/>
          </a:xfrm>
          <a:prstGeom prst="rect">
            <a:avLst/>
          </a:prstGeom>
          <a:noFill/>
          <a:ln>
            <a:noFill/>
          </a:ln>
        </p:spPr>
      </p:pic>
    </p:spTree>
    <p:extLst>
      <p:ext uri="{BB962C8B-B14F-4D97-AF65-F5344CB8AC3E}">
        <p14:creationId xmlns:p14="http://schemas.microsoft.com/office/powerpoint/2010/main" val="31956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37846"/>
          </a:xfrm>
        </p:spPr>
        <p:txBody>
          <a:bodyPr>
            <a:normAutofit fontScale="90000"/>
          </a:bodyPr>
          <a:lstStyle/>
          <a:p>
            <a:r>
              <a:rPr lang="es-EC" sz="2800" dirty="0" smtClean="0"/>
              <a:t>COMPOSICIÓN DE LAS FUENTES DE ENERGÍA EN EL HHCC</a:t>
            </a: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77431249"/>
              </p:ext>
            </p:extLst>
          </p:nvPr>
        </p:nvGraphicFramePr>
        <p:xfrm>
          <a:off x="677690" y="1547446"/>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1172308" y="5087815"/>
            <a:ext cx="6822830" cy="646331"/>
          </a:xfrm>
          <a:prstGeom prst="rect">
            <a:avLst/>
          </a:prstGeom>
          <a:noFill/>
        </p:spPr>
        <p:txBody>
          <a:bodyPr wrap="square" rtlCol="0">
            <a:spAutoFit/>
          </a:bodyPr>
          <a:lstStyle/>
          <a:p>
            <a:r>
              <a:rPr lang="es-EC" dirty="0" smtClean="0"/>
              <a:t>ENERGÍA ELÉCTRICA: CONSUMO ANUAL 635318 </a:t>
            </a:r>
            <a:r>
              <a:rPr lang="es-EC" dirty="0" err="1" smtClean="0"/>
              <a:t>KWh</a:t>
            </a:r>
            <a:r>
              <a:rPr lang="es-EC" dirty="0" smtClean="0"/>
              <a:t>= 2287 GJ</a:t>
            </a:r>
          </a:p>
          <a:p>
            <a:r>
              <a:rPr lang="es-EC" dirty="0" smtClean="0"/>
              <a:t>ENERGÍA TÉRMICA: CONSUMO ANUAL= 34800 gal= 4724 GJ</a:t>
            </a:r>
            <a:endParaRPr lang="es-EC" dirty="0"/>
          </a:p>
        </p:txBody>
      </p:sp>
    </p:spTree>
    <p:extLst>
      <p:ext uri="{BB962C8B-B14F-4D97-AF65-F5344CB8AC3E}">
        <p14:creationId xmlns:p14="http://schemas.microsoft.com/office/powerpoint/2010/main" val="40691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403</TotalTime>
  <Words>1463</Words>
  <Application>Microsoft Office PowerPoint</Application>
  <PresentationFormat>Panorámica</PresentationFormat>
  <Paragraphs>205</Paragraphs>
  <Slides>51</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Cambria Math</vt:lpstr>
      <vt:lpstr>Trebuchet MS</vt:lpstr>
      <vt:lpstr>Wingdings 3</vt:lpstr>
      <vt:lpstr>Faceta</vt:lpstr>
      <vt:lpstr>ESTUDIO Y ANÁLISIS DE EFICIENCIA ENERGÉTICA EN LOS PRINCIPALES SISTEMAS ENERGÉTICOS DEL HOSPITAL HOMERO CASTANIER CRESPO: SISTEMA TÉRMICO</vt:lpstr>
      <vt:lpstr>DEFINICIÓN DEL PROBLEMA.</vt:lpstr>
      <vt:lpstr>OBJETIVO GENERAL DE LA INVESTIGACIÓN</vt:lpstr>
      <vt:lpstr>OBJETIVOS ESPECÍFICOS DE LA INVESTIGACIÓN.</vt:lpstr>
      <vt:lpstr>Presentación de PowerPoint</vt:lpstr>
      <vt:lpstr>CLASIFICACIÓN DE LOS HOSPITALES</vt:lpstr>
      <vt:lpstr>NORMATIVAS ENERGÉTICAS PARA HOSPITALES. UNIDADES CONSUMIDORAS DE ENERGÍA.</vt:lpstr>
      <vt:lpstr>ESQUEMA GENERAL DE UNA INSTALACIÓN DE VAPOR HOSPITALARIO</vt:lpstr>
      <vt:lpstr>COMPOSICIÓN DE LAS FUENTES DE ENERGÍA EN EL HHCC</vt:lpstr>
      <vt:lpstr>FACTURACIÓN DE ENERGÍA 2013</vt:lpstr>
      <vt:lpstr>COSTOS DE ENERGÍA USD/GJ</vt:lpstr>
      <vt:lpstr>INDICES DE CONSUMO ELÉCTRICO.</vt:lpstr>
      <vt:lpstr>INDICES DE CONSUMO TÉRMICO</vt:lpstr>
      <vt:lpstr>LEVANTAMIENTO DEL SISTEMA TÉRMICO</vt:lpstr>
      <vt:lpstr>CÁLCULO DE LA ENERGÍA NECESARIA PARA GENERAR VAPOR DE DEMANDA </vt:lpstr>
      <vt:lpstr>COMPOSICIÓN DE LA ENERGÍA TÉRMICA/ DIA</vt:lpstr>
      <vt:lpstr>EVALUACIÓN INICIAL DE PÉRDIDAS DEL SISTEMA TÉRMICO.</vt:lpstr>
      <vt:lpstr>Presentación de PowerPoint</vt:lpstr>
      <vt:lpstr>BALANCE ENERGÉTICO DEL SISTEMA TÉRMICO</vt:lpstr>
      <vt:lpstr>ESQUEMA DE UNA CALDERA PIROTUBULAR</vt:lpstr>
      <vt:lpstr>PARÁMETROS QUE AFECTAN LA EFICIENCIA DE LAS CALDERAS</vt:lpstr>
      <vt:lpstr>BALANCE TÉRMICO: FASE EXPERIMENTAL</vt:lpstr>
      <vt:lpstr>Perfil de funcionamiento de la caldera.</vt:lpstr>
      <vt:lpstr>Perfil de temperaturas de operación de la caldera</vt:lpstr>
      <vt:lpstr>Perfil de presiones de operación de la caldera</vt:lpstr>
      <vt:lpstr>Temperaturas medidas en superficies por servicio</vt:lpstr>
      <vt:lpstr>Longitudes de tubería y accesorios líneas de vapor y condensado</vt:lpstr>
      <vt:lpstr>CALCULO MATEMÁTICO DEL BALANCE TÉRMICO</vt:lpstr>
      <vt:lpstr>CALCULO MATEMÁTICO DEL BALANCE TÉRMICO</vt:lpstr>
      <vt:lpstr>CALCULO MATEMÁTICO DEL BALANCE TÉRMICO</vt:lpstr>
      <vt:lpstr>CALCULO MATEMÁTICO DEL BALANCE TÉRMICO</vt:lpstr>
      <vt:lpstr>CALCULO MATEMÁTICO DEL BALANCE TÉRMICO</vt:lpstr>
      <vt:lpstr>CALCULO MATEMÁTICO DEL BALANCE TÉRMICO</vt:lpstr>
      <vt:lpstr>DETERMINACIÓN DEL PUNTO DE CONSUMO ENERGÉTICO OPTIMO EN EL SISTEMA TÉRMICO</vt:lpstr>
      <vt:lpstr>DETERMINACIÓN DEL PUNTO DE CONSUMO ENERGÉTICO OPTIMO EN EL SISTEMA TÉRMICO</vt:lpstr>
      <vt:lpstr>DETERMINACIÓN DEL PUNTO DE CONSUMO ENERGÉTICO OPTIMO EN EL SISTEMA TÉRMICO</vt:lpstr>
      <vt:lpstr>DETERMINACIÓN DEL PUNTO DE CONSUMO ENERGÉTICO OPTIMO EN EL SISTEMA TÉRMICO</vt:lpstr>
      <vt:lpstr>DETERMINACIÓN DEL PUNTO DE CONSUMO ENERGÉTICO OPTIMO EN EL SISTEMA TÉRMICO</vt:lpstr>
      <vt:lpstr>CÁLCULO DE ÍNDICES DE DESEMPEÑO ENERGÉTICO.</vt:lpstr>
      <vt:lpstr>CÁLCULO DE ÍNDICES DE DESEMPEÑO ENERGÉTICO.</vt:lpstr>
      <vt:lpstr>FORMULACIÓN DE SOLUCIONES OPERATIVAS Y DE INVERSIÓN</vt:lpstr>
      <vt:lpstr>FORMULACIÓN DE SOLUCIONES OPERATIVAS Y DE INVERSIÓN</vt:lpstr>
      <vt:lpstr>FORMULACIÓN DE SOLUCIONES OPERATIVAS Y DE INVERSIÓN</vt:lpstr>
      <vt:lpstr>FORMULACIÓN DE SOLUCIONES OPERATIVAS Y DE INVERSIÓN</vt:lpstr>
      <vt:lpstr>FORMULACIÓN DE SOLUCIONES OPERATIVAS Y DE INVERSIÓN</vt:lpstr>
      <vt:lpstr>EVALUACIÓN TÉCNICO-ECONÓMICA DE LAS OPORTUNIDADES DE AHORRO EN EL SISTEMA TÉRMICO. </vt:lpstr>
      <vt:lpstr>EVALUACIÓN TÉCNICO-ECONÓMICA DE LAS OPORTUNIDADES DE AHORRO EN EL SISTEMA TÉRMICO. </vt:lpstr>
      <vt:lpstr>COSTO DE IMPLEMENTACIÓN Y RETORNO DE LA INVERSIÓN</vt:lpstr>
      <vt:lpstr>CONCLUSIONES:</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Y ANÁLISIS DE EFICIENCIA ENERGÉTICA EN LOS PRINCIPALES SISTEMAS ENERGÉTICOS DEL HOSPITAL HOMERO CASTANIER CRESPO: SISTEMA TÉRMICO</dc:title>
  <dc:creator>Felipe Romero</dc:creator>
  <cp:lastModifiedBy>Felipe Romero</cp:lastModifiedBy>
  <cp:revision>58</cp:revision>
  <dcterms:created xsi:type="dcterms:W3CDTF">2015-04-12T22:52:52Z</dcterms:created>
  <dcterms:modified xsi:type="dcterms:W3CDTF">2015-04-13T05:36:01Z</dcterms:modified>
</cp:coreProperties>
</file>