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63" r:id="rId2"/>
    <p:sldId id="260" r:id="rId3"/>
    <p:sldId id="264" r:id="rId4"/>
    <p:sldId id="265" r:id="rId5"/>
    <p:sldId id="261" r:id="rId6"/>
    <p:sldId id="266" r:id="rId7"/>
    <p:sldId id="267" r:id="rId8"/>
    <p:sldId id="268" r:id="rId9"/>
    <p:sldId id="269" r:id="rId10"/>
    <p:sldId id="270" r:id="rId11"/>
    <p:sldId id="262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6" r:id="rId25"/>
    <p:sldId id="287" r:id="rId26"/>
    <p:sldId id="288" r:id="rId27"/>
    <p:sldId id="291" r:id="rId28"/>
    <p:sldId id="289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96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\Desktop\TESIS\Canela%20exportacion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4"/>
  <c:chart>
    <c:plotArea>
      <c:layout/>
      <c:barChart>
        <c:barDir val="bar"/>
        <c:grouping val="stacked"/>
        <c:ser>
          <c:idx val="0"/>
          <c:order val="0"/>
          <c:cat>
            <c:strRef>
              <c:f>Hoja3!$B$24:$B$37</c:f>
              <c:strCache>
                <c:ptCount val="14"/>
                <c:pt idx="0">
                  <c:v>AGROCHOTE S.A.                                    </c:v>
                </c:pt>
                <c:pt idx="1">
                  <c:v>ALIMENTOS EL SABOR ALIMENSABOR C.LTDA.            </c:v>
                </c:pt>
                <c:pt idx="2">
                  <c:v>BASESURCORP S.A.                                  </c:v>
                </c:pt>
                <c:pt idx="3">
                  <c:v>CORPORACION DELICO CIA. LTDA.                     </c:v>
                </c:pt>
                <c:pt idx="4">
                  <c:v>ECUATORIANA DE NEGOCIOS ECUNE S.A.                </c:v>
                </c:pt>
                <c:pt idx="5">
                  <c:v>FRUTERA DEL LITORAL CIA. LTDA.                    </c:v>
                </c:pt>
                <c:pt idx="6">
                  <c:v>INDUSTRIA LOJANA DE ESPECERIAS ILE C.A.           </c:v>
                </c:pt>
                <c:pt idx="7">
                  <c:v>INDUSTRIAL LINGESA S.A.                           </c:v>
                </c:pt>
                <c:pt idx="8">
                  <c:v>LOPEZ TAPIA RUBEN POLIBIO                         </c:v>
                </c:pt>
                <c:pt idx="9">
                  <c:v>RIOS SAMANIEGO ANDRES RENE                        </c:v>
                </c:pt>
                <c:pt idx="10">
                  <c:v>TAPIA BERZOZA CARLOS GILBERTO                     </c:v>
                </c:pt>
                <c:pt idx="11">
                  <c:v>TAPIA PERALTA FLAVIO RENE                         </c:v>
                </c:pt>
                <c:pt idx="12">
                  <c:v>TAPIA PEREZ &amp; ASOCIADOS S.A. TAPIASA              </c:v>
                </c:pt>
                <c:pt idx="13">
                  <c:v>VIDLET S.A.                                       </c:v>
                </c:pt>
              </c:strCache>
            </c:strRef>
          </c:cat>
          <c:val>
            <c:numRef>
              <c:f>Hoja3!$C$24:$C$37</c:f>
              <c:numCache>
                <c:formatCode>General</c:formatCode>
                <c:ptCount val="1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11</c:v>
                </c:pt>
                <c:pt idx="4">
                  <c:v>6</c:v>
                </c:pt>
                <c:pt idx="5">
                  <c:v>8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2</c:v>
                </c:pt>
                <c:pt idx="12">
                  <c:v>1</c:v>
                </c:pt>
                <c:pt idx="13">
                  <c:v>4</c:v>
                </c:pt>
              </c:numCache>
            </c:numRef>
          </c:val>
        </c:ser>
        <c:overlap val="100"/>
        <c:axId val="107971328"/>
        <c:axId val="107972864"/>
      </c:barChart>
      <c:catAx>
        <c:axId val="107971328"/>
        <c:scaling>
          <c:orientation val="minMax"/>
        </c:scaling>
        <c:axPos val="l"/>
        <c:tickLblPos val="nextTo"/>
        <c:crossAx val="107972864"/>
        <c:crosses val="autoZero"/>
        <c:auto val="1"/>
        <c:lblAlgn val="ctr"/>
        <c:lblOffset val="100"/>
      </c:catAx>
      <c:valAx>
        <c:axId val="107972864"/>
        <c:scaling>
          <c:orientation val="minMax"/>
        </c:scaling>
        <c:axPos val="b"/>
        <c:majorGridlines/>
        <c:numFmt formatCode="General" sourceLinked="1"/>
        <c:tickLblPos val="nextTo"/>
        <c:crossAx val="10797132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n-US" dirty="0"/>
              <a:t>COMPRADORES</a:t>
            </a:r>
            <a:r>
              <a:rPr lang="en-US" baseline="0" dirty="0"/>
              <a:t> DE CANELA 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Hoja6!$D$30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multiLvlStrRef>
              <c:f>Hoja6!$A$31:$B$33</c:f>
              <c:multiLvlStrCache>
                <c:ptCount val="3"/>
                <c:lvl>
                  <c:pt idx="0">
                    <c:v>FABISAA INC                        </c:v>
                  </c:pt>
                  <c:pt idx="1">
                    <c:v>FAMILY FOOD DISTRIBUTORS INC       </c:v>
                  </c:pt>
                  <c:pt idx="2">
                    <c:v>PRODUCTOS GOYA NATIVO S.L.         </c:v>
                  </c:pt>
                </c:lvl>
                <c:lvl>
                  <c:pt idx="0">
                    <c:v>ESTADOS UNIDOS</c:v>
                  </c:pt>
                  <c:pt idx="1">
                    <c:v>ESTADOS UNIDOS</c:v>
                  </c:pt>
                  <c:pt idx="2">
                    <c:v>ESPANA</c:v>
                  </c:pt>
                </c:lvl>
              </c:multiLvlStrCache>
            </c:multiLvlStrRef>
          </c:cat>
          <c:val>
            <c:numRef>
              <c:f>Hoja6!$D$31:$D$33</c:f>
              <c:numCache>
                <c:formatCode>0</c:formatCode>
                <c:ptCount val="3"/>
                <c:pt idx="0">
                  <c:v>2.8922818987242791</c:v>
                </c:pt>
                <c:pt idx="1">
                  <c:v>4.2490090113392753</c:v>
                </c:pt>
                <c:pt idx="2">
                  <c:v>92.85870908993644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E5D1D-A3C1-41D3-8911-37E66AD50401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F83E79CC-65B6-4E61-AA1C-0EC719029D34}">
      <dgm:prSet phldrT="[Texto]"/>
      <dgm:spPr/>
      <dgm:t>
        <a:bodyPr/>
        <a:lstStyle/>
        <a:p>
          <a:r>
            <a:rPr lang="es-EC" sz="1700" b="1" dirty="0" smtClean="0"/>
            <a:t>Comercio Internacional</a:t>
          </a:r>
          <a:r>
            <a:rPr lang="es-EC" sz="1700" dirty="0" smtClean="0"/>
            <a:t> </a:t>
          </a:r>
          <a:endParaRPr lang="es-EC" sz="1700" dirty="0"/>
        </a:p>
      </dgm:t>
    </dgm:pt>
    <dgm:pt modelId="{A3A8A362-2169-4176-B3DB-AFC085360D8C}" type="parTrans" cxnId="{6BD67377-B36E-4854-A869-32B3D0634172}">
      <dgm:prSet/>
      <dgm:spPr/>
      <dgm:t>
        <a:bodyPr/>
        <a:lstStyle/>
        <a:p>
          <a:endParaRPr lang="es-EC"/>
        </a:p>
      </dgm:t>
    </dgm:pt>
    <dgm:pt modelId="{1A2BDC85-1959-4DC8-8281-4F092237C53C}" type="sibTrans" cxnId="{6BD67377-B36E-4854-A869-32B3D0634172}">
      <dgm:prSet/>
      <dgm:spPr/>
      <dgm:t>
        <a:bodyPr/>
        <a:lstStyle/>
        <a:p>
          <a:endParaRPr lang="es-EC"/>
        </a:p>
      </dgm:t>
    </dgm:pt>
    <dgm:pt modelId="{C31C85C4-2387-477C-B501-BED5C6F4FD74}">
      <dgm:prSet phldrT="[Texto]" custT="1"/>
      <dgm:spPr/>
      <dgm:t>
        <a:bodyPr/>
        <a:lstStyle/>
        <a:p>
          <a:r>
            <a:rPr lang="es-EC" sz="1400" dirty="0" smtClean="0"/>
            <a:t>Intercambio de bienes y servicios entre otros países</a:t>
          </a:r>
          <a:endParaRPr lang="es-EC" sz="1400" dirty="0"/>
        </a:p>
      </dgm:t>
    </dgm:pt>
    <dgm:pt modelId="{DF8F036C-66CB-42FE-A5BD-98AAF2090442}" type="parTrans" cxnId="{2392EC3A-EDCE-4D22-956B-B66537FB93ED}">
      <dgm:prSet/>
      <dgm:spPr/>
      <dgm:t>
        <a:bodyPr/>
        <a:lstStyle/>
        <a:p>
          <a:endParaRPr lang="es-EC"/>
        </a:p>
      </dgm:t>
    </dgm:pt>
    <dgm:pt modelId="{20BC91A0-2965-4A35-A581-40C354C3E7AF}" type="sibTrans" cxnId="{2392EC3A-EDCE-4D22-956B-B66537FB93ED}">
      <dgm:prSet/>
      <dgm:spPr/>
      <dgm:t>
        <a:bodyPr/>
        <a:lstStyle/>
        <a:p>
          <a:endParaRPr lang="es-EC"/>
        </a:p>
      </dgm:t>
    </dgm:pt>
    <dgm:pt modelId="{1EB4D2B1-23AC-4BA8-80A3-A996D7D85C83}">
      <dgm:prSet phldrT="[Texto]" custT="1"/>
      <dgm:spPr/>
      <dgm:t>
        <a:bodyPr/>
        <a:lstStyle/>
        <a:p>
          <a:r>
            <a:rPr lang="es-EC" sz="1400" dirty="0" smtClean="0"/>
            <a:t>Conjunto de teorías, políticas normas, procedimientos, documentación e información relativa al comercio entre dos países   </a:t>
          </a:r>
          <a:endParaRPr lang="es-EC" sz="1400" dirty="0"/>
        </a:p>
      </dgm:t>
    </dgm:pt>
    <dgm:pt modelId="{72CAAE8E-D16F-431B-898A-C36EE4DE5572}" type="parTrans" cxnId="{FBF851AC-F82A-4B6C-BA53-0C573511D31E}">
      <dgm:prSet/>
      <dgm:spPr/>
      <dgm:t>
        <a:bodyPr/>
        <a:lstStyle/>
        <a:p>
          <a:endParaRPr lang="es-EC"/>
        </a:p>
      </dgm:t>
    </dgm:pt>
    <dgm:pt modelId="{5B89EE67-D8A1-4CFC-A1D4-D8DCB9B6597E}" type="sibTrans" cxnId="{FBF851AC-F82A-4B6C-BA53-0C573511D31E}">
      <dgm:prSet/>
      <dgm:spPr/>
      <dgm:t>
        <a:bodyPr/>
        <a:lstStyle/>
        <a:p>
          <a:endParaRPr lang="es-EC"/>
        </a:p>
      </dgm:t>
    </dgm:pt>
    <dgm:pt modelId="{007CE279-38A2-4BEE-BA03-CE05CB868759}">
      <dgm:prSet phldrT="[Texto]" custT="1"/>
      <dgm:spPr/>
      <dgm:t>
        <a:bodyPr/>
        <a:lstStyle/>
        <a:p>
          <a:r>
            <a:rPr lang="es-EC" sz="1600" b="1" dirty="0" smtClean="0"/>
            <a:t>Teoría de Exportación</a:t>
          </a:r>
          <a:endParaRPr lang="es-EC" sz="1600" b="1" dirty="0"/>
        </a:p>
      </dgm:t>
    </dgm:pt>
    <dgm:pt modelId="{56B0A660-EE99-46BE-A40A-C1AA0AF84A7D}" type="parTrans" cxnId="{710E5BF0-B432-4F16-9E7F-A2BCAF72217D}">
      <dgm:prSet/>
      <dgm:spPr/>
      <dgm:t>
        <a:bodyPr/>
        <a:lstStyle/>
        <a:p>
          <a:endParaRPr lang="es-EC"/>
        </a:p>
      </dgm:t>
    </dgm:pt>
    <dgm:pt modelId="{63966945-09D6-4420-8B57-88F2EFF68527}" type="sibTrans" cxnId="{710E5BF0-B432-4F16-9E7F-A2BCAF72217D}">
      <dgm:prSet/>
      <dgm:spPr/>
      <dgm:t>
        <a:bodyPr/>
        <a:lstStyle/>
        <a:p>
          <a:endParaRPr lang="es-EC"/>
        </a:p>
      </dgm:t>
    </dgm:pt>
    <dgm:pt modelId="{852ACB93-0812-4804-8323-ADD975E9519C}">
      <dgm:prSet phldrT="[Texto]" custT="1"/>
      <dgm:spPr/>
      <dgm:t>
        <a:bodyPr/>
        <a:lstStyle/>
        <a:p>
          <a:r>
            <a:rPr lang="es-EC" sz="1400" dirty="0" smtClean="0"/>
            <a:t>Etapa 1  Se desarrollan sectores primarios</a:t>
          </a:r>
          <a:endParaRPr lang="es-EC" sz="1400" dirty="0"/>
        </a:p>
      </dgm:t>
    </dgm:pt>
    <dgm:pt modelId="{4D00A15A-8A4C-410A-A362-0AB332F78508}" type="parTrans" cxnId="{95E5805E-D261-4D03-94F4-C848B1EE5563}">
      <dgm:prSet/>
      <dgm:spPr/>
      <dgm:t>
        <a:bodyPr/>
        <a:lstStyle/>
        <a:p>
          <a:endParaRPr lang="es-EC"/>
        </a:p>
      </dgm:t>
    </dgm:pt>
    <dgm:pt modelId="{70EAEA95-93AF-4E9A-ABE3-DD560D43B585}" type="sibTrans" cxnId="{95E5805E-D261-4D03-94F4-C848B1EE5563}">
      <dgm:prSet/>
      <dgm:spPr/>
      <dgm:t>
        <a:bodyPr/>
        <a:lstStyle/>
        <a:p>
          <a:endParaRPr lang="es-EC"/>
        </a:p>
      </dgm:t>
    </dgm:pt>
    <dgm:pt modelId="{87F827F9-2C32-4D1B-8A42-72531608B481}">
      <dgm:prSet phldrT="[Texto]" custT="1"/>
      <dgm:spPr/>
      <dgm:t>
        <a:bodyPr/>
        <a:lstStyle/>
        <a:p>
          <a:r>
            <a:rPr lang="es-EC" sz="1600" b="1" dirty="0" smtClean="0"/>
            <a:t>Teoría de Importación</a:t>
          </a:r>
          <a:endParaRPr lang="es-EC" sz="1600" b="1" dirty="0"/>
        </a:p>
      </dgm:t>
    </dgm:pt>
    <dgm:pt modelId="{C216C4C2-7803-4E17-B873-651C896A0388}" type="parTrans" cxnId="{91A909DE-D388-421D-8303-E3F1D9D7BBB0}">
      <dgm:prSet/>
      <dgm:spPr/>
      <dgm:t>
        <a:bodyPr/>
        <a:lstStyle/>
        <a:p>
          <a:endParaRPr lang="es-EC"/>
        </a:p>
      </dgm:t>
    </dgm:pt>
    <dgm:pt modelId="{5FD98C16-B367-464A-BCB2-CE3B01E4F1EA}" type="sibTrans" cxnId="{91A909DE-D388-421D-8303-E3F1D9D7BBB0}">
      <dgm:prSet/>
      <dgm:spPr/>
      <dgm:t>
        <a:bodyPr/>
        <a:lstStyle/>
        <a:p>
          <a:endParaRPr lang="es-EC"/>
        </a:p>
      </dgm:t>
    </dgm:pt>
    <dgm:pt modelId="{9D9921B1-06DC-42AB-9E1E-CD6E3D72FC61}">
      <dgm:prSet phldrT="[Texto]" custT="1"/>
      <dgm:spPr/>
      <dgm:t>
        <a:bodyPr/>
        <a:lstStyle/>
        <a:p>
          <a:r>
            <a:rPr lang="es-EC" sz="1400" b="0" dirty="0" smtClean="0"/>
            <a:t> Teoría de la sustitución de importaciones como modelo de acumulación industrial</a:t>
          </a:r>
          <a:endParaRPr lang="es-EC" sz="1400" b="0" dirty="0"/>
        </a:p>
      </dgm:t>
    </dgm:pt>
    <dgm:pt modelId="{81E8062F-23D9-4784-B9DB-8CD8F8347D12}" type="parTrans" cxnId="{C29EEF35-DAFE-4C72-A4AC-0A43A3948DB3}">
      <dgm:prSet/>
      <dgm:spPr/>
      <dgm:t>
        <a:bodyPr/>
        <a:lstStyle/>
        <a:p>
          <a:endParaRPr lang="es-EC"/>
        </a:p>
      </dgm:t>
    </dgm:pt>
    <dgm:pt modelId="{D8D83FCC-B211-450B-95A9-5C14197C2435}" type="sibTrans" cxnId="{C29EEF35-DAFE-4C72-A4AC-0A43A3948DB3}">
      <dgm:prSet/>
      <dgm:spPr/>
      <dgm:t>
        <a:bodyPr/>
        <a:lstStyle/>
        <a:p>
          <a:endParaRPr lang="es-EC"/>
        </a:p>
      </dgm:t>
    </dgm:pt>
    <dgm:pt modelId="{42F39AE7-2E03-4831-B128-1852964C4CEF}">
      <dgm:prSet phldrT="[Texto]" custT="1"/>
      <dgm:spPr/>
      <dgm:t>
        <a:bodyPr/>
        <a:lstStyle/>
        <a:p>
          <a:r>
            <a:rPr lang="es-EC" sz="1600" b="1" dirty="0" smtClean="0"/>
            <a:t>Política Comercial </a:t>
          </a:r>
          <a:endParaRPr lang="es-EC" sz="1600" b="1" dirty="0"/>
        </a:p>
      </dgm:t>
    </dgm:pt>
    <dgm:pt modelId="{3C633A11-5C19-49D5-B996-74E1AA449FDC}" type="parTrans" cxnId="{D5148411-BDAA-4A25-ABB7-FBC482B71673}">
      <dgm:prSet/>
      <dgm:spPr/>
      <dgm:t>
        <a:bodyPr/>
        <a:lstStyle/>
        <a:p>
          <a:endParaRPr lang="es-EC"/>
        </a:p>
      </dgm:t>
    </dgm:pt>
    <dgm:pt modelId="{054ED41C-47DD-4D4E-8A1C-8D6E9DEEEDBC}" type="sibTrans" cxnId="{D5148411-BDAA-4A25-ABB7-FBC482B71673}">
      <dgm:prSet/>
      <dgm:spPr/>
      <dgm:t>
        <a:bodyPr/>
        <a:lstStyle/>
        <a:p>
          <a:endParaRPr lang="es-EC"/>
        </a:p>
      </dgm:t>
    </dgm:pt>
    <dgm:pt modelId="{91C8AFC4-3182-4906-92F3-C333516C6FFF}">
      <dgm:prSet phldrT="[Texto]" custT="1"/>
      <dgm:spPr/>
      <dgm:t>
        <a:bodyPr/>
        <a:lstStyle/>
        <a:p>
          <a:r>
            <a:rPr lang="es-EC" sz="1400" dirty="0" smtClean="0"/>
            <a:t>Búsqueda de mercados en los ámbitos bilateral, multilateral y regional, sobre la base de acuerdos o tratados de libre comercio.</a:t>
          </a:r>
          <a:endParaRPr lang="es-EC" sz="1200" dirty="0"/>
        </a:p>
      </dgm:t>
    </dgm:pt>
    <dgm:pt modelId="{509A8A3A-266A-4DF3-8158-E7CDDB7016FF}" type="parTrans" cxnId="{12333B8D-33AF-43E2-93EE-1F0EBEA949D2}">
      <dgm:prSet/>
      <dgm:spPr/>
      <dgm:t>
        <a:bodyPr/>
        <a:lstStyle/>
        <a:p>
          <a:endParaRPr lang="es-EC"/>
        </a:p>
      </dgm:t>
    </dgm:pt>
    <dgm:pt modelId="{5AE86E47-8256-4023-872F-7561D269827F}" type="sibTrans" cxnId="{12333B8D-33AF-43E2-93EE-1F0EBEA949D2}">
      <dgm:prSet/>
      <dgm:spPr/>
      <dgm:t>
        <a:bodyPr/>
        <a:lstStyle/>
        <a:p>
          <a:endParaRPr lang="es-EC"/>
        </a:p>
      </dgm:t>
    </dgm:pt>
    <dgm:pt modelId="{0163F8EF-6F80-4498-8ECB-4E90075CC087}">
      <dgm:prSet phldrT="[Texto]" phldr="1"/>
      <dgm:spPr/>
      <dgm:t>
        <a:bodyPr/>
        <a:lstStyle/>
        <a:p>
          <a:endParaRPr lang="es-EC" sz="1100" dirty="0"/>
        </a:p>
      </dgm:t>
    </dgm:pt>
    <dgm:pt modelId="{A04B45DC-6CA4-4ADF-AF5B-3E3753ED5EE2}" type="parTrans" cxnId="{215D2469-AA27-43B4-8587-2C75AE437793}">
      <dgm:prSet/>
      <dgm:spPr/>
      <dgm:t>
        <a:bodyPr/>
        <a:lstStyle/>
        <a:p>
          <a:endParaRPr lang="es-EC"/>
        </a:p>
      </dgm:t>
    </dgm:pt>
    <dgm:pt modelId="{429674A3-472D-4828-933E-AA70F01C03AD}" type="sibTrans" cxnId="{215D2469-AA27-43B4-8587-2C75AE437793}">
      <dgm:prSet/>
      <dgm:spPr/>
      <dgm:t>
        <a:bodyPr/>
        <a:lstStyle/>
        <a:p>
          <a:endParaRPr lang="es-EC"/>
        </a:p>
      </dgm:t>
    </dgm:pt>
    <dgm:pt modelId="{050CEB4C-3B0E-48B7-A02B-A8E47D609F2B}">
      <dgm:prSet phldrT="[Texto]" custT="1"/>
      <dgm:spPr/>
      <dgm:t>
        <a:bodyPr/>
        <a:lstStyle/>
        <a:p>
          <a:r>
            <a:rPr lang="es-EC" sz="1400" dirty="0" smtClean="0"/>
            <a:t>Etapa 2 Desarrollo de mercado interno</a:t>
          </a:r>
          <a:endParaRPr lang="es-EC" sz="1400" dirty="0"/>
        </a:p>
      </dgm:t>
    </dgm:pt>
    <dgm:pt modelId="{3814D3FB-9432-4D4D-B3CD-5B447C330E8A}" type="parTrans" cxnId="{D94627AB-109C-4F04-918B-04F3012D9613}">
      <dgm:prSet/>
      <dgm:spPr/>
      <dgm:t>
        <a:bodyPr/>
        <a:lstStyle/>
        <a:p>
          <a:endParaRPr lang="es-EC"/>
        </a:p>
      </dgm:t>
    </dgm:pt>
    <dgm:pt modelId="{5BF4B9EB-2F1D-4E47-8148-907D6E0F7090}" type="sibTrans" cxnId="{D94627AB-109C-4F04-918B-04F3012D9613}">
      <dgm:prSet/>
      <dgm:spPr/>
      <dgm:t>
        <a:bodyPr/>
        <a:lstStyle/>
        <a:p>
          <a:endParaRPr lang="es-EC"/>
        </a:p>
      </dgm:t>
    </dgm:pt>
    <dgm:pt modelId="{715253AF-F5F1-4E0F-9D72-592F60DBFC0D}">
      <dgm:prSet phldrT="[Texto]" custT="1"/>
      <dgm:spPr/>
      <dgm:t>
        <a:bodyPr/>
        <a:lstStyle/>
        <a:p>
          <a:r>
            <a:rPr lang="es-EC" sz="1400" dirty="0" smtClean="0"/>
            <a:t>Etapa 3 Creación de industria de transformación y Expo,</a:t>
          </a:r>
          <a:endParaRPr lang="es-EC" sz="1400" dirty="0"/>
        </a:p>
      </dgm:t>
    </dgm:pt>
    <dgm:pt modelId="{2725201E-D0CF-4425-83BB-DA400672A3DC}" type="parTrans" cxnId="{5999C4D5-179C-40FD-B54B-E96B880ABE40}">
      <dgm:prSet/>
      <dgm:spPr/>
      <dgm:t>
        <a:bodyPr/>
        <a:lstStyle/>
        <a:p>
          <a:endParaRPr lang="es-EC"/>
        </a:p>
      </dgm:t>
    </dgm:pt>
    <dgm:pt modelId="{AEE88D56-B508-44EC-AD59-C988646DB7C0}" type="sibTrans" cxnId="{5999C4D5-179C-40FD-B54B-E96B880ABE40}">
      <dgm:prSet/>
      <dgm:spPr/>
      <dgm:t>
        <a:bodyPr/>
        <a:lstStyle/>
        <a:p>
          <a:endParaRPr lang="es-EC"/>
        </a:p>
      </dgm:t>
    </dgm:pt>
    <dgm:pt modelId="{56EE2799-A24D-4A33-A9F6-19A16AB4DCF3}" type="pres">
      <dgm:prSet presAssocID="{5EAE5D1D-A3C1-41D3-8911-37E66AD504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40C55A-1F37-4BB1-8A4F-3A1F96ECE004}" type="pres">
      <dgm:prSet presAssocID="{F83E79CC-65B6-4E61-AA1C-0EC719029D34}" presName="comp" presStyleCnt="0"/>
      <dgm:spPr/>
    </dgm:pt>
    <dgm:pt modelId="{483A5B3C-23D0-44B3-85BA-F942CE12EC18}" type="pres">
      <dgm:prSet presAssocID="{F83E79CC-65B6-4E61-AA1C-0EC719029D34}" presName="box" presStyleLbl="node1" presStyleIdx="0" presStyleCnt="4" custScaleY="126390"/>
      <dgm:spPr/>
      <dgm:t>
        <a:bodyPr/>
        <a:lstStyle/>
        <a:p>
          <a:endParaRPr lang="es-EC"/>
        </a:p>
      </dgm:t>
    </dgm:pt>
    <dgm:pt modelId="{57BC26B4-685D-4368-814F-C3332B217F92}" type="pres">
      <dgm:prSet presAssocID="{F83E79CC-65B6-4E61-AA1C-0EC719029D34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6FA3C3-3353-4009-A686-559570F45B7C}" type="pres">
      <dgm:prSet presAssocID="{F83E79CC-65B6-4E61-AA1C-0EC719029D3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E570A9-A75B-49D8-AD9F-46B841798AC7}" type="pres">
      <dgm:prSet presAssocID="{1A2BDC85-1959-4DC8-8281-4F092237C53C}" presName="spacer" presStyleCnt="0"/>
      <dgm:spPr/>
    </dgm:pt>
    <dgm:pt modelId="{76484E7F-C48B-40BF-9A1D-0618B306A782}" type="pres">
      <dgm:prSet presAssocID="{007CE279-38A2-4BEE-BA03-CE05CB868759}" presName="comp" presStyleCnt="0"/>
      <dgm:spPr/>
    </dgm:pt>
    <dgm:pt modelId="{5803CA64-DB76-42D6-AB53-D1CFB0CF5C7E}" type="pres">
      <dgm:prSet presAssocID="{007CE279-38A2-4BEE-BA03-CE05CB868759}" presName="box" presStyleLbl="node1" presStyleIdx="1" presStyleCnt="4" custScaleY="156297"/>
      <dgm:spPr/>
      <dgm:t>
        <a:bodyPr/>
        <a:lstStyle/>
        <a:p>
          <a:endParaRPr lang="es-EC"/>
        </a:p>
      </dgm:t>
    </dgm:pt>
    <dgm:pt modelId="{AF7B71FC-A1FA-4052-9E3A-72B061D81ACC}" type="pres">
      <dgm:prSet presAssocID="{007CE279-38A2-4BEE-BA03-CE05CB868759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34E532E-2651-4A8D-AC7C-DD35964AEE5F}" type="pres">
      <dgm:prSet presAssocID="{007CE279-38A2-4BEE-BA03-CE05CB86875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12056C-C999-4DF4-9762-C6D051E1ADAC}" type="pres">
      <dgm:prSet presAssocID="{63966945-09D6-4420-8B57-88F2EFF68527}" presName="spacer" presStyleCnt="0"/>
      <dgm:spPr/>
    </dgm:pt>
    <dgm:pt modelId="{72CA6775-435E-424F-A457-46D55B020D09}" type="pres">
      <dgm:prSet presAssocID="{87F827F9-2C32-4D1B-8A42-72531608B481}" presName="comp" presStyleCnt="0"/>
      <dgm:spPr/>
    </dgm:pt>
    <dgm:pt modelId="{B84D1C4C-2BE6-4DF6-AE21-5D965208A0FC}" type="pres">
      <dgm:prSet presAssocID="{87F827F9-2C32-4D1B-8A42-72531608B481}" presName="box" presStyleLbl="node1" presStyleIdx="2" presStyleCnt="4" custScaleY="124129"/>
      <dgm:spPr/>
      <dgm:t>
        <a:bodyPr/>
        <a:lstStyle/>
        <a:p>
          <a:endParaRPr lang="es-EC"/>
        </a:p>
      </dgm:t>
    </dgm:pt>
    <dgm:pt modelId="{0F942571-90BA-48AA-8F49-1396E86D34D8}" type="pres">
      <dgm:prSet presAssocID="{87F827F9-2C32-4D1B-8A42-72531608B481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6B34D98-7118-4E61-8253-42F257E940F3}" type="pres">
      <dgm:prSet presAssocID="{87F827F9-2C32-4D1B-8A42-72531608B48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CF9B66-12CB-454E-A5F5-9734C571F7CB}" type="pres">
      <dgm:prSet presAssocID="{5FD98C16-B367-464A-BCB2-CE3B01E4F1EA}" presName="spacer" presStyleCnt="0"/>
      <dgm:spPr/>
    </dgm:pt>
    <dgm:pt modelId="{6217A7AF-4800-47FD-9A7A-E21EAB497673}" type="pres">
      <dgm:prSet presAssocID="{42F39AE7-2E03-4831-B128-1852964C4CEF}" presName="comp" presStyleCnt="0"/>
      <dgm:spPr/>
    </dgm:pt>
    <dgm:pt modelId="{43529921-04D7-4148-A1D5-37BBFF38F211}" type="pres">
      <dgm:prSet presAssocID="{42F39AE7-2E03-4831-B128-1852964C4CEF}" presName="box" presStyleLbl="node1" presStyleIdx="3" presStyleCnt="4"/>
      <dgm:spPr/>
      <dgm:t>
        <a:bodyPr/>
        <a:lstStyle/>
        <a:p>
          <a:endParaRPr lang="es-EC"/>
        </a:p>
      </dgm:t>
    </dgm:pt>
    <dgm:pt modelId="{85B47CE7-6913-49E4-8106-DD7D5DBB9BF9}" type="pres">
      <dgm:prSet presAssocID="{42F39AE7-2E03-4831-B128-1852964C4CEF}" presName="img" presStyleLbl="f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9EA5EDB-5C80-4DCB-B57E-793CF26D105E}" type="pres">
      <dgm:prSet presAssocID="{42F39AE7-2E03-4831-B128-1852964C4CE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82004E-CAAC-4A77-BFC4-22F1ABFBBC26}" type="presOf" srcId="{852ACB93-0812-4804-8323-ADD975E9519C}" destId="{5803CA64-DB76-42D6-AB53-D1CFB0CF5C7E}" srcOrd="0" destOrd="1" presId="urn:microsoft.com/office/officeart/2005/8/layout/vList4#1"/>
    <dgm:cxn modelId="{215D2469-AA27-43B4-8587-2C75AE437793}" srcId="{42F39AE7-2E03-4831-B128-1852964C4CEF}" destId="{0163F8EF-6F80-4498-8ECB-4E90075CC087}" srcOrd="1" destOrd="0" parTransId="{A04B45DC-6CA4-4ADF-AF5B-3E3753ED5EE2}" sibTransId="{429674A3-472D-4828-933E-AA70F01C03AD}"/>
    <dgm:cxn modelId="{F744E838-D938-441F-8C9C-DD365776FB28}" type="presOf" srcId="{42F39AE7-2E03-4831-B128-1852964C4CEF}" destId="{09EA5EDB-5C80-4DCB-B57E-793CF26D105E}" srcOrd="1" destOrd="0" presId="urn:microsoft.com/office/officeart/2005/8/layout/vList4#1"/>
    <dgm:cxn modelId="{5999C4D5-179C-40FD-B54B-E96B880ABE40}" srcId="{007CE279-38A2-4BEE-BA03-CE05CB868759}" destId="{715253AF-F5F1-4E0F-9D72-592F60DBFC0D}" srcOrd="2" destOrd="0" parTransId="{2725201E-D0CF-4425-83BB-DA400672A3DC}" sibTransId="{AEE88D56-B508-44EC-AD59-C988646DB7C0}"/>
    <dgm:cxn modelId="{35164580-BE5A-45EE-86C2-A3FE38AF20A1}" type="presOf" srcId="{9D9921B1-06DC-42AB-9E1E-CD6E3D72FC61}" destId="{C6B34D98-7118-4E61-8253-42F257E940F3}" srcOrd="1" destOrd="1" presId="urn:microsoft.com/office/officeart/2005/8/layout/vList4#1"/>
    <dgm:cxn modelId="{944FBC03-3D62-4674-BECA-BB229F4C751B}" type="presOf" srcId="{87F827F9-2C32-4D1B-8A42-72531608B481}" destId="{B84D1C4C-2BE6-4DF6-AE21-5D965208A0FC}" srcOrd="0" destOrd="0" presId="urn:microsoft.com/office/officeart/2005/8/layout/vList4#1"/>
    <dgm:cxn modelId="{C29EEF35-DAFE-4C72-A4AC-0A43A3948DB3}" srcId="{87F827F9-2C32-4D1B-8A42-72531608B481}" destId="{9D9921B1-06DC-42AB-9E1E-CD6E3D72FC61}" srcOrd="0" destOrd="0" parTransId="{81E8062F-23D9-4784-B9DB-8CD8F8347D12}" sibTransId="{D8D83FCC-B211-450B-95A9-5C14197C2435}"/>
    <dgm:cxn modelId="{6CB0CCDE-8E2C-4EDD-8E2C-52AE94876FD8}" type="presOf" srcId="{007CE279-38A2-4BEE-BA03-CE05CB868759}" destId="{5803CA64-DB76-42D6-AB53-D1CFB0CF5C7E}" srcOrd="0" destOrd="0" presId="urn:microsoft.com/office/officeart/2005/8/layout/vList4#1"/>
    <dgm:cxn modelId="{EDD8F0AB-DF7E-4B03-80FC-64A6C790B32B}" type="presOf" srcId="{9D9921B1-06DC-42AB-9E1E-CD6E3D72FC61}" destId="{B84D1C4C-2BE6-4DF6-AE21-5D965208A0FC}" srcOrd="0" destOrd="1" presId="urn:microsoft.com/office/officeart/2005/8/layout/vList4#1"/>
    <dgm:cxn modelId="{E7938D6C-E1B2-4AF3-BE7B-A2065182052F}" type="presOf" srcId="{050CEB4C-3B0E-48B7-A02B-A8E47D609F2B}" destId="{B34E532E-2651-4A8D-AC7C-DD35964AEE5F}" srcOrd="1" destOrd="2" presId="urn:microsoft.com/office/officeart/2005/8/layout/vList4#1"/>
    <dgm:cxn modelId="{21ACBA5E-65D2-4F5D-8A76-EC731567C59C}" type="presOf" srcId="{1EB4D2B1-23AC-4BA8-80A3-A996D7D85C83}" destId="{483A5B3C-23D0-44B3-85BA-F942CE12EC18}" srcOrd="0" destOrd="2" presId="urn:microsoft.com/office/officeart/2005/8/layout/vList4#1"/>
    <dgm:cxn modelId="{76AB32B4-D96B-423B-B750-3CDD404DC6BB}" type="presOf" srcId="{715253AF-F5F1-4E0F-9D72-592F60DBFC0D}" destId="{B34E532E-2651-4A8D-AC7C-DD35964AEE5F}" srcOrd="1" destOrd="3" presId="urn:microsoft.com/office/officeart/2005/8/layout/vList4#1"/>
    <dgm:cxn modelId="{6BD67377-B36E-4854-A869-32B3D0634172}" srcId="{5EAE5D1D-A3C1-41D3-8911-37E66AD50401}" destId="{F83E79CC-65B6-4E61-AA1C-0EC719029D34}" srcOrd="0" destOrd="0" parTransId="{A3A8A362-2169-4176-B3DB-AFC085360D8C}" sibTransId="{1A2BDC85-1959-4DC8-8281-4F092237C53C}"/>
    <dgm:cxn modelId="{79F091C2-ABD9-4B4E-8565-5C997DEFF071}" type="presOf" srcId="{F83E79CC-65B6-4E61-AA1C-0EC719029D34}" destId="{B86FA3C3-3353-4009-A686-559570F45B7C}" srcOrd="1" destOrd="0" presId="urn:microsoft.com/office/officeart/2005/8/layout/vList4#1"/>
    <dgm:cxn modelId="{DD8F76A6-F270-41EF-94C7-7252406616A2}" type="presOf" srcId="{1EB4D2B1-23AC-4BA8-80A3-A996D7D85C83}" destId="{B86FA3C3-3353-4009-A686-559570F45B7C}" srcOrd="1" destOrd="2" presId="urn:microsoft.com/office/officeart/2005/8/layout/vList4#1"/>
    <dgm:cxn modelId="{D94627AB-109C-4F04-918B-04F3012D9613}" srcId="{007CE279-38A2-4BEE-BA03-CE05CB868759}" destId="{050CEB4C-3B0E-48B7-A02B-A8E47D609F2B}" srcOrd="1" destOrd="0" parTransId="{3814D3FB-9432-4D4D-B3CD-5B447C330E8A}" sibTransId="{5BF4B9EB-2F1D-4E47-8148-907D6E0F7090}"/>
    <dgm:cxn modelId="{565BFFB4-5D12-469B-93F2-091909452589}" type="presOf" srcId="{F83E79CC-65B6-4E61-AA1C-0EC719029D34}" destId="{483A5B3C-23D0-44B3-85BA-F942CE12EC18}" srcOrd="0" destOrd="0" presId="urn:microsoft.com/office/officeart/2005/8/layout/vList4#1"/>
    <dgm:cxn modelId="{154EFACD-DBB7-4BCC-B1EB-EAE7838814C8}" type="presOf" srcId="{C31C85C4-2387-477C-B501-BED5C6F4FD74}" destId="{483A5B3C-23D0-44B3-85BA-F942CE12EC18}" srcOrd="0" destOrd="1" presId="urn:microsoft.com/office/officeart/2005/8/layout/vList4#1"/>
    <dgm:cxn modelId="{6656ABEA-E1A1-479E-BAE6-2404105842F2}" type="presOf" srcId="{0163F8EF-6F80-4498-8ECB-4E90075CC087}" destId="{09EA5EDB-5C80-4DCB-B57E-793CF26D105E}" srcOrd="1" destOrd="2" presId="urn:microsoft.com/office/officeart/2005/8/layout/vList4#1"/>
    <dgm:cxn modelId="{9FFE4DB3-019B-49AC-A735-9FEFD332A243}" type="presOf" srcId="{852ACB93-0812-4804-8323-ADD975E9519C}" destId="{B34E532E-2651-4A8D-AC7C-DD35964AEE5F}" srcOrd="1" destOrd="1" presId="urn:microsoft.com/office/officeart/2005/8/layout/vList4#1"/>
    <dgm:cxn modelId="{2392EC3A-EDCE-4D22-956B-B66537FB93ED}" srcId="{F83E79CC-65B6-4E61-AA1C-0EC719029D34}" destId="{C31C85C4-2387-477C-B501-BED5C6F4FD74}" srcOrd="0" destOrd="0" parTransId="{DF8F036C-66CB-42FE-A5BD-98AAF2090442}" sibTransId="{20BC91A0-2965-4A35-A581-40C354C3E7AF}"/>
    <dgm:cxn modelId="{91A909DE-D388-421D-8303-E3F1D9D7BBB0}" srcId="{5EAE5D1D-A3C1-41D3-8911-37E66AD50401}" destId="{87F827F9-2C32-4D1B-8A42-72531608B481}" srcOrd="2" destOrd="0" parTransId="{C216C4C2-7803-4E17-B873-651C896A0388}" sibTransId="{5FD98C16-B367-464A-BCB2-CE3B01E4F1EA}"/>
    <dgm:cxn modelId="{F46CFCBE-6DB2-40BA-A143-EB71A17E6DA5}" type="presOf" srcId="{0163F8EF-6F80-4498-8ECB-4E90075CC087}" destId="{43529921-04D7-4148-A1D5-37BBFF38F211}" srcOrd="0" destOrd="2" presId="urn:microsoft.com/office/officeart/2005/8/layout/vList4#1"/>
    <dgm:cxn modelId="{F8E03C1D-41F5-4BE7-A7B4-4FB8314D8E4F}" type="presOf" srcId="{87F827F9-2C32-4D1B-8A42-72531608B481}" destId="{C6B34D98-7118-4E61-8253-42F257E940F3}" srcOrd="1" destOrd="0" presId="urn:microsoft.com/office/officeart/2005/8/layout/vList4#1"/>
    <dgm:cxn modelId="{FBF851AC-F82A-4B6C-BA53-0C573511D31E}" srcId="{F83E79CC-65B6-4E61-AA1C-0EC719029D34}" destId="{1EB4D2B1-23AC-4BA8-80A3-A996D7D85C83}" srcOrd="1" destOrd="0" parTransId="{72CAAE8E-D16F-431B-898A-C36EE4DE5572}" sibTransId="{5B89EE67-D8A1-4CFC-A1D4-D8DCB9B6597E}"/>
    <dgm:cxn modelId="{C1BF6627-D48E-493C-8FD4-81AF08D4F63E}" type="presOf" srcId="{007CE279-38A2-4BEE-BA03-CE05CB868759}" destId="{B34E532E-2651-4A8D-AC7C-DD35964AEE5F}" srcOrd="1" destOrd="0" presId="urn:microsoft.com/office/officeart/2005/8/layout/vList4#1"/>
    <dgm:cxn modelId="{70E3D800-B554-42D3-A590-0A1FC136AB08}" type="presOf" srcId="{42F39AE7-2E03-4831-B128-1852964C4CEF}" destId="{43529921-04D7-4148-A1D5-37BBFF38F211}" srcOrd="0" destOrd="0" presId="urn:microsoft.com/office/officeart/2005/8/layout/vList4#1"/>
    <dgm:cxn modelId="{8B83B9C6-3B64-4CCD-B324-AE814AFDCD54}" type="presOf" srcId="{91C8AFC4-3182-4906-92F3-C333516C6FFF}" destId="{43529921-04D7-4148-A1D5-37BBFF38F211}" srcOrd="0" destOrd="1" presId="urn:microsoft.com/office/officeart/2005/8/layout/vList4#1"/>
    <dgm:cxn modelId="{B0C41377-218E-4BB0-931E-C852E1462BFA}" type="presOf" srcId="{715253AF-F5F1-4E0F-9D72-592F60DBFC0D}" destId="{5803CA64-DB76-42D6-AB53-D1CFB0CF5C7E}" srcOrd="0" destOrd="3" presId="urn:microsoft.com/office/officeart/2005/8/layout/vList4#1"/>
    <dgm:cxn modelId="{96C23FF1-927A-44B7-A8AB-196F99E5F50D}" type="presOf" srcId="{C31C85C4-2387-477C-B501-BED5C6F4FD74}" destId="{B86FA3C3-3353-4009-A686-559570F45B7C}" srcOrd="1" destOrd="1" presId="urn:microsoft.com/office/officeart/2005/8/layout/vList4#1"/>
    <dgm:cxn modelId="{20D1E0A7-78EA-485E-AC69-BE726D164687}" type="presOf" srcId="{5EAE5D1D-A3C1-41D3-8911-37E66AD50401}" destId="{56EE2799-A24D-4A33-A9F6-19A16AB4DCF3}" srcOrd="0" destOrd="0" presId="urn:microsoft.com/office/officeart/2005/8/layout/vList4#1"/>
    <dgm:cxn modelId="{12333B8D-33AF-43E2-93EE-1F0EBEA949D2}" srcId="{42F39AE7-2E03-4831-B128-1852964C4CEF}" destId="{91C8AFC4-3182-4906-92F3-C333516C6FFF}" srcOrd="0" destOrd="0" parTransId="{509A8A3A-266A-4DF3-8158-E7CDDB7016FF}" sibTransId="{5AE86E47-8256-4023-872F-7561D269827F}"/>
    <dgm:cxn modelId="{710E5BF0-B432-4F16-9E7F-A2BCAF72217D}" srcId="{5EAE5D1D-A3C1-41D3-8911-37E66AD50401}" destId="{007CE279-38A2-4BEE-BA03-CE05CB868759}" srcOrd="1" destOrd="0" parTransId="{56B0A660-EE99-46BE-A40A-C1AA0AF84A7D}" sibTransId="{63966945-09D6-4420-8B57-88F2EFF68527}"/>
    <dgm:cxn modelId="{DA085732-26E2-4C36-B7F7-A2D431EE70D3}" type="presOf" srcId="{050CEB4C-3B0E-48B7-A02B-A8E47D609F2B}" destId="{5803CA64-DB76-42D6-AB53-D1CFB0CF5C7E}" srcOrd="0" destOrd="2" presId="urn:microsoft.com/office/officeart/2005/8/layout/vList4#1"/>
    <dgm:cxn modelId="{95E5805E-D261-4D03-94F4-C848B1EE5563}" srcId="{007CE279-38A2-4BEE-BA03-CE05CB868759}" destId="{852ACB93-0812-4804-8323-ADD975E9519C}" srcOrd="0" destOrd="0" parTransId="{4D00A15A-8A4C-410A-A362-0AB332F78508}" sibTransId="{70EAEA95-93AF-4E9A-ABE3-DD560D43B585}"/>
    <dgm:cxn modelId="{0DE33B10-BDE2-46C4-B49F-B977258A4DAB}" type="presOf" srcId="{91C8AFC4-3182-4906-92F3-C333516C6FFF}" destId="{09EA5EDB-5C80-4DCB-B57E-793CF26D105E}" srcOrd="1" destOrd="1" presId="urn:microsoft.com/office/officeart/2005/8/layout/vList4#1"/>
    <dgm:cxn modelId="{D5148411-BDAA-4A25-ABB7-FBC482B71673}" srcId="{5EAE5D1D-A3C1-41D3-8911-37E66AD50401}" destId="{42F39AE7-2E03-4831-B128-1852964C4CEF}" srcOrd="3" destOrd="0" parTransId="{3C633A11-5C19-49D5-B996-74E1AA449FDC}" sibTransId="{054ED41C-47DD-4D4E-8A1C-8D6E9DEEEDBC}"/>
    <dgm:cxn modelId="{0BBE083D-8D44-4AC3-A115-AC4CF330EFCE}" type="presParOf" srcId="{56EE2799-A24D-4A33-A9F6-19A16AB4DCF3}" destId="{E340C55A-1F37-4BB1-8A4F-3A1F96ECE004}" srcOrd="0" destOrd="0" presId="urn:microsoft.com/office/officeart/2005/8/layout/vList4#1"/>
    <dgm:cxn modelId="{25F09C0A-0F3B-4FE5-ACA9-84D3326EB5E1}" type="presParOf" srcId="{E340C55A-1F37-4BB1-8A4F-3A1F96ECE004}" destId="{483A5B3C-23D0-44B3-85BA-F942CE12EC18}" srcOrd="0" destOrd="0" presId="urn:microsoft.com/office/officeart/2005/8/layout/vList4#1"/>
    <dgm:cxn modelId="{122C6430-48C8-445C-8868-7E8B608DD099}" type="presParOf" srcId="{E340C55A-1F37-4BB1-8A4F-3A1F96ECE004}" destId="{57BC26B4-685D-4368-814F-C3332B217F92}" srcOrd="1" destOrd="0" presId="urn:microsoft.com/office/officeart/2005/8/layout/vList4#1"/>
    <dgm:cxn modelId="{558A8208-B659-4FA2-9922-6B77B4E9D0F9}" type="presParOf" srcId="{E340C55A-1F37-4BB1-8A4F-3A1F96ECE004}" destId="{B86FA3C3-3353-4009-A686-559570F45B7C}" srcOrd="2" destOrd="0" presId="urn:microsoft.com/office/officeart/2005/8/layout/vList4#1"/>
    <dgm:cxn modelId="{0CAD4CC8-E79E-41B0-9492-760C7C85BAC8}" type="presParOf" srcId="{56EE2799-A24D-4A33-A9F6-19A16AB4DCF3}" destId="{92E570A9-A75B-49D8-AD9F-46B841798AC7}" srcOrd="1" destOrd="0" presId="urn:microsoft.com/office/officeart/2005/8/layout/vList4#1"/>
    <dgm:cxn modelId="{7F5CCA12-13D5-4218-AD31-52FD1B344555}" type="presParOf" srcId="{56EE2799-A24D-4A33-A9F6-19A16AB4DCF3}" destId="{76484E7F-C48B-40BF-9A1D-0618B306A782}" srcOrd="2" destOrd="0" presId="urn:microsoft.com/office/officeart/2005/8/layout/vList4#1"/>
    <dgm:cxn modelId="{108A71FB-3F6C-4CC0-8BA9-A237A3D99F20}" type="presParOf" srcId="{76484E7F-C48B-40BF-9A1D-0618B306A782}" destId="{5803CA64-DB76-42D6-AB53-D1CFB0CF5C7E}" srcOrd="0" destOrd="0" presId="urn:microsoft.com/office/officeart/2005/8/layout/vList4#1"/>
    <dgm:cxn modelId="{37C11FDF-F46B-4F18-959E-A781854F06C6}" type="presParOf" srcId="{76484E7F-C48B-40BF-9A1D-0618B306A782}" destId="{AF7B71FC-A1FA-4052-9E3A-72B061D81ACC}" srcOrd="1" destOrd="0" presId="urn:microsoft.com/office/officeart/2005/8/layout/vList4#1"/>
    <dgm:cxn modelId="{D0C2778F-CF1A-480C-9E55-10C98A8C9F68}" type="presParOf" srcId="{76484E7F-C48B-40BF-9A1D-0618B306A782}" destId="{B34E532E-2651-4A8D-AC7C-DD35964AEE5F}" srcOrd="2" destOrd="0" presId="urn:microsoft.com/office/officeart/2005/8/layout/vList4#1"/>
    <dgm:cxn modelId="{F004871B-8519-4366-9E3B-427402E26C7F}" type="presParOf" srcId="{56EE2799-A24D-4A33-A9F6-19A16AB4DCF3}" destId="{EB12056C-C999-4DF4-9762-C6D051E1ADAC}" srcOrd="3" destOrd="0" presId="urn:microsoft.com/office/officeart/2005/8/layout/vList4#1"/>
    <dgm:cxn modelId="{DAB2B2D8-19B3-4095-B2C7-8304E19AECB8}" type="presParOf" srcId="{56EE2799-A24D-4A33-A9F6-19A16AB4DCF3}" destId="{72CA6775-435E-424F-A457-46D55B020D09}" srcOrd="4" destOrd="0" presId="urn:microsoft.com/office/officeart/2005/8/layout/vList4#1"/>
    <dgm:cxn modelId="{8343FE5F-37C8-4B47-9A61-F2997BBF6A16}" type="presParOf" srcId="{72CA6775-435E-424F-A457-46D55B020D09}" destId="{B84D1C4C-2BE6-4DF6-AE21-5D965208A0FC}" srcOrd="0" destOrd="0" presId="urn:microsoft.com/office/officeart/2005/8/layout/vList4#1"/>
    <dgm:cxn modelId="{0D18C6DB-24E6-4D60-8E26-AE9D421A496A}" type="presParOf" srcId="{72CA6775-435E-424F-A457-46D55B020D09}" destId="{0F942571-90BA-48AA-8F49-1396E86D34D8}" srcOrd="1" destOrd="0" presId="urn:microsoft.com/office/officeart/2005/8/layout/vList4#1"/>
    <dgm:cxn modelId="{27C022AD-E836-4661-A6C7-DC5A30CDA437}" type="presParOf" srcId="{72CA6775-435E-424F-A457-46D55B020D09}" destId="{C6B34D98-7118-4E61-8253-42F257E940F3}" srcOrd="2" destOrd="0" presId="urn:microsoft.com/office/officeart/2005/8/layout/vList4#1"/>
    <dgm:cxn modelId="{09C28745-CF58-4794-8956-C320CF63F07B}" type="presParOf" srcId="{56EE2799-A24D-4A33-A9F6-19A16AB4DCF3}" destId="{19CF9B66-12CB-454E-A5F5-9734C571F7CB}" srcOrd="5" destOrd="0" presId="urn:microsoft.com/office/officeart/2005/8/layout/vList4#1"/>
    <dgm:cxn modelId="{B05B2B72-ECDA-47EE-A42C-B9D8F6FAEBA8}" type="presParOf" srcId="{56EE2799-A24D-4A33-A9F6-19A16AB4DCF3}" destId="{6217A7AF-4800-47FD-9A7A-E21EAB497673}" srcOrd="6" destOrd="0" presId="urn:microsoft.com/office/officeart/2005/8/layout/vList4#1"/>
    <dgm:cxn modelId="{13C05DD0-749E-4FAA-BE72-7D109604D895}" type="presParOf" srcId="{6217A7AF-4800-47FD-9A7A-E21EAB497673}" destId="{43529921-04D7-4148-A1D5-37BBFF38F211}" srcOrd="0" destOrd="0" presId="urn:microsoft.com/office/officeart/2005/8/layout/vList4#1"/>
    <dgm:cxn modelId="{B954481A-F285-42C3-B91C-D1DCD867FC83}" type="presParOf" srcId="{6217A7AF-4800-47FD-9A7A-E21EAB497673}" destId="{85B47CE7-6913-49E4-8106-DD7D5DBB9BF9}" srcOrd="1" destOrd="0" presId="urn:microsoft.com/office/officeart/2005/8/layout/vList4#1"/>
    <dgm:cxn modelId="{69095FD7-99E1-413F-BBCB-446145705CD1}" type="presParOf" srcId="{6217A7AF-4800-47FD-9A7A-E21EAB497673}" destId="{09EA5EDB-5C80-4DCB-B57E-793CF26D105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607E4-B27D-4663-9218-580027F34297}" type="doc">
      <dgm:prSet loTypeId="urn:microsoft.com/office/officeart/2005/8/layout/cycle7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4D6CCC09-8D43-43CC-B633-4A0727B93A08}">
      <dgm:prSet phldrT="[Texto]"/>
      <dgm:spPr/>
      <dgm:t>
        <a:bodyPr/>
        <a:lstStyle/>
        <a:p>
          <a:r>
            <a:rPr lang="es-EC" dirty="0" smtClean="0"/>
            <a:t>Evolución del pensamiento económico</a:t>
          </a:r>
          <a:endParaRPr lang="es-EC" dirty="0"/>
        </a:p>
      </dgm:t>
    </dgm:pt>
    <dgm:pt modelId="{4AD9D5ED-1C35-4D8D-96D0-9820C492CFFF}" type="parTrans" cxnId="{A8690003-5133-43D0-9CF0-D54FE54AA91B}">
      <dgm:prSet/>
      <dgm:spPr/>
      <dgm:t>
        <a:bodyPr/>
        <a:lstStyle/>
        <a:p>
          <a:endParaRPr lang="es-EC"/>
        </a:p>
      </dgm:t>
    </dgm:pt>
    <dgm:pt modelId="{D4C42C89-DFD5-4EAA-8FDC-621360CBCF6B}" type="sibTrans" cxnId="{A8690003-5133-43D0-9CF0-D54FE54AA91B}">
      <dgm:prSet/>
      <dgm:spPr/>
      <dgm:t>
        <a:bodyPr/>
        <a:lstStyle/>
        <a:p>
          <a:endParaRPr lang="es-EC" dirty="0"/>
        </a:p>
      </dgm:t>
    </dgm:pt>
    <dgm:pt modelId="{D3A5B6C3-DD62-498B-9E86-41F5D8D7323E}">
      <dgm:prSet phldrT="[Texto]"/>
      <dgm:spPr/>
      <dgm:t>
        <a:bodyPr/>
        <a:lstStyle/>
        <a:p>
          <a:r>
            <a:rPr lang="es-EC" dirty="0" smtClean="0"/>
            <a:t>Factores de la producción básica y adaptación a nuevos elementos</a:t>
          </a:r>
          <a:endParaRPr lang="es-EC" dirty="0"/>
        </a:p>
      </dgm:t>
    </dgm:pt>
    <dgm:pt modelId="{DBA1B270-5B5D-46B3-BE58-B686C1183976}" type="parTrans" cxnId="{F728841D-1F04-4E33-9FAE-68D53E636987}">
      <dgm:prSet/>
      <dgm:spPr/>
      <dgm:t>
        <a:bodyPr/>
        <a:lstStyle/>
        <a:p>
          <a:endParaRPr lang="es-EC"/>
        </a:p>
      </dgm:t>
    </dgm:pt>
    <dgm:pt modelId="{976A70AF-59BE-483F-A68E-75E9740A34EF}" type="sibTrans" cxnId="{F728841D-1F04-4E33-9FAE-68D53E636987}">
      <dgm:prSet/>
      <dgm:spPr/>
      <dgm:t>
        <a:bodyPr/>
        <a:lstStyle/>
        <a:p>
          <a:endParaRPr lang="es-EC" dirty="0"/>
        </a:p>
      </dgm:t>
    </dgm:pt>
    <dgm:pt modelId="{99E8DD7F-1607-49FF-A9B2-33FCB3E5B143}">
      <dgm:prSet phldrT="[Texto]"/>
      <dgm:spPr/>
      <dgm:t>
        <a:bodyPr/>
        <a:lstStyle/>
        <a:p>
          <a:r>
            <a:rPr lang="es-EC" dirty="0" smtClean="0"/>
            <a:t>Asimilación de tecnologías, manejo </a:t>
          </a:r>
          <a:r>
            <a:rPr lang="es-EC" dirty="0" smtClean="0"/>
            <a:t>Macroeconómico</a:t>
          </a:r>
          <a:endParaRPr lang="es-EC" dirty="0"/>
        </a:p>
      </dgm:t>
    </dgm:pt>
    <dgm:pt modelId="{4BB8819D-759D-4858-B71E-70E8E123DD09}" type="parTrans" cxnId="{03F32A9B-5777-436D-AC2B-CC3B5D755CC9}">
      <dgm:prSet/>
      <dgm:spPr/>
      <dgm:t>
        <a:bodyPr/>
        <a:lstStyle/>
        <a:p>
          <a:endParaRPr lang="es-EC"/>
        </a:p>
      </dgm:t>
    </dgm:pt>
    <dgm:pt modelId="{C01BA3B6-9A14-4930-9968-CB1731BC784B}" type="sibTrans" cxnId="{03F32A9B-5777-436D-AC2B-CC3B5D755CC9}">
      <dgm:prSet/>
      <dgm:spPr/>
      <dgm:t>
        <a:bodyPr/>
        <a:lstStyle/>
        <a:p>
          <a:endParaRPr lang="es-EC" dirty="0"/>
        </a:p>
      </dgm:t>
    </dgm:pt>
    <dgm:pt modelId="{CBB87EC2-D7ED-4F76-833F-D8A355D2EB2F}" type="pres">
      <dgm:prSet presAssocID="{F58607E4-B27D-4663-9218-580027F342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754D8C-034E-45C6-B3A4-7B00758DEA17}" type="pres">
      <dgm:prSet presAssocID="{4D6CCC09-8D43-43CC-B633-4A0727B93A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60BBC-23E1-4233-9997-CE6FCAA7C44A}" type="pres">
      <dgm:prSet presAssocID="{D4C42C89-DFD5-4EAA-8FDC-621360CBCF6B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B2C0F19-1663-46D5-9DB0-26667CDF6E28}" type="pres">
      <dgm:prSet presAssocID="{D4C42C89-DFD5-4EAA-8FDC-621360CBCF6B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0135A596-8A21-460B-BC09-44531FC7A5D6}" type="pres">
      <dgm:prSet presAssocID="{D3A5B6C3-DD62-498B-9E86-41F5D8D732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3322F-934F-4191-A057-E8D0D538FCA9}" type="pres">
      <dgm:prSet presAssocID="{976A70AF-59BE-483F-A68E-75E9740A34E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4ECF261E-29DF-4CA7-9CB9-605240734743}" type="pres">
      <dgm:prSet presAssocID="{976A70AF-59BE-483F-A68E-75E9740A34EF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DD795161-121E-4FEE-B1C7-3A0D87A9EE6C}" type="pres">
      <dgm:prSet presAssocID="{99E8DD7F-1607-49FF-A9B2-33FCB3E5B1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744E28-EB4D-4614-A81A-F87D1189BC1F}" type="pres">
      <dgm:prSet presAssocID="{C01BA3B6-9A14-4930-9968-CB1731BC784B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AD50FDA-A840-4A11-84E3-D7E36FD982AF}" type="pres">
      <dgm:prSet presAssocID="{C01BA3B6-9A14-4930-9968-CB1731BC784B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5F1E3EB1-9037-46B2-B930-6261AD32335A}" type="presOf" srcId="{4D6CCC09-8D43-43CC-B633-4A0727B93A08}" destId="{06754D8C-034E-45C6-B3A4-7B00758DEA17}" srcOrd="0" destOrd="0" presId="urn:microsoft.com/office/officeart/2005/8/layout/cycle7"/>
    <dgm:cxn modelId="{C3D45953-F70D-4B07-A297-891EEB245C6E}" type="presOf" srcId="{976A70AF-59BE-483F-A68E-75E9740A34EF}" destId="{3553322F-934F-4191-A057-E8D0D538FCA9}" srcOrd="0" destOrd="0" presId="urn:microsoft.com/office/officeart/2005/8/layout/cycle7"/>
    <dgm:cxn modelId="{F728841D-1F04-4E33-9FAE-68D53E636987}" srcId="{F58607E4-B27D-4663-9218-580027F34297}" destId="{D3A5B6C3-DD62-498B-9E86-41F5D8D7323E}" srcOrd="1" destOrd="0" parTransId="{DBA1B270-5B5D-46B3-BE58-B686C1183976}" sibTransId="{976A70AF-59BE-483F-A68E-75E9740A34EF}"/>
    <dgm:cxn modelId="{5CA66335-7CD2-4DEE-9DFB-2F21E984AE13}" type="presOf" srcId="{C01BA3B6-9A14-4930-9968-CB1731BC784B}" destId="{0A744E28-EB4D-4614-A81A-F87D1189BC1F}" srcOrd="0" destOrd="0" presId="urn:microsoft.com/office/officeart/2005/8/layout/cycle7"/>
    <dgm:cxn modelId="{CB86EBCC-1996-4399-8A6B-09689715D1BD}" type="presOf" srcId="{D3A5B6C3-DD62-498B-9E86-41F5D8D7323E}" destId="{0135A596-8A21-460B-BC09-44531FC7A5D6}" srcOrd="0" destOrd="0" presId="urn:microsoft.com/office/officeart/2005/8/layout/cycle7"/>
    <dgm:cxn modelId="{D2BB2CFA-F24D-4D86-A47C-2A75C12CCD02}" type="presOf" srcId="{D4C42C89-DFD5-4EAA-8FDC-621360CBCF6B}" destId="{CB2C0F19-1663-46D5-9DB0-26667CDF6E28}" srcOrd="1" destOrd="0" presId="urn:microsoft.com/office/officeart/2005/8/layout/cycle7"/>
    <dgm:cxn modelId="{50098DF2-9B48-42EA-AA55-6DB06181771E}" type="presOf" srcId="{F58607E4-B27D-4663-9218-580027F34297}" destId="{CBB87EC2-D7ED-4F76-833F-D8A355D2EB2F}" srcOrd="0" destOrd="0" presId="urn:microsoft.com/office/officeart/2005/8/layout/cycle7"/>
    <dgm:cxn modelId="{E2EB1566-EF73-409E-B1BB-E1D55564D041}" type="presOf" srcId="{99E8DD7F-1607-49FF-A9B2-33FCB3E5B143}" destId="{DD795161-121E-4FEE-B1C7-3A0D87A9EE6C}" srcOrd="0" destOrd="0" presId="urn:microsoft.com/office/officeart/2005/8/layout/cycle7"/>
    <dgm:cxn modelId="{A8690003-5133-43D0-9CF0-D54FE54AA91B}" srcId="{F58607E4-B27D-4663-9218-580027F34297}" destId="{4D6CCC09-8D43-43CC-B633-4A0727B93A08}" srcOrd="0" destOrd="0" parTransId="{4AD9D5ED-1C35-4D8D-96D0-9820C492CFFF}" sibTransId="{D4C42C89-DFD5-4EAA-8FDC-621360CBCF6B}"/>
    <dgm:cxn modelId="{F1D46AB5-13FA-4A18-AE02-7B8283531587}" type="presOf" srcId="{D4C42C89-DFD5-4EAA-8FDC-621360CBCF6B}" destId="{8FF60BBC-23E1-4233-9997-CE6FCAA7C44A}" srcOrd="0" destOrd="0" presId="urn:microsoft.com/office/officeart/2005/8/layout/cycle7"/>
    <dgm:cxn modelId="{C9A31F13-5887-4280-8E59-15454DE52024}" type="presOf" srcId="{C01BA3B6-9A14-4930-9968-CB1731BC784B}" destId="{3AD50FDA-A840-4A11-84E3-D7E36FD982AF}" srcOrd="1" destOrd="0" presId="urn:microsoft.com/office/officeart/2005/8/layout/cycle7"/>
    <dgm:cxn modelId="{7B1FE381-E53E-45B5-BEC0-5B7973B3AD91}" type="presOf" srcId="{976A70AF-59BE-483F-A68E-75E9740A34EF}" destId="{4ECF261E-29DF-4CA7-9CB9-605240734743}" srcOrd="1" destOrd="0" presId="urn:microsoft.com/office/officeart/2005/8/layout/cycle7"/>
    <dgm:cxn modelId="{03F32A9B-5777-436D-AC2B-CC3B5D755CC9}" srcId="{F58607E4-B27D-4663-9218-580027F34297}" destId="{99E8DD7F-1607-49FF-A9B2-33FCB3E5B143}" srcOrd="2" destOrd="0" parTransId="{4BB8819D-759D-4858-B71E-70E8E123DD09}" sibTransId="{C01BA3B6-9A14-4930-9968-CB1731BC784B}"/>
    <dgm:cxn modelId="{DC262FD9-FBCF-43F2-9176-6CF05DCC82D3}" type="presParOf" srcId="{CBB87EC2-D7ED-4F76-833F-D8A355D2EB2F}" destId="{06754D8C-034E-45C6-B3A4-7B00758DEA17}" srcOrd="0" destOrd="0" presId="urn:microsoft.com/office/officeart/2005/8/layout/cycle7"/>
    <dgm:cxn modelId="{5CF301B4-9DC3-4019-A780-48C9ABB0961E}" type="presParOf" srcId="{CBB87EC2-D7ED-4F76-833F-D8A355D2EB2F}" destId="{8FF60BBC-23E1-4233-9997-CE6FCAA7C44A}" srcOrd="1" destOrd="0" presId="urn:microsoft.com/office/officeart/2005/8/layout/cycle7"/>
    <dgm:cxn modelId="{4C726BD4-67ED-4502-BFA9-18F73DFE6107}" type="presParOf" srcId="{8FF60BBC-23E1-4233-9997-CE6FCAA7C44A}" destId="{CB2C0F19-1663-46D5-9DB0-26667CDF6E28}" srcOrd="0" destOrd="0" presId="urn:microsoft.com/office/officeart/2005/8/layout/cycle7"/>
    <dgm:cxn modelId="{512AB744-0181-423F-8A43-C2B7443F7058}" type="presParOf" srcId="{CBB87EC2-D7ED-4F76-833F-D8A355D2EB2F}" destId="{0135A596-8A21-460B-BC09-44531FC7A5D6}" srcOrd="2" destOrd="0" presId="urn:microsoft.com/office/officeart/2005/8/layout/cycle7"/>
    <dgm:cxn modelId="{69E21FBC-416A-46F8-8A9C-77337AB9511E}" type="presParOf" srcId="{CBB87EC2-D7ED-4F76-833F-D8A355D2EB2F}" destId="{3553322F-934F-4191-A057-E8D0D538FCA9}" srcOrd="3" destOrd="0" presId="urn:microsoft.com/office/officeart/2005/8/layout/cycle7"/>
    <dgm:cxn modelId="{1720AE93-B9A5-46C1-A7D5-651072CD988B}" type="presParOf" srcId="{3553322F-934F-4191-A057-E8D0D538FCA9}" destId="{4ECF261E-29DF-4CA7-9CB9-605240734743}" srcOrd="0" destOrd="0" presId="urn:microsoft.com/office/officeart/2005/8/layout/cycle7"/>
    <dgm:cxn modelId="{E400B853-5775-4117-A18C-20801E1AA779}" type="presParOf" srcId="{CBB87EC2-D7ED-4F76-833F-D8A355D2EB2F}" destId="{DD795161-121E-4FEE-B1C7-3A0D87A9EE6C}" srcOrd="4" destOrd="0" presId="urn:microsoft.com/office/officeart/2005/8/layout/cycle7"/>
    <dgm:cxn modelId="{1EB10C9D-435E-4F77-BE73-1062F81B060A}" type="presParOf" srcId="{CBB87EC2-D7ED-4F76-833F-D8A355D2EB2F}" destId="{0A744E28-EB4D-4614-A81A-F87D1189BC1F}" srcOrd="5" destOrd="0" presId="urn:microsoft.com/office/officeart/2005/8/layout/cycle7"/>
    <dgm:cxn modelId="{BCD6D2D0-DD66-4277-87EC-13F9F6FF22FB}" type="presParOf" srcId="{0A744E28-EB4D-4614-A81A-F87D1189BC1F}" destId="{3AD50FDA-A840-4A11-84E3-D7E36FD982A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D339C-73C7-4195-AE3C-963E3392D06A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#3" csCatId="colorful" phldr="1"/>
      <dgm:spPr/>
    </dgm:pt>
    <dgm:pt modelId="{D2F2B5EB-0743-415E-B694-D8A799F62F14}">
      <dgm:prSet phldrT="[Texto]" custT="1"/>
      <dgm:spPr/>
      <dgm:t>
        <a:bodyPr/>
        <a:lstStyle/>
        <a:p>
          <a:pPr algn="l"/>
          <a:r>
            <a:rPr lang="es-EC" sz="2400" dirty="0" smtClean="0"/>
            <a:t>Corteza desecada del árbol Cinnamomun zeylanicum. </a:t>
          </a:r>
          <a:endParaRPr lang="es-EC" sz="2500" dirty="0"/>
        </a:p>
      </dgm:t>
    </dgm:pt>
    <dgm:pt modelId="{0C5CFFA8-3F99-4B9B-A07C-22282A7F5E89}" type="parTrans" cxnId="{EBBDC004-29F2-41B6-B5D7-E14A48E91BCC}">
      <dgm:prSet/>
      <dgm:spPr/>
      <dgm:t>
        <a:bodyPr/>
        <a:lstStyle/>
        <a:p>
          <a:endParaRPr lang="es-EC"/>
        </a:p>
      </dgm:t>
    </dgm:pt>
    <dgm:pt modelId="{C809EA6E-0ADB-4ECB-93E6-D53BA80B22D4}" type="sibTrans" cxnId="{EBBDC004-29F2-41B6-B5D7-E14A48E91BCC}">
      <dgm:prSet/>
      <dgm:spPr/>
      <dgm:t>
        <a:bodyPr/>
        <a:lstStyle/>
        <a:p>
          <a:endParaRPr lang="es-EC"/>
        </a:p>
      </dgm:t>
    </dgm:pt>
    <dgm:pt modelId="{C5FC0D6F-727A-43BB-970C-E86E5BE2B167}">
      <dgm:prSet phldrT="[Texto]"/>
      <dgm:spPr/>
      <dgm:t>
        <a:bodyPr/>
        <a:lstStyle/>
        <a:p>
          <a:r>
            <a:rPr lang="es-EC" dirty="0" smtClean="0"/>
            <a:t>familia de las lauráceas de hasta 15 m</a:t>
          </a:r>
          <a:endParaRPr lang="es-EC" dirty="0"/>
        </a:p>
      </dgm:t>
    </dgm:pt>
    <dgm:pt modelId="{0722573A-3291-4C1C-950A-D2BCE319B7AF}" type="parTrans" cxnId="{A3ACD76A-8153-4680-B72A-9B934709629B}">
      <dgm:prSet/>
      <dgm:spPr/>
      <dgm:t>
        <a:bodyPr/>
        <a:lstStyle/>
        <a:p>
          <a:endParaRPr lang="es-EC"/>
        </a:p>
      </dgm:t>
    </dgm:pt>
    <dgm:pt modelId="{EA27F30B-6BE8-43B6-9C12-D2FC6E1FE54C}" type="sibTrans" cxnId="{A3ACD76A-8153-4680-B72A-9B934709629B}">
      <dgm:prSet/>
      <dgm:spPr/>
      <dgm:t>
        <a:bodyPr/>
        <a:lstStyle/>
        <a:p>
          <a:endParaRPr lang="es-EC"/>
        </a:p>
      </dgm:t>
    </dgm:pt>
    <dgm:pt modelId="{4714839D-47F0-472F-93ED-520CD487B244}">
      <dgm:prSet phldrT="[Texto]"/>
      <dgm:spPr/>
      <dgm:t>
        <a:bodyPr/>
        <a:lstStyle/>
        <a:p>
          <a:r>
            <a:rPr lang="es-EC" dirty="0" smtClean="0"/>
            <a:t>Pirámides, Egipcios y Biblia</a:t>
          </a:r>
          <a:endParaRPr lang="es-EC" dirty="0"/>
        </a:p>
      </dgm:t>
    </dgm:pt>
    <dgm:pt modelId="{6C7E5272-4D3B-4D0D-B2C3-5F0C8F95AE78}" type="parTrans" cxnId="{ED2FE4AC-209F-4EFE-A365-4F9B44FC47AE}">
      <dgm:prSet/>
      <dgm:spPr/>
      <dgm:t>
        <a:bodyPr/>
        <a:lstStyle/>
        <a:p>
          <a:endParaRPr lang="es-EC"/>
        </a:p>
      </dgm:t>
    </dgm:pt>
    <dgm:pt modelId="{F27FECE5-75BB-4325-AF4B-38C00864CE4E}" type="sibTrans" cxnId="{ED2FE4AC-209F-4EFE-A365-4F9B44FC47AE}">
      <dgm:prSet/>
      <dgm:spPr/>
      <dgm:t>
        <a:bodyPr/>
        <a:lstStyle/>
        <a:p>
          <a:endParaRPr lang="es-EC"/>
        </a:p>
      </dgm:t>
    </dgm:pt>
    <dgm:pt modelId="{627BCC32-989E-4E0E-8877-BDEA9C666F96}">
      <dgm:prSet phldrT="[Texto]"/>
      <dgm:spPr/>
      <dgm:t>
        <a:bodyPr/>
        <a:lstStyle/>
        <a:p>
          <a:r>
            <a:rPr lang="es-EC" dirty="0" smtClean="0"/>
            <a:t>Como especias, industria y medicina </a:t>
          </a:r>
          <a:endParaRPr lang="es-EC" dirty="0"/>
        </a:p>
      </dgm:t>
    </dgm:pt>
    <dgm:pt modelId="{1B70477E-2489-499F-9217-5456F66D5D79}" type="parTrans" cxnId="{EB392B30-175F-4FD8-95ED-4A8B510430AD}">
      <dgm:prSet/>
      <dgm:spPr/>
      <dgm:t>
        <a:bodyPr/>
        <a:lstStyle/>
        <a:p>
          <a:endParaRPr lang="es-EC"/>
        </a:p>
      </dgm:t>
    </dgm:pt>
    <dgm:pt modelId="{CCC1C05A-8FF1-4521-A635-1CF609521785}" type="sibTrans" cxnId="{EB392B30-175F-4FD8-95ED-4A8B510430AD}">
      <dgm:prSet/>
      <dgm:spPr/>
      <dgm:t>
        <a:bodyPr/>
        <a:lstStyle/>
        <a:p>
          <a:endParaRPr lang="es-EC"/>
        </a:p>
      </dgm:t>
    </dgm:pt>
    <dgm:pt modelId="{EED1FBEB-8F71-41D1-8373-13D36705AD8B}" type="pres">
      <dgm:prSet presAssocID="{689D339C-73C7-4195-AE3C-963E3392D06A}" presName="linearFlow" presStyleCnt="0">
        <dgm:presLayoutVars>
          <dgm:dir/>
          <dgm:resizeHandles val="exact"/>
        </dgm:presLayoutVars>
      </dgm:prSet>
      <dgm:spPr/>
    </dgm:pt>
    <dgm:pt modelId="{4A27AEB8-CFB8-4506-9A68-D196EED64693}" type="pres">
      <dgm:prSet presAssocID="{D2F2B5EB-0743-415E-B694-D8A799F62F14}" presName="comp" presStyleCnt="0"/>
      <dgm:spPr/>
    </dgm:pt>
    <dgm:pt modelId="{CCEB3D56-D3D2-4BB0-90F6-B3501A8ABF7E}" type="pres">
      <dgm:prSet presAssocID="{D2F2B5EB-0743-415E-B694-D8A799F62F14}" presName="rect2" presStyleLbl="node1" presStyleIdx="0" presStyleCnt="4" custScaleX="2151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3E8978-E54A-4601-9A7D-CDD46B661B69}" type="pres">
      <dgm:prSet presAssocID="{D2F2B5EB-0743-415E-B694-D8A799F62F14}" presName="rect1" presStyleLbl="lnNode1" presStyleIdx="0" presStyleCnt="4" custLinFactX="-19216" custLinFactNeighborX="-100000" custLinFactNeighborY="-2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FAEF33-07CC-414F-A5C7-F163962F7146}" type="pres">
      <dgm:prSet presAssocID="{C809EA6E-0ADB-4ECB-93E6-D53BA80B22D4}" presName="sibTrans" presStyleCnt="0"/>
      <dgm:spPr/>
    </dgm:pt>
    <dgm:pt modelId="{2E8642C6-8458-4472-B219-818C30153C37}" type="pres">
      <dgm:prSet presAssocID="{C5FC0D6F-727A-43BB-970C-E86E5BE2B167}" presName="comp" presStyleCnt="0"/>
      <dgm:spPr/>
    </dgm:pt>
    <dgm:pt modelId="{E9FD9E3E-9412-44E1-8AF0-9FCC1634587B}" type="pres">
      <dgm:prSet presAssocID="{C5FC0D6F-727A-43BB-970C-E86E5BE2B167}" presName="rect2" presStyleLbl="node1" presStyleIdx="1" presStyleCnt="4" custScaleX="206868" custLinFactNeighborX="-49200" custLinFactNeighborY="-51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F4E40F-7188-4105-BF55-EF4966F5ECB7}" type="pres">
      <dgm:prSet presAssocID="{C5FC0D6F-727A-43BB-970C-E86E5BE2B167}" presName="rect1" presStyleLbl="lnNode1" presStyleIdx="1" presStyleCnt="4" custLinFactNeighborX="20645" custLinFactNeighborY="-51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E10ECF-3645-47CF-A74A-1B52B92807D7}" type="pres">
      <dgm:prSet presAssocID="{EA27F30B-6BE8-43B6-9C12-D2FC6E1FE54C}" presName="sibTrans" presStyleCnt="0"/>
      <dgm:spPr/>
    </dgm:pt>
    <dgm:pt modelId="{088897BB-7FCA-4A74-ADDB-8EF1BBE1356A}" type="pres">
      <dgm:prSet presAssocID="{4714839D-47F0-472F-93ED-520CD487B244}" presName="comp" presStyleCnt="0"/>
      <dgm:spPr/>
    </dgm:pt>
    <dgm:pt modelId="{91C3E182-0AEF-4C2D-A362-187946C35BF9}" type="pres">
      <dgm:prSet presAssocID="{4714839D-47F0-472F-93ED-520CD487B244}" presName="rect2" presStyleLbl="node1" presStyleIdx="2" presStyleCnt="4" custScaleX="2068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1F948B-385D-4C16-8A5C-3F103624B9AB}" type="pres">
      <dgm:prSet presAssocID="{4714839D-47F0-472F-93ED-520CD487B244}" presName="rect1" presStyleLbl="lnNode1" presStyleIdx="2" presStyleCnt="4" custLinFactX="-11163" custLinFactNeighborX="-100000" custLinFactNeighborY="-202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D4A2FC2-D20F-414A-8D8E-D472A699B1B5}" type="pres">
      <dgm:prSet presAssocID="{F27FECE5-75BB-4325-AF4B-38C00864CE4E}" presName="sibTrans" presStyleCnt="0"/>
      <dgm:spPr/>
    </dgm:pt>
    <dgm:pt modelId="{E4C1EAFD-FC76-429C-A234-3292604B766F}" type="pres">
      <dgm:prSet presAssocID="{627BCC32-989E-4E0E-8877-BDEA9C666F96}" presName="comp" presStyleCnt="0"/>
      <dgm:spPr/>
    </dgm:pt>
    <dgm:pt modelId="{5FF45693-59A9-41B9-8724-16519B5164A7}" type="pres">
      <dgm:prSet presAssocID="{627BCC32-989E-4E0E-8877-BDEA9C666F96}" presName="rect2" presStyleLbl="node1" presStyleIdx="3" presStyleCnt="4" custScaleX="205544" custLinFactNeighborX="-46256" custLinFactNeighborY="-69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470C1A-EE8F-43C9-8687-89075EDD8D67}" type="pres">
      <dgm:prSet presAssocID="{627BCC32-989E-4E0E-8877-BDEA9C666F96}" presName="rect1" presStyleLbl="lnNode1" presStyleIdx="3" presStyleCnt="4" custLinFactNeighborX="12592" custLinFactNeighborY="-690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B804224-2D23-4C85-AD00-5CA61B42C9A3}" type="presOf" srcId="{627BCC32-989E-4E0E-8877-BDEA9C666F96}" destId="{5FF45693-59A9-41B9-8724-16519B5164A7}" srcOrd="0" destOrd="0" presId="urn:microsoft.com/office/officeart/2008/layout/AlternatingPictureBlocks"/>
    <dgm:cxn modelId="{EBBDC004-29F2-41B6-B5D7-E14A48E91BCC}" srcId="{689D339C-73C7-4195-AE3C-963E3392D06A}" destId="{D2F2B5EB-0743-415E-B694-D8A799F62F14}" srcOrd="0" destOrd="0" parTransId="{0C5CFFA8-3F99-4B9B-A07C-22282A7F5E89}" sibTransId="{C809EA6E-0ADB-4ECB-93E6-D53BA80B22D4}"/>
    <dgm:cxn modelId="{EC3C7AE3-60D5-46BF-84F3-38D241BEBBA4}" type="presOf" srcId="{4714839D-47F0-472F-93ED-520CD487B244}" destId="{91C3E182-0AEF-4C2D-A362-187946C35BF9}" srcOrd="0" destOrd="0" presId="urn:microsoft.com/office/officeart/2008/layout/AlternatingPictureBlocks"/>
    <dgm:cxn modelId="{A3ACD76A-8153-4680-B72A-9B934709629B}" srcId="{689D339C-73C7-4195-AE3C-963E3392D06A}" destId="{C5FC0D6F-727A-43BB-970C-E86E5BE2B167}" srcOrd="1" destOrd="0" parTransId="{0722573A-3291-4C1C-950A-D2BCE319B7AF}" sibTransId="{EA27F30B-6BE8-43B6-9C12-D2FC6E1FE54C}"/>
    <dgm:cxn modelId="{0EB7637F-96BC-4A93-97EB-D1C644A4E0C7}" type="presOf" srcId="{689D339C-73C7-4195-AE3C-963E3392D06A}" destId="{EED1FBEB-8F71-41D1-8373-13D36705AD8B}" srcOrd="0" destOrd="0" presId="urn:microsoft.com/office/officeart/2008/layout/AlternatingPictureBlocks"/>
    <dgm:cxn modelId="{090229E1-3F00-49F3-B2F0-B784F255EE2A}" type="presOf" srcId="{D2F2B5EB-0743-415E-B694-D8A799F62F14}" destId="{CCEB3D56-D3D2-4BB0-90F6-B3501A8ABF7E}" srcOrd="0" destOrd="0" presId="urn:microsoft.com/office/officeart/2008/layout/AlternatingPictureBlocks"/>
    <dgm:cxn modelId="{EA52FD2A-D49F-491A-B15A-4999E32BEBA6}" type="presOf" srcId="{C5FC0D6F-727A-43BB-970C-E86E5BE2B167}" destId="{E9FD9E3E-9412-44E1-8AF0-9FCC1634587B}" srcOrd="0" destOrd="0" presId="urn:microsoft.com/office/officeart/2008/layout/AlternatingPictureBlocks"/>
    <dgm:cxn modelId="{ED2FE4AC-209F-4EFE-A365-4F9B44FC47AE}" srcId="{689D339C-73C7-4195-AE3C-963E3392D06A}" destId="{4714839D-47F0-472F-93ED-520CD487B244}" srcOrd="2" destOrd="0" parTransId="{6C7E5272-4D3B-4D0D-B2C3-5F0C8F95AE78}" sibTransId="{F27FECE5-75BB-4325-AF4B-38C00864CE4E}"/>
    <dgm:cxn modelId="{EB392B30-175F-4FD8-95ED-4A8B510430AD}" srcId="{689D339C-73C7-4195-AE3C-963E3392D06A}" destId="{627BCC32-989E-4E0E-8877-BDEA9C666F96}" srcOrd="3" destOrd="0" parTransId="{1B70477E-2489-499F-9217-5456F66D5D79}" sibTransId="{CCC1C05A-8FF1-4521-A635-1CF609521785}"/>
    <dgm:cxn modelId="{97A70ECE-8912-4F07-8E8D-3611BFF779E0}" type="presParOf" srcId="{EED1FBEB-8F71-41D1-8373-13D36705AD8B}" destId="{4A27AEB8-CFB8-4506-9A68-D196EED64693}" srcOrd="0" destOrd="0" presId="urn:microsoft.com/office/officeart/2008/layout/AlternatingPictureBlocks"/>
    <dgm:cxn modelId="{A279E6C8-55F1-436F-86D8-B5971961EB46}" type="presParOf" srcId="{4A27AEB8-CFB8-4506-9A68-D196EED64693}" destId="{CCEB3D56-D3D2-4BB0-90F6-B3501A8ABF7E}" srcOrd="0" destOrd="0" presId="urn:microsoft.com/office/officeart/2008/layout/AlternatingPictureBlocks"/>
    <dgm:cxn modelId="{A83BF7FD-DAA2-4204-9A96-3C53932F709A}" type="presParOf" srcId="{4A27AEB8-CFB8-4506-9A68-D196EED64693}" destId="{A63E8978-E54A-4601-9A7D-CDD46B661B69}" srcOrd="1" destOrd="0" presId="urn:microsoft.com/office/officeart/2008/layout/AlternatingPictureBlocks"/>
    <dgm:cxn modelId="{825A67CD-16D0-4F76-979D-CBE9DAF9890C}" type="presParOf" srcId="{EED1FBEB-8F71-41D1-8373-13D36705AD8B}" destId="{5AFAEF33-07CC-414F-A5C7-F163962F7146}" srcOrd="1" destOrd="0" presId="urn:microsoft.com/office/officeart/2008/layout/AlternatingPictureBlocks"/>
    <dgm:cxn modelId="{20D688A7-C51E-4B0C-80BF-F54076DED370}" type="presParOf" srcId="{EED1FBEB-8F71-41D1-8373-13D36705AD8B}" destId="{2E8642C6-8458-4472-B219-818C30153C37}" srcOrd="2" destOrd="0" presId="urn:microsoft.com/office/officeart/2008/layout/AlternatingPictureBlocks"/>
    <dgm:cxn modelId="{D9A8129C-E3F7-4509-8F35-4CFFC2C9DF4C}" type="presParOf" srcId="{2E8642C6-8458-4472-B219-818C30153C37}" destId="{E9FD9E3E-9412-44E1-8AF0-9FCC1634587B}" srcOrd="0" destOrd="0" presId="urn:microsoft.com/office/officeart/2008/layout/AlternatingPictureBlocks"/>
    <dgm:cxn modelId="{CED49670-4F99-40AD-90F7-7606265D2D1D}" type="presParOf" srcId="{2E8642C6-8458-4472-B219-818C30153C37}" destId="{55F4E40F-7188-4105-BF55-EF4966F5ECB7}" srcOrd="1" destOrd="0" presId="urn:microsoft.com/office/officeart/2008/layout/AlternatingPictureBlocks"/>
    <dgm:cxn modelId="{959B2DC8-8481-4F54-8223-BA84FB82267C}" type="presParOf" srcId="{EED1FBEB-8F71-41D1-8373-13D36705AD8B}" destId="{CFE10ECF-3645-47CF-A74A-1B52B92807D7}" srcOrd="3" destOrd="0" presId="urn:microsoft.com/office/officeart/2008/layout/AlternatingPictureBlocks"/>
    <dgm:cxn modelId="{A9216373-BC17-4296-96C0-CA1CDAC74E21}" type="presParOf" srcId="{EED1FBEB-8F71-41D1-8373-13D36705AD8B}" destId="{088897BB-7FCA-4A74-ADDB-8EF1BBE1356A}" srcOrd="4" destOrd="0" presId="urn:microsoft.com/office/officeart/2008/layout/AlternatingPictureBlocks"/>
    <dgm:cxn modelId="{3F666F62-C816-48A7-88BE-21797E838C59}" type="presParOf" srcId="{088897BB-7FCA-4A74-ADDB-8EF1BBE1356A}" destId="{91C3E182-0AEF-4C2D-A362-187946C35BF9}" srcOrd="0" destOrd="0" presId="urn:microsoft.com/office/officeart/2008/layout/AlternatingPictureBlocks"/>
    <dgm:cxn modelId="{A0F97A7F-5EB2-46B6-B22F-A8597DC76EE5}" type="presParOf" srcId="{088897BB-7FCA-4A74-ADDB-8EF1BBE1356A}" destId="{721F948B-385D-4C16-8A5C-3F103624B9AB}" srcOrd="1" destOrd="0" presId="urn:microsoft.com/office/officeart/2008/layout/AlternatingPictureBlocks"/>
    <dgm:cxn modelId="{C84831D4-CBE3-47E6-ACFA-13A82F3DA4EC}" type="presParOf" srcId="{EED1FBEB-8F71-41D1-8373-13D36705AD8B}" destId="{3D4A2FC2-D20F-414A-8D8E-D472A699B1B5}" srcOrd="5" destOrd="0" presId="urn:microsoft.com/office/officeart/2008/layout/AlternatingPictureBlocks"/>
    <dgm:cxn modelId="{C0704796-CB58-4B67-876D-A1B5B5D3411E}" type="presParOf" srcId="{EED1FBEB-8F71-41D1-8373-13D36705AD8B}" destId="{E4C1EAFD-FC76-429C-A234-3292604B766F}" srcOrd="6" destOrd="0" presId="urn:microsoft.com/office/officeart/2008/layout/AlternatingPictureBlocks"/>
    <dgm:cxn modelId="{6EAFE001-58C4-40CD-B659-BB3AEA58CBD8}" type="presParOf" srcId="{E4C1EAFD-FC76-429C-A234-3292604B766F}" destId="{5FF45693-59A9-41B9-8724-16519B5164A7}" srcOrd="0" destOrd="0" presId="urn:microsoft.com/office/officeart/2008/layout/AlternatingPictureBlocks"/>
    <dgm:cxn modelId="{173B9003-9461-4DC7-A142-A5DBF4823B9F}" type="presParOf" srcId="{E4C1EAFD-FC76-429C-A234-3292604B766F}" destId="{52470C1A-EE8F-43C9-8687-89075EDD8D6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C45562-CC2E-41E9-8597-405DFA2E6AE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7BA6A8D-3CD5-4301-B1DC-8CD8DF33E643}">
      <dgm:prSet phldrT="[Texto]"/>
      <dgm:spPr/>
      <dgm:t>
        <a:bodyPr/>
        <a:lstStyle/>
        <a:p>
          <a:r>
            <a:rPr lang="es-EC" dirty="0" smtClean="0"/>
            <a:t>Exploratoria</a:t>
          </a:r>
          <a:endParaRPr lang="es-EC" dirty="0"/>
        </a:p>
      </dgm:t>
    </dgm:pt>
    <dgm:pt modelId="{4B02E10B-3388-45F6-A47C-B0362AAB8517}" type="parTrans" cxnId="{B1260CC3-3347-4C40-914F-71C0229C04DF}">
      <dgm:prSet/>
      <dgm:spPr/>
      <dgm:t>
        <a:bodyPr/>
        <a:lstStyle/>
        <a:p>
          <a:endParaRPr lang="es-EC"/>
        </a:p>
      </dgm:t>
    </dgm:pt>
    <dgm:pt modelId="{A9ECFEA0-193A-4BB5-A10F-523F675DAFAD}" type="sibTrans" cxnId="{B1260CC3-3347-4C40-914F-71C0229C04DF}">
      <dgm:prSet/>
      <dgm:spPr/>
      <dgm:t>
        <a:bodyPr/>
        <a:lstStyle/>
        <a:p>
          <a:endParaRPr lang="es-EC"/>
        </a:p>
      </dgm:t>
    </dgm:pt>
    <dgm:pt modelId="{0F2238B8-A1AA-495D-B052-72E8CB446C88}">
      <dgm:prSet phldrT="[Texto]"/>
      <dgm:spPr/>
      <dgm:t>
        <a:bodyPr/>
        <a:lstStyle/>
        <a:p>
          <a:r>
            <a:rPr lang="es-EC" dirty="0" smtClean="0"/>
            <a:t>Grajales, aproximarnos a fenómenos desconocidos, directrices </a:t>
          </a:r>
          <a:endParaRPr lang="es-EC" dirty="0"/>
        </a:p>
      </dgm:t>
    </dgm:pt>
    <dgm:pt modelId="{DD2767A5-0526-49C0-B26B-BFFF123D8503}" type="parTrans" cxnId="{592317EC-ABEF-4FBF-8436-ADF9FC44A0D0}">
      <dgm:prSet/>
      <dgm:spPr/>
      <dgm:t>
        <a:bodyPr/>
        <a:lstStyle/>
        <a:p>
          <a:endParaRPr lang="es-EC"/>
        </a:p>
      </dgm:t>
    </dgm:pt>
    <dgm:pt modelId="{9BADCEE5-175B-4DFD-A0CD-3A89EF34C3F0}" type="sibTrans" cxnId="{592317EC-ABEF-4FBF-8436-ADF9FC44A0D0}">
      <dgm:prSet/>
      <dgm:spPr/>
      <dgm:t>
        <a:bodyPr/>
        <a:lstStyle/>
        <a:p>
          <a:endParaRPr lang="es-EC"/>
        </a:p>
      </dgm:t>
    </dgm:pt>
    <dgm:pt modelId="{A8A1C1C9-8E6B-4E03-8C93-F143AB77BF4A}">
      <dgm:prSet phldrT="[Texto]"/>
      <dgm:spPr/>
      <dgm:t>
        <a:bodyPr/>
        <a:lstStyle/>
        <a:p>
          <a:r>
            <a:rPr lang="es-EC" dirty="0" smtClean="0"/>
            <a:t>Descriptiva</a:t>
          </a:r>
          <a:endParaRPr lang="es-EC" dirty="0"/>
        </a:p>
      </dgm:t>
    </dgm:pt>
    <dgm:pt modelId="{87EF05C5-67FE-4D53-BCB9-18B894FA1439}" type="parTrans" cxnId="{4ADECC90-7F0D-4EAC-AB99-1C379CD48D8A}">
      <dgm:prSet/>
      <dgm:spPr/>
      <dgm:t>
        <a:bodyPr/>
        <a:lstStyle/>
        <a:p>
          <a:endParaRPr lang="es-EC"/>
        </a:p>
      </dgm:t>
    </dgm:pt>
    <dgm:pt modelId="{31899CB1-291D-4F5E-985B-F0D02716C5B3}" type="sibTrans" cxnId="{4ADECC90-7F0D-4EAC-AB99-1C379CD48D8A}">
      <dgm:prSet/>
      <dgm:spPr/>
      <dgm:t>
        <a:bodyPr/>
        <a:lstStyle/>
        <a:p>
          <a:endParaRPr lang="es-EC"/>
        </a:p>
      </dgm:t>
    </dgm:pt>
    <dgm:pt modelId="{8E13CCAF-7067-4B2B-9ED7-649813F862C1}">
      <dgm:prSet phldrT="[Texto]"/>
      <dgm:spPr/>
      <dgm:t>
        <a:bodyPr/>
        <a:lstStyle/>
        <a:p>
          <a:r>
            <a:rPr lang="es-EC" dirty="0" smtClean="0"/>
            <a:t> Desarrollar una imagen del sujeto estudiado</a:t>
          </a:r>
          <a:endParaRPr lang="es-EC" dirty="0"/>
        </a:p>
      </dgm:t>
    </dgm:pt>
    <dgm:pt modelId="{9B8CA46B-6ABA-4C4D-B166-4FEBEA71EE22}" type="parTrans" cxnId="{425A95A6-9E3E-43BA-8767-1938E4CBA625}">
      <dgm:prSet/>
      <dgm:spPr/>
      <dgm:t>
        <a:bodyPr/>
        <a:lstStyle/>
        <a:p>
          <a:endParaRPr lang="es-EC"/>
        </a:p>
      </dgm:t>
    </dgm:pt>
    <dgm:pt modelId="{FBC9AB10-F7B3-459D-AA32-0F0044A84E36}" type="sibTrans" cxnId="{425A95A6-9E3E-43BA-8767-1938E4CBA625}">
      <dgm:prSet/>
      <dgm:spPr/>
      <dgm:t>
        <a:bodyPr/>
        <a:lstStyle/>
        <a:p>
          <a:endParaRPr lang="es-EC"/>
        </a:p>
      </dgm:t>
    </dgm:pt>
    <dgm:pt modelId="{B473D3AA-35D7-4A8E-B314-F8CAA8E9D797}">
      <dgm:prSet phldrT="[Texto]"/>
      <dgm:spPr/>
      <dgm:t>
        <a:bodyPr/>
        <a:lstStyle/>
        <a:p>
          <a:r>
            <a:rPr lang="es-EC" dirty="0" smtClean="0"/>
            <a:t>Sampieri, Realizar inferencias significativas, respecto a los resultados obtenidos</a:t>
          </a:r>
          <a:endParaRPr lang="es-EC" dirty="0"/>
        </a:p>
      </dgm:t>
    </dgm:pt>
    <dgm:pt modelId="{08AF135A-BF08-4C9F-B2B5-F7B459AFD397}" type="parTrans" cxnId="{69D2BCE5-E48C-4B8A-91F0-170E8324D3C8}">
      <dgm:prSet/>
      <dgm:spPr/>
      <dgm:t>
        <a:bodyPr/>
        <a:lstStyle/>
        <a:p>
          <a:endParaRPr lang="es-EC"/>
        </a:p>
      </dgm:t>
    </dgm:pt>
    <dgm:pt modelId="{F5046B5F-381B-4E53-BF07-F2CF62A3C38E}" type="sibTrans" cxnId="{69D2BCE5-E48C-4B8A-91F0-170E8324D3C8}">
      <dgm:prSet/>
      <dgm:spPr/>
      <dgm:t>
        <a:bodyPr/>
        <a:lstStyle/>
        <a:p>
          <a:endParaRPr lang="es-EC"/>
        </a:p>
      </dgm:t>
    </dgm:pt>
    <dgm:pt modelId="{A77CFBD9-D00C-4069-8129-5E4D55294C16}">
      <dgm:prSet phldrT="[Texto]"/>
      <dgm:spPr/>
      <dgm:t>
        <a:bodyPr/>
        <a:lstStyle/>
        <a:p>
          <a:r>
            <a:rPr lang="es-EC" dirty="0" smtClean="0"/>
            <a:t>Análisis estadístico </a:t>
          </a:r>
          <a:endParaRPr lang="es-EC" dirty="0"/>
        </a:p>
      </dgm:t>
    </dgm:pt>
    <dgm:pt modelId="{DB99DF21-FAFD-4229-837D-B6736BCB6F79}" type="sibTrans" cxnId="{11DABDE0-6747-4B20-8E98-0C93BE4B420F}">
      <dgm:prSet/>
      <dgm:spPr/>
      <dgm:t>
        <a:bodyPr/>
        <a:lstStyle/>
        <a:p>
          <a:endParaRPr lang="es-EC"/>
        </a:p>
      </dgm:t>
    </dgm:pt>
    <dgm:pt modelId="{C5898B66-A58B-419C-B23F-72CB7FCB1671}" type="parTrans" cxnId="{11DABDE0-6747-4B20-8E98-0C93BE4B420F}">
      <dgm:prSet/>
      <dgm:spPr/>
      <dgm:t>
        <a:bodyPr/>
        <a:lstStyle/>
        <a:p>
          <a:endParaRPr lang="es-EC"/>
        </a:p>
      </dgm:t>
    </dgm:pt>
    <dgm:pt modelId="{F6480CC9-205F-4DF7-B94F-F9D95012D2F8}" type="pres">
      <dgm:prSet presAssocID="{59C45562-CC2E-41E9-8597-405DFA2E6A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F27F6C-1571-41C9-ADAA-85F0514967F1}" type="pres">
      <dgm:prSet presAssocID="{57BA6A8D-3CD5-4301-B1DC-8CD8DF33E643}" presName="composite" presStyleCnt="0"/>
      <dgm:spPr/>
    </dgm:pt>
    <dgm:pt modelId="{7C47ABBF-9DB7-4369-AE68-953CF56874B9}" type="pres">
      <dgm:prSet presAssocID="{57BA6A8D-3CD5-4301-B1DC-8CD8DF33E64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D1021A-6BA5-4345-BD9F-12FD968C4A64}" type="pres">
      <dgm:prSet presAssocID="{57BA6A8D-3CD5-4301-B1DC-8CD8DF33E64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B4F7A4-D279-4BD5-8652-CF303C0CC267}" type="pres">
      <dgm:prSet presAssocID="{A9ECFEA0-193A-4BB5-A10F-523F675DAFAD}" presName="space" presStyleCnt="0"/>
      <dgm:spPr/>
    </dgm:pt>
    <dgm:pt modelId="{FD6E33E0-229B-48C4-8BB6-80C0BB627B30}" type="pres">
      <dgm:prSet presAssocID="{A8A1C1C9-8E6B-4E03-8C93-F143AB77BF4A}" presName="composite" presStyleCnt="0"/>
      <dgm:spPr/>
    </dgm:pt>
    <dgm:pt modelId="{50D0CB51-4751-4566-9710-A19FB5110E37}" type="pres">
      <dgm:prSet presAssocID="{A8A1C1C9-8E6B-4E03-8C93-F143AB77BF4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E84211-3162-4C07-A0D7-B96E39AF06C4}" type="pres">
      <dgm:prSet presAssocID="{A8A1C1C9-8E6B-4E03-8C93-F143AB77BF4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2150CB-605D-405E-87EE-6AE783910CD2}" type="pres">
      <dgm:prSet presAssocID="{31899CB1-291D-4F5E-985B-F0D02716C5B3}" presName="space" presStyleCnt="0"/>
      <dgm:spPr/>
    </dgm:pt>
    <dgm:pt modelId="{368FE73E-0D76-48B9-AD0A-B8EDDBF508C3}" type="pres">
      <dgm:prSet presAssocID="{A77CFBD9-D00C-4069-8129-5E4D55294C16}" presName="composite" presStyleCnt="0"/>
      <dgm:spPr/>
    </dgm:pt>
    <dgm:pt modelId="{0D5D8B89-E025-44B3-BE5B-128EDC8A5DC9}" type="pres">
      <dgm:prSet presAssocID="{A77CFBD9-D00C-4069-8129-5E4D55294C16}" presName="parTx" presStyleLbl="alignNode1" presStyleIdx="2" presStyleCnt="3" custScaleX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9AEEDD-63FC-4FAE-8DA9-59B75331F76F}" type="pres">
      <dgm:prSet presAssocID="{A77CFBD9-D00C-4069-8129-5E4D55294C1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34E4F0-4CDE-427E-B82A-9449C7786D7D}" type="presOf" srcId="{B473D3AA-35D7-4A8E-B314-F8CAA8E9D797}" destId="{BF9AEEDD-63FC-4FAE-8DA9-59B75331F76F}" srcOrd="0" destOrd="0" presId="urn:microsoft.com/office/officeart/2005/8/layout/hList1"/>
    <dgm:cxn modelId="{F944B04D-6E7E-4F21-A529-543430CA373A}" type="presOf" srcId="{59C45562-CC2E-41E9-8597-405DFA2E6AE6}" destId="{F6480CC9-205F-4DF7-B94F-F9D95012D2F8}" srcOrd="0" destOrd="0" presId="urn:microsoft.com/office/officeart/2005/8/layout/hList1"/>
    <dgm:cxn modelId="{98D97105-E90E-4E08-966D-E51D9698187E}" type="presOf" srcId="{0F2238B8-A1AA-495D-B052-72E8CB446C88}" destId="{C4D1021A-6BA5-4345-BD9F-12FD968C4A64}" srcOrd="0" destOrd="0" presId="urn:microsoft.com/office/officeart/2005/8/layout/hList1"/>
    <dgm:cxn modelId="{95E75C01-1B8C-4C8B-85C6-C37533D5A9A6}" type="presOf" srcId="{A8A1C1C9-8E6B-4E03-8C93-F143AB77BF4A}" destId="{50D0CB51-4751-4566-9710-A19FB5110E37}" srcOrd="0" destOrd="0" presId="urn:microsoft.com/office/officeart/2005/8/layout/hList1"/>
    <dgm:cxn modelId="{425A95A6-9E3E-43BA-8767-1938E4CBA625}" srcId="{A8A1C1C9-8E6B-4E03-8C93-F143AB77BF4A}" destId="{8E13CCAF-7067-4B2B-9ED7-649813F862C1}" srcOrd="0" destOrd="0" parTransId="{9B8CA46B-6ABA-4C4D-B166-4FEBEA71EE22}" sibTransId="{FBC9AB10-F7B3-459D-AA32-0F0044A84E36}"/>
    <dgm:cxn modelId="{592317EC-ABEF-4FBF-8436-ADF9FC44A0D0}" srcId="{57BA6A8D-3CD5-4301-B1DC-8CD8DF33E643}" destId="{0F2238B8-A1AA-495D-B052-72E8CB446C88}" srcOrd="0" destOrd="0" parTransId="{DD2767A5-0526-49C0-B26B-BFFF123D8503}" sibTransId="{9BADCEE5-175B-4DFD-A0CD-3A89EF34C3F0}"/>
    <dgm:cxn modelId="{D6A53BA2-0725-485D-B62C-C34595A8EB66}" type="presOf" srcId="{8E13CCAF-7067-4B2B-9ED7-649813F862C1}" destId="{4AE84211-3162-4C07-A0D7-B96E39AF06C4}" srcOrd="0" destOrd="0" presId="urn:microsoft.com/office/officeart/2005/8/layout/hList1"/>
    <dgm:cxn modelId="{4ADECC90-7F0D-4EAC-AB99-1C379CD48D8A}" srcId="{59C45562-CC2E-41E9-8597-405DFA2E6AE6}" destId="{A8A1C1C9-8E6B-4E03-8C93-F143AB77BF4A}" srcOrd="1" destOrd="0" parTransId="{87EF05C5-67FE-4D53-BCB9-18B894FA1439}" sibTransId="{31899CB1-291D-4F5E-985B-F0D02716C5B3}"/>
    <dgm:cxn modelId="{11DABDE0-6747-4B20-8E98-0C93BE4B420F}" srcId="{59C45562-CC2E-41E9-8597-405DFA2E6AE6}" destId="{A77CFBD9-D00C-4069-8129-5E4D55294C16}" srcOrd="2" destOrd="0" parTransId="{C5898B66-A58B-419C-B23F-72CB7FCB1671}" sibTransId="{DB99DF21-FAFD-4229-837D-B6736BCB6F79}"/>
    <dgm:cxn modelId="{B1260CC3-3347-4C40-914F-71C0229C04DF}" srcId="{59C45562-CC2E-41E9-8597-405DFA2E6AE6}" destId="{57BA6A8D-3CD5-4301-B1DC-8CD8DF33E643}" srcOrd="0" destOrd="0" parTransId="{4B02E10B-3388-45F6-A47C-B0362AAB8517}" sibTransId="{A9ECFEA0-193A-4BB5-A10F-523F675DAFAD}"/>
    <dgm:cxn modelId="{81F7245B-8A39-486B-AF88-721B3942DAE1}" type="presOf" srcId="{57BA6A8D-3CD5-4301-B1DC-8CD8DF33E643}" destId="{7C47ABBF-9DB7-4369-AE68-953CF56874B9}" srcOrd="0" destOrd="0" presId="urn:microsoft.com/office/officeart/2005/8/layout/hList1"/>
    <dgm:cxn modelId="{E19111E1-1500-4786-A96B-A7EE26061A96}" type="presOf" srcId="{A77CFBD9-D00C-4069-8129-5E4D55294C16}" destId="{0D5D8B89-E025-44B3-BE5B-128EDC8A5DC9}" srcOrd="0" destOrd="0" presId="urn:microsoft.com/office/officeart/2005/8/layout/hList1"/>
    <dgm:cxn modelId="{69D2BCE5-E48C-4B8A-91F0-170E8324D3C8}" srcId="{A77CFBD9-D00C-4069-8129-5E4D55294C16}" destId="{B473D3AA-35D7-4A8E-B314-F8CAA8E9D797}" srcOrd="0" destOrd="0" parTransId="{08AF135A-BF08-4C9F-B2B5-F7B459AFD397}" sibTransId="{F5046B5F-381B-4E53-BF07-F2CF62A3C38E}"/>
    <dgm:cxn modelId="{98103F1A-D057-47CF-9A74-02735497B692}" type="presParOf" srcId="{F6480CC9-205F-4DF7-B94F-F9D95012D2F8}" destId="{31F27F6C-1571-41C9-ADAA-85F0514967F1}" srcOrd="0" destOrd="0" presId="urn:microsoft.com/office/officeart/2005/8/layout/hList1"/>
    <dgm:cxn modelId="{BB7D9320-80FE-4C24-9E74-3744DEA0AB54}" type="presParOf" srcId="{31F27F6C-1571-41C9-ADAA-85F0514967F1}" destId="{7C47ABBF-9DB7-4369-AE68-953CF56874B9}" srcOrd="0" destOrd="0" presId="urn:microsoft.com/office/officeart/2005/8/layout/hList1"/>
    <dgm:cxn modelId="{569570AE-C7DA-4A62-B33A-C770FBAE8503}" type="presParOf" srcId="{31F27F6C-1571-41C9-ADAA-85F0514967F1}" destId="{C4D1021A-6BA5-4345-BD9F-12FD968C4A64}" srcOrd="1" destOrd="0" presId="urn:microsoft.com/office/officeart/2005/8/layout/hList1"/>
    <dgm:cxn modelId="{72126277-F8EF-402E-B9D3-900F98B1719A}" type="presParOf" srcId="{F6480CC9-205F-4DF7-B94F-F9D95012D2F8}" destId="{74B4F7A4-D279-4BD5-8652-CF303C0CC267}" srcOrd="1" destOrd="0" presId="urn:microsoft.com/office/officeart/2005/8/layout/hList1"/>
    <dgm:cxn modelId="{399938F2-7E84-43A4-BCAA-9843F74BA146}" type="presParOf" srcId="{F6480CC9-205F-4DF7-B94F-F9D95012D2F8}" destId="{FD6E33E0-229B-48C4-8BB6-80C0BB627B30}" srcOrd="2" destOrd="0" presId="urn:microsoft.com/office/officeart/2005/8/layout/hList1"/>
    <dgm:cxn modelId="{1D5699BD-BC9E-48C3-A9AC-21F074E993BC}" type="presParOf" srcId="{FD6E33E0-229B-48C4-8BB6-80C0BB627B30}" destId="{50D0CB51-4751-4566-9710-A19FB5110E37}" srcOrd="0" destOrd="0" presId="urn:microsoft.com/office/officeart/2005/8/layout/hList1"/>
    <dgm:cxn modelId="{F2D63C6A-27D1-40BC-9B88-6906EF4DCA65}" type="presParOf" srcId="{FD6E33E0-229B-48C4-8BB6-80C0BB627B30}" destId="{4AE84211-3162-4C07-A0D7-B96E39AF06C4}" srcOrd="1" destOrd="0" presId="urn:microsoft.com/office/officeart/2005/8/layout/hList1"/>
    <dgm:cxn modelId="{2AA72578-DE12-45BA-8AD9-39EE8BE74C25}" type="presParOf" srcId="{F6480CC9-205F-4DF7-B94F-F9D95012D2F8}" destId="{C12150CB-605D-405E-87EE-6AE783910CD2}" srcOrd="3" destOrd="0" presId="urn:microsoft.com/office/officeart/2005/8/layout/hList1"/>
    <dgm:cxn modelId="{20922AC3-357E-465B-89F6-BAC198F8BADD}" type="presParOf" srcId="{F6480CC9-205F-4DF7-B94F-F9D95012D2F8}" destId="{368FE73E-0D76-48B9-AD0A-B8EDDBF508C3}" srcOrd="4" destOrd="0" presId="urn:microsoft.com/office/officeart/2005/8/layout/hList1"/>
    <dgm:cxn modelId="{65C28296-4610-40B9-90DF-5E016506C130}" type="presParOf" srcId="{368FE73E-0D76-48B9-AD0A-B8EDDBF508C3}" destId="{0D5D8B89-E025-44B3-BE5B-128EDC8A5DC9}" srcOrd="0" destOrd="0" presId="urn:microsoft.com/office/officeart/2005/8/layout/hList1"/>
    <dgm:cxn modelId="{6501DF70-F0D8-4370-A66A-5C23B4439CF0}" type="presParOf" srcId="{368FE73E-0D76-48B9-AD0A-B8EDDBF508C3}" destId="{BF9AEEDD-63FC-4FAE-8DA9-59B75331F7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06DE11-AE17-49C8-914B-A91752A3039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DAAA0F4-841C-428A-AFD4-FA886C125779}">
      <dgm:prSet/>
      <dgm:spPr/>
      <dgm:t>
        <a:bodyPr/>
        <a:lstStyle/>
        <a:p>
          <a:pPr rtl="0"/>
          <a:endParaRPr lang="es-EC" dirty="0"/>
        </a:p>
      </dgm:t>
    </dgm:pt>
    <dgm:pt modelId="{26B03FE9-91EB-4376-8F76-349E4D6D8360}" type="parTrans" cxnId="{E7767A3D-5D2A-42BF-9371-326D9866D46C}">
      <dgm:prSet/>
      <dgm:spPr/>
      <dgm:t>
        <a:bodyPr/>
        <a:lstStyle/>
        <a:p>
          <a:endParaRPr lang="es-EC"/>
        </a:p>
      </dgm:t>
    </dgm:pt>
    <dgm:pt modelId="{3331A455-5281-4FEF-86CA-32987B745FFF}" type="sibTrans" cxnId="{E7767A3D-5D2A-42BF-9371-326D9866D46C}">
      <dgm:prSet/>
      <dgm:spPr/>
      <dgm:t>
        <a:bodyPr/>
        <a:lstStyle/>
        <a:p>
          <a:endParaRPr lang="es-EC"/>
        </a:p>
      </dgm:t>
    </dgm:pt>
    <dgm:pt modelId="{15475DD5-A2CA-4390-AD24-B31582023368}">
      <dgm:prSet/>
      <dgm:spPr/>
      <dgm:t>
        <a:bodyPr/>
        <a:lstStyle/>
        <a:p>
          <a:pPr rtl="0"/>
          <a:r>
            <a:rPr lang="es-EC" dirty="0" smtClean="0"/>
            <a:t>Al realizar un Análisis entre Valores Importados y Exportados, se aprecia  que el Ecuador a Importando $ 3385.874,36, a su vez a exportado $ 51.032,37,    </a:t>
          </a:r>
          <a:endParaRPr lang="es-EC" dirty="0"/>
        </a:p>
      </dgm:t>
    </dgm:pt>
    <dgm:pt modelId="{DD072C87-235D-4522-9D01-4297B883742C}" type="parTrans" cxnId="{F852BCC1-A05C-483E-87E4-C7E4975A8E52}">
      <dgm:prSet/>
      <dgm:spPr/>
      <dgm:t>
        <a:bodyPr/>
        <a:lstStyle/>
        <a:p>
          <a:endParaRPr lang="es-EC"/>
        </a:p>
      </dgm:t>
    </dgm:pt>
    <dgm:pt modelId="{D8CB1408-89E2-4943-ACC0-B8773C7B3FCB}" type="sibTrans" cxnId="{F852BCC1-A05C-483E-87E4-C7E4975A8E52}">
      <dgm:prSet/>
      <dgm:spPr/>
      <dgm:t>
        <a:bodyPr/>
        <a:lstStyle/>
        <a:p>
          <a:endParaRPr lang="es-EC"/>
        </a:p>
      </dgm:t>
    </dgm:pt>
    <dgm:pt modelId="{AA5378A7-3C3C-4100-BE44-FD03CF49562D}">
      <dgm:prSet/>
      <dgm:spPr/>
      <dgm:t>
        <a:bodyPr/>
        <a:lstStyle/>
        <a:p>
          <a:pPr rtl="0"/>
          <a:endParaRPr lang="es-EC" dirty="0"/>
        </a:p>
      </dgm:t>
    </dgm:pt>
    <dgm:pt modelId="{341AF594-AF5E-47E0-9310-5C2C33F90F64}" type="parTrans" cxnId="{E9C262A3-D057-4896-9F36-4E5911052590}">
      <dgm:prSet/>
      <dgm:spPr/>
      <dgm:t>
        <a:bodyPr/>
        <a:lstStyle/>
        <a:p>
          <a:endParaRPr lang="es-EC"/>
        </a:p>
      </dgm:t>
    </dgm:pt>
    <dgm:pt modelId="{5DC35A83-7A59-41D0-A823-4D8034D25141}" type="sibTrans" cxnId="{E9C262A3-D057-4896-9F36-4E5911052590}">
      <dgm:prSet/>
      <dgm:spPr/>
      <dgm:t>
        <a:bodyPr/>
        <a:lstStyle/>
        <a:p>
          <a:endParaRPr lang="es-EC"/>
        </a:p>
      </dgm:t>
    </dgm:pt>
    <dgm:pt modelId="{78E3F59F-2D99-498F-B0FF-A73C11AF8DB6}">
      <dgm:prSet/>
      <dgm:spPr/>
      <dgm:t>
        <a:bodyPr/>
        <a:lstStyle/>
        <a:p>
          <a:pPr rtl="0"/>
          <a:r>
            <a:rPr lang="es-EC" dirty="0" smtClean="0"/>
            <a:t>* El estudio realizado de Comercio Internacional se fundamenta en  la partida 0906.11.00.00 (Canela), el cual  provee información válida sobre las variables que intervienen en el proceso de importaciones y exportaciones, así como es base para estudios posteriores.</a:t>
          </a:r>
          <a:endParaRPr lang="es-EC" dirty="0"/>
        </a:p>
      </dgm:t>
    </dgm:pt>
    <dgm:pt modelId="{0D184B64-BE74-4BBD-880B-57C06449149E}" type="parTrans" cxnId="{D1D69D26-CC53-407A-827E-096457C5F7C7}">
      <dgm:prSet/>
      <dgm:spPr/>
      <dgm:t>
        <a:bodyPr/>
        <a:lstStyle/>
        <a:p>
          <a:endParaRPr lang="es-EC"/>
        </a:p>
      </dgm:t>
    </dgm:pt>
    <dgm:pt modelId="{387FD8D0-D5A8-4051-86B6-57BD1A3624CF}" type="sibTrans" cxnId="{D1D69D26-CC53-407A-827E-096457C5F7C7}">
      <dgm:prSet/>
      <dgm:spPr/>
      <dgm:t>
        <a:bodyPr/>
        <a:lstStyle/>
        <a:p>
          <a:endParaRPr lang="es-EC"/>
        </a:p>
      </dgm:t>
    </dgm:pt>
    <dgm:pt modelId="{19A07250-55EB-4C99-A436-E3E2539F9C6F}">
      <dgm:prSet/>
      <dgm:spPr/>
      <dgm:t>
        <a:bodyPr/>
        <a:lstStyle/>
        <a:p>
          <a:pPr rtl="0"/>
          <a:endParaRPr lang="es-EC" dirty="0"/>
        </a:p>
      </dgm:t>
    </dgm:pt>
    <dgm:pt modelId="{676674F9-734B-4CE5-9313-F329F419F965}" type="parTrans" cxnId="{3A7AC1DC-58AD-4701-84BE-D4671BB7D114}">
      <dgm:prSet/>
      <dgm:spPr/>
      <dgm:t>
        <a:bodyPr/>
        <a:lstStyle/>
        <a:p>
          <a:endParaRPr lang="es-EC"/>
        </a:p>
      </dgm:t>
    </dgm:pt>
    <dgm:pt modelId="{0F8C455C-27B9-4D6F-8B16-26C06624055E}" type="sibTrans" cxnId="{3A7AC1DC-58AD-4701-84BE-D4671BB7D114}">
      <dgm:prSet/>
      <dgm:spPr/>
      <dgm:t>
        <a:bodyPr/>
        <a:lstStyle/>
        <a:p>
          <a:endParaRPr lang="es-EC"/>
        </a:p>
      </dgm:t>
    </dgm:pt>
    <dgm:pt modelId="{AE0D34FF-67E8-4648-BE88-8E42D46B552A}">
      <dgm:prSet/>
      <dgm:spPr/>
      <dgm:t>
        <a:bodyPr/>
        <a:lstStyle/>
        <a:p>
          <a:pPr rtl="0"/>
          <a:r>
            <a:rPr lang="es-EC" dirty="0" smtClean="0"/>
            <a:t>* Respecto a las importaciones, en el 2014 el Ecuador ha tenido como socio comercial  a SRI LANKA y Estados Unidos, de ellos SRI LANKA, representado con el 98% del total de importación de Canela y con mínima participación de Estados Unidos con el 2%</a:t>
          </a:r>
          <a:endParaRPr lang="es-EC" dirty="0"/>
        </a:p>
      </dgm:t>
    </dgm:pt>
    <dgm:pt modelId="{9020C57A-1836-4A05-BAE7-C9F0B9DAE7A3}" type="parTrans" cxnId="{C9929C54-2B52-4C47-BEB4-21AAF740B7ED}">
      <dgm:prSet/>
      <dgm:spPr/>
      <dgm:t>
        <a:bodyPr/>
        <a:lstStyle/>
        <a:p>
          <a:endParaRPr lang="es-EC"/>
        </a:p>
      </dgm:t>
    </dgm:pt>
    <dgm:pt modelId="{F7400DF1-8034-4B50-AC80-139FF58A8F6C}" type="sibTrans" cxnId="{C9929C54-2B52-4C47-BEB4-21AAF740B7ED}">
      <dgm:prSet/>
      <dgm:spPr/>
      <dgm:t>
        <a:bodyPr/>
        <a:lstStyle/>
        <a:p>
          <a:endParaRPr lang="es-EC"/>
        </a:p>
      </dgm:t>
    </dgm:pt>
    <dgm:pt modelId="{6D1599DD-E511-42BA-884A-5B075685068C}" type="pres">
      <dgm:prSet presAssocID="{0806DE11-AE17-49C8-914B-A91752A303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C7534B-9394-465B-B984-5A93EF771DD8}" type="pres">
      <dgm:prSet presAssocID="{8DAAA0F4-841C-428A-AFD4-FA886C125779}" presName="composite" presStyleCnt="0"/>
      <dgm:spPr/>
      <dgm:t>
        <a:bodyPr/>
        <a:lstStyle/>
        <a:p>
          <a:endParaRPr lang="es-EC"/>
        </a:p>
      </dgm:t>
    </dgm:pt>
    <dgm:pt modelId="{D2E4515D-1BEF-4171-94F2-5A51DA383A98}" type="pres">
      <dgm:prSet presAssocID="{8DAAA0F4-841C-428A-AFD4-FA886C12577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E4E72B-BB43-4A1B-A0E0-33293975B465}" type="pres">
      <dgm:prSet presAssocID="{8DAAA0F4-841C-428A-AFD4-FA886C12577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1EDA4A-7B09-4883-A50C-EE192FE70B7E}" type="pres">
      <dgm:prSet presAssocID="{3331A455-5281-4FEF-86CA-32987B745FFF}" presName="sp" presStyleCnt="0"/>
      <dgm:spPr/>
      <dgm:t>
        <a:bodyPr/>
        <a:lstStyle/>
        <a:p>
          <a:endParaRPr lang="es-EC"/>
        </a:p>
      </dgm:t>
    </dgm:pt>
    <dgm:pt modelId="{612E3B3A-1A88-4711-9AAE-836C83E3D373}" type="pres">
      <dgm:prSet presAssocID="{AA5378A7-3C3C-4100-BE44-FD03CF49562D}" presName="composite" presStyleCnt="0"/>
      <dgm:spPr/>
      <dgm:t>
        <a:bodyPr/>
        <a:lstStyle/>
        <a:p>
          <a:endParaRPr lang="es-EC"/>
        </a:p>
      </dgm:t>
    </dgm:pt>
    <dgm:pt modelId="{AB09C7E2-4391-4A94-AF4F-A9835193FA7D}" type="pres">
      <dgm:prSet presAssocID="{AA5378A7-3C3C-4100-BE44-FD03CF4956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F7753F-7826-43EA-B6AF-3699A38D0646}" type="pres">
      <dgm:prSet presAssocID="{AA5378A7-3C3C-4100-BE44-FD03CF49562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7B059B-96E6-49F9-A81D-107BE777FE01}" type="pres">
      <dgm:prSet presAssocID="{5DC35A83-7A59-41D0-A823-4D8034D25141}" presName="sp" presStyleCnt="0"/>
      <dgm:spPr/>
      <dgm:t>
        <a:bodyPr/>
        <a:lstStyle/>
        <a:p>
          <a:endParaRPr lang="es-EC"/>
        </a:p>
      </dgm:t>
    </dgm:pt>
    <dgm:pt modelId="{5BA447EE-CDA5-4CB1-831D-095C157FB8A4}" type="pres">
      <dgm:prSet presAssocID="{19A07250-55EB-4C99-A436-E3E2539F9C6F}" presName="composite" presStyleCnt="0"/>
      <dgm:spPr/>
      <dgm:t>
        <a:bodyPr/>
        <a:lstStyle/>
        <a:p>
          <a:endParaRPr lang="es-EC"/>
        </a:p>
      </dgm:t>
    </dgm:pt>
    <dgm:pt modelId="{5C61FCCB-0C86-4E4B-9B14-A74E36ECE205}" type="pres">
      <dgm:prSet presAssocID="{19A07250-55EB-4C99-A436-E3E2539F9C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B2D226-B49E-4EC2-8F00-198E6395E525}" type="pres">
      <dgm:prSet presAssocID="{19A07250-55EB-4C99-A436-E3E2539F9C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630318-D76C-4801-9553-C47014E8DBFD}" type="presOf" srcId="{0806DE11-AE17-49C8-914B-A91752A30399}" destId="{6D1599DD-E511-42BA-884A-5B075685068C}" srcOrd="0" destOrd="0" presId="urn:microsoft.com/office/officeart/2005/8/layout/chevron2"/>
    <dgm:cxn modelId="{C9929C54-2B52-4C47-BEB4-21AAF740B7ED}" srcId="{19A07250-55EB-4C99-A436-E3E2539F9C6F}" destId="{AE0D34FF-67E8-4648-BE88-8E42D46B552A}" srcOrd="0" destOrd="0" parTransId="{9020C57A-1836-4A05-BAE7-C9F0B9DAE7A3}" sibTransId="{F7400DF1-8034-4B50-AC80-139FF58A8F6C}"/>
    <dgm:cxn modelId="{29E75F78-8FDE-4DE3-9D50-107B915263E4}" type="presOf" srcId="{19A07250-55EB-4C99-A436-E3E2539F9C6F}" destId="{5C61FCCB-0C86-4E4B-9B14-A74E36ECE205}" srcOrd="0" destOrd="0" presId="urn:microsoft.com/office/officeart/2005/8/layout/chevron2"/>
    <dgm:cxn modelId="{F852BCC1-A05C-483E-87E4-C7E4975A8E52}" srcId="{8DAAA0F4-841C-428A-AFD4-FA886C125779}" destId="{15475DD5-A2CA-4390-AD24-B31582023368}" srcOrd="0" destOrd="0" parTransId="{DD072C87-235D-4522-9D01-4297B883742C}" sibTransId="{D8CB1408-89E2-4943-ACC0-B8773C7B3FCB}"/>
    <dgm:cxn modelId="{D1D69D26-CC53-407A-827E-096457C5F7C7}" srcId="{AA5378A7-3C3C-4100-BE44-FD03CF49562D}" destId="{78E3F59F-2D99-498F-B0FF-A73C11AF8DB6}" srcOrd="0" destOrd="0" parTransId="{0D184B64-BE74-4BBD-880B-57C06449149E}" sibTransId="{387FD8D0-D5A8-4051-86B6-57BD1A3624CF}"/>
    <dgm:cxn modelId="{E9C262A3-D057-4896-9F36-4E5911052590}" srcId="{0806DE11-AE17-49C8-914B-A91752A30399}" destId="{AA5378A7-3C3C-4100-BE44-FD03CF49562D}" srcOrd="1" destOrd="0" parTransId="{341AF594-AF5E-47E0-9310-5C2C33F90F64}" sibTransId="{5DC35A83-7A59-41D0-A823-4D8034D25141}"/>
    <dgm:cxn modelId="{6AFEF77C-19FF-4974-B35E-C74EBCE6E808}" type="presOf" srcId="{AA5378A7-3C3C-4100-BE44-FD03CF49562D}" destId="{AB09C7E2-4391-4A94-AF4F-A9835193FA7D}" srcOrd="0" destOrd="0" presId="urn:microsoft.com/office/officeart/2005/8/layout/chevron2"/>
    <dgm:cxn modelId="{5225C055-14C3-401F-AD9C-A0C10A5ADB88}" type="presOf" srcId="{78E3F59F-2D99-498F-B0FF-A73C11AF8DB6}" destId="{07F7753F-7826-43EA-B6AF-3699A38D0646}" srcOrd="0" destOrd="0" presId="urn:microsoft.com/office/officeart/2005/8/layout/chevron2"/>
    <dgm:cxn modelId="{BFC1DEE2-2AA8-4BB0-B6C4-524D01DEBA64}" type="presOf" srcId="{8DAAA0F4-841C-428A-AFD4-FA886C125779}" destId="{D2E4515D-1BEF-4171-94F2-5A51DA383A98}" srcOrd="0" destOrd="0" presId="urn:microsoft.com/office/officeart/2005/8/layout/chevron2"/>
    <dgm:cxn modelId="{3A7AC1DC-58AD-4701-84BE-D4671BB7D114}" srcId="{0806DE11-AE17-49C8-914B-A91752A30399}" destId="{19A07250-55EB-4C99-A436-E3E2539F9C6F}" srcOrd="2" destOrd="0" parTransId="{676674F9-734B-4CE5-9313-F329F419F965}" sibTransId="{0F8C455C-27B9-4D6F-8B16-26C06624055E}"/>
    <dgm:cxn modelId="{D047AB65-A8E9-4DB7-B4DA-24A2DD09B734}" type="presOf" srcId="{AE0D34FF-67E8-4648-BE88-8E42D46B552A}" destId="{19B2D226-B49E-4EC2-8F00-198E6395E525}" srcOrd="0" destOrd="0" presId="urn:microsoft.com/office/officeart/2005/8/layout/chevron2"/>
    <dgm:cxn modelId="{8A73C884-317B-4761-911E-14DFA86C3B8E}" type="presOf" srcId="{15475DD5-A2CA-4390-AD24-B31582023368}" destId="{D8E4E72B-BB43-4A1B-A0E0-33293975B465}" srcOrd="0" destOrd="0" presId="urn:microsoft.com/office/officeart/2005/8/layout/chevron2"/>
    <dgm:cxn modelId="{E7767A3D-5D2A-42BF-9371-326D9866D46C}" srcId="{0806DE11-AE17-49C8-914B-A91752A30399}" destId="{8DAAA0F4-841C-428A-AFD4-FA886C125779}" srcOrd="0" destOrd="0" parTransId="{26B03FE9-91EB-4376-8F76-349E4D6D8360}" sibTransId="{3331A455-5281-4FEF-86CA-32987B745FFF}"/>
    <dgm:cxn modelId="{06A1E7BD-6DEE-45A8-B596-17AF5D61582D}" type="presParOf" srcId="{6D1599DD-E511-42BA-884A-5B075685068C}" destId="{96C7534B-9394-465B-B984-5A93EF771DD8}" srcOrd="0" destOrd="0" presId="urn:microsoft.com/office/officeart/2005/8/layout/chevron2"/>
    <dgm:cxn modelId="{FB7EBE9A-4FC1-4425-94AB-5729ACD4ADF9}" type="presParOf" srcId="{96C7534B-9394-465B-B984-5A93EF771DD8}" destId="{D2E4515D-1BEF-4171-94F2-5A51DA383A98}" srcOrd="0" destOrd="0" presId="urn:microsoft.com/office/officeart/2005/8/layout/chevron2"/>
    <dgm:cxn modelId="{4C5DE08E-070C-45BD-B2C4-36E90F5F564F}" type="presParOf" srcId="{96C7534B-9394-465B-B984-5A93EF771DD8}" destId="{D8E4E72B-BB43-4A1B-A0E0-33293975B465}" srcOrd="1" destOrd="0" presId="urn:microsoft.com/office/officeart/2005/8/layout/chevron2"/>
    <dgm:cxn modelId="{A537FAB0-C514-4A65-92B1-656B474C95F6}" type="presParOf" srcId="{6D1599DD-E511-42BA-884A-5B075685068C}" destId="{F01EDA4A-7B09-4883-A50C-EE192FE70B7E}" srcOrd="1" destOrd="0" presId="urn:microsoft.com/office/officeart/2005/8/layout/chevron2"/>
    <dgm:cxn modelId="{E19D1FB6-E497-499A-8559-8A8D0ED4F21B}" type="presParOf" srcId="{6D1599DD-E511-42BA-884A-5B075685068C}" destId="{612E3B3A-1A88-4711-9AAE-836C83E3D373}" srcOrd="2" destOrd="0" presId="urn:microsoft.com/office/officeart/2005/8/layout/chevron2"/>
    <dgm:cxn modelId="{5F30A54A-9582-45C8-9A9D-2648FE0E0BB0}" type="presParOf" srcId="{612E3B3A-1A88-4711-9AAE-836C83E3D373}" destId="{AB09C7E2-4391-4A94-AF4F-A9835193FA7D}" srcOrd="0" destOrd="0" presId="urn:microsoft.com/office/officeart/2005/8/layout/chevron2"/>
    <dgm:cxn modelId="{647F4D74-4B3A-4CE2-BADB-D67299E538DB}" type="presParOf" srcId="{612E3B3A-1A88-4711-9AAE-836C83E3D373}" destId="{07F7753F-7826-43EA-B6AF-3699A38D0646}" srcOrd="1" destOrd="0" presId="urn:microsoft.com/office/officeart/2005/8/layout/chevron2"/>
    <dgm:cxn modelId="{8558BC5F-938D-4667-A84B-F9BC3851F857}" type="presParOf" srcId="{6D1599DD-E511-42BA-884A-5B075685068C}" destId="{D17B059B-96E6-49F9-A81D-107BE777FE01}" srcOrd="3" destOrd="0" presId="urn:microsoft.com/office/officeart/2005/8/layout/chevron2"/>
    <dgm:cxn modelId="{36FD9950-EDC5-4FCB-85CE-53E54683228B}" type="presParOf" srcId="{6D1599DD-E511-42BA-884A-5B075685068C}" destId="{5BA447EE-CDA5-4CB1-831D-095C157FB8A4}" srcOrd="4" destOrd="0" presId="urn:microsoft.com/office/officeart/2005/8/layout/chevron2"/>
    <dgm:cxn modelId="{3474B61F-360F-4727-9513-CB676304C1FE}" type="presParOf" srcId="{5BA447EE-CDA5-4CB1-831D-095C157FB8A4}" destId="{5C61FCCB-0C86-4E4B-9B14-A74E36ECE205}" srcOrd="0" destOrd="0" presId="urn:microsoft.com/office/officeart/2005/8/layout/chevron2"/>
    <dgm:cxn modelId="{B5C05350-F5FA-4E23-BC1B-728A3C981BEE}" type="presParOf" srcId="{5BA447EE-CDA5-4CB1-831D-095C157FB8A4}" destId="{19B2D226-B49E-4EC2-8F00-198E6395E5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E0870E-C80D-4FAF-A565-F2A658B2C9E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AF0B39B-D5DF-437B-8843-5845544025F5}">
      <dgm:prSet/>
      <dgm:spPr/>
      <dgm:t>
        <a:bodyPr/>
        <a:lstStyle/>
        <a:p>
          <a:pPr rtl="0"/>
          <a:r>
            <a:rPr lang="es-EC" b="1" dirty="0" smtClean="0"/>
            <a:t>.</a:t>
          </a:r>
          <a:endParaRPr lang="es-EC" dirty="0"/>
        </a:p>
      </dgm:t>
    </dgm:pt>
    <dgm:pt modelId="{55651C67-87CC-4B0B-829B-4DB64FC1C88D}" type="parTrans" cxnId="{4EC44213-4C30-4AAA-A857-C1A5A6A1CDEA}">
      <dgm:prSet/>
      <dgm:spPr/>
      <dgm:t>
        <a:bodyPr/>
        <a:lstStyle/>
        <a:p>
          <a:endParaRPr lang="es-EC"/>
        </a:p>
      </dgm:t>
    </dgm:pt>
    <dgm:pt modelId="{8F8F8C76-1DAE-46F6-B61D-FD71C254C8DC}" type="sibTrans" cxnId="{4EC44213-4C30-4AAA-A857-C1A5A6A1CDEA}">
      <dgm:prSet/>
      <dgm:spPr/>
      <dgm:t>
        <a:bodyPr/>
        <a:lstStyle/>
        <a:p>
          <a:endParaRPr lang="es-EC"/>
        </a:p>
      </dgm:t>
    </dgm:pt>
    <dgm:pt modelId="{F240F39E-A18A-42D2-8542-DA88139A7C38}">
      <dgm:prSet/>
      <dgm:spPr/>
      <dgm:t>
        <a:bodyPr/>
        <a:lstStyle/>
        <a:p>
          <a:pPr rtl="0"/>
          <a:endParaRPr lang="es-EC" dirty="0"/>
        </a:p>
      </dgm:t>
    </dgm:pt>
    <dgm:pt modelId="{0BEC7DDA-4F72-4C9A-844A-5D9E55158CD0}" type="parTrans" cxnId="{591F3146-3EDE-464E-A3FF-A4EAB16EC424}">
      <dgm:prSet/>
      <dgm:spPr/>
      <dgm:t>
        <a:bodyPr/>
        <a:lstStyle/>
        <a:p>
          <a:endParaRPr lang="es-EC"/>
        </a:p>
      </dgm:t>
    </dgm:pt>
    <dgm:pt modelId="{FA477DB4-1FD8-4D46-B9BC-5F6885F17AC1}" type="sibTrans" cxnId="{591F3146-3EDE-464E-A3FF-A4EAB16EC424}">
      <dgm:prSet/>
      <dgm:spPr/>
      <dgm:t>
        <a:bodyPr/>
        <a:lstStyle/>
        <a:p>
          <a:endParaRPr lang="es-EC"/>
        </a:p>
      </dgm:t>
    </dgm:pt>
    <dgm:pt modelId="{13427ABD-3659-4A19-A180-3DE3174AC7CF}">
      <dgm:prSet custT="1"/>
      <dgm:spPr/>
      <dgm:t>
        <a:bodyPr/>
        <a:lstStyle/>
        <a:p>
          <a:pPr rtl="0"/>
          <a:r>
            <a:rPr lang="es-EC" sz="1800" dirty="0" smtClean="0"/>
            <a:t>La empresa PRODUCTOS GOYA NATIVO S.L. de España es a la única empresa que se exporta Canela  a dicho destino con participación del 93% del total de las exportaciones de Canela a su vez  FABISAA INC y FOOD DISTRIBUTORS INC, son las empresas a quienes se direcciona en los Estados Unidos, representados por el 7% de las exportaciones</a:t>
          </a:r>
          <a:endParaRPr lang="es-EC" sz="1800" dirty="0"/>
        </a:p>
      </dgm:t>
    </dgm:pt>
    <dgm:pt modelId="{F627FDE3-1E5F-4AC3-BC6E-35C9A0EEAC03}" type="parTrans" cxnId="{E2CFC690-4607-4DCD-B86F-0B1B67518FDD}">
      <dgm:prSet/>
      <dgm:spPr/>
      <dgm:t>
        <a:bodyPr/>
        <a:lstStyle/>
        <a:p>
          <a:endParaRPr lang="es-EC"/>
        </a:p>
      </dgm:t>
    </dgm:pt>
    <dgm:pt modelId="{3B28CC27-207E-4FE0-B370-875444300682}" type="sibTrans" cxnId="{E2CFC690-4607-4DCD-B86F-0B1B67518FDD}">
      <dgm:prSet/>
      <dgm:spPr/>
      <dgm:t>
        <a:bodyPr/>
        <a:lstStyle/>
        <a:p>
          <a:endParaRPr lang="es-EC"/>
        </a:p>
      </dgm:t>
    </dgm:pt>
    <dgm:pt modelId="{ECDFF520-4CED-40F7-A0BE-1AA40260A23D}">
      <dgm:prSet custT="1"/>
      <dgm:spPr/>
      <dgm:t>
        <a:bodyPr/>
        <a:lstStyle/>
        <a:p>
          <a:pPr rtl="0"/>
          <a:r>
            <a:rPr lang="es-EC" sz="1800" b="1" dirty="0" smtClean="0"/>
            <a:t>Para Comparar:  el Ecuador importa desde Estados Unidos $1940.07 en Canela  y Exporta al mismo país  $ 3644.37.</a:t>
          </a:r>
          <a:endParaRPr lang="es-EC" sz="1800" dirty="0"/>
        </a:p>
      </dgm:t>
    </dgm:pt>
    <dgm:pt modelId="{1BBC9159-58AB-47D3-9C11-3F259D16B8DE}" type="parTrans" cxnId="{E16CEDA4-5D87-4099-8F41-CC6C03A38E91}">
      <dgm:prSet/>
      <dgm:spPr/>
      <dgm:t>
        <a:bodyPr/>
        <a:lstStyle/>
        <a:p>
          <a:endParaRPr lang="es-EC"/>
        </a:p>
      </dgm:t>
    </dgm:pt>
    <dgm:pt modelId="{72E029C1-6B21-49CB-B033-7F4E78386370}" type="sibTrans" cxnId="{E16CEDA4-5D87-4099-8F41-CC6C03A38E91}">
      <dgm:prSet/>
      <dgm:spPr/>
      <dgm:t>
        <a:bodyPr/>
        <a:lstStyle/>
        <a:p>
          <a:endParaRPr lang="es-EC"/>
        </a:p>
      </dgm:t>
    </dgm:pt>
    <dgm:pt modelId="{C0D93757-F9F1-49FE-93FC-FEA0FA922174}" type="pres">
      <dgm:prSet presAssocID="{69E0870E-C80D-4FAF-A565-F2A658B2C9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B9136F-5E19-4E79-99F3-C0D097F151D4}" type="pres">
      <dgm:prSet presAssocID="{8AF0B39B-D5DF-437B-8843-5845544025F5}" presName="composite" presStyleCnt="0"/>
      <dgm:spPr/>
      <dgm:t>
        <a:bodyPr/>
        <a:lstStyle/>
        <a:p>
          <a:endParaRPr lang="es-EC"/>
        </a:p>
      </dgm:t>
    </dgm:pt>
    <dgm:pt modelId="{C5380754-40D8-4BD3-A6E0-A7C13BFD97DC}" type="pres">
      <dgm:prSet presAssocID="{8AF0B39B-D5DF-437B-8843-5845544025F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B43D2D-9D7E-4D3D-9961-9EAEEDEE3586}" type="pres">
      <dgm:prSet presAssocID="{8AF0B39B-D5DF-437B-8843-5845544025F5}" presName="descendantText" presStyleLbl="alignAcc1" presStyleIdx="0" presStyleCnt="2" custLinFactNeighborX="569" custLinFactNeighborY="-2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7CA381-64B2-46F2-BDCB-16032C0B41BB}" type="pres">
      <dgm:prSet presAssocID="{8F8F8C76-1DAE-46F6-B61D-FD71C254C8DC}" presName="sp" presStyleCnt="0"/>
      <dgm:spPr/>
      <dgm:t>
        <a:bodyPr/>
        <a:lstStyle/>
        <a:p>
          <a:endParaRPr lang="es-EC"/>
        </a:p>
      </dgm:t>
    </dgm:pt>
    <dgm:pt modelId="{838A46C7-BCC6-4854-949C-5CFFA6C9964B}" type="pres">
      <dgm:prSet presAssocID="{F240F39E-A18A-42D2-8542-DA88139A7C38}" presName="composite" presStyleCnt="0"/>
      <dgm:spPr/>
      <dgm:t>
        <a:bodyPr/>
        <a:lstStyle/>
        <a:p>
          <a:endParaRPr lang="es-EC"/>
        </a:p>
      </dgm:t>
    </dgm:pt>
    <dgm:pt modelId="{6129B924-3E2A-4891-9284-64FC63FAA9BE}" type="pres">
      <dgm:prSet presAssocID="{F240F39E-A18A-42D2-8542-DA88139A7C3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FFF93E-662B-4057-84AF-17CB561A57CA}" type="pres">
      <dgm:prSet presAssocID="{F240F39E-A18A-42D2-8542-DA88139A7C38}" presName="descendantText" presStyleLbl="alignAcc1" presStyleIdx="1" presStyleCnt="2" custLinFactNeighborX="-1176" custLinFactNeighborY="-3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1F3146-3EDE-464E-A3FF-A4EAB16EC424}" srcId="{69E0870E-C80D-4FAF-A565-F2A658B2C9E9}" destId="{F240F39E-A18A-42D2-8542-DA88139A7C38}" srcOrd="1" destOrd="0" parTransId="{0BEC7DDA-4F72-4C9A-844A-5D9E55158CD0}" sibTransId="{FA477DB4-1FD8-4D46-B9BC-5F6885F17AC1}"/>
    <dgm:cxn modelId="{3E8D0CC7-6D1B-4314-B6FA-6B308258D7D7}" type="presOf" srcId="{ECDFF520-4CED-40F7-A0BE-1AA40260A23D}" destId="{C9B43D2D-9D7E-4D3D-9961-9EAEEDEE3586}" srcOrd="0" destOrd="0" presId="urn:microsoft.com/office/officeart/2005/8/layout/chevron2"/>
    <dgm:cxn modelId="{E2CFC690-4607-4DCD-B86F-0B1B67518FDD}" srcId="{F240F39E-A18A-42D2-8542-DA88139A7C38}" destId="{13427ABD-3659-4A19-A180-3DE3174AC7CF}" srcOrd="0" destOrd="0" parTransId="{F627FDE3-1E5F-4AC3-BC6E-35C9A0EEAC03}" sibTransId="{3B28CC27-207E-4FE0-B370-875444300682}"/>
    <dgm:cxn modelId="{E16CEDA4-5D87-4099-8F41-CC6C03A38E91}" srcId="{8AF0B39B-D5DF-437B-8843-5845544025F5}" destId="{ECDFF520-4CED-40F7-A0BE-1AA40260A23D}" srcOrd="0" destOrd="0" parTransId="{1BBC9159-58AB-47D3-9C11-3F259D16B8DE}" sibTransId="{72E029C1-6B21-49CB-B033-7F4E78386370}"/>
    <dgm:cxn modelId="{0F2875A1-BEF9-4E09-8771-02669843E54F}" type="presOf" srcId="{69E0870E-C80D-4FAF-A565-F2A658B2C9E9}" destId="{C0D93757-F9F1-49FE-93FC-FEA0FA922174}" srcOrd="0" destOrd="0" presId="urn:microsoft.com/office/officeart/2005/8/layout/chevron2"/>
    <dgm:cxn modelId="{AA1197DD-BC7C-4FBC-AD34-FDA320E3369D}" type="presOf" srcId="{F240F39E-A18A-42D2-8542-DA88139A7C38}" destId="{6129B924-3E2A-4891-9284-64FC63FAA9BE}" srcOrd="0" destOrd="0" presId="urn:microsoft.com/office/officeart/2005/8/layout/chevron2"/>
    <dgm:cxn modelId="{07ECA2FB-BE02-4993-B9B3-2216179FDBD9}" type="presOf" srcId="{13427ABD-3659-4A19-A180-3DE3174AC7CF}" destId="{B5FFF93E-662B-4057-84AF-17CB561A57CA}" srcOrd="0" destOrd="0" presId="urn:microsoft.com/office/officeart/2005/8/layout/chevron2"/>
    <dgm:cxn modelId="{4EC44213-4C30-4AAA-A857-C1A5A6A1CDEA}" srcId="{69E0870E-C80D-4FAF-A565-F2A658B2C9E9}" destId="{8AF0B39B-D5DF-437B-8843-5845544025F5}" srcOrd="0" destOrd="0" parTransId="{55651C67-87CC-4B0B-829B-4DB64FC1C88D}" sibTransId="{8F8F8C76-1DAE-46F6-B61D-FD71C254C8DC}"/>
    <dgm:cxn modelId="{D4D4DB96-23DE-4BB5-A385-D508DE7422BF}" type="presOf" srcId="{8AF0B39B-D5DF-437B-8843-5845544025F5}" destId="{C5380754-40D8-4BD3-A6E0-A7C13BFD97DC}" srcOrd="0" destOrd="0" presId="urn:microsoft.com/office/officeart/2005/8/layout/chevron2"/>
    <dgm:cxn modelId="{4FD4DD76-08FB-4373-9D70-B01C65589AC7}" type="presParOf" srcId="{C0D93757-F9F1-49FE-93FC-FEA0FA922174}" destId="{22B9136F-5E19-4E79-99F3-C0D097F151D4}" srcOrd="0" destOrd="0" presId="urn:microsoft.com/office/officeart/2005/8/layout/chevron2"/>
    <dgm:cxn modelId="{9A2FEA70-AD53-47EA-8660-309941F40FAA}" type="presParOf" srcId="{22B9136F-5E19-4E79-99F3-C0D097F151D4}" destId="{C5380754-40D8-4BD3-A6E0-A7C13BFD97DC}" srcOrd="0" destOrd="0" presId="urn:microsoft.com/office/officeart/2005/8/layout/chevron2"/>
    <dgm:cxn modelId="{A6A70C56-3880-4473-930F-52F77705D93F}" type="presParOf" srcId="{22B9136F-5E19-4E79-99F3-C0D097F151D4}" destId="{C9B43D2D-9D7E-4D3D-9961-9EAEEDEE3586}" srcOrd="1" destOrd="0" presId="urn:microsoft.com/office/officeart/2005/8/layout/chevron2"/>
    <dgm:cxn modelId="{F3499651-21F5-4F73-B50D-6E8DD7696157}" type="presParOf" srcId="{C0D93757-F9F1-49FE-93FC-FEA0FA922174}" destId="{947CA381-64B2-46F2-BDCB-16032C0B41BB}" srcOrd="1" destOrd="0" presId="urn:microsoft.com/office/officeart/2005/8/layout/chevron2"/>
    <dgm:cxn modelId="{AE7A454C-8E5F-4729-8424-4D0396583A21}" type="presParOf" srcId="{C0D93757-F9F1-49FE-93FC-FEA0FA922174}" destId="{838A46C7-BCC6-4854-949C-5CFFA6C9964B}" srcOrd="2" destOrd="0" presId="urn:microsoft.com/office/officeart/2005/8/layout/chevron2"/>
    <dgm:cxn modelId="{0D7F4619-2B9F-4FB5-935E-1B2A2271C928}" type="presParOf" srcId="{838A46C7-BCC6-4854-949C-5CFFA6C9964B}" destId="{6129B924-3E2A-4891-9284-64FC63FAA9BE}" srcOrd="0" destOrd="0" presId="urn:microsoft.com/office/officeart/2005/8/layout/chevron2"/>
    <dgm:cxn modelId="{F63FD95B-20CC-4207-8BBB-069C0DFA7960}" type="presParOf" srcId="{838A46C7-BCC6-4854-949C-5CFFA6C9964B}" destId="{B5FFF93E-662B-4057-84AF-17CB561A57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CD42DE-1C2D-46CD-BC73-D2B28E87C85D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9BA305C-282D-49ED-A514-672DD54ACFBF}">
      <dgm:prSet/>
      <dgm:spPr/>
      <dgm:t>
        <a:bodyPr/>
        <a:lstStyle/>
        <a:p>
          <a:pPr rtl="0"/>
          <a:r>
            <a:rPr lang="es-EC" b="1" dirty="0" smtClean="0"/>
            <a:t>Recomendaciones </a:t>
          </a:r>
          <a:endParaRPr lang="es-EC" dirty="0"/>
        </a:p>
      </dgm:t>
    </dgm:pt>
    <dgm:pt modelId="{B1ECC8B7-130F-4855-95EA-0F499AE65AE3}" type="parTrans" cxnId="{6D885595-B6F5-4AD1-A53E-AFD0418F85D5}">
      <dgm:prSet/>
      <dgm:spPr/>
      <dgm:t>
        <a:bodyPr/>
        <a:lstStyle/>
        <a:p>
          <a:endParaRPr lang="es-EC"/>
        </a:p>
      </dgm:t>
    </dgm:pt>
    <dgm:pt modelId="{279BBB57-E428-41F9-89AB-41F126676D98}" type="sibTrans" cxnId="{6D885595-B6F5-4AD1-A53E-AFD0418F85D5}">
      <dgm:prSet/>
      <dgm:spPr/>
      <dgm:t>
        <a:bodyPr/>
        <a:lstStyle/>
        <a:p>
          <a:endParaRPr lang="es-EC"/>
        </a:p>
      </dgm:t>
    </dgm:pt>
    <dgm:pt modelId="{424C0A2F-A773-4428-9CC0-D20E46E465D8}">
      <dgm:prSet custT="1"/>
      <dgm:spPr/>
      <dgm:t>
        <a:bodyPr/>
        <a:lstStyle/>
        <a:p>
          <a:pPr rtl="0"/>
          <a:r>
            <a:rPr lang="es-EC" sz="2400" dirty="0" smtClean="0"/>
            <a:t>Partiendo que el Ecuador es País creador de productos Comodities – Valor Agregado </a:t>
          </a:r>
          <a:endParaRPr lang="es-EC" sz="2400" dirty="0"/>
        </a:p>
      </dgm:t>
    </dgm:pt>
    <dgm:pt modelId="{B2E796D6-0546-4BE8-B8FA-D4C9BD02EFB3}" type="parTrans" cxnId="{2699AEBC-D344-4F6E-94C2-783A92F4EC84}">
      <dgm:prSet/>
      <dgm:spPr/>
      <dgm:t>
        <a:bodyPr/>
        <a:lstStyle/>
        <a:p>
          <a:endParaRPr lang="es-EC"/>
        </a:p>
      </dgm:t>
    </dgm:pt>
    <dgm:pt modelId="{90AD1547-DB43-4C3F-B757-2259A7E595A2}" type="sibTrans" cxnId="{2699AEBC-D344-4F6E-94C2-783A92F4EC84}">
      <dgm:prSet/>
      <dgm:spPr/>
      <dgm:t>
        <a:bodyPr/>
        <a:lstStyle/>
        <a:p>
          <a:endParaRPr lang="es-EC"/>
        </a:p>
      </dgm:t>
    </dgm:pt>
    <dgm:pt modelId="{203E96EC-469B-4FAE-8CFC-2D2EBEF14049}">
      <dgm:prSet custT="1"/>
      <dgm:spPr/>
      <dgm:t>
        <a:bodyPr/>
        <a:lstStyle/>
        <a:p>
          <a:pPr rtl="0"/>
          <a:r>
            <a:rPr lang="es-EC" sz="2400" dirty="0" smtClean="0"/>
            <a:t>La tendencia esta inclinada a la Importación, por ello es necesario fortalecer y abrir nuevos mercados en el mundo, teniendo como clientes a Estados Unidos</a:t>
          </a:r>
          <a:endParaRPr lang="es-EC" sz="2400" dirty="0"/>
        </a:p>
      </dgm:t>
    </dgm:pt>
    <dgm:pt modelId="{C2A49A26-E406-495A-9DD7-B2086C2EA8BD}" type="parTrans" cxnId="{8A414CFF-9BA7-472C-8806-DD97704D82E7}">
      <dgm:prSet/>
      <dgm:spPr/>
      <dgm:t>
        <a:bodyPr/>
        <a:lstStyle/>
        <a:p>
          <a:endParaRPr lang="es-EC"/>
        </a:p>
      </dgm:t>
    </dgm:pt>
    <dgm:pt modelId="{D82AA520-E200-4D5D-935B-7A3C56CB32FC}" type="sibTrans" cxnId="{8A414CFF-9BA7-472C-8806-DD97704D82E7}">
      <dgm:prSet/>
      <dgm:spPr/>
      <dgm:t>
        <a:bodyPr/>
        <a:lstStyle/>
        <a:p>
          <a:endParaRPr lang="es-EC"/>
        </a:p>
      </dgm:t>
    </dgm:pt>
    <dgm:pt modelId="{D457F410-2CE5-44A2-8B28-C9EB0C449747}">
      <dgm:prSet custT="1"/>
      <dgm:spPr/>
      <dgm:t>
        <a:bodyPr/>
        <a:lstStyle/>
        <a:p>
          <a:pPr rtl="0"/>
          <a:endParaRPr lang="es-EC" sz="2400" dirty="0"/>
        </a:p>
      </dgm:t>
    </dgm:pt>
    <dgm:pt modelId="{C2D39200-B72B-4B38-B19A-B8012FF924E3}" type="parTrans" cxnId="{1F798BC4-E82A-4D22-9F27-57722F74D5E2}">
      <dgm:prSet/>
      <dgm:spPr/>
    </dgm:pt>
    <dgm:pt modelId="{2E926C3D-06B5-4E24-91FB-D4D07409D271}" type="sibTrans" cxnId="{1F798BC4-E82A-4D22-9F27-57722F74D5E2}">
      <dgm:prSet/>
      <dgm:spPr/>
    </dgm:pt>
    <dgm:pt modelId="{7CE44B9F-08E4-447C-A6DF-B0A9000C9B64}" type="pres">
      <dgm:prSet presAssocID="{68CD42DE-1C2D-46CD-BC73-D2B28E87C8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CA9613-51DC-43C4-9B8D-13F492A95497}" type="pres">
      <dgm:prSet presAssocID="{B9BA305C-282D-49ED-A514-672DD54ACFBF}" presName="linNode" presStyleCnt="0"/>
      <dgm:spPr/>
      <dgm:t>
        <a:bodyPr/>
        <a:lstStyle/>
        <a:p>
          <a:endParaRPr lang="es-EC"/>
        </a:p>
      </dgm:t>
    </dgm:pt>
    <dgm:pt modelId="{901B9901-4C7D-457F-B9A4-076389DAC21A}" type="pres">
      <dgm:prSet presAssocID="{B9BA305C-282D-49ED-A514-672DD54ACFB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B8360B-AD54-4B58-B67B-05E210FE3B8D}" type="pres">
      <dgm:prSet presAssocID="{B9BA305C-282D-49ED-A514-672DD54ACFB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CF67C0-8807-4D0C-87DF-9CDCD627AB33}" type="presOf" srcId="{68CD42DE-1C2D-46CD-BC73-D2B28E87C85D}" destId="{7CE44B9F-08E4-447C-A6DF-B0A9000C9B64}" srcOrd="0" destOrd="0" presId="urn:microsoft.com/office/officeart/2005/8/layout/vList5"/>
    <dgm:cxn modelId="{5204D28C-5F0C-4B57-B01B-87677DCED5E0}" type="presOf" srcId="{B9BA305C-282D-49ED-A514-672DD54ACFBF}" destId="{901B9901-4C7D-457F-B9A4-076389DAC21A}" srcOrd="0" destOrd="0" presId="urn:microsoft.com/office/officeart/2005/8/layout/vList5"/>
    <dgm:cxn modelId="{2699AEBC-D344-4F6E-94C2-783A92F4EC84}" srcId="{B9BA305C-282D-49ED-A514-672DD54ACFBF}" destId="{424C0A2F-A773-4428-9CC0-D20E46E465D8}" srcOrd="0" destOrd="0" parTransId="{B2E796D6-0546-4BE8-B8FA-D4C9BD02EFB3}" sibTransId="{90AD1547-DB43-4C3F-B757-2259A7E595A2}"/>
    <dgm:cxn modelId="{1F798BC4-E82A-4D22-9F27-57722F74D5E2}" srcId="{B9BA305C-282D-49ED-A514-672DD54ACFBF}" destId="{D457F410-2CE5-44A2-8B28-C9EB0C449747}" srcOrd="1" destOrd="0" parTransId="{C2D39200-B72B-4B38-B19A-B8012FF924E3}" sibTransId="{2E926C3D-06B5-4E24-91FB-D4D07409D271}"/>
    <dgm:cxn modelId="{8A414CFF-9BA7-472C-8806-DD97704D82E7}" srcId="{B9BA305C-282D-49ED-A514-672DD54ACFBF}" destId="{203E96EC-469B-4FAE-8CFC-2D2EBEF14049}" srcOrd="2" destOrd="0" parTransId="{C2A49A26-E406-495A-9DD7-B2086C2EA8BD}" sibTransId="{D82AA520-E200-4D5D-935B-7A3C56CB32FC}"/>
    <dgm:cxn modelId="{B053B9AD-24B4-4A49-AF85-7F8548A63F2A}" type="presOf" srcId="{203E96EC-469B-4FAE-8CFC-2D2EBEF14049}" destId="{06B8360B-AD54-4B58-B67B-05E210FE3B8D}" srcOrd="0" destOrd="2" presId="urn:microsoft.com/office/officeart/2005/8/layout/vList5"/>
    <dgm:cxn modelId="{6D885595-B6F5-4AD1-A53E-AFD0418F85D5}" srcId="{68CD42DE-1C2D-46CD-BC73-D2B28E87C85D}" destId="{B9BA305C-282D-49ED-A514-672DD54ACFBF}" srcOrd="0" destOrd="0" parTransId="{B1ECC8B7-130F-4855-95EA-0F499AE65AE3}" sibTransId="{279BBB57-E428-41F9-89AB-41F126676D98}"/>
    <dgm:cxn modelId="{15B04AF3-4DE5-4B61-9853-EE8CAD83D5EB}" type="presOf" srcId="{D457F410-2CE5-44A2-8B28-C9EB0C449747}" destId="{06B8360B-AD54-4B58-B67B-05E210FE3B8D}" srcOrd="0" destOrd="1" presId="urn:microsoft.com/office/officeart/2005/8/layout/vList5"/>
    <dgm:cxn modelId="{8DD99AF0-8C8E-45D0-A933-4ECDD7B15BA5}" type="presOf" srcId="{424C0A2F-A773-4428-9CC0-D20E46E465D8}" destId="{06B8360B-AD54-4B58-B67B-05E210FE3B8D}" srcOrd="0" destOrd="0" presId="urn:microsoft.com/office/officeart/2005/8/layout/vList5"/>
    <dgm:cxn modelId="{9B8F25EC-372A-45C2-A357-72604042C264}" type="presParOf" srcId="{7CE44B9F-08E4-447C-A6DF-B0A9000C9B64}" destId="{D0CA9613-51DC-43C4-9B8D-13F492A95497}" srcOrd="0" destOrd="0" presId="urn:microsoft.com/office/officeart/2005/8/layout/vList5"/>
    <dgm:cxn modelId="{F14E7C2A-51E4-4A75-AB24-0C3B6CE572E8}" type="presParOf" srcId="{D0CA9613-51DC-43C4-9B8D-13F492A95497}" destId="{901B9901-4C7D-457F-B9A4-076389DAC21A}" srcOrd="0" destOrd="0" presId="urn:microsoft.com/office/officeart/2005/8/layout/vList5"/>
    <dgm:cxn modelId="{9AE2C715-2B9E-41EB-AAE8-E2EDB36FB902}" type="presParOf" srcId="{D0CA9613-51DC-43C4-9B8D-13F492A95497}" destId="{06B8360B-AD54-4B58-B67B-05E210FE3B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CD42DE-1C2D-46CD-BC73-D2B28E87C85D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9BA305C-282D-49ED-A514-672DD54ACFBF}">
      <dgm:prSet/>
      <dgm:spPr/>
      <dgm:t>
        <a:bodyPr vert="vert"/>
        <a:lstStyle/>
        <a:p>
          <a:pPr rtl="0"/>
          <a:r>
            <a:rPr lang="es-EC" b="1" dirty="0" smtClean="0"/>
            <a:t>Recomendaciones </a:t>
          </a:r>
          <a:endParaRPr lang="es-EC" dirty="0"/>
        </a:p>
      </dgm:t>
    </dgm:pt>
    <dgm:pt modelId="{B1ECC8B7-130F-4855-95EA-0F499AE65AE3}" type="parTrans" cxnId="{6D885595-B6F5-4AD1-A53E-AFD0418F85D5}">
      <dgm:prSet/>
      <dgm:spPr/>
      <dgm:t>
        <a:bodyPr/>
        <a:lstStyle/>
        <a:p>
          <a:endParaRPr lang="es-EC"/>
        </a:p>
      </dgm:t>
    </dgm:pt>
    <dgm:pt modelId="{279BBB57-E428-41F9-89AB-41F126676D98}" type="sibTrans" cxnId="{6D885595-B6F5-4AD1-A53E-AFD0418F85D5}">
      <dgm:prSet/>
      <dgm:spPr/>
      <dgm:t>
        <a:bodyPr/>
        <a:lstStyle/>
        <a:p>
          <a:endParaRPr lang="es-EC"/>
        </a:p>
      </dgm:t>
    </dgm:pt>
    <dgm:pt modelId="{424C0A2F-A773-4428-9CC0-D20E46E465D8}">
      <dgm:prSet custT="1"/>
      <dgm:spPr/>
      <dgm:t>
        <a:bodyPr/>
        <a:lstStyle/>
        <a:p>
          <a:pPr rtl="0"/>
          <a:r>
            <a:rPr lang="es-EC" sz="3600" dirty="0" smtClean="0"/>
            <a:t>El Ecuador es un país rico en Canela, la Ciudad de Tena es conocida como la Capital de la Canela – Economía Popular y Solidaria. </a:t>
          </a:r>
          <a:endParaRPr lang="es-EC" sz="3600" dirty="0"/>
        </a:p>
      </dgm:t>
    </dgm:pt>
    <dgm:pt modelId="{B2E796D6-0546-4BE8-B8FA-D4C9BD02EFB3}" type="parTrans" cxnId="{2699AEBC-D344-4F6E-94C2-783A92F4EC84}">
      <dgm:prSet/>
      <dgm:spPr/>
      <dgm:t>
        <a:bodyPr/>
        <a:lstStyle/>
        <a:p>
          <a:endParaRPr lang="es-EC"/>
        </a:p>
      </dgm:t>
    </dgm:pt>
    <dgm:pt modelId="{90AD1547-DB43-4C3F-B757-2259A7E595A2}" type="sibTrans" cxnId="{2699AEBC-D344-4F6E-94C2-783A92F4EC84}">
      <dgm:prSet/>
      <dgm:spPr/>
      <dgm:t>
        <a:bodyPr/>
        <a:lstStyle/>
        <a:p>
          <a:endParaRPr lang="es-EC"/>
        </a:p>
      </dgm:t>
    </dgm:pt>
    <dgm:pt modelId="{494F5517-FC21-41D6-BF41-2B081818F144}">
      <dgm:prSet/>
      <dgm:spPr/>
      <dgm:t>
        <a:bodyPr/>
        <a:lstStyle/>
        <a:p>
          <a:r>
            <a:rPr lang="es-EC" sz="3600" dirty="0" smtClean="0"/>
            <a:t>Es inevitable partir por un  incentivo gubernamental.</a:t>
          </a:r>
        </a:p>
      </dgm:t>
    </dgm:pt>
    <dgm:pt modelId="{6BFDC9EF-C0E7-4252-9856-64412496DC0E}" type="parTrans" cxnId="{79BDAA8B-947E-421F-979A-97CF78F0CB48}">
      <dgm:prSet/>
      <dgm:spPr/>
      <dgm:t>
        <a:bodyPr/>
        <a:lstStyle/>
        <a:p>
          <a:endParaRPr lang="es-EC"/>
        </a:p>
      </dgm:t>
    </dgm:pt>
    <dgm:pt modelId="{0ECED34B-8703-4B89-BF44-122165028342}" type="sibTrans" cxnId="{79BDAA8B-947E-421F-979A-97CF78F0CB48}">
      <dgm:prSet/>
      <dgm:spPr/>
      <dgm:t>
        <a:bodyPr/>
        <a:lstStyle/>
        <a:p>
          <a:endParaRPr lang="es-EC"/>
        </a:p>
      </dgm:t>
    </dgm:pt>
    <dgm:pt modelId="{DD937787-B790-484B-9E18-6E2B64F2A19E}">
      <dgm:prSet/>
      <dgm:spPr/>
      <dgm:t>
        <a:bodyPr/>
        <a:lstStyle/>
        <a:p>
          <a:r>
            <a:rPr lang="es-EC" sz="3600" dirty="0" smtClean="0"/>
            <a:t>Partiendo de la investigación realizada es viable realizar un Estudio de Mercados</a:t>
          </a:r>
          <a:endParaRPr lang="es-EC" sz="3600" dirty="0"/>
        </a:p>
      </dgm:t>
    </dgm:pt>
    <dgm:pt modelId="{9638E815-AD2A-471A-8D28-280DC20609B9}" type="parTrans" cxnId="{6891BC8C-7607-4407-B261-CEEEAECBEC53}">
      <dgm:prSet/>
      <dgm:spPr/>
      <dgm:t>
        <a:bodyPr/>
        <a:lstStyle/>
        <a:p>
          <a:endParaRPr lang="es-EC"/>
        </a:p>
      </dgm:t>
    </dgm:pt>
    <dgm:pt modelId="{3251CC4A-7BEB-441E-B744-C97B6AD66BBD}" type="sibTrans" cxnId="{6891BC8C-7607-4407-B261-CEEEAECBEC53}">
      <dgm:prSet/>
      <dgm:spPr/>
      <dgm:t>
        <a:bodyPr/>
        <a:lstStyle/>
        <a:p>
          <a:endParaRPr lang="es-EC"/>
        </a:p>
      </dgm:t>
    </dgm:pt>
    <dgm:pt modelId="{F4F0DCF5-95EE-4044-BA81-B9CAFF586588}">
      <dgm:prSet/>
      <dgm:spPr/>
      <dgm:t>
        <a:bodyPr/>
        <a:lstStyle/>
        <a:p>
          <a:endParaRPr lang="es-EC" sz="3600" dirty="0" smtClean="0"/>
        </a:p>
      </dgm:t>
    </dgm:pt>
    <dgm:pt modelId="{07174022-1DAA-4604-990F-F80DD93DC7E6}" type="sibTrans" cxnId="{7F8A24BF-31FA-4CCC-A06E-F24B3A8E5E04}">
      <dgm:prSet/>
      <dgm:spPr/>
      <dgm:t>
        <a:bodyPr/>
        <a:lstStyle/>
        <a:p>
          <a:endParaRPr lang="es-EC"/>
        </a:p>
      </dgm:t>
    </dgm:pt>
    <dgm:pt modelId="{6AB56940-355E-4044-88B0-BBC479C24CF2}" type="parTrans" cxnId="{7F8A24BF-31FA-4CCC-A06E-F24B3A8E5E04}">
      <dgm:prSet/>
      <dgm:spPr/>
      <dgm:t>
        <a:bodyPr/>
        <a:lstStyle/>
        <a:p>
          <a:endParaRPr lang="es-EC"/>
        </a:p>
      </dgm:t>
    </dgm:pt>
    <dgm:pt modelId="{7CE44B9F-08E4-447C-A6DF-B0A9000C9B64}" type="pres">
      <dgm:prSet presAssocID="{68CD42DE-1C2D-46CD-BC73-D2B28E87C8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CA9613-51DC-43C4-9B8D-13F492A95497}" type="pres">
      <dgm:prSet presAssocID="{B9BA305C-282D-49ED-A514-672DD54ACFBF}" presName="linNode" presStyleCnt="0"/>
      <dgm:spPr/>
      <dgm:t>
        <a:bodyPr/>
        <a:lstStyle/>
        <a:p>
          <a:endParaRPr lang="es-EC"/>
        </a:p>
      </dgm:t>
    </dgm:pt>
    <dgm:pt modelId="{901B9901-4C7D-457F-B9A4-076389DAC21A}" type="pres">
      <dgm:prSet presAssocID="{B9BA305C-282D-49ED-A514-672DD54ACFBF}" presName="parentText" presStyleLbl="node1" presStyleIdx="0" presStyleCnt="1" custScaleX="48457" custLinFactNeighborX="-13231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B8360B-AD54-4B58-B67B-05E210FE3B8D}" type="pres">
      <dgm:prSet presAssocID="{B9BA305C-282D-49ED-A514-672DD54ACFBF}" presName="descendantText" presStyleLbl="alignAccFollowNode1" presStyleIdx="0" presStyleCnt="1" custScaleX="120244" custScaleY="1192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17B641-24C9-47CC-BF1B-B92634592A90}" type="presOf" srcId="{68CD42DE-1C2D-46CD-BC73-D2B28E87C85D}" destId="{7CE44B9F-08E4-447C-A6DF-B0A9000C9B64}" srcOrd="0" destOrd="0" presId="urn:microsoft.com/office/officeart/2005/8/layout/vList5"/>
    <dgm:cxn modelId="{4C293DFA-469E-46F5-8895-D4776FB9F794}" type="presOf" srcId="{424C0A2F-A773-4428-9CC0-D20E46E465D8}" destId="{06B8360B-AD54-4B58-B67B-05E210FE3B8D}" srcOrd="0" destOrd="0" presId="urn:microsoft.com/office/officeart/2005/8/layout/vList5"/>
    <dgm:cxn modelId="{7F8A24BF-31FA-4CCC-A06E-F24B3A8E5E04}" srcId="{B9BA305C-282D-49ED-A514-672DD54ACFBF}" destId="{F4F0DCF5-95EE-4044-BA81-B9CAFF586588}" srcOrd="2" destOrd="0" parTransId="{6AB56940-355E-4044-88B0-BBC479C24CF2}" sibTransId="{07174022-1DAA-4604-990F-F80DD93DC7E6}"/>
    <dgm:cxn modelId="{79BDAA8B-947E-421F-979A-97CF78F0CB48}" srcId="{B9BA305C-282D-49ED-A514-672DD54ACFBF}" destId="{494F5517-FC21-41D6-BF41-2B081818F144}" srcOrd="1" destOrd="0" parTransId="{6BFDC9EF-C0E7-4252-9856-64412496DC0E}" sibTransId="{0ECED34B-8703-4B89-BF44-122165028342}"/>
    <dgm:cxn modelId="{B4D3D74E-A93F-45D7-BF4C-7B911BCF0B1C}" type="presOf" srcId="{DD937787-B790-484B-9E18-6E2B64F2A19E}" destId="{06B8360B-AD54-4B58-B67B-05E210FE3B8D}" srcOrd="0" destOrd="3" presId="urn:microsoft.com/office/officeart/2005/8/layout/vList5"/>
    <dgm:cxn modelId="{2699AEBC-D344-4F6E-94C2-783A92F4EC84}" srcId="{B9BA305C-282D-49ED-A514-672DD54ACFBF}" destId="{424C0A2F-A773-4428-9CC0-D20E46E465D8}" srcOrd="0" destOrd="0" parTransId="{B2E796D6-0546-4BE8-B8FA-D4C9BD02EFB3}" sibTransId="{90AD1547-DB43-4C3F-B757-2259A7E595A2}"/>
    <dgm:cxn modelId="{8DEE227B-8504-4453-93CC-593C6F061280}" type="presOf" srcId="{B9BA305C-282D-49ED-A514-672DD54ACFBF}" destId="{901B9901-4C7D-457F-B9A4-076389DAC21A}" srcOrd="0" destOrd="0" presId="urn:microsoft.com/office/officeart/2005/8/layout/vList5"/>
    <dgm:cxn modelId="{6891BC8C-7607-4407-B261-CEEEAECBEC53}" srcId="{B9BA305C-282D-49ED-A514-672DD54ACFBF}" destId="{DD937787-B790-484B-9E18-6E2B64F2A19E}" srcOrd="3" destOrd="0" parTransId="{9638E815-AD2A-471A-8D28-280DC20609B9}" sibTransId="{3251CC4A-7BEB-441E-B744-C97B6AD66BBD}"/>
    <dgm:cxn modelId="{6D885595-B6F5-4AD1-A53E-AFD0418F85D5}" srcId="{68CD42DE-1C2D-46CD-BC73-D2B28E87C85D}" destId="{B9BA305C-282D-49ED-A514-672DD54ACFBF}" srcOrd="0" destOrd="0" parTransId="{B1ECC8B7-130F-4855-95EA-0F499AE65AE3}" sibTransId="{279BBB57-E428-41F9-89AB-41F126676D98}"/>
    <dgm:cxn modelId="{0B3617F7-27AE-4E70-9F61-C3ABACD6A147}" type="presOf" srcId="{494F5517-FC21-41D6-BF41-2B081818F144}" destId="{06B8360B-AD54-4B58-B67B-05E210FE3B8D}" srcOrd="0" destOrd="1" presId="urn:microsoft.com/office/officeart/2005/8/layout/vList5"/>
    <dgm:cxn modelId="{3367D45D-3966-4DB5-8251-819873BE7789}" type="presOf" srcId="{F4F0DCF5-95EE-4044-BA81-B9CAFF586588}" destId="{06B8360B-AD54-4B58-B67B-05E210FE3B8D}" srcOrd="0" destOrd="2" presId="urn:microsoft.com/office/officeart/2005/8/layout/vList5"/>
    <dgm:cxn modelId="{6B378682-6B34-4966-9266-EF978BBE4E61}" type="presParOf" srcId="{7CE44B9F-08E4-447C-A6DF-B0A9000C9B64}" destId="{D0CA9613-51DC-43C4-9B8D-13F492A95497}" srcOrd="0" destOrd="0" presId="urn:microsoft.com/office/officeart/2005/8/layout/vList5"/>
    <dgm:cxn modelId="{302BBB65-A92B-4DD1-AD9C-05E725FE846B}" type="presParOf" srcId="{D0CA9613-51DC-43C4-9B8D-13F492A95497}" destId="{901B9901-4C7D-457F-B9A4-076389DAC21A}" srcOrd="0" destOrd="0" presId="urn:microsoft.com/office/officeart/2005/8/layout/vList5"/>
    <dgm:cxn modelId="{EE8085DA-1B54-4BFC-984D-48730D9DD363}" type="presParOf" srcId="{D0CA9613-51DC-43C4-9B8D-13F492A95497}" destId="{06B8360B-AD54-4B58-B67B-05E210FE3B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A5B3C-23D0-44B3-85BA-F942CE12EC18}">
      <dsp:nvSpPr>
        <dsp:cNvPr id="0" name=""/>
        <dsp:cNvSpPr/>
      </dsp:nvSpPr>
      <dsp:spPr>
        <a:xfrm>
          <a:off x="0" y="0"/>
          <a:ext cx="6096000" cy="1241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Comercio Internacional</a:t>
          </a:r>
          <a:r>
            <a:rPr lang="es-EC" sz="1700" kern="1200" dirty="0" smtClean="0"/>
            <a:t> </a:t>
          </a:r>
          <a:endParaRPr lang="es-EC" sz="17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Intercambio de bienes y servicios entre otros países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Conjunto de teorías, políticas normas, procedimientos, documentación e información relativa al comercio entre dos países   </a:t>
          </a:r>
          <a:endParaRPr lang="es-EC" sz="1400" kern="1200" dirty="0"/>
        </a:p>
      </dsp:txBody>
      <dsp:txXfrm>
        <a:off x="1317413" y="0"/>
        <a:ext cx="4778586" cy="1241316"/>
      </dsp:txXfrm>
    </dsp:sp>
    <dsp:sp modelId="{57BC26B4-685D-4368-814F-C3332B217F92}">
      <dsp:nvSpPr>
        <dsp:cNvPr id="0" name=""/>
        <dsp:cNvSpPr/>
      </dsp:nvSpPr>
      <dsp:spPr>
        <a:xfrm>
          <a:off x="98213" y="227805"/>
          <a:ext cx="1219200" cy="7857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3CA64-DB76-42D6-AB53-D1CFB0CF5C7E}">
      <dsp:nvSpPr>
        <dsp:cNvPr id="0" name=""/>
        <dsp:cNvSpPr/>
      </dsp:nvSpPr>
      <dsp:spPr>
        <a:xfrm>
          <a:off x="0" y="1339529"/>
          <a:ext cx="6096000" cy="15350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Teoría de Exportación</a:t>
          </a:r>
          <a:endParaRPr lang="es-EC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Etapa 1  Se desarrollan sectores primarios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Etapa 2 Desarrollo de mercado interno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Etapa 3 Creación de industria de transformación y Expo,</a:t>
          </a:r>
          <a:endParaRPr lang="es-EC" sz="1400" kern="1200" dirty="0"/>
        </a:p>
      </dsp:txBody>
      <dsp:txXfrm>
        <a:off x="1317413" y="1339529"/>
        <a:ext cx="4778586" cy="1535042"/>
      </dsp:txXfrm>
    </dsp:sp>
    <dsp:sp modelId="{AF7B71FC-A1FA-4052-9E3A-72B061D81ACC}">
      <dsp:nvSpPr>
        <dsp:cNvPr id="0" name=""/>
        <dsp:cNvSpPr/>
      </dsp:nvSpPr>
      <dsp:spPr>
        <a:xfrm>
          <a:off x="98213" y="1714197"/>
          <a:ext cx="1219200" cy="7857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D1C4C-2BE6-4DF6-AE21-5D965208A0FC}">
      <dsp:nvSpPr>
        <dsp:cNvPr id="0" name=""/>
        <dsp:cNvSpPr/>
      </dsp:nvSpPr>
      <dsp:spPr>
        <a:xfrm>
          <a:off x="0" y="2972784"/>
          <a:ext cx="6096000" cy="12191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Teoría de Importación</a:t>
          </a:r>
          <a:endParaRPr lang="es-EC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 Teoría de la sustitución de importaciones como modelo de acumulación industrial</a:t>
          </a:r>
          <a:endParaRPr lang="es-EC" sz="1400" b="0" kern="1200" dirty="0"/>
        </a:p>
      </dsp:txBody>
      <dsp:txXfrm>
        <a:off x="1317413" y="2972784"/>
        <a:ext cx="4778586" cy="1219110"/>
      </dsp:txXfrm>
    </dsp:sp>
    <dsp:sp modelId="{0F942571-90BA-48AA-8F49-1396E86D34D8}">
      <dsp:nvSpPr>
        <dsp:cNvPr id="0" name=""/>
        <dsp:cNvSpPr/>
      </dsp:nvSpPr>
      <dsp:spPr>
        <a:xfrm>
          <a:off x="98213" y="3189486"/>
          <a:ext cx="1219200" cy="7857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29921-04D7-4148-A1D5-37BBFF38F211}">
      <dsp:nvSpPr>
        <dsp:cNvPr id="0" name=""/>
        <dsp:cNvSpPr/>
      </dsp:nvSpPr>
      <dsp:spPr>
        <a:xfrm>
          <a:off x="0" y="4290107"/>
          <a:ext cx="6096000" cy="982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Política Comercial </a:t>
          </a:r>
          <a:endParaRPr lang="es-EC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Búsqueda de mercados en los ámbitos bilateral, multilateral y regional, sobre la base de acuerdos o tratados de libre comercio.</a:t>
          </a:r>
          <a:endParaRPr lang="es-EC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100" kern="1200" dirty="0"/>
        </a:p>
      </dsp:txBody>
      <dsp:txXfrm>
        <a:off x="1317413" y="4290107"/>
        <a:ext cx="4778586" cy="982131"/>
      </dsp:txXfrm>
    </dsp:sp>
    <dsp:sp modelId="{85B47CE7-6913-49E4-8106-DD7D5DBB9BF9}">
      <dsp:nvSpPr>
        <dsp:cNvPr id="0" name=""/>
        <dsp:cNvSpPr/>
      </dsp:nvSpPr>
      <dsp:spPr>
        <a:xfrm>
          <a:off x="98213" y="4388320"/>
          <a:ext cx="1219200" cy="7857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54D8C-034E-45C6-B3A4-7B00758DEA17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Evolución del pensamiento económico</a:t>
          </a:r>
          <a:endParaRPr lang="es-EC" sz="1500" kern="1200" dirty="0"/>
        </a:p>
      </dsp:txBody>
      <dsp:txXfrm>
        <a:off x="1995785" y="1179"/>
        <a:ext cx="2104429" cy="1052214"/>
      </dsp:txXfrm>
    </dsp:sp>
    <dsp:sp modelId="{8FF60BBC-23E1-4233-9997-CE6FCAA7C44A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3600000">
        <a:off x="3368523" y="1847862"/>
        <a:ext cx="1096445" cy="368275"/>
      </dsp:txXfrm>
    </dsp:sp>
    <dsp:sp modelId="{0135A596-8A21-460B-BC09-44531FC7A5D6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Factores de la producción básica y adaptación a nuevos elementos</a:t>
          </a:r>
          <a:endParaRPr lang="es-EC" sz="1500" kern="1200" dirty="0"/>
        </a:p>
      </dsp:txBody>
      <dsp:txXfrm>
        <a:off x="3733278" y="3010605"/>
        <a:ext cx="2104429" cy="1052214"/>
      </dsp:txXfrm>
    </dsp:sp>
    <dsp:sp modelId="{3553322F-934F-4191-A057-E8D0D538FCA9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10800000">
        <a:off x="2499777" y="3352575"/>
        <a:ext cx="1096445" cy="368275"/>
      </dsp:txXfrm>
    </dsp:sp>
    <dsp:sp modelId="{DD795161-121E-4FEE-B1C7-3A0D87A9EE6C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Asimilación de tecnologías, manejo </a:t>
          </a:r>
          <a:r>
            <a:rPr lang="es-EC" sz="1500" kern="1200" dirty="0" smtClean="0"/>
            <a:t>Macroeconómico</a:t>
          </a:r>
          <a:endParaRPr lang="es-EC" sz="1500" kern="1200" dirty="0"/>
        </a:p>
      </dsp:txBody>
      <dsp:txXfrm>
        <a:off x="258291" y="3010605"/>
        <a:ext cx="2104429" cy="1052214"/>
      </dsp:txXfrm>
    </dsp:sp>
    <dsp:sp modelId="{0A744E28-EB4D-4614-A81A-F87D1189BC1F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18000000">
        <a:off x="1631030" y="1847862"/>
        <a:ext cx="1096445" cy="3682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EB3D56-D3D2-4BB0-90F6-B3501A8ABF7E}">
      <dsp:nvSpPr>
        <dsp:cNvPr id="0" name=""/>
        <dsp:cNvSpPr/>
      </dsp:nvSpPr>
      <dsp:spPr>
        <a:xfrm>
          <a:off x="3060259" y="2101"/>
          <a:ext cx="4295961" cy="903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Corteza desecada del árbol Cinnamomun zeylanicum. </a:t>
          </a:r>
          <a:endParaRPr lang="es-EC" sz="2500" kern="1200" dirty="0"/>
        </a:p>
      </dsp:txBody>
      <dsp:txXfrm>
        <a:off x="3060259" y="2101"/>
        <a:ext cx="4295961" cy="903180"/>
      </dsp:txXfrm>
    </dsp:sp>
    <dsp:sp modelId="{A63E8978-E54A-4601-9A7D-CDD46B661B69}">
      <dsp:nvSpPr>
        <dsp:cNvPr id="0" name=""/>
        <dsp:cNvSpPr/>
      </dsp:nvSpPr>
      <dsp:spPr>
        <a:xfrm>
          <a:off x="2160240" y="0"/>
          <a:ext cx="894149" cy="9031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D9E3E-9412-44E1-8AF0-9FCC1634587B}">
      <dsp:nvSpPr>
        <dsp:cNvPr id="0" name=""/>
        <dsp:cNvSpPr/>
      </dsp:nvSpPr>
      <dsp:spPr>
        <a:xfrm>
          <a:off x="2160241" y="1008109"/>
          <a:ext cx="4131014" cy="9031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familia de las lauráceas de hasta 15 m</a:t>
          </a:r>
          <a:endParaRPr lang="es-EC" sz="2300" kern="1200" dirty="0"/>
        </a:p>
      </dsp:txBody>
      <dsp:txXfrm>
        <a:off x="2160241" y="1008109"/>
        <a:ext cx="4131014" cy="903180"/>
      </dsp:txXfrm>
    </dsp:sp>
    <dsp:sp modelId="{55F4E40F-7188-4105-BF55-EF4966F5ECB7}">
      <dsp:nvSpPr>
        <dsp:cNvPr id="0" name=""/>
        <dsp:cNvSpPr/>
      </dsp:nvSpPr>
      <dsp:spPr>
        <a:xfrm>
          <a:off x="6480718" y="1008109"/>
          <a:ext cx="894149" cy="90318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3E182-0AEF-4C2D-A362-187946C35BF9}">
      <dsp:nvSpPr>
        <dsp:cNvPr id="0" name=""/>
        <dsp:cNvSpPr/>
      </dsp:nvSpPr>
      <dsp:spPr>
        <a:xfrm>
          <a:off x="3143311" y="2106512"/>
          <a:ext cx="4129856" cy="9031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Pirámides, Egipcios y Biblia</a:t>
          </a:r>
          <a:endParaRPr lang="es-EC" sz="2300" kern="1200" dirty="0"/>
        </a:p>
      </dsp:txBody>
      <dsp:txXfrm>
        <a:off x="3143311" y="2106512"/>
        <a:ext cx="4129856" cy="903180"/>
      </dsp:txXfrm>
    </dsp:sp>
    <dsp:sp modelId="{721F948B-385D-4C16-8A5C-3F103624B9AB}">
      <dsp:nvSpPr>
        <dsp:cNvPr id="0" name=""/>
        <dsp:cNvSpPr/>
      </dsp:nvSpPr>
      <dsp:spPr>
        <a:xfrm>
          <a:off x="2232246" y="2088232"/>
          <a:ext cx="894149" cy="90318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45693-59A9-41B9-8724-16519B5164A7}">
      <dsp:nvSpPr>
        <dsp:cNvPr id="0" name=""/>
        <dsp:cNvSpPr/>
      </dsp:nvSpPr>
      <dsp:spPr>
        <a:xfrm>
          <a:off x="2232250" y="3096344"/>
          <a:ext cx="4104575" cy="9031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Como especias, industria y medicina </a:t>
          </a:r>
          <a:endParaRPr lang="es-EC" sz="2200" kern="1200" dirty="0"/>
        </a:p>
      </dsp:txBody>
      <dsp:txXfrm>
        <a:off x="2232250" y="3096344"/>
        <a:ext cx="4104575" cy="903180"/>
      </dsp:txXfrm>
    </dsp:sp>
    <dsp:sp modelId="{52470C1A-EE8F-43C9-8687-89075EDD8D67}">
      <dsp:nvSpPr>
        <dsp:cNvPr id="0" name=""/>
        <dsp:cNvSpPr/>
      </dsp:nvSpPr>
      <dsp:spPr>
        <a:xfrm>
          <a:off x="6408712" y="3096344"/>
          <a:ext cx="894149" cy="90318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7ABBF-9DB7-4369-AE68-953CF56874B9}">
      <dsp:nvSpPr>
        <dsp:cNvPr id="0" name=""/>
        <dsp:cNvSpPr/>
      </dsp:nvSpPr>
      <dsp:spPr>
        <a:xfrm>
          <a:off x="4613" y="619296"/>
          <a:ext cx="1800820" cy="687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Exploratoria</a:t>
          </a:r>
          <a:endParaRPr lang="es-EC" sz="1900" kern="1200" dirty="0"/>
        </a:p>
      </dsp:txBody>
      <dsp:txXfrm>
        <a:off x="4613" y="619296"/>
        <a:ext cx="1800820" cy="687866"/>
      </dsp:txXfrm>
    </dsp:sp>
    <dsp:sp modelId="{C4D1021A-6BA5-4345-BD9F-12FD968C4A64}">
      <dsp:nvSpPr>
        <dsp:cNvPr id="0" name=""/>
        <dsp:cNvSpPr/>
      </dsp:nvSpPr>
      <dsp:spPr>
        <a:xfrm>
          <a:off x="4613" y="1307163"/>
          <a:ext cx="1800820" cy="21375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Grajales, aproximarnos a fenómenos desconocidos, directrices </a:t>
          </a:r>
          <a:endParaRPr lang="es-EC" sz="1900" kern="1200" dirty="0"/>
        </a:p>
      </dsp:txBody>
      <dsp:txXfrm>
        <a:off x="4613" y="1307163"/>
        <a:ext cx="1800820" cy="2137540"/>
      </dsp:txXfrm>
    </dsp:sp>
    <dsp:sp modelId="{50D0CB51-4751-4566-9710-A19FB5110E37}">
      <dsp:nvSpPr>
        <dsp:cNvPr id="0" name=""/>
        <dsp:cNvSpPr/>
      </dsp:nvSpPr>
      <dsp:spPr>
        <a:xfrm>
          <a:off x="2057548" y="619296"/>
          <a:ext cx="1800820" cy="68786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Descriptiva</a:t>
          </a:r>
          <a:endParaRPr lang="es-EC" sz="1900" kern="1200" dirty="0"/>
        </a:p>
      </dsp:txBody>
      <dsp:txXfrm>
        <a:off x="2057548" y="619296"/>
        <a:ext cx="1800820" cy="687866"/>
      </dsp:txXfrm>
    </dsp:sp>
    <dsp:sp modelId="{4AE84211-3162-4C07-A0D7-B96E39AF06C4}">
      <dsp:nvSpPr>
        <dsp:cNvPr id="0" name=""/>
        <dsp:cNvSpPr/>
      </dsp:nvSpPr>
      <dsp:spPr>
        <a:xfrm>
          <a:off x="2057548" y="1307163"/>
          <a:ext cx="1800820" cy="2137540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 Desarrollar una imagen del sujeto estudiado</a:t>
          </a:r>
          <a:endParaRPr lang="es-EC" sz="1900" kern="1200" dirty="0"/>
        </a:p>
      </dsp:txBody>
      <dsp:txXfrm>
        <a:off x="2057548" y="1307163"/>
        <a:ext cx="1800820" cy="2137540"/>
      </dsp:txXfrm>
    </dsp:sp>
    <dsp:sp modelId="{0D5D8B89-E025-44B3-BE5B-128EDC8A5DC9}">
      <dsp:nvSpPr>
        <dsp:cNvPr id="0" name=""/>
        <dsp:cNvSpPr/>
      </dsp:nvSpPr>
      <dsp:spPr>
        <a:xfrm>
          <a:off x="4110483" y="619296"/>
          <a:ext cx="1980902" cy="68786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Análisis estadístico </a:t>
          </a:r>
          <a:endParaRPr lang="es-EC" sz="1900" kern="1200" dirty="0"/>
        </a:p>
      </dsp:txBody>
      <dsp:txXfrm>
        <a:off x="4110483" y="619296"/>
        <a:ext cx="1980902" cy="687866"/>
      </dsp:txXfrm>
    </dsp:sp>
    <dsp:sp modelId="{BF9AEEDD-63FC-4FAE-8DA9-59B75331F76F}">
      <dsp:nvSpPr>
        <dsp:cNvPr id="0" name=""/>
        <dsp:cNvSpPr/>
      </dsp:nvSpPr>
      <dsp:spPr>
        <a:xfrm>
          <a:off x="4200524" y="1307163"/>
          <a:ext cx="1800820" cy="213754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Sampieri, Realizar inferencias significativas, respecto a los resultados obtenidos</a:t>
          </a:r>
          <a:endParaRPr lang="es-EC" sz="1900" kern="1200" dirty="0"/>
        </a:p>
      </dsp:txBody>
      <dsp:txXfrm>
        <a:off x="4200524" y="1307163"/>
        <a:ext cx="1800820" cy="21375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4515D-1BEF-4171-94F2-5A51DA383A98}">
      <dsp:nvSpPr>
        <dsp:cNvPr id="0" name=""/>
        <dsp:cNvSpPr/>
      </dsp:nvSpPr>
      <dsp:spPr>
        <a:xfrm rot="5400000">
          <a:off x="-239034" y="239273"/>
          <a:ext cx="1593563" cy="11154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/>
        </a:p>
      </dsp:txBody>
      <dsp:txXfrm rot="5400000">
        <a:off x="-239034" y="239273"/>
        <a:ext cx="1593563" cy="1115494"/>
      </dsp:txXfrm>
    </dsp:sp>
    <dsp:sp modelId="{D8E4E72B-BB43-4A1B-A0E0-33293975B465}">
      <dsp:nvSpPr>
        <dsp:cNvPr id="0" name=""/>
        <dsp:cNvSpPr/>
      </dsp:nvSpPr>
      <dsp:spPr>
        <a:xfrm rot="5400000">
          <a:off x="4036283" y="-2920549"/>
          <a:ext cx="1035816" cy="68773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Al realizar un Análisis entre Valores Importados y Exportados, se aprecia  que el Ecuador a Importando $ 3385.874,36, a su vez a exportado $ 51.032,37,    </a:t>
          </a:r>
          <a:endParaRPr lang="es-EC" sz="1600" kern="1200" dirty="0"/>
        </a:p>
      </dsp:txBody>
      <dsp:txXfrm rot="5400000">
        <a:off x="4036283" y="-2920549"/>
        <a:ext cx="1035816" cy="6877393"/>
      </dsp:txXfrm>
    </dsp:sp>
    <dsp:sp modelId="{AB09C7E2-4391-4A94-AF4F-A9835193FA7D}">
      <dsp:nvSpPr>
        <dsp:cNvPr id="0" name=""/>
        <dsp:cNvSpPr/>
      </dsp:nvSpPr>
      <dsp:spPr>
        <a:xfrm rot="5400000">
          <a:off x="-239034" y="1638496"/>
          <a:ext cx="1593563" cy="11154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/>
        </a:p>
      </dsp:txBody>
      <dsp:txXfrm rot="5400000">
        <a:off x="-239034" y="1638496"/>
        <a:ext cx="1593563" cy="1115494"/>
      </dsp:txXfrm>
    </dsp:sp>
    <dsp:sp modelId="{07F7753F-7826-43EA-B6AF-3699A38D0646}">
      <dsp:nvSpPr>
        <dsp:cNvPr id="0" name=""/>
        <dsp:cNvSpPr/>
      </dsp:nvSpPr>
      <dsp:spPr>
        <a:xfrm rot="5400000">
          <a:off x="4036283" y="-1521326"/>
          <a:ext cx="1035816" cy="68773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* El estudio realizado de Comercio Internacional se fundamenta en  la partida 0906.11.00.00 (Canela), el cual  provee información válida sobre las variables que intervienen en el proceso de importaciones y exportaciones, así como es base para estudios posteriores.</a:t>
          </a:r>
          <a:endParaRPr lang="es-EC" sz="1600" kern="1200" dirty="0"/>
        </a:p>
      </dsp:txBody>
      <dsp:txXfrm rot="5400000">
        <a:off x="4036283" y="-1521326"/>
        <a:ext cx="1035816" cy="6877393"/>
      </dsp:txXfrm>
    </dsp:sp>
    <dsp:sp modelId="{5C61FCCB-0C86-4E4B-9B14-A74E36ECE205}">
      <dsp:nvSpPr>
        <dsp:cNvPr id="0" name=""/>
        <dsp:cNvSpPr/>
      </dsp:nvSpPr>
      <dsp:spPr>
        <a:xfrm rot="5400000">
          <a:off x="-239034" y="3037719"/>
          <a:ext cx="1593563" cy="11154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/>
        </a:p>
      </dsp:txBody>
      <dsp:txXfrm rot="5400000">
        <a:off x="-239034" y="3037719"/>
        <a:ext cx="1593563" cy="1115494"/>
      </dsp:txXfrm>
    </dsp:sp>
    <dsp:sp modelId="{19B2D226-B49E-4EC2-8F00-198E6395E525}">
      <dsp:nvSpPr>
        <dsp:cNvPr id="0" name=""/>
        <dsp:cNvSpPr/>
      </dsp:nvSpPr>
      <dsp:spPr>
        <a:xfrm rot="5400000">
          <a:off x="4036283" y="-122103"/>
          <a:ext cx="1035816" cy="68773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* Respecto a las importaciones, en el 2014 el Ecuador ha tenido como socio comercial  a SRI LANKA y Estados Unidos, de ellos SRI LANKA, representado con el 98% del total de importación de Canela y con mínima participación de Estados Unidos con el 2%</a:t>
          </a:r>
          <a:endParaRPr lang="es-EC" sz="1600" kern="1200" dirty="0"/>
        </a:p>
      </dsp:txBody>
      <dsp:txXfrm rot="5400000">
        <a:off x="4036283" y="-122103"/>
        <a:ext cx="1035816" cy="68773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380754-40D8-4BD3-A6E0-A7C13BFD97DC}">
      <dsp:nvSpPr>
        <dsp:cNvPr id="0" name=""/>
        <dsp:cNvSpPr/>
      </dsp:nvSpPr>
      <dsp:spPr>
        <a:xfrm rot="5400000">
          <a:off x="-463973" y="465671"/>
          <a:ext cx="3093154" cy="21652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0" b="1" kern="1200" dirty="0" smtClean="0"/>
            <a:t>.</a:t>
          </a:r>
          <a:endParaRPr lang="es-EC" sz="6000" kern="1200" dirty="0"/>
        </a:p>
      </dsp:txBody>
      <dsp:txXfrm rot="5400000">
        <a:off x="-463973" y="465671"/>
        <a:ext cx="3093154" cy="2165208"/>
      </dsp:txXfrm>
    </dsp:sp>
    <dsp:sp modelId="{C9B43D2D-9D7E-4D3D-9961-9EAEEDEE3586}">
      <dsp:nvSpPr>
        <dsp:cNvPr id="0" name=""/>
        <dsp:cNvSpPr/>
      </dsp:nvSpPr>
      <dsp:spPr>
        <a:xfrm rot="5400000">
          <a:off x="4433812" y="-2268604"/>
          <a:ext cx="2010550" cy="6547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Para Comparar:  el Ecuador importa desde Estados Unidos $1940.07 en Canela  y Exporta al mismo país  $ 3644.37.</a:t>
          </a:r>
          <a:endParaRPr lang="es-EC" sz="1800" kern="1200" dirty="0"/>
        </a:p>
      </dsp:txBody>
      <dsp:txXfrm rot="5400000">
        <a:off x="4433812" y="-2268604"/>
        <a:ext cx="2010550" cy="6547759"/>
      </dsp:txXfrm>
    </dsp:sp>
    <dsp:sp modelId="{6129B924-3E2A-4891-9284-64FC63FAA9BE}">
      <dsp:nvSpPr>
        <dsp:cNvPr id="0" name=""/>
        <dsp:cNvSpPr/>
      </dsp:nvSpPr>
      <dsp:spPr>
        <a:xfrm rot="5400000">
          <a:off x="-463973" y="3278430"/>
          <a:ext cx="3093154" cy="21652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0" kern="1200" dirty="0"/>
        </a:p>
      </dsp:txBody>
      <dsp:txXfrm rot="5400000">
        <a:off x="-463973" y="3278430"/>
        <a:ext cx="3093154" cy="2165208"/>
      </dsp:txXfrm>
    </dsp:sp>
    <dsp:sp modelId="{B5FFF93E-662B-4057-84AF-17CB561A57CA}">
      <dsp:nvSpPr>
        <dsp:cNvPr id="0" name=""/>
        <dsp:cNvSpPr/>
      </dsp:nvSpPr>
      <dsp:spPr>
        <a:xfrm rot="5400000">
          <a:off x="4356811" y="539700"/>
          <a:ext cx="2010550" cy="6547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La empresa PRODUCTOS GOYA NATIVO S.L. de España es a la única empresa que se exporta Canela  a dicho destino con participación del 93% del total de las exportaciones de Canela a su vez  FABISAA INC y FOOD DISTRIBUTORS INC, son las empresas a quienes se direcciona en los Estados Unidos, representados por el 7% de las exportaciones</a:t>
          </a:r>
          <a:endParaRPr lang="es-EC" sz="1800" kern="1200" dirty="0"/>
        </a:p>
      </dsp:txBody>
      <dsp:txXfrm rot="5400000">
        <a:off x="4356811" y="539700"/>
        <a:ext cx="2010550" cy="654775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8360B-AD54-4B58-B67B-05E210FE3B8D}">
      <dsp:nvSpPr>
        <dsp:cNvPr id="0" name=""/>
        <dsp:cNvSpPr/>
      </dsp:nvSpPr>
      <dsp:spPr>
        <a:xfrm rot="5400000">
          <a:off x="3303398" y="374132"/>
          <a:ext cx="4949047" cy="54380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Partiendo que el Ecuador es País creador de productos Comodities – Valor Agregado 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La tendencia esta inclinada a la Importación, por ello es necesario fortalecer y abrir nuevos mercados en el mundo, teniendo como clientes a Estados Unidos</a:t>
          </a:r>
          <a:endParaRPr lang="es-EC" sz="2400" kern="1200" dirty="0"/>
        </a:p>
      </dsp:txBody>
      <dsp:txXfrm rot="5400000">
        <a:off x="3303398" y="374132"/>
        <a:ext cx="4949047" cy="5438044"/>
      </dsp:txXfrm>
    </dsp:sp>
    <dsp:sp modelId="{901B9901-4C7D-457F-B9A4-076389DAC21A}">
      <dsp:nvSpPr>
        <dsp:cNvPr id="0" name=""/>
        <dsp:cNvSpPr/>
      </dsp:nvSpPr>
      <dsp:spPr>
        <a:xfrm>
          <a:off x="0" y="0"/>
          <a:ext cx="3058899" cy="61863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 smtClean="0"/>
            <a:t>Recomendaciones </a:t>
          </a:r>
          <a:endParaRPr lang="es-EC" sz="2600" kern="1200" dirty="0"/>
        </a:p>
      </dsp:txBody>
      <dsp:txXfrm>
        <a:off x="0" y="0"/>
        <a:ext cx="3058899" cy="618630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8360B-AD54-4B58-B67B-05E210FE3B8D}">
      <dsp:nvSpPr>
        <dsp:cNvPr id="0" name=""/>
        <dsp:cNvSpPr/>
      </dsp:nvSpPr>
      <dsp:spPr>
        <a:xfrm rot="5400000">
          <a:off x="2272740" y="-328501"/>
          <a:ext cx="5898249" cy="68433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kern="1200" dirty="0" smtClean="0"/>
            <a:t>El Ecuador es un país rico en Canela, la Ciudad de Tena es conocida como la Capital de la Canela – Economía Popular y Solidaria. </a:t>
          </a:r>
          <a:endParaRPr lang="es-EC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kern="1200" dirty="0" smtClean="0"/>
            <a:t>Es inevitable partir por un  incentivo gubernamental.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3600" kern="1200" dirty="0" smtClean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kern="1200" dirty="0" smtClean="0"/>
            <a:t>Partiendo de la investigación realizada es viable realizar un Estudio de Mercados</a:t>
          </a:r>
          <a:endParaRPr lang="es-EC" sz="3600" kern="1200" dirty="0"/>
        </a:p>
      </dsp:txBody>
      <dsp:txXfrm rot="5400000">
        <a:off x="2272740" y="-328501"/>
        <a:ext cx="5898249" cy="6843311"/>
      </dsp:txXfrm>
    </dsp:sp>
    <dsp:sp modelId="{901B9901-4C7D-457F-B9A4-076389DAC21A}">
      <dsp:nvSpPr>
        <dsp:cNvPr id="0" name=""/>
        <dsp:cNvSpPr/>
      </dsp:nvSpPr>
      <dsp:spPr>
        <a:xfrm>
          <a:off x="0" y="0"/>
          <a:ext cx="1551250" cy="61802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24790" tIns="112395" rIns="224790" bIns="112395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900" b="1" kern="1200" dirty="0" smtClean="0"/>
            <a:t>Recomendaciones </a:t>
          </a:r>
          <a:endParaRPr lang="es-EC" sz="5900" kern="1200" dirty="0"/>
        </a:p>
      </dsp:txBody>
      <dsp:txXfrm>
        <a:off x="0" y="0"/>
        <a:ext cx="1551250" cy="6180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C541-D020-4CB7-AB64-2626E825AD27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2FCAC-1F88-4632-80BC-2AAD5F889DA1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71757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2FCAC-1F88-4632-80BC-2AAD5F889DA1}" type="slidenum">
              <a:rPr lang="es-EC" smtClean="0"/>
              <a:pPr/>
              <a:t>25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49494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58091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411758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7053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62316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66803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31437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23294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78050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6681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0815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55069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0F698-A97D-4FC9-B3CB-8F11656F382B}" type="datetimeFigureOut">
              <a:rPr lang="es-EC" smtClean="0"/>
              <a:pPr/>
              <a:t>01/06/2015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9D4C-F765-4B5D-83B0-233103BC88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32948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067944" y="1556792"/>
            <a:ext cx="0" cy="4464496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67944" y="1412776"/>
            <a:ext cx="468052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/>
              <a:t>DEPARTAMENTO DE CIENCIAS ECONOMICAS ADMINISTRATIVAS Y DE COMERCIO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CARRERA DE INGENIERÍA MERCADOTECNIA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TESIS PREVIO A LA OBTENCIÓN DEL TÍTULO DE </a:t>
            </a:r>
            <a:r>
              <a:rPr lang="es-EC" sz="1600" b="1" dirty="0" smtClean="0"/>
              <a:t>INGENIERO </a:t>
            </a:r>
            <a:r>
              <a:rPr lang="es-EC" sz="1600" b="1" dirty="0"/>
              <a:t>EN MERCADOTECNIA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AUTOR: </a:t>
            </a:r>
            <a:r>
              <a:rPr lang="es-EC" sz="1600" b="1" dirty="0" smtClean="0"/>
              <a:t>GUALLO TORRES ROBERTO DAVID</a:t>
            </a:r>
            <a:r>
              <a:rPr lang="es-EC" sz="1600" b="1" dirty="0"/>
              <a:t/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TEMA: </a:t>
            </a:r>
            <a:r>
              <a:rPr lang="es-EC" sz="1600" b="1" dirty="0" smtClean="0"/>
              <a:t>ESTUDIO DEL COMERCIO INTERNACIONAL DE LAS EXPORTACINES E IMPORTACIONES DE LA CANELA EN EL ECUADOR</a:t>
            </a:r>
            <a:r>
              <a:rPr lang="es-EC" sz="1600" b="1" dirty="0"/>
              <a:t/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DIRECTOR: </a:t>
            </a:r>
            <a:r>
              <a:rPr lang="es-EC" sz="1600" b="1" dirty="0" smtClean="0"/>
              <a:t>ING MARCELO </a:t>
            </a:r>
            <a:r>
              <a:rPr lang="es-EC" sz="1600" b="1" dirty="0" smtClean="0"/>
              <a:t>TERÁN</a:t>
            </a:r>
            <a:r>
              <a:rPr lang="es-EC" sz="1600" b="1" dirty="0"/>
              <a:t/>
            </a:r>
            <a:br>
              <a:rPr lang="es-EC" sz="1600" b="1" dirty="0"/>
            </a:br>
            <a:r>
              <a:rPr lang="es-EC" sz="1600" b="1" dirty="0"/>
              <a:t>CODIRECTOR: </a:t>
            </a:r>
            <a:r>
              <a:rPr lang="es-EC" sz="1600" b="1" dirty="0" smtClean="0"/>
              <a:t>DR. MARCO SOASTI</a:t>
            </a:r>
            <a:r>
              <a:rPr lang="es-EC" sz="1600" b="1" dirty="0"/>
              <a:t/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SANGOLQUÍ, </a:t>
            </a:r>
            <a:r>
              <a:rPr lang="es-EC" sz="1600" b="1" dirty="0" smtClean="0"/>
              <a:t>MAYO 2015</a:t>
            </a:r>
            <a:endParaRPr lang="es-EC" sz="1600" b="1" dirty="0"/>
          </a:p>
        </p:txBody>
      </p:sp>
      <p:sp>
        <p:nvSpPr>
          <p:cNvPr id="2" name="AutoShape 2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3" name="AutoShape 4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5" name="AutoShape 6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8" name="AutoShape 8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9" name="AutoShape 10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0" name="AutoShape 12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1" name="AutoShape 14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16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3" name="AutoShape 18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4" name="AutoShape 20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5" name="AutoShape 22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6" name="AutoShape 24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7" name="AutoShape 26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8" name="AutoShape 28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9" name="AutoShape 30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0" name="AutoShape 32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1" name="AutoShape 34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2" name="AutoShape 36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3" name="AutoShape 38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4" name="AutoShape 40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9" y="1808162"/>
            <a:ext cx="3187742" cy="248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 descr="http://www.utadeo.edu.co/files/styles/internal_517x290/public/node/links_home/field_images/8145235848_8c793547ae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1" y="4509120"/>
            <a:ext cx="3400337" cy="172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21600" y="7938"/>
            <a:ext cx="91440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0" name="29 Imagen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7560840" cy="126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70963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1443841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Hipótesis  </a:t>
            </a:r>
            <a:r>
              <a:rPr lang="es-EC" b="1" dirty="0" smtClean="0"/>
              <a:t>Formuladas</a:t>
            </a:r>
          </a:p>
          <a:p>
            <a:endParaRPr lang="es-EC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C" dirty="0"/>
              <a:t>El estudio de comercio internacional de las exportaciones e importaciones de la canela en el Ecuador proporcionan información viable para estudios posteriores     </a:t>
            </a:r>
          </a:p>
          <a:p>
            <a:pPr lvl="0"/>
            <a:endParaRPr lang="es-EC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C" dirty="0" smtClean="0"/>
              <a:t>El </a:t>
            </a:r>
            <a:r>
              <a:rPr lang="es-EC" dirty="0"/>
              <a:t>Ecuador siendo nombrado "País de la Canela", las importaciones superan a las exportaciones</a:t>
            </a:r>
          </a:p>
          <a:p>
            <a:pPr lvl="0"/>
            <a:endParaRPr lang="es-EC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C" dirty="0" smtClean="0"/>
              <a:t>Políticas </a:t>
            </a:r>
            <a:r>
              <a:rPr lang="es-EC" dirty="0"/>
              <a:t>de economía que regulan la balanza comercial y mercado de divisas  </a:t>
            </a:r>
          </a:p>
          <a:p>
            <a:pPr lvl="0"/>
            <a:r>
              <a:rPr lang="es-EC" dirty="0"/>
              <a:t>La participación que tiene el Ecuador frente al mercado internacional es menor que la participación de importación de la Canela  </a:t>
            </a:r>
          </a:p>
          <a:p>
            <a:r>
              <a:rPr lang="es-EC" b="1" dirty="0"/>
              <a:t> 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1299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756313651"/>
              </p:ext>
            </p:extLst>
          </p:nvPr>
        </p:nvGraphicFramePr>
        <p:xfrm>
          <a:off x="1763688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619672" y="476672"/>
            <a:ext cx="31683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TIPO DE INVESTIGACIÓN </a:t>
            </a:r>
            <a:endParaRPr lang="es-EC" b="1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2627784" y="846004"/>
            <a:ext cx="513521" cy="782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7" idx="2"/>
          </p:cNvCxnSpPr>
          <p:nvPr/>
        </p:nvCxnSpPr>
        <p:spPr>
          <a:xfrm>
            <a:off x="3203848" y="846004"/>
            <a:ext cx="1584176" cy="782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angular"/>
          <p:cNvCxnSpPr>
            <a:endCxn id="19" idx="3"/>
          </p:cNvCxnSpPr>
          <p:nvPr/>
        </p:nvCxnSpPr>
        <p:spPr>
          <a:xfrm rot="10800000" flipV="1">
            <a:off x="4572000" y="4581128"/>
            <a:ext cx="2232248" cy="115968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722581" y="4725145"/>
            <a:ext cx="3849419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C" b="1" dirty="0"/>
              <a:t>Análisis de Varianza</a:t>
            </a:r>
            <a:endParaRPr lang="es-EC" dirty="0"/>
          </a:p>
          <a:p>
            <a:pPr algn="just"/>
            <a:r>
              <a:rPr lang="es-EC" b="1" dirty="0"/>
              <a:t>		</a:t>
            </a:r>
            <a:r>
              <a:rPr lang="es-EC" dirty="0" smtClean="0"/>
              <a:t> (</a:t>
            </a:r>
            <a:r>
              <a:rPr lang="es-EC" dirty="0"/>
              <a:t>Malhotra, 2008) se utiliza para examinar las diferencias entre 	valores promedios de la variable dependiente, asociados con el efecto de las 	variables independientes  no controladas.</a:t>
            </a:r>
          </a:p>
        </p:txBody>
      </p:sp>
    </p:spTree>
    <p:extLst>
      <p:ext uri="{BB962C8B-B14F-4D97-AF65-F5344CB8AC3E}">
        <p14:creationId xmlns="" xmlns:p14="http://schemas.microsoft.com/office/powerpoint/2010/main" val="6255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67744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400" b="1" dirty="0"/>
              <a:t>CAPITULO  III</a:t>
            </a:r>
            <a:endParaRPr lang="es-EC" sz="2400" dirty="0"/>
          </a:p>
          <a:p>
            <a:pPr algn="ctr"/>
            <a:r>
              <a:rPr lang="es-EC" sz="2400" b="1" dirty="0"/>
              <a:t>MARCO EMPÍRICO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23099" t="12228" r="24928" b="39968"/>
          <a:stretch/>
        </p:blipFill>
        <p:spPr bwMode="auto">
          <a:xfrm>
            <a:off x="1241376" y="1422715"/>
            <a:ext cx="662473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9431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04613554"/>
              </p:ext>
            </p:extLst>
          </p:nvPr>
        </p:nvGraphicFramePr>
        <p:xfrm>
          <a:off x="611560" y="980728"/>
          <a:ext cx="4525963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022"/>
                <a:gridCol w="2913493"/>
                <a:gridCol w="351448"/>
              </a:tblGrid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Cuenta de CIF U$S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PROCEDENCIA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IMPORTADOR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Total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ESTADOS UNIDOS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CORPORACION FAVORITA C.A.     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Total ESTADOS UNIDOS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SRI LANKA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AGROCHOTE S.A.                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ALIMENTOS EL SABOR ALIMENSABOR C.LTDA.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BASESURCORP S.A.              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CORPORACION DELICO CIA. LTDA. 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ECUATORIANA DE NEGOCIOS ECUNE S.A.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FRUTERA DEL LITORAL CIA. LTDA.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8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INDUSTRIA LOJANA DE ESPECERIAS ILE C.A.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INDUSTRIAL LINGESA S.A.       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LOPEZ TAPIA RUBEN POLIBIO     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RIOS SAMANIEGO ANDRES RENE    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TAPIA BERZOZA CARLOS GILBERTO 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TAPIA PERALTA FLAVIO RENE     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TAPIA PEREZ &amp; ASOCIADOS S.A. TAPIASA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VIDLET S.A.                       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Total SRI LANKA      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(en blanco)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(en blanco)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Total (en blanco)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Total general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56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26064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Cifras de importación de Canela a nivel mundial 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211830" cy="192913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436096" y="3501008"/>
            <a:ext cx="321183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Las Importaciones de la Canela en el Ecuador se encuentran segmentadas en 2 grupos que poseen el control de las mismas, pero claramente superada por SRI LANCA a quien pertenece el 98% de importaciones, frente a Estados Unidos con el 2%.</a:t>
            </a:r>
          </a:p>
        </p:txBody>
      </p:sp>
    </p:spTree>
    <p:extLst>
      <p:ext uri="{BB962C8B-B14F-4D97-AF65-F5344CB8AC3E}">
        <p14:creationId xmlns="" xmlns:p14="http://schemas.microsoft.com/office/powerpoint/2010/main" val="22758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="" xmlns:p14="http://schemas.microsoft.com/office/powerpoint/2010/main" val="4088811230"/>
              </p:ext>
            </p:extLst>
          </p:nvPr>
        </p:nvGraphicFramePr>
        <p:xfrm>
          <a:off x="539552" y="1412776"/>
          <a:ext cx="5612130" cy="363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748680" y="43602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Empresas importadoras de Canela en el Ecuador, 2014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228184" y="1258882"/>
            <a:ext cx="252028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Estados Unidos frente a las importaciones totales del 2014 representa el 2% y de ello la Corporación LA FAVORITA es la única que ha importado en dicho año, respectivamente de SRI LANCA, mayormente a importado COORPORACIÓN DELICO, realizado en 11 ocasiones en lo que va del año </a:t>
            </a:r>
          </a:p>
        </p:txBody>
      </p:sp>
    </p:spTree>
    <p:extLst>
      <p:ext uri="{BB962C8B-B14F-4D97-AF65-F5344CB8AC3E}">
        <p14:creationId xmlns="" xmlns:p14="http://schemas.microsoft.com/office/powerpoint/2010/main" val="32507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8973570"/>
              </p:ext>
            </p:extLst>
          </p:nvPr>
        </p:nvGraphicFramePr>
        <p:xfrm>
          <a:off x="971600" y="2420888"/>
          <a:ext cx="5544617" cy="1296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224"/>
                <a:gridCol w="1289446"/>
                <a:gridCol w="1217810"/>
                <a:gridCol w="1232137"/>
              </a:tblGrid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Datos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PROCEDENCIA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Suma de FOB U$S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Suma de CIF U$S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Suma de BULTOS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ESTADOS UNIDOS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1937,76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1940,07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6453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SRI LANKA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3279009,9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3383934,29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13286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 general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3280947,66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3385874,36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19739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83671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Relación entre CIF, FOB,  cantidades de importaciones de  Canela en el Ecuador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87624" y="4221088"/>
            <a:ext cx="633670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/>
              <a:t>La </a:t>
            </a:r>
            <a:r>
              <a:rPr lang="es-EC" dirty="0"/>
              <a:t>relación que existe entre los valores CIF Y FOB de importaciones, es mayor  la Suma CIF CON 3´385.874,36, generando diferencia de 104.899.70, la cual  demuestra que se sigue optando por el modelo de negociación siendo que el vendedor asume cubriendo los costos de transporte y seguro de mercancías. </a:t>
            </a:r>
          </a:p>
        </p:txBody>
      </p:sp>
    </p:spTree>
    <p:extLst>
      <p:ext uri="{BB962C8B-B14F-4D97-AF65-F5344CB8AC3E}">
        <p14:creationId xmlns="" xmlns:p14="http://schemas.microsoft.com/office/powerpoint/2010/main" val="1534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60418661"/>
              </p:ext>
            </p:extLst>
          </p:nvPr>
        </p:nvGraphicFramePr>
        <p:xfrm>
          <a:off x="395536" y="620688"/>
          <a:ext cx="5401310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  <a:gridCol w="689610"/>
                <a:gridCol w="673100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SUMA DE KG, NETOS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PROVEEDOR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 &amp; G SPICE EXPORTS (PVT) LTD  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6250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DEVI TRADING COMPANY           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6587,5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GRUPO CANELA (PVT) LTD AS AGENTS FOR AND        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highlight>
                            <a:srgbClr val="FFFF00"/>
                          </a:highlight>
                        </a:rPr>
                        <a:t>85731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highlight>
                            <a:srgbClr val="FFFF00"/>
                          </a:highlight>
                        </a:rPr>
                        <a:t>21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IMPEX CORPORATION (PTE) LTD    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37500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LAK SPICE PRODUCTS (PVT) LTD   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21000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M/S A.S. CHATOOR &amp; CO (PVT) LT 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73118,79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NEW DEHARA TRADING COMPANY (PVT)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6854,28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RATHNA PRODUCERS CINNAMON EXPORTS(PVT)LTD,      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highlight>
                            <a:srgbClr val="FFFF00"/>
                          </a:highlight>
                        </a:rPr>
                        <a:t>156930,2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highlight>
                            <a:srgbClr val="FFFF00"/>
                          </a:highlight>
                        </a:rPr>
                        <a:t>39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TROPICAL ISLAND COMMODITIES LTD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12750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WRT WORLD ENTERPRISES          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136,08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 general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406857,85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879975" cy="299275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940152" y="1886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Proveedores de Canela en el Ecuador respecto a las Importaciones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5436096" y="3912029"/>
            <a:ext cx="322210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Los dos mayores proveedores internacionales de Canela  son RATHNA PRODUCERS CINNAMON EXPORTS(PVT)LTD, y GRUPO CANELA (PVT) LTD AS AGENTS FOR  con 39% y 21% respectivamente procedentes de SRI LANKA.</a:t>
            </a:r>
          </a:p>
        </p:txBody>
      </p:sp>
    </p:spTree>
    <p:extLst>
      <p:ext uri="{BB962C8B-B14F-4D97-AF65-F5344CB8AC3E}">
        <p14:creationId xmlns="" xmlns:p14="http://schemas.microsoft.com/office/powerpoint/2010/main" val="958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0059674"/>
              </p:ext>
            </p:extLst>
          </p:nvPr>
        </p:nvGraphicFramePr>
        <p:xfrm>
          <a:off x="107504" y="1052736"/>
          <a:ext cx="5944870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170"/>
                <a:gridCol w="1282700"/>
                <a:gridCol w="1079500"/>
                <a:gridCol w="1079500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Datos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MARCA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Suma de KG. NETOS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Suma de CIF U$S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A S CHATOOR                 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7118,79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60791,35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A.S. CHATOOR &amp; CO (PVT) LTD.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14000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106547,96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ASC                         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15000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127156,53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BADIA                       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136,08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1940,07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CORPORACION DELICO CIA LTDA 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6854,28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56331,41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DON CHICHO                  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31250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247982,14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GRUPO CANELA (PVT) LTD      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15950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134247,95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IMPEX CORPORATION           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6250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49744,63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RATHNA PRODUCERS CINNAMON EXPO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50497,2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433759,07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SIN MARCA                    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259801,5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2167373,25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Total general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406857,85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3385874,36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4502150" cy="280936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555776" y="404664"/>
            <a:ext cx="1024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MARCAS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5472608" y="4061971"/>
            <a:ext cx="356388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	La canela al ser un producto de consumo masivo, la importancia en las importaciones se ve reflejada a un producto sin marca, posteriormente  con el 13% importado con marca RATHANA PRODUCERS CINAMON  </a:t>
            </a:r>
          </a:p>
        </p:txBody>
      </p:sp>
    </p:spTree>
    <p:extLst>
      <p:ext uri="{BB962C8B-B14F-4D97-AF65-F5344CB8AC3E}">
        <p14:creationId xmlns="" xmlns:p14="http://schemas.microsoft.com/office/powerpoint/2010/main" val="32565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0927730"/>
              </p:ext>
            </p:extLst>
          </p:nvPr>
        </p:nvGraphicFramePr>
        <p:xfrm>
          <a:off x="323528" y="1628800"/>
          <a:ext cx="4870451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235"/>
                <a:gridCol w="1170586"/>
                <a:gridCol w="1261462"/>
                <a:gridCol w="1077168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ORIGEN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ADUANA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PUERTO EMBARQUE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VIA TRANSPORTE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ESTADOS UNIDOS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GUAYAQUIL MARITIMO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PT EVERGLADES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MARITIMO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SRI LANKA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GUAYAQUIL MARITIMO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PT COLOMBO      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MARITIMO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26064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PUERTO EMBARQUE Y VIA DE TRANSPORTE DE IMPOTACIONES DE CANELA AL ECUADOR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331640" y="3284984"/>
            <a:ext cx="597666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 En el 2014 las importaciones de Canela  tuvieron su origen desde Estados Unidos y SRI LANKA, siendo el mismo procesado en la Aduana de Guayaquil, transportados por vía marítima, perteneciendo a Estado Unidos  ubicado en la Florida el  Puerto Everglades y Puerto Colombo en  SRI LANKA. </a:t>
            </a:r>
          </a:p>
        </p:txBody>
      </p:sp>
    </p:spTree>
    <p:extLst>
      <p:ext uri="{BB962C8B-B14F-4D97-AF65-F5344CB8AC3E}">
        <p14:creationId xmlns="" xmlns:p14="http://schemas.microsoft.com/office/powerpoint/2010/main" val="20009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14679675"/>
              </p:ext>
            </p:extLst>
          </p:nvPr>
        </p:nvGraphicFramePr>
        <p:xfrm>
          <a:off x="645163" y="1412776"/>
          <a:ext cx="3365942" cy="4728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580"/>
                <a:gridCol w="616517"/>
                <a:gridCol w="707423"/>
                <a:gridCol w="663421"/>
                <a:gridCol w="617001"/>
              </a:tblGrid>
              <a:tr h="52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FECHA EMBARQUE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FECHA LLEGADA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FECHA LIQUIDACION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FECHA PAGO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FEC. SALIDA ALMACEN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2013-11-13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2013-12-30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2014-01-06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2014-01-08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2013-11-13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2013-12-30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2014-01-06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2014-01-08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2013-11-17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2014-01-02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2014-01-07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2014-01-09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2014-01-11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2013-11-17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2014-01-02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2014-01-07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2014-01-09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2014-01-11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2013-11-20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2014-01-13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2014-01-14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2014-01-15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2014-01-23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2013-11-20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2014-01-13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2014-01-14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2014-01-15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2014-01-23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2013-12-11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2014-01-31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2014-02-03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2014-02-03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2014-02-06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2013-12-11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2014-01-31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2014-02-03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2014-02-03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2014-02-06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2013-12-14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2014-02-10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2013-12-25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2014-02-08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2013-12-30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2014-02-14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2014-02-19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2013-12-30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2014-02-14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2014-02-19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2014-01-28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2014-03-17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2014-03-17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2014-03-19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2014-03-21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2014-01-26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2014-03-21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2014-03-21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2014-03-21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2014-03-26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2014-01-26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2014-03-21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2014-03-21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2014-03-21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2014-03-26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2014-03-30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2014-04-02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2014-04-02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2014-04-08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2014-02-19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2014-04-14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2014-04-14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2014-04-16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2014-03-06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2014-04-18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2014-04-24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2014-02-03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2014-04-22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2014-02-03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2014-04-22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2014-04-23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2014-04-22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2014-04-24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2014-04-25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2014-04-29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2014-04-22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2014-04-24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2014-04-25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2014-04-29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2014-02-11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2014-04-22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2014-04-28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2014-04-29         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0000-00-00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48" marR="33848" marT="0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33265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TIEMPOS DE EMBARQUE, LLEGADA, LIQUIDACIÓN, PAGO Y SALIDA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4427984" y="1772816"/>
            <a:ext cx="39604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27984" y="2204864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Embarque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68144" y="2204864"/>
            <a:ext cx="10081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Llegada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20272" y="2204864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54 días</a:t>
            </a:r>
            <a:endParaRPr lang="es-EC" dirty="0"/>
          </a:p>
        </p:txBody>
      </p:sp>
      <p:sp>
        <p:nvSpPr>
          <p:cNvPr id="13" name="12 Flecha derecha"/>
          <p:cNvSpPr/>
          <p:nvPr/>
        </p:nvSpPr>
        <p:spPr>
          <a:xfrm>
            <a:off x="4427984" y="2564904"/>
            <a:ext cx="39604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427984" y="2996952"/>
            <a:ext cx="10081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Llegada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2996952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Liquidación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020272" y="2996952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2  días</a:t>
            </a:r>
            <a:endParaRPr lang="es-EC" dirty="0"/>
          </a:p>
        </p:txBody>
      </p:sp>
      <p:sp>
        <p:nvSpPr>
          <p:cNvPr id="17" name="16 Flecha derecha"/>
          <p:cNvSpPr/>
          <p:nvPr/>
        </p:nvSpPr>
        <p:spPr>
          <a:xfrm>
            <a:off x="4427984" y="3501008"/>
            <a:ext cx="39604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427984" y="3933056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Liquidación</a:t>
            </a:r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012160" y="3933056"/>
            <a:ext cx="7920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Pago</a:t>
            </a:r>
            <a:endParaRPr lang="es-EC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020272" y="3933056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1 día</a:t>
            </a:r>
            <a:endParaRPr lang="es-EC" dirty="0"/>
          </a:p>
        </p:txBody>
      </p:sp>
      <p:sp>
        <p:nvSpPr>
          <p:cNvPr id="21" name="20 Flecha derecha"/>
          <p:cNvSpPr/>
          <p:nvPr/>
        </p:nvSpPr>
        <p:spPr>
          <a:xfrm>
            <a:off x="4427984" y="4437112"/>
            <a:ext cx="39604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427984" y="4869160"/>
            <a:ext cx="7200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Pago</a:t>
            </a:r>
            <a:endParaRPr lang="es-EC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292080" y="4869160"/>
            <a:ext cx="20882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Salida del Almacén</a:t>
            </a:r>
            <a:endParaRPr lang="es-EC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524328" y="4869160"/>
            <a:ext cx="8640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4 días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316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Introducción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200" dirty="0" smtClean="0"/>
              <a:t>La </a:t>
            </a:r>
            <a:r>
              <a:rPr lang="es-EC" sz="2200" dirty="0"/>
              <a:t>importancia de fomentar las exportaciones, es favorecer la recuperación económica de los países, si realmente queremos esforzarnos por generar empleo y luchar por las empresas una de las cosas más importantes que podemos hacer es abrir más mercados alrededor del mundo"  (Obama, 2014)</a:t>
            </a:r>
          </a:p>
          <a:p>
            <a:endParaRPr lang="es-EC" dirty="0" smtClean="0"/>
          </a:p>
        </p:txBody>
      </p:sp>
      <p:sp>
        <p:nvSpPr>
          <p:cNvPr id="4" name="AutoShape 2" descr="data:image/jpeg;base64,/9j/4AAQSkZJRgABAQAAAQABAAD/2wCEAAkGBxISEhUUExQWFhQXFxoYFxgXGBoYGBofFxgYFxUYFRoYHSggGBolHBcWITEhJSkrLi4uFx8zODMsNygtLisBCgoKDg0OGxAQGywkICQsLC0sLC0sLCwsLCwsLCwsLCwsLCwsLCwsLCwsLCwsLCwsLCwsLCwsLCwsLCwsLCwsK//AABEIAMYA/gMBIgACEQEDEQH/xAAcAAACAgMBAQAAAAAAAAAAAAAABQQGAgMHAQj/xABCEAABAwIEAwYDBQQJBAMAAAABAAIRAyEEBRIxQVFhBhMicYGRMqGxB0JSwfAUctHxFSMzU2KCorLhRGOSwiRDc//EABoBAAIDAQEAAAAAAAAAAAAAAAADAQIEBQb/xAApEQACAgICAQMDBAMAAAAAAAAAAQIRAyEEEjETQVEFInFhgZGxFCMy/9oADAMBAAIRAxEAPwDuCEIQAIQhAAhCEACEIQAIQhAAhCEACF4vUACEIQAIQhAAhCEACEIQAIQhAAhCEACEIQAIQhAAhCEACEJB2zIGHc4uLS0iI1XJ+7Dd5QiG6Vj6V6CuYZRnTQR4q1F3LUajD+8x1/QbK+5XmoqASW6uBaZa7908+huryjXgpDJfkZIQgqgwEKFjc1oUS1tWqym55hoe4NLuFp3UzUgD1CW5nnlCh/aPAP4Rdx9BdVDNe3b3SKLRTH4nQXHyGw9ZUqNlXJIvONx1Ok3VUe1reZMe3MqqZr24Hw0Gaj+J9h/lbufVUatjn1nglznv5uJMfwHktjcXSo3JDn8YufITsr9Uiney05ZUrvqNrVqjyRcNaYHkQLBvTirvhcRrExC407tg9nwMaOriXfJKcy7a48u0sxFjsGeCOhLYgqk2kQ8nU+g5QvmZufYp7gyriqgYTd2oviZEiCVbMG9hh1PFOdpJk95vIjxCyMce/jRHrL4O2oXBMyznGYSpLa1XuzyqE9Y0u2PUJzgftHqANBrsdP8AeM+RiI85Vljdte6D143s7EhUrA9v6elnfU3NcbE0/Gwcj+KPQq1YDMqVZuqk9rx0Nx5jceqJY5x8obGcX4ZLQhCoWPHOgSqdje2Z73TTbDWmDrBBd6fdVyVd7Z0aHcF9XSHD4DA1E/hE7zyVotJ7AzwnaVlUANhriY8RtfbSePlZPgVzTJsrrP8AGGtEuBbOwIk+Dn12n0W6hmGMwcAgvpxycWxvcG7PSyH1bqJfpo6MChVvIe0GHc0N1BhJm/wy4kkB3nO6sbTKq1RVqj1CEIIBCEIAFFzPBitScw21DfkdwfcBSkIBnGu01CpTcRUYS8bu4OG2rz8lHyvOKlF1oDZGoHYjjqLePJ4uDzXXs2yqniG6XtnkeI/4XLe0nZx+GfYHTw5eSbGSM8oNHQck7QMqABzgep36B3PzTyrXa0EucABxJAHzXDcNXc3bYcDw8lOq5pVcDL3OBiQTO2yOqewU5LTJPbDK6ONxpqtxDdGho0wZOjdtN1gVKx2fVyzQyo9kEyAQNQ5A7hVnEVdSGYgkQ73U6RFtuwq4oyd77zuvGMk3kKTTpCRI8XNM6GXE34q8YtkEGnRJEAQOQ/V0vrUYJtwn3/NWTF09DCPvRPlcAH3ICQVHgO8R343BBG5IG/lCzZsi7dUaMUGxNiG3IkW2J4z+vklleiQZt9VYsXh5ZNjwHUmOECNiVG/ZN7e35LNkkWzY9C/E1XVQNTWgt8Ic0EQN4O8tuSOUkbQpGGyFlQGK8uaNRljgyNvicRx6KX+xQP1wUvLyWtdpAGthaQRzPDqpi6ds56dsSZnQxPds70AhvwOsZBG2sbjayVMwxJ3DR948BzNt/LqrbiHEUridM6XSZAIFmgGBYDgorcrqVvveFwMuMTYiNr/op+B+pPRGSJFyelJPd1yAPuuAvabCbCU2wuPc1wcwvp1AJBEtPodiFMOXUgA0MAAuANp68/VeVadrLu4oUqZTq0WzIPtDIIZixb+9aP8Ae0fUey6HhsSyo0OY4OaRIIMg+RC4BiGJj2Qz7E4WsG0vHTcfHTO1+Ld9LvLfjzSOTw49XOGhmLky7KD3Z2HO85p4Zmp93GzGD4nnkJ4cybDiqrh8DUxNTv8AFX2DKf3QC6IvcA8ZueMbKThcufUqGviTqqH4WfdYIMAeoHvO6audf1HzeVx5So6nUkYQCRaw1R7lZUGhzWNIBlnHoR/ELVg33Hr/ALissFVHgn8Bv6tVIu2DQmx3ZinVBLAGPdx5zO8D+O6VMq4/Abgupjn4mehHw/JXHDVLN6ET7kJmWgp8ZtLZWQh7NdpWYvUAx7HNEmbtN4s78jdP1Tuz2EZSxtdrRHiMRYQ7xRHt7q4qZKmVBCJQqgCELwoA9SvOsXTYAKmkh02de3kfRU3Le3OKdjKlOrRa2i0uGzmuaQYYNRs6bquZxm9WrWe+oYdMQDYAfCB0j6qyRSUqGPaXB0AddHjeGzHz2VdLj6qTSzA7bg8F63Cl4LmNcQDeBKutCWRtGo2ME/r0T/FdnGspNLH66hEvjYcgP11VfqMLdxbgn+RZwbMfJGwO5/yn7w/w+yvGm9kEPDYQzBCs2V0oEFT2YGm+HRuJBHEcCFtq1cPQEuIHTc+26a2vYmhZn2WuLajgGaXUi1xO4jxNcLXiD7hVZ+EkG4aSONuAN+pvfqFYcw7YTLKLByl1/kkkVHsE+INgRA8LRtHRc3Ng/wBjmma8WZLQtLCToItIF4433AuFvZgoHi47xw5L2lS0kiJB2Hkf5J1hKTamloIm19uPTdZpeUh3I3jtEBmDkRHX9Wle08BHBXZmVU2CIk8ysKlICwEBdSGFNbON6E7uyjV8r1mAI5Dy3Kk0MAKbSJmb/wAvZPcZTAhwHGLdeagYiP1+tlowYowJUXbsV1GqJVU2sFEeulFkshCiXuDQJLjAHNdC7NdnWYUajDqhBJPBtjAb16qoZAycVS6En2aV0HGY5lMEvcGtjj+S5v1LI1JRT9jRw4Lb97JTnX9h9B+aXY/MqdIanu/C6OManGb7eqq2cdtJJFAf5j6fmOCqOKxVSoZc4n6e2y5Ttm9R+S4Ve3Ja9vdsD2gm1xvff/gKSO3FI6Q6g7RpII1AmSRseIsOSruU9mMZX+GkWt/E8aB87n0CuOWfZ0wQ6vVLj+Fggf8Akbn5KYxZLcEifk2f0K3wvh2r4XlrXb6rDUZFztyVtCpuc43CZWBow41OBIdYbRIc8y4bj3VfzXtXiXv0ioGMMXpCN4ky69pHJX7UEcEp7Wl+pYqtTu80PJ7Wn/S0f+pVwC41+0Yl1UP71z3tiC5ocbWiRE7k+RXYMO8OY0gyCAZ8wmybdaFZMfT3TNWHaA+pzOk/6Y9NlKUVrv60i12tPXdwUpUTKAvCvUk7V50MLRJH9o7w0x1/EegF/ZSVfgr3aivSrVn0WumowTvaeLB1A+qpGPolx2hwt/NDnGdRJJmSZ8Unj5qfRcaka/j2B5jgHdU1IRdizB4Ya26pibifz5LqfZ7DM0NAAAA2G2yplDLZI/RH/Csja7sPRceJGlvmbfST6Ipt0i0fli7PsJSr1H6ABFgRsY3J81UsXhH0Xy5u3H828j1Vrwx2WnP8WGt7qGl27tQDg3oJ4p+TGooWKcLnDtLmtqOGq89eMjh5jdLKnePdB34/z4qXTy/XenAPLgU2yeiNbWVWweBO3l5JSslIwybIy6CZVyyzs+GmfukQ4ETMbRy+am4DBtZFgmbXqk0OiqKPnmUtZW0s4gkHciRt5W+iT4Rpova9wIaBLoAM6XC+9jY+h6K/ZrldOsQ4y142c3f1SCtlD2GNOpgi+rczZxBvIgc1z545p3RtjKM49WOqhBEjY3UGqRMSo+TU6tNpplvgaSGEzqNyTAJnTwHmo+Gx4qwQN/iHFpuIPqCPRbo8nxqrME4yT0ZVwleLpCZtYbm28SP1yU99YOmJtvbndL8Qujjp7TEyFtdoHPy81DqKc6qQbR6ifql1Ru9zeePPktasU7MMNjDSfrbEgED1UDMcxqVCTUcXH5ey3VylmKRPiYssrktlP8meH/lmmtmEbNk9YSnGYx7tz1gWHyW6sVrbl1ao3Uyk9zdpDSR77Kj4+HCtIV/lZ8z2/wCDu32Y9p/27Cy8jvqR0VOvFj/UR6gq4rgP2Y4mvgsaHVKbmUarSyoXQIO9MgbnxWsD8ZXVcX26wrA4jW7TvDCI5aidvVcfL1jNpHWwqUoq0ae2uKZRrYWo8AtHezIkfA3TbjePdc5bj9Lw/wAJBa4EOEtOqOHLfjwTXtV2tp45rQym5ppuklzgfitEDqFX8RekwzxcOvBw/wB3ySZXGMpHS48E3GEvfRacnxzcRNo0GwEwJJcIH4bkegVx7M5kHCpTOoNbdriCAR94AnkfquO4YmbA7CZ4mSJFtojdMsJjarPEx7muEiYmRyIPkFmx8vtprZu5X0lKLnGX7HS8pzOqcQGvbE+ETyEzHUOt7q1rkfZ/PqxxFHvZMFokiPid4jI34Lri1RONlg4Oma69ZrGlziA1oJJPADcrkOe5o7FYg1CDoHhY3/DPTYnf1Vn7dZq+o4YSkCbjvCLTxDfLifRK6GBbRbB+M7u/IJ0VWzJKV6FVKgGEmN+BvA5eal0sFs5t2/MeaybSJdBCeZVhIUtkJEjKKW0jyP8AFR+1dXS6nTHIuPrYfQqxYXBgCw9FSu0lacVU5Nho9Gj8yU7iq8gT1EzGI7tuvd2zBzd/AblIKjXPdEzeSUzPiHUbLLL8MtE8TlK2LRMyfARCsRwzHfELjjxUDDGBbb9cVNp1UqaGIY0XQAJlbxWS9tVbO9S3EZZMNVR6j1r71aalVCiQ3R7Uel9Smzi0ETeLEzY3H6ut1WoodaqmPFGWmiO1eDViqLGEubs7aTZt4IAmBNrXNileIdupeIqTbh9fNRMRUbO4ggTIILTxj6oxQeD7UrXkpOpC+qLFxs0bnhfYefRQnuFri8/LdOagDBVbcRSLpNjADST0k6G35qq5ji21Hamt0MgNa3jAES48XGLqi+oPtpaKTxOKtmddQcPUYXAuvfb0MErZiKmmBeRMieYBN/1ChDDNJ1CfLgry5cszUYuheHorc1fwM6WNotP9lSPRzWkbcOqV4zPyxxa1lNrP8LACAYJNuPoteLoxfQPn7JLXMkz6x+Uq0OK433djM3LTroqf4LRiqdepVLmvpgMedBIJLYuANN2mdzwnorXRzPCtp1Kfc1TqeXahU8U2+IknV6yqrga7KlMVGgt0udLXETeb8JW7J6BxFUsbiKdEASXVamhh2EdTeY6Ln6vwdNL7U27MsTiGSYBbO8ATa9uEqK/FD7oceRIA5xsmWdZBUpFpZWpYlpMTSe0kAcXCbTKXAjht8rcPZR1Vl1kvwQmYupcOdfqnLJN4kAAnwzyEzHM/NRjg2Pd46raQH3nBxm4sA0E6oPyUfEYwhz2tqAtB0yCII4atJPIGFKjH2Rb1snhyf8k81HlxhoDReZG3MLuWSVy/D0nHc02kzvMCZXIfs9wBxVd7DPd6fGSNVpEBur4STx3Xa2iEUl4M+WVsS53hWgmqGjVp0l0XjkTyVTxTC4yuh4ikHtLTsVVBl5a8gqyZnlEhZdhZ39OYVjwWDiF7hMFF4TKnThQ2CR6GWXKc3fOIrH/uv/3FdadsuOZo6MRWH/dqf7ytvB3Ji82kjfQq3Cn0qvSTymPmlFF9xwumLaTw7TF5ge8THJbZV4YlMxzTN8RRw7q3dMGmoAWucDDS0iWwBJkC3N3kFOy7M61TRLKQaWhxcKhdvwaAIM34rbhMFRfrZUAjVEOcfF4XBwMnxWc623sFtxOU0aL29zSaPABqaJJ6E+QCwNPtQ1NNDBtVZ98lja6y79NcA7DA1lrqVVCNda31lKgwbJNWqodaqsKlVQ6tVNjEq2Feqo+HoGq6BtuTwA3JPotVaqtrqmjC13wQRTLWk7F1RxZI5kCAP3lTk5Hix2kWwwU50xb2izNryadOS0AMcd9i1zpP3vhptjm13NJsTVgxK0YRtuI8pH0XmIaOS4qexvK1HRhia0aeZEmZmTMn1WWHNifkorzJ+S20yfJM6MwQdsaYZzXHSeOx+iTdoctdSPeN4fF06pxk9Fr6jWunTfax24K+f0Lg61OC586YcN5HtutGLL1VGpYuyOBY7M3xJM8LSPouifZR2Po5jhalZ0NeyuW38U+BjgSTf70eicVPsxyh3x4isx3LUPcS3ZW7sNl+X5XSfSo4hz2vfrJqQTOkNgaWgR4Qlydu0OgmlTFmK+z9+khtOm60WgfVVuv2LxdKwoVHgfhj2sV1wZ/hT/8Acz3Wf9NYeJ71pjlf6KpdSaOH4zsBjsbpYaRptDtRLrXPIeqsGQ/Ys2kZqV3DmGfQrrOExTKkljg6LH9Fb0A3btijs92fo4NhZSBuZcTck7SSm6EIIBaK+HDjPFb0IAwpshZoQgDwrkXaCi1uPrMc7SC+ZifjAePqusVKwC5b9pLqbMS2oXhuumJveWkifbStfDmoTd+GhOZNrRLyunS0nSWnSbudTE3tEvB42tG61ZfnXe4h9FtRwLBJdpZ4oIFomJDgekKuU85c0B1EOIMl5bJEiIJDmxx4Hil+VZuRiu+N9UzHGQZPvdGbkLuqfuNwcZyhJy+NfkueW5m6q6r/AFtSKTtBIFMybtJhrJHB3mU2w7i1wmtUJO0gCfDG7GCDx36Kidnc2bSZVDzpL3A67WMuN5P6hOT2ip2l7iOgDpuRwjp/AbJOLP2Tv2LcnjKElWlRaMUXuY1xLiwkAmWt0iJ1P1kWuOt0qrVWg+GbWJPE8SofZrNv2pzqUww1GEkzquTAJnpf81nnDdFZ4G1iLzYtBC0cWfeTQjNDokzb3/VYuxCXGosS9b+qM9kupiFGqVFpL1g96uokNmTnrJ1drqZa8nwlrmgCztJkh3K0qJUqqO7EQQeRm4nbod0vNx/VhT/YmGf05Ji5lWJB4E9Bv+vdYVnCb78rLdWolzzGxvPC+8+p+ahPB48b+a85kg148nWklNfoYupXmFIZTWWHE2UxjU2EnOJg9JRkZ5U0ioD0P0VuyTEkVAAQJ5mNuCr2XN8Y5QVMq2dH62TIppDU0Rs+e7v6mrfUfkYUAVGqb2ifrIqjiBq6O4z9fVIxUTmkvBRNvyMO8b+invY0E4qnF7kO/dIhw9beyqramyunYQaagcd3EMAPEnePISVSXgvG0y79mPiq+bT76j+YHonyQdl/v+TP/Yfkn6UnZdqgQhCkgEIQgAQheOMIAU5+HClULI1hjtMxGqDpF+q+f/2I1HuZ3b3VC4+GSSSQ6Yk2gmSOi6R9r2KqB1AU3OgtcS0PLW2IuY4mYVJy+i5tUVCJcCHATJveXEnaCd+nMKmSdUjTx8Xa3Rpy7B/11SkWFlSowABwgk+BzWxwtNrLDFdnqlIU2sLy4k6hbQ0XN43JMWGyZufTOJ1lxc9z2mwEN2BLjsQLjp1WNbJnbsrtJmzHPIIk7F3F3pdKUnbcVZqnCEVFSdV/ZAfloB/rHEcRcxb80+yrs22q4l+ogWN3CT+Hf39Ehx1B2G0uqOpOl1g2oXu5kxp2EbymuAq1ziWVJeKT6jXCS4CHnY/dB4xKbjtefH9mXLJO1Cm/6HmDyqlQqnuwaYLDEuLpe2dO5P4h5+a0Z3jiazpERAA6BoA2W/MsMaz21Bem2qyN73guPGLW5i/EKv56/TiKsEkat45gGNuEx6LV9Mkp5pX8GfnxeLBFveyU7ELX336/klgrcp9N/Zemvx3+Tl3eiOO8wx79YPrpY/EWncfMLQ/E8QZClQRV5hk+solauobsVxmyj1MRKukJnkbJNTFcNx8x5HgsmvJIMnSTab+fDdK31E3daixv4RLjI3N7dZ/Ncn6jDGqkvLOn9NyzdxfhG3SAARPqpTXzfjv5/wDK8yktqCOO0Hj/AMLypTNN0H4Tt/BcqH2+DbkqRNwNU6x6/RScXiYJtJMAbx12UfLHg1Aw7mY9lNzLDiII5nrEcFpjJUIS2Rxhi+nrNSkC4uaWeFnwxpd43AEGeAWDcn1cWNHR9N0nVfeqIEHr8PVQizcR95wvyAbC8fhg4nSGnbgPdNjCMoi3klGTGf8AQREQdVr3pCCd4isdUfNWHKqAo6qzS2aLS5rDEETzbVJmDuZVJw9JpuQ20cAp4p6Q9wAEN4Wky2Notfgk5sceumOx5G3tHVeyGIbUY54gE7tGzfE8xPr8lYVzXKXEtpgOPifTtN7Bu8bkfmukhZ8btDpLZ6hCFcqCELVisQ2mxz3kBrRJJQAYnEMptL3uDWgSSbALnPaL7R6TnNZh3eCRqqEObfV8AEEmw3A9lO+1PN6Jy6q1lVjnu0FrWuDnEa2yYHCJXIcsp0GsLqpc55ILQASABztcn2EIuthV6LD2wx3ePNMggtJ1OJF3NMOLDcimLRPU9Uur47QwMqUxLmBo2abEgEwJcLDwkx7Jhn+LDcS5zmtMxpI4Q0OLon4vHM7cVAZjaDnF722AmSGkg7A3G+4EdLHdZckm5XTo6cOqx9dWIq+YNpVmOI1AAODZhshxuRBnnB4hMP6fc+ah0y50m+9+MR9FhisIXgd2AQ2fAGHUNTpcJjh8pUrK8reXP7ym4NIIaNNgXWEmJgeibGahAz5ISy5vyDWjFk636O7HhAA8WpwkeI8FeqGHo1KOHwrHS1umpVcSPG7RamAN7Q4xtA5mK5SyJ4hkaWPjU+2wM6WgjxuJAI4WlWjBYM0KjXADuhTgbSCDx6kT7nZIy8hySjRpx8FYpOTkNcdUFGmGNgEjfgBxPoFU8Rh9ZJ4fqD5pviK0+J3xO4chwm5gKPT8U2Mc5BE/xWzhr03Zg5c1k17FWxGFh0jZKHYj+sMKx9oHaW3MKlPr3On3K9Bhy2tnCzw6vRLOIh9tjutLq0PsbKGK0eaw72LlWeVIT0ZIdUgrA1FEdVvKx7xKeYusZOot1OAnfff12TPFvBOlvDj9YS3K5kvmABA6k8lvqO/XzXH5udSn+Dq8XH6eO37mVDFmm4OHr1Cfvx7KjJ5/IqlZljDTAIiZ2P1EckrweavbU1OMtNiP4LNBassrbs6NlmrvGnjcT1j+F1an1RVZBs9vzMW9CqNkePGoSbRuN43B8x9JVpY90zAls6o4iwJb+SdFWTJ0FHBU69Q0nEtcS4sfEhpho0uH4Tc2uDzW2n2RPHEUh6n8vJTMuc19ZrwYcI1dZIAIULHfHU//AEP1crpuPlFWlIzw/ZEmD37B0PhNvPgpuY5NQw9CZLnuIDnB1gyRqi8BxvHklo3NuH8E4zXDt/YWOLgC6GxeTpEyIB21Hh97yScrtaG40WfsZQpvaToB0lpYTciGgNIJ4xHsraFV+wLP6kmReLXkQ0AyCARfaRsrShIl+QQhCkgFFzPAMr0nUqgJa4QYMHnII2NlKQgDhHanL34Gqab2EUy4ltWSdY0wJggahbwwRImFVWPZIIBnkQN+YuvpXNcso4mmadZgew8D9QdweoXE+23YSpgT3tOamGkX+/TnYP5t5O91VpDFk/RCLFOdUJc58lwHybpgzuNIg+a8oUmtGkNaQd5nbiBwiTsvWtJFhdR8JUlzgGlosSSCL2kSd9lgyZXbp+Dt4MEKj2XkYN8Ox0yQTFpgzdbKOMDPhE/riVop0w4wLn1PlsEwwuXv1N1N0ibyRPoNQ+qUoTyfJseXFgV6GWDxzp1O8R67AbwBwH1TA41x8dQ2HwtOx6nk3rstuB7K4moJptIE2c6BvvpDmwLcQD5qdnnY3E0qGvCtp16wMubWcSSI+5ENcej58wtmHjOO5HG5nNWTUFoS1GVKmpwcdiS8i22zYFzyCKlbu2BvwwN3ENJJMl0EzJVGx/bDHNeadVxpubZ1PT3ZHQjf3SyrnJfc7rp48dHEnmt+GP8AOsxD50yT1sOkTuqnVrXuUYjFk8VD1+SY8vXQnp3dkg4jksDUUWpXaOK0uxo5FUeZjFgJpqLB9eBul78S4qf2eoh9Q6gSAJ4fmPpdJnnaTGRwK9lio0oa1vT1vdJc1zOJYw3BuRPDcDh/Jbc+zB8lmktndxBE7TpHJIKrRMNMjmRHylZccG/ukapNeEePeTcmVKyrLKuJqto0WOqVHmGtaLn8gOpsFYOxn2f43MXDumaKMw6s+zBz08XnoPWF9G9iuw2FyynpojVUcPHVd8bun+Fv+EJxQouH+zkZdldWpUdrxIpkvP3WCQSyn0HE8fKyr2W42acmSQIgHeXbe4svoCrSDmlrgCCIIIkEHcEcQuP/AGiZQcI+o6jQDcO4U3AtEMa+XB4tsSdNja6CKFOFzimHsJDhDmy65tqBcD6Jg91Go55bVtqn+yqu3k/daecXhI8u7OY+vTFWjh9dN0w4PYAYJBIBcOITfAdmM4pyG4cAHfU+kdtt3K0ptohRSNz6dNtzXAG16VUct5Ys35xhmlrHl9VrWNANOwDg46yQ6LkNZw4LbV7NZzUpljmM0nnUZNjIuPIJJnHZPHYZmupR1MvqLHag2OLoEgdVCm1sHGzpX2f45tXvSwOjwTqIJJjcAGwiPZXFc4+x0lzK7otLBPUAkj2I910dVTvbLtUCEIUkAhCEACT9rMvOIwlWiN3tjaeIm3FOEIA5XQ+zysQIqBpIh0tPrebqTQ+y4m9Sv6BtvqulwiElYIJ3RrfOztV2Khgfs9wrPiNR/TVob6tZAKsOByfD0b06TAfxRLv/ACN/mp0ITUkvBllJydsxKAsivIUkCTtN2TwePbpxFFriBDXjw1G/uvFx5bLkPaX7DsQyXYKuKrf7uqdLx0Dh4Xeuld6QgD45zzs3j8If/kUKtMfiLToPk4eH5pLdfbxYD67pPj+yWArmauEoPPM02z7gSgD44QAvq6v9lmUO/wCkaP3XPH0csG/ZPlA/6b/W/wDigD5Xp0i4w0EnkBP0U/DZdUkbh5+FjPFUPQNbdfVOG+z/ACxm2FYf3tTh7OJCeYHLaNERSpMpjkxoaP8ASFBGz5myP7LMzxhB7k0WGJfiXFp33DI1H2XVOyn2LYLDQ/En9qqDg4aaQ8mSdX+Y+nBdOheqSTXSptaAGgBoEAAQABsABsFkCsiF5CAPUt7QZNTxlB1CoXBjoktMHwkOESDxATJCAIWTZYzDUadCnOim3S2bm3M+qmoQgAWjG4VtWm+m67XtLXcLOEG63oQAo7NdnqOBpmnR1FpdqJcZMwBvygBN0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2224"/>
            <a:ext cx="3499145" cy="19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1375" y="4207087"/>
            <a:ext cx="415550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 Según el Banco Central del Ecuador, el país destinó USD 1 657 millones en </a:t>
            </a:r>
            <a:r>
              <a:rPr lang="es-EC" dirty="0" smtClean="0"/>
              <a:t>importaciones en el 2013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460375" y="5373216"/>
            <a:ext cx="41555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 </a:t>
            </a:r>
            <a:r>
              <a:rPr lang="es-EC" dirty="0" smtClean="0"/>
              <a:t>Productos Comodities 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4500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7337060"/>
              </p:ext>
            </p:extLst>
          </p:nvPr>
        </p:nvGraphicFramePr>
        <p:xfrm>
          <a:off x="497860" y="1700808"/>
          <a:ext cx="5267960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545"/>
                <a:gridCol w="1497965"/>
                <a:gridCol w="1662430"/>
                <a:gridCol w="541020"/>
              </a:tblGrid>
              <a:tr h="16192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Datos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DESTINO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Suma de FOB U$S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Suma de Kg. NETOS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ESPANA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47388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2509,8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93,82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ESTADOS UNIDOS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3644,37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165,32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6,18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 general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51032,37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2675,12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52727"/>
            <a:ext cx="4584700" cy="27559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9553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Exportaciones de Canela desde el Ecuador en el 2014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652120" y="3443199"/>
            <a:ext cx="302433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/>
              <a:t> </a:t>
            </a:r>
            <a:r>
              <a:rPr lang="es-EC" dirty="0"/>
              <a:t>La Canela  como producto de exportación según los datos de TODOTRADE, refleja a España con el 93.82% y Estados Unidos con  el 6.18%, representados en valores FOB de $47388 y $ 3644.37 respectivamente.</a:t>
            </a:r>
          </a:p>
        </p:txBody>
      </p:sp>
    </p:spTree>
    <p:extLst>
      <p:ext uri="{BB962C8B-B14F-4D97-AF65-F5344CB8AC3E}">
        <p14:creationId xmlns="" xmlns:p14="http://schemas.microsoft.com/office/powerpoint/2010/main" val="12485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6598874"/>
              </p:ext>
            </p:extLst>
          </p:nvPr>
        </p:nvGraphicFramePr>
        <p:xfrm>
          <a:off x="755576" y="1628800"/>
          <a:ext cx="5791835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0540"/>
                <a:gridCol w="1322705"/>
                <a:gridCol w="628650"/>
                <a:gridCol w="789940"/>
              </a:tblGrid>
              <a:tr h="16192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Suma de FOB U$S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EXPORTADOR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DESTINO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FAMILY FOOD ECUADOR S.A. FAMODECSA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ESTADOS UNIDOS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2168,37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4,24900901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INDUSTRIAL LINGESA S.A.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ESPANA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47388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92,8587091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ZURITA BLACIO JUAN CARLOS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ESTADOS UNIDOS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1476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2,8922819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 general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51032,37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584700" cy="27559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23528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EMPRESAS EXPORTADORAS DE CANELA DESDE EL ECUADOR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508104" y="3356992"/>
            <a:ext cx="288032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/>
              <a:t>La </a:t>
            </a:r>
            <a:r>
              <a:rPr lang="es-EC" dirty="0"/>
              <a:t>Empresa INDUSTRIAL LIGENESA S.A tiene la participación del 92.86% a España  y FAMILY FODD ECUADOR S.A, ZURITA BLACIO JUAN CARLOS, respectivamente forman  7.24% con destino a Estado Unidos</a:t>
            </a:r>
          </a:p>
        </p:txBody>
      </p:sp>
    </p:spTree>
    <p:extLst>
      <p:ext uri="{BB962C8B-B14F-4D97-AF65-F5344CB8AC3E}">
        <p14:creationId xmlns="" xmlns:p14="http://schemas.microsoft.com/office/powerpoint/2010/main" val="19578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67220789"/>
              </p:ext>
            </p:extLst>
          </p:nvPr>
        </p:nvGraphicFramePr>
        <p:xfrm>
          <a:off x="323528" y="1484784"/>
          <a:ext cx="50419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400"/>
                <a:gridCol w="2795905"/>
                <a:gridCol w="772160"/>
                <a:gridCol w="305435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Suma de FOB U$S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DESTINO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COMPRADOR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ESTADOS UNIDOS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FABISAA INC     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1.476,00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ESTADOS UNIDOS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FAMILY FOOD DISTRIBUTORS INC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2.168,37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ESPANA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PRODUCTOS GOYA NATIVO S.L.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47.388,00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 general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51.032,37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23528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COMPRADOR DE CANELA EN EL MUNDO DESDE ECUADOR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="" xmlns:p14="http://schemas.microsoft.com/office/powerpoint/2010/main" val="268248885"/>
              </p:ext>
            </p:extLst>
          </p:nvPr>
        </p:nvGraphicFramePr>
        <p:xfrm>
          <a:off x="323528" y="2996952"/>
          <a:ext cx="4572000" cy="242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5471592" y="2414262"/>
            <a:ext cx="367240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La empresa PRODUCTOS GOYA NATIVO S.L. de España es a la única empresa que se exporta Canela  a dicho destino con participación del 93% del total de las exportaciones de Canela a su vez  FABISAA INC y FOOD DISTRIBUTORS INC, son las empresas a </a:t>
            </a:r>
            <a:r>
              <a:rPr lang="es-EC" dirty="0" smtClean="0"/>
              <a:t>quienes </a:t>
            </a:r>
            <a:r>
              <a:rPr lang="es-EC" dirty="0"/>
              <a:t>se direcciona en los Estados Unidos, representados por el 7% de las exportaciones</a:t>
            </a:r>
          </a:p>
        </p:txBody>
      </p:sp>
    </p:spTree>
    <p:extLst>
      <p:ext uri="{BB962C8B-B14F-4D97-AF65-F5344CB8AC3E}">
        <p14:creationId xmlns="" xmlns:p14="http://schemas.microsoft.com/office/powerpoint/2010/main" val="4850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7907586"/>
              </p:ext>
            </p:extLst>
          </p:nvPr>
        </p:nvGraphicFramePr>
        <p:xfrm>
          <a:off x="552227" y="1412776"/>
          <a:ext cx="5867400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400"/>
                <a:gridCol w="1511300"/>
                <a:gridCol w="1587500"/>
                <a:gridCol w="1117600"/>
                <a:gridCol w="482600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DESTINO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ADUANA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PUERTO DE EMBARQUE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FOB U$ 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ESTADOS UNIDOS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GUAYAQUIL MARITIMO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NEWARK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3.644,37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ESPANA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GUAYAQUIL MARITIMO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ROTTERDAM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35.184,00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ESPANA  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GUAYAQUIL MARITIMO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VALENCIA               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12.204,00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 GENERAL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51.032,37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0" y="2636912"/>
            <a:ext cx="4584700" cy="27559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07504" y="260648"/>
            <a:ext cx="6756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PUERTOS DE EMBARQUE, EXPORTACIONES DESDE ECUADOR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436096" y="2860700"/>
            <a:ext cx="3312368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Como se había mencionado España representa el 92% de exportación de la Canela desde el Ecuador, por ello se identificó en los puertos que tienen mayor concentración siendo así el PUERTO DE ROTTERDAM con el 69% de  embarque, seguido por el PUERTO DE VALENCIA y en Estados Unidos con un único puerto de  NEW WAR</a:t>
            </a:r>
          </a:p>
        </p:txBody>
      </p:sp>
    </p:spTree>
    <p:extLst>
      <p:ext uri="{BB962C8B-B14F-4D97-AF65-F5344CB8AC3E}">
        <p14:creationId xmlns="" xmlns:p14="http://schemas.microsoft.com/office/powerpoint/2010/main" val="32111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611560" y="1628800"/>
          <a:ext cx="79928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771800" y="548680"/>
            <a:ext cx="331236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800" b="1" dirty="0" smtClean="0"/>
              <a:t>CONCLUSIONES </a:t>
            </a:r>
            <a:endParaRPr lang="es-EC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136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="" xmlns:p14="http://schemas.microsoft.com/office/powerpoint/2010/main" val="3408539722"/>
              </p:ext>
            </p:extLst>
          </p:nvPr>
        </p:nvGraphicFramePr>
        <p:xfrm>
          <a:off x="179512" y="476672"/>
          <a:ext cx="8712968" cy="590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700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95627808"/>
              </p:ext>
            </p:extLst>
          </p:nvPr>
        </p:nvGraphicFramePr>
        <p:xfrm>
          <a:off x="251520" y="404664"/>
          <a:ext cx="8496944" cy="618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871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95627808"/>
              </p:ext>
            </p:extLst>
          </p:nvPr>
        </p:nvGraphicFramePr>
        <p:xfrm>
          <a:off x="251520" y="404664"/>
          <a:ext cx="8892480" cy="618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871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91680" y="2060848"/>
            <a:ext cx="59046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 </a:t>
            </a:r>
            <a:endParaRPr lang="es-E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6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996952"/>
            <a:ext cx="3816424" cy="12961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Estudio del Comercio Internacional de las exportaciones e importaciones de la Canela en el Ecuador </a:t>
            </a:r>
            <a:endParaRPr lang="es-EC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Flecha abajo"/>
          <p:cNvSpPr/>
          <p:nvPr/>
        </p:nvSpPr>
        <p:spPr>
          <a:xfrm rot="10800000">
            <a:off x="4220271" y="2348880"/>
            <a:ext cx="360040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4 Flecha abajo"/>
          <p:cNvSpPr/>
          <p:nvPr/>
        </p:nvSpPr>
        <p:spPr>
          <a:xfrm>
            <a:off x="4283968" y="4293096"/>
            <a:ext cx="360040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Flecha abajo"/>
          <p:cNvSpPr/>
          <p:nvPr/>
        </p:nvSpPr>
        <p:spPr>
          <a:xfrm rot="5400000">
            <a:off x="1979712" y="3212976"/>
            <a:ext cx="360040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Flecha abajo"/>
          <p:cNvSpPr/>
          <p:nvPr/>
        </p:nvSpPr>
        <p:spPr>
          <a:xfrm rot="16200000">
            <a:off x="6452015" y="3299448"/>
            <a:ext cx="360040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074" name="Picture 2" descr="http://2.bp.blogspot.com/-s8odc5Jt0NA/TdKT_lWbgWI/AAAAAAAAAEk/nMGCInIZ4mc/s1600/escrito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77" y="725743"/>
            <a:ext cx="1951822" cy="1626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slidesharecdn.com/lametodologiadelainvestigacincientfica2-110314181537-phpapp01/95/la-metodologia-de-la-investigacin-cientfica-2-1-728.jpg?cb=130012748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49" r="9688" b="5609"/>
          <a:stretch/>
        </p:blipFill>
        <p:spPr bwMode="auto">
          <a:xfrm>
            <a:off x="6985957" y="2787740"/>
            <a:ext cx="1864401" cy="1671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3.bp.blogspot.com/_aTfKmYe7ezc/S9xmL_yZ5vI/AAAAAAAAAGg/B1FuktrAzxQ/s320/UN+METODO+CIENTIF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72" y="4941168"/>
            <a:ext cx="1866332" cy="1662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data:image/jpeg;base64,/9j/4AAQSkZJRgABAQAAAQABAAD/2wCEAAkGBhQSERUUExQWExUVGBgYFRgYFxYUGhoXFxoVFBgUGRsYHSYeFxomHRQYIC8gJikpLCwvFx4xNTAqNSYrLCkBCQoKDgwOGg8PGi4kHyQqLi0qLy0qLiwqLzI1LCwpLC8qLjQqNCwsLC4sKiwsKiwwLSwsLyw0LC0sNCwsLCwpLP/AABEIANgA6gMBIgACEQEDEQH/xAAcAAEAAgMBAQEAAAAAAAAAAAAABQYDBAcCAQj/xABGEAACAQIEAwYCBgcGBAcBAAABAgADEQQFEiEGMUEiUWFxgZEToTJCUrHB0QcUI2JysuEWgpKi8PEkM3PCJTRDk7PS8hX/xAAbAQEAAgMBAQAAAAAAAAAAAAAABAUBAgMGB//EADMRAAEDAgMFBgUEAwAAAAAAAAEAAgMEERIhMQUTQVFxImGBkaHwFLHB0eEGIzLxJGJy/9oADAMBAAIRAxEAPwDuMREIkREIkREIkREIkREIkREIkREIkREIkREIkREIkREIkREIkREIkREIkREIkREIkREIkREIkREIkREIkREIkREIkREIkROVfpVzGouMREqOi/BU2V2UEl6gvYHn2Zylk3bcSn7PojWzboG2RN11CpiUX6TKPMgT0ldTyYHyIM/PiZrWHKq3qQ3815nTiGuPrA+aj8LSIK4cl6A/pd/CQeS7/E4EeLsT9Wqyfwkj8Z1D9GWNq1cGXq1GqH4rhSxudICi1+6+qd4qgSOwgKrrtjPo4t65wOdlbYiJJVIkREIkREIkREIkREIkREIkREIkREIkREIkREIkREIkRNbMMctGmajX0i17bnchR8zNXODQXHQLLWlxAGpWzOQ/pY/88n/QT+etL/8A2wpHlt/FtKZxlgVxdcVdRH7NV7NiNmc9R+9Keq2jTuZha6/gvR7EjdT1WOUWFiqDPhk2/CzdKg9V/I/hI/HZVUpKWbSQLX0tfmQORA6mQGzxuNgV7ptTE7RyjgZ2r9Fy/wDhyeL1T/nYfhOJgzuf6N6dstoePxD71KhltSDt+C81+oXf4oH+w+RVmiIlmvDJERCJERCJERCJERCJERCJERCJERCJE081x/waTPztsB4nYSj4nO6rHUajA+BIA8gJWVm0WUrgy1yp1NRPqASMguiRK1wlxKa5am5u6C4PevLfxBt7yyybBM2Zge3io00ToXljtQkRE7LkqdxLxAwqNTRioXY22JPPnIBuIXZWpFyytbmb20kNcE+U3OPuHq4dq9FTUQ7uq7spA3Nuq7X2lVyPKq7IcU66KIA0s22ssQg0jqN+fKeUqYZ9497iePl9rL01M+nwMa0C+Xn91LFp8DxaedEp1cLDiqpvzPKRGft/w7+af/IkkcU3a9JFZ6f+HbzT+dZNpx2m9VxB/cA7woJZ2/hvMFw2VYd23/ZrYd7NdrfOcQWdZznLqhyfDGmCxpU6bMBuSuixI77Xv7y/YXta4s1tkm2sDmxtfoXfQrP/AG2q6r9i32bfje8tuVZktemHXboR3EcxOF4fN79Z2DgnL3pYYGoCrOS2k8wCAAD3GwvbxnDZ76jekPJItx4Kir46cRgsFirBERL5UiREQiREQiREQiSJzPiFKJ021t1A2A8zJUzl+Kxl2YsdyTfz6yo2pVyU7WiPU3z6f2rGgpWzuOLQK4YTjFGYB10X63uPXlaWAGcaxuYi3OdL4NxLVMFSZudiPQMQPkJpsyrllJZLnxuuu0KSOEB0fkpuIiXSqVG8RYBq2HZE+lsV8SN7evKcezHMmpsUcFGHMMLEe87i7gAk7Abk+HfOa8V8T06mJoMKYenQfUb2Bc9NyNhcDaU20YYS4PebHT30VtQSyhpY0Za++q2v0YZPV1PiailFZdFMHYsLgs9u7YAHrvOhSOyLO6eKpCpT5XsQeasOan/XWSMsqeNscYDNFXzvc95LtUnxjNXNsQ1Oi7rzUX39L/Kc1x3FuIL2Lkb8l26+E7HRcgrxUzbUCrrcMLEcwQeYIn1K9PQFUBQAAFtpAA6AcgJFF957V589fPLJ/NxPVW+4ZwWavlVFtyi+Y7PzEicVlVD6ruD4HUPn+c2Mc+w85GrV3G80jjPNdmPezRxVZr1bsfAlf8JI/CRuet+wPi6D53/CbSt2m/ic+7GaHEJ/ZL41B/JUMt4W2eArWE4ntJ5hRBawn6Ew2OTDYKk9Q2VKVPzvpAAHjPz0RcW8J1rMsbTxtbD4YOP1eiqvXN7AkCwp+N+Xq3dLmOURg55nT3yHFY20zeCMHQEk+nzUfgOIsOmYviPgaadRVH0VLIw5uAO/rbedPw9dXUMpDKwuCOoPWcOzfLKtOpU0qTTDtocbjRc6Seo2tzltyLjRsPTSkUDAXI3sdyTaYoahxeWOsQbnJUdZCzAHs4WC6JiKwRWY8lBJ8hvOf4zPHrkljZei9APx85ZsLnCY2lVpqChKEG/Iahp5+s5hUxb0HNKqCrpsQfvHeD0M4bYbK4NDf48VvssRdou14K15dnrUGBuSl+0vS3W3cZ0FWuAe+cfyenUxdQJTBIv2m6KOpJ/CdfppYAdwt7TbY7ZGscHfxyt9bLXam7xNLNeK9RES8VQkREIkpfFPA71WNTDsoZt2RtgT3gjl5S6Sv8Q52FBpqTc7MRtYHoD3yDXOhbFim8Od+5SqTe7y0S55w3wZVxjvqcU6dN9FQjdiRuQnT1+RnXcHhFpU1poLKgCqPAbSg5dmbYYFaVlUm5HMEnqb79O+WzIuIVxF1I0uBcjoR3iQdnVcDuwMnHnx6KZXQT/zObR7zUxIXNOKaVEkG5YdAOok1Oe8dYbRVY/aAYfyn5i/rLxVK+Zhx21a9JVCq4IJ5m1ifwlDw6NWrrSHOpUCg92o2vMyYwI6tYtbnv6H75vUcIUxFHEUe0gdSR9nccxztKOuA+IaX6EWv4m/zVxRn9lwbqDf0Vsy51yvH1KTHThq4D0ybkKw2I9CSD4aJe6GIVwGVgwPIggj5SEx+OpVKd8RTp1aII1OpFRU7nYEAp5i9ucisxyRMGDUw9dqZH/pl9QI799za9978pOLnwtLmWc3XLXw4H0USzJiGvuHadx68R6q3Yulqpup+spHuCJx7E5fUdiUvYEXvdD0O19mHkZONxBUqgFqhdSBaxspFhvZdjPi4oeUrZNsg5Mb5+/qvI1O291I6NjcwSLnuNvealFrqfrD7pmtIbUDPYDLyNvW3+08vZWtHt6SoOHcl3/Gfp+Vs5k3ZEjqJ++emxbvcOtrcj38+6eEO4kuMEBekY/G0OsRfgRY+IVWom4uPE+5M0OIG/Zp/wBT/tb85t4Z+wvkJH58/ZT+I/d/WWUI/cCuoD22rSwzXdR3kD3Np01Sq7IqovcosP6+c5jgATVpgbnUtrb8iN/SXevjWpuUbYg+46HxEbQje5otopdQ9heAdc1LNWtILNWAqAgABhtbbccxb/XOenzQHrNrDpSqU96rrUBIJQAkD7JJ5ct7ETns39mXE82FiqqubvIsLBc3V24BwtqbueZIX0UX/wC/5TLx5lS1cKzFRqQqQbC9ri4v3WJ2mpw1xHhaFIUmq2IJJJBF7++81OMeKaboBTcOg7TEdW5Bfx9pfVVXEYHFpBuLAX5qnpqWXfNxAi2ZuFZOGswp1KICKtMqBrRQFAPeAOhkvOccEZgWxSgfWVr+Vr/eBOjzegndNDd+oyWldC2GWzdDmkREnKEki82z5KGx3Pd58pKSscZ4O4V7c7qfvX8YRV7NuO6jGydgd8x4qvd2v3n75WMaBc3vt05TLQzQuLfWA5d4G1wT177yk2vA6VjXDhe6ttmSsY8h3HRStbEATHlOdCjiUcnYE6rfZsbjeQ9XEOTp0tfusZa+EMmNCpTr4lRpq6qabhgjNy+IOmoXA32685VUdK50gt1VrVVLGxm+ivOX5/QrDsVBfuPZPsefpK5+kU2RGW17PzAYbWO9594hwGGALUadqo60xZTvvqFwp26jeVdKlVyw+EzU+QPI+N1bpLx9TUxOwmPFle4y9OfiqVtPBIMQfh7j70UDQy98Sl6VI6hz07IR5udKkefpJ/LcmrUlP0CTpuuo3FgetrdZZMqqVCn7RNFjZRtuveQNhPGLUICzEBepJtbzvJMtOyqYMQPTQrjFK6BxDTn5qpZpmgpk07srnZtLAlQQLg2uNweRmXFcaNp000UbfSftE+gsB85VOLay/rtYo1wShUg3BHw6e4I573kfTzFhz3nt9lfpqlpoWvALi4AnEe7S2Xqqqt2jPO+xytlkrJ/aN9RLBT5DTNyhn9Nud1Pjy95VhmCnmLTWq5j9ke851v6T2fUkuwljjxafobjyAXmJaBsri62ZXTMBUGnWDe+wP3n8PSZmqSpcJZpekyHmrE+jbg+9xJ1saJ8k2ps91FVvpznhOR5jUHyX07YNJFT0LGs45k8zx+y2mr28pj+JI2tjLyVo4Tv52/CZo6V8hsFI2g9jQDxVTwVBmVdIJ2Hly75uVeGxU0/EJ2ubKbc7czzljp4afatMDntL+KkZGcTs/kq81kjndjL5rQy3K0pkBFC7i9hz8++S+a4Om9NtYGwNjbcHwmDDVF1DfrM2PxA6EW6fnOklXTiN3aB6WPotNzO6Vtwb8zf5qJyjD00AJpgsPrH39P6TJj1ouxL3UnorkD2vHxRa6zoPDmS0KVJWpILuoYsbFjcXtfoN+QlLQ76oJbiAA4YQforKt3VPZ2EknvIXOMtwGHSprNB6/ctnYebbHV5TazbJiMHXrvR+Ct0FFNOixeot20ncADYX8ZZ82/SZhsPXaiVdihszLp0huqi7C5E0OL+J6GJwDCmzXLUzZlZdg6k2PI+hlg+FgvifcgGwsBnbooTJX5BrLAkXNycr+ij/ANGlIHEsfsU9vNiB9wM6Dj8zWn2ebEXt3DvM51wFUpAYt6qq4RadgwB3JqAAX5Emwm7lxatWudlHafnYL0QX6Hl7yXs9toR33UWudeY9yueXO7G5J02978vz9u+SU8UUsB857k5QkkbxDR1Yd/3RqH903+68kpgxtLVTde9WHuDCLjOZPT+KVdWU96MCLHrpYX/zTUy7KXaqwUhgFvq5LY2IPfc25SwYjJkdyz6tWwI5Wt3jneZ6dFaakLsCR0t9H/8AUg7Rfu6dzvDzyUyiaXztAUbSw5Vk1anKg7gE/wBbdr5Tbr1mtZDUDHlpBuPTu859fEqCN7Hp5zcfipUADABuvj4ieYg3TzikJBHIXv8AZein3jcowCDzNrKdwykKNRubC95k2Eq9Ti5vqimw69rTYeNzLEKlxPXU9SyoBLOHNeZnp3wkB/FUvN+PanxHp0wtLQzIWPaY6SVuL9kcu4ys47EVKpvUdqndqNwPIch6S251wbTqMzi6MxJJXkSd7kHb7pVsZw3iKO6/tF/d5/4T+F577Z81EGjd2a7v+/5UuCaNuQCi62G8LiazYfuNvnNt8xK3BFiOd9reYPKZMLlmIxFtKWU/WPZFvDq3pLt0oiGKQgDqsTshkzeL++ai6m2x6xhsM9Q6UUufAX9+g9Zd8u4EQb1T8Q87bqB7G59ZY8PliIAFUKB0AAHsJR1O2mXtGL9+g+/yVDJStDzhOSqXDvDLoxaoQLi2kb7dbn8pJZjlRSxDGxNjfp+f9JZKdIDwmvj2DDSN9739x+M+d7cmjkc6aS2M2t/XRW2y45GyhrL4Try6rFl2QrT3JLt3np5CSLgKN5GUce1Ow2IHfzt3Xkni6KutybDmDe1vG8j007JYyIBYjn7zUiogfE8Gc3B4hYPiiYsSodbXtt3X+R5yAzDOhSNlqfF/u/iLSLqcS1SdrCc2fH4iHtaR1t+fRdD8GBdriD0Uhmeteyju/glKw9xtPONrmnSSmSSxBLb79WP5TQ/tBWP1rekx4VHr1Qo7TtcC+3Qmaihc4guYGgZ5G5J4Lb4wNBDXkk5Z5Ac1I0sSQgk9nue18JVp0KWJqG1NSwIp2XUOyi9kmwH3iVxBdqSWvrdFtyvqYC3zljwGTUqtSpiao2LHQha4CLZEN+bDSigd4587TSgiLg4t4keXH6LrXSAFt+A9eCjcvydnuyqp1ElmPVjcklm5m5v6z7jMFXpnkL9CGP4SzYjFXAsNK/VsLG3h9kSLxGHrftG+FUCUhd3YaRy1XGrdgB1F5afBx2tn5n7qt+LkvfLyCjcF8QKdTKSxu1lA5chcAXtc7m/My35DSsiKObsC3vYfL7zKxZiobS1iLg6SAR3g23E6PkOVaEVmHasLDu2++S2gNFgoznFxuVMREQtV8JtMf60l7ah7zFmeFNSmyqbHmD4jeVRKzAlX5jYjr/WZRW7EYGnU+mit5gH5ynca5clBEamNIJIO5O9rjn5GSeFzZk5HUB0P+tpA8a5rVq4ck0wKasDqVtVjfSAwKqVJDdNQ8pCro8cDm+PlmpdG/BO13vkqpg8IcRiEpA2LarfxKjOPmsLRWvpDgXBsb3Fjy3tvPGR5kKOJo1iCwQsbC1zdGFhfzn2pRqPj1C02T47XNMtaxbt6S9rKbX38vKUcUJLWOZritnpw/KupJQHOa7S18tfeik8FlNBTugBHkw8wbmTJzJRsLHw5fhNHjnJ6ODFFabVC9RjfU1xoUb9Bvdh7GVGjjWVtyecsj8YQ5rMAPde/2Vd/ighzsRHfZXk5ow+z8/zn3A4xKxK23HVeXkfGQWCFKuQHqtf7JOkfLnLXgsGlNQEAA8J0ooKtjsUsnhqtamanc3DEzx0WtWyNGYEojEciQCR8tpnGDReZtflyE25C5hUdXNwSp6je3haTqyqmjjxMbit792UWnjbI/C91lutSHRgfWZFww6mV+tmlMbE8/Mf7TNQz9bWDA+t5WQ7Ye4HesI6AlTJdmgWEbgepAWXMKjBtwAg3Bv18pE0cxLMbiw6eXfMefZvdbBrk/ISIypzqNz0lfNAKhslRnbhf1/CnQS/DmODK/H6flS+MxdgT3An5SDzHMqjdksbDYDwEl8twn6xiUoatPxCRe17bE8r+E6RhuCcFRpFXpq9/pPUsWPkfq/3bSZsmLC0v8FG2pLicGriASZadAnkLy+53wPhiScNUqIe5hrTyBJDDz3lcrZK1B93V16lW69xHMS2lc8N7Az9PFVcbWk9vT1UYmW1Ljs28SRYeJsbyZwuErUiHQpUZfs/SG1jswF+fSekClrAWFtzc+nWZamAPRmHcQb/fIMsE7yC4A9CRbpqpsU0LAQ0nxAPmtLA4QtVS9x8Ihu43U3Ue4+UsFHtMAdlXc+k0MIrgduoX32vbl0F7XPWblPYSXSwCFllGqZjM+636DfErKOhYD0uBLPx5iSmBqAW7emnv3OQD62vKfQohjZld1IOpUvqIO21uXPnMWNy3FikVIxDUFOoLU7ZAF7b2B2v5SSVGV54RxqHD0qYI1pTW4F9hyFzyv1t4ydlD4cxNVVFSlhhVFtOoPp7iQbki+w6ScbilqYBrYepTBIF7hhc9OndCKwRAiYRJWeJqGmoGH1hv5iWaQvFCdhT3Ej3H9JkIq9WJZLrsy/MSrZipcMCdyP6gyzA2kTmmHt2hDmhwsVkEg3CpyVSvTcXFvHlNlcortaoG0EbqS2ncbix5+03Hcq10pguebNuB3WXlfxMyrQqObu5J6/7mU/wjmXAbi5Z2H9q1+Ja+xLrc8rn+lM4avTrYF1xrhqylzh+0z1FOkWDML3GoddiLeEplSmQZL1Kag2JJ9ZH4mkbg72NwOvLf8R7yTimY67gMOV7a8lGwwvbZpN8+iw01klgs7rUvotcdzb/1mignvTJ6hKdXjVxzQH1/pNfFcYVGFgAvt+UidM8MkIvNbEs5uzEzEVktQ4XxL0/irRcp3gbkd6r9Jh4gGeaOXLpuxItz25eHnOEs7IrYuOQsu0ULpb4eGqjBSm5l1OxJ8JKU8jR7aHOrqrAAnyI6+E2stywK/K2nne5N+n3fKRqhzZ2buNw7WX38VJgY6B+N7Tl78ltZLkgoMMRUazjdd7BLi395rHy++beMz8sezdj9prn2EisbXLv4DYTwx6SZFE2JuFqiyyukdicvdfFu/wBJifDkPYTPkWc0cPXLVz2Fpna2olmKqqgeRYnwmmBMWVYWnVxaJVXWlRyhAJB3BCkFdxYgel5wqpjGGgcTZdaaISYieAWnkuJGJxx+IfhU61RtlsAmq+gDa3PSPeWXFcP4ijUdBTd1XcOq3Ur37cj4fhvJqpwXgcCDiWDkUyCAz6u1fYAbajfkJZspzqjiU10XDjkehU9zA7qfObU7ZGg4ytZ3McRgC5hfw8+knMm4cqV7H6CfaPX+EdfPlPXCqivjsQ1WnTfUWYXXVbSwVbA3ttaXXDZlTd2RHVmT6QXe3S1xtfw6SSo6x5Zk9OgCEvc8ydz5eX5zeiJhFXsBgzQxrrTVhSqLqOx0B/3Taw67eMm8VhEqLpdQy87HcbTNEIkREIk18dgxVQqdu4joZsRCKm4/KXpcxdftDl690i8al0byM6KRITNOGlcE0+wx6fVP/wBZm6LmRG4mxQovUOimpJNzYdw5knoB3mSOVZQjYz9XrN9oDQbhnXcpcjYWDb/uy/LleHoU3sqUlK2dth2f3mO/uZg9yyO9cdp5ilPE0xVTXS1Wqbm5U7XFu7n42mvWXtN1A5eWx/GX1/0T0qj6ziHNM2KhVW9v4twfaVTHYAJVqIOSsy/4eyPkolLUvlbATNrcWVtTsjdNaLSxuopJ7Jn3D4cGoFZ1pgn6b3CjzsDOo8O8D4akq1CRiGIBDGxTzVRcepJlrDM2VuJpVbLE6J2FwVGyXhHEYmxVdCfbfsj0HNvTbxl/yPgTD4ezMPjVB9ZxsD+6vIfM+MsYE+zquS+NynIalTWpRdzqAbwudyfOx363nWcXXCU2Y7BVJPoLznfAIU4usjgH4lLkeR0sLj/NIkk2CdjOYP0UuKLFC93K31WnUwm1+Y/17TKjsV1Ek2BG/Pblc9ZMZ/gFw9RQD2al9IPf9m/WRlYdk+slNwk3CjG9s1Eqs9BZ9khl2RVq/wBBDp+03ZX36+l5utVHzpmUZHRoqGSmquQNTWuxJG+53kZlvA9NLGqxqHuHZX8z/raWR6d1I5XFttvDbumpAOayCRkFXc6zvBVFNOqfircGyq5Fx+8NvnKXmtektUVsCKmHYbNuoUgdwBPsdvx6DknDdPD09G1Q3JDFBcDoOp6d8lPgr3D2ELC5JgapCntsobZ9JsSL3I6XHhcS4cPHBU3D06rK2jSVfsjvvytfyNpnynK0p42umhdNgyggEC9r2vy3JkvXyDDvzpJ5gaT7raZRbtKsrC6kMO8EH7p7kDluQGjimdNqJSwGok32539esnphEiIhEiIhEiJ5dwASdgNz5CEXyqxCkgXIBsO890rGHzTFUgGqU2Kknsta4seYYcr87N8ptYji1b6aNN6p8AT/ACgma1X9er7aRSU9Lhfuu0yirmOzEUsauIKsFDFyuwbtKdudr9qbVHAYjNialVvg4df+Wg7V27yPreZ8h1mPM8iqtWp0BbU3ebgAXJPsJL4fgDTuKtm71S33NeCisWT4A0KCUi5qFBbUeZ3J632F7DwAkRjuBaNR3cM6s7FjYqRc89iL2vvzmtjclr0KZdMRUfTyUGoeoHLURb0liymq7UabVBZyilh4238u+05SRMkGF4uF0jkfGcTDYqmYr9GJblWX1Q3+TS1cN5J+qUFohy9iTci27G5AHQSUicoqWKE3YLeJXSWpklFnn5JMWKrhEZzyUFjbuAvMs+MtxYyQb2yXAWvmuc5vxPUxQ0aRTp3uRckm3K57vCR2SllxtFqYLMGAYDfsN2WJ8LG/pOi/2aw1/wDkofAi49jtNynSp0lsoSmo7gEH5Smbs+Z0ollfmOQVu6vhbEYo2ZFfMbl9Osuiqi1F7mAI895VMbQw1WtUoUyaVRFuOTK4UdoLv9IWIPLke4yytnmHHOvS/wDcT85T+KRhmK1KFT9t8QMSuog3IDG/Jdhy6y5tndVFzaycD0adSq4enqIUMhYXC72IIOxO46dDL7ac0yrOThGZhT1lgFAJ0jne97HukxTp47GC7N8GmeQF0B9u2w9QJssK6RIXhXA1aNHRWCghjp0m+x3v73k1MIkREItGllYFdq1zdlCkWFrC3Xn0+c3oiESIiESIiESIiESeK1PUpXvBHvtPcQi0MlykYenoDFrsWJNhubdBy5TfiIRQNS3/APRX/pNbY2vttfyvJ6YDgU+J8TSNYFg3W24/EzPCJERCJERCJERCJIXiPK6lb4YS1g3bubbG2/Lzk1EIof8AspQ7n/xt+cjc/wCHqNKgzqWBFrAnUCSQAN9+stUgOJR8RqNLftOCfAfRufczKKDy3hOpVphyVUH6IYEkjv25SRopjMNt/wA1B5vYeB2cfMS0qthYchyn2LoovKs+WsdBUo9r2O/nbr7gSUkcuSL+smvclrWA7ttPPna3TxkjMIkREIkREIkREIkREIkREIkREIkREIkREIkREIkREIkREIkREIkxPhULBioLLyJAuPI9IiEWWIiESIiESIiESIiESIiESIiESIiE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3082" name="Picture 10" descr="https://matelucia.files.wordpress.com/2012/03/8-equip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6" y="2672916"/>
            <a:ext cx="1770803" cy="1635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64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javiervite.files.wordpress.com/2013/06/lib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1213278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75656" y="2609193"/>
            <a:ext cx="58326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/>
              <a:t>Si por el concepto marco se entienden los límites que se establecen para un fenómeno específico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403648" y="951690"/>
            <a:ext cx="5976664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MARCO TEÓRICO </a:t>
            </a:r>
            <a:endParaRPr lang="es-EC" dirty="0"/>
          </a:p>
        </p:txBody>
      </p:sp>
      <p:cxnSp>
        <p:nvCxnSpPr>
          <p:cNvPr id="8" name="7 Conector angular"/>
          <p:cNvCxnSpPr>
            <a:endCxn id="4" idx="0"/>
          </p:cNvCxnSpPr>
          <p:nvPr/>
        </p:nvCxnSpPr>
        <p:spPr>
          <a:xfrm>
            <a:off x="1403649" y="1959803"/>
            <a:ext cx="2988331" cy="6493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494858" y="4797152"/>
            <a:ext cx="561662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¿En qué teorías y estudios previos me baso para realizar la investigación?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¿Indicar aquí las corrientes o enfoques teóricos?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¿ Resultados de investigaciones previas sobre el mismo objeto de estudio?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9840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1992646027"/>
              </p:ext>
            </p:extLst>
          </p:nvPr>
        </p:nvGraphicFramePr>
        <p:xfrm>
          <a:off x="1524000" y="1397000"/>
          <a:ext cx="6096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MARCO TEÓRICO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9463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23528" y="548680"/>
            <a:ext cx="8424936" cy="1241316"/>
            <a:chOff x="0" y="0"/>
            <a:chExt cx="6096000" cy="1241316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6096000" cy="1241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317413" y="0"/>
              <a:ext cx="4778586" cy="1241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700" b="1" kern="1200" dirty="0" smtClean="0">
                  <a:solidFill>
                    <a:schemeClr val="tx1"/>
                  </a:solidFill>
                </a:rPr>
                <a:t>                     Comercio Internacional</a:t>
              </a:r>
              <a:r>
                <a:rPr lang="es-EC" sz="1700" kern="1200" dirty="0" smtClean="0"/>
                <a:t> </a:t>
              </a:r>
              <a:endParaRPr lang="es-EC" sz="1700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>
                  <a:solidFill>
                    <a:schemeClr val="tx1"/>
                  </a:solidFill>
                </a:rPr>
                <a:t>Intercambio de bienes y servicios entre otros países</a:t>
              </a:r>
              <a:endParaRPr lang="es-EC" sz="1400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kern="1200" dirty="0" smtClean="0">
                  <a:solidFill>
                    <a:schemeClr val="tx1"/>
                  </a:solidFill>
                </a:rPr>
                <a:t>Conjunto de teorías, políticas normas, procedimientos, documentación e información relativa al comercio entre dos países   </a:t>
              </a:r>
              <a:r>
                <a:rPr lang="es-EC" sz="1400" dirty="0" smtClean="0">
                  <a:solidFill>
                    <a:schemeClr val="tx1"/>
                  </a:solidFill>
                </a:rPr>
                <a:t>(Paul Krugman</a:t>
              </a:r>
              <a:r>
                <a:rPr lang="es-EC" sz="1400" dirty="0">
                  <a:solidFill>
                    <a:schemeClr val="tx1"/>
                  </a:solidFill>
                </a:rPr>
                <a:t>)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AutoShape 2" descr="data:image/jpeg;base64,/9j/4AAQSkZJRgABAQAAAQABAAD/2wCEAAkGBxQTEhQUEhQWFRQVFxwYGBYXFBUYHhgWFRgYIBYbGBwYHCgiGBolGxUYITEhJykrLjEuGB8zODMsNygtLi0BCgoKDg0OGhAQGzAkHyUuNTQxNCwuLTAvNiwsLCwtNywvLywsLDQwNywsLCwsLCwsNywsNCwsLiw0LCwsLC8sLP/AABEIALEAtQMBIgACEQEDEQH/xAAbAAACAwEBAQAAAAAAAAAAAAAABQEEBgMCB//EAEQQAAIBAgQDBAYHBQcDBQAAAAECAwARBBIhMQVBUQYTYXEUIjKBkaEjM0JScoKxQ1NiY9EHJDSSosHhstLwFRZUk8L/xAAaAQEAAwEBAQAAAAAAAAAAAAAAAQIDBQQG/8QAMREAAgECBAQEBAYDAAAAAAAAAAECAxEEEiExIkFR8AUygaFxkdHhEzNhscHxFCRC/9oADAMBAAIRAxEAPwD7jRRRQBRRRQBUXqap8VxiwwySte0aljbc2Gw8TtRK+iAp4xxOR5vRcLbvLBpJWF1hQ3tp9pzyXTqa9Q9mE3llnlfcuZ5F11vZUICjwArp2V4e0cJeT66djLL+N7WXyVbL7qd1rKeXhiDPPwGWO5w2JkT+Cb6dD/mOYdNGqeGceOcQYpBDOfZsbpKORibmf4TqPHetARVLinC454zHKoZT8QeRUjUEdRUKaek/uQXAa9CspDjpcEwjxTGSAkCPE21W5OVJ+nQPsedahJARpVZQyk3PdFRU1UBRRRQBRRRQBRRRQBRRRQBRRRQBRRRQBRRRQBSHteM0UcX72eJD+HvFL/6VNPqTcdv32DHLviT7oZKvT8yYG6V6qBRVATRVfEYtE9t1X8TAfrXZTVVJPRA5YrDLIpVwGVgQVIuCDuDWb4XM2DlXCyktC+mGlO4/lOebAD1TzGlaq1UeL8NTERNFING5jQgg3VlPIggG9awklwvZ93BdFeqz3ZriL5nw2IP94h+1t3sZ9iRR5aHxBrQXqsouLsCaK8M4G5t8qXYntBhkNnxEKnoZEv8AC9FFvYDSiki9qsKdRMCPBXI06ELQ3arCjeYAdSkgHzWp/Dn0YHdFK8Jx/DSG0eIiY9BIt/hemQaoaa3B6oqKmoAUUUUAUVFBNATRVHHcVhht30scd9s7qt/IE60vHamA/ViaXoY8PMwOn3gtvnVlCTV0gPqS8da02DNtO+YX6Xhkteg8be11wmIN+Vo1/V9KRdruLz93EUwzxyCZO7LvFYu11VSFck3zWrSlSk5pfyiGx/xXj8UDBCWeVhdYY1zOemg2HibCuEeMxr6rh441vp3sxLW8VjUgH8xpdwFWwyf4OdpH1llvCzOx3Y/SXt0HIWpm3aRV+tgxMdtyYHYAW3JS4tRwtpFX9QJ8TjlySLOAJbkONxrtv9m21R2b46IIQJ1kEWY93IInZQg+8y3y2YNa/K1XcZx/hzXaWSElRs62a29grDMfcKIuLYicWwcAjjI0mnuotyKRD1mHnlFcrB+E1KFeVaTdn10LyndWHeB4tDMCYpUkA3ysDbz6e+qWL7T4dGKK5lk/dwqZW94S9vfSrEdhIZszYiSSWVhbOuWMLbkqqLb/AHs1e8N6RgVymJZ4B9qBAkigc2jGj6c118DXXyU35Xd/L3/opqVeMDFzFMRBhu6kguytJIuZhY5ozGl7qwtoWGtqt8Jw0mKiWVsZKVcXyxJHEByKm4ZgQbg6g3FPeG8RinQPC4ZdrjcHmGB1UjoaSx/3PF5dsPi2uN7R4i2o8Fca/iv1qVNtOKVmtvpqC4vZTDHV0MpH713k68nJA3plhuHRR/Vxon4UVf0FWlqawc5PdknkCptUZqlTVAVMZwyKXSWNH/EoP60rfsrEv1DSYc8u6kYAeSG6fKtBRV1OS5gy3/qs+EOXGDPDewxSLbLfbvkHs/iGlaSCZWUMpDKRcEagg7EEbipkQEEHUHQ+RrI4SZcFPIsd2wrXbKoLdzNmsyrb7J1NuRB61FWtSjG82ov2YSZsqKrYLGpKgeNg6nmDz6eB8KKqmmrgVzY+VwWjKquuW4zXt9q99qT4bjOLnl9GBiiaxYy5WJK6aIhNgwvuSR4VwxGKkwv0Tqco0RspOdRtYjnbcb/rXTspgJHn9IdSiKpC5lsXL7mx5WHhvzr5vAYnHf5bVRXXt6G0lHLoaHhXZ+CH1lXO59qWQ53bzY/oLCmoWpFTX0zk5bmJ5K1kP7SL91CVJ9SQy2HPuUZ+X4TWvJrCdr+MCV444AsuWQxyOb90hnRowrMN2+k9kfLetsMn+ImiHsa7F8Siij7yR1RLXzMbb7WvuT0GtJl4hisV/hk7iL9/MhzkdY4jb4t8KqdlOFRtFHiMS5llS6XkK5YjGSpVF2XVdzc1pvSifYRj4kFR8W1PuFqiWWm2lq/YblDAdmYUJaQGeUixlmOdiDuByUeAArzP2XwmpEQiP3o2aM/FCDTLuZG9p8o6IB8y1/kBUrgU3IzeLEt/1VV1Z9RYyEuMiQn0bHzsQbd2qeli97W0TN/rrtg+OY/MAcIZktfvMpw5G+hSVjc6ciN62KKBoAB5aV6tVvxo843+P2sLHzLifFG7/vEhOAxAIu875ElUkXEllyOLDfNcHnV7EcYlxqPhZIoEkYXX+8EZiNVkhIjIYAi+hO2tbyWMEEEAg8iL1nOJdiMLLsrRODmDxNkIb7wGq38bVtGvSlZSVvftEWZz4DxjGSx/Uwl42Mcl5nU500Nx3ZtfQ7nQ0wGMxgJvhojpplxB/wD1GKznDkxODxp78iSLE2jWQWQtJGvqGQbZyoK355RWzixSk2OjfdYWPuHMeI0rOulGXDaz79iUZzE4oSxl2Zkf7oktkIO2ltR161PAe1ceQJiZVSQEqGchQ4vocxst+R13HjTPHdnYZWLMGBbfK5W/jpzq7Dw+NYxEEHdgWCkXHjvua4OBwdaliJ1Ksrp7GkpJqyLMcoYAqQQdiNQR4Eb17FZmXs+8DF8C+TW5w76wt1yjeI+INvCrvBeOrMTG6mLEIPXhbcbDMp2dL29YdRtXZcNLxd0UL/FGYQyFPaCEjztWc9OiMIAI9kaVrGrG9oeCRCWBY86tPLYqraBArNIwBBy6ADTT1tq4finhk8blyPY0hNR3FvZ6aYSTjDgFbqSLXAY5r21FjYD5VNbfhnDY4UyRLYbnW5J6k8zRW1HBShTUXLYhyuxZ2sYxrFiBth5Q7Wv9WQVk+Ae/up7A4IBBvcXuNiDtbwoljDKQQCCLEHYg7g+FZjguJGDk9EmYiMn+7SNezKf2Rb7yna+4I9/XSzRst137FDV1XxuLSJGeRgiKLlmNgBVfi3FI8PGZJDYDQcyxOyqPtMeVIIcDJiJFmxikWOaHCXBC22eb7z6+Q86iME1mlsCZJJcde5bD4LmT6sk457/Vxkc/aPhVvF8LR8K2HgjEcZX1TbKAw1VgCLmxAN9L04iwmt3OY8ui/hH+5/4qyUqXUf8AzokRYxfYHEiQzhvbDiSxAuhkUCRbbC0iP8a2gFY84P0XigkGkWMQqegmTW35gCR5NWxvV8Qk5qS2auI9CaqcUxywxtI+y8huSdAB4k2FWc1Yrt5xcNG8Ea5mBUlr2CupDAW+0dNR414q9VU4OTdjahSdWaikTB25tKEniEaMQBIJAwUk2GfQWG2oJ+FM5e2WFVwrOQCbd4VOS/K7ch4nSvlzR99CXLkOpIK6WBB5335Gua4ppYwZEbJ7Lso3A3t515f92FOE7KV+hWOM8PnVqU3JwcXbi01Puoa9eq+ScH7USRTwBJWlgd0jKNdrBiFBUnVWUkfAi3Ovra16qFZVY3WnxLVaTpu10/gKO1PDTPh3VdHWzxnpJGcy+4kWPgTXHhGNWaGN21Rx9reNxcFW6WYFb9Ra5uKeMKzfDFEOLnw5+rm+njHK7aTqPzWb89eqPFBx6amQ57pl9hrj7rE/Jtx77+6ukGKBOU3VvunfzHUeIrxh2KnIdvsk7kdD1I/T312lhDCzC4/826VmDres72shyCLFJYPh3FydA0TkLKp8LHN5rTYq6beuvQn1h5Hn79fE0r7WYtThHAIvIViA55pGAtY8wCTblar0nxoD4NcVnODn0nFy4n9nFeCHoSCO+cebKFHgp61PHeIOWGEw31zgZ3tcQxbF2/iOyjr5U54XgFgiSJPZRQo6m3M+J3PiTVvJG/N/sQWxRU0VkSQaU9pkg9HkOJA7oC5635Zbahr2tbnTYmssE9NxTFtcPhHsq8pMRuSeoTQDxJ6Vemtb8kBBwyWSKSKTiYY2UDDO5GRGI/a29mYi12Og1tX0DDRWFycxOpPXy8OlV2w6zFxIoZNUykXBv7RI+A93jSYYDEYPXDEz4ff0diM6D+S53H8Le41rOaqu+z9vQjY1VFK+D8aixAJjY5l0aNgVZD0ZTqNqZ3rBpxdmSZv+0DBGTByMtw8NplI3Bj1JHja9duy3HDiI8r2WaOwkXrcAo69UYG9+txyp3KgIIOxFqwWEwckeYwi+JwLFAn7/AAresiHxykhTyZfE1vBqdPI+T09SHub818r7Z4OWPFSiKzhwJCLgFS9wRra+qk19H4XxFJ4lljN1Ye8EbgjkwOhHhSHtX2XfESCWCQI+UIysPVYAkqdNQfWPyryVMPTq8FZaFalfE0Y58N5v1PmEPDi0bMGbvCSWVbZVtoBc89D/AMVY4XPK0bRBbZNyxsLcjpvenmK7I43Di8aifvDdxHYFTp98jMLDeq8PZPiAUzCIXbQxGRA4A2YknKNSdL/0rx1MTi6UpU6K4UrItT8JweJhGpi5NzbvL4+gw/s24FA7NLJc4iKQsEvZUBHqOot6x31OgPLS5+nisZ2B7PTQNJNiLK8gChAQ2VVufWI0vc7AkeNbQV6aGZwzTVpPc0qRhCWSm+FaL4EVnu16ZEjxK+1hpA58YmOWYHwyMT+WtFXDF4cSIyNsylT5EWP616IPLK5Q8yIHXQ+KkcjyNesLNmGvtDRh0P8AQ6EeBpT2RnJwyI/twloX/FExUE+agN76t8RxCw/TOwVBo5JAFuRPkT8CelHG0nFAvSuACSQANSTyHXwr5/xXjImxCPCA/dtbDqB/iJ9jIf5MYJ9bqdD15ca4xJj5vR8OjNFoSCGUOL+1Kd0hGvq7uRbatb2f7PphxmPrzMBmkIttsqjZEHICvQoKirz8z5FdyOzfDhCGzktO5zyu32229X+AbAcqeCuM8AbzGxG4qMLMTcNoy6Ef7jwNeaUnJ3ZYsUUUVAFHaXiLQ4dmQXlayRjrI5snzN/dXbgfDVw8KRLrlGrHdnOrMfEm599UeLpnxeDjI0UyTHzjVVX5zH5U9Aq70gl11BVwTWLqdwxPubUH9fgat1XxERuGX2hpbqOhr1h8Sraahhup3H/nWqAX8W4BFOczArKB6ssZyuv5huPA3FUBisXhvrk9KiH7WIASAfxx7P5r8K0pNeTV1Uto9V3sLFLhfF4cQuaGQNbcagqejKdVPgRSri57jFw4gaLLbDy+bEmAn85K/nHSrvEez8MzZ7GOUbSxMUce8e0PA3FJONcOxncvESMXGwIDepHMhGqML2RyGAPI1emoN8L9H9SBh6Oscs3cHu2Yh5OYLEaZVbQEhRcgdKOz/F2eV4ZSGcDMrAWzLexBA0uNNeYNJ8HxCPF5A03o+MUZJI2FiSu+htm5kWJ3NO+E8GOHLSX72RtCbAWXolzvfXU62FcZ0MdHHOU3wfwaXjlH9qK8QyhhcV7vXTKAKmvJaleP7Q4eI2eUZjsiBpHPkiAtbxtRJt2SA1vXlnFZ88XxUp/u+GKKf2mIIQW6iNSXPvtSLiIzv3UskmOn/wDjxWiiW+oMpXZdtGYk9DW0aLe7776kXPZ44IcZiY8OBOZAsukiqkbqoWUyOdFWwQm19W8qpQYOfHvmLd4oP15W0KW3GGjP1jfzHv1HKrGM4AVfCyYrIY+9EZgjQLEiyA5BpYv9IEJJ0NhpW+hjAFlFgNgOX9K3nVjTs4b23+Hf9kLUV9nuGxwIY0HrBjnY6s7b52PMkEHw25U3FVRpN+JPmh/o1W68cm5O73LEVUxgykSD7Oh8VJ1+G/uPWrlVuIn6J/wke86D9agFhTRXlNhRQCLjUnd4vCSk+qe8hbwMwQoSeWsVveKfg1Q4zw1Z4XjbTMNGG6sDdWXxBAPupbwDjTZvR8VZMSg/LMo/aR9dtRuK0tmimuQ5mirjNhlb2hfodQR5EaiuoorMCbisjRKt3YozZSTa6jzHW1teu9Z3HYvup4mguSXVSgPthja2vPnfwrbYnDq6lGUMrbg86oYPs/BG4dE9YbFnd7eWcm3mK5OKwNariY1YzslyLxkkrFgY4faVx+Rj81uPnXo45P4v/rk/7as2qa6xQxXEkhjxgeSPNBiMqtmhYhcQv1bD1ftD1dOaj3P9B9V3q+Aja3+WQAfCxrvxvhyzwyRNpmGhG6sNVYeIIB91VuzHEjND9JpLGxjlXpIm/uIsw8GrWTzQzdNPoQiCJwSyRgG32mChjyuAWt5391LfTMYxyyPFhmPLunk019mQnIeXlTbimOAZYw2UsDcgi4A5eBP9azuIx0iTCND3ol9VVkYkLJY5SG1YDTW3nXMl4pSp4lYeS1fMvkbVxkvAUl1nxUuIH3e87pBp92HLf31zXieEw7d1hIhJLt3eHQHX+N/ZX8xrnJ2ekdg2MlaZB+ziHdqN/ay+vKLePLbU04wHDo0QDDkxqPsoQQPcwIHyrquSWjd/Zd/IoLjw/F4n/ESdxGd4oSCx8HltceS286d8N4bFAgSFAijkOfiTuT4mgRSD9oD5oL/Ij9Km0vVD7mFZSm3py6Iko9rMMXwkwUXZQJFH8cTB1+aCmWCn7yNHGzqG/wAwBrhMJCpUqhBFvaI38MtKuyU0nokICqQimP27H6JinJf4KneHr3+xA3xP1kXmwPlkJ+Fwvyq3elcZld8wCWUFb3J1JGblysKtd1Id3C/hUfq1/wBKoSdpJgouxAHnXAAyEEjKgNwDuxGxI5DnbfQXttXuLCKDe12+82p+J291WAKAFoqaKAg0v4vwiLEKFlW9jdWBKsjdVYaqaY1BFSm1qgZyLD46DRXTFINu8PdyDqMygq+nMgeZrqvaB1t32FxEempVVmF/AxMx+IFPrVGWr5090BPH2nwxAPeW8GSRSPMMtx766f8AuTDfvR8G/pTQLU2qODo/n9gJT2nw5NlMkh/lwTsPiqWrxL2gY6Q4XESm1/qxEPjMV+V6e5aLUvFbIgQviMc9ssMMIP2pJTIR09VAAf8ANWf4pwuWGZZZ8Q/dYhhHOYbQhWICxMbXOXkTe+o6VvrVXx+DSWNo5FDI4swPQ1eFbK9FoLCtezGHEZREyE2JcElyw2JZrlveTUcI7OLC/eM7SPYhSQAFB3sBzPWuPZzGPE7YOds0kYvE5/awbKfxL7J9x51oq81bDwdTPJJvqSm+RJFcJcIpN9Q33lNj/wA++9WKKuCmFlXYq/4vVPxGnyo9JYe1Gw8RlYfI3+VXKi1AVHxgOyyE9O7cfNgB8TSbs1G5WZNFRcTL+KzPmtYaDVjrr8q0ZFJezpHeYwqLD0k/ERxhv9QNXj5WQOYYwoAGgFe6KKoSFFFFAFFFFAFFFFAFFFFAFFFFAFFFFAFQamigEnaPhJlVXiOXEQnPEx680bqjDQ+ddeA8YXER5h6si+rJGd43HtA/7HmKa2rO8d4bIkhxeF+tUASR8p41+yekgF8p9222kbSWV+hBohU1Q4RxJMRGJIzcHQg6FSN1YcmB0tV6s2mnZ7kk0VFFQCGpJ2TbNHK9758ROw8hKyi3uQU0x2JEcbu2yKWPkov/ALUv7JwFMJCGBDFM7Am/rSEu3zY1ovI3+oHNFFFUAUUUUAUUUUAUUUUAUUUUAUUUUAUUUUAUUUUAVFqmigM5xLg0kcjYjBlQ5H0kLaJNbmbezJ0b49atcF48kxKENFMntwuLMviOTL0YaU4NLeKcDhnsZF9Zb5ZFYo6X3yupBFaZ1LSfzAxvSvG497ssQBK6Fmva9r2AG9vdVMcOxkNu5xCzIL+riFObwHeILm3iD50qk4i+HZknUKWYuCCcpL+sQpIF7E21ttXI8YrVsPQUqPXvcvTSb1O02OOLvhJ/omfKcy6rIqEM6C/s3Atz0vWujFhYCwG1fPeFg4jFxMg9WNs7NuBYGwv1J0t419EWr+GYmtWoJ1dxNJPQmiiiugUCiiigCiiigCiiigCiiigCiiigCiiigCiiigCiiigINQKKKpLdAhqSdqfqPzr/ANQqaKyxn5Mi0dz12Y+oT8Tfq1OhU0VXCflIiW4UUUV6iAo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2987824" y="192525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TEORÍA MODERNA </a:t>
            </a:r>
            <a:endParaRPr lang="es-EC" b="1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="" xmlns:p14="http://schemas.microsoft.com/office/powerpoint/2010/main" val="1824118888"/>
              </p:ext>
            </p:extLst>
          </p:nvPr>
        </p:nvGraphicFramePr>
        <p:xfrm>
          <a:off x="134398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5" name="Picture 5" descr="http://1.bp.blogspot.com/_Qyv8LzhZk44/THxCuI5O6hI/AAAAAAAAAEQ/3zv1QEeDY0w/s320/images+(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51" y="4293096"/>
            <a:ext cx="1157657" cy="1132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90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s-EC" dirty="0" smtClean="0"/>
              <a:t>La Canela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4157238711"/>
              </p:ext>
            </p:extLst>
          </p:nvPr>
        </p:nvGraphicFramePr>
        <p:xfrm>
          <a:off x="-972616" y="1412776"/>
          <a:ext cx="10416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https://encrypted-tbn3.gstatic.com/images?q=tbn:ANd9GcQmyvxSfcQnHk8jWk6Gb49tX1fpyCKiD7oCjFDte105RANZ_Wc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240130" cy="4379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93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91706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CAPITULO II</a:t>
            </a:r>
            <a:endParaRPr lang="es-EC" dirty="0"/>
          </a:p>
          <a:p>
            <a:pPr algn="ctr"/>
            <a:r>
              <a:rPr lang="es-EC" b="1" dirty="0"/>
              <a:t>MARCO METODOLÓGICO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48417" y="1809689"/>
            <a:ext cx="36677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Objeto de Investigación:</a:t>
            </a:r>
          </a:p>
          <a:p>
            <a:r>
              <a:rPr lang="es-EC" dirty="0" smtClean="0"/>
              <a:t>Comercio </a:t>
            </a:r>
            <a:r>
              <a:rPr lang="es-EC" dirty="0"/>
              <a:t>Internacional de la Canela </a:t>
            </a:r>
          </a:p>
        </p:txBody>
      </p:sp>
      <p:cxnSp>
        <p:nvCxnSpPr>
          <p:cNvPr id="7" name="6 Conector recto de flecha"/>
          <p:cNvCxnSpPr>
            <a:stCxn id="5" idx="2"/>
          </p:cNvCxnSpPr>
          <p:nvPr/>
        </p:nvCxnSpPr>
        <p:spPr>
          <a:xfrm flipH="1">
            <a:off x="4682316" y="2456020"/>
            <a:ext cx="1" cy="361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3206277" y="2899140"/>
            <a:ext cx="294285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MÉTODO DE INVESTIGACIÓN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3577623" y="3717032"/>
            <a:ext cx="220938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MÉTODO ANALÍTICO 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1765955" y="5229200"/>
            <a:ext cx="24159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Variable Independiente</a:t>
            </a:r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4860032" y="5219908"/>
            <a:ext cx="225407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Variable Dependiente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6963706" y="1652645"/>
            <a:ext cx="191071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/>
              <a:t>Es el conjunto </a:t>
            </a:r>
            <a:r>
              <a:rPr lang="es-EC" dirty="0"/>
              <a:t>de procedimientos que asiéndose valer de los  instrumentos o técnicas necesarias examina y soluciona un problema </a:t>
            </a:r>
          </a:p>
        </p:txBody>
      </p:sp>
      <p:cxnSp>
        <p:nvCxnSpPr>
          <p:cNvPr id="13" name="12 Conector recto de flecha"/>
          <p:cNvCxnSpPr>
            <a:endCxn id="12" idx="1"/>
          </p:cNvCxnSpPr>
          <p:nvPr/>
        </p:nvCxnSpPr>
        <p:spPr>
          <a:xfrm>
            <a:off x="6149136" y="3083806"/>
            <a:ext cx="8145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4682316" y="3268472"/>
            <a:ext cx="1" cy="361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1017309" y="2704852"/>
            <a:ext cx="1561311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De acuerdo a (Ruiz, 2006, </a:t>
            </a:r>
            <a:r>
              <a:rPr lang="es-EC" dirty="0" smtClean="0"/>
              <a:t>consiste </a:t>
            </a:r>
            <a:r>
              <a:rPr lang="es-EC" dirty="0"/>
              <a:t>en la demostración de un todo, descomponiendo sus partes.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2578620" y="3940195"/>
            <a:ext cx="9990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10" idx="0"/>
          </p:cNvCxnSpPr>
          <p:nvPr/>
        </p:nvCxnSpPr>
        <p:spPr>
          <a:xfrm flipH="1">
            <a:off x="2973946" y="4092595"/>
            <a:ext cx="1602682" cy="11366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9" idx="2"/>
            <a:endCxn id="11" idx="0"/>
          </p:cNvCxnSpPr>
          <p:nvPr/>
        </p:nvCxnSpPr>
        <p:spPr>
          <a:xfrm>
            <a:off x="4682317" y="4086364"/>
            <a:ext cx="1304755" cy="1133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4860032" y="6021288"/>
            <a:ext cx="24030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Comercio Internacional</a:t>
            </a:r>
            <a:endParaRPr lang="es-EC" dirty="0"/>
          </a:p>
        </p:txBody>
      </p:sp>
      <p:sp>
        <p:nvSpPr>
          <p:cNvPr id="28" name="27 Rectángulo"/>
          <p:cNvSpPr/>
          <p:nvPr/>
        </p:nvSpPr>
        <p:spPr>
          <a:xfrm>
            <a:off x="1876607" y="5989022"/>
            <a:ext cx="216828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Variables de estudio </a:t>
            </a:r>
            <a:endParaRPr lang="es-EC" b="1" dirty="0"/>
          </a:p>
        </p:txBody>
      </p:sp>
      <p:cxnSp>
        <p:nvCxnSpPr>
          <p:cNvPr id="29" name="28 Conector recto de flecha"/>
          <p:cNvCxnSpPr/>
          <p:nvPr/>
        </p:nvCxnSpPr>
        <p:spPr>
          <a:xfrm flipH="1">
            <a:off x="2954867" y="5627241"/>
            <a:ext cx="1" cy="361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5987070" y="5659507"/>
            <a:ext cx="1" cy="361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79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889844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Objetivos de la </a:t>
            </a:r>
            <a:r>
              <a:rPr lang="es-EC" b="1" dirty="0" smtClean="0"/>
              <a:t>Investigación</a:t>
            </a:r>
          </a:p>
          <a:p>
            <a:endParaRPr lang="es-EC" b="1" dirty="0"/>
          </a:p>
          <a:p>
            <a:r>
              <a:rPr lang="es-EC" b="1" dirty="0"/>
              <a:t>	2.5.1 Objetivo General</a:t>
            </a:r>
          </a:p>
          <a:p>
            <a:endParaRPr lang="es-EC" dirty="0" smtClean="0"/>
          </a:p>
          <a:p>
            <a:r>
              <a:rPr lang="es-EC" dirty="0" smtClean="0"/>
              <a:t>Realizar </a:t>
            </a:r>
            <a:r>
              <a:rPr lang="es-EC" dirty="0"/>
              <a:t>un estudio de comercio internacional </a:t>
            </a:r>
            <a:r>
              <a:rPr lang="es-EC" dirty="0" smtClean="0"/>
              <a:t> </a:t>
            </a:r>
            <a:r>
              <a:rPr lang="es-EC" dirty="0"/>
              <a:t>de la canela en el Ecuador </a:t>
            </a:r>
            <a:r>
              <a:rPr lang="es-EC" dirty="0" smtClean="0"/>
              <a:t>del </a:t>
            </a:r>
            <a:r>
              <a:rPr lang="es-EC" dirty="0"/>
              <a:t>año </a:t>
            </a:r>
            <a:r>
              <a:rPr lang="es-EC" dirty="0" smtClean="0"/>
              <a:t>2014, mediante un análisis de inteligencia de mercados, para identificar el comportamiento de las exportaciones e importaciones.   </a:t>
            </a:r>
            <a:endParaRPr lang="es-EC" dirty="0"/>
          </a:p>
          <a:p>
            <a:r>
              <a:rPr lang="es-EC" b="1" dirty="0"/>
              <a:t>	</a:t>
            </a:r>
            <a:endParaRPr lang="es-EC" dirty="0"/>
          </a:p>
          <a:p>
            <a:r>
              <a:rPr lang="es-EC" b="1" dirty="0"/>
              <a:t>	2.5.2 Objetivo </a:t>
            </a:r>
            <a:r>
              <a:rPr lang="es-EC" b="1" dirty="0" smtClean="0"/>
              <a:t>Específico</a:t>
            </a:r>
          </a:p>
          <a:p>
            <a:endParaRPr lang="es-EC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Identificar montos de importación y exportación de la canela en el Ecuador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Determinar las políticas comerciales arancelarias y no arancelarias que tiene el Ecuador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Identificar los  medios reguladores  del comercio internacional  y su impacto frente al Ecuador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Determinar el mercado de la oferta y demanda de comercio internacional que tiene el Ecuador </a:t>
            </a:r>
          </a:p>
        </p:txBody>
      </p:sp>
    </p:spTree>
    <p:extLst>
      <p:ext uri="{BB962C8B-B14F-4D97-AF65-F5344CB8AC3E}">
        <p14:creationId xmlns="" xmlns:p14="http://schemas.microsoft.com/office/powerpoint/2010/main" val="27329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1937</Words>
  <Application>Microsoft Office PowerPoint</Application>
  <PresentationFormat>Presentación en pantalla (4:3)</PresentationFormat>
  <Paragraphs>518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Introducción</vt:lpstr>
      <vt:lpstr>Estudio del Comercio Internacional de las exportaciones e importaciones de la Canela en el Ecuador </vt:lpstr>
      <vt:lpstr>Diapositiva 4</vt:lpstr>
      <vt:lpstr>Diapositiva 5</vt:lpstr>
      <vt:lpstr>Diapositiva 6</vt:lpstr>
      <vt:lpstr>La Canela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</dc:creator>
  <cp:lastModifiedBy>joseline</cp:lastModifiedBy>
  <cp:revision>29</cp:revision>
  <dcterms:created xsi:type="dcterms:W3CDTF">2015-05-14T15:57:31Z</dcterms:created>
  <dcterms:modified xsi:type="dcterms:W3CDTF">2015-06-02T01:27:28Z</dcterms:modified>
</cp:coreProperties>
</file>