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21"/>
  </p:notesMasterIdLst>
  <p:sldIdLst>
    <p:sldId id="263" r:id="rId2"/>
    <p:sldId id="264" r:id="rId3"/>
    <p:sldId id="265" r:id="rId4"/>
    <p:sldId id="310" r:id="rId5"/>
    <p:sldId id="309" r:id="rId6"/>
    <p:sldId id="266" r:id="rId7"/>
    <p:sldId id="316" r:id="rId8"/>
    <p:sldId id="314" r:id="rId9"/>
    <p:sldId id="322" r:id="rId10"/>
    <p:sldId id="317" r:id="rId11"/>
    <p:sldId id="319" r:id="rId12"/>
    <p:sldId id="320" r:id="rId13"/>
    <p:sldId id="321" r:id="rId14"/>
    <p:sldId id="323" r:id="rId15"/>
    <p:sldId id="325" r:id="rId16"/>
    <p:sldId id="327" r:id="rId17"/>
    <p:sldId id="328" r:id="rId18"/>
    <p:sldId id="329" r:id="rId19"/>
    <p:sldId id="330" r:id="rId20"/>
  </p:sldIdLst>
  <p:sldSz cx="9906000" cy="6858000" type="A4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1EC"/>
    <a:srgbClr val="FFFFCC"/>
    <a:srgbClr val="DCF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 autoAdjust="0"/>
    <p:restoredTop sz="91833" autoAdjust="0"/>
  </p:normalViewPr>
  <p:slideViewPr>
    <p:cSldViewPr>
      <p:cViewPr varScale="1">
        <p:scale>
          <a:sx n="68" d="100"/>
          <a:sy n="68" d="100"/>
        </p:scale>
        <p:origin x="117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ferta%20demanda%20y%20m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ferta%20demanda%20y%20m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ferta%20demanda%20y%20m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Curva Oferta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'Oferta y demanda'!$C$4</c:f>
              <c:strCache>
                <c:ptCount val="1"/>
                <c:pt idx="0">
                  <c:v>Número de empresas sector sevicios de limpieza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'Oferta y demanda'!$B$5:$B$10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'Oferta y demanda'!$C$5:$C$10</c:f>
              <c:numCache>
                <c:formatCode>_(* #,##0_);_(* \(#,##0\);_(* "-"??_);_(@_)</c:formatCode>
                <c:ptCount val="6"/>
                <c:pt idx="0">
                  <c:v>99</c:v>
                </c:pt>
                <c:pt idx="1">
                  <c:v>112</c:v>
                </c:pt>
                <c:pt idx="2">
                  <c:v>126.7070707070707</c:v>
                </c:pt>
                <c:pt idx="3">
                  <c:v>143.34537292113049</c:v>
                </c:pt>
                <c:pt idx="4">
                  <c:v>162.16850269865267</c:v>
                </c:pt>
                <c:pt idx="5">
                  <c:v>183.46335658837472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7190784"/>
        <c:axId val="137191176"/>
      </c:lineChart>
      <c:catAx>
        <c:axId val="137190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191176"/>
        <c:crosses val="autoZero"/>
        <c:auto val="1"/>
        <c:lblAlgn val="ctr"/>
        <c:lblOffset val="100"/>
        <c:noMultiLvlLbl val="0"/>
      </c:catAx>
      <c:valAx>
        <c:axId val="137191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19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Curva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'Oferta y demanda'!$H$4</c:f>
              <c:strCache>
                <c:ptCount val="1"/>
                <c:pt idx="0">
                  <c:v>Número de empresas/Consumo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'Oferta y demanda'!$G$5:$G$10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'Oferta y demanda'!$H$5:$H$10</c:f>
              <c:numCache>
                <c:formatCode>_(* #,##0_);_(* \(#,##0\);_(* "-"??_);_(@_)</c:formatCode>
                <c:ptCount val="6"/>
                <c:pt idx="0">
                  <c:v>4326</c:v>
                </c:pt>
                <c:pt idx="1">
                  <c:v>4694</c:v>
                </c:pt>
                <c:pt idx="2">
                  <c:v>5093.3046694405921</c:v>
                </c:pt>
                <c:pt idx="3">
                  <c:v>5526.5770037804295</c:v>
                </c:pt>
                <c:pt idx="4">
                  <c:v>5996.7065316101107</c:v>
                </c:pt>
                <c:pt idx="5">
                  <c:v>6506.8285851543833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7191960"/>
        <c:axId val="137192352"/>
      </c:lineChart>
      <c:catAx>
        <c:axId val="137191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192352"/>
        <c:crosses val="autoZero"/>
        <c:auto val="1"/>
        <c:lblAlgn val="ctr"/>
        <c:lblOffset val="100"/>
        <c:noMultiLvlLbl val="0"/>
      </c:catAx>
      <c:valAx>
        <c:axId val="137192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19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Demanda Insatisfecha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'Oferta y demanda'!$C$26</c:f>
              <c:strCache>
                <c:ptCount val="1"/>
                <c:pt idx="0">
                  <c:v>Número de empresas sector servicios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'Oferta y demanda'!$B$27:$B$32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'Oferta y demanda'!$C$27:$C$32</c:f>
              <c:numCache>
                <c:formatCode>_(* #,##0_);_(* \(#,##0\);_(* "-"??_);_(@_)</c:formatCode>
                <c:ptCount val="6"/>
                <c:pt idx="0">
                  <c:v>99</c:v>
                </c:pt>
                <c:pt idx="1">
                  <c:v>112</c:v>
                </c:pt>
                <c:pt idx="2">
                  <c:v>126.7070707070707</c:v>
                </c:pt>
                <c:pt idx="3">
                  <c:v>143.34537292113049</c:v>
                </c:pt>
                <c:pt idx="4">
                  <c:v>162.16850269865267</c:v>
                </c:pt>
                <c:pt idx="5">
                  <c:v>183.46335658837472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'Oferta y demanda'!$D$26</c:f>
              <c:strCache>
                <c:ptCount val="1"/>
                <c:pt idx="0">
                  <c:v>Número de empresas/Consumo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'Oferta y demanda'!$B$27:$B$32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'Oferta y demanda'!$D$27:$D$32</c:f>
              <c:numCache>
                <c:formatCode>_(* #,##0_);_(* \(#,##0\);_(* "-"??_);_(@_)</c:formatCode>
                <c:ptCount val="6"/>
                <c:pt idx="0">
                  <c:v>4326</c:v>
                </c:pt>
                <c:pt idx="1">
                  <c:v>4694</c:v>
                </c:pt>
                <c:pt idx="2">
                  <c:v>5093.3046694405921</c:v>
                </c:pt>
                <c:pt idx="3">
                  <c:v>5526.5770037804295</c:v>
                </c:pt>
                <c:pt idx="4">
                  <c:v>5996.7065316101107</c:v>
                </c:pt>
                <c:pt idx="5">
                  <c:v>6506.8285851543833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93136"/>
        <c:axId val="137193528"/>
      </c:lineChart>
      <c:catAx>
        <c:axId val="13719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7193528"/>
        <c:crosses val="autoZero"/>
        <c:auto val="1"/>
        <c:lblAlgn val="ctr"/>
        <c:lblOffset val="100"/>
        <c:noMultiLvlLbl val="0"/>
      </c:catAx>
      <c:valAx>
        <c:axId val="137193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3719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67EE3-B9E8-4D8C-904A-8C091E8F2B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8E1E88F-9D37-46E0-8577-AB8CB8BC7557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Microempresa – Familiar , creada en el año 2007.</a:t>
          </a:r>
          <a:endParaRPr lang="es-EC" sz="1400" b="1" dirty="0">
            <a:solidFill>
              <a:schemeClr val="tx1"/>
            </a:solidFill>
          </a:endParaRPr>
        </a:p>
      </dgm:t>
    </dgm:pt>
    <dgm:pt modelId="{6983B82E-8E5F-46E6-80A0-14C90D2125CA}" type="parTrans" cxnId="{AF835610-16C2-48D2-B15B-71EC7DB7EE6E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B39E18B1-BA30-40EA-98D0-C7AEFA619CD3}" type="sibTrans" cxnId="{AF835610-16C2-48D2-B15B-71EC7DB7EE6E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6087231-E5BE-4581-99DD-885BB36A4B35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Se encuentra localizada en  la Ciudadela hospitalaria, entrada puente 7 casa N9-557 y Manuela Cañizares, Conocoto.</a:t>
          </a:r>
          <a:endParaRPr lang="es-EC" sz="1400" b="1" dirty="0">
            <a:solidFill>
              <a:schemeClr val="tx1"/>
            </a:solidFill>
          </a:endParaRPr>
        </a:p>
      </dgm:t>
    </dgm:pt>
    <dgm:pt modelId="{DC46441F-3CD0-47ED-B9C9-9228047A08F2}" type="parTrans" cxnId="{73F30D3B-FEDC-4A6E-A916-CE5B47DF41DC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DA287BB9-91C5-471A-92B7-8AB623A1456B}" type="sibTrans" cxnId="{73F30D3B-FEDC-4A6E-A916-CE5B47DF41DC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5F74E8C0-2544-468D-B553-75243C3AAD7E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- Limpieza	- Mantenimiento de línea blanca</a:t>
          </a:r>
        </a:p>
        <a:p>
          <a:r>
            <a:rPr lang="es-EC" sz="1400" b="1" dirty="0" smtClean="0">
              <a:solidFill>
                <a:schemeClr val="tx1"/>
              </a:solidFill>
            </a:rPr>
            <a:t>- Lavado 	- Tratamiento de pisos</a:t>
          </a:r>
        </a:p>
        <a:p>
          <a:r>
            <a:rPr lang="es-EC" sz="1400" b="1" dirty="0" smtClean="0">
              <a:solidFill>
                <a:schemeClr val="tx1"/>
              </a:solidFill>
            </a:rPr>
            <a:t>-Multiservisios ( Electricidad, plomería, pintura, jardinería)</a:t>
          </a:r>
          <a:endParaRPr lang="es-EC" sz="1400" b="1" dirty="0">
            <a:solidFill>
              <a:schemeClr val="tx1"/>
            </a:solidFill>
          </a:endParaRPr>
        </a:p>
      </dgm:t>
    </dgm:pt>
    <dgm:pt modelId="{C7CCF53C-FA86-46BB-98B3-4F2A013E74AD}" type="parTrans" cxnId="{951F7657-176A-4039-A7EE-13BD8765722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A51ACEF-78E7-4DF5-839E-5391E2BAC4C3}" type="sibTrans" cxnId="{951F7657-176A-4039-A7EE-13BD8765722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0AD2D53F-5C85-4A5E-85F2-2D76CF750474}" type="pres">
      <dgm:prSet presAssocID="{03067EE3-B9E8-4D8C-904A-8C091E8F2B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841F82F-691E-4AB4-9757-D16535FA8D78}" type="pres">
      <dgm:prSet presAssocID="{03067EE3-B9E8-4D8C-904A-8C091E8F2B69}" presName="Name1" presStyleCnt="0"/>
      <dgm:spPr/>
      <dgm:t>
        <a:bodyPr/>
        <a:lstStyle/>
        <a:p>
          <a:endParaRPr lang="es-EC"/>
        </a:p>
      </dgm:t>
    </dgm:pt>
    <dgm:pt modelId="{4625A9CB-99BF-47D7-A69E-9AFB2B0699F6}" type="pres">
      <dgm:prSet presAssocID="{03067EE3-B9E8-4D8C-904A-8C091E8F2B69}" presName="cycle" presStyleCnt="0"/>
      <dgm:spPr/>
      <dgm:t>
        <a:bodyPr/>
        <a:lstStyle/>
        <a:p>
          <a:endParaRPr lang="es-EC"/>
        </a:p>
      </dgm:t>
    </dgm:pt>
    <dgm:pt modelId="{FAE05F0E-594F-440A-962B-5EA34D182A79}" type="pres">
      <dgm:prSet presAssocID="{03067EE3-B9E8-4D8C-904A-8C091E8F2B69}" presName="srcNode" presStyleLbl="node1" presStyleIdx="0" presStyleCnt="3"/>
      <dgm:spPr/>
      <dgm:t>
        <a:bodyPr/>
        <a:lstStyle/>
        <a:p>
          <a:endParaRPr lang="es-EC"/>
        </a:p>
      </dgm:t>
    </dgm:pt>
    <dgm:pt modelId="{BD1B20F5-E8F5-4F68-80B7-AC8F480EE6D0}" type="pres">
      <dgm:prSet presAssocID="{03067EE3-B9E8-4D8C-904A-8C091E8F2B69}" presName="conn" presStyleLbl="parChTrans1D2" presStyleIdx="0" presStyleCnt="1" custLinFactNeighborX="-6602" custLinFactNeighborY="-2019"/>
      <dgm:spPr/>
      <dgm:t>
        <a:bodyPr/>
        <a:lstStyle/>
        <a:p>
          <a:endParaRPr lang="es-EC"/>
        </a:p>
      </dgm:t>
    </dgm:pt>
    <dgm:pt modelId="{372DC6B6-5F01-4995-A772-68F4C114E48C}" type="pres">
      <dgm:prSet presAssocID="{03067EE3-B9E8-4D8C-904A-8C091E8F2B69}" presName="extraNode" presStyleLbl="node1" presStyleIdx="0" presStyleCnt="3"/>
      <dgm:spPr/>
      <dgm:t>
        <a:bodyPr/>
        <a:lstStyle/>
        <a:p>
          <a:endParaRPr lang="es-EC"/>
        </a:p>
      </dgm:t>
    </dgm:pt>
    <dgm:pt modelId="{A4ED16C5-693E-4B7D-82B7-2FE3F530162C}" type="pres">
      <dgm:prSet presAssocID="{03067EE3-B9E8-4D8C-904A-8C091E8F2B69}" presName="dstNode" presStyleLbl="node1" presStyleIdx="0" presStyleCnt="3"/>
      <dgm:spPr/>
      <dgm:t>
        <a:bodyPr/>
        <a:lstStyle/>
        <a:p>
          <a:endParaRPr lang="es-EC"/>
        </a:p>
      </dgm:t>
    </dgm:pt>
    <dgm:pt modelId="{81DD2BE3-425D-4EE1-B4BB-1C45385F4FA5}" type="pres">
      <dgm:prSet presAssocID="{B8E1E88F-9D37-46E0-8577-AB8CB8BC75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7A7CE6-FA25-48D6-A238-97C35F30F2E9}" type="pres">
      <dgm:prSet presAssocID="{B8E1E88F-9D37-46E0-8577-AB8CB8BC7557}" presName="accent_1" presStyleCnt="0"/>
      <dgm:spPr/>
      <dgm:t>
        <a:bodyPr/>
        <a:lstStyle/>
        <a:p>
          <a:endParaRPr lang="es-EC"/>
        </a:p>
      </dgm:t>
    </dgm:pt>
    <dgm:pt modelId="{4E7EA5D3-9714-4CF4-A349-FD7829830E33}" type="pres">
      <dgm:prSet presAssocID="{B8E1E88F-9D37-46E0-8577-AB8CB8BC755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B1E3CD8-122E-4A76-8936-31AAD11CF2DA}" type="pres">
      <dgm:prSet presAssocID="{66087231-E5BE-4581-99DD-885BB36A4B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FC5FD1-528D-4013-9D82-D8880A985A8B}" type="pres">
      <dgm:prSet presAssocID="{66087231-E5BE-4581-99DD-885BB36A4B35}" presName="accent_2" presStyleCnt="0"/>
      <dgm:spPr/>
      <dgm:t>
        <a:bodyPr/>
        <a:lstStyle/>
        <a:p>
          <a:endParaRPr lang="es-EC"/>
        </a:p>
      </dgm:t>
    </dgm:pt>
    <dgm:pt modelId="{A41C50BE-AC73-4BF9-9552-794DEB4CDFFB}" type="pres">
      <dgm:prSet presAssocID="{66087231-E5BE-4581-99DD-885BB36A4B3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73EB369-BE96-4BBE-BCE8-AFCBBCE5859F}" type="pres">
      <dgm:prSet presAssocID="{5F74E8C0-2544-468D-B553-75243C3AAD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7E6AEC-AE19-433C-9D87-328F4EA7EF5C}" type="pres">
      <dgm:prSet presAssocID="{5F74E8C0-2544-468D-B553-75243C3AAD7E}" presName="accent_3" presStyleCnt="0"/>
      <dgm:spPr/>
      <dgm:t>
        <a:bodyPr/>
        <a:lstStyle/>
        <a:p>
          <a:endParaRPr lang="es-EC"/>
        </a:p>
      </dgm:t>
    </dgm:pt>
    <dgm:pt modelId="{CCE5B5DD-CCCB-4103-A021-F626485C0925}" type="pres">
      <dgm:prSet presAssocID="{5F74E8C0-2544-468D-B553-75243C3AAD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37508D4C-8025-431B-8225-528DFAA878ED}" type="presOf" srcId="{03067EE3-B9E8-4D8C-904A-8C091E8F2B69}" destId="{0AD2D53F-5C85-4A5E-85F2-2D76CF750474}" srcOrd="0" destOrd="0" presId="urn:microsoft.com/office/officeart/2008/layout/VerticalCurvedList"/>
    <dgm:cxn modelId="{B3DD4AA9-0012-4EBD-B16B-724AA0C89DDA}" type="presOf" srcId="{B39E18B1-BA30-40EA-98D0-C7AEFA619CD3}" destId="{BD1B20F5-E8F5-4F68-80B7-AC8F480EE6D0}" srcOrd="0" destOrd="0" presId="urn:microsoft.com/office/officeart/2008/layout/VerticalCurvedList"/>
    <dgm:cxn modelId="{73F30D3B-FEDC-4A6E-A916-CE5B47DF41DC}" srcId="{03067EE3-B9E8-4D8C-904A-8C091E8F2B69}" destId="{66087231-E5BE-4581-99DD-885BB36A4B35}" srcOrd="1" destOrd="0" parTransId="{DC46441F-3CD0-47ED-B9C9-9228047A08F2}" sibTransId="{DA287BB9-91C5-471A-92B7-8AB623A1456B}"/>
    <dgm:cxn modelId="{951F7657-176A-4039-A7EE-13BD87657227}" srcId="{03067EE3-B9E8-4D8C-904A-8C091E8F2B69}" destId="{5F74E8C0-2544-468D-B553-75243C3AAD7E}" srcOrd="2" destOrd="0" parTransId="{C7CCF53C-FA86-46BB-98B3-4F2A013E74AD}" sibTransId="{6A51ACEF-78E7-4DF5-839E-5391E2BAC4C3}"/>
    <dgm:cxn modelId="{12D287A4-B0B9-4363-B9A7-282B425A8918}" type="presOf" srcId="{B8E1E88F-9D37-46E0-8577-AB8CB8BC7557}" destId="{81DD2BE3-425D-4EE1-B4BB-1C45385F4FA5}" srcOrd="0" destOrd="0" presId="urn:microsoft.com/office/officeart/2008/layout/VerticalCurvedList"/>
    <dgm:cxn modelId="{AF835610-16C2-48D2-B15B-71EC7DB7EE6E}" srcId="{03067EE3-B9E8-4D8C-904A-8C091E8F2B69}" destId="{B8E1E88F-9D37-46E0-8577-AB8CB8BC7557}" srcOrd="0" destOrd="0" parTransId="{6983B82E-8E5F-46E6-80A0-14C90D2125CA}" sibTransId="{B39E18B1-BA30-40EA-98D0-C7AEFA619CD3}"/>
    <dgm:cxn modelId="{2D211743-C3C9-48D8-8117-2CB6223B71FA}" type="presOf" srcId="{66087231-E5BE-4581-99DD-885BB36A4B35}" destId="{8B1E3CD8-122E-4A76-8936-31AAD11CF2DA}" srcOrd="0" destOrd="0" presId="urn:microsoft.com/office/officeart/2008/layout/VerticalCurvedList"/>
    <dgm:cxn modelId="{ED9C8249-F319-49A9-B978-A054C3E0859D}" type="presOf" srcId="{5F74E8C0-2544-468D-B553-75243C3AAD7E}" destId="{B73EB369-BE96-4BBE-BCE8-AFCBBCE5859F}" srcOrd="0" destOrd="0" presId="urn:microsoft.com/office/officeart/2008/layout/VerticalCurvedList"/>
    <dgm:cxn modelId="{2435B0E9-53B0-408E-AA69-C57EC30966CB}" type="presParOf" srcId="{0AD2D53F-5C85-4A5E-85F2-2D76CF750474}" destId="{D841F82F-691E-4AB4-9757-D16535FA8D78}" srcOrd="0" destOrd="0" presId="urn:microsoft.com/office/officeart/2008/layout/VerticalCurvedList"/>
    <dgm:cxn modelId="{89F5CD6D-C9F5-4B4E-8C95-1A358EB115A5}" type="presParOf" srcId="{D841F82F-691E-4AB4-9757-D16535FA8D78}" destId="{4625A9CB-99BF-47D7-A69E-9AFB2B0699F6}" srcOrd="0" destOrd="0" presId="urn:microsoft.com/office/officeart/2008/layout/VerticalCurvedList"/>
    <dgm:cxn modelId="{0AE24093-E0E4-4DE2-AEAF-38BE54C6C136}" type="presParOf" srcId="{4625A9CB-99BF-47D7-A69E-9AFB2B0699F6}" destId="{FAE05F0E-594F-440A-962B-5EA34D182A79}" srcOrd="0" destOrd="0" presId="urn:microsoft.com/office/officeart/2008/layout/VerticalCurvedList"/>
    <dgm:cxn modelId="{E28A4E2E-0EC3-4FCE-9000-F3A72CC86E04}" type="presParOf" srcId="{4625A9CB-99BF-47D7-A69E-9AFB2B0699F6}" destId="{BD1B20F5-E8F5-4F68-80B7-AC8F480EE6D0}" srcOrd="1" destOrd="0" presId="urn:microsoft.com/office/officeart/2008/layout/VerticalCurvedList"/>
    <dgm:cxn modelId="{3463E986-A047-4297-A163-7B70A0BD8C5A}" type="presParOf" srcId="{4625A9CB-99BF-47D7-A69E-9AFB2B0699F6}" destId="{372DC6B6-5F01-4995-A772-68F4C114E48C}" srcOrd="2" destOrd="0" presId="urn:microsoft.com/office/officeart/2008/layout/VerticalCurvedList"/>
    <dgm:cxn modelId="{63C719B5-2C05-4F40-B7B6-0F8D114AC68E}" type="presParOf" srcId="{4625A9CB-99BF-47D7-A69E-9AFB2B0699F6}" destId="{A4ED16C5-693E-4B7D-82B7-2FE3F530162C}" srcOrd="3" destOrd="0" presId="urn:microsoft.com/office/officeart/2008/layout/VerticalCurvedList"/>
    <dgm:cxn modelId="{5595A1D9-B2AE-4705-947D-8F980063D7DC}" type="presParOf" srcId="{D841F82F-691E-4AB4-9757-D16535FA8D78}" destId="{81DD2BE3-425D-4EE1-B4BB-1C45385F4FA5}" srcOrd="1" destOrd="0" presId="urn:microsoft.com/office/officeart/2008/layout/VerticalCurvedList"/>
    <dgm:cxn modelId="{304856B7-CB3D-4C80-A0D9-FB61250D364B}" type="presParOf" srcId="{D841F82F-691E-4AB4-9757-D16535FA8D78}" destId="{E47A7CE6-FA25-48D6-A238-97C35F30F2E9}" srcOrd="2" destOrd="0" presId="urn:microsoft.com/office/officeart/2008/layout/VerticalCurvedList"/>
    <dgm:cxn modelId="{A8802199-7A9C-4684-8F3D-4B262AACE8ED}" type="presParOf" srcId="{E47A7CE6-FA25-48D6-A238-97C35F30F2E9}" destId="{4E7EA5D3-9714-4CF4-A349-FD7829830E33}" srcOrd="0" destOrd="0" presId="urn:microsoft.com/office/officeart/2008/layout/VerticalCurvedList"/>
    <dgm:cxn modelId="{1A07FA64-5E3F-4CAC-9626-7379B25D42B4}" type="presParOf" srcId="{D841F82F-691E-4AB4-9757-D16535FA8D78}" destId="{8B1E3CD8-122E-4A76-8936-31AAD11CF2DA}" srcOrd="3" destOrd="0" presId="urn:microsoft.com/office/officeart/2008/layout/VerticalCurvedList"/>
    <dgm:cxn modelId="{EFD52A4E-085B-46A5-AEA8-93D87DDA6A86}" type="presParOf" srcId="{D841F82F-691E-4AB4-9757-D16535FA8D78}" destId="{A5FC5FD1-528D-4013-9D82-D8880A985A8B}" srcOrd="4" destOrd="0" presId="urn:microsoft.com/office/officeart/2008/layout/VerticalCurvedList"/>
    <dgm:cxn modelId="{889A085B-3FB4-4783-9DA8-707A7DDB57B0}" type="presParOf" srcId="{A5FC5FD1-528D-4013-9D82-D8880A985A8B}" destId="{A41C50BE-AC73-4BF9-9552-794DEB4CDFFB}" srcOrd="0" destOrd="0" presId="urn:microsoft.com/office/officeart/2008/layout/VerticalCurvedList"/>
    <dgm:cxn modelId="{89506076-E310-4220-8E14-A140EF8C5779}" type="presParOf" srcId="{D841F82F-691E-4AB4-9757-D16535FA8D78}" destId="{B73EB369-BE96-4BBE-BCE8-AFCBBCE5859F}" srcOrd="5" destOrd="0" presId="urn:microsoft.com/office/officeart/2008/layout/VerticalCurvedList"/>
    <dgm:cxn modelId="{6EC0EA1B-E167-4ECA-827D-235B64A1CBC8}" type="presParOf" srcId="{D841F82F-691E-4AB4-9757-D16535FA8D78}" destId="{5B7E6AEC-AE19-433C-9D87-328F4EA7EF5C}" srcOrd="6" destOrd="0" presId="urn:microsoft.com/office/officeart/2008/layout/VerticalCurvedList"/>
    <dgm:cxn modelId="{BA0FC136-9024-449C-A203-3E417E2F286A}" type="presParOf" srcId="{5B7E6AEC-AE19-433C-9D87-328F4EA7EF5C}" destId="{CCE5B5DD-CCCB-4103-A021-F626485C09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91806-1E72-4501-9D9C-C6ADD8C19B0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5B4FBF5-E83B-429B-AA5A-45A2E8265BE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Falta de posicionamiento</a:t>
          </a:r>
          <a:endParaRPr lang="es-EC" b="1" dirty="0">
            <a:solidFill>
              <a:schemeClr val="tx1"/>
            </a:solidFill>
          </a:endParaRPr>
        </a:p>
      </dgm:t>
    </dgm:pt>
    <dgm:pt modelId="{FF548F14-D46C-4156-A5C3-4A7BC1A5C557}" type="parTrans" cxnId="{42A35D9F-5D2D-4E99-B40F-25C1A424901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44E69EB-F6DA-459E-8FA1-A14883FF0D7D}" type="sibTrans" cxnId="{42A35D9F-5D2D-4E99-B40F-25C1A424901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31680CB-8E38-49F0-9E02-FFF743F23E0A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Falta de publicidad </a:t>
          </a:r>
          <a:endParaRPr lang="es-EC" b="1" dirty="0">
            <a:solidFill>
              <a:schemeClr val="tx1"/>
            </a:solidFill>
          </a:endParaRPr>
        </a:p>
      </dgm:t>
    </dgm:pt>
    <dgm:pt modelId="{B35CCAC7-DFBD-42AC-A773-56515449A21E}" type="parTrans" cxnId="{79E50178-E82C-4EBD-BF09-C310C7AAEE6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29A0FB7-A402-498C-8B3B-6762AB994CE6}" type="sibTrans" cxnId="{79E50178-E82C-4EBD-BF09-C310C7AAEE6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7393D65-442F-4A89-A09B-4292D8C2386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Baja Rentabilidad</a:t>
          </a:r>
          <a:endParaRPr lang="es-EC" b="1" dirty="0">
            <a:solidFill>
              <a:schemeClr val="tx1"/>
            </a:solidFill>
          </a:endParaRPr>
        </a:p>
      </dgm:t>
    </dgm:pt>
    <dgm:pt modelId="{E3969939-D315-44D2-97FC-207DD56937E5}" type="parTrans" cxnId="{6700C490-0487-443F-8183-0C41F780C61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EA2D049-16DB-4924-B200-E369B435364B}" type="sibTrans" cxnId="{6700C490-0487-443F-8183-0C41F780C61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A656426-0BB1-4585-91F7-319C89AA356F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La competencia </a:t>
          </a:r>
          <a:endParaRPr lang="es-EC" b="1" dirty="0">
            <a:solidFill>
              <a:schemeClr val="tx1"/>
            </a:solidFill>
          </a:endParaRPr>
        </a:p>
      </dgm:t>
    </dgm:pt>
    <dgm:pt modelId="{8498D69F-C458-4D6F-A018-9E5D12FEBE3D}" type="parTrans" cxnId="{DD614060-A295-4153-B8FD-FC1DF9FDD8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A16DB7E-9C38-417C-AFA9-D765ED52CFA6}" type="sibTrans" cxnId="{DD614060-A295-4153-B8FD-FC1DF9FDD8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4EB292C-662B-4583-96A7-1B3025FF2949}" type="pres">
      <dgm:prSet presAssocID="{B5091806-1E72-4501-9D9C-C6ADD8C19B0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CD4FFF1-5384-4BD0-AC86-01B937061B8E}" type="pres">
      <dgm:prSet presAssocID="{95B4FBF5-E83B-429B-AA5A-45A2E8265BED}" presName="chaos" presStyleCnt="0"/>
      <dgm:spPr/>
    </dgm:pt>
    <dgm:pt modelId="{B57DB8E1-55AB-4B36-871B-469EF7E8BD37}" type="pres">
      <dgm:prSet presAssocID="{95B4FBF5-E83B-429B-AA5A-45A2E8265BED}" presName="parTx1" presStyleLbl="revTx" presStyleIdx="0" presStyleCnt="3"/>
      <dgm:spPr/>
      <dgm:t>
        <a:bodyPr/>
        <a:lstStyle/>
        <a:p>
          <a:endParaRPr lang="es-EC"/>
        </a:p>
      </dgm:t>
    </dgm:pt>
    <dgm:pt modelId="{9468341B-BFA0-48A7-9845-1023ECAB57A9}" type="pres">
      <dgm:prSet presAssocID="{95B4FBF5-E83B-429B-AA5A-45A2E8265BED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192C22-4264-41BA-ACF4-36ABB27B8710}" type="pres">
      <dgm:prSet presAssocID="{95B4FBF5-E83B-429B-AA5A-45A2E8265BED}" presName="c1" presStyleLbl="node1" presStyleIdx="0" presStyleCnt="19"/>
      <dgm:spPr/>
    </dgm:pt>
    <dgm:pt modelId="{4FEFB681-1CAE-46C6-95AD-EE25381B3B06}" type="pres">
      <dgm:prSet presAssocID="{95B4FBF5-E83B-429B-AA5A-45A2E8265BED}" presName="c2" presStyleLbl="node1" presStyleIdx="1" presStyleCnt="19"/>
      <dgm:spPr/>
    </dgm:pt>
    <dgm:pt modelId="{8FCFDBD1-97C9-4F3F-99E9-C01581DB714C}" type="pres">
      <dgm:prSet presAssocID="{95B4FBF5-E83B-429B-AA5A-45A2E8265BED}" presName="c3" presStyleLbl="node1" presStyleIdx="2" presStyleCnt="19"/>
      <dgm:spPr/>
    </dgm:pt>
    <dgm:pt modelId="{692563EA-EDFB-4F03-A63D-74500C8E3691}" type="pres">
      <dgm:prSet presAssocID="{95B4FBF5-E83B-429B-AA5A-45A2E8265BED}" presName="c4" presStyleLbl="node1" presStyleIdx="3" presStyleCnt="19"/>
      <dgm:spPr/>
    </dgm:pt>
    <dgm:pt modelId="{E0EC6E9D-178C-483E-BEAC-17E767ABAB91}" type="pres">
      <dgm:prSet presAssocID="{95B4FBF5-E83B-429B-AA5A-45A2E8265BED}" presName="c5" presStyleLbl="node1" presStyleIdx="4" presStyleCnt="19"/>
      <dgm:spPr/>
    </dgm:pt>
    <dgm:pt modelId="{6CB1E2D2-7E0D-4971-B02C-AB07E5B49EB8}" type="pres">
      <dgm:prSet presAssocID="{95B4FBF5-E83B-429B-AA5A-45A2E8265BED}" presName="c6" presStyleLbl="node1" presStyleIdx="5" presStyleCnt="19"/>
      <dgm:spPr/>
    </dgm:pt>
    <dgm:pt modelId="{857D5E76-8348-432D-8F1A-B450EEA9616B}" type="pres">
      <dgm:prSet presAssocID="{95B4FBF5-E83B-429B-AA5A-45A2E8265BED}" presName="c7" presStyleLbl="node1" presStyleIdx="6" presStyleCnt="19"/>
      <dgm:spPr/>
    </dgm:pt>
    <dgm:pt modelId="{CF1FC8EC-A0D8-4AA3-A580-9782037C7240}" type="pres">
      <dgm:prSet presAssocID="{95B4FBF5-E83B-429B-AA5A-45A2E8265BED}" presName="c8" presStyleLbl="node1" presStyleIdx="7" presStyleCnt="19"/>
      <dgm:spPr/>
    </dgm:pt>
    <dgm:pt modelId="{8FFEA324-98D8-4EAD-83A6-2CDA74C2349B}" type="pres">
      <dgm:prSet presAssocID="{95B4FBF5-E83B-429B-AA5A-45A2E8265BED}" presName="c9" presStyleLbl="node1" presStyleIdx="8" presStyleCnt="19"/>
      <dgm:spPr/>
    </dgm:pt>
    <dgm:pt modelId="{97466C0D-DADC-4971-A476-445E8277E054}" type="pres">
      <dgm:prSet presAssocID="{95B4FBF5-E83B-429B-AA5A-45A2E8265BED}" presName="c10" presStyleLbl="node1" presStyleIdx="9" presStyleCnt="19"/>
      <dgm:spPr/>
    </dgm:pt>
    <dgm:pt modelId="{D2C38634-BF81-4D9D-8D74-E8E5EF0BDD5D}" type="pres">
      <dgm:prSet presAssocID="{95B4FBF5-E83B-429B-AA5A-45A2E8265BED}" presName="c11" presStyleLbl="node1" presStyleIdx="10" presStyleCnt="19"/>
      <dgm:spPr/>
    </dgm:pt>
    <dgm:pt modelId="{BC3FE3A7-A87F-4E98-BF01-545FB7AF9D7C}" type="pres">
      <dgm:prSet presAssocID="{95B4FBF5-E83B-429B-AA5A-45A2E8265BED}" presName="c12" presStyleLbl="node1" presStyleIdx="11" presStyleCnt="19"/>
      <dgm:spPr/>
    </dgm:pt>
    <dgm:pt modelId="{53B05996-D8DE-451B-8307-DDB3230B66C3}" type="pres">
      <dgm:prSet presAssocID="{95B4FBF5-E83B-429B-AA5A-45A2E8265BED}" presName="c13" presStyleLbl="node1" presStyleIdx="12" presStyleCnt="19"/>
      <dgm:spPr/>
    </dgm:pt>
    <dgm:pt modelId="{C3409AFE-4C51-4999-993E-44FF4ED7F416}" type="pres">
      <dgm:prSet presAssocID="{95B4FBF5-E83B-429B-AA5A-45A2E8265BED}" presName="c14" presStyleLbl="node1" presStyleIdx="13" presStyleCnt="19"/>
      <dgm:spPr/>
    </dgm:pt>
    <dgm:pt modelId="{A4194769-AE3E-42B6-B196-CFA3868313ED}" type="pres">
      <dgm:prSet presAssocID="{95B4FBF5-E83B-429B-AA5A-45A2E8265BED}" presName="c15" presStyleLbl="node1" presStyleIdx="14" presStyleCnt="19"/>
      <dgm:spPr/>
    </dgm:pt>
    <dgm:pt modelId="{91750E60-9424-4BD3-AD1B-47FAE406125D}" type="pres">
      <dgm:prSet presAssocID="{95B4FBF5-E83B-429B-AA5A-45A2E8265BED}" presName="c16" presStyleLbl="node1" presStyleIdx="15" presStyleCnt="19"/>
      <dgm:spPr/>
    </dgm:pt>
    <dgm:pt modelId="{3F559780-C274-468B-B7EC-038F797D01C2}" type="pres">
      <dgm:prSet presAssocID="{95B4FBF5-E83B-429B-AA5A-45A2E8265BED}" presName="c17" presStyleLbl="node1" presStyleIdx="16" presStyleCnt="19"/>
      <dgm:spPr/>
    </dgm:pt>
    <dgm:pt modelId="{428A11E7-8AB8-4DC7-BED8-91E460724DEB}" type="pres">
      <dgm:prSet presAssocID="{95B4FBF5-E83B-429B-AA5A-45A2E8265BED}" presName="c18" presStyleLbl="node1" presStyleIdx="17" presStyleCnt="19"/>
      <dgm:spPr/>
    </dgm:pt>
    <dgm:pt modelId="{F1BD3DED-BEF4-4B24-896D-C87D7C34F6BF}" type="pres">
      <dgm:prSet presAssocID="{144E69EB-F6DA-459E-8FA1-A14883FF0D7D}" presName="chevronComposite1" presStyleCnt="0"/>
      <dgm:spPr/>
    </dgm:pt>
    <dgm:pt modelId="{1057CAD0-DCC2-4366-B5B4-69687BE15A42}" type="pres">
      <dgm:prSet presAssocID="{144E69EB-F6DA-459E-8FA1-A14883FF0D7D}" presName="chevron1" presStyleLbl="sibTrans2D1" presStyleIdx="0" presStyleCnt="2"/>
      <dgm:spPr/>
    </dgm:pt>
    <dgm:pt modelId="{B727C1B7-4FBB-4B39-B314-D858A36B8C0D}" type="pres">
      <dgm:prSet presAssocID="{144E69EB-F6DA-459E-8FA1-A14883FF0D7D}" presName="spChevron1" presStyleCnt="0"/>
      <dgm:spPr/>
    </dgm:pt>
    <dgm:pt modelId="{BE060BAE-EB10-4F30-8CB6-2DBAFEB9EFD5}" type="pres">
      <dgm:prSet presAssocID="{144E69EB-F6DA-459E-8FA1-A14883FF0D7D}" presName="overlap" presStyleCnt="0"/>
      <dgm:spPr/>
    </dgm:pt>
    <dgm:pt modelId="{88E70862-B8BD-4688-9A81-117F9DEF9A73}" type="pres">
      <dgm:prSet presAssocID="{144E69EB-F6DA-459E-8FA1-A14883FF0D7D}" presName="chevronComposite2" presStyleCnt="0"/>
      <dgm:spPr/>
    </dgm:pt>
    <dgm:pt modelId="{D5577681-8874-45BC-AB7C-24F85629C310}" type="pres">
      <dgm:prSet presAssocID="{144E69EB-F6DA-459E-8FA1-A14883FF0D7D}" presName="chevron2" presStyleLbl="sibTrans2D1" presStyleIdx="1" presStyleCnt="2"/>
      <dgm:spPr/>
    </dgm:pt>
    <dgm:pt modelId="{5A792613-B141-4C9F-AE70-85DC5D6D1384}" type="pres">
      <dgm:prSet presAssocID="{144E69EB-F6DA-459E-8FA1-A14883FF0D7D}" presName="spChevron2" presStyleCnt="0"/>
      <dgm:spPr/>
    </dgm:pt>
    <dgm:pt modelId="{C1F1ADC1-0B46-4DB0-A852-E9D0F80EE40A}" type="pres">
      <dgm:prSet presAssocID="{C7393D65-442F-4A89-A09B-4292D8C23867}" presName="last" presStyleCnt="0"/>
      <dgm:spPr/>
    </dgm:pt>
    <dgm:pt modelId="{3A0598ED-6D2D-44A5-8EC1-3377EC852A09}" type="pres">
      <dgm:prSet presAssocID="{C7393D65-442F-4A89-A09B-4292D8C23867}" presName="circleTx" presStyleLbl="node1" presStyleIdx="18" presStyleCnt="19"/>
      <dgm:spPr/>
      <dgm:t>
        <a:bodyPr/>
        <a:lstStyle/>
        <a:p>
          <a:endParaRPr lang="es-EC"/>
        </a:p>
      </dgm:t>
    </dgm:pt>
    <dgm:pt modelId="{80D7DEAA-AA14-4EA6-B5C0-71F5269A6AE0}" type="pres">
      <dgm:prSet presAssocID="{C7393D65-442F-4A89-A09B-4292D8C23867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076251-438A-42FF-87CF-6946AEE518FC}" type="pres">
      <dgm:prSet presAssocID="{C7393D65-442F-4A89-A09B-4292D8C23867}" presName="spN" presStyleCnt="0"/>
      <dgm:spPr/>
    </dgm:pt>
  </dgm:ptLst>
  <dgm:cxnLst>
    <dgm:cxn modelId="{6700C490-0487-443F-8183-0C41F780C61D}" srcId="{B5091806-1E72-4501-9D9C-C6ADD8C19B04}" destId="{C7393D65-442F-4A89-A09B-4292D8C23867}" srcOrd="1" destOrd="0" parTransId="{E3969939-D315-44D2-97FC-207DD56937E5}" sibTransId="{9EA2D049-16DB-4924-B200-E369B435364B}"/>
    <dgm:cxn modelId="{DAF3221D-F84B-4099-98D5-A4F10B4659AC}" type="presOf" srcId="{9A656426-0BB1-4585-91F7-319C89AA356F}" destId="{80D7DEAA-AA14-4EA6-B5C0-71F5269A6AE0}" srcOrd="0" destOrd="0" presId="urn:microsoft.com/office/officeart/2009/3/layout/RandomtoResultProcess"/>
    <dgm:cxn modelId="{DD614060-A295-4153-B8FD-FC1DF9FDD87F}" srcId="{C7393D65-442F-4A89-A09B-4292D8C23867}" destId="{9A656426-0BB1-4585-91F7-319C89AA356F}" srcOrd="0" destOrd="0" parTransId="{8498D69F-C458-4D6F-A018-9E5D12FEBE3D}" sibTransId="{BA16DB7E-9C38-417C-AFA9-D765ED52CFA6}"/>
    <dgm:cxn modelId="{42A35D9F-5D2D-4E99-B40F-25C1A4249019}" srcId="{B5091806-1E72-4501-9D9C-C6ADD8C19B04}" destId="{95B4FBF5-E83B-429B-AA5A-45A2E8265BED}" srcOrd="0" destOrd="0" parTransId="{FF548F14-D46C-4156-A5C3-4A7BC1A5C557}" sibTransId="{144E69EB-F6DA-459E-8FA1-A14883FF0D7D}"/>
    <dgm:cxn modelId="{E12BAEBD-C89A-4F48-A4A3-25267E97BC1B}" type="presOf" srcId="{95B4FBF5-E83B-429B-AA5A-45A2E8265BED}" destId="{B57DB8E1-55AB-4B36-871B-469EF7E8BD37}" srcOrd="0" destOrd="0" presId="urn:microsoft.com/office/officeart/2009/3/layout/RandomtoResultProcess"/>
    <dgm:cxn modelId="{79E50178-E82C-4EBD-BF09-C310C7AAEE68}" srcId="{95B4FBF5-E83B-429B-AA5A-45A2E8265BED}" destId="{231680CB-8E38-49F0-9E02-FFF743F23E0A}" srcOrd="0" destOrd="0" parTransId="{B35CCAC7-DFBD-42AC-A773-56515449A21E}" sibTransId="{A29A0FB7-A402-498C-8B3B-6762AB994CE6}"/>
    <dgm:cxn modelId="{132FF289-A428-4639-99CB-178372A9A8FC}" type="presOf" srcId="{B5091806-1E72-4501-9D9C-C6ADD8C19B04}" destId="{B4EB292C-662B-4583-96A7-1B3025FF2949}" srcOrd="0" destOrd="0" presId="urn:microsoft.com/office/officeart/2009/3/layout/RandomtoResultProcess"/>
    <dgm:cxn modelId="{A5789FA1-FD97-482A-B4A8-CBDB0CC7CDE0}" type="presOf" srcId="{C7393D65-442F-4A89-A09B-4292D8C23867}" destId="{3A0598ED-6D2D-44A5-8EC1-3377EC852A09}" srcOrd="0" destOrd="0" presId="urn:microsoft.com/office/officeart/2009/3/layout/RandomtoResultProcess"/>
    <dgm:cxn modelId="{A85EF853-90EA-425D-B794-532D25473277}" type="presOf" srcId="{231680CB-8E38-49F0-9E02-FFF743F23E0A}" destId="{9468341B-BFA0-48A7-9845-1023ECAB57A9}" srcOrd="0" destOrd="0" presId="urn:microsoft.com/office/officeart/2009/3/layout/RandomtoResultProcess"/>
    <dgm:cxn modelId="{F9D84A64-8334-4D80-AC60-0848A1E1495C}" type="presParOf" srcId="{B4EB292C-662B-4583-96A7-1B3025FF2949}" destId="{6CD4FFF1-5384-4BD0-AC86-01B937061B8E}" srcOrd="0" destOrd="0" presId="urn:microsoft.com/office/officeart/2009/3/layout/RandomtoResultProcess"/>
    <dgm:cxn modelId="{F038B93C-7C78-4D4E-8E46-DE242E48093F}" type="presParOf" srcId="{6CD4FFF1-5384-4BD0-AC86-01B937061B8E}" destId="{B57DB8E1-55AB-4B36-871B-469EF7E8BD37}" srcOrd="0" destOrd="0" presId="urn:microsoft.com/office/officeart/2009/3/layout/RandomtoResultProcess"/>
    <dgm:cxn modelId="{53D7856B-93AD-414F-B3CD-F9F7D27027FE}" type="presParOf" srcId="{6CD4FFF1-5384-4BD0-AC86-01B937061B8E}" destId="{9468341B-BFA0-48A7-9845-1023ECAB57A9}" srcOrd="1" destOrd="0" presId="urn:microsoft.com/office/officeart/2009/3/layout/RandomtoResultProcess"/>
    <dgm:cxn modelId="{0F18E430-7AF8-4384-9A0D-9F45DD8E50B1}" type="presParOf" srcId="{6CD4FFF1-5384-4BD0-AC86-01B937061B8E}" destId="{6A192C22-4264-41BA-ACF4-36ABB27B8710}" srcOrd="2" destOrd="0" presId="urn:microsoft.com/office/officeart/2009/3/layout/RandomtoResultProcess"/>
    <dgm:cxn modelId="{444ACABF-B445-42D2-A7B8-00269321269B}" type="presParOf" srcId="{6CD4FFF1-5384-4BD0-AC86-01B937061B8E}" destId="{4FEFB681-1CAE-46C6-95AD-EE25381B3B06}" srcOrd="3" destOrd="0" presId="urn:microsoft.com/office/officeart/2009/3/layout/RandomtoResultProcess"/>
    <dgm:cxn modelId="{5E36971F-FABE-4D27-A835-FAC863D3CDA7}" type="presParOf" srcId="{6CD4FFF1-5384-4BD0-AC86-01B937061B8E}" destId="{8FCFDBD1-97C9-4F3F-99E9-C01581DB714C}" srcOrd="4" destOrd="0" presId="urn:microsoft.com/office/officeart/2009/3/layout/RandomtoResultProcess"/>
    <dgm:cxn modelId="{326CD3AC-6F71-46B9-9ACC-8ED60E6D4E75}" type="presParOf" srcId="{6CD4FFF1-5384-4BD0-AC86-01B937061B8E}" destId="{692563EA-EDFB-4F03-A63D-74500C8E3691}" srcOrd="5" destOrd="0" presId="urn:microsoft.com/office/officeart/2009/3/layout/RandomtoResultProcess"/>
    <dgm:cxn modelId="{5623E0B9-A352-4796-8FC6-312EDF07DB29}" type="presParOf" srcId="{6CD4FFF1-5384-4BD0-AC86-01B937061B8E}" destId="{E0EC6E9D-178C-483E-BEAC-17E767ABAB91}" srcOrd="6" destOrd="0" presId="urn:microsoft.com/office/officeart/2009/3/layout/RandomtoResultProcess"/>
    <dgm:cxn modelId="{BD1A7266-AE78-4345-95B4-6F1CF7770088}" type="presParOf" srcId="{6CD4FFF1-5384-4BD0-AC86-01B937061B8E}" destId="{6CB1E2D2-7E0D-4971-B02C-AB07E5B49EB8}" srcOrd="7" destOrd="0" presId="urn:microsoft.com/office/officeart/2009/3/layout/RandomtoResultProcess"/>
    <dgm:cxn modelId="{7CFA3FCF-4351-409B-B607-647E1E6EED01}" type="presParOf" srcId="{6CD4FFF1-5384-4BD0-AC86-01B937061B8E}" destId="{857D5E76-8348-432D-8F1A-B450EEA9616B}" srcOrd="8" destOrd="0" presId="urn:microsoft.com/office/officeart/2009/3/layout/RandomtoResultProcess"/>
    <dgm:cxn modelId="{2DE21201-FE32-4058-9A69-8D9816E70A73}" type="presParOf" srcId="{6CD4FFF1-5384-4BD0-AC86-01B937061B8E}" destId="{CF1FC8EC-A0D8-4AA3-A580-9782037C7240}" srcOrd="9" destOrd="0" presId="urn:microsoft.com/office/officeart/2009/3/layout/RandomtoResultProcess"/>
    <dgm:cxn modelId="{4CF54889-6336-41FC-B2B0-8236A0CF8974}" type="presParOf" srcId="{6CD4FFF1-5384-4BD0-AC86-01B937061B8E}" destId="{8FFEA324-98D8-4EAD-83A6-2CDA74C2349B}" srcOrd="10" destOrd="0" presId="urn:microsoft.com/office/officeart/2009/3/layout/RandomtoResultProcess"/>
    <dgm:cxn modelId="{2CEC9C11-E862-48B3-921D-044D625AC5F1}" type="presParOf" srcId="{6CD4FFF1-5384-4BD0-AC86-01B937061B8E}" destId="{97466C0D-DADC-4971-A476-445E8277E054}" srcOrd="11" destOrd="0" presId="urn:microsoft.com/office/officeart/2009/3/layout/RandomtoResultProcess"/>
    <dgm:cxn modelId="{0AF6B7A6-7EAA-4258-A21C-7277A0D9E5C5}" type="presParOf" srcId="{6CD4FFF1-5384-4BD0-AC86-01B937061B8E}" destId="{D2C38634-BF81-4D9D-8D74-E8E5EF0BDD5D}" srcOrd="12" destOrd="0" presId="urn:microsoft.com/office/officeart/2009/3/layout/RandomtoResultProcess"/>
    <dgm:cxn modelId="{0BBCA7E3-D9BE-4368-8A45-4AD44D839C73}" type="presParOf" srcId="{6CD4FFF1-5384-4BD0-AC86-01B937061B8E}" destId="{BC3FE3A7-A87F-4E98-BF01-545FB7AF9D7C}" srcOrd="13" destOrd="0" presId="urn:microsoft.com/office/officeart/2009/3/layout/RandomtoResultProcess"/>
    <dgm:cxn modelId="{65C4DA19-A369-4374-A152-6995B1C69201}" type="presParOf" srcId="{6CD4FFF1-5384-4BD0-AC86-01B937061B8E}" destId="{53B05996-D8DE-451B-8307-DDB3230B66C3}" srcOrd="14" destOrd="0" presId="urn:microsoft.com/office/officeart/2009/3/layout/RandomtoResultProcess"/>
    <dgm:cxn modelId="{4DEF4E3E-67B5-418A-B500-97203E04E598}" type="presParOf" srcId="{6CD4FFF1-5384-4BD0-AC86-01B937061B8E}" destId="{C3409AFE-4C51-4999-993E-44FF4ED7F416}" srcOrd="15" destOrd="0" presId="urn:microsoft.com/office/officeart/2009/3/layout/RandomtoResultProcess"/>
    <dgm:cxn modelId="{AA89CCBD-9917-4A63-A4A1-6E4E62A5B13C}" type="presParOf" srcId="{6CD4FFF1-5384-4BD0-AC86-01B937061B8E}" destId="{A4194769-AE3E-42B6-B196-CFA3868313ED}" srcOrd="16" destOrd="0" presId="urn:microsoft.com/office/officeart/2009/3/layout/RandomtoResultProcess"/>
    <dgm:cxn modelId="{4F99B275-D459-4717-8599-C389B417E5CC}" type="presParOf" srcId="{6CD4FFF1-5384-4BD0-AC86-01B937061B8E}" destId="{91750E60-9424-4BD3-AD1B-47FAE406125D}" srcOrd="17" destOrd="0" presId="urn:microsoft.com/office/officeart/2009/3/layout/RandomtoResultProcess"/>
    <dgm:cxn modelId="{870D3CA3-1397-4058-BE6B-296E39ED5364}" type="presParOf" srcId="{6CD4FFF1-5384-4BD0-AC86-01B937061B8E}" destId="{3F559780-C274-468B-B7EC-038F797D01C2}" srcOrd="18" destOrd="0" presId="urn:microsoft.com/office/officeart/2009/3/layout/RandomtoResultProcess"/>
    <dgm:cxn modelId="{8A604331-A166-402B-A32C-49183951CC37}" type="presParOf" srcId="{6CD4FFF1-5384-4BD0-AC86-01B937061B8E}" destId="{428A11E7-8AB8-4DC7-BED8-91E460724DEB}" srcOrd="19" destOrd="0" presId="urn:microsoft.com/office/officeart/2009/3/layout/RandomtoResultProcess"/>
    <dgm:cxn modelId="{2CBE3A29-4863-40C8-B2C7-C8C6EE5536B9}" type="presParOf" srcId="{B4EB292C-662B-4583-96A7-1B3025FF2949}" destId="{F1BD3DED-BEF4-4B24-896D-C87D7C34F6BF}" srcOrd="1" destOrd="0" presId="urn:microsoft.com/office/officeart/2009/3/layout/RandomtoResultProcess"/>
    <dgm:cxn modelId="{05A5FABB-AE7A-4A41-9A95-754F2F36533C}" type="presParOf" srcId="{F1BD3DED-BEF4-4B24-896D-C87D7C34F6BF}" destId="{1057CAD0-DCC2-4366-B5B4-69687BE15A42}" srcOrd="0" destOrd="0" presId="urn:microsoft.com/office/officeart/2009/3/layout/RandomtoResultProcess"/>
    <dgm:cxn modelId="{DAA5768F-93DA-452E-ACA5-2E3DEC4CEE50}" type="presParOf" srcId="{F1BD3DED-BEF4-4B24-896D-C87D7C34F6BF}" destId="{B727C1B7-4FBB-4B39-B314-D858A36B8C0D}" srcOrd="1" destOrd="0" presId="urn:microsoft.com/office/officeart/2009/3/layout/RandomtoResultProcess"/>
    <dgm:cxn modelId="{93762856-D883-4934-9223-ACAA37F273AE}" type="presParOf" srcId="{B4EB292C-662B-4583-96A7-1B3025FF2949}" destId="{BE060BAE-EB10-4F30-8CB6-2DBAFEB9EFD5}" srcOrd="2" destOrd="0" presId="urn:microsoft.com/office/officeart/2009/3/layout/RandomtoResultProcess"/>
    <dgm:cxn modelId="{FC5D8C36-6EF5-4095-9CC6-43EE5511A0D7}" type="presParOf" srcId="{B4EB292C-662B-4583-96A7-1B3025FF2949}" destId="{88E70862-B8BD-4688-9A81-117F9DEF9A73}" srcOrd="3" destOrd="0" presId="urn:microsoft.com/office/officeart/2009/3/layout/RandomtoResultProcess"/>
    <dgm:cxn modelId="{BE187599-00A0-4CED-87A3-64975C03B344}" type="presParOf" srcId="{88E70862-B8BD-4688-9A81-117F9DEF9A73}" destId="{D5577681-8874-45BC-AB7C-24F85629C310}" srcOrd="0" destOrd="0" presId="urn:microsoft.com/office/officeart/2009/3/layout/RandomtoResultProcess"/>
    <dgm:cxn modelId="{EBFFFE41-B5D6-4AC4-88AF-9F31E4CF560D}" type="presParOf" srcId="{88E70862-B8BD-4688-9A81-117F9DEF9A73}" destId="{5A792613-B141-4C9F-AE70-85DC5D6D1384}" srcOrd="1" destOrd="0" presId="urn:microsoft.com/office/officeart/2009/3/layout/RandomtoResultProcess"/>
    <dgm:cxn modelId="{0B6C117F-DA3B-49CC-A377-7739D8D1EDC8}" type="presParOf" srcId="{B4EB292C-662B-4583-96A7-1B3025FF2949}" destId="{C1F1ADC1-0B46-4DB0-A852-E9D0F80EE40A}" srcOrd="4" destOrd="0" presId="urn:microsoft.com/office/officeart/2009/3/layout/RandomtoResultProcess"/>
    <dgm:cxn modelId="{96746055-27D6-4FD6-87B8-7FF48CC7280E}" type="presParOf" srcId="{C1F1ADC1-0B46-4DB0-A852-E9D0F80EE40A}" destId="{3A0598ED-6D2D-44A5-8EC1-3377EC852A09}" srcOrd="0" destOrd="0" presId="urn:microsoft.com/office/officeart/2009/3/layout/RandomtoResultProcess"/>
    <dgm:cxn modelId="{4A17E2BC-B258-4B97-876F-85938E4E9750}" type="presParOf" srcId="{C1F1ADC1-0B46-4DB0-A852-E9D0F80EE40A}" destId="{80D7DEAA-AA14-4EA6-B5C0-71F5269A6AE0}" srcOrd="1" destOrd="0" presId="urn:microsoft.com/office/officeart/2009/3/layout/RandomtoResultProcess"/>
    <dgm:cxn modelId="{147981D6-BF1B-4EA2-9432-012F51312C97}" type="presParOf" srcId="{C1F1ADC1-0B46-4DB0-A852-E9D0F80EE40A}" destId="{76076251-438A-42FF-87CF-6946AEE518F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B20F5-E8F5-4F68-80B7-AC8F480EE6D0}">
      <dsp:nvSpPr>
        <dsp:cNvPr id="0" name=""/>
        <dsp:cNvSpPr/>
      </dsp:nvSpPr>
      <dsp:spPr>
        <a:xfrm>
          <a:off x="-5779472" y="-102371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D2BE3-425D-4EE1-B4BB-1C45385F4FA5}">
      <dsp:nvSpPr>
        <dsp:cNvPr id="0" name=""/>
        <dsp:cNvSpPr/>
      </dsp:nvSpPr>
      <dsp:spPr>
        <a:xfrm>
          <a:off x="709624" y="511256"/>
          <a:ext cx="6132590" cy="10225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Microempresa – Familiar , creada en el año 2007.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709624" y="511256"/>
        <a:ext cx="6132590" cy="1022513"/>
      </dsp:txXfrm>
    </dsp:sp>
    <dsp:sp modelId="{4E7EA5D3-9714-4CF4-A349-FD7829830E33}">
      <dsp:nvSpPr>
        <dsp:cNvPr id="0" name=""/>
        <dsp:cNvSpPr/>
      </dsp:nvSpPr>
      <dsp:spPr>
        <a:xfrm>
          <a:off x="70553" y="383442"/>
          <a:ext cx="1278142" cy="1278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E3CD8-122E-4A76-8936-31AAD11CF2DA}">
      <dsp:nvSpPr>
        <dsp:cNvPr id="0" name=""/>
        <dsp:cNvSpPr/>
      </dsp:nvSpPr>
      <dsp:spPr>
        <a:xfrm>
          <a:off x="1081308" y="2045027"/>
          <a:ext cx="5760906" cy="1022513"/>
        </a:xfrm>
        <a:prstGeom prst="rect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Se encuentra localizada en  la Ciudadela hospitalaria, entrada puente 7 casa N9-557 y Manuela Cañizares, Conocoto.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081308" y="2045027"/>
        <a:ext cx="5760906" cy="1022513"/>
      </dsp:txXfrm>
    </dsp:sp>
    <dsp:sp modelId="{A41C50BE-AC73-4BF9-9552-794DEB4CDFFB}">
      <dsp:nvSpPr>
        <dsp:cNvPr id="0" name=""/>
        <dsp:cNvSpPr/>
      </dsp:nvSpPr>
      <dsp:spPr>
        <a:xfrm>
          <a:off x="442237" y="1917213"/>
          <a:ext cx="1278142" cy="12781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4">
              <a:hueOff val="610539"/>
              <a:satOff val="-23261"/>
              <a:lumOff val="1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B369-BE96-4BBE-BCE8-AFCBBCE5859F}">
      <dsp:nvSpPr>
        <dsp:cNvPr id="0" name=""/>
        <dsp:cNvSpPr/>
      </dsp:nvSpPr>
      <dsp:spPr>
        <a:xfrm>
          <a:off x="709624" y="3578797"/>
          <a:ext cx="6132590" cy="1022513"/>
        </a:xfrm>
        <a:prstGeom prst="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- Limpieza	- Mantenimiento de línea blanca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- Lavado 	- Tratamiento de pisos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-Multiservisios ( Electricidad, plomería, pintura, jardinería)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709624" y="3578797"/>
        <a:ext cx="6132590" cy="1022513"/>
      </dsp:txXfrm>
    </dsp:sp>
    <dsp:sp modelId="{CCE5B5DD-CCCB-4103-A021-F626485C0925}">
      <dsp:nvSpPr>
        <dsp:cNvPr id="0" name=""/>
        <dsp:cNvSpPr/>
      </dsp:nvSpPr>
      <dsp:spPr>
        <a:xfrm>
          <a:off x="70553" y="3450983"/>
          <a:ext cx="1278142" cy="12781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4">
              <a:hueOff val="1221077"/>
              <a:satOff val="-46523"/>
              <a:lumOff val="23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DB8E1-55AB-4B36-871B-469EF7E8BD37}">
      <dsp:nvSpPr>
        <dsp:cNvPr id="0" name=""/>
        <dsp:cNvSpPr/>
      </dsp:nvSpPr>
      <dsp:spPr>
        <a:xfrm>
          <a:off x="131453" y="757231"/>
          <a:ext cx="1966744" cy="64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Falta de posicionamiento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131453" y="757231"/>
        <a:ext cx="1966744" cy="648131"/>
      </dsp:txXfrm>
    </dsp:sp>
    <dsp:sp modelId="{9468341B-BFA0-48A7-9845-1023ECAB57A9}">
      <dsp:nvSpPr>
        <dsp:cNvPr id="0" name=""/>
        <dsp:cNvSpPr/>
      </dsp:nvSpPr>
      <dsp:spPr>
        <a:xfrm>
          <a:off x="131453" y="2123917"/>
          <a:ext cx="1966744" cy="1214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Falta de publicidad 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131453" y="2123917"/>
        <a:ext cx="1966744" cy="1214282"/>
      </dsp:txXfrm>
    </dsp:sp>
    <dsp:sp modelId="{6A192C22-4264-41BA-ACF4-36ABB27B8710}">
      <dsp:nvSpPr>
        <dsp:cNvPr id="0" name=""/>
        <dsp:cNvSpPr/>
      </dsp:nvSpPr>
      <dsp:spPr>
        <a:xfrm>
          <a:off x="129218" y="560109"/>
          <a:ext cx="156445" cy="1564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FB681-1CAE-46C6-95AD-EE25381B3B06}">
      <dsp:nvSpPr>
        <dsp:cNvPr id="0" name=""/>
        <dsp:cNvSpPr/>
      </dsp:nvSpPr>
      <dsp:spPr>
        <a:xfrm>
          <a:off x="238730" y="341085"/>
          <a:ext cx="156445" cy="156445"/>
        </a:xfrm>
        <a:prstGeom prst="ellipse">
          <a:avLst/>
        </a:prstGeom>
        <a:solidFill>
          <a:schemeClr val="accent4">
            <a:hueOff val="67838"/>
            <a:satOff val="-2585"/>
            <a:lumOff val="12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FDBD1-97C9-4F3F-99E9-C01581DB714C}">
      <dsp:nvSpPr>
        <dsp:cNvPr id="0" name=""/>
        <dsp:cNvSpPr/>
      </dsp:nvSpPr>
      <dsp:spPr>
        <a:xfrm>
          <a:off x="501558" y="384890"/>
          <a:ext cx="245843" cy="245843"/>
        </a:xfrm>
        <a:prstGeom prst="ellipse">
          <a:avLst/>
        </a:prstGeom>
        <a:solidFill>
          <a:schemeClr val="accent4">
            <a:hueOff val="135675"/>
            <a:satOff val="-5169"/>
            <a:lumOff val="25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563EA-EDFB-4F03-A63D-74500C8E3691}">
      <dsp:nvSpPr>
        <dsp:cNvPr id="0" name=""/>
        <dsp:cNvSpPr/>
      </dsp:nvSpPr>
      <dsp:spPr>
        <a:xfrm>
          <a:off x="720582" y="143964"/>
          <a:ext cx="156445" cy="156445"/>
        </a:xfrm>
        <a:prstGeom prst="ellipse">
          <a:avLst/>
        </a:prstGeom>
        <a:solidFill>
          <a:schemeClr val="accent4">
            <a:hueOff val="203513"/>
            <a:satOff val="-7754"/>
            <a:lumOff val="38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6E9D-178C-483E-BEAC-17E767ABAB91}">
      <dsp:nvSpPr>
        <dsp:cNvPr id="0" name=""/>
        <dsp:cNvSpPr/>
      </dsp:nvSpPr>
      <dsp:spPr>
        <a:xfrm>
          <a:off x="1005313" y="56354"/>
          <a:ext cx="156445" cy="156445"/>
        </a:xfrm>
        <a:prstGeom prst="ellipse">
          <a:avLst/>
        </a:prstGeom>
        <a:solidFill>
          <a:schemeClr val="accent4">
            <a:hueOff val="271351"/>
            <a:satOff val="-10338"/>
            <a:lumOff val="51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1E2D2-7E0D-4971-B02C-AB07E5B49EB8}">
      <dsp:nvSpPr>
        <dsp:cNvPr id="0" name=""/>
        <dsp:cNvSpPr/>
      </dsp:nvSpPr>
      <dsp:spPr>
        <a:xfrm>
          <a:off x="1355751" y="209671"/>
          <a:ext cx="156445" cy="156445"/>
        </a:xfrm>
        <a:prstGeom prst="ellipse">
          <a:avLst/>
        </a:prstGeom>
        <a:solidFill>
          <a:schemeClr val="accent4">
            <a:hueOff val="339188"/>
            <a:satOff val="-12923"/>
            <a:lumOff val="642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D5E76-8348-432D-8F1A-B450EEA9616B}">
      <dsp:nvSpPr>
        <dsp:cNvPr id="0" name=""/>
        <dsp:cNvSpPr/>
      </dsp:nvSpPr>
      <dsp:spPr>
        <a:xfrm>
          <a:off x="1574775" y="319183"/>
          <a:ext cx="245843" cy="245843"/>
        </a:xfrm>
        <a:prstGeom prst="ellipse">
          <a:avLst/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FC8EC-A0D8-4AA3-A580-9782037C7240}">
      <dsp:nvSpPr>
        <dsp:cNvPr id="0" name=""/>
        <dsp:cNvSpPr/>
      </dsp:nvSpPr>
      <dsp:spPr>
        <a:xfrm>
          <a:off x="1881408" y="560109"/>
          <a:ext cx="156445" cy="156445"/>
        </a:xfrm>
        <a:prstGeom prst="ellipse">
          <a:avLst/>
        </a:prstGeom>
        <a:solidFill>
          <a:schemeClr val="accent4">
            <a:hueOff val="474863"/>
            <a:satOff val="-18092"/>
            <a:lumOff val="899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EA324-98D8-4EAD-83A6-2CDA74C2349B}">
      <dsp:nvSpPr>
        <dsp:cNvPr id="0" name=""/>
        <dsp:cNvSpPr/>
      </dsp:nvSpPr>
      <dsp:spPr>
        <a:xfrm>
          <a:off x="2012822" y="801035"/>
          <a:ext cx="156445" cy="156445"/>
        </a:xfrm>
        <a:prstGeom prst="ellipse">
          <a:avLst/>
        </a:prstGeom>
        <a:solidFill>
          <a:schemeClr val="accent4">
            <a:hueOff val="542701"/>
            <a:satOff val="-20677"/>
            <a:lumOff val="102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66C0D-DADC-4971-A476-445E8277E054}">
      <dsp:nvSpPr>
        <dsp:cNvPr id="0" name=""/>
        <dsp:cNvSpPr/>
      </dsp:nvSpPr>
      <dsp:spPr>
        <a:xfrm>
          <a:off x="873899" y="341085"/>
          <a:ext cx="402288" cy="402288"/>
        </a:xfrm>
        <a:prstGeom prst="ellipse">
          <a:avLst/>
        </a:prstGeom>
        <a:solidFill>
          <a:schemeClr val="accent4">
            <a:hueOff val="610539"/>
            <a:satOff val="-23261"/>
            <a:lumOff val="115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8634-BF81-4D9D-8D74-E8E5EF0BDD5D}">
      <dsp:nvSpPr>
        <dsp:cNvPr id="0" name=""/>
        <dsp:cNvSpPr/>
      </dsp:nvSpPr>
      <dsp:spPr>
        <a:xfrm>
          <a:off x="19706" y="1173376"/>
          <a:ext cx="156445" cy="156445"/>
        </a:xfrm>
        <a:prstGeom prst="ellipse">
          <a:avLst/>
        </a:prstGeom>
        <a:solidFill>
          <a:schemeClr val="accent4">
            <a:hueOff val="678376"/>
            <a:satOff val="-25846"/>
            <a:lumOff val="128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FE3A7-A87F-4E98-BF01-545FB7AF9D7C}">
      <dsp:nvSpPr>
        <dsp:cNvPr id="0" name=""/>
        <dsp:cNvSpPr/>
      </dsp:nvSpPr>
      <dsp:spPr>
        <a:xfrm>
          <a:off x="151120" y="1370497"/>
          <a:ext cx="245843" cy="245843"/>
        </a:xfrm>
        <a:prstGeom prst="ellipse">
          <a:avLst/>
        </a:prstGeom>
        <a:solidFill>
          <a:schemeClr val="accent4">
            <a:hueOff val="746214"/>
            <a:satOff val="-28431"/>
            <a:lumOff val="14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05996-D8DE-451B-8307-DDB3230B66C3}">
      <dsp:nvSpPr>
        <dsp:cNvPr id="0" name=""/>
        <dsp:cNvSpPr/>
      </dsp:nvSpPr>
      <dsp:spPr>
        <a:xfrm>
          <a:off x="479656" y="1545716"/>
          <a:ext cx="357589" cy="357589"/>
        </a:xfrm>
        <a:prstGeom prst="ellipse">
          <a:avLst/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09AFE-4C51-4999-993E-44FF4ED7F416}">
      <dsp:nvSpPr>
        <dsp:cNvPr id="0" name=""/>
        <dsp:cNvSpPr/>
      </dsp:nvSpPr>
      <dsp:spPr>
        <a:xfrm>
          <a:off x="939606" y="1830447"/>
          <a:ext cx="156445" cy="156445"/>
        </a:xfrm>
        <a:prstGeom prst="ellipse">
          <a:avLst/>
        </a:prstGeom>
        <a:solidFill>
          <a:schemeClr val="accent4">
            <a:hueOff val="881889"/>
            <a:satOff val="-33600"/>
            <a:lumOff val="167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94769-AE3E-42B6-B196-CFA3868313ED}">
      <dsp:nvSpPr>
        <dsp:cNvPr id="0" name=""/>
        <dsp:cNvSpPr/>
      </dsp:nvSpPr>
      <dsp:spPr>
        <a:xfrm>
          <a:off x="1027215" y="1545716"/>
          <a:ext cx="245843" cy="245843"/>
        </a:xfrm>
        <a:prstGeom prst="ellipse">
          <a:avLst/>
        </a:prstGeom>
        <a:solidFill>
          <a:schemeClr val="accent4">
            <a:hueOff val="949727"/>
            <a:satOff val="-36185"/>
            <a:lumOff val="179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50E60-9424-4BD3-AD1B-47FAE406125D}">
      <dsp:nvSpPr>
        <dsp:cNvPr id="0" name=""/>
        <dsp:cNvSpPr/>
      </dsp:nvSpPr>
      <dsp:spPr>
        <a:xfrm>
          <a:off x="1246239" y="1852349"/>
          <a:ext cx="156445" cy="156445"/>
        </a:xfrm>
        <a:prstGeom prst="ellipse">
          <a:avLst/>
        </a:prstGeom>
        <a:solidFill>
          <a:schemeClr val="accent4">
            <a:hueOff val="1017564"/>
            <a:satOff val="-38769"/>
            <a:lumOff val="192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59780-C274-468B-B7EC-038F797D01C2}">
      <dsp:nvSpPr>
        <dsp:cNvPr id="0" name=""/>
        <dsp:cNvSpPr/>
      </dsp:nvSpPr>
      <dsp:spPr>
        <a:xfrm>
          <a:off x="1443361" y="1501911"/>
          <a:ext cx="357589" cy="357589"/>
        </a:xfrm>
        <a:prstGeom prst="ellipse">
          <a:avLst/>
        </a:prstGeom>
        <a:solidFill>
          <a:schemeClr val="accent4">
            <a:hueOff val="1085402"/>
            <a:satOff val="-41354"/>
            <a:lumOff val="205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A11E7-8AB8-4DC7-BED8-91E460724DEB}">
      <dsp:nvSpPr>
        <dsp:cNvPr id="0" name=""/>
        <dsp:cNvSpPr/>
      </dsp:nvSpPr>
      <dsp:spPr>
        <a:xfrm>
          <a:off x="1925213" y="1414302"/>
          <a:ext cx="245843" cy="245843"/>
        </a:xfrm>
        <a:prstGeom prst="ellipse">
          <a:avLst/>
        </a:prstGeom>
        <a:solidFill>
          <a:schemeClr val="accent4">
            <a:hueOff val="1153240"/>
            <a:satOff val="-43938"/>
            <a:lumOff val="2185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7CAD0-DCC2-4366-B5B4-69687BE15A42}">
      <dsp:nvSpPr>
        <dsp:cNvPr id="0" name=""/>
        <dsp:cNvSpPr/>
      </dsp:nvSpPr>
      <dsp:spPr>
        <a:xfrm>
          <a:off x="2171056" y="384526"/>
          <a:ext cx="722005" cy="1378388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77681-8874-45BC-AB7C-24F85629C310}">
      <dsp:nvSpPr>
        <dsp:cNvPr id="0" name=""/>
        <dsp:cNvSpPr/>
      </dsp:nvSpPr>
      <dsp:spPr>
        <a:xfrm>
          <a:off x="2761788" y="384526"/>
          <a:ext cx="722005" cy="1378388"/>
        </a:xfrm>
        <a:prstGeom prst="chevron">
          <a:avLst>
            <a:gd name="adj" fmla="val 6231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598ED-6D2D-44A5-8EC1-3377EC852A09}">
      <dsp:nvSpPr>
        <dsp:cNvPr id="0" name=""/>
        <dsp:cNvSpPr/>
      </dsp:nvSpPr>
      <dsp:spPr>
        <a:xfrm>
          <a:off x="3631477" y="286740"/>
          <a:ext cx="1673741" cy="1673741"/>
        </a:xfrm>
        <a:prstGeom prst="ellipse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Baja Rentabilidad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3876591" y="531854"/>
        <a:ext cx="1183513" cy="1183513"/>
      </dsp:txXfrm>
    </dsp:sp>
    <dsp:sp modelId="{80D7DEAA-AA14-4EA6-B5C0-71F5269A6AE0}">
      <dsp:nvSpPr>
        <dsp:cNvPr id="0" name=""/>
        <dsp:cNvSpPr/>
      </dsp:nvSpPr>
      <dsp:spPr>
        <a:xfrm>
          <a:off x="3483794" y="2123917"/>
          <a:ext cx="1969107" cy="1214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La competencia 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3483794" y="2123917"/>
        <a:ext cx="1969107" cy="121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E75D-7409-4EFF-A157-4BA799E4344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7D1C-1DEB-4CC5-AC00-1CE882C0260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120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33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58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50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035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58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848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48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408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454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352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150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99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245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863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81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02F8-B63B-4790-BDC3-9007AE519BF8}" type="datetimeFigureOut">
              <a:rPr lang="es-EC" smtClean="0"/>
              <a:t>25/05/2015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DC38B3-0A3E-4843-9ED8-AF28CD0629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65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percias.gob.ec/portalinformacion/portal/index.php" TargetMode="Externa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3081" y="188640"/>
            <a:ext cx="7963894" cy="62646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b="1" dirty="0"/>
              <a:t>DEPARTAMENTO DE CIENCIAS ECONÓMICAS, ADMINISTRATIVAS Y DE COMERCIO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PLAN  </a:t>
            </a:r>
            <a:r>
              <a:rPr lang="es-EC" sz="1800" b="1" dirty="0" smtClean="0"/>
              <a:t>DE POSICIONAMIENTO </a:t>
            </a:r>
            <a:r>
              <a:rPr lang="es-EC" sz="1800" b="1" dirty="0"/>
              <a:t>PARA </a:t>
            </a:r>
            <a:r>
              <a:rPr lang="es-EC" sz="1800" b="1" dirty="0" smtClean="0"/>
              <a:t>LA MICROEMPRESA “CEDLIM”</a:t>
            </a:r>
            <a:r>
              <a:rPr lang="es-EC" sz="1800" b="1" dirty="0"/>
              <a:t> </a:t>
            </a:r>
            <a:r>
              <a:rPr lang="es-EC" sz="1800" b="1" dirty="0" smtClean="0"/>
              <a:t>EN EL DISTRITO METROPOLITANO DE QUITO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 smtClean="0"/>
              <a:t>Daniela Katherine Perugachi Méndez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Tesis presentada como requisito previo a la obtención del grado de: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  </a:t>
            </a:r>
            <a:r>
              <a:rPr lang="es-EC" sz="1800" b="1" dirty="0" smtClean="0"/>
              <a:t>Ingeniería en mercadotecnia 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b="1" dirty="0" smtClean="0"/>
              <a:t>Año </a:t>
            </a:r>
            <a:br>
              <a:rPr lang="es-EC" sz="1800" b="1" dirty="0" smtClean="0"/>
            </a:br>
            <a:r>
              <a:rPr lang="es-EC" sz="1800" b="1" dirty="0" smtClean="0"/>
              <a:t/>
            </a:r>
            <a:br>
              <a:rPr lang="es-EC" sz="1800" b="1" dirty="0" smtClean="0"/>
            </a:br>
            <a:r>
              <a:rPr lang="es-EC" sz="1800" b="1" dirty="0" smtClean="0"/>
              <a:t> 2015</a:t>
            </a:r>
            <a:endParaRPr lang="es-EC" sz="1800" dirty="0"/>
          </a:p>
        </p:txBody>
      </p:sp>
      <p:pic>
        <p:nvPicPr>
          <p:cNvPr id="33794" name="Imagen 2" descr="C:\Users\gpherrera\Desktop\Logo  RP UFA ES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332656"/>
            <a:ext cx="4680520" cy="135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008784" y="251179"/>
            <a:ext cx="4392488" cy="77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RESULTADOS </a:t>
            </a:r>
            <a:endParaRPr lang="es-EC" b="1" dirty="0"/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452" y="2204863"/>
            <a:ext cx="3147484" cy="302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5480444" y="2016449"/>
            <a:ext cx="3625632" cy="321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Rectángulo redondeado"/>
          <p:cNvSpPr/>
          <p:nvPr/>
        </p:nvSpPr>
        <p:spPr>
          <a:xfrm>
            <a:off x="992560" y="1285707"/>
            <a:ext cx="3384376" cy="63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Comunicación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709083" y="1285706"/>
            <a:ext cx="3384376" cy="63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CEDLIM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111006" y="551723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Referencia 31,2 %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Internet 20,7 %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601072" y="5529014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Si  9,9%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No 77,9 %</a:t>
            </a:r>
            <a:endParaRPr lang="es-EC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40409"/>
              </p:ext>
            </p:extLst>
          </p:nvPr>
        </p:nvGraphicFramePr>
        <p:xfrm>
          <a:off x="560512" y="260648"/>
          <a:ext cx="4752529" cy="3571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812"/>
                <a:gridCol w="1402459"/>
                <a:gridCol w="1419803"/>
                <a:gridCol w="1025455"/>
              </a:tblGrid>
              <a:tr h="374015"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OFERTA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DEMANDA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Demanda insatisfecha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3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Número de empresas sector servicios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Número de empresas/Consumo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4.326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4.227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4.694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4.582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5.093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4.967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5.527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5.383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5.997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5.835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6.507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6.323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16642813"/>
              </p:ext>
            </p:extLst>
          </p:nvPr>
        </p:nvGraphicFramePr>
        <p:xfrm>
          <a:off x="5745088" y="260648"/>
          <a:ext cx="4032448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70046035"/>
              </p:ext>
            </p:extLst>
          </p:nvPr>
        </p:nvGraphicFramePr>
        <p:xfrm>
          <a:off x="5601072" y="3068960"/>
          <a:ext cx="4155504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177300862"/>
              </p:ext>
            </p:extLst>
          </p:nvPr>
        </p:nvGraphicFramePr>
        <p:xfrm>
          <a:off x="545083" y="4437112"/>
          <a:ext cx="4695825" cy="222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488504" y="3861048"/>
            <a:ext cx="4953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http://www.supercias.gob.ec/portalinformacion/portal/index.php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04109"/>
              </p:ext>
            </p:extLst>
          </p:nvPr>
        </p:nvGraphicFramePr>
        <p:xfrm>
          <a:off x="5817096" y="1196752"/>
          <a:ext cx="2758284" cy="1410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872"/>
                <a:gridCol w="1694412"/>
              </a:tblGrid>
              <a:tr h="1581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MACROLOCALIZACIÓN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81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Características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País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Ecuador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Sierra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Provincia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Pichincha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Cantón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Quito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964668" y="47667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ESTUDIO TÉCNICO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04089"/>
              </p:ext>
            </p:extLst>
          </p:nvPr>
        </p:nvGraphicFramePr>
        <p:xfrm>
          <a:off x="632520" y="1267251"/>
          <a:ext cx="4608512" cy="319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661"/>
                <a:gridCol w="3947851"/>
              </a:tblGrid>
              <a:tr h="190500"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MICROLOCALIZACIÓN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No.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Características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Ubicación Geográfica: Se ubica a 11 km del centro de la Capital, a 25 km al sur de la línea equinoccial, en el costado occidental del Valle de los Chillos, sobre la ladera oriental de la Loma de Puengasí.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Barrio: Conocoto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Dirección: Ciudadela hospitalaria, entrada puente 7 casa  N9-557 y Manuela Cañizares.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Punto de referencia : Frente a Canchas de la liga Hospitalaria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Área m2: 107,30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Imagen 6" descr="https://fbcdn-sphotos-h-a.akamaihd.net/hphotos-ak-xta1/v/t34.0-12/11251570_10204032632566169_1746186819_n.jpg?oh=cb34ecb28eb19dc33407cecc78e638c3&amp;oe=555D18A1&amp;__gda__=1432158465_ef698b4e3f8bf4f4beed32b593fd2e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140968"/>
            <a:ext cx="4200525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G:\CEDLIM\jpg\map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5" r="15693" b="15346"/>
          <a:stretch/>
        </p:blipFill>
        <p:spPr bwMode="auto">
          <a:xfrm>
            <a:off x="776536" y="4581128"/>
            <a:ext cx="439928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7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78498" y="0"/>
            <a:ext cx="6696744" cy="9069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 DE POSICIONAMIENTO </a:t>
            </a: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678498" y="1021865"/>
            <a:ext cx="734481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b="1" dirty="0"/>
              <a:t>OBJETIVO GENERAL</a:t>
            </a:r>
            <a:endParaRPr lang="es-EC" sz="1400" dirty="0"/>
          </a:p>
          <a:p>
            <a:r>
              <a:rPr lang="es-EC" sz="1400" dirty="0"/>
              <a:t>Determinar las  estrategias que permitan a la Microempresa CEDLIM posicionar su nombre en la mente de los consumidores para mejorar su rentabilidad y competitividad. </a:t>
            </a:r>
          </a:p>
        </p:txBody>
      </p:sp>
      <p:sp>
        <p:nvSpPr>
          <p:cNvPr id="15" name="AutoShape 2" descr="Resultado de imagen de grafico flech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2228" name="Picture 4" descr="http://static.cnnexpansion.com/media/2012/12/28/resultados-flecha-graf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31" y="1877671"/>
            <a:ext cx="3448050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5457056" y="228887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dirty="0"/>
              <a:t>Plantear estrategias relacionadas con el mix de marketing con el fin de incrementar el nivel de posicionamiento de la Microempresa en el mercado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241032" y="3865189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dirty="0"/>
              <a:t>Disponer de personal calificado para cada una de las áreas a fin de  atender a los requerimientos de los clientes.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448944" y="4972899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Capacitar y motivar  al personal para ofrecer un servicio más eficiente y garantizado. </a:t>
            </a:r>
          </a:p>
          <a:p>
            <a:pPr lvl="0"/>
            <a:endParaRPr lang="es-EC" sz="1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70360" y="55795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dirty="0"/>
              <a:t>Crear un plan de comunicación y difusión acerca de los servicios que ofrece CEDLIM.</a:t>
            </a:r>
          </a:p>
        </p:txBody>
      </p:sp>
      <p:sp>
        <p:nvSpPr>
          <p:cNvPr id="17" name="Flecha izquierda y arriba 16"/>
          <p:cNvSpPr/>
          <p:nvPr/>
        </p:nvSpPr>
        <p:spPr>
          <a:xfrm>
            <a:off x="4304928" y="5995066"/>
            <a:ext cx="1512168" cy="24224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izquierda y arriba 21"/>
          <p:cNvSpPr/>
          <p:nvPr/>
        </p:nvSpPr>
        <p:spPr>
          <a:xfrm>
            <a:off x="5889104" y="4713419"/>
            <a:ext cx="1512168" cy="24224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izquierda y arriba 22"/>
          <p:cNvSpPr/>
          <p:nvPr/>
        </p:nvSpPr>
        <p:spPr>
          <a:xfrm>
            <a:off x="6708598" y="3496607"/>
            <a:ext cx="1512168" cy="24224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6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a la derecha con bandas 4"/>
          <p:cNvSpPr/>
          <p:nvPr/>
        </p:nvSpPr>
        <p:spPr>
          <a:xfrm>
            <a:off x="414564" y="469456"/>
            <a:ext cx="2050279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Servicio</a:t>
            </a:r>
            <a:endParaRPr lang="es-EC" dirty="0"/>
          </a:p>
        </p:txBody>
      </p:sp>
      <p:pic>
        <p:nvPicPr>
          <p:cNvPr id="6" name="Imagen 5" descr="Slid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" y="3523203"/>
            <a:ext cx="194421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D:\Pictures\CEDLIM\jpg\CEDLIN1-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5"/>
          <a:stretch/>
        </p:blipFill>
        <p:spPr bwMode="auto">
          <a:xfrm>
            <a:off x="899643" y="5589240"/>
            <a:ext cx="1080120" cy="78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utoShape 2" descr="data:image/jpeg;base64,/9j/4AAQSkZJRgABAQAAAQABAAD/2wCEAAkGBxQQEBQPEBQUFRQUEBQQFBQQFA8UEBQUFBUWGBUUFRQYHCgiGBolGxYVIjEhJSkrLi4uFx8zODMsNygtLisBCgoKDg0OGhAQGiwkHyQsLCwsLCwsLCwsLCwsLCwsLCwsLCwsLCwsLCwsLCwsLCwsLCwsLCwsLCwsLCwsLCwsLP/AABEIAMMBAwMBEQACEQEDEQH/xAAbAAABBQEBAAAAAAAAAAAAAAAAAQIEBQYDB//EAEAQAAEDAgQDBgMGBQIFBQAAAAEAAgMEEQUSITEGQVETImFxgZGhscEHIzJCUoIUYpLR8HLhM6KywvEWJWNkc//EABoBAQACAwEAAAAAAAAAAAAAAAABBAIDBQb/xAAwEQACAgICAgEDAgUDBQAAAAAAAQIDBBESIQUxQRMiYTJRI3GBkdEUoeEGFUKxwf/aAAwDAQACEQMRAD8A9xQAgBACAEAIAQAgBACAEAIAQAgBACAEAIAQAgBACAEAIAQAgBACAEAIAQAgBAIgFQAgBACAEAIAQAgBACAEAIAQAgBACA5zSZRdSiG9HH+L8E0RyHfxY6FNDkL/ABTfFNDkKKhvVNE7HCZvUKNDaHB46hBsW6EioAQAgBACAEAIAQAgBACAEAIAQAgBACAEAIAQAgBACAEAICLWnb1UoxkRFkYCXQBdAJdCBLoSGZAdaV5zgI0Sn2WSwNgIBUAIBEAIBUAIAQAgEQCoAQAgBACARAKgBACAEAIAQAgBAQq46jyWSMJEUlSYiXQCXQgS6kBdQBLqQdqAXk8gVDMokDiLiM0srY2tzC2Z9+h2srWNiq2LbZzc/wAhPHmoxX8ybgeNtq8+RpAbbU2sSeQWq/HdWtssYeasnelrRbKuXhk8ga0uOwBJUxW3oxnJRi2zF4lxI8uIabC+wXYow48ezyuX5Wzm9PSLPh7GnSODHm99jzVfLxVBbRd8Z5CVkuEjSrnHfBAIgFQAgBAIgBAKgBACARACAEAIAQAgFQAgK+uPe9FkjB9syFfxvTxg5M0jgHaAWF27tJO3stUr4o6FXjLZ9vpf5M3iPHE8jrQ2iHaR2Ng5xa5urXXuPZaJXy30dGrxVUY7l30WOFcftdYVLMtwXZ47loaDYXbve/zWyOQv/Ir3+HlFv6b2auhxOKcXika6wBIBGZt/1N3b6qwpJ+jkzx7IPUosgYhxTTQjWRriWOe0RnMHZQbgOGgOnNYytijdVgXWeo6KCTiOorHCOmY6KKaMhs72uu17c17OGl+7t5rn358Yp6/5OjDBpo7se2n6/c2XBjJBABM/tHtBa5/6iHHVXKZ86oyfycu/i7ZOC0vgm49gzahl7feNHdPX+U+CtU3OuRQy8WN8fz8GDo619HMSBlF7OG3mCF2HGF0NHmI2W4lu1/U9Bw7Fo5mB4cBpqCQLLj20ThLWj1FGZXbFPejpXs7aF7GEElptYjfksYbhJNozuStqlGLPL61ha92c2sTcO0LfArv1WpxWjxuTitTezU8HURcRLrlGoJ5+SpZt61wOr4nDly+o/SNouSelBACAEAIAQAgEQAgBACAgT4tEw5S7XwW6OPOS2kU7M6mD4tkmnqWyC7CCFrlBx6ZYrtjYtxZ2WJsBACAEAIBEBhOM2zSyujEgYxlpWmPP2hLMoLXG40Jfp5LkZPkOMnBL0zo4qhWuWttlVR4BDE8HLntNMLyd4FvZagt2Pe8OS5k8qyfXr0WZ5E30V9XwuwgOiJY7JA62rmOklcWkm+wGmgW2vNnH9Xf/AAZQy5xWn2Z7EMGmhBDmFws6MOjBcD2b++bDUAHmbK5DIrkvejoV5cJaf8yZS8P1BcXH7sCaMm7u8WvOVrmgb89CQsZ5kI+n/Y1WZNete+v99l1hnDMULoy77x7ah8dyLMc3s3Egx6jqFTsypyTS66Kd+bOe0ukztFVZOya0ANBmlAaAGi7yBYDbSQqOHLbf4OTbdLZv+F2WgaTz199fqvS1x41xj+DQnttlwszIo+IOH21IzNs2TqdnDo7+6s0ZDrf4KGZhRvW17MlJhU8XcLXgdQCW+4XQWTCXZxJePuh0t/8Aw4Mnew6OII6Egrc4RmvRVhbZU+mNqK2Rzg9zmPI27aGGX4uGYe61rGh8df1N3/cLF70/5mhwzi61mzNaBtmjuB/Sf7qvZ49+4suU+bSerI6/ka2GUPaHtNwRcFc1xcXpnfrnGyKlH0dFBmIgBACAQmyEN69iNkB2IPkVLTXshSi/THKDIEAICFjEpZC9w3t81tpSc1srZcmqm0eV12JnMdea9BBJI8XbycjQcH4q4zMYNQ4lp8BY6+9lz86K47Ox4mclPR6AuUelBARq2ubELuPkOa2V1Sm+ivfkwpW5FdFxGwusRbxurMsKaWyhDy9cpaaLiKUOGZpuCqbTT0zqxkpLa9DlBkYzFzmmk84m/wBUxv8AILyWS27W/wAsvw/SiFM7Rx/kq3f84aFp+f7Gezpl+8y//YY30jhz/NP8Aju1jJG5pXn9077/ADCy+f6/+iDvJq9w61MbfSONsnzBUf4YZBfXBuVx61E//MQPg9boVt/7Ir2XJFVFMCWNtq2BjfVx1/6VbhU9pfkpu5SZ6phEeWFg8F6Fkx9E26GQIAQHmnEbhHNKf/kd8TddzG7gjx+euN0tFC+cnU89tLeqt6Oa22coKwulfGfyBh/rDj/2rGE/vcTZbT/BjP8Ads9Q4MnzUwB/KSFx8+GrdnpvC2csdL9i+VI7AIAQCFCGY7HsXcXEA2A2C7GLjLjtnlfI58nPSfRU02MOa64J91Zsx4teijj5k1L2bjBcRE8eYbtOV3nYH5FcO6vhLR6/Fu+rXssFqLQiA4VhZlLX7OFlnBPe0a7XHjqR5RxBwtMJS6DLI1x0s9kZHmHkfBdOvJSX3HBtwW5bhrRs+C+GTStEkpBktoGm4bffvcyqmRf9Tpejo4WGqu37NWqh0QQHn3GOIlszmE7HQdBZunxv6rr4SXDZ5jyjk7GmZuHEDddBtaOLGMtnonB87nsffYFtvOxv9Fw8tantHrvFyk6tM0KqHTM9VUbXOLral17i41B0WEseqXuKMfqSXyQpMMFjZxAtbW1rXzH4qu/GUzfSJeTKK2yMcjXXLrnO5+gsLubl+Syj/wBOxa/UyhPz0YvSWzk+n7vc7wywx6bgRvJNx4gqhk+FuqluPa7L2N5Oq5fszlK+xDiD/wAWSQ3B2sWt9wQufLCuiu4lx2xfoytfOcuU3uKcN9Xbj4K1Cpp9/uUbZbFwkZ6gD+do9AAfqVZqX3r+ZWgvuX9z2WlbZjR4LrP2XI+jqoJBACA8w4sded//AOvyP+y7mKvsR4/yL/jSKNzrk+ytnNfoWlpf+JMNy8NPk0C3zK0Rf8YvWQ3iJo9A4Df924eJ+ip+SX3JnS8DL7WjV3XLPRCIAQAQhDPP+I6UseQfMeIXcxbk4nj/ACGJKNjMjW1GS5HQndWZz62U6afu0eh/ZxTvFJ2sgIMrszWuFiGgWBt46n2XCybFOfR6/ApddffyatVy8R66qETcx8gOptdbK63OWjRkXqmHJmOr8ZcXE3XZqxYpHk8jyM5S3sg1LIqtvZztDv0u2e09Q76KJ08e0Z05Ts6bKujrxRuLY5JLtNtXuy+HdUuqFi7RCyLa5PTZ6Hwxi/8AFQ5z+Jrsrva4P+dFycipVz0j0mDkO6rb9ls94aLnQLQlv0XJNJbZiOM8CZWkSwvyygWIdcMeBtc20PK/l0VymyVfT9HMyaYX9x9mVwfhGrklDXsyNBBL3SRFunQNcSVbllxSOfDx05S10kerYVQNp4xG3XmT1K5dk3N7Z36alXHiiZdYGw4SUrXeHkpTIa2YzFcVLQ4Gwb2j2gjchrgG/NXcSKb2cryUpRjpGfdVklduCR5G1y2W+FTn4KtkRTiXsCySn0X5APQriHr16OMtEx34mtPmAsXFMkjwYNEx4e1gBB5dViqop70Ro2LdBbwUfJvFugC6EgXW1QhvR5Pjc2aQnXVzne//AJXoKFqKPE5cnKxlXH9VYRUl0X+EURfSTW3DTIPR+vwuqFk+NyOzVV9TFa/Gy/4FaQDmBF77+i1+Qaejb4WLi2ma9co9ICAEBHrKoRi535LZXW5s0XXxqXZmsXqWTNIkbnsDYAWd+06Ee6uQqlH9JzLMmqxfxOzI4XiVHTzF0lHMTfR0jxIB5MJW6yq+a1s0U5OJU9qJ6VheMRVDQYyRcfheC13sVz7KJw9o69OXVb+llhdaS0YnGMYLq2WmcbBjWiMabloLjfqbgeit4jSkcvySbr6KCtvdd2Elo8dZW+RCdWiMOJOw9bnRa7ZLRYxq3syOIYxnqpBoLWtbY2Cpwt+7R17Md8FJnoX2U4qO0kgJ/EzMPNv+xPstObHa5Fnxc+MnAsePeJXU87KcXuYxKNbNdcubr1tbb/BrxIx+Tf5Kc01x9FZg1TJVhxeS2MaOOup/S3XfxVuUYrpLZyoWT9t6R2hwemjdmZ2odf8AEJpAfgbKfpSfwiP9Wl1t/wBy5ZiUkDA5j3SMH4hIczgPPotE6IvprTLVeZZFcova/JqKeoEjGyN2c0OHqudKPFtHfrnzipL5HOlsoMvR5zj9C6WFrcrsxlaQQL2Jvq4dNdVYpm62UcquN8dfJnHZ6d+SZrgdtQ7XyOx9F14Xpr2ecuw5KX6WbLB8Mkkhc4gx3Y7Jm0cTbu6HbVU8rJX6UdHx+BLqc1oz2CVxZLA65y9qGObc5S12mo9VzTvdGyxaVzajJGQGhrbi1xc3JPtZSjGSJPDMn8RCJ36d9wAbsQ02B1RslRNBnWJmGZALmQEbE5ssMjukbvcjRZ1rckar5ca5P8Hl1RMGm511A9zZdv8ATHZ5FLnPQyqhsbrbVLkjRkVuEjX8IUrXxOjcLtdHYjzK5uY2pJo7njIqdbi/WiXwvTSse9sjS0McWtJFgR4dVjlThKK0Z+OpthbJSWkjTXXPO2CEjJpmsGZ7g0dXEAe5QFJxTJlhE7RmAB/CRroSLH0t6qxjz4soZtPOOzKUeOwSjR4BPJ2nx2XQUziSr0R8Rq2g90tJtewLSbdVaqafRQvhKL2isGLPa8OabEG4PipshGUWiKLJQmpb9HrOHVYmhjlGz42v9xqPdeenHi2j21U+cFJfJj+JeHhPVuqGy5e4xpDQCc7bjU300yrdXCS7Kt9sH9pUY1RyxsLw9juuciP2J/ur1d6X6jkXYPPuLMdPM55AeO7mu7LqD4Fw5LG++UuktI24uLCt7b2yh4jjzVYeywL27DQFwG3rsq0W9nQnHcdFnwviJjmbM12Us7wNr38CFutt+3X7lSihKzl+xfcVSvxKSKbtI2vjYWCzXAOBJOup6lVoScC9bFWGkwxpio4mEi4aSbbXJNyupQuXZ5rNk4txI7pTdX+KOK5vZYUTswLDzaR7hVboo6WLN+i84Urc9MADfI5zPY6Lj5MdTPWYE+VSX7EfiTiBtOWxuIu4Zud8t7aeqyxalN7Zq8hkSrSSKIcQZvw2V90J+zjLMkvRW1FVUl+aOoLf5crQPcBP9JWzJ+StRe4XisxFpXDbdu612YUfg3VeXsf6itj4cDnOtK7K52bLYBw1vofVUrceVffwdTGzoXvj8lxUTEukkPIO1/0tt9FpRcl7LbhMZKOEdWZv6iXfVYmRdB6AcHoBc6AquJ58tM4fqIb8bn5KxjR3Yil5CfGlnn0EfaTsZ/Nf22+Nl1bnqB53DjytRZ8Qwhkz2jYHT2uscSW4oy8lHjYzQ8Gnu/s+qrZyL/h30ai65p3guhI5QDGfaE8h0F/w/eacs3dt8LoSZiNwsQ1zmA7hjiAfNuxUptGMop9Mz8vCT73ppf2yaj3C3xvaKlmHGRTYu2opZG9s0skaLg/le3nY8wrcLlJbRzp4ri+L9MsI6sSMbI3nv4EK5CfJbOTZTwlo9B4Rx7/2+VmpfTgus38XZONyW+I73wXPvrStTfpncxbXPHcY+0PglblvGRY97u8763Pj5q2uLOTPnFsi4lh7Jx942/jzWyOkapzk/ZTw4LHE7MCRb9Oh9wtrgmvRX+vKL9kXifDo6hmdjQJoxnY5uhfl3a4De/VVbcdJbR0cbOlKXGXowcVQA4uZs4ZteXUe5VGbO1WvZNjriOawNjRteGMY7SIxPOrNRrrY+HRX8e3o4ufj7eywe5u9wugpto4UqNM4Yjj0VNGTcF7gWtbzPj5KtfZp6Ojh0dciJ9n3EYhc+KS5a4ZhlFzf/CqWUk4pnZwG4ycfgi/aVNJPPFPBHIWsjDScuxzEnQE6WIWiqXEtZFbm/wAFDT4g3Y6HmCuhC7aOLZjNPpFlTYgRoHXHK/JbYyK062WWH4n952ZPetf0K2xsXoq2Y81Hl8Gsw9+o8dFoyI7g0WcGfG2LO1RhchZIwEXeHC5v+Y63C4p68tsOp3Rxsjv+Fob7CygnZPaCg2dAUAZlJGzOcZVVmMZ4lx+Q+qu4Ufu2cjy1moqJRcIx56nNyFvqfoFazJajoo+LhueyRxO+9Q/zHyCnDX2o1+Ve7GXnCGjf2/VaM72W/DLo0ocuad/Y7MgH3UGRnuOqLtaRzh+KJwmHkAQ4exJ9EB5rHMoJJ1FV5XA+KA6/aVGJ6Nko3Zr6cwttctMr3w5I834elOcwcnnu+B6q7Gz6abOXZj/WaSPQMLwuSnkErHB4LSx7Ns7HCzm+3xAWieT9RaZbqwPovcWZyomno3k5JA297jW19Tt5rZC5Gi/FkWeH8ZZhZ2U/A/BWYzRzp1Ne0IeIBLKY3DLzaQdCt8LdPTKdmJ9vNCtqbO9bFbZdo01pxkmYCow8xSyXdo17soJ5E3GnkuDNNSaPY1SU6018o9H+zvB2NZ/FTMzPcLxlwGVjeRAO7jvfkLK3VS2ts5uRlxUuJra0RP1ewOI1Ggzeh5FbPpS+DSsmtrUuzDYrI0S92KZref3gt/T/ALrbxt17NHLF3vX9yLJw8aiN/ZPu8vEjGygsdcC2XNct2vzG6ryqsT2y5HJol9seippopaWYsmY6N1rgO5jqCND6LTY38lqhLT0aOkxlw5+616TNybRONRDMLTRsd5gX91Hr0S2n7OX/AKappD9098Z8DdvsVmrZRNU6Kp/Giu4iwCejdHUaPjsGZ28iCSMw5aEhboX7kVrcPjBr4NZhFVmY1w6Arov7kcBfZLX7GyifmaHdRdcOceMmj2FM+cFI6ArA2js6kgQzINkeorQ0XPJZRjt6MJS4rbMbxLXNmNw7YDQi1l1set1o83m3xvltMbwnWNjcSTrYn3t9AtGW+T0i746H047I+J1RfKT+pxd7nZXceOoo4+dZym2a7h05WftCoZr2zs+JjqOy9ZKqB2Uzr2igk7kqDMY+xBB1BFiOoO6EHjmM0RpqiSHk13dPVp1afYqCSMyWyEl893b0j4z+kqYsxkujyugk7KpbfdkmU+V7X+Kst7iUlHhM9PpqvQKqXydHVg6OsfNCNHF/DFLVO7zA1x/Mzuu+CzjNo1zqjJdowfG+APw6Vrc2dv4mP525g+OytQtcl+Tnzx1B6XpnWmrO1jbJ1GV3mF0K57Rxb6uEmiuxuIZm1JvoMjhyvY2JHkfgqWVDT5HW8dbyjwZr+HuJQY44pdxE2zm7ZdQLjqLLdTb0kUcrG020aSORrhdpB8laUjnOtjZYgdwD5rYmaZxfycYMrDoACs3Bs1K1RehuJ0YqYnROAvYlh5tfyIPwKrX1JxL+HlSjYu+jziKoI0O+xXIPUE6nqbKSC2o63UIDWzziWiLX6gFtx4XF/gsfUjZrcWih4ZcWB0Lt43lnTQbG3kuvTL7Ty2VDjZs3WE1QDLONrGwv4qllVNy2jreOyIqtxk9FmqZ1t79CWUAaWqQcZoMwsRoVKZi1v2U9Rw9E43y/F1vZbvrz1rZW/wBHTvlxIFVhLo9YmA+Fh8Qd1lTKPLcjXlVz+nqpESnoyfxxvuDpodfddCV0IrpnDji3WPU4mkwuJ4/ELdBe59VzbrObO9i0OqOmXEbCtBdR3soJJBcsTM5ucpBg/tEpwXxSjm1zHftII+ZUMlGOB6KCSzwWoyuynY6IDCcfYS6Oo7WK4vvbfwKyNel8mmwWuMkLHHfKL+dtVizNFrHOhJZYdWWcPNAQ/tTZ2tOyTpZba2aLl0ed4JNlvGdnA2/1DZXYT4nLvq5pHo1LwrBLDlkLiXAZjc7+SpzulP2dGrErr9LsqcS4FmYGmne1wY0tAdcOte+49fdTC7RjbjckVLqqppTaaN7bfmF8vuFchkJnLswpItqHicuH4gfOysQmmULKXEkUONF0zopLXuMpHQgEX/zkVtrue9Mr34i480aGHcO+p0W2T2irDppo82x6DsqqZnLtXOHk85h8CuHYtSaPZUS5VxZHikWJsaJ9NPqhCNjQTZqZ4/lWLNkfRFbMwVAkY4HtG2IBB7zdj6j5LpUS09HBzYbWy9w77yVrTsSrNv21to5uNFWXRT9GxC4Z7Jeuh1lAFyoBMikaDs02BvYqNjQdig0dGRoTo7NCEnQBQDm5yGRxe9QDOcVHuxO6TAHyc139ghKMm6kiFc5j2jI+ncRYltnNcyxFudiUDOM0LYpBldmaSBr+IdNtwoJOfGsQEbZD0HupRi0ZjAqp2ZzHADm23x+iMIvmyKDIkwT2IQFnjre3onDmAsoswmtnkrJrEi9iDqOhCsqaZSdcuR6zhNdeNpHMAqoX0XEFchJME7HizwD5qdkaRAn4Kpak3aOzefzM018uazjZKPo0zohP2jDcZYLLQVEYdqC0Na8bOy7Ejkdvirdd3I512L9NNfDNPg1Z2sbXdRr58104PlE85dDhNoz/AB9RAFlSNnDsn/6hqw+ouP2hc7Mr1Lkd3xd3KDg/gy0Z6Kps6rRKiUkJGv4dfdrm9WrBmcDJ4Vhb2VL3NJuyR1sxJAB8+Visozce0Y2UxsTiz0DhqsDp2g2IAcS4Duggcitssiyz7SrDBpo+83TStBdOgUAeEJHWQC2UEi5UAoagHBqAcAhItkBFeVBkRpHICkx1naR5BocwcD4tN1BJksWoXySMkBy5AQbbm4tZCCBV07mi55a+2qkEvi7v0bHdLH4hEGZLDYfvm2629wjIRezuDDlfdvTMCAfIndQZCjwQFzhkmZhYeYQg8r4lwctqXEDQnVZGPo2nDE9oWsO7Rl9tlDMkaCOdQSS4qlAWuGVlnBAcPtIYJYI37lkjHfELZS9SNF8dwZmsH+6mfDyP3jPI7j0K62PLrR5rPq75FziNGJ4Xwn8wu09HtN2n3AWy+vnFor4d30bVI894jwmaLLK8AAnLdpG51AcOR0K5NlU4LbPT05VVz1H2irpa5zT3hcdRuteze4o9B4UAeMw2sjIj7MxiOKl1W6mj0aHHOR+Y9PJYmz5NrFM6MQiNocSCLE2ABtcnRZ1vizVfDnHRtKSoLgL7owuuiawrEyOgQkeFBI4IByAWyEi2QDgEJFQEN6xMiLMEBX1EV0IK6emQFfU0GYEHmCPdAVuIUD3038Ppe1s3LzspDKcYT2IDt8pBv5EIQiZxjYwRP/S9h9Li6glmbfXZTdmnhyPopI2aThatEzrbOG4+oUElNx0BFLtqdlKIZVcMVZ7RzCdxm9tEYia1kigyO8cqAnUdRYhAWXEP3lI4fyk+yyg9NGFi3FmTFQ37uXO0vZvYjVp0d9D6LpRkovZwrYcotM0Pa3Gi6EPWzgWbT0VPF9Nnp2W37QO89HBUM5/B3PDR1t/uYl9FZcw75tuDNIv2/RZP0Yr2Z+DAi6czt3LifA3N1ibDdYdTElrnflblAHiQb/BERJbNDTaLLZhosIioJJDSoJOjUA8IBwQkUIByEioBUBEcFBJwexAcHxICNJCgIskCAiS06Ar6ykDmlp5i2m6Ap8YoTLD2N9OttbeSElE/Aso0Qgl8Mw9lUW6j5H/dAiP9oMd52H+UoGUmC0tp2nrce6MhGtcADa+vTmoMgyoDrE+xQGggdnhc3wREHjk+FvFTJFmfYPJAzOtlJuNL/wCWW1NmmUV+x6LhNQ5sQ7YABoAzOda+m9rK1HMcVo5lniYWS3sTEKoys7jczRIwDLvYg6jrrZYOcrl2bY0wxWlEhTYSXggaXFlW0X09rZa4FRPijLCNctgRaxQyRZ0GGZGgHcAXUE7LingsgJ0TEIJUYQHdgQHUISPCAcEA4ISOQCoBUBGIUEnNzUByc1AcnsQHB8aAjSxICHLAgIctMgIUtIgID6AtkbI3lcEeB6KCSv4noXTyMLRoNyfkpIZChouzc09HhGQi54thb/DdoAA4W7wADvdQZGabiLmHQ3HQ6/FTox2WdBijJDlPdd0PPyKE7NZhLNLeCgkzOPvippHTSAF2wHM+CyMWReH681kmd4GW/dZ+UDy6qAi5q6hzZ3Rxs3Ddb2a3+/kt9U+KZUyKXOaZbUUBsL6lYPs3R6WiyihWJlslxxKCSSyNAd2MQHZrUB1aEB0aEJHBAPCEjggFCAcEAIDiQoJGEIBhagObmoDk5iA4ujQHF8SA4PgQEd9MgOElMgIstMhBWYjQFzTl3uCPQ3QlETHgX0pjAOYi1rKCTMMwt4HeUmI11CQgPQuEHZoW5tTl3KgyMbxhSGaqeOQsB4dVJi0HCtI6B1nA2voQhJrKWkLpHyEbkWvvYDdZJmEkXEENlOzDRNijUEkljFBkd2sQHVrUB0AQDwEJHgIBwCAcAhI4IBUAqAVAciFBI0hAMIQDS1AMLUBzLEAxzEBzdGgOTokBxfCgI8kCAiy06Ahy0ygEOWj8EBX1NGByUgs+EX/d28/moJIE0Geok/1j5BSQW1HQgckILWGBSCXHEhBIbGhB2axAdA1CTo0IB4CAeAgHBCRwCAcEAoQCoBUAKAcyhIhCAaQgEIQDS1ANLUA0tQDCxAMLEBzdGgOb4kBwfAgOL6ZQDi+jQk4uw6/JAJS4OIySw5b623GvRAdYMIa0k7lxzEnmVJBLZS2Qg7shUg7NjQg6NYgOgagHhqAeAgHAISOAQDgEAoCAVAOUAVACAVAMQkSyASyASyASyAaQgELUA0tQDS1ANLEA0sQDTGgGGJQBOxQkOxQB2akgBGgHBiEDwxSBwYgHBqAeGoBwCAUBAOAQCgIBbIByAVQAQCoBUAIBqEiIAKARAIgEKAQoBEA1AIgEKASyARQAQCWUgSyAAEAtkIFCkDggFQDkAqAUIBwQChAKgFQCqACAVACAVAf/2Q=="/>
          <p:cNvSpPr>
            <a:spLocks noChangeAspect="1" noChangeArrowheads="1"/>
          </p:cNvSpPr>
          <p:nvPr/>
        </p:nvSpPr>
        <p:spPr bwMode="auto">
          <a:xfrm>
            <a:off x="155575" y="-1439863"/>
            <a:ext cx="39814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04" name="Picture 4" descr="http://www.cunix.com.ar/wp-content/uploads/2013/01/capacitacion-del-pers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0" y="1825172"/>
            <a:ext cx="1902061" cy="143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a la derecha con bandas 10"/>
          <p:cNvSpPr/>
          <p:nvPr/>
        </p:nvSpPr>
        <p:spPr>
          <a:xfrm>
            <a:off x="2722583" y="495096"/>
            <a:ext cx="2040111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Precio</a:t>
            </a:r>
            <a:endParaRPr lang="es-EC" dirty="0"/>
          </a:p>
        </p:txBody>
      </p:sp>
      <p:sp>
        <p:nvSpPr>
          <p:cNvPr id="12" name="Flecha a la derecha con bandas 11"/>
          <p:cNvSpPr/>
          <p:nvPr/>
        </p:nvSpPr>
        <p:spPr>
          <a:xfrm>
            <a:off x="5036609" y="495096"/>
            <a:ext cx="2019101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PLAZA</a:t>
            </a:r>
            <a:endParaRPr lang="es-EC" dirty="0"/>
          </a:p>
        </p:txBody>
      </p:sp>
      <p:sp>
        <p:nvSpPr>
          <p:cNvPr id="13" name="Flecha a la derecha con bandas 12"/>
          <p:cNvSpPr/>
          <p:nvPr/>
        </p:nvSpPr>
        <p:spPr>
          <a:xfrm>
            <a:off x="7329625" y="428394"/>
            <a:ext cx="2156471" cy="10801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Promoción</a:t>
            </a:r>
            <a:endParaRPr lang="es-EC" dirty="0"/>
          </a:p>
        </p:txBody>
      </p:sp>
      <p:pic>
        <p:nvPicPr>
          <p:cNvPr id="18" name="Picture 8" descr="https://encrypted-tbn3.gstatic.com/images?q=tbn:ANd9GcSkqcIPqUk-vGLBteFaAgFWrXvs1eQKOq-4jEbltMsRjFux6GSaDlIJP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49" y="3140819"/>
            <a:ext cx="1870377" cy="147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895492" y="1739475"/>
            <a:ext cx="175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Pronto pago 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962669" y="2226223"/>
            <a:ext cx="175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V</a:t>
            </a:r>
            <a:r>
              <a:rPr lang="es-EC" dirty="0" smtClean="0"/>
              <a:t>olumen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919544" y="2712971"/>
            <a:ext cx="175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Temporada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941927" y="5163682"/>
            <a:ext cx="175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Frecuencia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722583" y="5795099"/>
            <a:ext cx="215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Recomendación</a:t>
            </a:r>
            <a:endParaRPr lang="es-EC" dirty="0"/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584848" y="2091994"/>
            <a:ext cx="0" cy="26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3584848" y="2595555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22" idx="0"/>
          </p:cNvCxnSpPr>
          <p:nvPr/>
        </p:nvCxnSpPr>
        <p:spPr>
          <a:xfrm flipV="1">
            <a:off x="3818882" y="4760007"/>
            <a:ext cx="0" cy="40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3" name="Conector recto de flecha 51202"/>
          <p:cNvCxnSpPr>
            <a:stCxn id="23" idx="0"/>
            <a:endCxn id="22" idx="2"/>
          </p:cNvCxnSpPr>
          <p:nvPr/>
        </p:nvCxnSpPr>
        <p:spPr>
          <a:xfrm flipV="1">
            <a:off x="3801787" y="5533014"/>
            <a:ext cx="17095" cy="262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 descr="https://fbcdn-sphotos-h-a.akamaihd.net/hphotos-ak-xta1/v/t34.0-12/11328809_10204033635831250_1285791948_n.jpg?oh=43b001a158fe69c159e1c4cff86122c7&amp;oe=555D038D&amp;__gda__=1432127149_386bd527fd696227ed15d57eeb5fc79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21" y="2403780"/>
            <a:ext cx="1874721" cy="1357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05" name="Doble onda 51204"/>
          <p:cNvSpPr/>
          <p:nvPr/>
        </p:nvSpPr>
        <p:spPr>
          <a:xfrm>
            <a:off x="5187683" y="1795105"/>
            <a:ext cx="1716952" cy="318895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Señalética</a:t>
            </a:r>
            <a:endParaRPr lang="es-EC" dirty="0"/>
          </a:p>
        </p:txBody>
      </p:sp>
      <p:pic>
        <p:nvPicPr>
          <p:cNvPr id="40" name="Imagen 3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53" y="3946062"/>
            <a:ext cx="1820547" cy="1632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Imagen 40" descr="https://fbcdn-sphotos-h-a.akamaihd.net/hphotos-ak-xta1/v/t34.0-12/11326251_10204033641191384_280028669_n.jpg?oh=5971b2b72d5c467da14f089fd50eae62&amp;oe=555C973A&amp;__gda__=1432143867_109329573d554f5f9f175000acba289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44" y="1739475"/>
            <a:ext cx="1979232" cy="134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41" descr="G:\CEDLIM\jpg\esfero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27" y="3794692"/>
            <a:ext cx="738026" cy="39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 descr="G:\CEDLIM\jpg\taza-magica-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41" y="3201757"/>
            <a:ext cx="711032" cy="79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17"/>
          <a:stretch/>
        </p:blipFill>
        <p:spPr bwMode="auto">
          <a:xfrm>
            <a:off x="5225808" y="5795099"/>
            <a:ext cx="2192436" cy="81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45" descr="G:\CEDLIM\jpg\diario digital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08" y="4241353"/>
            <a:ext cx="1672088" cy="242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n 46" descr="https://fbcdn-sphotos-h-a.akamaihd.net/hphotos-ak-xft1/v/t34.0-12/11101150_10204033638111307_190967996_n.jpg?oh=d447006f064b7bc63c6c127eaa65bea8&amp;oe=555C875D&amp;__gda__=1432161711_9f1797e145aa9ab8c9e72c089591065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76" y="3161863"/>
            <a:ext cx="653219" cy="51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17844"/>
              </p:ext>
            </p:extLst>
          </p:nvPr>
        </p:nvGraphicFramePr>
        <p:xfrm>
          <a:off x="1712640" y="404665"/>
          <a:ext cx="6624736" cy="6192693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080544"/>
                <a:gridCol w="801083"/>
                <a:gridCol w="743109"/>
              </a:tblGrid>
              <a:tr h="1748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PRESUPUESTO DE MARKETING 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610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Descripción 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Subtotal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 Total 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24814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</a:t>
                      </a:r>
                      <a:endParaRPr lang="es-EC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      250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503484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Crear un Departamento de marketing  para dar seguimineto a clientes actuales y potenciales  y brindar servicios de calidad.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28359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Garantia en cumplimiento de servicios contratados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Precio</a:t>
                      </a:r>
                      <a:endParaRPr lang="es-EC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      100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50348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Plan para analisis de la fijación de precio ya que depende de los costos, los beneficios y la competencia .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Fijacion de precios en base a formas de pago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Aplica descuentos en casos especiales 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Plaza </a:t>
                      </a:r>
                      <a:endParaRPr lang="es-EC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        80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33779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Proyectar la mejor imagen en cada uno de los servicios ofertados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Senaletica / Oficinas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Promoción y Publicidad </a:t>
                      </a:r>
                      <a:endParaRPr lang="es-EC" sz="11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  3.254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3432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Aplicar descuentos en pagos por </a:t>
                      </a:r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contratación </a:t>
                      </a: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 3 servicios diferentes al </a:t>
                      </a:r>
                      <a:r>
                        <a:rPr lang="es-EC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día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50348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Material POP  (banner, letrero exterior, jarros mágicos, esferos, hojas volantes, tarjetas de presentación, roll up 200x80)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1060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Publicidad </a:t>
                      </a:r>
                      <a:r>
                        <a:rPr lang="es-EC" sz="11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movil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3432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Cuña radial  20 " Lunes a viernes  (América) rotativo 52 días anual diferentes meses 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1232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Diario EL COMERCIO  4 veces al mes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Baner digital 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Personal </a:t>
                      </a:r>
                      <a:endParaRPr lang="es-EC" sz="1100" b="1" i="1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      300 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33779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Plan de capacitacion en procesos técnicos y Administrativos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50348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Creacion de un manual en servicio al cliente y procesos tecnicos de actividades de limpieza  y mantenimiento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  <a:tr h="1748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TOTAL INVERSIÓN ANUAL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3.984 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77" marR="6477" marT="647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6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44110"/>
              </p:ext>
            </p:extLst>
          </p:nvPr>
        </p:nvGraphicFramePr>
        <p:xfrm>
          <a:off x="920555" y="1556792"/>
          <a:ext cx="7992886" cy="50405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7441"/>
                <a:gridCol w="1023089"/>
                <a:gridCol w="1023089"/>
                <a:gridCol w="1023089"/>
                <a:gridCol w="1023089"/>
                <a:gridCol w="1023089"/>
              </a:tblGrid>
              <a:tr h="23090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ESCENARIO </a:t>
                      </a:r>
                      <a:r>
                        <a:rPr lang="es-EC" sz="1400" u="none" strike="noStrike" dirty="0" smtClean="0">
                          <a:effectLst/>
                        </a:rPr>
                        <a:t>ESPERADO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90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Cuentas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INGRESOS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44632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Ventas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131.509,38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136730,18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142158,25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147801,80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153669,40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(-)Costo de ventas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44777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(=) Utilidad Bruta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11500,54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136730,18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142158,25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147801,80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153669,40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(-)Gatos administrativos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67062,53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69.563,55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72.172,62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73.623,90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76.463,25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45204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(-)Gastos de Marketing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               3.984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     4.133,80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     4.289,23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     4.450,50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     6.123,89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UTILIDAD OPERATIVA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-59545,99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63032,83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65696,40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69727,40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71082,25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(-)Gatos Financieros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5750,27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5750,27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5750,27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(-)Depreciaciones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9168,5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9168,5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9168,5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7898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7898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UTILIDAD ANTES DEL IMP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-74464,76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53864,33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56527,90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61829,40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63184,25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(-)Participación de trab. 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-11169,71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8079,65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8479,19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9274,41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9477,64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UTILIDAD ANTES DEL IMP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-63295,05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45784,68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48048,72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52554,99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53706,62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(-)Impuesto a la renta 25%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-15823,76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11446,17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12012,18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13138,75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13426,65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UTILIDAD NETA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-47471,28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34338,51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36036,54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39416,24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40279,96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(+)Valor de salvamento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sng" strike="noStrike">
                          <a:effectLst/>
                        </a:rPr>
                        <a:t>(-) Flujo de caja</a:t>
                      </a:r>
                      <a:endParaRPr lang="es-EC" sz="1400" b="1" i="1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0,00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  <a:tr h="23090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(=) FLUJO DE EFECTIVO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-47471,28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34338,51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36036,54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39416,24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40279,96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10" marR="9410" marT="9410" marB="0" anchor="b"/>
                </a:tc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3008784" y="404664"/>
            <a:ext cx="4392488" cy="77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Flujo de caja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2469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008784" y="404664"/>
            <a:ext cx="4392488" cy="77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Análisis de sensibilidad</a:t>
            </a:r>
            <a:endParaRPr lang="es-EC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23334"/>
              </p:ext>
            </p:extLst>
          </p:nvPr>
        </p:nvGraphicFramePr>
        <p:xfrm>
          <a:off x="2432720" y="2276870"/>
          <a:ext cx="6264695" cy="3240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193"/>
                <a:gridCol w="1499103"/>
                <a:gridCol w="1629878"/>
                <a:gridCol w="1363521"/>
              </a:tblGrid>
              <a:tr h="41445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Resumen Escenarios 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53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Indicador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Probable 5%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/>
                        </a:rPr>
                        <a:t>Optimista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/>
                        </a:rPr>
                        <a:t> </a:t>
                      </a:r>
                      <a:r>
                        <a:rPr lang="es-EC" sz="1800" b="1" dirty="0">
                          <a:effectLst/>
                        </a:rPr>
                        <a:t>8%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Pesimista 4%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VAN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49227,78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84152,35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35391,18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TIR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84%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49%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TMAR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16,27%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16,27%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16,27%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C/B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       12,36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       21,12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        8,88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PRI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 años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 años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 años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2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8584" y="1628800"/>
            <a:ext cx="8037017" cy="4498446"/>
          </a:xfrm>
        </p:spPr>
        <p:txBody>
          <a:bodyPr>
            <a:normAutofit/>
          </a:bodyPr>
          <a:lstStyle/>
          <a:p>
            <a:pPr algn="just"/>
            <a:r>
              <a:rPr lang="es-EC" b="1" dirty="0"/>
              <a:t>Existe desconocimiento del mercado, sus necesidades y su comportamiento, por lo cual la  investigación de mercados permitió dar a conocer las cualidades del consumidor y sus preferencias por los servicios ofertados tanto de CEDLIM como de su competencia. </a:t>
            </a:r>
          </a:p>
          <a:p>
            <a:pPr algn="just"/>
            <a:r>
              <a:rPr lang="es-EC" b="1" dirty="0"/>
              <a:t>Los clientes desean saber más información sobre CEDLIM  y los servicios que se ofertan a través de diferentes medios de comunicación ya que actualmente desconocen tanto del nombre de la empresa como de sus servicios. </a:t>
            </a:r>
          </a:p>
          <a:p>
            <a:pPr algn="just"/>
            <a:r>
              <a:rPr lang="es-EC" b="1" dirty="0"/>
              <a:t>Los cálculos realizados en la evaluación financiera permitieron concluir que la propuesta es viable, lo cual servirá para mejorar notablemente la imagen de la Microempresa y su rentabilidad.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97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0552" y="1484784"/>
            <a:ext cx="8325049" cy="4680520"/>
          </a:xfrm>
        </p:spPr>
        <p:txBody>
          <a:bodyPr>
            <a:normAutofit/>
          </a:bodyPr>
          <a:lstStyle/>
          <a:p>
            <a:pPr algn="just"/>
            <a:r>
              <a:rPr lang="es-EC" b="1" dirty="0"/>
              <a:t>Considerando la posición actual de la marca en el mercado analizados en la investigación de mercados, se recomienda implementar un plan de marketing que apunte especialmente a  intensificar la publicidad y promoción para buscar posicionamiento en el </a:t>
            </a:r>
            <a:r>
              <a:rPr lang="es-EC" b="1" dirty="0" smtClean="0"/>
              <a:t>mercado</a:t>
            </a:r>
          </a:p>
          <a:p>
            <a:pPr algn="just"/>
            <a:r>
              <a:rPr lang="es-EC" b="1" dirty="0"/>
              <a:t>El mercado de servicios de limpieza es muy competitivo por lo cual se recomienda llevar a cabo control sobre el nivel de satisfacción de los clientes en los diferentes servicios que se ofrece para tener conocimiento del comportamiento del </a:t>
            </a:r>
            <a:r>
              <a:rPr lang="es-EC" b="1" dirty="0" smtClean="0"/>
              <a:t>cliente</a:t>
            </a:r>
          </a:p>
          <a:p>
            <a:pPr algn="just"/>
            <a:r>
              <a:rPr lang="es-EC" b="1" dirty="0"/>
              <a:t>Se recomienda aplicar campaña de promoción y publicidad de manera constante, para dar a conocer los servicios que ofrecen la microempresa y las ventajas diferenciales a comparación de la competencia</a:t>
            </a:r>
          </a:p>
        </p:txBody>
      </p:sp>
    </p:spTree>
    <p:extLst>
      <p:ext uri="{BB962C8B-B14F-4D97-AF65-F5344CB8AC3E}">
        <p14:creationId xmlns:p14="http://schemas.microsoft.com/office/powerpoint/2010/main" val="42132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33123498"/>
              </p:ext>
            </p:extLst>
          </p:nvPr>
        </p:nvGraphicFramePr>
        <p:xfrm>
          <a:off x="2720752" y="1241982"/>
          <a:ext cx="69127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04" y="2780928"/>
            <a:ext cx="234540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2" descr="C:\Users\gpherrera\Desktop\Logo  RP UFA ESP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0" y="260648"/>
            <a:ext cx="2880320" cy="68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584848" y="692696"/>
            <a:ext cx="5833848" cy="10484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INTRODUCCIÓN</a:t>
            </a:r>
            <a:b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8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0283" y="620688"/>
            <a:ext cx="8352928" cy="5256584"/>
          </a:xfrm>
        </p:spPr>
        <p:txBody>
          <a:bodyPr anchor="t"/>
          <a:lstStyle/>
          <a:p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72880" y="772741"/>
            <a:ext cx="52565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2" descr="C:\Users\gpherrera\Desktop\Logo  RP UFA E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63907"/>
            <a:ext cx="2880320" cy="68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48544895"/>
              </p:ext>
            </p:extLst>
          </p:nvPr>
        </p:nvGraphicFramePr>
        <p:xfrm>
          <a:off x="3512840" y="1988840"/>
          <a:ext cx="5472608" cy="339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632520" y="2648815"/>
            <a:ext cx="266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PROBLEMA </a:t>
            </a:r>
            <a:endParaRPr lang="es-EC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0283" y="620688"/>
            <a:ext cx="8352928" cy="5256584"/>
          </a:xfrm>
        </p:spPr>
        <p:txBody>
          <a:bodyPr anchor="t">
            <a:normAutofit/>
          </a:bodyPr>
          <a:lstStyle/>
          <a:p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2000" dirty="0" smtClean="0"/>
              <a:t/>
            </a:r>
            <a:br>
              <a:rPr lang="es-EC" sz="2000" dirty="0" smtClean="0"/>
            </a:b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72680" y="952761"/>
            <a:ext cx="52565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2" descr="C:\Users\gpherrera\Desktop\Logo  RP UFA E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63907"/>
            <a:ext cx="2880320" cy="68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ceso alternativo 10"/>
          <p:cNvSpPr/>
          <p:nvPr/>
        </p:nvSpPr>
        <p:spPr>
          <a:xfrm>
            <a:off x="6542530" y="684394"/>
            <a:ext cx="2226893" cy="646118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Mejorar su posición actual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6554595" y="1676457"/>
            <a:ext cx="2214828" cy="665527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Diferenciación competitiva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Proceso alternativo 13"/>
          <p:cNvSpPr/>
          <p:nvPr/>
        </p:nvSpPr>
        <p:spPr>
          <a:xfrm>
            <a:off x="6624904" y="3623905"/>
            <a:ext cx="2144518" cy="55940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Incrementar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6" name="Proceso alternativo 15"/>
          <p:cNvSpPr/>
          <p:nvPr/>
        </p:nvSpPr>
        <p:spPr>
          <a:xfrm>
            <a:off x="6591753" y="2686454"/>
            <a:ext cx="2177669" cy="62404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Recordación de marca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Proceso alternativo 11"/>
          <p:cNvSpPr/>
          <p:nvPr/>
        </p:nvSpPr>
        <p:spPr>
          <a:xfrm>
            <a:off x="5723800" y="4826367"/>
            <a:ext cx="1224136" cy="3070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Calidad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7" name="Proceso alternativo 16"/>
          <p:cNvSpPr/>
          <p:nvPr/>
        </p:nvSpPr>
        <p:spPr>
          <a:xfrm>
            <a:off x="8033492" y="4766468"/>
            <a:ext cx="1407320" cy="30135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Cantidad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729663" y="5376320"/>
            <a:ext cx="149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Servicios Ofertados</a:t>
            </a:r>
            <a:endParaRPr lang="es-EC" b="1" dirty="0"/>
          </a:p>
        </p:txBody>
      </p:sp>
      <p:sp>
        <p:nvSpPr>
          <p:cNvPr id="19" name="Rectángulo 18"/>
          <p:cNvSpPr/>
          <p:nvPr/>
        </p:nvSpPr>
        <p:spPr>
          <a:xfrm>
            <a:off x="2143575" y="3536010"/>
            <a:ext cx="1404156" cy="5514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Mercado exigente</a:t>
            </a:r>
            <a:endParaRPr lang="es-EC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41320" y="1451735"/>
            <a:ext cx="2336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Justificación </a:t>
            </a:r>
          </a:p>
          <a:p>
            <a:pPr algn="ctr"/>
            <a:r>
              <a:rPr lang="es-EC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</a:p>
          <a:p>
            <a:r>
              <a:rPr lang="es-EC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Importancia</a:t>
            </a:r>
            <a:endParaRPr lang="es-EC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Proceso alternativo 21"/>
          <p:cNvSpPr/>
          <p:nvPr/>
        </p:nvSpPr>
        <p:spPr>
          <a:xfrm>
            <a:off x="763469" y="5235786"/>
            <a:ext cx="1813267" cy="51028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Competencia </a:t>
            </a:r>
            <a:endParaRPr lang="es-EC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643519" y="1052737"/>
            <a:ext cx="1292662" cy="24938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b="1" dirty="0"/>
              <a:t>PLAN </a:t>
            </a:r>
          </a:p>
          <a:p>
            <a:pPr algn="ctr"/>
            <a:r>
              <a:rPr lang="es-EC" b="1" dirty="0"/>
              <a:t>DE POSICIONAMIENTO</a:t>
            </a:r>
          </a:p>
          <a:p>
            <a:endParaRPr lang="es-EC" b="1" dirty="0"/>
          </a:p>
        </p:txBody>
      </p:sp>
      <p:sp>
        <p:nvSpPr>
          <p:cNvPr id="25" name="Flecha a la derecha con bandas 24"/>
          <p:cNvSpPr/>
          <p:nvPr/>
        </p:nvSpPr>
        <p:spPr>
          <a:xfrm rot="18735540">
            <a:off x="1535584" y="4292144"/>
            <a:ext cx="817839" cy="627663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a la derecha con bandas 25"/>
          <p:cNvSpPr/>
          <p:nvPr/>
        </p:nvSpPr>
        <p:spPr>
          <a:xfrm rot="18735540">
            <a:off x="3403989" y="2668016"/>
            <a:ext cx="817839" cy="627663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izquierda, derecha y arriba 27"/>
          <p:cNvSpPr/>
          <p:nvPr/>
        </p:nvSpPr>
        <p:spPr>
          <a:xfrm rot="10800000">
            <a:off x="7082418" y="4860388"/>
            <a:ext cx="785805" cy="33063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7434885" y="4293096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3" idx="3"/>
          </p:cNvCxnSpPr>
          <p:nvPr/>
        </p:nvCxnSpPr>
        <p:spPr>
          <a:xfrm flipV="1">
            <a:off x="5936181" y="1132783"/>
            <a:ext cx="528987" cy="116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3" idx="3"/>
            <a:endCxn id="13" idx="1"/>
          </p:cNvCxnSpPr>
          <p:nvPr/>
        </p:nvCxnSpPr>
        <p:spPr>
          <a:xfrm flipV="1">
            <a:off x="5936181" y="2009221"/>
            <a:ext cx="618414" cy="29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23" idx="3"/>
            <a:endCxn id="16" idx="1"/>
          </p:cNvCxnSpPr>
          <p:nvPr/>
        </p:nvCxnSpPr>
        <p:spPr>
          <a:xfrm>
            <a:off x="5936181" y="2299663"/>
            <a:ext cx="655572" cy="698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23" idx="3"/>
            <a:endCxn id="14" idx="1"/>
          </p:cNvCxnSpPr>
          <p:nvPr/>
        </p:nvCxnSpPr>
        <p:spPr>
          <a:xfrm>
            <a:off x="5936181" y="2299663"/>
            <a:ext cx="688723" cy="1603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0283" y="620688"/>
            <a:ext cx="8352928" cy="5256584"/>
          </a:xfrm>
        </p:spPr>
        <p:txBody>
          <a:bodyPr anchor="t"/>
          <a:lstStyle/>
          <a:p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r>
              <a:rPr lang="es-EC" sz="1000" dirty="0"/>
              <a:t/>
            </a:r>
            <a:br>
              <a:rPr lang="es-EC" sz="1000" dirty="0"/>
            </a:br>
            <a:r>
              <a:rPr lang="es-EC" sz="1000" dirty="0" smtClean="0"/>
              <a:t/>
            </a:r>
            <a:br>
              <a:rPr lang="es-EC" sz="1000" dirty="0" smtClean="0"/>
            </a:br>
            <a:endParaRPr lang="es-EC" sz="1000" dirty="0">
              <a:solidFill>
                <a:schemeClr val="tx1"/>
              </a:solidFill>
            </a:endParaRPr>
          </a:p>
        </p:txBody>
      </p:sp>
      <p:pic>
        <p:nvPicPr>
          <p:cNvPr id="9" name="Imagen 2" descr="C:\Users\gpherrera\Desktop\Logo  RP UFA E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91874"/>
            <a:ext cx="2880320" cy="68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771401" y="1340769"/>
            <a:ext cx="8630691" cy="4780728"/>
            <a:chOff x="457200" y="552450"/>
            <a:chExt cx="8061325" cy="3590925"/>
          </a:xfrm>
        </p:grpSpPr>
        <p:sp>
          <p:nvSpPr>
            <p:cNvPr id="32" name="Rectángulo 31"/>
            <p:cNvSpPr>
              <a:spLocks noChangeArrowheads="1"/>
            </p:cNvSpPr>
            <p:nvPr/>
          </p:nvSpPr>
          <p:spPr bwMode="auto">
            <a:xfrm>
              <a:off x="3924300" y="2409825"/>
              <a:ext cx="1117600" cy="88201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Desconocimiento de la misión y visión de la empresa 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ángulo 12"/>
            <p:cNvSpPr>
              <a:spLocks noChangeArrowheads="1"/>
            </p:cNvSpPr>
            <p:nvPr/>
          </p:nvSpPr>
          <p:spPr bwMode="auto">
            <a:xfrm>
              <a:off x="1143000" y="581025"/>
              <a:ext cx="933450" cy="3429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4C6E7"/>
                </a:gs>
              </a:gsLst>
              <a:lin ang="5400000" scaled="1"/>
            </a:gradFill>
            <a:ln w="12700">
              <a:solidFill>
                <a:srgbClr val="8EAAD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1F376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Mercado </a:t>
              </a:r>
            </a:p>
          </p:txBody>
        </p:sp>
        <p:sp>
          <p:nvSpPr>
            <p:cNvPr id="14" name="Rectángulo 13"/>
            <p:cNvSpPr>
              <a:spLocks noChangeArrowheads="1"/>
            </p:cNvSpPr>
            <p:nvPr/>
          </p:nvSpPr>
          <p:spPr bwMode="auto">
            <a:xfrm>
              <a:off x="3800475" y="552450"/>
              <a:ext cx="933450" cy="3429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4C6E7"/>
                </a:gs>
              </a:gsLst>
              <a:lin ang="5400000" scaled="1"/>
            </a:gradFill>
            <a:ln w="12700">
              <a:solidFill>
                <a:srgbClr val="8EAAD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1F376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Clientes </a:t>
              </a:r>
              <a:endParaRPr lang="es-EC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7" name="Conector recto de flecha 16"/>
            <p:cNvCxnSpPr>
              <a:cxnSpLocks noChangeShapeType="1"/>
            </p:cNvCxnSpPr>
            <p:nvPr/>
          </p:nvCxnSpPr>
          <p:spPr bwMode="auto">
            <a:xfrm flipH="1">
              <a:off x="1924050" y="1152525"/>
              <a:ext cx="523875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Conector recto de flecha 18"/>
            <p:cNvCxnSpPr>
              <a:cxnSpLocks noChangeShapeType="1"/>
            </p:cNvCxnSpPr>
            <p:nvPr/>
          </p:nvCxnSpPr>
          <p:spPr bwMode="auto">
            <a:xfrm flipH="1">
              <a:off x="5086350" y="1571625"/>
              <a:ext cx="638175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ángulo 19"/>
            <p:cNvSpPr>
              <a:spLocks noChangeArrowheads="1"/>
            </p:cNvSpPr>
            <p:nvPr/>
          </p:nvSpPr>
          <p:spPr bwMode="auto">
            <a:xfrm>
              <a:off x="7353300" y="1876425"/>
              <a:ext cx="1165225" cy="731520"/>
            </a:xfrm>
            <a:prstGeom prst="rect">
              <a:avLst/>
            </a:prstGeom>
            <a:gradFill rotWithShape="0">
              <a:gsLst>
                <a:gs pos="0">
                  <a:srgbClr val="FFD966"/>
                </a:gs>
                <a:gs pos="50000">
                  <a:srgbClr val="FFF2CC"/>
                </a:gs>
                <a:gs pos="100000">
                  <a:srgbClr val="FFD966"/>
                </a:gs>
              </a:gsLst>
              <a:lin ang="18900000" scaled="1"/>
            </a:gradFill>
            <a:ln w="12700">
              <a:solidFill>
                <a:srgbClr val="FFD9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Baja Participación en el  mercado</a:t>
              </a:r>
              <a:endParaRPr lang="es-EC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Conector recto de flecha 22"/>
            <p:cNvCxnSpPr>
              <a:cxnSpLocks noChangeShapeType="1"/>
            </p:cNvCxnSpPr>
            <p:nvPr/>
          </p:nvCxnSpPr>
          <p:spPr bwMode="auto">
            <a:xfrm>
              <a:off x="4533900" y="962025"/>
              <a:ext cx="1077044" cy="1297197"/>
            </a:xfrm>
            <a:prstGeom prst="straightConnector1">
              <a:avLst/>
            </a:prstGeom>
            <a:noFill/>
            <a:ln w="31750">
              <a:solidFill>
                <a:srgbClr val="A5A5A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4" name="Conector recto de flecha 23"/>
            <p:cNvCxnSpPr>
              <a:cxnSpLocks noChangeShapeType="1"/>
            </p:cNvCxnSpPr>
            <p:nvPr/>
          </p:nvCxnSpPr>
          <p:spPr bwMode="auto">
            <a:xfrm>
              <a:off x="1724025" y="1009650"/>
              <a:ext cx="1201408" cy="1222794"/>
            </a:xfrm>
            <a:prstGeom prst="straightConnector1">
              <a:avLst/>
            </a:prstGeom>
            <a:noFill/>
            <a:ln w="31750">
              <a:solidFill>
                <a:srgbClr val="A5A5A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5" name="Conector recto de flecha 24"/>
            <p:cNvCxnSpPr>
              <a:cxnSpLocks noChangeShapeType="1"/>
            </p:cNvCxnSpPr>
            <p:nvPr/>
          </p:nvCxnSpPr>
          <p:spPr bwMode="auto">
            <a:xfrm flipV="1">
              <a:off x="4400550" y="1409700"/>
              <a:ext cx="43815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ector angular 26"/>
            <p:cNvCxnSpPr>
              <a:cxnSpLocks noChangeShapeType="1"/>
            </p:cNvCxnSpPr>
            <p:nvPr/>
          </p:nvCxnSpPr>
          <p:spPr bwMode="auto">
            <a:xfrm rot="10800000" flipV="1">
              <a:off x="2657475" y="1933575"/>
              <a:ext cx="360045" cy="635"/>
            </a:xfrm>
            <a:prstGeom prst="bentConnector3">
              <a:avLst>
                <a:gd name="adj1" fmla="val 49912"/>
              </a:avLst>
            </a:prstGeom>
            <a:noFill/>
            <a:ln w="9525">
              <a:solidFill>
                <a:srgbClr val="4579B8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Conector recto de flecha 27"/>
            <p:cNvCxnSpPr>
              <a:cxnSpLocks noChangeShapeType="1"/>
            </p:cNvCxnSpPr>
            <p:nvPr/>
          </p:nvCxnSpPr>
          <p:spPr bwMode="auto">
            <a:xfrm>
              <a:off x="1752600" y="1762125"/>
              <a:ext cx="483235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Conector recto de flecha 28"/>
            <p:cNvCxnSpPr>
              <a:cxnSpLocks noChangeShapeType="1"/>
            </p:cNvCxnSpPr>
            <p:nvPr/>
          </p:nvCxnSpPr>
          <p:spPr bwMode="auto">
            <a:xfrm>
              <a:off x="457200" y="2257425"/>
              <a:ext cx="6898005" cy="45719"/>
            </a:xfrm>
            <a:prstGeom prst="straightConnector1">
              <a:avLst/>
            </a:prstGeom>
            <a:noFill/>
            <a:ln w="57150">
              <a:solidFill>
                <a:srgbClr val="4472C4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0" name="Conector recto de flecha 29"/>
            <p:cNvCxnSpPr>
              <a:cxnSpLocks noChangeShapeType="1"/>
            </p:cNvCxnSpPr>
            <p:nvPr/>
          </p:nvCxnSpPr>
          <p:spPr bwMode="auto">
            <a:xfrm flipV="1">
              <a:off x="1581150" y="2324100"/>
              <a:ext cx="1348621" cy="1345721"/>
            </a:xfrm>
            <a:prstGeom prst="straightConnector1">
              <a:avLst/>
            </a:prstGeom>
            <a:noFill/>
            <a:ln w="31750">
              <a:solidFill>
                <a:srgbClr val="A5A5A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3" name="Conector recto de flecha 32"/>
            <p:cNvCxnSpPr>
              <a:cxnSpLocks noChangeShapeType="1"/>
            </p:cNvCxnSpPr>
            <p:nvPr/>
          </p:nvCxnSpPr>
          <p:spPr bwMode="auto">
            <a:xfrm flipV="1">
              <a:off x="4505325" y="2428875"/>
              <a:ext cx="1092499" cy="1276350"/>
            </a:xfrm>
            <a:prstGeom prst="straightConnector1">
              <a:avLst/>
            </a:prstGeom>
            <a:noFill/>
            <a:ln w="31750">
              <a:solidFill>
                <a:srgbClr val="A5A5A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34" name="Rectángulo 33"/>
            <p:cNvSpPr>
              <a:spLocks noChangeArrowheads="1"/>
            </p:cNvSpPr>
            <p:nvPr/>
          </p:nvSpPr>
          <p:spPr bwMode="auto">
            <a:xfrm>
              <a:off x="762000" y="3086100"/>
              <a:ext cx="880110" cy="5963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publicidad y promoción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Conector recto de flecha 37"/>
            <p:cNvCxnSpPr>
              <a:cxnSpLocks noChangeShapeType="1"/>
            </p:cNvCxnSpPr>
            <p:nvPr/>
          </p:nvCxnSpPr>
          <p:spPr bwMode="auto">
            <a:xfrm>
              <a:off x="4705350" y="2819400"/>
              <a:ext cx="38100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ángulo 39"/>
            <p:cNvSpPr>
              <a:spLocks noChangeArrowheads="1"/>
            </p:cNvSpPr>
            <p:nvPr/>
          </p:nvSpPr>
          <p:spPr bwMode="auto">
            <a:xfrm>
              <a:off x="4010025" y="3800475"/>
              <a:ext cx="933450" cy="3429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4C6E7"/>
                </a:gs>
              </a:gsLst>
              <a:lin ang="5400000" scaled="1"/>
            </a:gradFill>
            <a:ln w="12700">
              <a:solidFill>
                <a:srgbClr val="8EAAD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1F376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Personal</a:t>
              </a:r>
            </a:p>
          </p:txBody>
        </p:sp>
        <p:sp>
          <p:nvSpPr>
            <p:cNvPr id="41" name="Rectángulo 40"/>
            <p:cNvSpPr>
              <a:spLocks noChangeArrowheads="1"/>
            </p:cNvSpPr>
            <p:nvPr/>
          </p:nvSpPr>
          <p:spPr bwMode="auto">
            <a:xfrm>
              <a:off x="1171575" y="3724275"/>
              <a:ext cx="933450" cy="3429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4C6E7"/>
                </a:gs>
              </a:gsLst>
              <a:lin ang="5400000" scaled="1"/>
            </a:gradFill>
            <a:ln w="12700">
              <a:solidFill>
                <a:srgbClr val="8EAAD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1F376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Marketing </a:t>
              </a:r>
            </a:p>
          </p:txBody>
        </p:sp>
        <p:cxnSp>
          <p:nvCxnSpPr>
            <p:cNvPr id="42" name="Conector angular 41"/>
            <p:cNvCxnSpPr>
              <a:cxnSpLocks noChangeShapeType="1"/>
            </p:cNvCxnSpPr>
            <p:nvPr/>
          </p:nvCxnSpPr>
          <p:spPr bwMode="auto">
            <a:xfrm rot="10800000" flipV="1">
              <a:off x="5105400" y="3114675"/>
              <a:ext cx="371475" cy="635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rgbClr val="4579B8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Conector recto de flecha 43"/>
            <p:cNvCxnSpPr>
              <a:cxnSpLocks noChangeShapeType="1"/>
            </p:cNvCxnSpPr>
            <p:nvPr/>
          </p:nvCxnSpPr>
          <p:spPr bwMode="auto">
            <a:xfrm>
              <a:off x="4257675" y="3314700"/>
              <a:ext cx="38100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Conector recto de flecha 44"/>
            <p:cNvCxnSpPr>
              <a:cxnSpLocks noChangeShapeType="1"/>
            </p:cNvCxnSpPr>
            <p:nvPr/>
          </p:nvCxnSpPr>
          <p:spPr bwMode="auto">
            <a:xfrm rot="10800000">
              <a:off x="2143125" y="3181350"/>
              <a:ext cx="40005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Conector recto de flecha 45"/>
            <p:cNvCxnSpPr>
              <a:cxnSpLocks noChangeShapeType="1"/>
            </p:cNvCxnSpPr>
            <p:nvPr/>
          </p:nvCxnSpPr>
          <p:spPr bwMode="auto">
            <a:xfrm>
              <a:off x="2105025" y="2638425"/>
              <a:ext cx="38100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ángulo 17"/>
            <p:cNvSpPr>
              <a:spLocks noChangeArrowheads="1"/>
            </p:cNvSpPr>
            <p:nvPr/>
          </p:nvSpPr>
          <p:spPr bwMode="auto">
            <a:xfrm>
              <a:off x="5495925" y="1228725"/>
              <a:ext cx="1333500" cy="6286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Bajo TOP OF MIND de los clientes 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ángulo 15"/>
            <p:cNvSpPr>
              <a:spLocks noChangeArrowheads="1"/>
            </p:cNvSpPr>
            <p:nvPr/>
          </p:nvSpPr>
          <p:spPr bwMode="auto">
            <a:xfrm>
              <a:off x="2257425" y="971550"/>
              <a:ext cx="1136787" cy="4800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Posicionamiento</a:t>
              </a:r>
              <a:endParaRPr lang="es-EC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Rectángulo 20"/>
            <p:cNvSpPr>
              <a:spLocks noChangeArrowheads="1"/>
            </p:cNvSpPr>
            <p:nvPr/>
          </p:nvSpPr>
          <p:spPr bwMode="auto">
            <a:xfrm>
              <a:off x="2876550" y="1695450"/>
              <a:ext cx="1156970" cy="469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Desconocimiento del mercado 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21"/>
            <p:cNvSpPr>
              <a:spLocks noChangeArrowheads="1"/>
            </p:cNvSpPr>
            <p:nvPr/>
          </p:nvSpPr>
          <p:spPr bwMode="auto">
            <a:xfrm>
              <a:off x="3743325" y="1019175"/>
              <a:ext cx="993913" cy="65598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Poco conocimiento de la marca</a:t>
              </a:r>
              <a:endParaRPr lang="es-EC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" name="Rectángulo 25"/>
            <p:cNvSpPr>
              <a:spLocks noChangeArrowheads="1"/>
            </p:cNvSpPr>
            <p:nvPr/>
          </p:nvSpPr>
          <p:spPr bwMode="auto">
            <a:xfrm>
              <a:off x="838200" y="1343025"/>
              <a:ext cx="1123950" cy="66167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Desconocimiento de la competencia </a:t>
              </a:r>
              <a:endParaRPr lang="es-EC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ángulo 30"/>
            <p:cNvSpPr>
              <a:spLocks noChangeArrowheads="1"/>
            </p:cNvSpPr>
            <p:nvPr/>
          </p:nvSpPr>
          <p:spPr bwMode="auto">
            <a:xfrm>
              <a:off x="1000125" y="2409825"/>
              <a:ext cx="1145540" cy="6731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un departamento de Marketig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ángulo 34"/>
            <p:cNvSpPr>
              <a:spLocks noChangeArrowheads="1"/>
            </p:cNvSpPr>
            <p:nvPr/>
          </p:nvSpPr>
          <p:spPr bwMode="auto">
            <a:xfrm>
              <a:off x="5429250" y="2886075"/>
              <a:ext cx="866775" cy="4794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capacitación 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ángulo 35"/>
            <p:cNvSpPr>
              <a:spLocks noChangeArrowheads="1"/>
            </p:cNvSpPr>
            <p:nvPr/>
          </p:nvSpPr>
          <p:spPr bwMode="auto">
            <a:xfrm>
              <a:off x="2476500" y="2800350"/>
              <a:ext cx="923925" cy="6731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un Plan  de Marketing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ángulo 36"/>
            <p:cNvSpPr>
              <a:spLocks noChangeArrowheads="1"/>
            </p:cNvSpPr>
            <p:nvPr/>
          </p:nvSpPr>
          <p:spPr bwMode="auto">
            <a:xfrm>
              <a:off x="3552825" y="3200400"/>
              <a:ext cx="901700" cy="520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Falta de Compromiso</a:t>
              </a:r>
              <a:endParaRPr lang="es-EC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Conector recto de flecha 42"/>
            <p:cNvCxnSpPr>
              <a:cxnSpLocks noChangeShapeType="1"/>
            </p:cNvCxnSpPr>
            <p:nvPr/>
          </p:nvCxnSpPr>
          <p:spPr bwMode="auto">
            <a:xfrm>
              <a:off x="1524000" y="3267075"/>
              <a:ext cx="38100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CuadroTexto 47"/>
          <p:cNvSpPr txBox="1"/>
          <p:nvPr/>
        </p:nvSpPr>
        <p:spPr>
          <a:xfrm>
            <a:off x="3573546" y="391311"/>
            <a:ext cx="567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Diagrama de Ishikawa</a:t>
            </a:r>
            <a:endParaRPr lang="es-EC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872880" y="772741"/>
            <a:ext cx="52565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" descr="C:\Users\gpherrera\Desktop\Logo  RP UFA E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7" y="295421"/>
            <a:ext cx="2880320" cy="68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3428866" y="295421"/>
            <a:ext cx="52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DE ESTUDIO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oceso alternativo 5"/>
          <p:cNvSpPr/>
          <p:nvPr/>
        </p:nvSpPr>
        <p:spPr>
          <a:xfrm>
            <a:off x="3473478" y="1000845"/>
            <a:ext cx="5904656" cy="113201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/>
              <a:t>Desarrollar </a:t>
            </a:r>
            <a:r>
              <a:rPr lang="es-EC" sz="1600" dirty="0"/>
              <a:t>un p</a:t>
            </a:r>
            <a:r>
              <a:rPr lang="es-EC" sz="1600" dirty="0" smtClean="0"/>
              <a:t>lan  </a:t>
            </a:r>
            <a:r>
              <a:rPr lang="es-EC" sz="1600" dirty="0"/>
              <a:t>de posicionamiento para la  Microempresa  CEDLIM en el Distrito Metropolitano de Quito, mediante estrategias que permitan incrementar el nivel de los servicios ofertados y logar participación en el mercado.</a:t>
            </a:r>
          </a:p>
        </p:txBody>
      </p:sp>
      <p:sp>
        <p:nvSpPr>
          <p:cNvPr id="23" name="Proceso alternativo 22"/>
          <p:cNvSpPr/>
          <p:nvPr/>
        </p:nvSpPr>
        <p:spPr>
          <a:xfrm>
            <a:off x="3493727" y="2282812"/>
            <a:ext cx="5884407" cy="8581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/>
              <a:t>Identificar la situación actual de la Micro empresa en el mercado a través del análisis de factores internos y externos de acuerdo al </a:t>
            </a:r>
            <a:r>
              <a:rPr lang="es-EC" sz="1600" dirty="0" smtClean="0"/>
              <a:t>FODA.</a:t>
            </a:r>
            <a:endParaRPr lang="es-EC" sz="1600" dirty="0"/>
          </a:p>
        </p:txBody>
      </p:sp>
      <p:sp>
        <p:nvSpPr>
          <p:cNvPr id="24" name="Proceso alternativo 23"/>
          <p:cNvSpPr/>
          <p:nvPr/>
        </p:nvSpPr>
        <p:spPr>
          <a:xfrm>
            <a:off x="3473478" y="3281687"/>
            <a:ext cx="5884407" cy="65136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600" dirty="0"/>
              <a:t>Realizar un estudio de mercado para evaluar el grado de aceptación de los servicios ofertados por la microempresa.</a:t>
            </a:r>
          </a:p>
        </p:txBody>
      </p:sp>
      <p:sp>
        <p:nvSpPr>
          <p:cNvPr id="25" name="Proceso alternativo 24"/>
          <p:cNvSpPr/>
          <p:nvPr/>
        </p:nvSpPr>
        <p:spPr>
          <a:xfrm>
            <a:off x="3495857" y="4115260"/>
            <a:ext cx="5884407" cy="51532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/>
              <a:t>Establecer el posicionamiento de la microempresa en el mercado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26" name="Proceso alternativo 25"/>
          <p:cNvSpPr/>
          <p:nvPr/>
        </p:nvSpPr>
        <p:spPr>
          <a:xfrm>
            <a:off x="3518273" y="4802296"/>
            <a:ext cx="5884407" cy="93095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600" dirty="0"/>
              <a:t>Proponer estrategias de marketing que nos permita incrementar el nivel de los servicios ofertados y la participación de negocio en el mercado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27" name="Proceso alternativo 26"/>
          <p:cNvSpPr/>
          <p:nvPr/>
        </p:nvSpPr>
        <p:spPr>
          <a:xfrm>
            <a:off x="3574509" y="5844476"/>
            <a:ext cx="5884407" cy="4989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/>
              <a:t>Evaluar el impacto financiero de la propuesta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2216696" y="2602229"/>
            <a:ext cx="967355" cy="2193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 derecha 29"/>
          <p:cNvSpPr/>
          <p:nvPr/>
        </p:nvSpPr>
        <p:spPr>
          <a:xfrm>
            <a:off x="2219044" y="3497710"/>
            <a:ext cx="967355" cy="2193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 derecha 30"/>
          <p:cNvSpPr/>
          <p:nvPr/>
        </p:nvSpPr>
        <p:spPr>
          <a:xfrm>
            <a:off x="2247180" y="4283530"/>
            <a:ext cx="967355" cy="2193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derecha 31"/>
          <p:cNvSpPr/>
          <p:nvPr/>
        </p:nvSpPr>
        <p:spPr>
          <a:xfrm>
            <a:off x="2274691" y="5158114"/>
            <a:ext cx="967355" cy="2193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lecha derecha 32"/>
          <p:cNvSpPr/>
          <p:nvPr/>
        </p:nvSpPr>
        <p:spPr>
          <a:xfrm>
            <a:off x="2274691" y="5984271"/>
            <a:ext cx="967355" cy="2193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1472810" y="2506720"/>
            <a:ext cx="449794" cy="39207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OBJETIVOS </a:t>
            </a:r>
            <a:r>
              <a:rPr lang="es-EC" b="1" dirty="0"/>
              <a:t>ECPECÍFICOS</a:t>
            </a:r>
          </a:p>
          <a:p>
            <a:pPr algn="ctr"/>
            <a:endParaRPr lang="es-EC" dirty="0"/>
          </a:p>
        </p:txBody>
      </p:sp>
      <p:sp>
        <p:nvSpPr>
          <p:cNvPr id="34" name="Rectángulo 33"/>
          <p:cNvSpPr/>
          <p:nvPr/>
        </p:nvSpPr>
        <p:spPr>
          <a:xfrm>
            <a:off x="570873" y="1120809"/>
            <a:ext cx="2251604" cy="576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OBJETIVO </a:t>
            </a:r>
            <a:r>
              <a:rPr lang="es-EC" b="1" dirty="0"/>
              <a:t>GENERAL </a:t>
            </a:r>
          </a:p>
          <a:p>
            <a:pPr algn="ctr"/>
            <a:endParaRPr lang="es-EC" dirty="0"/>
          </a:p>
        </p:txBody>
      </p:sp>
      <p:sp>
        <p:nvSpPr>
          <p:cNvPr id="35" name="Flecha derecha 34"/>
          <p:cNvSpPr/>
          <p:nvPr/>
        </p:nvSpPr>
        <p:spPr>
          <a:xfrm>
            <a:off x="2897091" y="1421741"/>
            <a:ext cx="430976" cy="2177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2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568624" y="692696"/>
            <a:ext cx="2719552" cy="5709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Objetivo General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376936" y="356118"/>
            <a:ext cx="520132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ESTUDIO DE MERCADO</a:t>
            </a:r>
            <a:br>
              <a:rPr lang="es-EC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80592" y="1736602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Identificar los atributos de mayor valor para el cliente al momento de elegir el servicio,</a:t>
            </a:r>
            <a:r>
              <a:rPr lang="es-ES" sz="1400" dirty="0"/>
              <a:t> a través de una investigación de mercados que permita evaluar el grado de aceptación de los servicios y demás condiciones destinadas a mejorar el posicionamiento de “CEDLIM</a:t>
            </a:r>
            <a:r>
              <a:rPr lang="es-ES" dirty="0"/>
              <a:t>”.</a:t>
            </a:r>
            <a:endParaRPr lang="es-EC" dirty="0"/>
          </a:p>
          <a:p>
            <a:endParaRPr lang="es-EC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928400" y="1367422"/>
            <a:ext cx="0" cy="367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lamada de flecha hacia abajo 11"/>
          <p:cNvSpPr/>
          <p:nvPr/>
        </p:nvSpPr>
        <p:spPr>
          <a:xfrm>
            <a:off x="1435350" y="2816485"/>
            <a:ext cx="1800200" cy="79208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Muestra</a:t>
            </a:r>
            <a:endParaRPr lang="es-EC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59686"/>
              </p:ext>
            </p:extLst>
          </p:nvPr>
        </p:nvGraphicFramePr>
        <p:xfrm>
          <a:off x="5490220" y="2708919"/>
          <a:ext cx="3780790" cy="3096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245"/>
                <a:gridCol w="746839"/>
                <a:gridCol w="504056"/>
                <a:gridCol w="1077650"/>
              </a:tblGrid>
              <a:tr h="2972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AREA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QUITO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357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Tamaño de la empresa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Casos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Total Encuestas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5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Mediana empresa “A”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1774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41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145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5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Mediana empresa “B”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1335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109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Grande empresa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1217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99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4326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353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>
                          <a:effectLst/>
                        </a:rPr>
                        <a:t>Total encuestas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b="1" dirty="0">
                          <a:effectLst/>
                        </a:rPr>
                        <a:t>353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0" y="4872944"/>
                <a:ext cx="4953000" cy="13388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es-EC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es-EC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C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=353</m:t>
                      </m:r>
                    </m:oMath>
                  </m:oMathPara>
                </a14:m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72944"/>
                <a:ext cx="4953000" cy="13388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l="43722" t="45281" r="35247" b="41923"/>
          <a:stretch/>
        </p:blipFill>
        <p:spPr>
          <a:xfrm>
            <a:off x="967297" y="3641095"/>
            <a:ext cx="2736305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0" y="4220404"/>
                <a:ext cx="4953000" cy="1415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901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(4.326)(0,5)(0,5)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4.326−1</m:t>
                              </m:r>
                            </m:e>
                          </m:d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(0,5)(0,5)</m:t>
                          </m:r>
                        </m:den>
                      </m:f>
                    </m:oMath>
                  </m:oMathPara>
                </a14:m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404"/>
                <a:ext cx="4953000" cy="14153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5385048" y="5185850"/>
            <a:ext cx="4953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INEC 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2801104" y="223576"/>
            <a:ext cx="4392488" cy="77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RESULTADOS </a:t>
            </a:r>
            <a:endParaRPr lang="es-EC" b="1" dirty="0"/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848544" y="2060848"/>
            <a:ext cx="3915159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68" y="2060848"/>
            <a:ext cx="3852428" cy="381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Rectángulo redondeado"/>
          <p:cNvSpPr/>
          <p:nvPr/>
        </p:nvSpPr>
        <p:spPr>
          <a:xfrm>
            <a:off x="992560" y="1285707"/>
            <a:ext cx="3384376" cy="63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Quien realiza el servicio de limpieza en su institución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92560" y="6021288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Personal propio 28.71%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Una empresa  subcontratada 71,29% 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65068" y="1121356"/>
            <a:ext cx="3384376" cy="63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Competencia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799094" y="6008488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Ninguno 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Casa limpia 63</a:t>
            </a:r>
            <a:endParaRPr lang="es-EC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0532" y="2096851"/>
            <a:ext cx="3888432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ángulo redondeado 5"/>
          <p:cNvSpPr/>
          <p:nvPr/>
        </p:nvSpPr>
        <p:spPr>
          <a:xfrm>
            <a:off x="2792760" y="476672"/>
            <a:ext cx="4392488" cy="77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RESULTADOS </a:t>
            </a:r>
            <a:endParaRPr lang="es-EC" b="1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47221" y="2118582"/>
            <a:ext cx="3649826" cy="360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Rectángulo redondeado"/>
          <p:cNvSpPr/>
          <p:nvPr/>
        </p:nvSpPr>
        <p:spPr>
          <a:xfrm>
            <a:off x="992560" y="1285707"/>
            <a:ext cx="3384376" cy="63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Satisfacción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67259" y="569725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Si 81,21 %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No 18,79 %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947221" y="1390314"/>
            <a:ext cx="3384376" cy="633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Razón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12671" y="5849652"/>
            <a:ext cx="33843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Precios 50%%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chemeClr val="tx1"/>
                </a:solidFill>
              </a:rPr>
              <a:t>Atención 40,91 %</a:t>
            </a:r>
            <a:endParaRPr lang="es-EC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3155</TotalTime>
  <Words>1303</Words>
  <Application>Microsoft Office PowerPoint</Application>
  <PresentationFormat>A4 (210 x 297 mm)</PresentationFormat>
  <Paragraphs>407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 New Roman</vt:lpstr>
      <vt:lpstr>Wingdings 3</vt:lpstr>
      <vt:lpstr>Espiral</vt:lpstr>
      <vt:lpstr>            DEPARTAMENTO DE CIENCIAS ECONÓMICAS, ADMINISTRATIVAS Y DE COMERCIO      PLAN  DE POSICIONAMIENTO PARA LA MICROEMPRESA “CEDLIM” EN EL DISTRITO METROPOLITANO DE QUITO   Daniela Katherine Perugachi Méndez     Tesis presentada como requisito previo a la obtención del grado de:     Ingeniería en mercadotecnia     Año    2015</vt:lpstr>
      <vt:lpstr>Presentación de PowerPoint</vt:lpstr>
      <vt:lpstr>         </vt:lpstr>
      <vt:lpstr>         </vt:lpstr>
      <vt:lpstr>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Recomendaciones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ROBERTO</cp:lastModifiedBy>
  <cp:revision>350</cp:revision>
  <dcterms:created xsi:type="dcterms:W3CDTF">2014-02-02T22:02:53Z</dcterms:created>
  <dcterms:modified xsi:type="dcterms:W3CDTF">2015-05-25T12:00:06Z</dcterms:modified>
</cp:coreProperties>
</file>